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5765800" cy="3244850"/>
  <p:notesSz cx="5765800" cy="324485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070" autoAdjust="0"/>
  </p:normalViewPr>
  <p:slideViewPr>
    <p:cSldViewPr>
      <p:cViewPr varScale="1">
        <p:scale>
          <a:sx n="185" d="100"/>
          <a:sy n="185" d="100"/>
        </p:scale>
        <p:origin x="716"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498725" cy="16192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265488" y="0"/>
            <a:ext cx="2498725" cy="161925"/>
          </a:xfrm>
          <a:prstGeom prst="rect">
            <a:avLst/>
          </a:prstGeom>
        </p:spPr>
        <p:txBody>
          <a:bodyPr vert="horz" lIns="91440" tIns="45720" rIns="91440" bIns="45720" rtlCol="0"/>
          <a:lstStyle>
            <a:lvl1pPr algn="r">
              <a:defRPr sz="1200"/>
            </a:lvl1pPr>
          </a:lstStyle>
          <a:p>
            <a:fld id="{567C246A-7B61-4BD3-BDB6-421A15764121}" type="datetimeFigureOut">
              <a:rPr lang="zh-CN" altLang="en-US" smtClean="0"/>
              <a:t>2024/10/20</a:t>
            </a:fld>
            <a:endParaRPr lang="zh-CN" altLang="en-US"/>
          </a:p>
        </p:txBody>
      </p:sp>
      <p:sp>
        <p:nvSpPr>
          <p:cNvPr id="4" name="幻灯片图像占位符 3"/>
          <p:cNvSpPr>
            <a:spLocks noGrp="1" noRot="1" noChangeAspect="1"/>
          </p:cNvSpPr>
          <p:nvPr>
            <p:ph type="sldImg" idx="2"/>
          </p:nvPr>
        </p:nvSpPr>
        <p:spPr>
          <a:xfrm>
            <a:off x="1911350" y="406400"/>
            <a:ext cx="1943100" cy="1093788"/>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576263" y="1562100"/>
            <a:ext cx="4613275" cy="1277938"/>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3082925"/>
            <a:ext cx="2498725" cy="16192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265488" y="3082925"/>
            <a:ext cx="2498725" cy="161925"/>
          </a:xfrm>
          <a:prstGeom prst="rect">
            <a:avLst/>
          </a:prstGeom>
        </p:spPr>
        <p:txBody>
          <a:bodyPr vert="horz" lIns="91440" tIns="45720" rIns="91440" bIns="45720" rtlCol="0" anchor="b"/>
          <a:lstStyle>
            <a:lvl1pPr algn="r">
              <a:defRPr sz="1200"/>
            </a:lvl1pPr>
          </a:lstStyle>
          <a:p>
            <a:fld id="{A402B063-2DD7-4E57-BB62-7BAE904B6751}" type="slidenum">
              <a:rPr lang="zh-CN" altLang="en-US" smtClean="0"/>
              <a:t>‹#›</a:t>
            </a:fld>
            <a:endParaRPr lang="zh-CN" altLang="en-US"/>
          </a:p>
        </p:txBody>
      </p:sp>
    </p:spTree>
    <p:extLst>
      <p:ext uri="{BB962C8B-B14F-4D97-AF65-F5344CB8AC3E}">
        <p14:creationId xmlns:p14="http://schemas.microsoft.com/office/powerpoint/2010/main" val="33029270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ctr">
              <a:lnSpc>
                <a:spcPct val="100000"/>
              </a:lnSpc>
              <a:spcBef>
                <a:spcPts val="430"/>
              </a:spcBef>
            </a:pPr>
            <a:r>
              <a:rPr lang="en-US" altLang="zh-CN" dirty="0"/>
              <a:t>Hello everyone. I’m here to introduce our paper “</a:t>
            </a:r>
            <a:r>
              <a:rPr lang="en-US" altLang="zh-CN" dirty="0" err="1"/>
              <a:t>MMNeuron</a:t>
            </a:r>
            <a:r>
              <a:rPr lang="en-US" altLang="zh-CN" dirty="0"/>
              <a:t>: Discovering Neuron-Level Domain-Speciﬁc Interpretation in Multimodal Large Language Model”. In this work, we detected the domain-specific neurons in multimodal large language models and analyzed their influence on models.</a:t>
            </a:r>
            <a:endParaRPr lang="zh-CN" altLang="en-US" dirty="0"/>
          </a:p>
        </p:txBody>
      </p:sp>
      <p:sp>
        <p:nvSpPr>
          <p:cNvPr id="4" name="灯片编号占位符 3"/>
          <p:cNvSpPr>
            <a:spLocks noGrp="1"/>
          </p:cNvSpPr>
          <p:nvPr>
            <p:ph type="sldNum" sz="quarter" idx="5"/>
          </p:nvPr>
        </p:nvSpPr>
        <p:spPr/>
        <p:txBody>
          <a:bodyPr/>
          <a:lstStyle/>
          <a:p>
            <a:fld id="{A402B063-2DD7-4E57-BB62-7BAE904B6751}" type="slidenum">
              <a:rPr lang="zh-CN" altLang="en-US" smtClean="0"/>
              <a:t>1</a:t>
            </a:fld>
            <a:endParaRPr lang="zh-CN" altLang="en-US"/>
          </a:p>
        </p:txBody>
      </p:sp>
    </p:spTree>
    <p:extLst>
      <p:ext uri="{BB962C8B-B14F-4D97-AF65-F5344CB8AC3E}">
        <p14:creationId xmlns:p14="http://schemas.microsoft.com/office/powerpoint/2010/main" val="28630433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That’s all, thank you!</a:t>
            </a:r>
            <a:endParaRPr lang="zh-CN" altLang="en-US" dirty="0"/>
          </a:p>
        </p:txBody>
      </p:sp>
      <p:sp>
        <p:nvSpPr>
          <p:cNvPr id="4" name="灯片编号占位符 3"/>
          <p:cNvSpPr>
            <a:spLocks noGrp="1"/>
          </p:cNvSpPr>
          <p:nvPr>
            <p:ph type="sldNum" sz="quarter" idx="5"/>
          </p:nvPr>
        </p:nvSpPr>
        <p:spPr/>
        <p:txBody>
          <a:bodyPr/>
          <a:lstStyle/>
          <a:p>
            <a:fld id="{A402B063-2DD7-4E57-BB62-7BAE904B6751}" type="slidenum">
              <a:rPr lang="zh-CN" altLang="en-US" smtClean="0"/>
              <a:t>10</a:t>
            </a:fld>
            <a:endParaRPr lang="zh-CN" altLang="en-US"/>
          </a:p>
        </p:txBody>
      </p:sp>
    </p:spTree>
    <p:extLst>
      <p:ext uri="{BB962C8B-B14F-4D97-AF65-F5344CB8AC3E}">
        <p14:creationId xmlns:p14="http://schemas.microsoft.com/office/powerpoint/2010/main" val="4100895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Before discussing domain-specific neurons, I would like to introduce the concept of language-specific neurons in multilingual large language models. As shown in the figure below, when the model receives input in different languages, some neurons will be activated all the time. These blue neurons are therefore called language-agnostic neurons. However, there are other types of neurons, that will only be activated by specific languages, such as the English, French, and Chinese neurons in right. They are then called “language-specific neurons”. More surprisingly, we can manipulate the output language of LLM through deactivating or activating language-specific neurons. If we deactivate Chinese Neurons in LLM, the output language will be changed from Chinese to English.</a:t>
            </a:r>
            <a:endParaRPr lang="zh-CN" altLang="en-US" dirty="0"/>
          </a:p>
        </p:txBody>
      </p:sp>
      <p:sp>
        <p:nvSpPr>
          <p:cNvPr id="4" name="灯片编号占位符 3"/>
          <p:cNvSpPr>
            <a:spLocks noGrp="1"/>
          </p:cNvSpPr>
          <p:nvPr>
            <p:ph type="sldNum" sz="quarter" idx="5"/>
          </p:nvPr>
        </p:nvSpPr>
        <p:spPr/>
        <p:txBody>
          <a:bodyPr/>
          <a:lstStyle/>
          <a:p>
            <a:fld id="{A402B063-2DD7-4E57-BB62-7BAE904B6751}" type="slidenum">
              <a:rPr lang="zh-CN" altLang="en-US" smtClean="0"/>
              <a:t>2</a:t>
            </a:fld>
            <a:endParaRPr lang="zh-CN" altLang="en-US"/>
          </a:p>
        </p:txBody>
      </p:sp>
    </p:spTree>
    <p:extLst>
      <p:ext uri="{BB962C8B-B14F-4D97-AF65-F5344CB8AC3E}">
        <p14:creationId xmlns:p14="http://schemas.microsoft.com/office/powerpoint/2010/main" val="653763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It’s natural to wonder whether there are similar neurons in multimodal large language models, that are specific to the target domain. As we all know, there are obvious gaps among images from different domains, which have also been displayed in the </a:t>
            </a:r>
            <a:r>
              <a:rPr lang="en-US" altLang="zh-CN" dirty="0" err="1"/>
              <a:t>PCA</a:t>
            </a:r>
            <a:r>
              <a:rPr lang="en-US" altLang="zh-CN" dirty="0"/>
              <a:t> visualization below. More than that, it’s also unclear how </a:t>
            </a:r>
            <a:r>
              <a:rPr lang="en-US" altLang="zh-CN" dirty="0" err="1"/>
              <a:t>MLLMs</a:t>
            </a:r>
            <a:r>
              <a:rPr lang="en-US" altLang="zh-CN" dirty="0"/>
              <a:t> understand visual information from the vision encoder. We want to handle this challenge through the lens of domain-specific neurons.</a:t>
            </a:r>
            <a:endParaRPr lang="zh-CN" altLang="en-US" dirty="0"/>
          </a:p>
        </p:txBody>
      </p:sp>
      <p:sp>
        <p:nvSpPr>
          <p:cNvPr id="4" name="灯片编号占位符 3"/>
          <p:cNvSpPr>
            <a:spLocks noGrp="1"/>
          </p:cNvSpPr>
          <p:nvPr>
            <p:ph type="sldNum" sz="quarter" idx="5"/>
          </p:nvPr>
        </p:nvSpPr>
        <p:spPr/>
        <p:txBody>
          <a:bodyPr/>
          <a:lstStyle/>
          <a:p>
            <a:fld id="{A402B063-2DD7-4E57-BB62-7BAE904B6751}" type="slidenum">
              <a:rPr lang="zh-CN" altLang="en-US" smtClean="0"/>
              <a:t>3</a:t>
            </a:fld>
            <a:endParaRPr lang="zh-CN" altLang="en-US"/>
          </a:p>
        </p:txBody>
      </p:sp>
    </p:spTree>
    <p:extLst>
      <p:ext uri="{BB962C8B-B14F-4D97-AF65-F5344CB8AC3E}">
        <p14:creationId xmlns:p14="http://schemas.microsoft.com/office/powerpoint/2010/main" val="39566767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To detect domain-specific neurons in </a:t>
            </a:r>
            <a:r>
              <a:rPr lang="en-US" altLang="zh-CN" dirty="0" err="1"/>
              <a:t>MLLM</a:t>
            </a:r>
            <a:r>
              <a:rPr lang="en-US" altLang="zh-CN" dirty="0"/>
              <a:t>, we designed a metric named Domain Activation Probability Entropy (</a:t>
            </a:r>
            <a:r>
              <a:rPr lang="en-US" altLang="zh-CN" dirty="0" err="1"/>
              <a:t>DAPE</a:t>
            </a:r>
            <a:r>
              <a:rPr lang="en-US" altLang="zh-CN" dirty="0"/>
              <a:t>). For a single neuron u, we can obtain its activation probability in domain D by dividing its activation frequency by the number of all tokens in corpora of domain D. Then we calculate the activation probability vector across all domains and normalize it through </a:t>
            </a:r>
            <a:r>
              <a:rPr lang="en-US" altLang="zh-CN" dirty="0" err="1"/>
              <a:t>L1</a:t>
            </a:r>
            <a:r>
              <a:rPr lang="en-US" altLang="zh-CN" dirty="0"/>
              <a:t> normalization. The normalized vector can be seen as a probability distribution, and we further calculate its entropy, obtaining the score of </a:t>
            </a:r>
            <a:r>
              <a:rPr lang="en-US" altLang="zh-CN" dirty="0" err="1"/>
              <a:t>DAPE</a:t>
            </a:r>
            <a:r>
              <a:rPr lang="en-US" altLang="zh-CN" dirty="0"/>
              <a:t>. We select the top one percent of neurons with the lowest </a:t>
            </a:r>
            <a:r>
              <a:rPr lang="en-US" altLang="zh-CN" dirty="0" err="1"/>
              <a:t>DAPE</a:t>
            </a:r>
            <a:r>
              <a:rPr lang="en-US" altLang="zh-CN" dirty="0"/>
              <a:t> as domain-specific neurons.</a:t>
            </a:r>
            <a:endParaRPr lang="zh-CN" altLang="en-US" dirty="0"/>
          </a:p>
        </p:txBody>
      </p:sp>
      <p:sp>
        <p:nvSpPr>
          <p:cNvPr id="4" name="灯片编号占位符 3"/>
          <p:cNvSpPr>
            <a:spLocks noGrp="1"/>
          </p:cNvSpPr>
          <p:nvPr>
            <p:ph type="sldNum" sz="quarter" idx="5"/>
          </p:nvPr>
        </p:nvSpPr>
        <p:spPr/>
        <p:txBody>
          <a:bodyPr/>
          <a:lstStyle/>
          <a:p>
            <a:fld id="{A402B063-2DD7-4E57-BB62-7BAE904B6751}" type="slidenum">
              <a:rPr lang="zh-CN" altLang="en-US" smtClean="0"/>
              <a:t>4</a:t>
            </a:fld>
            <a:endParaRPr lang="zh-CN" altLang="en-US"/>
          </a:p>
        </p:txBody>
      </p:sp>
    </p:spTree>
    <p:extLst>
      <p:ext uri="{BB962C8B-B14F-4D97-AF65-F5344CB8AC3E}">
        <p14:creationId xmlns:p14="http://schemas.microsoft.com/office/powerpoint/2010/main" val="14056173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spc="60" dirty="0">
                <a:latin typeface="Times New Roman"/>
                <a:cs typeface="Times New Roman"/>
              </a:rPr>
              <a:t>There are some key points in this algorithm. First, each token has only one activation value on each neuron during the forward process. Secondly, Before calculating entropy, the cross-domain activation probability must validated through normalization to ensure the sum is 1. Last but not least, a lower entropy indicates a tendency for activation in response to one or two domains, with reduced activation probabilities for others.</a:t>
            </a:r>
            <a:endParaRPr lang="en-US" altLang="zh-CN" sz="1200" dirty="0">
              <a:latin typeface="Times New Roman"/>
              <a:cs typeface="Times New Roman"/>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latin typeface="Times New Roman"/>
              <a:cs typeface="Times New Roman"/>
            </a:endParaRPr>
          </a:p>
          <a:p>
            <a:endParaRPr lang="zh-CN" altLang="en-US" dirty="0"/>
          </a:p>
        </p:txBody>
      </p:sp>
      <p:sp>
        <p:nvSpPr>
          <p:cNvPr id="4" name="灯片编号占位符 3"/>
          <p:cNvSpPr>
            <a:spLocks noGrp="1"/>
          </p:cNvSpPr>
          <p:nvPr>
            <p:ph type="sldNum" sz="quarter" idx="5"/>
          </p:nvPr>
        </p:nvSpPr>
        <p:spPr/>
        <p:txBody>
          <a:bodyPr/>
          <a:lstStyle/>
          <a:p>
            <a:fld id="{A402B063-2DD7-4E57-BB62-7BAE904B6751}" type="slidenum">
              <a:rPr lang="zh-CN" altLang="en-US" smtClean="0"/>
              <a:t>5</a:t>
            </a:fld>
            <a:endParaRPr lang="zh-CN" altLang="en-US"/>
          </a:p>
        </p:txBody>
      </p:sp>
    </p:spTree>
    <p:extLst>
      <p:ext uri="{BB962C8B-B14F-4D97-AF65-F5344CB8AC3E}">
        <p14:creationId xmlns:p14="http://schemas.microsoft.com/office/powerpoint/2010/main" val="16140315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page displays the main results of our work. The figures on the left show the neuron distribution in </a:t>
            </a:r>
            <a:r>
              <a:rPr lang="en-US" altLang="zh-CN" dirty="0" err="1"/>
              <a:t>InstructBLIP</a:t>
            </a:r>
            <a:r>
              <a:rPr lang="en-US" altLang="zh-CN" dirty="0"/>
              <a:t> and </a:t>
            </a:r>
            <a:r>
              <a:rPr lang="en-US" altLang="zh-CN" dirty="0" err="1"/>
              <a:t>LLaVA</a:t>
            </a:r>
            <a:r>
              <a:rPr lang="en-US" altLang="zh-CN" dirty="0"/>
              <a:t>-NEXT. In the vision encoder, despite a gathering around bottom layers, neurons specific to Remote Sensing and Document also have a peak in immediate layers. Considering that tasks in remote sensing are often related to counting, area, and shape, this peak may indicate the ability to build global features of images. And so as neurons for the document. </a:t>
            </a:r>
          </a:p>
          <a:p>
            <a:endParaRPr lang="en-US" altLang="zh-CN" dirty="0"/>
          </a:p>
          <a:p>
            <a:r>
              <a:rPr lang="en-US" altLang="zh-CN" dirty="0"/>
              <a:t>What’s more, two obvious turning points can be observed in both </a:t>
            </a:r>
            <a:r>
              <a:rPr lang="en-US" altLang="zh-CN" dirty="0" err="1"/>
              <a:t>LLaVA</a:t>
            </a:r>
            <a:r>
              <a:rPr lang="en-US" altLang="zh-CN" dirty="0"/>
              <a:t>-NeXT and </a:t>
            </a:r>
            <a:r>
              <a:rPr lang="en-US" altLang="zh-CN" dirty="0" err="1"/>
              <a:t>InstructBLIP’s</a:t>
            </a:r>
            <a:r>
              <a:rPr lang="en-US" altLang="zh-CN" dirty="0"/>
              <a:t> language model, one in the intermediate layer and the other near the output layer. The tables on the right show the change in models’ accuracy and hidden states after deactivating domain-specific neurons. We found that although deactivating these neurons would result in a large deviation of models’ hidden states, the performance of the model was not influenced significantly. We therefore deduced that the ability of </a:t>
            </a:r>
            <a:r>
              <a:rPr lang="en-US" altLang="zh-CN" dirty="0" err="1"/>
              <a:t>MLLM</a:t>
            </a:r>
            <a:r>
              <a:rPr lang="en-US" altLang="zh-CN" dirty="0"/>
              <a:t> is largely generalized and domain-specific information hasn’t been fully utilized by the model.</a:t>
            </a:r>
            <a:endParaRPr lang="zh-CN" altLang="en-US" dirty="0"/>
          </a:p>
        </p:txBody>
      </p:sp>
      <p:sp>
        <p:nvSpPr>
          <p:cNvPr id="4" name="灯片编号占位符 3"/>
          <p:cNvSpPr>
            <a:spLocks noGrp="1"/>
          </p:cNvSpPr>
          <p:nvPr>
            <p:ph type="sldNum" sz="quarter" idx="5"/>
          </p:nvPr>
        </p:nvSpPr>
        <p:spPr/>
        <p:txBody>
          <a:bodyPr/>
          <a:lstStyle/>
          <a:p>
            <a:fld id="{A402B063-2DD7-4E57-BB62-7BAE904B6751}" type="slidenum">
              <a:rPr lang="zh-CN" altLang="en-US" smtClean="0"/>
              <a:t>6</a:t>
            </a:fld>
            <a:endParaRPr lang="zh-CN" altLang="en-US"/>
          </a:p>
        </p:txBody>
      </p:sp>
    </p:spTree>
    <p:extLst>
      <p:ext uri="{BB962C8B-B14F-4D97-AF65-F5344CB8AC3E}">
        <p14:creationId xmlns:p14="http://schemas.microsoft.com/office/powerpoint/2010/main" val="20051968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Based on the observation above, we proposed a three-stage mechanism of LLM understanding multimodal features: </a:t>
            </a:r>
          </a:p>
          <a:p>
            <a:endParaRPr lang="en-US" altLang="zh-CN" dirty="0"/>
          </a:p>
          <a:p>
            <a:pPr marL="228600" indent="-228600">
              <a:buAutoNum type="arabicParenR"/>
            </a:pPr>
            <a:r>
              <a:rPr lang="en-US" altLang="zh-CN" dirty="0"/>
              <a:t>In the first several layers, the multimodal features are embedded into a uniform representation space, where included domain-specific information needs to be processed by more domain-specific neurons. </a:t>
            </a:r>
          </a:p>
          <a:p>
            <a:pPr marL="0" indent="0">
              <a:buNone/>
            </a:pPr>
            <a:endParaRPr lang="en-US" altLang="zh-CN" dirty="0"/>
          </a:p>
          <a:p>
            <a:pPr marL="0" indent="0">
              <a:buNone/>
            </a:pPr>
            <a:r>
              <a:rPr lang="en-US" altLang="zh-CN" dirty="0"/>
              <a:t>2) Transitioning into the second phase, features are further generalized and understood by language models, where domain-specific neurons decrease sharply. </a:t>
            </a:r>
          </a:p>
          <a:p>
            <a:pPr marL="0" indent="0">
              <a:buNone/>
            </a:pPr>
            <a:endParaRPr lang="en-US" altLang="zh-CN" dirty="0"/>
          </a:p>
          <a:p>
            <a:pPr marL="0" indent="0">
              <a:buNone/>
            </a:pPr>
            <a:r>
              <a:rPr lang="en-US" altLang="zh-CN" dirty="0"/>
              <a:t>3)In the third stage, language models generate responses to the input, showing a rise of neurons specific to target tasks. We further verify our hypothesis through other methods, please check our original paper for more information.</a:t>
            </a:r>
            <a:endParaRPr lang="zh-CN" altLang="en-US" dirty="0"/>
          </a:p>
        </p:txBody>
      </p:sp>
      <p:sp>
        <p:nvSpPr>
          <p:cNvPr id="4" name="灯片编号占位符 3"/>
          <p:cNvSpPr>
            <a:spLocks noGrp="1"/>
          </p:cNvSpPr>
          <p:nvPr>
            <p:ph type="sldNum" sz="quarter" idx="5"/>
          </p:nvPr>
        </p:nvSpPr>
        <p:spPr/>
        <p:txBody>
          <a:bodyPr/>
          <a:lstStyle/>
          <a:p>
            <a:fld id="{A402B063-2DD7-4E57-BB62-7BAE904B6751}" type="slidenum">
              <a:rPr lang="zh-CN" altLang="en-US" smtClean="0"/>
              <a:t>7</a:t>
            </a:fld>
            <a:endParaRPr lang="zh-CN" altLang="en-US"/>
          </a:p>
        </p:txBody>
      </p:sp>
    </p:spTree>
    <p:extLst>
      <p:ext uri="{BB962C8B-B14F-4D97-AF65-F5344CB8AC3E}">
        <p14:creationId xmlns:p14="http://schemas.microsoft.com/office/powerpoint/2010/main" val="35802696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There are also more problems we plan to address in the future. We plan to make use of our insights in model editing and fine-tuning to build more general multimodal LLMs across various domains. We also plan to extend our work to </a:t>
            </a:r>
            <a:r>
              <a:rPr lang="en-US" altLang="zh-CN" dirty="0" err="1"/>
              <a:t>any2any</a:t>
            </a:r>
            <a:r>
              <a:rPr lang="en-US" altLang="zh-CN" dirty="0"/>
              <a:t> multimodal LLMs to find modality-specific neurons in them and uncover the mechanism of modality alignment.</a:t>
            </a:r>
            <a:endParaRPr lang="zh-CN" altLang="en-US" dirty="0"/>
          </a:p>
        </p:txBody>
      </p:sp>
      <p:sp>
        <p:nvSpPr>
          <p:cNvPr id="4" name="灯片编号占位符 3"/>
          <p:cNvSpPr>
            <a:spLocks noGrp="1"/>
          </p:cNvSpPr>
          <p:nvPr>
            <p:ph type="sldNum" sz="quarter" idx="5"/>
          </p:nvPr>
        </p:nvSpPr>
        <p:spPr/>
        <p:txBody>
          <a:bodyPr/>
          <a:lstStyle/>
          <a:p>
            <a:fld id="{A402B063-2DD7-4E57-BB62-7BAE904B6751}" type="slidenum">
              <a:rPr lang="zh-CN" altLang="en-US" smtClean="0"/>
              <a:t>8</a:t>
            </a:fld>
            <a:endParaRPr lang="zh-CN" altLang="en-US"/>
          </a:p>
        </p:txBody>
      </p:sp>
    </p:spTree>
    <p:extLst>
      <p:ext uri="{BB962C8B-B14F-4D97-AF65-F5344CB8AC3E}">
        <p14:creationId xmlns:p14="http://schemas.microsoft.com/office/powerpoint/2010/main" val="32768313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page shows part of the references.</a:t>
            </a:r>
            <a:endParaRPr lang="zh-CN" altLang="en-US" dirty="0"/>
          </a:p>
        </p:txBody>
      </p:sp>
      <p:sp>
        <p:nvSpPr>
          <p:cNvPr id="4" name="灯片编号占位符 3"/>
          <p:cNvSpPr>
            <a:spLocks noGrp="1"/>
          </p:cNvSpPr>
          <p:nvPr>
            <p:ph type="sldNum" sz="quarter" idx="5"/>
          </p:nvPr>
        </p:nvSpPr>
        <p:spPr/>
        <p:txBody>
          <a:bodyPr/>
          <a:lstStyle/>
          <a:p>
            <a:fld id="{A402B063-2DD7-4E57-BB62-7BAE904B6751}" type="slidenum">
              <a:rPr lang="zh-CN" altLang="en-US" smtClean="0"/>
              <a:t>9</a:t>
            </a:fld>
            <a:endParaRPr lang="zh-CN" altLang="en-US"/>
          </a:p>
        </p:txBody>
      </p:sp>
    </p:spTree>
    <p:extLst>
      <p:ext uri="{BB962C8B-B14F-4D97-AF65-F5344CB8AC3E}">
        <p14:creationId xmlns:p14="http://schemas.microsoft.com/office/powerpoint/2010/main" val="3968678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32435" y="1005903"/>
            <a:ext cx="4900930" cy="681418"/>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864870" y="1817116"/>
            <a:ext cx="4036060" cy="81121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550" b="0" i="0">
                <a:solidFill>
                  <a:schemeClr val="bg1"/>
                </a:solidFill>
                <a:latin typeface="Times New Roman"/>
                <a:cs typeface="Times New Roman"/>
              </a:defRPr>
            </a:lvl1pPr>
          </a:lstStyle>
          <a:p>
            <a:pPr marL="12700">
              <a:lnSpc>
                <a:spcPct val="100000"/>
              </a:lnSpc>
              <a:spcBef>
                <a:spcPts val="40"/>
              </a:spcBef>
            </a:pPr>
            <a:r>
              <a:rPr spc="10" dirty="0"/>
              <a:t>EMNLP</a:t>
            </a:r>
            <a:r>
              <a:rPr spc="-15" dirty="0"/>
              <a:t> </a:t>
            </a:r>
            <a:r>
              <a:rPr spc="15" dirty="0"/>
              <a:t>2024</a:t>
            </a:r>
          </a:p>
        </p:txBody>
      </p:sp>
      <p:sp>
        <p:nvSpPr>
          <p:cNvPr id="5" name="Holder 5"/>
          <p:cNvSpPr>
            <a:spLocks noGrp="1"/>
          </p:cNvSpPr>
          <p:nvPr>
            <p:ph type="dt" sz="half" idx="6"/>
          </p:nvPr>
        </p:nvSpPr>
        <p:spPr/>
        <p:txBody>
          <a:bodyPr lIns="0" tIns="0" rIns="0" bIns="0"/>
          <a:lstStyle>
            <a:lvl1pPr>
              <a:defRPr sz="550" b="0" i="0">
                <a:solidFill>
                  <a:schemeClr val="bg1"/>
                </a:solidFill>
                <a:latin typeface="Times New Roman"/>
                <a:cs typeface="Times New Roman"/>
              </a:defRPr>
            </a:lvl1pPr>
          </a:lstStyle>
          <a:p>
            <a:pPr marL="12700">
              <a:lnSpc>
                <a:spcPct val="100000"/>
              </a:lnSpc>
              <a:spcBef>
                <a:spcPts val="40"/>
              </a:spcBef>
            </a:pPr>
            <a:r>
              <a:rPr spc="5" dirty="0"/>
              <a:t>HKUST(GZ)</a:t>
            </a: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550" b="0" i="0">
                <a:solidFill>
                  <a:schemeClr val="bg1"/>
                </a:solidFill>
                <a:latin typeface="Times New Roman"/>
                <a:cs typeface="Times New Roman"/>
              </a:defRPr>
            </a:lvl1pPr>
          </a:lstStyle>
          <a:p>
            <a:pPr marL="12700">
              <a:lnSpc>
                <a:spcPct val="100000"/>
              </a:lnSpc>
              <a:spcBef>
                <a:spcPts val="40"/>
              </a:spcBef>
            </a:pPr>
            <a:r>
              <a:rPr spc="10" dirty="0"/>
              <a:t>EMNLP</a:t>
            </a:r>
            <a:r>
              <a:rPr spc="-15" dirty="0"/>
              <a:t> </a:t>
            </a:r>
            <a:r>
              <a:rPr spc="15" dirty="0"/>
              <a:t>2024</a:t>
            </a:r>
          </a:p>
        </p:txBody>
      </p:sp>
      <p:sp>
        <p:nvSpPr>
          <p:cNvPr id="5" name="Holder 5"/>
          <p:cNvSpPr>
            <a:spLocks noGrp="1"/>
          </p:cNvSpPr>
          <p:nvPr>
            <p:ph type="dt" sz="half" idx="6"/>
          </p:nvPr>
        </p:nvSpPr>
        <p:spPr/>
        <p:txBody>
          <a:bodyPr lIns="0" tIns="0" rIns="0" bIns="0"/>
          <a:lstStyle>
            <a:lvl1pPr>
              <a:defRPr sz="550" b="0" i="0">
                <a:solidFill>
                  <a:schemeClr val="bg1"/>
                </a:solidFill>
                <a:latin typeface="Times New Roman"/>
                <a:cs typeface="Times New Roman"/>
              </a:defRPr>
            </a:lvl1pPr>
          </a:lstStyle>
          <a:p>
            <a:pPr marL="12700">
              <a:lnSpc>
                <a:spcPct val="100000"/>
              </a:lnSpc>
              <a:spcBef>
                <a:spcPts val="40"/>
              </a:spcBef>
            </a:pPr>
            <a:r>
              <a:rPr spc="5" dirty="0"/>
              <a:t>HKUST(GZ)</a:t>
            </a:r>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288290" y="746315"/>
            <a:ext cx="2508123" cy="214160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969387" y="746315"/>
            <a:ext cx="2508123" cy="214160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550" b="0" i="0">
                <a:solidFill>
                  <a:schemeClr val="bg1"/>
                </a:solidFill>
                <a:latin typeface="Times New Roman"/>
                <a:cs typeface="Times New Roman"/>
              </a:defRPr>
            </a:lvl1pPr>
          </a:lstStyle>
          <a:p>
            <a:pPr marL="12700">
              <a:lnSpc>
                <a:spcPct val="100000"/>
              </a:lnSpc>
              <a:spcBef>
                <a:spcPts val="40"/>
              </a:spcBef>
            </a:pPr>
            <a:r>
              <a:rPr spc="10" dirty="0"/>
              <a:t>EMNLP</a:t>
            </a:r>
            <a:r>
              <a:rPr spc="-15" dirty="0"/>
              <a:t> </a:t>
            </a:r>
            <a:r>
              <a:rPr spc="15" dirty="0"/>
              <a:t>2024</a:t>
            </a:r>
          </a:p>
        </p:txBody>
      </p:sp>
      <p:sp>
        <p:nvSpPr>
          <p:cNvPr id="6" name="Holder 6"/>
          <p:cNvSpPr>
            <a:spLocks noGrp="1"/>
          </p:cNvSpPr>
          <p:nvPr>
            <p:ph type="dt" sz="half" idx="6"/>
          </p:nvPr>
        </p:nvSpPr>
        <p:spPr/>
        <p:txBody>
          <a:bodyPr lIns="0" tIns="0" rIns="0" bIns="0"/>
          <a:lstStyle>
            <a:lvl1pPr>
              <a:defRPr sz="550" b="0" i="0">
                <a:solidFill>
                  <a:schemeClr val="bg1"/>
                </a:solidFill>
                <a:latin typeface="Times New Roman"/>
                <a:cs typeface="Times New Roman"/>
              </a:defRPr>
            </a:lvl1pPr>
          </a:lstStyle>
          <a:p>
            <a:pPr marL="12700">
              <a:lnSpc>
                <a:spcPct val="100000"/>
              </a:lnSpc>
              <a:spcBef>
                <a:spcPts val="40"/>
              </a:spcBef>
            </a:pPr>
            <a:r>
              <a:rPr spc="5" dirty="0"/>
              <a:t>HKUST(GZ)</a:t>
            </a:r>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defRPr sz="550" b="0" i="0">
                <a:solidFill>
                  <a:schemeClr val="bg1"/>
                </a:solidFill>
                <a:latin typeface="Times New Roman"/>
                <a:cs typeface="Times New Roman"/>
              </a:defRPr>
            </a:lvl1pPr>
          </a:lstStyle>
          <a:p>
            <a:pPr marL="12700">
              <a:lnSpc>
                <a:spcPct val="100000"/>
              </a:lnSpc>
              <a:spcBef>
                <a:spcPts val="40"/>
              </a:spcBef>
            </a:pPr>
            <a:r>
              <a:rPr spc="10" dirty="0"/>
              <a:t>EMNLP</a:t>
            </a:r>
            <a:r>
              <a:rPr spc="-15" dirty="0"/>
              <a:t> </a:t>
            </a:r>
            <a:r>
              <a:rPr spc="15" dirty="0"/>
              <a:t>2024</a:t>
            </a:r>
          </a:p>
        </p:txBody>
      </p:sp>
      <p:sp>
        <p:nvSpPr>
          <p:cNvPr id="4" name="Holder 4"/>
          <p:cNvSpPr>
            <a:spLocks noGrp="1"/>
          </p:cNvSpPr>
          <p:nvPr>
            <p:ph type="dt" sz="half" idx="6"/>
          </p:nvPr>
        </p:nvSpPr>
        <p:spPr/>
        <p:txBody>
          <a:bodyPr lIns="0" tIns="0" rIns="0" bIns="0"/>
          <a:lstStyle>
            <a:lvl1pPr>
              <a:defRPr sz="550" b="0" i="0">
                <a:solidFill>
                  <a:schemeClr val="bg1"/>
                </a:solidFill>
                <a:latin typeface="Times New Roman"/>
                <a:cs typeface="Times New Roman"/>
              </a:defRPr>
            </a:lvl1pPr>
          </a:lstStyle>
          <a:p>
            <a:pPr marL="12700">
              <a:lnSpc>
                <a:spcPct val="100000"/>
              </a:lnSpc>
              <a:spcBef>
                <a:spcPts val="40"/>
              </a:spcBef>
            </a:pPr>
            <a:r>
              <a:rPr spc="5" dirty="0"/>
              <a:t>HKUST(GZ)</a:t>
            </a:r>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550" b="0" i="0">
                <a:solidFill>
                  <a:schemeClr val="bg1"/>
                </a:solidFill>
                <a:latin typeface="Times New Roman"/>
                <a:cs typeface="Times New Roman"/>
              </a:defRPr>
            </a:lvl1pPr>
          </a:lstStyle>
          <a:p>
            <a:pPr marL="12700">
              <a:lnSpc>
                <a:spcPct val="100000"/>
              </a:lnSpc>
              <a:spcBef>
                <a:spcPts val="40"/>
              </a:spcBef>
            </a:pPr>
            <a:r>
              <a:rPr spc="10" dirty="0"/>
              <a:t>EMNLP</a:t>
            </a:r>
            <a:r>
              <a:rPr spc="-15" dirty="0"/>
              <a:t> </a:t>
            </a:r>
            <a:r>
              <a:rPr spc="15" dirty="0"/>
              <a:t>2024</a:t>
            </a:r>
          </a:p>
        </p:txBody>
      </p:sp>
      <p:sp>
        <p:nvSpPr>
          <p:cNvPr id="3" name="Holder 3"/>
          <p:cNvSpPr>
            <a:spLocks noGrp="1"/>
          </p:cNvSpPr>
          <p:nvPr>
            <p:ph type="dt" sz="half" idx="6"/>
          </p:nvPr>
        </p:nvSpPr>
        <p:spPr/>
        <p:txBody>
          <a:bodyPr lIns="0" tIns="0" rIns="0" bIns="0"/>
          <a:lstStyle>
            <a:lvl1pPr>
              <a:defRPr sz="550" b="0" i="0">
                <a:solidFill>
                  <a:schemeClr val="bg1"/>
                </a:solidFill>
                <a:latin typeface="Times New Roman"/>
                <a:cs typeface="Times New Roman"/>
              </a:defRPr>
            </a:lvl1pPr>
          </a:lstStyle>
          <a:p>
            <a:pPr marL="12700">
              <a:lnSpc>
                <a:spcPct val="100000"/>
              </a:lnSpc>
              <a:spcBef>
                <a:spcPts val="40"/>
              </a:spcBef>
            </a:pPr>
            <a:r>
              <a:rPr spc="5" dirty="0"/>
              <a:t>HKUST(GZ)</a:t>
            </a:r>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4258323" y="3046691"/>
            <a:ext cx="43180" cy="30480"/>
          </a:xfrm>
          <a:custGeom>
            <a:avLst/>
            <a:gdLst/>
            <a:ahLst/>
            <a:cxnLst/>
            <a:rect l="l" t="t" r="r" b="b"/>
            <a:pathLst>
              <a:path w="43179" h="30480">
                <a:moveTo>
                  <a:pt x="0" y="30366"/>
                </a:moveTo>
                <a:lnTo>
                  <a:pt x="43019" y="30366"/>
                </a:lnTo>
                <a:lnTo>
                  <a:pt x="43019" y="0"/>
                </a:lnTo>
                <a:lnTo>
                  <a:pt x="0" y="0"/>
                </a:lnTo>
                <a:lnTo>
                  <a:pt x="0" y="30366"/>
                </a:lnTo>
                <a:close/>
              </a:path>
            </a:pathLst>
          </a:custGeom>
          <a:ln w="5060">
            <a:solidFill>
              <a:srgbClr val="99AFC7"/>
            </a:solidFill>
          </a:ln>
        </p:spPr>
        <p:txBody>
          <a:bodyPr wrap="square" lIns="0" tIns="0" rIns="0" bIns="0" rtlCol="0"/>
          <a:lstStyle/>
          <a:p>
            <a:endParaRPr/>
          </a:p>
        </p:txBody>
      </p:sp>
      <p:sp>
        <p:nvSpPr>
          <p:cNvPr id="17" name="bg object 17"/>
          <p:cNvSpPr/>
          <p:nvPr/>
        </p:nvSpPr>
        <p:spPr>
          <a:xfrm>
            <a:off x="4178706" y="3042729"/>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CCD7E3"/>
          </a:solidFill>
        </p:spPr>
        <p:txBody>
          <a:bodyPr wrap="square" lIns="0" tIns="0" rIns="0" bIns="0" rtlCol="0"/>
          <a:lstStyle/>
          <a:p>
            <a:endParaRPr/>
          </a:p>
        </p:txBody>
      </p:sp>
      <p:sp>
        <p:nvSpPr>
          <p:cNvPr id="18" name="bg object 18"/>
          <p:cNvSpPr/>
          <p:nvPr/>
        </p:nvSpPr>
        <p:spPr>
          <a:xfrm>
            <a:off x="4356508" y="3042729"/>
            <a:ext cx="25400" cy="38100"/>
          </a:xfrm>
          <a:custGeom>
            <a:avLst/>
            <a:gdLst/>
            <a:ahLst/>
            <a:cxnLst/>
            <a:rect l="l" t="t" r="r" b="b"/>
            <a:pathLst>
              <a:path w="25400" h="38100">
                <a:moveTo>
                  <a:pt x="0" y="0"/>
                </a:moveTo>
                <a:lnTo>
                  <a:pt x="0" y="38100"/>
                </a:lnTo>
                <a:lnTo>
                  <a:pt x="25400" y="19050"/>
                </a:lnTo>
                <a:lnTo>
                  <a:pt x="0" y="0"/>
                </a:lnTo>
                <a:close/>
              </a:path>
            </a:pathLst>
          </a:custGeom>
          <a:solidFill>
            <a:srgbClr val="CCD7E3"/>
          </a:solidFill>
        </p:spPr>
        <p:txBody>
          <a:bodyPr wrap="square" lIns="0" tIns="0" rIns="0" bIns="0" rtlCol="0"/>
          <a:lstStyle/>
          <a:p>
            <a:endParaRPr/>
          </a:p>
        </p:txBody>
      </p:sp>
      <p:sp>
        <p:nvSpPr>
          <p:cNvPr id="19" name="bg object 19"/>
          <p:cNvSpPr/>
          <p:nvPr/>
        </p:nvSpPr>
        <p:spPr>
          <a:xfrm>
            <a:off x="4505413" y="3036378"/>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99AFC7"/>
            </a:solidFill>
          </a:ln>
        </p:spPr>
        <p:txBody>
          <a:bodyPr wrap="square" lIns="0" tIns="0" rIns="0" bIns="0" rtlCol="0"/>
          <a:lstStyle/>
          <a:p>
            <a:endParaRPr/>
          </a:p>
        </p:txBody>
      </p:sp>
      <p:sp>
        <p:nvSpPr>
          <p:cNvPr id="20" name="bg object 20"/>
          <p:cNvSpPr/>
          <p:nvPr/>
        </p:nvSpPr>
        <p:spPr>
          <a:xfrm>
            <a:off x="4442244" y="3042729"/>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D7E3"/>
          </a:solidFill>
        </p:spPr>
        <p:txBody>
          <a:bodyPr wrap="square" lIns="0" tIns="0" rIns="0" bIns="0" rtlCol="0"/>
          <a:lstStyle/>
          <a:p>
            <a:endParaRPr/>
          </a:p>
        </p:txBody>
      </p:sp>
      <p:sp>
        <p:nvSpPr>
          <p:cNvPr id="21" name="bg object 21"/>
          <p:cNvSpPr/>
          <p:nvPr/>
        </p:nvSpPr>
        <p:spPr>
          <a:xfrm>
            <a:off x="4794670" y="3049079"/>
            <a:ext cx="38100" cy="0"/>
          </a:xfrm>
          <a:custGeom>
            <a:avLst/>
            <a:gdLst/>
            <a:ahLst/>
            <a:cxnLst/>
            <a:rect l="l" t="t" r="r" b="b"/>
            <a:pathLst>
              <a:path w="38100">
                <a:moveTo>
                  <a:pt x="0" y="0"/>
                </a:moveTo>
                <a:lnTo>
                  <a:pt x="38100" y="0"/>
                </a:lnTo>
              </a:path>
            </a:pathLst>
          </a:custGeom>
          <a:ln w="7591">
            <a:solidFill>
              <a:srgbClr val="99AFC7"/>
            </a:solidFill>
          </a:ln>
        </p:spPr>
        <p:txBody>
          <a:bodyPr wrap="square" lIns="0" tIns="0" rIns="0" bIns="0" rtlCol="0"/>
          <a:lstStyle/>
          <a:p>
            <a:endParaRPr/>
          </a:p>
        </p:txBody>
      </p:sp>
      <p:sp>
        <p:nvSpPr>
          <p:cNvPr id="22" name="bg object 22"/>
          <p:cNvSpPr/>
          <p:nvPr/>
        </p:nvSpPr>
        <p:spPr>
          <a:xfrm>
            <a:off x="4705769" y="3042729"/>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D7E3"/>
          </a:solidFill>
        </p:spPr>
        <p:txBody>
          <a:bodyPr wrap="square" lIns="0" tIns="0" rIns="0" bIns="0" rtlCol="0"/>
          <a:lstStyle/>
          <a:p>
            <a:endParaRPr/>
          </a:p>
        </p:txBody>
      </p:sp>
      <p:sp>
        <p:nvSpPr>
          <p:cNvPr id="23" name="bg object 23"/>
          <p:cNvSpPr/>
          <p:nvPr/>
        </p:nvSpPr>
        <p:spPr>
          <a:xfrm>
            <a:off x="4781970" y="3036378"/>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CCD7E3"/>
            </a:solidFill>
          </a:ln>
        </p:spPr>
        <p:txBody>
          <a:bodyPr wrap="square" lIns="0" tIns="0" rIns="0" bIns="0" rtlCol="0"/>
          <a:lstStyle/>
          <a:p>
            <a:endParaRPr/>
          </a:p>
        </p:txBody>
      </p:sp>
      <p:sp>
        <p:nvSpPr>
          <p:cNvPr id="24" name="bg object 24"/>
          <p:cNvSpPr/>
          <p:nvPr/>
        </p:nvSpPr>
        <p:spPr>
          <a:xfrm>
            <a:off x="5045495" y="3036378"/>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99AFC7"/>
            </a:solidFill>
          </a:ln>
        </p:spPr>
        <p:txBody>
          <a:bodyPr wrap="square" lIns="0" tIns="0" rIns="0" bIns="0" rtlCol="0"/>
          <a:lstStyle/>
          <a:p>
            <a:endParaRPr/>
          </a:p>
        </p:txBody>
      </p:sp>
      <p:sp>
        <p:nvSpPr>
          <p:cNvPr id="25" name="bg object 25"/>
          <p:cNvSpPr/>
          <p:nvPr/>
        </p:nvSpPr>
        <p:spPr>
          <a:xfrm>
            <a:off x="4969294" y="3042729"/>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CCD7E3"/>
          </a:solidFill>
        </p:spPr>
        <p:txBody>
          <a:bodyPr wrap="square" lIns="0" tIns="0" rIns="0" bIns="0" rtlCol="0"/>
          <a:lstStyle/>
          <a:p>
            <a:endParaRPr/>
          </a:p>
        </p:txBody>
      </p:sp>
      <p:sp>
        <p:nvSpPr>
          <p:cNvPr id="26" name="bg object 26"/>
          <p:cNvSpPr/>
          <p:nvPr/>
        </p:nvSpPr>
        <p:spPr>
          <a:xfrm>
            <a:off x="5045495" y="3074479"/>
            <a:ext cx="50800" cy="12700"/>
          </a:xfrm>
          <a:custGeom>
            <a:avLst/>
            <a:gdLst/>
            <a:ahLst/>
            <a:cxnLst/>
            <a:rect l="l" t="t" r="r" b="b"/>
            <a:pathLst>
              <a:path w="50800" h="12700">
                <a:moveTo>
                  <a:pt x="0" y="0"/>
                </a:moveTo>
                <a:lnTo>
                  <a:pt x="38100" y="0"/>
                </a:lnTo>
              </a:path>
              <a:path w="50800" h="12700">
                <a:moveTo>
                  <a:pt x="12700" y="12700"/>
                </a:moveTo>
                <a:lnTo>
                  <a:pt x="50800" y="12700"/>
                </a:lnTo>
              </a:path>
            </a:pathLst>
          </a:custGeom>
          <a:ln w="7591">
            <a:solidFill>
              <a:srgbClr val="CCD7E3"/>
            </a:solidFill>
          </a:ln>
        </p:spPr>
        <p:txBody>
          <a:bodyPr wrap="square" lIns="0" tIns="0" rIns="0" bIns="0" rtlCol="0"/>
          <a:lstStyle/>
          <a:p>
            <a:endParaRPr/>
          </a:p>
        </p:txBody>
      </p:sp>
      <p:sp>
        <p:nvSpPr>
          <p:cNvPr id="27" name="bg object 27"/>
          <p:cNvSpPr/>
          <p:nvPr/>
        </p:nvSpPr>
        <p:spPr>
          <a:xfrm>
            <a:off x="5309020" y="3036378"/>
            <a:ext cx="50800" cy="50800"/>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99AFC7"/>
            </a:solidFill>
          </a:ln>
        </p:spPr>
        <p:txBody>
          <a:bodyPr wrap="square" lIns="0" tIns="0" rIns="0" bIns="0" rtlCol="0"/>
          <a:lstStyle/>
          <a:p>
            <a:endParaRPr/>
          </a:p>
        </p:txBody>
      </p:sp>
      <p:sp>
        <p:nvSpPr>
          <p:cNvPr id="28" name="bg object 28"/>
          <p:cNvSpPr/>
          <p:nvPr/>
        </p:nvSpPr>
        <p:spPr>
          <a:xfrm>
            <a:off x="5603025" y="3066859"/>
            <a:ext cx="20320" cy="20320"/>
          </a:xfrm>
          <a:custGeom>
            <a:avLst/>
            <a:gdLst/>
            <a:ahLst/>
            <a:cxnLst/>
            <a:rect l="l" t="t" r="r" b="b"/>
            <a:pathLst>
              <a:path w="20320" h="20319">
                <a:moveTo>
                  <a:pt x="0" y="0"/>
                </a:moveTo>
                <a:lnTo>
                  <a:pt x="20320" y="20320"/>
                </a:lnTo>
              </a:path>
            </a:pathLst>
          </a:custGeom>
          <a:ln w="7591">
            <a:solidFill>
              <a:srgbClr val="99AFC7"/>
            </a:solidFill>
          </a:ln>
        </p:spPr>
        <p:txBody>
          <a:bodyPr wrap="square" lIns="0" tIns="0" rIns="0" bIns="0" rtlCol="0"/>
          <a:lstStyle/>
          <a:p>
            <a:endParaRPr/>
          </a:p>
        </p:txBody>
      </p:sp>
      <p:sp>
        <p:nvSpPr>
          <p:cNvPr id="29" name="bg object 29"/>
          <p:cNvSpPr/>
          <p:nvPr/>
        </p:nvSpPr>
        <p:spPr>
          <a:xfrm>
            <a:off x="5575961" y="3040364"/>
            <a:ext cx="30480" cy="30480"/>
          </a:xfrm>
          <a:custGeom>
            <a:avLst/>
            <a:gdLst/>
            <a:ahLst/>
            <a:cxnLst/>
            <a:rect l="l" t="t" r="r" b="b"/>
            <a:pathLst>
              <a:path w="30479" h="30480">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99AFC7"/>
            </a:solidFill>
          </a:ln>
        </p:spPr>
        <p:txBody>
          <a:bodyPr wrap="square" lIns="0" tIns="0" rIns="0" bIns="0" rtlCol="0"/>
          <a:lstStyle/>
          <a:p>
            <a:endParaRPr/>
          </a:p>
        </p:txBody>
      </p:sp>
      <p:sp>
        <p:nvSpPr>
          <p:cNvPr id="30" name="bg object 30"/>
          <p:cNvSpPr/>
          <p:nvPr/>
        </p:nvSpPr>
        <p:spPr>
          <a:xfrm>
            <a:off x="5481104" y="3036378"/>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99AFC7"/>
            </a:solidFill>
          </a:ln>
        </p:spPr>
        <p:txBody>
          <a:bodyPr wrap="square" lIns="0" tIns="0" rIns="0" bIns="0" rtlCol="0"/>
          <a:lstStyle/>
          <a:p>
            <a:endParaRPr/>
          </a:p>
        </p:txBody>
      </p:sp>
      <p:pic>
        <p:nvPicPr>
          <p:cNvPr id="31" name="bg object 31"/>
          <p:cNvPicPr/>
          <p:nvPr/>
        </p:nvPicPr>
        <p:blipFill>
          <a:blip r:embed="rId7" cstate="print"/>
          <a:stretch>
            <a:fillRect/>
          </a:stretch>
        </p:blipFill>
        <p:spPr>
          <a:xfrm>
            <a:off x="0" y="25"/>
            <a:ext cx="5759958" cy="200418"/>
          </a:xfrm>
          <a:prstGeom prst="rect">
            <a:avLst/>
          </a:prstGeom>
        </p:spPr>
      </p:pic>
      <p:sp>
        <p:nvSpPr>
          <p:cNvPr id="32" name="bg object 32"/>
          <p:cNvSpPr/>
          <p:nvPr/>
        </p:nvSpPr>
        <p:spPr>
          <a:xfrm>
            <a:off x="-32" y="198766"/>
            <a:ext cx="5760085" cy="33655"/>
          </a:xfrm>
          <a:custGeom>
            <a:avLst/>
            <a:gdLst/>
            <a:ahLst/>
            <a:cxnLst/>
            <a:rect l="l" t="t" r="r" b="b"/>
            <a:pathLst>
              <a:path w="5760085" h="33654">
                <a:moveTo>
                  <a:pt x="5760073" y="0"/>
                </a:moveTo>
                <a:lnTo>
                  <a:pt x="0" y="0"/>
                </a:lnTo>
                <a:lnTo>
                  <a:pt x="0" y="33402"/>
                </a:lnTo>
                <a:lnTo>
                  <a:pt x="5760073" y="33402"/>
                </a:lnTo>
                <a:lnTo>
                  <a:pt x="5760073" y="0"/>
                </a:lnTo>
                <a:close/>
              </a:path>
            </a:pathLst>
          </a:custGeom>
          <a:solidFill>
            <a:srgbClr val="001C39"/>
          </a:solidFill>
        </p:spPr>
        <p:txBody>
          <a:bodyPr wrap="square" lIns="0" tIns="0" rIns="0" bIns="0" rtlCol="0"/>
          <a:lstStyle/>
          <a:p>
            <a:endParaRPr/>
          </a:p>
        </p:txBody>
      </p:sp>
      <p:sp>
        <p:nvSpPr>
          <p:cNvPr id="2" name="Holder 2"/>
          <p:cNvSpPr>
            <a:spLocks noGrp="1"/>
          </p:cNvSpPr>
          <p:nvPr>
            <p:ph type="title"/>
          </p:nvPr>
        </p:nvSpPr>
        <p:spPr>
          <a:xfrm>
            <a:off x="288290" y="129794"/>
            <a:ext cx="5189220" cy="519176"/>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288290" y="746315"/>
            <a:ext cx="5189220" cy="2141601"/>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687011" y="3131763"/>
            <a:ext cx="433704" cy="105410"/>
          </a:xfrm>
          <a:prstGeom prst="rect">
            <a:avLst/>
          </a:prstGeom>
        </p:spPr>
        <p:txBody>
          <a:bodyPr wrap="square" lIns="0" tIns="0" rIns="0" bIns="0">
            <a:spAutoFit/>
          </a:bodyPr>
          <a:lstStyle>
            <a:lvl1pPr>
              <a:defRPr sz="550" b="0" i="0">
                <a:solidFill>
                  <a:schemeClr val="bg1"/>
                </a:solidFill>
                <a:latin typeface="Times New Roman"/>
                <a:cs typeface="Times New Roman"/>
              </a:defRPr>
            </a:lvl1pPr>
          </a:lstStyle>
          <a:p>
            <a:pPr marL="12700">
              <a:lnSpc>
                <a:spcPct val="100000"/>
              </a:lnSpc>
              <a:spcBef>
                <a:spcPts val="40"/>
              </a:spcBef>
            </a:pPr>
            <a:r>
              <a:rPr spc="10" dirty="0"/>
              <a:t>EMNLP</a:t>
            </a:r>
            <a:r>
              <a:rPr spc="-15" dirty="0"/>
              <a:t> </a:t>
            </a:r>
            <a:r>
              <a:rPr spc="15" dirty="0"/>
              <a:t>2024</a:t>
            </a:r>
          </a:p>
        </p:txBody>
      </p:sp>
      <p:sp>
        <p:nvSpPr>
          <p:cNvPr id="5" name="Holder 5"/>
          <p:cNvSpPr>
            <a:spLocks noGrp="1"/>
          </p:cNvSpPr>
          <p:nvPr>
            <p:ph type="dt" sz="half" idx="6"/>
          </p:nvPr>
        </p:nvSpPr>
        <p:spPr>
          <a:xfrm>
            <a:off x="668769" y="3131763"/>
            <a:ext cx="406400" cy="105410"/>
          </a:xfrm>
          <a:prstGeom prst="rect">
            <a:avLst/>
          </a:prstGeom>
        </p:spPr>
        <p:txBody>
          <a:bodyPr wrap="square" lIns="0" tIns="0" rIns="0" bIns="0">
            <a:spAutoFit/>
          </a:bodyPr>
          <a:lstStyle>
            <a:lvl1pPr>
              <a:defRPr sz="550" b="0" i="0">
                <a:solidFill>
                  <a:schemeClr val="bg1"/>
                </a:solidFill>
                <a:latin typeface="Times New Roman"/>
                <a:cs typeface="Times New Roman"/>
              </a:defRPr>
            </a:lvl1pPr>
          </a:lstStyle>
          <a:p>
            <a:pPr marL="12700">
              <a:lnSpc>
                <a:spcPct val="100000"/>
              </a:lnSpc>
              <a:spcBef>
                <a:spcPts val="40"/>
              </a:spcBef>
            </a:pPr>
            <a:r>
              <a:rPr spc="5" dirty="0"/>
              <a:t>HKUST(GZ)</a:t>
            </a:r>
          </a:p>
        </p:txBody>
      </p:sp>
      <p:sp>
        <p:nvSpPr>
          <p:cNvPr id="6" name="Holder 6"/>
          <p:cNvSpPr>
            <a:spLocks noGrp="1"/>
          </p:cNvSpPr>
          <p:nvPr>
            <p:ph type="sldNum" sz="quarter" idx="7"/>
          </p:nvPr>
        </p:nvSpPr>
        <p:spPr>
          <a:xfrm>
            <a:off x="4151376" y="3017710"/>
            <a:ext cx="1326134" cy="16224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 Target="slide2.xml"/><Relationship Id="rId7" Type="http://schemas.openxmlformats.org/officeDocument/2006/relationships/slide" Target="slide9.xml"/><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slide" Target="slide8.xml"/><Relationship Id="rId5" Type="http://schemas.openxmlformats.org/officeDocument/2006/relationships/slide" Target="slide6.xml"/><Relationship Id="rId4" Type="http://schemas.openxmlformats.org/officeDocument/2006/relationships/slide" Target="slide4.xml"/></Relationships>
</file>

<file path=ppt/slides/_rels/slide10.xml.rels><?xml version="1.0" encoding="UTF-8" standalone="yes"?>
<Relationships xmlns="http://schemas.openxmlformats.org/package/2006/relationships"><Relationship Id="rId3" Type="http://schemas.openxmlformats.org/officeDocument/2006/relationships/slide" Target="slide2.xml"/><Relationship Id="rId7" Type="http://schemas.openxmlformats.org/officeDocument/2006/relationships/slide" Target="slide9.xml"/><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slide" Target="slide8.xml"/><Relationship Id="rId5" Type="http://schemas.openxmlformats.org/officeDocument/2006/relationships/slide" Target="slide6.xml"/><Relationship Id="rId4" Type="http://schemas.openxmlformats.org/officeDocument/2006/relationships/slide" Target="slide4.xml"/></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png"/><Relationship Id="rId3" Type="http://schemas.openxmlformats.org/officeDocument/2006/relationships/slide" Target="slide2.xml"/><Relationship Id="rId7" Type="http://schemas.openxmlformats.org/officeDocument/2006/relationships/slide" Target="slide9.xml"/><Relationship Id="rId12"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slide" Target="slide8.xml"/><Relationship Id="rId11" Type="http://schemas.openxmlformats.org/officeDocument/2006/relationships/image" Target="../media/image6.png"/><Relationship Id="rId5" Type="http://schemas.openxmlformats.org/officeDocument/2006/relationships/slide" Target="slide6.xml"/><Relationship Id="rId10" Type="http://schemas.openxmlformats.org/officeDocument/2006/relationships/image" Target="../media/image5.png"/><Relationship Id="rId4" Type="http://schemas.openxmlformats.org/officeDocument/2006/relationships/slide" Target="slide4.xml"/><Relationship Id="rId9" Type="http://schemas.openxmlformats.org/officeDocument/2006/relationships/image" Target="../media/image4.png"/><Relationship Id="rId14" Type="http://schemas.openxmlformats.org/officeDocument/2006/relationships/image" Target="../media/image9.png"/></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 Target="slide2.xml"/><Relationship Id="rId7" Type="http://schemas.openxmlformats.org/officeDocument/2006/relationships/slide" Target="slide9.xm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slide" Target="slide8.xml"/><Relationship Id="rId11" Type="http://schemas.openxmlformats.org/officeDocument/2006/relationships/image" Target="../media/image12.jpg"/><Relationship Id="rId5" Type="http://schemas.openxmlformats.org/officeDocument/2006/relationships/slide" Target="slide6.xml"/><Relationship Id="rId10" Type="http://schemas.openxmlformats.org/officeDocument/2006/relationships/image" Target="../media/image11.png"/><Relationship Id="rId4" Type="http://schemas.openxmlformats.org/officeDocument/2006/relationships/slide" Target="slide4.xml"/><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 Target="slide2.xml"/><Relationship Id="rId7" Type="http://schemas.openxmlformats.org/officeDocument/2006/relationships/slide" Target="slide9.xm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slide" Target="slide8.xml"/><Relationship Id="rId5" Type="http://schemas.openxmlformats.org/officeDocument/2006/relationships/slide" Target="slide6.xml"/><Relationship Id="rId4" Type="http://schemas.openxmlformats.org/officeDocument/2006/relationships/slide" Target="slide4.xml"/></Relationships>
</file>

<file path=ppt/slides/_rels/slide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 Target="slide2.xml"/><Relationship Id="rId7" Type="http://schemas.openxmlformats.org/officeDocument/2006/relationships/slide" Target="slide9.xml"/><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slide" Target="slide8.xml"/><Relationship Id="rId5" Type="http://schemas.openxmlformats.org/officeDocument/2006/relationships/slide" Target="slide6.xml"/><Relationship Id="rId4" Type="http://schemas.openxmlformats.org/officeDocument/2006/relationships/slide" Target="slide4.xml"/></Relationships>
</file>

<file path=ppt/slides/_rels/slide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 Target="slide2.xml"/><Relationship Id="rId7" Type="http://schemas.openxmlformats.org/officeDocument/2006/relationships/slide" Target="slide9.xml"/><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slide" Target="slide8.xml"/><Relationship Id="rId5" Type="http://schemas.openxmlformats.org/officeDocument/2006/relationships/slide" Target="slide6.xml"/><Relationship Id="rId4" Type="http://schemas.openxmlformats.org/officeDocument/2006/relationships/slide" Target="slide4.xml"/></Relationships>
</file>

<file path=ppt/slides/_rels/slide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 Target="slide2.xml"/><Relationship Id="rId7" Type="http://schemas.openxmlformats.org/officeDocument/2006/relationships/slide" Target="slide9.xml"/><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slide" Target="slide8.xml"/><Relationship Id="rId5" Type="http://schemas.openxmlformats.org/officeDocument/2006/relationships/slide" Target="slide6.xml"/><Relationship Id="rId4" Type="http://schemas.openxmlformats.org/officeDocument/2006/relationships/slide" Target="slide4.xml"/><Relationship Id="rId9"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 Target="slide2.xml"/><Relationship Id="rId7" Type="http://schemas.openxmlformats.org/officeDocument/2006/relationships/slide" Target="slide9.xml"/><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slide" Target="slide8.xml"/><Relationship Id="rId5" Type="http://schemas.openxmlformats.org/officeDocument/2006/relationships/slide" Target="slide6.xml"/><Relationship Id="rId4" Type="http://schemas.openxmlformats.org/officeDocument/2006/relationships/slide" Target="slide4.xml"/></Relationships>
</file>

<file path=ppt/slides/_rels/slide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slide" Target="slide2.xml"/><Relationship Id="rId7" Type="http://schemas.openxmlformats.org/officeDocument/2006/relationships/slide" Target="slide9.xml"/><Relationship Id="rId2" Type="http://schemas.openxmlformats.org/officeDocument/2006/relationships/notesSlide" Target="../notesSlides/notesSlide9.xml"/><Relationship Id="rId1" Type="http://schemas.openxmlformats.org/officeDocument/2006/relationships/slideLayout" Target="../slideLayouts/slideLayout5.xml"/><Relationship Id="rId6" Type="http://schemas.openxmlformats.org/officeDocument/2006/relationships/slide" Target="slide8.xml"/><Relationship Id="rId5" Type="http://schemas.openxmlformats.org/officeDocument/2006/relationships/slide" Target="slide6.xml"/><Relationship Id="rId4" Type="http://schemas.openxmlformats.org/officeDocument/2006/relationships/slide" Target="slide4.xml"/><Relationship Id="rId9" Type="http://schemas.openxmlformats.org/officeDocument/2006/relationships/hyperlink" Target="https://llava-vl.github.io/blog/2024-01-30-llava-nex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2" y="25"/>
            <a:ext cx="5760085" cy="232410"/>
            <a:chOff x="-32" y="25"/>
            <a:chExt cx="5760085" cy="232410"/>
          </a:xfrm>
        </p:grpSpPr>
        <p:sp>
          <p:nvSpPr>
            <p:cNvPr id="3" name="object 3"/>
            <p:cNvSpPr/>
            <p:nvPr/>
          </p:nvSpPr>
          <p:spPr>
            <a:xfrm>
              <a:off x="120650"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 name="object 4"/>
            <p:cNvSpPr/>
            <p:nvPr/>
          </p:nvSpPr>
          <p:spPr>
            <a:xfrm>
              <a:off x="171056"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grpSp>
      <p:sp>
        <p:nvSpPr>
          <p:cNvPr id="5" name="object 5"/>
          <p:cNvSpPr txBox="1"/>
          <p:nvPr/>
        </p:nvSpPr>
        <p:spPr>
          <a:xfrm>
            <a:off x="95300" y="0"/>
            <a:ext cx="408305" cy="109220"/>
          </a:xfrm>
          <a:prstGeom prst="rect">
            <a:avLst/>
          </a:prstGeom>
        </p:spPr>
        <p:txBody>
          <a:bodyPr vert="horz" wrap="square" lIns="0" tIns="12700" rIns="0" bIns="0" rtlCol="0">
            <a:spAutoFit/>
          </a:bodyPr>
          <a:lstStyle/>
          <a:p>
            <a:pPr marL="12700">
              <a:lnSpc>
                <a:spcPct val="100000"/>
              </a:lnSpc>
              <a:spcBef>
                <a:spcPts val="100"/>
              </a:spcBef>
            </a:pPr>
            <a:r>
              <a:rPr sz="550" spc="-25" dirty="0">
                <a:solidFill>
                  <a:srgbClr val="7F8D9C"/>
                </a:solidFill>
                <a:latin typeface="Times New Roman"/>
                <a:cs typeface="Times New Roman"/>
                <a:hlinkClick r:id="rId3" action="ppaction://hlinksldjump"/>
              </a:rPr>
              <a:t>B</a:t>
            </a:r>
            <a:r>
              <a:rPr sz="550" spc="20" dirty="0">
                <a:solidFill>
                  <a:srgbClr val="7F8D9C"/>
                </a:solidFill>
                <a:latin typeface="Times New Roman"/>
                <a:cs typeface="Times New Roman"/>
                <a:hlinkClick r:id="rId3" action="ppaction://hlinksldjump"/>
              </a:rPr>
              <a:t>ackg</a:t>
            </a:r>
            <a:r>
              <a:rPr sz="550" spc="25" dirty="0">
                <a:solidFill>
                  <a:srgbClr val="7F8D9C"/>
                </a:solidFill>
                <a:latin typeface="Times New Roman"/>
                <a:cs typeface="Times New Roman"/>
                <a:hlinkClick r:id="rId3" action="ppaction://hlinksldjump"/>
              </a:rPr>
              <a:t>r</a:t>
            </a:r>
            <a:r>
              <a:rPr sz="550" spc="55" dirty="0">
                <a:solidFill>
                  <a:srgbClr val="7F8D9C"/>
                </a:solidFill>
                <a:latin typeface="Times New Roman"/>
                <a:cs typeface="Times New Roman"/>
                <a:hlinkClick r:id="rId3" action="ppaction://hlinksldjump"/>
              </a:rPr>
              <a:t>ound</a:t>
            </a:r>
            <a:endParaRPr sz="550">
              <a:latin typeface="Times New Roman"/>
              <a:cs typeface="Times New Roman"/>
            </a:endParaRPr>
          </a:p>
        </p:txBody>
      </p:sp>
      <p:grpSp>
        <p:nvGrpSpPr>
          <p:cNvPr id="6" name="object 6"/>
          <p:cNvGrpSpPr/>
          <p:nvPr/>
        </p:nvGrpSpPr>
        <p:grpSpPr>
          <a:xfrm>
            <a:off x="1488973" y="104777"/>
            <a:ext cx="92075" cy="41275"/>
            <a:chOff x="1488973" y="104777"/>
            <a:chExt cx="92075" cy="41275"/>
          </a:xfrm>
        </p:grpSpPr>
        <p:sp>
          <p:nvSpPr>
            <p:cNvPr id="7" name="object 7"/>
            <p:cNvSpPr/>
            <p:nvPr/>
          </p:nvSpPr>
          <p:spPr>
            <a:xfrm>
              <a:off x="1491513"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8" name="object 8"/>
            <p:cNvSpPr/>
            <p:nvPr/>
          </p:nvSpPr>
          <p:spPr>
            <a:xfrm>
              <a:off x="1541906"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grpSp>
      <p:sp>
        <p:nvSpPr>
          <p:cNvPr id="9" name="object 9"/>
          <p:cNvSpPr txBox="1"/>
          <p:nvPr/>
        </p:nvSpPr>
        <p:spPr>
          <a:xfrm>
            <a:off x="1466151" y="0"/>
            <a:ext cx="273685" cy="109220"/>
          </a:xfrm>
          <a:prstGeom prst="rect">
            <a:avLst/>
          </a:prstGeom>
        </p:spPr>
        <p:txBody>
          <a:bodyPr vert="horz" wrap="square" lIns="0" tIns="12700" rIns="0" bIns="0" rtlCol="0">
            <a:spAutoFit/>
          </a:bodyPr>
          <a:lstStyle/>
          <a:p>
            <a:pPr marL="12700">
              <a:lnSpc>
                <a:spcPct val="100000"/>
              </a:lnSpc>
              <a:spcBef>
                <a:spcPts val="100"/>
              </a:spcBef>
            </a:pPr>
            <a:r>
              <a:rPr sz="550" spc="10" dirty="0">
                <a:solidFill>
                  <a:srgbClr val="7F8D9C"/>
                </a:solidFill>
                <a:latin typeface="Times New Roman"/>
                <a:cs typeface="Times New Roman"/>
                <a:hlinkClick r:id="rId4" action="ppaction://hlinksldjump"/>
              </a:rPr>
              <a:t>M</a:t>
            </a:r>
            <a:r>
              <a:rPr sz="550" spc="45" dirty="0">
                <a:solidFill>
                  <a:srgbClr val="7F8D9C"/>
                </a:solidFill>
                <a:latin typeface="Times New Roman"/>
                <a:cs typeface="Times New Roman"/>
                <a:hlinkClick r:id="rId4" action="ppaction://hlinksldjump"/>
              </a:rPr>
              <a:t>e</a:t>
            </a:r>
            <a:r>
              <a:rPr sz="550" spc="20" dirty="0">
                <a:solidFill>
                  <a:srgbClr val="7F8D9C"/>
                </a:solidFill>
                <a:latin typeface="Times New Roman"/>
                <a:cs typeface="Times New Roman"/>
                <a:hlinkClick r:id="rId4" action="ppaction://hlinksldjump"/>
              </a:rPr>
              <a:t>t</a:t>
            </a:r>
            <a:r>
              <a:rPr sz="550" spc="50" dirty="0">
                <a:solidFill>
                  <a:srgbClr val="7F8D9C"/>
                </a:solidFill>
                <a:latin typeface="Times New Roman"/>
                <a:cs typeface="Times New Roman"/>
                <a:hlinkClick r:id="rId4" action="ppaction://hlinksldjump"/>
              </a:rPr>
              <a:t>hod</a:t>
            </a:r>
            <a:endParaRPr sz="550">
              <a:latin typeface="Times New Roman"/>
              <a:cs typeface="Times New Roman"/>
            </a:endParaRPr>
          </a:p>
        </p:txBody>
      </p:sp>
      <p:grpSp>
        <p:nvGrpSpPr>
          <p:cNvPr id="10" name="object 10"/>
          <p:cNvGrpSpPr/>
          <p:nvPr/>
        </p:nvGrpSpPr>
        <p:grpSpPr>
          <a:xfrm>
            <a:off x="2725305" y="104777"/>
            <a:ext cx="92075" cy="41275"/>
            <a:chOff x="2725305" y="104777"/>
            <a:chExt cx="92075" cy="41275"/>
          </a:xfrm>
        </p:grpSpPr>
        <p:sp>
          <p:nvSpPr>
            <p:cNvPr id="11" name="object 11"/>
            <p:cNvSpPr/>
            <p:nvPr/>
          </p:nvSpPr>
          <p:spPr>
            <a:xfrm>
              <a:off x="272784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2" name="object 12"/>
            <p:cNvSpPr/>
            <p:nvPr/>
          </p:nvSpPr>
          <p:spPr>
            <a:xfrm>
              <a:off x="277823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grpSp>
      <p:sp>
        <p:nvSpPr>
          <p:cNvPr id="13" name="object 13"/>
          <p:cNvSpPr txBox="1"/>
          <p:nvPr/>
        </p:nvSpPr>
        <p:spPr>
          <a:xfrm>
            <a:off x="2702483" y="0"/>
            <a:ext cx="252095" cy="109220"/>
          </a:xfrm>
          <a:prstGeom prst="rect">
            <a:avLst/>
          </a:prstGeom>
        </p:spPr>
        <p:txBody>
          <a:bodyPr vert="horz" wrap="square" lIns="0" tIns="12700" rIns="0" bIns="0" rtlCol="0">
            <a:spAutoFit/>
          </a:bodyPr>
          <a:lstStyle/>
          <a:p>
            <a:pPr marL="12700">
              <a:lnSpc>
                <a:spcPct val="100000"/>
              </a:lnSpc>
              <a:spcBef>
                <a:spcPts val="100"/>
              </a:spcBef>
            </a:pPr>
            <a:r>
              <a:rPr sz="550" spc="-30" dirty="0">
                <a:solidFill>
                  <a:srgbClr val="7F8D9C"/>
                </a:solidFill>
                <a:latin typeface="Times New Roman"/>
                <a:cs typeface="Times New Roman"/>
                <a:hlinkClick r:id="rId5" action="ppaction://hlinksldjump"/>
              </a:rPr>
              <a:t>R</a:t>
            </a:r>
            <a:r>
              <a:rPr sz="550" spc="30" dirty="0">
                <a:solidFill>
                  <a:srgbClr val="7F8D9C"/>
                </a:solidFill>
                <a:latin typeface="Times New Roman"/>
                <a:cs typeface="Times New Roman"/>
                <a:hlinkClick r:id="rId5" action="ppaction://hlinksldjump"/>
              </a:rPr>
              <a:t>esults</a:t>
            </a:r>
            <a:endParaRPr sz="550">
              <a:latin typeface="Times New Roman"/>
              <a:cs typeface="Times New Roman"/>
            </a:endParaRPr>
          </a:p>
        </p:txBody>
      </p:sp>
      <p:sp>
        <p:nvSpPr>
          <p:cNvPr id="14" name="object 14"/>
          <p:cNvSpPr/>
          <p:nvPr/>
        </p:nvSpPr>
        <p:spPr>
          <a:xfrm>
            <a:off x="3942308"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5" name="object 15"/>
          <p:cNvSpPr txBox="1"/>
          <p:nvPr/>
        </p:nvSpPr>
        <p:spPr>
          <a:xfrm>
            <a:off x="3916959" y="0"/>
            <a:ext cx="416559" cy="109220"/>
          </a:xfrm>
          <a:prstGeom prst="rect">
            <a:avLst/>
          </a:prstGeom>
        </p:spPr>
        <p:txBody>
          <a:bodyPr vert="horz" wrap="square" lIns="0" tIns="12700" rIns="0" bIns="0" rtlCol="0">
            <a:spAutoFit/>
          </a:bodyPr>
          <a:lstStyle/>
          <a:p>
            <a:pPr marL="12700">
              <a:lnSpc>
                <a:spcPct val="100000"/>
              </a:lnSpc>
              <a:spcBef>
                <a:spcPts val="100"/>
              </a:spcBef>
            </a:pPr>
            <a:r>
              <a:rPr sz="550" dirty="0">
                <a:solidFill>
                  <a:srgbClr val="7F8D9C"/>
                </a:solidFill>
                <a:latin typeface="Times New Roman"/>
                <a:cs typeface="Times New Roman"/>
                <a:hlinkClick r:id="rId6" action="ppaction://hlinksldjump"/>
              </a:rPr>
              <a:t>F</a:t>
            </a:r>
            <a:r>
              <a:rPr sz="550" spc="45" dirty="0">
                <a:solidFill>
                  <a:srgbClr val="7F8D9C"/>
                </a:solidFill>
                <a:latin typeface="Times New Roman"/>
                <a:cs typeface="Times New Roman"/>
                <a:hlinkClick r:id="rId6" action="ppaction://hlinksldjump"/>
              </a:rPr>
              <a:t>utu</a:t>
            </a:r>
            <a:r>
              <a:rPr sz="550" spc="20" dirty="0">
                <a:solidFill>
                  <a:srgbClr val="7F8D9C"/>
                </a:solidFill>
                <a:latin typeface="Times New Roman"/>
                <a:cs typeface="Times New Roman"/>
                <a:hlinkClick r:id="rId6" action="ppaction://hlinksldjump"/>
              </a:rPr>
              <a:t>r</a:t>
            </a:r>
            <a:r>
              <a:rPr sz="550" spc="35" dirty="0">
                <a:solidFill>
                  <a:srgbClr val="7F8D9C"/>
                </a:solidFill>
                <a:latin typeface="Times New Roman"/>
                <a:cs typeface="Times New Roman"/>
                <a:hlinkClick r:id="rId6" action="ppaction://hlinksldjump"/>
              </a:rPr>
              <a:t>e</a:t>
            </a:r>
            <a:r>
              <a:rPr sz="550" spc="-15" dirty="0">
                <a:solidFill>
                  <a:srgbClr val="7F8D9C"/>
                </a:solidFill>
                <a:latin typeface="Times New Roman"/>
                <a:cs typeface="Times New Roman"/>
                <a:hlinkClick r:id="rId6" action="ppaction://hlinksldjump"/>
              </a:rPr>
              <a:t> </a:t>
            </a:r>
            <a:r>
              <a:rPr sz="550" spc="-45" dirty="0">
                <a:solidFill>
                  <a:srgbClr val="7F8D9C"/>
                </a:solidFill>
                <a:latin typeface="Times New Roman"/>
                <a:cs typeface="Times New Roman"/>
                <a:hlinkClick r:id="rId6" action="ppaction://hlinksldjump"/>
              </a:rPr>
              <a:t>W</a:t>
            </a:r>
            <a:r>
              <a:rPr sz="550" spc="40" dirty="0">
                <a:solidFill>
                  <a:srgbClr val="7F8D9C"/>
                </a:solidFill>
                <a:latin typeface="Times New Roman"/>
                <a:cs typeface="Times New Roman"/>
                <a:hlinkClick r:id="rId6" action="ppaction://hlinksldjump"/>
              </a:rPr>
              <a:t>o</a:t>
            </a:r>
            <a:r>
              <a:rPr sz="550" spc="20" dirty="0">
                <a:solidFill>
                  <a:srgbClr val="7F8D9C"/>
                </a:solidFill>
                <a:latin typeface="Times New Roman"/>
                <a:cs typeface="Times New Roman"/>
                <a:hlinkClick r:id="rId6" action="ppaction://hlinksldjump"/>
              </a:rPr>
              <a:t>r</a:t>
            </a:r>
            <a:r>
              <a:rPr sz="550" spc="10" dirty="0">
                <a:solidFill>
                  <a:srgbClr val="7F8D9C"/>
                </a:solidFill>
                <a:latin typeface="Times New Roman"/>
                <a:cs typeface="Times New Roman"/>
                <a:hlinkClick r:id="rId6" action="ppaction://hlinksldjump"/>
              </a:rPr>
              <a:t>k</a:t>
            </a:r>
            <a:endParaRPr sz="550">
              <a:latin typeface="Times New Roman"/>
              <a:cs typeface="Times New Roman"/>
            </a:endParaRPr>
          </a:p>
        </p:txBody>
      </p:sp>
      <p:sp>
        <p:nvSpPr>
          <p:cNvPr id="16" name="object 16"/>
          <p:cNvSpPr/>
          <p:nvPr/>
        </p:nvSpPr>
        <p:spPr>
          <a:xfrm>
            <a:off x="532113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7" name="object 17"/>
          <p:cNvSpPr txBox="1"/>
          <p:nvPr/>
        </p:nvSpPr>
        <p:spPr>
          <a:xfrm>
            <a:off x="5295785" y="0"/>
            <a:ext cx="369570" cy="109220"/>
          </a:xfrm>
          <a:prstGeom prst="rect">
            <a:avLst/>
          </a:prstGeom>
        </p:spPr>
        <p:txBody>
          <a:bodyPr vert="horz" wrap="square" lIns="0" tIns="12700" rIns="0" bIns="0" rtlCol="0">
            <a:spAutoFit/>
          </a:bodyPr>
          <a:lstStyle/>
          <a:p>
            <a:pPr marL="12700">
              <a:lnSpc>
                <a:spcPct val="100000"/>
              </a:lnSpc>
              <a:spcBef>
                <a:spcPts val="100"/>
              </a:spcBef>
            </a:pPr>
            <a:r>
              <a:rPr sz="550" spc="-30" dirty="0">
                <a:solidFill>
                  <a:srgbClr val="7F8D9C"/>
                </a:solidFill>
                <a:latin typeface="Times New Roman"/>
                <a:cs typeface="Times New Roman"/>
                <a:hlinkClick r:id="rId7" action="ppaction://hlinksldjump"/>
              </a:rPr>
              <a:t>R</a:t>
            </a:r>
            <a:r>
              <a:rPr sz="550" spc="25" dirty="0">
                <a:solidFill>
                  <a:srgbClr val="7F8D9C"/>
                </a:solidFill>
                <a:latin typeface="Times New Roman"/>
                <a:cs typeface="Times New Roman"/>
                <a:hlinkClick r:id="rId7" action="ppaction://hlinksldjump"/>
              </a:rPr>
              <a:t>efe</a:t>
            </a:r>
            <a:r>
              <a:rPr sz="550" spc="5" dirty="0">
                <a:solidFill>
                  <a:srgbClr val="7F8D9C"/>
                </a:solidFill>
                <a:latin typeface="Times New Roman"/>
                <a:cs typeface="Times New Roman"/>
                <a:hlinkClick r:id="rId7" action="ppaction://hlinksldjump"/>
              </a:rPr>
              <a:t>r</a:t>
            </a:r>
            <a:r>
              <a:rPr sz="550" spc="45" dirty="0">
                <a:solidFill>
                  <a:srgbClr val="7F8D9C"/>
                </a:solidFill>
                <a:latin typeface="Times New Roman"/>
                <a:cs typeface="Times New Roman"/>
                <a:hlinkClick r:id="rId7" action="ppaction://hlinksldjump"/>
              </a:rPr>
              <a:t>e</a:t>
            </a:r>
            <a:r>
              <a:rPr sz="550" spc="50" dirty="0">
                <a:solidFill>
                  <a:srgbClr val="7F8D9C"/>
                </a:solidFill>
                <a:latin typeface="Times New Roman"/>
                <a:cs typeface="Times New Roman"/>
                <a:hlinkClick r:id="rId7" action="ppaction://hlinksldjump"/>
              </a:rPr>
              <a:t>n</a:t>
            </a:r>
            <a:r>
              <a:rPr sz="550" spc="30" dirty="0">
                <a:solidFill>
                  <a:srgbClr val="7F8D9C"/>
                </a:solidFill>
                <a:latin typeface="Times New Roman"/>
                <a:cs typeface="Times New Roman"/>
                <a:hlinkClick r:id="rId7" action="ppaction://hlinksldjump"/>
              </a:rPr>
              <a:t>ces</a:t>
            </a:r>
            <a:endParaRPr sz="550" dirty="0">
              <a:latin typeface="Times New Roman"/>
              <a:cs typeface="Times New Roman"/>
            </a:endParaRPr>
          </a:p>
        </p:txBody>
      </p:sp>
      <p:sp>
        <p:nvSpPr>
          <p:cNvPr id="18" name="object 18"/>
          <p:cNvSpPr txBox="1"/>
          <p:nvPr/>
        </p:nvSpPr>
        <p:spPr>
          <a:xfrm>
            <a:off x="359994" y="388505"/>
            <a:ext cx="5039995" cy="737235"/>
          </a:xfrm>
          <a:prstGeom prst="rect">
            <a:avLst/>
          </a:prstGeom>
          <a:solidFill>
            <a:srgbClr val="003874"/>
          </a:solidFill>
        </p:spPr>
        <p:txBody>
          <a:bodyPr vert="horz" wrap="square" lIns="0" tIns="54610" rIns="0" bIns="0" rtlCol="0">
            <a:spAutoFit/>
          </a:bodyPr>
          <a:lstStyle/>
          <a:p>
            <a:pPr algn="ctr">
              <a:lnSpc>
                <a:spcPct val="100000"/>
              </a:lnSpc>
              <a:spcBef>
                <a:spcPts val="430"/>
              </a:spcBef>
            </a:pPr>
            <a:r>
              <a:rPr sz="1300" spc="100" dirty="0">
                <a:solidFill>
                  <a:srgbClr val="FFFFFF"/>
                </a:solidFill>
                <a:latin typeface="Times New Roman"/>
                <a:cs typeface="Times New Roman"/>
              </a:rPr>
              <a:t>MMNeuron</a:t>
            </a:r>
            <a:endParaRPr sz="1300" dirty="0">
              <a:latin typeface="Times New Roman"/>
              <a:cs typeface="Times New Roman"/>
            </a:endParaRPr>
          </a:p>
          <a:p>
            <a:pPr marL="243840" marR="236220" algn="ctr">
              <a:lnSpc>
                <a:spcPct val="112900"/>
              </a:lnSpc>
              <a:spcBef>
                <a:spcPts val="254"/>
              </a:spcBef>
            </a:pPr>
            <a:r>
              <a:rPr sz="1000" spc="45" dirty="0">
                <a:solidFill>
                  <a:srgbClr val="FFFFFF"/>
                </a:solidFill>
                <a:latin typeface="Times New Roman"/>
                <a:cs typeface="Times New Roman"/>
              </a:rPr>
              <a:t>Discovering</a:t>
            </a:r>
            <a:r>
              <a:rPr sz="1000" spc="-25" dirty="0">
                <a:solidFill>
                  <a:srgbClr val="FFFFFF"/>
                </a:solidFill>
                <a:latin typeface="Times New Roman"/>
                <a:cs typeface="Times New Roman"/>
              </a:rPr>
              <a:t> </a:t>
            </a:r>
            <a:r>
              <a:rPr sz="1000" spc="50" dirty="0">
                <a:solidFill>
                  <a:srgbClr val="FFFFFF"/>
                </a:solidFill>
                <a:latin typeface="Times New Roman"/>
                <a:cs typeface="Times New Roman"/>
              </a:rPr>
              <a:t>Neuron-Level</a:t>
            </a:r>
            <a:r>
              <a:rPr sz="1000" spc="-20" dirty="0">
                <a:solidFill>
                  <a:srgbClr val="FFFFFF"/>
                </a:solidFill>
                <a:latin typeface="Times New Roman"/>
                <a:cs typeface="Times New Roman"/>
              </a:rPr>
              <a:t> </a:t>
            </a:r>
            <a:r>
              <a:rPr sz="1000" spc="60" dirty="0">
                <a:solidFill>
                  <a:srgbClr val="FFFFFF"/>
                </a:solidFill>
                <a:latin typeface="Times New Roman"/>
                <a:cs typeface="Times New Roman"/>
              </a:rPr>
              <a:t>Domain-Speciﬁc</a:t>
            </a:r>
            <a:r>
              <a:rPr sz="1000" spc="-25" dirty="0">
                <a:solidFill>
                  <a:srgbClr val="FFFFFF"/>
                </a:solidFill>
                <a:latin typeface="Times New Roman"/>
                <a:cs typeface="Times New Roman"/>
              </a:rPr>
              <a:t> </a:t>
            </a:r>
            <a:r>
              <a:rPr sz="1000" spc="65" dirty="0">
                <a:solidFill>
                  <a:srgbClr val="FFFFFF"/>
                </a:solidFill>
                <a:latin typeface="Times New Roman"/>
                <a:cs typeface="Times New Roman"/>
              </a:rPr>
              <a:t>Interpretation</a:t>
            </a:r>
            <a:r>
              <a:rPr sz="1000" spc="-20" dirty="0">
                <a:solidFill>
                  <a:srgbClr val="FFFFFF"/>
                </a:solidFill>
                <a:latin typeface="Times New Roman"/>
                <a:cs typeface="Times New Roman"/>
              </a:rPr>
              <a:t> </a:t>
            </a:r>
            <a:r>
              <a:rPr sz="1000" spc="65" dirty="0">
                <a:solidFill>
                  <a:srgbClr val="FFFFFF"/>
                </a:solidFill>
                <a:latin typeface="Times New Roman"/>
                <a:cs typeface="Times New Roman"/>
              </a:rPr>
              <a:t>in</a:t>
            </a:r>
            <a:r>
              <a:rPr sz="1000" spc="-20" dirty="0">
                <a:solidFill>
                  <a:srgbClr val="FFFFFF"/>
                </a:solidFill>
                <a:latin typeface="Times New Roman"/>
                <a:cs typeface="Times New Roman"/>
              </a:rPr>
              <a:t> </a:t>
            </a:r>
            <a:r>
              <a:rPr sz="1000" spc="60" dirty="0">
                <a:solidFill>
                  <a:srgbClr val="FFFFFF"/>
                </a:solidFill>
                <a:latin typeface="Times New Roman"/>
                <a:cs typeface="Times New Roman"/>
              </a:rPr>
              <a:t>Multimodal</a:t>
            </a:r>
            <a:r>
              <a:rPr sz="1000" spc="-15" dirty="0">
                <a:solidFill>
                  <a:srgbClr val="FFFFFF"/>
                </a:solidFill>
                <a:latin typeface="Times New Roman"/>
                <a:cs typeface="Times New Roman"/>
              </a:rPr>
              <a:t> </a:t>
            </a:r>
            <a:r>
              <a:rPr sz="1000" spc="35" dirty="0">
                <a:solidFill>
                  <a:srgbClr val="FFFFFF"/>
                </a:solidFill>
                <a:latin typeface="Times New Roman"/>
                <a:cs typeface="Times New Roman"/>
              </a:rPr>
              <a:t>Large </a:t>
            </a:r>
            <a:r>
              <a:rPr sz="1000" spc="-235" dirty="0">
                <a:solidFill>
                  <a:srgbClr val="FFFFFF"/>
                </a:solidFill>
                <a:latin typeface="Times New Roman"/>
                <a:cs typeface="Times New Roman"/>
              </a:rPr>
              <a:t> </a:t>
            </a:r>
            <a:r>
              <a:rPr sz="1000" spc="55" dirty="0">
                <a:solidFill>
                  <a:srgbClr val="FFFFFF"/>
                </a:solidFill>
                <a:latin typeface="Times New Roman"/>
                <a:cs typeface="Times New Roman"/>
              </a:rPr>
              <a:t>Language</a:t>
            </a:r>
            <a:r>
              <a:rPr sz="1000" spc="-35" dirty="0">
                <a:solidFill>
                  <a:srgbClr val="FFFFFF"/>
                </a:solidFill>
                <a:latin typeface="Times New Roman"/>
                <a:cs typeface="Times New Roman"/>
              </a:rPr>
              <a:t> </a:t>
            </a:r>
            <a:r>
              <a:rPr sz="1000" spc="55" dirty="0">
                <a:solidFill>
                  <a:srgbClr val="FFFFFF"/>
                </a:solidFill>
                <a:latin typeface="Times New Roman"/>
                <a:cs typeface="Times New Roman"/>
              </a:rPr>
              <a:t>Model</a:t>
            </a:r>
            <a:endParaRPr sz="1000" dirty="0">
              <a:latin typeface="Times New Roman"/>
              <a:cs typeface="Times New Roman"/>
            </a:endParaRPr>
          </a:p>
        </p:txBody>
      </p:sp>
      <p:sp>
        <p:nvSpPr>
          <p:cNvPr id="19" name="object 19"/>
          <p:cNvSpPr txBox="1"/>
          <p:nvPr/>
        </p:nvSpPr>
        <p:spPr>
          <a:xfrm>
            <a:off x="901700" y="1241425"/>
            <a:ext cx="3935729" cy="1266190"/>
          </a:xfrm>
          <a:prstGeom prst="rect">
            <a:avLst/>
          </a:prstGeom>
        </p:spPr>
        <p:txBody>
          <a:bodyPr vert="horz" wrap="square" lIns="0" tIns="12700" rIns="0" bIns="0" rtlCol="0">
            <a:spAutoFit/>
          </a:bodyPr>
          <a:lstStyle/>
          <a:p>
            <a:pPr algn="ctr">
              <a:lnSpc>
                <a:spcPct val="100000"/>
              </a:lnSpc>
              <a:spcBef>
                <a:spcPts val="100"/>
              </a:spcBef>
            </a:pPr>
            <a:r>
              <a:rPr sz="1000" spc="50" dirty="0">
                <a:latin typeface="Times New Roman"/>
                <a:cs typeface="Times New Roman"/>
              </a:rPr>
              <a:t>Jiahao</a:t>
            </a:r>
            <a:r>
              <a:rPr sz="1000" spc="-25" dirty="0">
                <a:latin typeface="Times New Roman"/>
                <a:cs typeface="Times New Roman"/>
              </a:rPr>
              <a:t> </a:t>
            </a:r>
            <a:r>
              <a:rPr sz="1000" spc="50" dirty="0">
                <a:latin typeface="Times New Roman"/>
                <a:cs typeface="Times New Roman"/>
              </a:rPr>
              <a:t>Huo</a:t>
            </a:r>
            <a:r>
              <a:rPr sz="1125" spc="75" baseline="29629" dirty="0">
                <a:latin typeface="Times New Roman"/>
                <a:cs typeface="Times New Roman"/>
              </a:rPr>
              <a:t>1,3</a:t>
            </a:r>
            <a:r>
              <a:rPr sz="1000" spc="50" dirty="0">
                <a:latin typeface="Times New Roman"/>
                <a:cs typeface="Times New Roman"/>
              </a:rPr>
              <a:t>,</a:t>
            </a:r>
            <a:r>
              <a:rPr sz="1000" spc="-20" dirty="0">
                <a:latin typeface="Times New Roman"/>
                <a:cs typeface="Times New Roman"/>
              </a:rPr>
              <a:t> </a:t>
            </a:r>
            <a:r>
              <a:rPr sz="1000" spc="15" dirty="0">
                <a:latin typeface="Times New Roman"/>
                <a:cs typeface="Times New Roman"/>
              </a:rPr>
              <a:t>Yibo</a:t>
            </a:r>
            <a:r>
              <a:rPr sz="1000" spc="-20" dirty="0">
                <a:latin typeface="Times New Roman"/>
                <a:cs typeface="Times New Roman"/>
              </a:rPr>
              <a:t> </a:t>
            </a:r>
            <a:r>
              <a:rPr sz="1000" spc="15" dirty="0">
                <a:latin typeface="Times New Roman"/>
                <a:cs typeface="Times New Roman"/>
              </a:rPr>
              <a:t>Yan</a:t>
            </a:r>
            <a:r>
              <a:rPr sz="1125" spc="22" baseline="29629" dirty="0">
                <a:latin typeface="Times New Roman"/>
                <a:cs typeface="Times New Roman"/>
              </a:rPr>
              <a:t>1,2</a:t>
            </a:r>
            <a:r>
              <a:rPr sz="1000" spc="15" dirty="0">
                <a:latin typeface="Times New Roman"/>
                <a:cs typeface="Times New Roman"/>
              </a:rPr>
              <a:t>,</a:t>
            </a:r>
            <a:r>
              <a:rPr sz="1000" spc="-20" dirty="0">
                <a:latin typeface="Times New Roman"/>
                <a:cs typeface="Times New Roman"/>
              </a:rPr>
              <a:t> </a:t>
            </a:r>
            <a:r>
              <a:rPr sz="1000" spc="55" dirty="0">
                <a:latin typeface="Times New Roman"/>
                <a:cs typeface="Times New Roman"/>
              </a:rPr>
              <a:t>Boren</a:t>
            </a:r>
            <a:r>
              <a:rPr sz="1000" spc="-30" dirty="0">
                <a:latin typeface="Times New Roman"/>
                <a:cs typeface="Times New Roman"/>
              </a:rPr>
              <a:t> </a:t>
            </a:r>
            <a:r>
              <a:rPr sz="1000" spc="45" dirty="0">
                <a:latin typeface="Times New Roman"/>
                <a:cs typeface="Times New Roman"/>
              </a:rPr>
              <a:t>Hu</a:t>
            </a:r>
            <a:r>
              <a:rPr sz="1125" spc="67" baseline="29629" dirty="0">
                <a:latin typeface="Times New Roman"/>
                <a:cs typeface="Times New Roman"/>
              </a:rPr>
              <a:t>1,2</a:t>
            </a:r>
            <a:r>
              <a:rPr sz="1000" spc="45" dirty="0">
                <a:latin typeface="Times New Roman"/>
                <a:cs typeface="Times New Roman"/>
              </a:rPr>
              <a:t>,</a:t>
            </a:r>
            <a:r>
              <a:rPr sz="1000" spc="-20" dirty="0">
                <a:latin typeface="Times New Roman"/>
                <a:cs typeface="Times New Roman"/>
              </a:rPr>
              <a:t> </a:t>
            </a:r>
            <a:r>
              <a:rPr sz="1000" spc="25" dirty="0">
                <a:latin typeface="Times New Roman"/>
                <a:cs typeface="Times New Roman"/>
              </a:rPr>
              <a:t>Yutao</a:t>
            </a:r>
            <a:r>
              <a:rPr sz="1000" spc="-25" dirty="0">
                <a:latin typeface="Times New Roman"/>
                <a:cs typeface="Times New Roman"/>
              </a:rPr>
              <a:t> </a:t>
            </a:r>
            <a:r>
              <a:rPr sz="1000" spc="30" dirty="0">
                <a:latin typeface="Times New Roman"/>
                <a:cs typeface="Times New Roman"/>
              </a:rPr>
              <a:t>Yue</a:t>
            </a:r>
            <a:r>
              <a:rPr sz="1125" spc="44" baseline="29629" dirty="0">
                <a:latin typeface="Times New Roman"/>
                <a:cs typeface="Times New Roman"/>
              </a:rPr>
              <a:t>1,2</a:t>
            </a:r>
            <a:r>
              <a:rPr sz="1000" spc="30" dirty="0">
                <a:latin typeface="Times New Roman"/>
                <a:cs typeface="Times New Roman"/>
              </a:rPr>
              <a:t>,Xuming</a:t>
            </a:r>
            <a:r>
              <a:rPr sz="1000" spc="-25" dirty="0">
                <a:latin typeface="Times New Roman"/>
                <a:cs typeface="Times New Roman"/>
              </a:rPr>
              <a:t> </a:t>
            </a:r>
            <a:r>
              <a:rPr sz="1000" spc="45" dirty="0">
                <a:latin typeface="Times New Roman"/>
                <a:cs typeface="Times New Roman"/>
              </a:rPr>
              <a:t>Hu</a:t>
            </a:r>
            <a:r>
              <a:rPr sz="1125" spc="67" baseline="29629" dirty="0">
                <a:latin typeface="Times New Roman"/>
                <a:cs typeface="Times New Roman"/>
              </a:rPr>
              <a:t>1,2</a:t>
            </a:r>
            <a:endParaRPr sz="1125" baseline="29629" dirty="0">
              <a:latin typeface="Times New Roman"/>
              <a:cs typeface="Times New Roman"/>
            </a:endParaRPr>
          </a:p>
          <a:p>
            <a:pPr>
              <a:lnSpc>
                <a:spcPct val="100000"/>
              </a:lnSpc>
              <a:spcBef>
                <a:spcPts val="25"/>
              </a:spcBef>
            </a:pPr>
            <a:endParaRPr sz="1500" dirty="0">
              <a:latin typeface="Times New Roman"/>
              <a:cs typeface="Times New Roman"/>
            </a:endParaRPr>
          </a:p>
          <a:p>
            <a:pPr marL="27305" algn="ctr">
              <a:lnSpc>
                <a:spcPct val="100000"/>
              </a:lnSpc>
            </a:pPr>
            <a:r>
              <a:rPr sz="900" spc="97" baseline="27777" dirty="0">
                <a:latin typeface="Times New Roman"/>
                <a:cs typeface="Times New Roman"/>
              </a:rPr>
              <a:t>1</a:t>
            </a:r>
            <a:r>
              <a:rPr sz="700" spc="65" dirty="0">
                <a:latin typeface="Times New Roman"/>
                <a:cs typeface="Times New Roman"/>
              </a:rPr>
              <a:t>The</a:t>
            </a:r>
            <a:r>
              <a:rPr sz="700" spc="-15" dirty="0">
                <a:latin typeface="Times New Roman"/>
                <a:cs typeface="Times New Roman"/>
              </a:rPr>
              <a:t> </a:t>
            </a:r>
            <a:r>
              <a:rPr sz="700" spc="65" dirty="0">
                <a:latin typeface="Times New Roman"/>
                <a:cs typeface="Times New Roman"/>
              </a:rPr>
              <a:t>Hong</a:t>
            </a:r>
            <a:r>
              <a:rPr sz="700" spc="-10" dirty="0">
                <a:latin typeface="Times New Roman"/>
                <a:cs typeface="Times New Roman"/>
              </a:rPr>
              <a:t> </a:t>
            </a:r>
            <a:r>
              <a:rPr sz="700" spc="35" dirty="0">
                <a:latin typeface="Times New Roman"/>
                <a:cs typeface="Times New Roman"/>
              </a:rPr>
              <a:t>Kong</a:t>
            </a:r>
            <a:r>
              <a:rPr sz="700" spc="-10" dirty="0">
                <a:latin typeface="Times New Roman"/>
                <a:cs typeface="Times New Roman"/>
              </a:rPr>
              <a:t> </a:t>
            </a:r>
            <a:r>
              <a:rPr sz="700" spc="40" dirty="0">
                <a:latin typeface="Times New Roman"/>
                <a:cs typeface="Times New Roman"/>
              </a:rPr>
              <a:t>University</a:t>
            </a:r>
            <a:r>
              <a:rPr sz="700" spc="-10" dirty="0">
                <a:latin typeface="Times New Roman"/>
                <a:cs typeface="Times New Roman"/>
              </a:rPr>
              <a:t> </a:t>
            </a:r>
            <a:r>
              <a:rPr sz="700" spc="35" dirty="0">
                <a:latin typeface="Times New Roman"/>
                <a:cs typeface="Times New Roman"/>
              </a:rPr>
              <a:t>of</a:t>
            </a:r>
            <a:r>
              <a:rPr sz="700" spc="-5" dirty="0">
                <a:latin typeface="Times New Roman"/>
                <a:cs typeface="Times New Roman"/>
              </a:rPr>
              <a:t> </a:t>
            </a:r>
            <a:r>
              <a:rPr sz="700" spc="50" dirty="0">
                <a:latin typeface="Times New Roman"/>
                <a:cs typeface="Times New Roman"/>
              </a:rPr>
              <a:t>Science</a:t>
            </a:r>
            <a:r>
              <a:rPr sz="700" spc="-10" dirty="0">
                <a:latin typeface="Times New Roman"/>
                <a:cs typeface="Times New Roman"/>
              </a:rPr>
              <a:t> </a:t>
            </a:r>
            <a:r>
              <a:rPr sz="700" spc="85" dirty="0">
                <a:latin typeface="Times New Roman"/>
                <a:cs typeface="Times New Roman"/>
              </a:rPr>
              <a:t>and</a:t>
            </a:r>
            <a:r>
              <a:rPr sz="700" spc="-10" dirty="0">
                <a:latin typeface="Times New Roman"/>
                <a:cs typeface="Times New Roman"/>
              </a:rPr>
              <a:t> </a:t>
            </a:r>
            <a:r>
              <a:rPr sz="700" spc="45" dirty="0">
                <a:latin typeface="Times New Roman"/>
                <a:cs typeface="Times New Roman"/>
              </a:rPr>
              <a:t>Technology</a:t>
            </a:r>
            <a:r>
              <a:rPr sz="700" spc="-5" dirty="0">
                <a:latin typeface="Times New Roman"/>
                <a:cs typeface="Times New Roman"/>
              </a:rPr>
              <a:t> </a:t>
            </a:r>
            <a:r>
              <a:rPr sz="700" spc="60" dirty="0">
                <a:latin typeface="Times New Roman"/>
                <a:cs typeface="Times New Roman"/>
              </a:rPr>
              <a:t>(Guangzhou)</a:t>
            </a:r>
            <a:endParaRPr sz="700" dirty="0">
              <a:latin typeface="Times New Roman"/>
              <a:cs typeface="Times New Roman"/>
            </a:endParaRPr>
          </a:p>
          <a:p>
            <a:pPr marL="6350" algn="ctr">
              <a:lnSpc>
                <a:spcPct val="100000"/>
              </a:lnSpc>
              <a:spcBef>
                <a:spcPts val="805"/>
              </a:spcBef>
            </a:pPr>
            <a:r>
              <a:rPr sz="900" spc="97" baseline="27777" dirty="0">
                <a:latin typeface="Times New Roman"/>
                <a:cs typeface="Times New Roman"/>
              </a:rPr>
              <a:t>2</a:t>
            </a:r>
            <a:r>
              <a:rPr sz="700" spc="65" dirty="0">
                <a:latin typeface="Times New Roman"/>
                <a:cs typeface="Times New Roman"/>
              </a:rPr>
              <a:t>The</a:t>
            </a:r>
            <a:r>
              <a:rPr sz="700" spc="-15" dirty="0">
                <a:latin typeface="Times New Roman"/>
                <a:cs typeface="Times New Roman"/>
              </a:rPr>
              <a:t> </a:t>
            </a:r>
            <a:r>
              <a:rPr sz="700" spc="65" dirty="0">
                <a:latin typeface="Times New Roman"/>
                <a:cs typeface="Times New Roman"/>
              </a:rPr>
              <a:t>Hong</a:t>
            </a:r>
            <a:r>
              <a:rPr sz="700" spc="-10" dirty="0">
                <a:latin typeface="Times New Roman"/>
                <a:cs typeface="Times New Roman"/>
              </a:rPr>
              <a:t> </a:t>
            </a:r>
            <a:r>
              <a:rPr sz="700" spc="35" dirty="0">
                <a:latin typeface="Times New Roman"/>
                <a:cs typeface="Times New Roman"/>
              </a:rPr>
              <a:t>Kong</a:t>
            </a:r>
            <a:r>
              <a:rPr sz="700" spc="-15" dirty="0">
                <a:latin typeface="Times New Roman"/>
                <a:cs typeface="Times New Roman"/>
              </a:rPr>
              <a:t> </a:t>
            </a:r>
            <a:r>
              <a:rPr sz="700" spc="40" dirty="0">
                <a:latin typeface="Times New Roman"/>
                <a:cs typeface="Times New Roman"/>
              </a:rPr>
              <a:t>University</a:t>
            </a:r>
            <a:r>
              <a:rPr sz="700" spc="-10" dirty="0">
                <a:latin typeface="Times New Roman"/>
                <a:cs typeface="Times New Roman"/>
              </a:rPr>
              <a:t> </a:t>
            </a:r>
            <a:r>
              <a:rPr sz="700" spc="35" dirty="0">
                <a:latin typeface="Times New Roman"/>
                <a:cs typeface="Times New Roman"/>
              </a:rPr>
              <a:t>of</a:t>
            </a:r>
            <a:r>
              <a:rPr sz="700" spc="-5" dirty="0">
                <a:latin typeface="Times New Roman"/>
                <a:cs typeface="Times New Roman"/>
              </a:rPr>
              <a:t> </a:t>
            </a:r>
            <a:r>
              <a:rPr sz="700" spc="50" dirty="0">
                <a:latin typeface="Times New Roman"/>
                <a:cs typeface="Times New Roman"/>
              </a:rPr>
              <a:t>Science</a:t>
            </a:r>
            <a:r>
              <a:rPr sz="700" spc="-15" dirty="0">
                <a:latin typeface="Times New Roman"/>
                <a:cs typeface="Times New Roman"/>
              </a:rPr>
              <a:t> </a:t>
            </a:r>
            <a:r>
              <a:rPr sz="700" spc="85" dirty="0">
                <a:latin typeface="Times New Roman"/>
                <a:cs typeface="Times New Roman"/>
              </a:rPr>
              <a:t>and</a:t>
            </a:r>
            <a:r>
              <a:rPr sz="700" spc="-10" dirty="0">
                <a:latin typeface="Times New Roman"/>
                <a:cs typeface="Times New Roman"/>
              </a:rPr>
              <a:t> </a:t>
            </a:r>
            <a:r>
              <a:rPr sz="700" spc="45" dirty="0">
                <a:latin typeface="Times New Roman"/>
                <a:cs typeface="Times New Roman"/>
              </a:rPr>
              <a:t>Technology</a:t>
            </a:r>
            <a:endParaRPr sz="700" dirty="0">
              <a:latin typeface="Times New Roman"/>
              <a:cs typeface="Times New Roman"/>
            </a:endParaRPr>
          </a:p>
          <a:p>
            <a:pPr marL="6350" algn="ctr">
              <a:lnSpc>
                <a:spcPct val="100000"/>
              </a:lnSpc>
              <a:spcBef>
                <a:spcPts val="810"/>
              </a:spcBef>
            </a:pPr>
            <a:r>
              <a:rPr sz="900" spc="52" baseline="27777" dirty="0">
                <a:latin typeface="Times New Roman"/>
                <a:cs typeface="Times New Roman"/>
              </a:rPr>
              <a:t>3</a:t>
            </a:r>
            <a:r>
              <a:rPr sz="700" spc="35" dirty="0">
                <a:latin typeface="Times New Roman"/>
                <a:cs typeface="Times New Roman"/>
              </a:rPr>
              <a:t>Tongji</a:t>
            </a:r>
            <a:r>
              <a:rPr sz="700" spc="-30" dirty="0">
                <a:latin typeface="Times New Roman"/>
                <a:cs typeface="Times New Roman"/>
              </a:rPr>
              <a:t> </a:t>
            </a:r>
            <a:r>
              <a:rPr sz="700" spc="40" dirty="0">
                <a:latin typeface="Times New Roman"/>
                <a:cs typeface="Times New Roman"/>
              </a:rPr>
              <a:t>University</a:t>
            </a:r>
            <a:endParaRPr sz="700" dirty="0">
              <a:latin typeface="Times New Roman"/>
              <a:cs typeface="Times New Roman"/>
            </a:endParaRPr>
          </a:p>
          <a:p>
            <a:pPr>
              <a:lnSpc>
                <a:spcPct val="100000"/>
              </a:lnSpc>
              <a:spcBef>
                <a:spcPts val="45"/>
              </a:spcBef>
            </a:pPr>
            <a:endParaRPr sz="1250" dirty="0">
              <a:latin typeface="Times New Roman"/>
              <a:cs typeface="Times New Roman"/>
            </a:endParaRPr>
          </a:p>
          <a:p>
            <a:pPr marL="6350" algn="ctr">
              <a:lnSpc>
                <a:spcPct val="100000"/>
              </a:lnSpc>
            </a:pPr>
            <a:r>
              <a:rPr sz="1000" spc="65" dirty="0">
                <a:latin typeface="Times New Roman"/>
                <a:cs typeface="Times New Roman"/>
              </a:rPr>
              <a:t>October</a:t>
            </a:r>
            <a:r>
              <a:rPr sz="1000" spc="-55" dirty="0">
                <a:latin typeface="Times New Roman"/>
                <a:cs typeface="Times New Roman"/>
              </a:rPr>
              <a:t> </a:t>
            </a:r>
            <a:r>
              <a:rPr sz="1000" spc="25" dirty="0">
                <a:latin typeface="Times New Roman"/>
                <a:cs typeface="Times New Roman"/>
              </a:rPr>
              <a:t>18,</a:t>
            </a:r>
            <a:r>
              <a:rPr sz="1000" spc="-50" dirty="0">
                <a:latin typeface="Times New Roman"/>
                <a:cs typeface="Times New Roman"/>
              </a:rPr>
              <a:t> </a:t>
            </a:r>
            <a:r>
              <a:rPr sz="1000" spc="30" dirty="0">
                <a:latin typeface="Times New Roman"/>
                <a:cs typeface="Times New Roman"/>
              </a:rPr>
              <a:t>2024</a:t>
            </a:r>
            <a:endParaRPr sz="1000" dirty="0">
              <a:latin typeface="Times New Roman"/>
              <a:cs typeface="Times New Roman"/>
            </a:endParaRPr>
          </a:p>
        </p:txBody>
      </p:sp>
      <p:pic>
        <p:nvPicPr>
          <p:cNvPr id="20" name="object 20"/>
          <p:cNvPicPr/>
          <p:nvPr/>
        </p:nvPicPr>
        <p:blipFill>
          <a:blip r:embed="rId8" cstate="print"/>
          <a:stretch>
            <a:fillRect/>
          </a:stretch>
        </p:blipFill>
        <p:spPr>
          <a:xfrm>
            <a:off x="2727566" y="2591157"/>
            <a:ext cx="304865" cy="468729"/>
          </a:xfrm>
          <a:prstGeom prst="rect">
            <a:avLst/>
          </a:prstGeom>
        </p:spPr>
      </p:pic>
      <p:grpSp>
        <p:nvGrpSpPr>
          <p:cNvPr id="21" name="object 21"/>
          <p:cNvGrpSpPr/>
          <p:nvPr/>
        </p:nvGrpSpPr>
        <p:grpSpPr>
          <a:xfrm>
            <a:off x="0" y="3131464"/>
            <a:ext cx="5760085" cy="108585"/>
            <a:chOff x="0" y="3131464"/>
            <a:chExt cx="5760085" cy="108585"/>
          </a:xfrm>
        </p:grpSpPr>
        <p:sp>
          <p:nvSpPr>
            <p:cNvPr id="22" name="object 22"/>
            <p:cNvSpPr/>
            <p:nvPr/>
          </p:nvSpPr>
          <p:spPr>
            <a:xfrm>
              <a:off x="0"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sp>
          <p:nvSpPr>
            <p:cNvPr id="23" name="object 23"/>
            <p:cNvSpPr/>
            <p:nvPr/>
          </p:nvSpPr>
          <p:spPr>
            <a:xfrm>
              <a:off x="1728012" y="3131464"/>
              <a:ext cx="2304415" cy="108585"/>
            </a:xfrm>
            <a:custGeom>
              <a:avLst/>
              <a:gdLst/>
              <a:ahLst/>
              <a:cxnLst/>
              <a:rect l="l" t="t" r="r" b="b"/>
              <a:pathLst>
                <a:path w="2304415" h="108585">
                  <a:moveTo>
                    <a:pt x="2303970" y="0"/>
                  </a:moveTo>
                  <a:lnTo>
                    <a:pt x="0" y="0"/>
                  </a:lnTo>
                  <a:lnTo>
                    <a:pt x="0" y="108559"/>
                  </a:lnTo>
                  <a:lnTo>
                    <a:pt x="2303970" y="108559"/>
                  </a:lnTo>
                  <a:lnTo>
                    <a:pt x="2303970" y="0"/>
                  </a:lnTo>
                  <a:close/>
                </a:path>
              </a:pathLst>
            </a:custGeom>
            <a:solidFill>
              <a:srgbClr val="E3E3E3"/>
            </a:solidFill>
          </p:spPr>
          <p:txBody>
            <a:bodyPr wrap="square" lIns="0" tIns="0" rIns="0" bIns="0" rtlCol="0"/>
            <a:lstStyle/>
            <a:p>
              <a:endParaRPr/>
            </a:p>
          </p:txBody>
        </p:sp>
        <p:sp>
          <p:nvSpPr>
            <p:cNvPr id="24" name="object 24"/>
            <p:cNvSpPr/>
            <p:nvPr/>
          </p:nvSpPr>
          <p:spPr>
            <a:xfrm>
              <a:off x="4031983"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grpSp>
      <p:sp>
        <p:nvSpPr>
          <p:cNvPr id="25" name="object 25"/>
          <p:cNvSpPr txBox="1">
            <a:spLocks noGrp="1"/>
          </p:cNvSpPr>
          <p:nvPr>
            <p:ph type="dt" sz="half" idx="6"/>
          </p:nvPr>
        </p:nvSpPr>
        <p:spPr>
          <a:prstGeom prst="rect">
            <a:avLst/>
          </a:prstGeom>
        </p:spPr>
        <p:txBody>
          <a:bodyPr vert="horz" wrap="square" lIns="0" tIns="5080" rIns="0" bIns="0" rtlCol="0">
            <a:spAutoFit/>
          </a:bodyPr>
          <a:lstStyle/>
          <a:p>
            <a:pPr marL="12700">
              <a:lnSpc>
                <a:spcPct val="100000"/>
              </a:lnSpc>
              <a:spcBef>
                <a:spcPts val="40"/>
              </a:spcBef>
            </a:pPr>
            <a:r>
              <a:rPr spc="5" dirty="0"/>
              <a:t>HKUST(GZ)</a:t>
            </a:r>
          </a:p>
        </p:txBody>
      </p:sp>
      <p:sp>
        <p:nvSpPr>
          <p:cNvPr id="26" name="object 26"/>
          <p:cNvSpPr txBox="1"/>
          <p:nvPr/>
        </p:nvSpPr>
        <p:spPr>
          <a:xfrm>
            <a:off x="2688818" y="3131763"/>
            <a:ext cx="398145" cy="105410"/>
          </a:xfrm>
          <a:prstGeom prst="rect">
            <a:avLst/>
          </a:prstGeom>
        </p:spPr>
        <p:txBody>
          <a:bodyPr vert="horz" wrap="square" lIns="0" tIns="5080" rIns="0" bIns="0" rtlCol="0">
            <a:spAutoFit/>
          </a:bodyPr>
          <a:lstStyle/>
          <a:p>
            <a:pPr marL="12700">
              <a:lnSpc>
                <a:spcPct val="100000"/>
              </a:lnSpc>
              <a:spcBef>
                <a:spcPts val="40"/>
              </a:spcBef>
            </a:pPr>
            <a:r>
              <a:rPr sz="550" spc="30" dirty="0">
                <a:solidFill>
                  <a:srgbClr val="003874"/>
                </a:solidFill>
                <a:latin typeface="Times New Roman"/>
                <a:cs typeface="Times New Roman"/>
              </a:rPr>
              <a:t>MM</a:t>
            </a:r>
            <a:r>
              <a:rPr sz="550" spc="5" dirty="0">
                <a:solidFill>
                  <a:srgbClr val="003874"/>
                </a:solidFill>
                <a:latin typeface="Times New Roman"/>
                <a:cs typeface="Times New Roman"/>
              </a:rPr>
              <a:t>N</a:t>
            </a:r>
            <a:r>
              <a:rPr sz="550" spc="45" dirty="0">
                <a:solidFill>
                  <a:srgbClr val="003874"/>
                </a:solidFill>
                <a:latin typeface="Times New Roman"/>
                <a:cs typeface="Times New Roman"/>
              </a:rPr>
              <a:t>eu</a:t>
            </a:r>
            <a:r>
              <a:rPr sz="550" spc="25" dirty="0">
                <a:solidFill>
                  <a:srgbClr val="003874"/>
                </a:solidFill>
                <a:latin typeface="Times New Roman"/>
                <a:cs typeface="Times New Roman"/>
              </a:rPr>
              <a:t>r</a:t>
            </a:r>
            <a:r>
              <a:rPr sz="550" spc="50" dirty="0">
                <a:solidFill>
                  <a:srgbClr val="003874"/>
                </a:solidFill>
                <a:latin typeface="Times New Roman"/>
                <a:cs typeface="Times New Roman"/>
              </a:rPr>
              <a:t>on</a:t>
            </a:r>
            <a:endParaRPr sz="550">
              <a:latin typeface="Times New Roman"/>
              <a:cs typeface="Times New Roman"/>
            </a:endParaRPr>
          </a:p>
        </p:txBody>
      </p:sp>
      <p:sp>
        <p:nvSpPr>
          <p:cNvPr id="27" name="object 27"/>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spc="10" dirty="0"/>
              <a:t>EMNLP</a:t>
            </a:r>
            <a:r>
              <a:rPr spc="-15" dirty="0"/>
              <a:t> </a:t>
            </a:r>
            <a:r>
              <a:rPr spc="15" dirty="0"/>
              <a:t>2024</a:t>
            </a:r>
          </a:p>
        </p:txBody>
      </p:sp>
    </p:spTree>
  </p:cSld>
  <p:clrMapOvr>
    <a:masterClrMapping/>
  </p:clrMapOvr>
  <p:transition>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2" y="25"/>
            <a:ext cx="5760085" cy="232410"/>
            <a:chOff x="-32" y="25"/>
            <a:chExt cx="5760085" cy="232410"/>
          </a:xfrm>
        </p:grpSpPr>
        <p:sp>
          <p:nvSpPr>
            <p:cNvPr id="3" name="object 3"/>
            <p:cNvSpPr/>
            <p:nvPr/>
          </p:nvSpPr>
          <p:spPr>
            <a:xfrm>
              <a:off x="120650"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 name="object 4"/>
            <p:cNvSpPr/>
            <p:nvPr/>
          </p:nvSpPr>
          <p:spPr>
            <a:xfrm>
              <a:off x="171056"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grpSp>
      <p:sp>
        <p:nvSpPr>
          <p:cNvPr id="5" name="object 5"/>
          <p:cNvSpPr txBox="1"/>
          <p:nvPr/>
        </p:nvSpPr>
        <p:spPr>
          <a:xfrm>
            <a:off x="95300" y="0"/>
            <a:ext cx="408305" cy="109220"/>
          </a:xfrm>
          <a:prstGeom prst="rect">
            <a:avLst/>
          </a:prstGeom>
        </p:spPr>
        <p:txBody>
          <a:bodyPr vert="horz" wrap="square" lIns="0" tIns="12700" rIns="0" bIns="0" rtlCol="0">
            <a:spAutoFit/>
          </a:bodyPr>
          <a:lstStyle/>
          <a:p>
            <a:pPr marL="12700">
              <a:lnSpc>
                <a:spcPct val="100000"/>
              </a:lnSpc>
              <a:spcBef>
                <a:spcPts val="100"/>
              </a:spcBef>
            </a:pPr>
            <a:r>
              <a:rPr sz="550" spc="-25" dirty="0">
                <a:solidFill>
                  <a:srgbClr val="7F8D9C"/>
                </a:solidFill>
                <a:latin typeface="Times New Roman"/>
                <a:cs typeface="Times New Roman"/>
                <a:hlinkClick r:id="rId3" action="ppaction://hlinksldjump"/>
              </a:rPr>
              <a:t>B</a:t>
            </a:r>
            <a:r>
              <a:rPr sz="550" spc="20" dirty="0">
                <a:solidFill>
                  <a:srgbClr val="7F8D9C"/>
                </a:solidFill>
                <a:latin typeface="Times New Roman"/>
                <a:cs typeface="Times New Roman"/>
                <a:hlinkClick r:id="rId3" action="ppaction://hlinksldjump"/>
              </a:rPr>
              <a:t>ackg</a:t>
            </a:r>
            <a:r>
              <a:rPr sz="550" spc="25" dirty="0">
                <a:solidFill>
                  <a:srgbClr val="7F8D9C"/>
                </a:solidFill>
                <a:latin typeface="Times New Roman"/>
                <a:cs typeface="Times New Roman"/>
                <a:hlinkClick r:id="rId3" action="ppaction://hlinksldjump"/>
              </a:rPr>
              <a:t>r</a:t>
            </a:r>
            <a:r>
              <a:rPr sz="550" spc="55" dirty="0">
                <a:solidFill>
                  <a:srgbClr val="7F8D9C"/>
                </a:solidFill>
                <a:latin typeface="Times New Roman"/>
                <a:cs typeface="Times New Roman"/>
                <a:hlinkClick r:id="rId3" action="ppaction://hlinksldjump"/>
              </a:rPr>
              <a:t>ound</a:t>
            </a:r>
            <a:endParaRPr sz="550">
              <a:latin typeface="Times New Roman"/>
              <a:cs typeface="Times New Roman"/>
            </a:endParaRPr>
          </a:p>
        </p:txBody>
      </p:sp>
      <p:grpSp>
        <p:nvGrpSpPr>
          <p:cNvPr id="6" name="object 6"/>
          <p:cNvGrpSpPr/>
          <p:nvPr/>
        </p:nvGrpSpPr>
        <p:grpSpPr>
          <a:xfrm>
            <a:off x="1488973" y="104777"/>
            <a:ext cx="92075" cy="41275"/>
            <a:chOff x="1488973" y="104777"/>
            <a:chExt cx="92075" cy="41275"/>
          </a:xfrm>
        </p:grpSpPr>
        <p:sp>
          <p:nvSpPr>
            <p:cNvPr id="7" name="object 7"/>
            <p:cNvSpPr/>
            <p:nvPr/>
          </p:nvSpPr>
          <p:spPr>
            <a:xfrm>
              <a:off x="1491513"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8" name="object 8"/>
            <p:cNvSpPr/>
            <p:nvPr/>
          </p:nvSpPr>
          <p:spPr>
            <a:xfrm>
              <a:off x="1541906"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grpSp>
      <p:sp>
        <p:nvSpPr>
          <p:cNvPr id="9" name="object 9"/>
          <p:cNvSpPr txBox="1"/>
          <p:nvPr/>
        </p:nvSpPr>
        <p:spPr>
          <a:xfrm>
            <a:off x="1466151" y="0"/>
            <a:ext cx="273685" cy="109220"/>
          </a:xfrm>
          <a:prstGeom prst="rect">
            <a:avLst/>
          </a:prstGeom>
        </p:spPr>
        <p:txBody>
          <a:bodyPr vert="horz" wrap="square" lIns="0" tIns="12700" rIns="0" bIns="0" rtlCol="0">
            <a:spAutoFit/>
          </a:bodyPr>
          <a:lstStyle/>
          <a:p>
            <a:pPr marL="12700">
              <a:lnSpc>
                <a:spcPct val="100000"/>
              </a:lnSpc>
              <a:spcBef>
                <a:spcPts val="100"/>
              </a:spcBef>
            </a:pPr>
            <a:r>
              <a:rPr sz="550" spc="10" dirty="0">
                <a:solidFill>
                  <a:srgbClr val="7F8D9C"/>
                </a:solidFill>
                <a:latin typeface="Times New Roman"/>
                <a:cs typeface="Times New Roman"/>
                <a:hlinkClick r:id="rId4" action="ppaction://hlinksldjump"/>
              </a:rPr>
              <a:t>M</a:t>
            </a:r>
            <a:r>
              <a:rPr sz="550" spc="45" dirty="0">
                <a:solidFill>
                  <a:srgbClr val="7F8D9C"/>
                </a:solidFill>
                <a:latin typeface="Times New Roman"/>
                <a:cs typeface="Times New Roman"/>
                <a:hlinkClick r:id="rId4" action="ppaction://hlinksldjump"/>
              </a:rPr>
              <a:t>e</a:t>
            </a:r>
            <a:r>
              <a:rPr sz="550" spc="20" dirty="0">
                <a:solidFill>
                  <a:srgbClr val="7F8D9C"/>
                </a:solidFill>
                <a:latin typeface="Times New Roman"/>
                <a:cs typeface="Times New Roman"/>
                <a:hlinkClick r:id="rId4" action="ppaction://hlinksldjump"/>
              </a:rPr>
              <a:t>t</a:t>
            </a:r>
            <a:r>
              <a:rPr sz="550" spc="50" dirty="0">
                <a:solidFill>
                  <a:srgbClr val="7F8D9C"/>
                </a:solidFill>
                <a:latin typeface="Times New Roman"/>
                <a:cs typeface="Times New Roman"/>
                <a:hlinkClick r:id="rId4" action="ppaction://hlinksldjump"/>
              </a:rPr>
              <a:t>hod</a:t>
            </a:r>
            <a:endParaRPr sz="550">
              <a:latin typeface="Times New Roman"/>
              <a:cs typeface="Times New Roman"/>
            </a:endParaRPr>
          </a:p>
        </p:txBody>
      </p:sp>
      <p:grpSp>
        <p:nvGrpSpPr>
          <p:cNvPr id="10" name="object 10"/>
          <p:cNvGrpSpPr/>
          <p:nvPr/>
        </p:nvGrpSpPr>
        <p:grpSpPr>
          <a:xfrm>
            <a:off x="2725305" y="104777"/>
            <a:ext cx="92075" cy="41275"/>
            <a:chOff x="2725305" y="104777"/>
            <a:chExt cx="92075" cy="41275"/>
          </a:xfrm>
        </p:grpSpPr>
        <p:sp>
          <p:nvSpPr>
            <p:cNvPr id="11" name="object 11"/>
            <p:cNvSpPr/>
            <p:nvPr/>
          </p:nvSpPr>
          <p:spPr>
            <a:xfrm>
              <a:off x="272784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2" name="object 12"/>
            <p:cNvSpPr/>
            <p:nvPr/>
          </p:nvSpPr>
          <p:spPr>
            <a:xfrm>
              <a:off x="277823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grpSp>
      <p:sp>
        <p:nvSpPr>
          <p:cNvPr id="13" name="object 13"/>
          <p:cNvSpPr txBox="1"/>
          <p:nvPr/>
        </p:nvSpPr>
        <p:spPr>
          <a:xfrm>
            <a:off x="2702483" y="0"/>
            <a:ext cx="252095" cy="109220"/>
          </a:xfrm>
          <a:prstGeom prst="rect">
            <a:avLst/>
          </a:prstGeom>
        </p:spPr>
        <p:txBody>
          <a:bodyPr vert="horz" wrap="square" lIns="0" tIns="12700" rIns="0" bIns="0" rtlCol="0">
            <a:spAutoFit/>
          </a:bodyPr>
          <a:lstStyle/>
          <a:p>
            <a:pPr marL="12700">
              <a:lnSpc>
                <a:spcPct val="100000"/>
              </a:lnSpc>
              <a:spcBef>
                <a:spcPts val="100"/>
              </a:spcBef>
            </a:pPr>
            <a:r>
              <a:rPr sz="550" spc="-30" dirty="0">
                <a:solidFill>
                  <a:srgbClr val="7F8D9C"/>
                </a:solidFill>
                <a:latin typeface="Times New Roman"/>
                <a:cs typeface="Times New Roman"/>
                <a:hlinkClick r:id="rId5" action="ppaction://hlinksldjump"/>
              </a:rPr>
              <a:t>R</a:t>
            </a:r>
            <a:r>
              <a:rPr sz="550" spc="30" dirty="0">
                <a:solidFill>
                  <a:srgbClr val="7F8D9C"/>
                </a:solidFill>
                <a:latin typeface="Times New Roman"/>
                <a:cs typeface="Times New Roman"/>
                <a:hlinkClick r:id="rId5" action="ppaction://hlinksldjump"/>
              </a:rPr>
              <a:t>esults</a:t>
            </a:r>
            <a:endParaRPr sz="550">
              <a:latin typeface="Times New Roman"/>
              <a:cs typeface="Times New Roman"/>
            </a:endParaRPr>
          </a:p>
        </p:txBody>
      </p:sp>
      <p:sp>
        <p:nvSpPr>
          <p:cNvPr id="14" name="object 14"/>
          <p:cNvSpPr/>
          <p:nvPr/>
        </p:nvSpPr>
        <p:spPr>
          <a:xfrm>
            <a:off x="3942308"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5" name="object 15"/>
          <p:cNvSpPr txBox="1"/>
          <p:nvPr/>
        </p:nvSpPr>
        <p:spPr>
          <a:xfrm>
            <a:off x="3916959" y="0"/>
            <a:ext cx="416559" cy="109220"/>
          </a:xfrm>
          <a:prstGeom prst="rect">
            <a:avLst/>
          </a:prstGeom>
        </p:spPr>
        <p:txBody>
          <a:bodyPr vert="horz" wrap="square" lIns="0" tIns="12700" rIns="0" bIns="0" rtlCol="0">
            <a:spAutoFit/>
          </a:bodyPr>
          <a:lstStyle/>
          <a:p>
            <a:pPr marL="12700">
              <a:lnSpc>
                <a:spcPct val="100000"/>
              </a:lnSpc>
              <a:spcBef>
                <a:spcPts val="100"/>
              </a:spcBef>
            </a:pPr>
            <a:r>
              <a:rPr sz="550" dirty="0">
                <a:solidFill>
                  <a:srgbClr val="7F8D9C"/>
                </a:solidFill>
                <a:latin typeface="Times New Roman"/>
                <a:cs typeface="Times New Roman"/>
                <a:hlinkClick r:id="rId6" action="ppaction://hlinksldjump"/>
              </a:rPr>
              <a:t>F</a:t>
            </a:r>
            <a:r>
              <a:rPr sz="550" spc="45" dirty="0">
                <a:solidFill>
                  <a:srgbClr val="7F8D9C"/>
                </a:solidFill>
                <a:latin typeface="Times New Roman"/>
                <a:cs typeface="Times New Roman"/>
                <a:hlinkClick r:id="rId6" action="ppaction://hlinksldjump"/>
              </a:rPr>
              <a:t>utu</a:t>
            </a:r>
            <a:r>
              <a:rPr sz="550" spc="20" dirty="0">
                <a:solidFill>
                  <a:srgbClr val="7F8D9C"/>
                </a:solidFill>
                <a:latin typeface="Times New Roman"/>
                <a:cs typeface="Times New Roman"/>
                <a:hlinkClick r:id="rId6" action="ppaction://hlinksldjump"/>
              </a:rPr>
              <a:t>r</a:t>
            </a:r>
            <a:r>
              <a:rPr sz="550" spc="35" dirty="0">
                <a:solidFill>
                  <a:srgbClr val="7F8D9C"/>
                </a:solidFill>
                <a:latin typeface="Times New Roman"/>
                <a:cs typeface="Times New Roman"/>
                <a:hlinkClick r:id="rId6" action="ppaction://hlinksldjump"/>
              </a:rPr>
              <a:t>e</a:t>
            </a:r>
            <a:r>
              <a:rPr sz="550" spc="-15" dirty="0">
                <a:solidFill>
                  <a:srgbClr val="7F8D9C"/>
                </a:solidFill>
                <a:latin typeface="Times New Roman"/>
                <a:cs typeface="Times New Roman"/>
                <a:hlinkClick r:id="rId6" action="ppaction://hlinksldjump"/>
              </a:rPr>
              <a:t> </a:t>
            </a:r>
            <a:r>
              <a:rPr sz="550" spc="-45" dirty="0">
                <a:solidFill>
                  <a:srgbClr val="7F8D9C"/>
                </a:solidFill>
                <a:latin typeface="Times New Roman"/>
                <a:cs typeface="Times New Roman"/>
                <a:hlinkClick r:id="rId6" action="ppaction://hlinksldjump"/>
              </a:rPr>
              <a:t>W</a:t>
            </a:r>
            <a:r>
              <a:rPr sz="550" spc="40" dirty="0">
                <a:solidFill>
                  <a:srgbClr val="7F8D9C"/>
                </a:solidFill>
                <a:latin typeface="Times New Roman"/>
                <a:cs typeface="Times New Roman"/>
                <a:hlinkClick r:id="rId6" action="ppaction://hlinksldjump"/>
              </a:rPr>
              <a:t>o</a:t>
            </a:r>
            <a:r>
              <a:rPr sz="550" spc="20" dirty="0">
                <a:solidFill>
                  <a:srgbClr val="7F8D9C"/>
                </a:solidFill>
                <a:latin typeface="Times New Roman"/>
                <a:cs typeface="Times New Roman"/>
                <a:hlinkClick r:id="rId6" action="ppaction://hlinksldjump"/>
              </a:rPr>
              <a:t>r</a:t>
            </a:r>
            <a:r>
              <a:rPr sz="550" spc="10" dirty="0">
                <a:solidFill>
                  <a:srgbClr val="7F8D9C"/>
                </a:solidFill>
                <a:latin typeface="Times New Roman"/>
                <a:cs typeface="Times New Roman"/>
                <a:hlinkClick r:id="rId6" action="ppaction://hlinksldjump"/>
              </a:rPr>
              <a:t>k</a:t>
            </a:r>
            <a:endParaRPr sz="550">
              <a:latin typeface="Times New Roman"/>
              <a:cs typeface="Times New Roman"/>
            </a:endParaRPr>
          </a:p>
        </p:txBody>
      </p:sp>
      <p:grpSp>
        <p:nvGrpSpPr>
          <p:cNvPr id="16" name="object 16"/>
          <p:cNvGrpSpPr/>
          <p:nvPr/>
        </p:nvGrpSpPr>
        <p:grpSpPr>
          <a:xfrm>
            <a:off x="5318604" y="104786"/>
            <a:ext cx="41275" cy="41275"/>
            <a:chOff x="5318604" y="104786"/>
            <a:chExt cx="41275" cy="41275"/>
          </a:xfrm>
        </p:grpSpPr>
        <p:sp>
          <p:nvSpPr>
            <p:cNvPr id="17" name="object 17"/>
            <p:cNvSpPr/>
            <p:nvPr/>
          </p:nvSpPr>
          <p:spPr>
            <a:xfrm>
              <a:off x="5321134" y="107317"/>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18" name="object 18"/>
            <p:cNvSpPr/>
            <p:nvPr/>
          </p:nvSpPr>
          <p:spPr>
            <a:xfrm>
              <a:off x="5321134"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19" name="object 19"/>
          <p:cNvSpPr txBox="1"/>
          <p:nvPr/>
        </p:nvSpPr>
        <p:spPr>
          <a:xfrm>
            <a:off x="5295785" y="0"/>
            <a:ext cx="369570" cy="109220"/>
          </a:xfrm>
          <a:prstGeom prst="rect">
            <a:avLst/>
          </a:prstGeom>
        </p:spPr>
        <p:txBody>
          <a:bodyPr vert="horz" wrap="square" lIns="0" tIns="12700" rIns="0" bIns="0" rtlCol="0">
            <a:spAutoFit/>
          </a:bodyPr>
          <a:lstStyle/>
          <a:p>
            <a:pPr marL="12700">
              <a:lnSpc>
                <a:spcPct val="100000"/>
              </a:lnSpc>
              <a:spcBef>
                <a:spcPts val="100"/>
              </a:spcBef>
            </a:pPr>
            <a:r>
              <a:rPr sz="550" spc="-30" dirty="0">
                <a:solidFill>
                  <a:srgbClr val="FFFFFF"/>
                </a:solidFill>
                <a:latin typeface="Times New Roman"/>
                <a:cs typeface="Times New Roman"/>
                <a:hlinkClick r:id="rId7" action="ppaction://hlinksldjump"/>
              </a:rPr>
              <a:t>R</a:t>
            </a:r>
            <a:r>
              <a:rPr sz="550" spc="25" dirty="0">
                <a:solidFill>
                  <a:srgbClr val="FFFFFF"/>
                </a:solidFill>
                <a:latin typeface="Times New Roman"/>
                <a:cs typeface="Times New Roman"/>
                <a:hlinkClick r:id="rId7" action="ppaction://hlinksldjump"/>
              </a:rPr>
              <a:t>efe</a:t>
            </a:r>
            <a:r>
              <a:rPr sz="550" spc="5" dirty="0">
                <a:solidFill>
                  <a:srgbClr val="FFFFFF"/>
                </a:solidFill>
                <a:latin typeface="Times New Roman"/>
                <a:cs typeface="Times New Roman"/>
                <a:hlinkClick r:id="rId7" action="ppaction://hlinksldjump"/>
              </a:rPr>
              <a:t>r</a:t>
            </a:r>
            <a:r>
              <a:rPr sz="550" spc="45" dirty="0">
                <a:solidFill>
                  <a:srgbClr val="FFFFFF"/>
                </a:solidFill>
                <a:latin typeface="Times New Roman"/>
                <a:cs typeface="Times New Roman"/>
                <a:hlinkClick r:id="rId7" action="ppaction://hlinksldjump"/>
              </a:rPr>
              <a:t>e</a:t>
            </a:r>
            <a:r>
              <a:rPr sz="550" spc="50" dirty="0">
                <a:solidFill>
                  <a:srgbClr val="FFFFFF"/>
                </a:solidFill>
                <a:latin typeface="Times New Roman"/>
                <a:cs typeface="Times New Roman"/>
                <a:hlinkClick r:id="rId7" action="ppaction://hlinksldjump"/>
              </a:rPr>
              <a:t>n</a:t>
            </a:r>
            <a:r>
              <a:rPr sz="550" spc="30" dirty="0">
                <a:solidFill>
                  <a:srgbClr val="FFFFFF"/>
                </a:solidFill>
                <a:latin typeface="Times New Roman"/>
                <a:cs typeface="Times New Roman"/>
                <a:hlinkClick r:id="rId7" action="ppaction://hlinksldjump"/>
              </a:rPr>
              <a:t>ces</a:t>
            </a:r>
            <a:endParaRPr sz="550">
              <a:latin typeface="Times New Roman"/>
              <a:cs typeface="Times New Roman"/>
            </a:endParaRPr>
          </a:p>
        </p:txBody>
      </p:sp>
      <p:sp>
        <p:nvSpPr>
          <p:cNvPr id="20" name="object 20"/>
          <p:cNvSpPr txBox="1"/>
          <p:nvPr/>
        </p:nvSpPr>
        <p:spPr>
          <a:xfrm>
            <a:off x="1793303" y="997490"/>
            <a:ext cx="2173605" cy="1004569"/>
          </a:xfrm>
          <a:prstGeom prst="rect">
            <a:avLst/>
          </a:prstGeom>
        </p:spPr>
        <p:txBody>
          <a:bodyPr vert="horz" wrap="square" lIns="0" tIns="12700" rIns="0" bIns="0" rtlCol="0">
            <a:spAutoFit/>
          </a:bodyPr>
          <a:lstStyle/>
          <a:p>
            <a:pPr algn="ctr">
              <a:lnSpc>
                <a:spcPct val="100000"/>
              </a:lnSpc>
              <a:spcBef>
                <a:spcPts val="100"/>
              </a:spcBef>
            </a:pPr>
            <a:r>
              <a:rPr sz="1000" spc="65" dirty="0">
                <a:latin typeface="Times New Roman"/>
                <a:cs typeface="Times New Roman"/>
              </a:rPr>
              <a:t>Thanks</a:t>
            </a:r>
            <a:r>
              <a:rPr sz="1000" spc="-45" dirty="0">
                <a:latin typeface="Times New Roman"/>
                <a:cs typeface="Times New Roman"/>
              </a:rPr>
              <a:t> </a:t>
            </a:r>
            <a:r>
              <a:rPr sz="1000" spc="40" dirty="0">
                <a:latin typeface="Times New Roman"/>
                <a:cs typeface="Times New Roman"/>
              </a:rPr>
              <a:t>for</a:t>
            </a:r>
            <a:r>
              <a:rPr sz="1000" spc="-35" dirty="0">
                <a:latin typeface="Times New Roman"/>
                <a:cs typeface="Times New Roman"/>
              </a:rPr>
              <a:t> </a:t>
            </a:r>
            <a:r>
              <a:rPr sz="1000" spc="50" dirty="0">
                <a:latin typeface="Times New Roman"/>
                <a:cs typeface="Times New Roman"/>
              </a:rPr>
              <a:t>listening</a:t>
            </a:r>
            <a:r>
              <a:rPr sz="1000" spc="-45" dirty="0">
                <a:latin typeface="Times New Roman"/>
                <a:cs typeface="Times New Roman"/>
              </a:rPr>
              <a:t> </a:t>
            </a:r>
            <a:r>
              <a:rPr sz="1000" spc="-95" dirty="0">
                <a:latin typeface="Times New Roman"/>
                <a:cs typeface="Times New Roman"/>
              </a:rPr>
              <a:t>!</a:t>
            </a:r>
            <a:endParaRPr sz="1000">
              <a:latin typeface="Times New Roman"/>
              <a:cs typeface="Times New Roman"/>
            </a:endParaRPr>
          </a:p>
          <a:p>
            <a:pPr>
              <a:lnSpc>
                <a:spcPct val="100000"/>
              </a:lnSpc>
            </a:pPr>
            <a:endParaRPr sz="1100">
              <a:latin typeface="Times New Roman"/>
              <a:cs typeface="Times New Roman"/>
            </a:endParaRPr>
          </a:p>
          <a:p>
            <a:pPr>
              <a:lnSpc>
                <a:spcPct val="100000"/>
              </a:lnSpc>
            </a:pPr>
            <a:endParaRPr sz="1500">
              <a:latin typeface="Times New Roman"/>
              <a:cs typeface="Times New Roman"/>
            </a:endParaRPr>
          </a:p>
          <a:p>
            <a:pPr algn="ctr">
              <a:lnSpc>
                <a:spcPct val="100000"/>
              </a:lnSpc>
            </a:pPr>
            <a:r>
              <a:rPr sz="1000" spc="50" dirty="0">
                <a:latin typeface="Times New Roman"/>
                <a:cs typeface="Times New Roman"/>
              </a:rPr>
              <a:t>Jiahao</a:t>
            </a:r>
            <a:r>
              <a:rPr sz="1000" spc="-40" dirty="0">
                <a:latin typeface="Times New Roman"/>
                <a:cs typeface="Times New Roman"/>
              </a:rPr>
              <a:t> </a:t>
            </a:r>
            <a:r>
              <a:rPr sz="1000" spc="50" dirty="0">
                <a:latin typeface="Times New Roman"/>
                <a:cs typeface="Times New Roman"/>
              </a:rPr>
              <a:t>Huo, </a:t>
            </a:r>
            <a:r>
              <a:rPr sz="1000" spc="85" dirty="0">
                <a:latin typeface="Times New Roman"/>
                <a:cs typeface="Times New Roman"/>
              </a:rPr>
              <a:t> </a:t>
            </a:r>
            <a:r>
              <a:rPr sz="1000" spc="15" dirty="0">
                <a:latin typeface="Times New Roman"/>
                <a:cs typeface="Times New Roman"/>
              </a:rPr>
              <a:t>Yibo</a:t>
            </a:r>
            <a:r>
              <a:rPr sz="1000" spc="-40" dirty="0">
                <a:latin typeface="Times New Roman"/>
                <a:cs typeface="Times New Roman"/>
              </a:rPr>
              <a:t> </a:t>
            </a:r>
            <a:r>
              <a:rPr sz="1000" dirty="0">
                <a:latin typeface="Times New Roman"/>
                <a:cs typeface="Times New Roman"/>
              </a:rPr>
              <a:t>Yan</a:t>
            </a:r>
            <a:endParaRPr sz="1000">
              <a:latin typeface="Times New Roman"/>
              <a:cs typeface="Times New Roman"/>
            </a:endParaRPr>
          </a:p>
          <a:p>
            <a:pPr>
              <a:lnSpc>
                <a:spcPct val="100000"/>
              </a:lnSpc>
              <a:spcBef>
                <a:spcPts val="25"/>
              </a:spcBef>
            </a:pPr>
            <a:endParaRPr sz="950">
              <a:latin typeface="Times New Roman"/>
              <a:cs typeface="Times New Roman"/>
            </a:endParaRPr>
          </a:p>
          <a:p>
            <a:pPr algn="ctr">
              <a:lnSpc>
                <a:spcPct val="100000"/>
              </a:lnSpc>
            </a:pPr>
            <a:r>
              <a:rPr sz="1000" spc="40" dirty="0">
                <a:latin typeface="Times New Roman"/>
                <a:cs typeface="Times New Roman"/>
              </a:rPr>
              <a:t>{jiahaohuotj,</a:t>
            </a:r>
            <a:r>
              <a:rPr sz="1000" spc="220" dirty="0">
                <a:latin typeface="Times New Roman"/>
                <a:cs typeface="Times New Roman"/>
              </a:rPr>
              <a:t> </a:t>
            </a:r>
            <a:r>
              <a:rPr sz="1000" spc="35" dirty="0">
                <a:latin typeface="Times New Roman"/>
                <a:cs typeface="Times New Roman"/>
              </a:rPr>
              <a:t>yanyibo70}@gmail.com</a:t>
            </a:r>
            <a:endParaRPr sz="1000">
              <a:latin typeface="Times New Roman"/>
              <a:cs typeface="Times New Roman"/>
            </a:endParaRPr>
          </a:p>
        </p:txBody>
      </p:sp>
      <p:grpSp>
        <p:nvGrpSpPr>
          <p:cNvPr id="21" name="object 21"/>
          <p:cNvGrpSpPr/>
          <p:nvPr/>
        </p:nvGrpSpPr>
        <p:grpSpPr>
          <a:xfrm>
            <a:off x="0" y="3131464"/>
            <a:ext cx="5760085" cy="108585"/>
            <a:chOff x="0" y="3131464"/>
            <a:chExt cx="5760085" cy="108585"/>
          </a:xfrm>
        </p:grpSpPr>
        <p:sp>
          <p:nvSpPr>
            <p:cNvPr id="22" name="object 22"/>
            <p:cNvSpPr/>
            <p:nvPr/>
          </p:nvSpPr>
          <p:spPr>
            <a:xfrm>
              <a:off x="0"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sp>
          <p:nvSpPr>
            <p:cNvPr id="23" name="object 23"/>
            <p:cNvSpPr/>
            <p:nvPr/>
          </p:nvSpPr>
          <p:spPr>
            <a:xfrm>
              <a:off x="1728012" y="3131464"/>
              <a:ext cx="2304415" cy="108585"/>
            </a:xfrm>
            <a:custGeom>
              <a:avLst/>
              <a:gdLst/>
              <a:ahLst/>
              <a:cxnLst/>
              <a:rect l="l" t="t" r="r" b="b"/>
              <a:pathLst>
                <a:path w="2304415" h="108585">
                  <a:moveTo>
                    <a:pt x="2303970" y="0"/>
                  </a:moveTo>
                  <a:lnTo>
                    <a:pt x="0" y="0"/>
                  </a:lnTo>
                  <a:lnTo>
                    <a:pt x="0" y="108559"/>
                  </a:lnTo>
                  <a:lnTo>
                    <a:pt x="2303970" y="108559"/>
                  </a:lnTo>
                  <a:lnTo>
                    <a:pt x="2303970" y="0"/>
                  </a:lnTo>
                  <a:close/>
                </a:path>
              </a:pathLst>
            </a:custGeom>
            <a:solidFill>
              <a:srgbClr val="E3E3E3"/>
            </a:solidFill>
          </p:spPr>
          <p:txBody>
            <a:bodyPr wrap="square" lIns="0" tIns="0" rIns="0" bIns="0" rtlCol="0"/>
            <a:lstStyle/>
            <a:p>
              <a:endParaRPr/>
            </a:p>
          </p:txBody>
        </p:sp>
        <p:sp>
          <p:nvSpPr>
            <p:cNvPr id="24" name="object 24"/>
            <p:cNvSpPr/>
            <p:nvPr/>
          </p:nvSpPr>
          <p:spPr>
            <a:xfrm>
              <a:off x="4031983"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grpSp>
      <p:sp>
        <p:nvSpPr>
          <p:cNvPr id="25" name="object 25"/>
          <p:cNvSpPr txBox="1">
            <a:spLocks noGrp="1"/>
          </p:cNvSpPr>
          <p:nvPr>
            <p:ph type="dt" sz="half" idx="6"/>
          </p:nvPr>
        </p:nvSpPr>
        <p:spPr>
          <a:prstGeom prst="rect">
            <a:avLst/>
          </a:prstGeom>
        </p:spPr>
        <p:txBody>
          <a:bodyPr vert="horz" wrap="square" lIns="0" tIns="5080" rIns="0" bIns="0" rtlCol="0">
            <a:spAutoFit/>
          </a:bodyPr>
          <a:lstStyle/>
          <a:p>
            <a:pPr marL="12700">
              <a:lnSpc>
                <a:spcPct val="100000"/>
              </a:lnSpc>
              <a:spcBef>
                <a:spcPts val="40"/>
              </a:spcBef>
            </a:pPr>
            <a:r>
              <a:rPr spc="5" dirty="0"/>
              <a:t>HKUST(GZ)</a:t>
            </a:r>
          </a:p>
        </p:txBody>
      </p:sp>
      <p:sp>
        <p:nvSpPr>
          <p:cNvPr id="26" name="object 26"/>
          <p:cNvSpPr txBox="1"/>
          <p:nvPr/>
        </p:nvSpPr>
        <p:spPr>
          <a:xfrm>
            <a:off x="2688818" y="3131763"/>
            <a:ext cx="398145" cy="105410"/>
          </a:xfrm>
          <a:prstGeom prst="rect">
            <a:avLst/>
          </a:prstGeom>
        </p:spPr>
        <p:txBody>
          <a:bodyPr vert="horz" wrap="square" lIns="0" tIns="5080" rIns="0" bIns="0" rtlCol="0">
            <a:spAutoFit/>
          </a:bodyPr>
          <a:lstStyle/>
          <a:p>
            <a:pPr marL="12700">
              <a:lnSpc>
                <a:spcPct val="100000"/>
              </a:lnSpc>
              <a:spcBef>
                <a:spcPts val="40"/>
              </a:spcBef>
            </a:pPr>
            <a:r>
              <a:rPr sz="550" spc="30" dirty="0">
                <a:solidFill>
                  <a:srgbClr val="003874"/>
                </a:solidFill>
                <a:latin typeface="Times New Roman"/>
                <a:cs typeface="Times New Roman"/>
              </a:rPr>
              <a:t>MM</a:t>
            </a:r>
            <a:r>
              <a:rPr sz="550" spc="5" dirty="0">
                <a:solidFill>
                  <a:srgbClr val="003874"/>
                </a:solidFill>
                <a:latin typeface="Times New Roman"/>
                <a:cs typeface="Times New Roman"/>
              </a:rPr>
              <a:t>N</a:t>
            </a:r>
            <a:r>
              <a:rPr sz="550" spc="45" dirty="0">
                <a:solidFill>
                  <a:srgbClr val="003874"/>
                </a:solidFill>
                <a:latin typeface="Times New Roman"/>
                <a:cs typeface="Times New Roman"/>
              </a:rPr>
              <a:t>eu</a:t>
            </a:r>
            <a:r>
              <a:rPr sz="550" spc="25" dirty="0">
                <a:solidFill>
                  <a:srgbClr val="003874"/>
                </a:solidFill>
                <a:latin typeface="Times New Roman"/>
                <a:cs typeface="Times New Roman"/>
              </a:rPr>
              <a:t>r</a:t>
            </a:r>
            <a:r>
              <a:rPr sz="550" spc="50" dirty="0">
                <a:solidFill>
                  <a:srgbClr val="003874"/>
                </a:solidFill>
                <a:latin typeface="Times New Roman"/>
                <a:cs typeface="Times New Roman"/>
              </a:rPr>
              <a:t>on</a:t>
            </a:r>
            <a:endParaRPr sz="550">
              <a:latin typeface="Times New Roman"/>
              <a:cs typeface="Times New Roman"/>
            </a:endParaRPr>
          </a:p>
        </p:txBody>
      </p:sp>
      <p:sp>
        <p:nvSpPr>
          <p:cNvPr id="27" name="object 27"/>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spc="10" dirty="0"/>
              <a:t>EMNLP</a:t>
            </a:r>
            <a:r>
              <a:rPr spc="-15" dirty="0"/>
              <a:t> </a:t>
            </a:r>
            <a:r>
              <a:rPr spc="15" dirty="0"/>
              <a:t>2024</a:t>
            </a:r>
          </a:p>
        </p:txBody>
      </p:sp>
    </p:spTree>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2" y="25"/>
            <a:ext cx="5760085" cy="232410"/>
            <a:chOff x="-32" y="25"/>
            <a:chExt cx="5760085" cy="232410"/>
          </a:xfrm>
        </p:grpSpPr>
        <p:sp>
          <p:nvSpPr>
            <p:cNvPr id="3" name="object 3"/>
            <p:cNvSpPr/>
            <p:nvPr/>
          </p:nvSpPr>
          <p:spPr>
            <a:xfrm>
              <a:off x="120650" y="107317"/>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4" name="object 4"/>
            <p:cNvSpPr/>
            <p:nvPr/>
          </p:nvSpPr>
          <p:spPr>
            <a:xfrm>
              <a:off x="120650"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5" name="object 5"/>
            <p:cNvSpPr/>
            <p:nvPr/>
          </p:nvSpPr>
          <p:spPr>
            <a:xfrm>
              <a:off x="171056"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6" name="object 6"/>
          <p:cNvSpPr txBox="1"/>
          <p:nvPr/>
        </p:nvSpPr>
        <p:spPr>
          <a:xfrm>
            <a:off x="95300" y="0"/>
            <a:ext cx="408305" cy="109220"/>
          </a:xfrm>
          <a:prstGeom prst="rect">
            <a:avLst/>
          </a:prstGeom>
        </p:spPr>
        <p:txBody>
          <a:bodyPr vert="horz" wrap="square" lIns="0" tIns="12700" rIns="0" bIns="0" rtlCol="0">
            <a:spAutoFit/>
          </a:bodyPr>
          <a:lstStyle/>
          <a:p>
            <a:pPr marL="12700">
              <a:lnSpc>
                <a:spcPct val="100000"/>
              </a:lnSpc>
              <a:spcBef>
                <a:spcPts val="100"/>
              </a:spcBef>
            </a:pPr>
            <a:r>
              <a:rPr sz="550" spc="-25" dirty="0">
                <a:solidFill>
                  <a:srgbClr val="FFFFFF"/>
                </a:solidFill>
                <a:latin typeface="Times New Roman"/>
                <a:cs typeface="Times New Roman"/>
                <a:hlinkClick r:id="rId3" action="ppaction://hlinksldjump"/>
              </a:rPr>
              <a:t>B</a:t>
            </a:r>
            <a:r>
              <a:rPr sz="550" spc="20" dirty="0">
                <a:solidFill>
                  <a:srgbClr val="FFFFFF"/>
                </a:solidFill>
                <a:latin typeface="Times New Roman"/>
                <a:cs typeface="Times New Roman"/>
                <a:hlinkClick r:id="rId3" action="ppaction://hlinksldjump"/>
              </a:rPr>
              <a:t>ackg</a:t>
            </a:r>
            <a:r>
              <a:rPr sz="550" spc="25" dirty="0">
                <a:solidFill>
                  <a:srgbClr val="FFFFFF"/>
                </a:solidFill>
                <a:latin typeface="Times New Roman"/>
                <a:cs typeface="Times New Roman"/>
                <a:hlinkClick r:id="rId3" action="ppaction://hlinksldjump"/>
              </a:rPr>
              <a:t>r</a:t>
            </a:r>
            <a:r>
              <a:rPr sz="550" spc="55" dirty="0">
                <a:solidFill>
                  <a:srgbClr val="FFFFFF"/>
                </a:solidFill>
                <a:latin typeface="Times New Roman"/>
                <a:cs typeface="Times New Roman"/>
                <a:hlinkClick r:id="rId3" action="ppaction://hlinksldjump"/>
              </a:rPr>
              <a:t>ound</a:t>
            </a:r>
            <a:endParaRPr sz="550">
              <a:latin typeface="Times New Roman"/>
              <a:cs typeface="Times New Roman"/>
            </a:endParaRPr>
          </a:p>
        </p:txBody>
      </p:sp>
      <p:grpSp>
        <p:nvGrpSpPr>
          <p:cNvPr id="7" name="object 7"/>
          <p:cNvGrpSpPr/>
          <p:nvPr/>
        </p:nvGrpSpPr>
        <p:grpSpPr>
          <a:xfrm>
            <a:off x="1488973" y="104777"/>
            <a:ext cx="92075" cy="41275"/>
            <a:chOff x="1488973" y="104777"/>
            <a:chExt cx="92075" cy="41275"/>
          </a:xfrm>
        </p:grpSpPr>
        <p:sp>
          <p:nvSpPr>
            <p:cNvPr id="8" name="object 8"/>
            <p:cNvSpPr/>
            <p:nvPr/>
          </p:nvSpPr>
          <p:spPr>
            <a:xfrm>
              <a:off x="1491513"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9" name="object 9"/>
            <p:cNvSpPr/>
            <p:nvPr/>
          </p:nvSpPr>
          <p:spPr>
            <a:xfrm>
              <a:off x="1541906"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grpSp>
      <p:sp>
        <p:nvSpPr>
          <p:cNvPr id="10" name="object 10"/>
          <p:cNvSpPr txBox="1"/>
          <p:nvPr/>
        </p:nvSpPr>
        <p:spPr>
          <a:xfrm>
            <a:off x="1466151" y="0"/>
            <a:ext cx="273685" cy="109220"/>
          </a:xfrm>
          <a:prstGeom prst="rect">
            <a:avLst/>
          </a:prstGeom>
        </p:spPr>
        <p:txBody>
          <a:bodyPr vert="horz" wrap="square" lIns="0" tIns="12700" rIns="0" bIns="0" rtlCol="0">
            <a:spAutoFit/>
          </a:bodyPr>
          <a:lstStyle/>
          <a:p>
            <a:pPr marL="12700">
              <a:lnSpc>
                <a:spcPct val="100000"/>
              </a:lnSpc>
              <a:spcBef>
                <a:spcPts val="100"/>
              </a:spcBef>
            </a:pPr>
            <a:r>
              <a:rPr sz="550" spc="10" dirty="0">
                <a:solidFill>
                  <a:srgbClr val="7F8D9C"/>
                </a:solidFill>
                <a:latin typeface="Times New Roman"/>
                <a:cs typeface="Times New Roman"/>
                <a:hlinkClick r:id="rId4" action="ppaction://hlinksldjump"/>
              </a:rPr>
              <a:t>M</a:t>
            </a:r>
            <a:r>
              <a:rPr sz="550" spc="45" dirty="0">
                <a:solidFill>
                  <a:srgbClr val="7F8D9C"/>
                </a:solidFill>
                <a:latin typeface="Times New Roman"/>
                <a:cs typeface="Times New Roman"/>
                <a:hlinkClick r:id="rId4" action="ppaction://hlinksldjump"/>
              </a:rPr>
              <a:t>e</a:t>
            </a:r>
            <a:r>
              <a:rPr sz="550" spc="20" dirty="0">
                <a:solidFill>
                  <a:srgbClr val="7F8D9C"/>
                </a:solidFill>
                <a:latin typeface="Times New Roman"/>
                <a:cs typeface="Times New Roman"/>
                <a:hlinkClick r:id="rId4" action="ppaction://hlinksldjump"/>
              </a:rPr>
              <a:t>t</a:t>
            </a:r>
            <a:r>
              <a:rPr sz="550" spc="50" dirty="0">
                <a:solidFill>
                  <a:srgbClr val="7F8D9C"/>
                </a:solidFill>
                <a:latin typeface="Times New Roman"/>
                <a:cs typeface="Times New Roman"/>
                <a:hlinkClick r:id="rId4" action="ppaction://hlinksldjump"/>
              </a:rPr>
              <a:t>hod</a:t>
            </a:r>
            <a:endParaRPr sz="550">
              <a:latin typeface="Times New Roman"/>
              <a:cs typeface="Times New Roman"/>
            </a:endParaRPr>
          </a:p>
        </p:txBody>
      </p:sp>
      <p:grpSp>
        <p:nvGrpSpPr>
          <p:cNvPr id="11" name="object 11"/>
          <p:cNvGrpSpPr/>
          <p:nvPr/>
        </p:nvGrpSpPr>
        <p:grpSpPr>
          <a:xfrm>
            <a:off x="2725305" y="104777"/>
            <a:ext cx="92075" cy="41275"/>
            <a:chOff x="2725305" y="104777"/>
            <a:chExt cx="92075" cy="41275"/>
          </a:xfrm>
        </p:grpSpPr>
        <p:sp>
          <p:nvSpPr>
            <p:cNvPr id="12" name="object 12"/>
            <p:cNvSpPr/>
            <p:nvPr/>
          </p:nvSpPr>
          <p:spPr>
            <a:xfrm>
              <a:off x="272784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3" name="object 13"/>
            <p:cNvSpPr/>
            <p:nvPr/>
          </p:nvSpPr>
          <p:spPr>
            <a:xfrm>
              <a:off x="277823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grpSp>
      <p:sp>
        <p:nvSpPr>
          <p:cNvPr id="14" name="object 14"/>
          <p:cNvSpPr txBox="1"/>
          <p:nvPr/>
        </p:nvSpPr>
        <p:spPr>
          <a:xfrm>
            <a:off x="2702483" y="0"/>
            <a:ext cx="252095" cy="109220"/>
          </a:xfrm>
          <a:prstGeom prst="rect">
            <a:avLst/>
          </a:prstGeom>
        </p:spPr>
        <p:txBody>
          <a:bodyPr vert="horz" wrap="square" lIns="0" tIns="12700" rIns="0" bIns="0" rtlCol="0">
            <a:spAutoFit/>
          </a:bodyPr>
          <a:lstStyle/>
          <a:p>
            <a:pPr marL="12700">
              <a:lnSpc>
                <a:spcPct val="100000"/>
              </a:lnSpc>
              <a:spcBef>
                <a:spcPts val="100"/>
              </a:spcBef>
            </a:pPr>
            <a:r>
              <a:rPr sz="550" spc="-30" dirty="0">
                <a:solidFill>
                  <a:srgbClr val="7F8D9C"/>
                </a:solidFill>
                <a:latin typeface="Times New Roman"/>
                <a:cs typeface="Times New Roman"/>
                <a:hlinkClick r:id="rId5" action="ppaction://hlinksldjump"/>
              </a:rPr>
              <a:t>R</a:t>
            </a:r>
            <a:r>
              <a:rPr sz="550" spc="30" dirty="0">
                <a:solidFill>
                  <a:srgbClr val="7F8D9C"/>
                </a:solidFill>
                <a:latin typeface="Times New Roman"/>
                <a:cs typeface="Times New Roman"/>
                <a:hlinkClick r:id="rId5" action="ppaction://hlinksldjump"/>
              </a:rPr>
              <a:t>esults</a:t>
            </a:r>
            <a:endParaRPr sz="550">
              <a:latin typeface="Times New Roman"/>
              <a:cs typeface="Times New Roman"/>
            </a:endParaRPr>
          </a:p>
        </p:txBody>
      </p:sp>
      <p:sp>
        <p:nvSpPr>
          <p:cNvPr id="15" name="object 15"/>
          <p:cNvSpPr/>
          <p:nvPr/>
        </p:nvSpPr>
        <p:spPr>
          <a:xfrm>
            <a:off x="3942308"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6" name="object 16"/>
          <p:cNvSpPr txBox="1"/>
          <p:nvPr/>
        </p:nvSpPr>
        <p:spPr>
          <a:xfrm>
            <a:off x="3916959" y="0"/>
            <a:ext cx="416559" cy="109220"/>
          </a:xfrm>
          <a:prstGeom prst="rect">
            <a:avLst/>
          </a:prstGeom>
        </p:spPr>
        <p:txBody>
          <a:bodyPr vert="horz" wrap="square" lIns="0" tIns="12700" rIns="0" bIns="0" rtlCol="0">
            <a:spAutoFit/>
          </a:bodyPr>
          <a:lstStyle/>
          <a:p>
            <a:pPr marL="12700">
              <a:lnSpc>
                <a:spcPct val="100000"/>
              </a:lnSpc>
              <a:spcBef>
                <a:spcPts val="100"/>
              </a:spcBef>
            </a:pPr>
            <a:r>
              <a:rPr sz="550" dirty="0">
                <a:solidFill>
                  <a:srgbClr val="7F8D9C"/>
                </a:solidFill>
                <a:latin typeface="Times New Roman"/>
                <a:cs typeface="Times New Roman"/>
                <a:hlinkClick r:id="rId6" action="ppaction://hlinksldjump"/>
              </a:rPr>
              <a:t>F</a:t>
            </a:r>
            <a:r>
              <a:rPr sz="550" spc="45" dirty="0">
                <a:solidFill>
                  <a:srgbClr val="7F8D9C"/>
                </a:solidFill>
                <a:latin typeface="Times New Roman"/>
                <a:cs typeface="Times New Roman"/>
                <a:hlinkClick r:id="rId6" action="ppaction://hlinksldjump"/>
              </a:rPr>
              <a:t>utu</a:t>
            </a:r>
            <a:r>
              <a:rPr sz="550" spc="20" dirty="0">
                <a:solidFill>
                  <a:srgbClr val="7F8D9C"/>
                </a:solidFill>
                <a:latin typeface="Times New Roman"/>
                <a:cs typeface="Times New Roman"/>
                <a:hlinkClick r:id="rId6" action="ppaction://hlinksldjump"/>
              </a:rPr>
              <a:t>r</a:t>
            </a:r>
            <a:r>
              <a:rPr sz="550" spc="35" dirty="0">
                <a:solidFill>
                  <a:srgbClr val="7F8D9C"/>
                </a:solidFill>
                <a:latin typeface="Times New Roman"/>
                <a:cs typeface="Times New Roman"/>
                <a:hlinkClick r:id="rId6" action="ppaction://hlinksldjump"/>
              </a:rPr>
              <a:t>e</a:t>
            </a:r>
            <a:r>
              <a:rPr sz="550" spc="-15" dirty="0">
                <a:solidFill>
                  <a:srgbClr val="7F8D9C"/>
                </a:solidFill>
                <a:latin typeface="Times New Roman"/>
                <a:cs typeface="Times New Roman"/>
                <a:hlinkClick r:id="rId6" action="ppaction://hlinksldjump"/>
              </a:rPr>
              <a:t> </a:t>
            </a:r>
            <a:r>
              <a:rPr sz="550" spc="-45" dirty="0">
                <a:solidFill>
                  <a:srgbClr val="7F8D9C"/>
                </a:solidFill>
                <a:latin typeface="Times New Roman"/>
                <a:cs typeface="Times New Roman"/>
                <a:hlinkClick r:id="rId6" action="ppaction://hlinksldjump"/>
              </a:rPr>
              <a:t>W</a:t>
            </a:r>
            <a:r>
              <a:rPr sz="550" spc="40" dirty="0">
                <a:solidFill>
                  <a:srgbClr val="7F8D9C"/>
                </a:solidFill>
                <a:latin typeface="Times New Roman"/>
                <a:cs typeface="Times New Roman"/>
                <a:hlinkClick r:id="rId6" action="ppaction://hlinksldjump"/>
              </a:rPr>
              <a:t>o</a:t>
            </a:r>
            <a:r>
              <a:rPr sz="550" spc="20" dirty="0">
                <a:solidFill>
                  <a:srgbClr val="7F8D9C"/>
                </a:solidFill>
                <a:latin typeface="Times New Roman"/>
                <a:cs typeface="Times New Roman"/>
                <a:hlinkClick r:id="rId6" action="ppaction://hlinksldjump"/>
              </a:rPr>
              <a:t>r</a:t>
            </a:r>
            <a:r>
              <a:rPr sz="550" spc="10" dirty="0">
                <a:solidFill>
                  <a:srgbClr val="7F8D9C"/>
                </a:solidFill>
                <a:latin typeface="Times New Roman"/>
                <a:cs typeface="Times New Roman"/>
                <a:hlinkClick r:id="rId6" action="ppaction://hlinksldjump"/>
              </a:rPr>
              <a:t>k</a:t>
            </a:r>
            <a:endParaRPr sz="550">
              <a:latin typeface="Times New Roman"/>
              <a:cs typeface="Times New Roman"/>
            </a:endParaRPr>
          </a:p>
        </p:txBody>
      </p:sp>
      <p:sp>
        <p:nvSpPr>
          <p:cNvPr id="17" name="object 17"/>
          <p:cNvSpPr txBox="1"/>
          <p:nvPr/>
        </p:nvSpPr>
        <p:spPr>
          <a:xfrm>
            <a:off x="5295785" y="0"/>
            <a:ext cx="369570" cy="109220"/>
          </a:xfrm>
          <a:prstGeom prst="rect">
            <a:avLst/>
          </a:prstGeom>
        </p:spPr>
        <p:txBody>
          <a:bodyPr vert="horz" wrap="square" lIns="0" tIns="12700" rIns="0" bIns="0" rtlCol="0">
            <a:spAutoFit/>
          </a:bodyPr>
          <a:lstStyle/>
          <a:p>
            <a:pPr marL="12700">
              <a:lnSpc>
                <a:spcPct val="100000"/>
              </a:lnSpc>
              <a:spcBef>
                <a:spcPts val="100"/>
              </a:spcBef>
            </a:pPr>
            <a:r>
              <a:rPr sz="550" spc="-30" dirty="0">
                <a:solidFill>
                  <a:srgbClr val="7F8D9C"/>
                </a:solidFill>
                <a:latin typeface="Times New Roman"/>
                <a:cs typeface="Times New Roman"/>
                <a:hlinkClick r:id="rId7" action="ppaction://hlinksldjump"/>
              </a:rPr>
              <a:t>R</a:t>
            </a:r>
            <a:r>
              <a:rPr sz="550" spc="25" dirty="0">
                <a:solidFill>
                  <a:srgbClr val="7F8D9C"/>
                </a:solidFill>
                <a:latin typeface="Times New Roman"/>
                <a:cs typeface="Times New Roman"/>
                <a:hlinkClick r:id="rId7" action="ppaction://hlinksldjump"/>
              </a:rPr>
              <a:t>efe</a:t>
            </a:r>
            <a:r>
              <a:rPr sz="550" spc="5" dirty="0">
                <a:solidFill>
                  <a:srgbClr val="7F8D9C"/>
                </a:solidFill>
                <a:latin typeface="Times New Roman"/>
                <a:cs typeface="Times New Roman"/>
                <a:hlinkClick r:id="rId7" action="ppaction://hlinksldjump"/>
              </a:rPr>
              <a:t>r</a:t>
            </a:r>
            <a:r>
              <a:rPr sz="550" spc="45" dirty="0">
                <a:solidFill>
                  <a:srgbClr val="7F8D9C"/>
                </a:solidFill>
                <a:latin typeface="Times New Roman"/>
                <a:cs typeface="Times New Roman"/>
                <a:hlinkClick r:id="rId7" action="ppaction://hlinksldjump"/>
              </a:rPr>
              <a:t>e</a:t>
            </a:r>
            <a:r>
              <a:rPr sz="550" spc="50" dirty="0">
                <a:solidFill>
                  <a:srgbClr val="7F8D9C"/>
                </a:solidFill>
                <a:latin typeface="Times New Roman"/>
                <a:cs typeface="Times New Roman"/>
                <a:hlinkClick r:id="rId7" action="ppaction://hlinksldjump"/>
              </a:rPr>
              <a:t>n</a:t>
            </a:r>
            <a:r>
              <a:rPr sz="550" spc="30" dirty="0">
                <a:solidFill>
                  <a:srgbClr val="7F8D9C"/>
                </a:solidFill>
                <a:latin typeface="Times New Roman"/>
                <a:cs typeface="Times New Roman"/>
                <a:hlinkClick r:id="rId7" action="ppaction://hlinksldjump"/>
              </a:rPr>
              <a:t>ces</a:t>
            </a:r>
            <a:endParaRPr sz="550">
              <a:latin typeface="Times New Roman"/>
              <a:cs typeface="Times New Roman"/>
            </a:endParaRPr>
          </a:p>
        </p:txBody>
      </p:sp>
      <p:grpSp>
        <p:nvGrpSpPr>
          <p:cNvPr id="18" name="object 18"/>
          <p:cNvGrpSpPr/>
          <p:nvPr/>
        </p:nvGrpSpPr>
        <p:grpSpPr>
          <a:xfrm>
            <a:off x="0" y="104786"/>
            <a:ext cx="5760085" cy="318770"/>
            <a:chOff x="0" y="104786"/>
            <a:chExt cx="5760085" cy="318770"/>
          </a:xfrm>
        </p:grpSpPr>
        <p:pic>
          <p:nvPicPr>
            <p:cNvPr id="19" name="object 19"/>
            <p:cNvPicPr/>
            <p:nvPr/>
          </p:nvPicPr>
          <p:blipFill>
            <a:blip r:embed="rId8" cstate="print"/>
            <a:stretch>
              <a:fillRect/>
            </a:stretch>
          </p:blipFill>
          <p:spPr>
            <a:xfrm>
              <a:off x="0" y="104786"/>
              <a:ext cx="5759958" cy="125718"/>
            </a:xfrm>
            <a:prstGeom prst="rect">
              <a:avLst/>
            </a:prstGeom>
          </p:spPr>
        </p:pic>
        <p:sp>
          <p:nvSpPr>
            <p:cNvPr id="20" name="object 20"/>
            <p:cNvSpPr/>
            <p:nvPr/>
          </p:nvSpPr>
          <p:spPr>
            <a:xfrm>
              <a:off x="0" y="227495"/>
              <a:ext cx="5760085" cy="195580"/>
            </a:xfrm>
            <a:custGeom>
              <a:avLst/>
              <a:gdLst/>
              <a:ahLst/>
              <a:cxnLst/>
              <a:rect l="l" t="t" r="r" b="b"/>
              <a:pathLst>
                <a:path w="5760085" h="195579">
                  <a:moveTo>
                    <a:pt x="5759996" y="0"/>
                  </a:moveTo>
                  <a:lnTo>
                    <a:pt x="0" y="0"/>
                  </a:lnTo>
                  <a:lnTo>
                    <a:pt x="0" y="195503"/>
                  </a:lnTo>
                  <a:lnTo>
                    <a:pt x="5759996" y="195503"/>
                  </a:lnTo>
                  <a:lnTo>
                    <a:pt x="5759996" y="0"/>
                  </a:lnTo>
                  <a:close/>
                </a:path>
              </a:pathLst>
            </a:custGeom>
            <a:solidFill>
              <a:srgbClr val="003874"/>
            </a:solidFill>
          </p:spPr>
          <p:txBody>
            <a:bodyPr wrap="square" lIns="0" tIns="0" rIns="0" bIns="0" rtlCol="0"/>
            <a:lstStyle/>
            <a:p>
              <a:endParaRPr/>
            </a:p>
          </p:txBody>
        </p:sp>
      </p:grpSp>
      <p:sp>
        <p:nvSpPr>
          <p:cNvPr id="21" name="object 21"/>
          <p:cNvSpPr txBox="1"/>
          <p:nvPr/>
        </p:nvSpPr>
        <p:spPr>
          <a:xfrm>
            <a:off x="95300" y="215813"/>
            <a:ext cx="791210" cy="193040"/>
          </a:xfrm>
          <a:prstGeom prst="rect">
            <a:avLst/>
          </a:prstGeom>
        </p:spPr>
        <p:txBody>
          <a:bodyPr vert="horz" wrap="square" lIns="0" tIns="12700" rIns="0" bIns="0" rtlCol="0">
            <a:spAutoFit/>
          </a:bodyPr>
          <a:lstStyle/>
          <a:p>
            <a:pPr marL="12700">
              <a:lnSpc>
                <a:spcPct val="100000"/>
              </a:lnSpc>
              <a:spcBef>
                <a:spcPts val="100"/>
              </a:spcBef>
            </a:pPr>
            <a:r>
              <a:rPr sz="1100" spc="60" dirty="0">
                <a:solidFill>
                  <a:srgbClr val="FFFFFF"/>
                </a:solidFill>
                <a:latin typeface="Times New Roman"/>
                <a:cs typeface="Times New Roman"/>
              </a:rPr>
              <a:t>Background</a:t>
            </a:r>
            <a:endParaRPr sz="1100">
              <a:latin typeface="Times New Roman"/>
              <a:cs typeface="Times New Roman"/>
            </a:endParaRPr>
          </a:p>
        </p:txBody>
      </p:sp>
      <p:sp>
        <p:nvSpPr>
          <p:cNvPr id="22" name="object 22"/>
          <p:cNvSpPr/>
          <p:nvPr/>
        </p:nvSpPr>
        <p:spPr>
          <a:xfrm>
            <a:off x="-32" y="421334"/>
            <a:ext cx="5760085" cy="33655"/>
          </a:xfrm>
          <a:custGeom>
            <a:avLst/>
            <a:gdLst/>
            <a:ahLst/>
            <a:cxnLst/>
            <a:rect l="l" t="t" r="r" b="b"/>
            <a:pathLst>
              <a:path w="5760085" h="33654">
                <a:moveTo>
                  <a:pt x="5760073" y="0"/>
                </a:moveTo>
                <a:lnTo>
                  <a:pt x="0" y="0"/>
                </a:lnTo>
                <a:lnTo>
                  <a:pt x="0" y="33402"/>
                </a:lnTo>
                <a:lnTo>
                  <a:pt x="5760073" y="33402"/>
                </a:lnTo>
                <a:lnTo>
                  <a:pt x="5760073" y="0"/>
                </a:lnTo>
                <a:close/>
              </a:path>
            </a:pathLst>
          </a:custGeom>
          <a:solidFill>
            <a:srgbClr val="003873"/>
          </a:solidFill>
        </p:spPr>
        <p:txBody>
          <a:bodyPr wrap="square" lIns="0" tIns="0" rIns="0" bIns="0" rtlCol="0"/>
          <a:lstStyle/>
          <a:p>
            <a:endParaRPr/>
          </a:p>
        </p:txBody>
      </p:sp>
      <p:sp>
        <p:nvSpPr>
          <p:cNvPr id="23" name="object 23"/>
          <p:cNvSpPr txBox="1"/>
          <p:nvPr/>
        </p:nvSpPr>
        <p:spPr>
          <a:xfrm>
            <a:off x="314274" y="560743"/>
            <a:ext cx="5131435" cy="234950"/>
          </a:xfrm>
          <a:prstGeom prst="rect">
            <a:avLst/>
          </a:prstGeom>
          <a:solidFill>
            <a:srgbClr val="003874"/>
          </a:solidFill>
        </p:spPr>
        <p:txBody>
          <a:bodyPr vert="horz" wrap="square" lIns="0" tIns="10160" rIns="0" bIns="0" rtlCol="0">
            <a:spAutoFit/>
          </a:bodyPr>
          <a:lstStyle/>
          <a:p>
            <a:pPr marL="45085">
              <a:lnSpc>
                <a:spcPct val="100000"/>
              </a:lnSpc>
              <a:spcBef>
                <a:spcPts val="80"/>
              </a:spcBef>
            </a:pPr>
            <a:r>
              <a:rPr sz="1100" spc="60" dirty="0">
                <a:solidFill>
                  <a:srgbClr val="FFFFFF"/>
                </a:solidFill>
                <a:latin typeface="Times New Roman"/>
                <a:cs typeface="Times New Roman"/>
              </a:rPr>
              <a:t>Language-speciﬁc</a:t>
            </a:r>
            <a:r>
              <a:rPr sz="1100" spc="-25" dirty="0">
                <a:solidFill>
                  <a:srgbClr val="FFFFFF"/>
                </a:solidFill>
                <a:latin typeface="Times New Roman"/>
                <a:cs typeface="Times New Roman"/>
              </a:rPr>
              <a:t> </a:t>
            </a:r>
            <a:r>
              <a:rPr sz="1100" spc="75" dirty="0">
                <a:solidFill>
                  <a:srgbClr val="FFFFFF"/>
                </a:solidFill>
                <a:latin typeface="Times New Roman"/>
                <a:cs typeface="Times New Roman"/>
              </a:rPr>
              <a:t>Neurons</a:t>
            </a:r>
            <a:r>
              <a:rPr sz="1100" spc="-20" dirty="0">
                <a:solidFill>
                  <a:srgbClr val="FFFFFF"/>
                </a:solidFill>
                <a:latin typeface="Times New Roman"/>
                <a:cs typeface="Times New Roman"/>
              </a:rPr>
              <a:t> </a:t>
            </a:r>
            <a:r>
              <a:rPr sz="1100" spc="70" dirty="0">
                <a:solidFill>
                  <a:srgbClr val="FFFFFF"/>
                </a:solidFill>
                <a:latin typeface="Times New Roman"/>
                <a:cs typeface="Times New Roman"/>
              </a:rPr>
              <a:t>in</a:t>
            </a:r>
            <a:r>
              <a:rPr sz="1100" spc="-25" dirty="0">
                <a:solidFill>
                  <a:srgbClr val="FFFFFF"/>
                </a:solidFill>
                <a:latin typeface="Times New Roman"/>
                <a:cs typeface="Times New Roman"/>
              </a:rPr>
              <a:t> </a:t>
            </a:r>
            <a:r>
              <a:rPr sz="1100" spc="45" dirty="0">
                <a:solidFill>
                  <a:srgbClr val="FFFFFF"/>
                </a:solidFill>
                <a:latin typeface="Times New Roman"/>
                <a:cs typeface="Times New Roman"/>
              </a:rPr>
              <a:t>Multilingual</a:t>
            </a:r>
            <a:r>
              <a:rPr sz="1100" spc="-20" dirty="0">
                <a:solidFill>
                  <a:srgbClr val="FFFFFF"/>
                </a:solidFill>
                <a:latin typeface="Times New Roman"/>
                <a:cs typeface="Times New Roman"/>
              </a:rPr>
              <a:t> </a:t>
            </a:r>
            <a:r>
              <a:rPr sz="1100" spc="35" dirty="0">
                <a:solidFill>
                  <a:srgbClr val="FFFFFF"/>
                </a:solidFill>
                <a:latin typeface="Times New Roman"/>
                <a:cs typeface="Times New Roman"/>
              </a:rPr>
              <a:t>Large</a:t>
            </a:r>
            <a:r>
              <a:rPr sz="1100" spc="-25" dirty="0">
                <a:solidFill>
                  <a:srgbClr val="FFFFFF"/>
                </a:solidFill>
                <a:latin typeface="Times New Roman"/>
                <a:cs typeface="Times New Roman"/>
              </a:rPr>
              <a:t> </a:t>
            </a:r>
            <a:r>
              <a:rPr sz="1100" spc="60" dirty="0">
                <a:solidFill>
                  <a:srgbClr val="FFFFFF"/>
                </a:solidFill>
                <a:latin typeface="Times New Roman"/>
                <a:cs typeface="Times New Roman"/>
              </a:rPr>
              <a:t>Language</a:t>
            </a:r>
            <a:r>
              <a:rPr sz="1100" spc="-20" dirty="0">
                <a:solidFill>
                  <a:srgbClr val="FFFFFF"/>
                </a:solidFill>
                <a:latin typeface="Times New Roman"/>
                <a:cs typeface="Times New Roman"/>
              </a:rPr>
              <a:t> </a:t>
            </a:r>
            <a:r>
              <a:rPr sz="1100" spc="55" dirty="0">
                <a:solidFill>
                  <a:srgbClr val="FFFFFF"/>
                </a:solidFill>
                <a:latin typeface="Times New Roman"/>
                <a:cs typeface="Times New Roman"/>
              </a:rPr>
              <a:t>Model</a:t>
            </a:r>
            <a:endParaRPr sz="1100">
              <a:latin typeface="Times New Roman"/>
              <a:cs typeface="Times New Roman"/>
            </a:endParaRPr>
          </a:p>
        </p:txBody>
      </p:sp>
      <p:sp>
        <p:nvSpPr>
          <p:cNvPr id="24" name="object 24"/>
          <p:cNvSpPr txBox="1"/>
          <p:nvPr/>
        </p:nvSpPr>
        <p:spPr>
          <a:xfrm>
            <a:off x="465988" y="805323"/>
            <a:ext cx="4403090" cy="617855"/>
          </a:xfrm>
          <a:prstGeom prst="rect">
            <a:avLst/>
          </a:prstGeom>
        </p:spPr>
        <p:txBody>
          <a:bodyPr vert="horz" wrap="square" lIns="0" tIns="69850" rIns="0" bIns="0" rtlCol="0">
            <a:spAutoFit/>
          </a:bodyPr>
          <a:lstStyle/>
          <a:p>
            <a:pPr marL="170815" indent="-133350">
              <a:lnSpc>
                <a:spcPct val="100000"/>
              </a:lnSpc>
              <a:spcBef>
                <a:spcPts val="550"/>
              </a:spcBef>
              <a:buClr>
                <a:srgbClr val="003874"/>
              </a:buClr>
              <a:buFont typeface="Verdana"/>
              <a:buChar char="•"/>
              <a:tabLst>
                <a:tab pos="171450" algn="l"/>
              </a:tabLst>
            </a:pPr>
            <a:r>
              <a:rPr sz="1000" spc="70" dirty="0">
                <a:latin typeface="Times New Roman"/>
                <a:cs typeface="Times New Roman"/>
              </a:rPr>
              <a:t>Neurons</a:t>
            </a:r>
            <a:r>
              <a:rPr sz="1000" spc="-25" dirty="0">
                <a:latin typeface="Times New Roman"/>
                <a:cs typeface="Times New Roman"/>
              </a:rPr>
              <a:t> </a:t>
            </a:r>
            <a:r>
              <a:rPr sz="1000" spc="65" dirty="0">
                <a:latin typeface="Times New Roman"/>
                <a:cs typeface="Times New Roman"/>
              </a:rPr>
              <a:t>uniquely</a:t>
            </a:r>
            <a:r>
              <a:rPr sz="1000" spc="-15" dirty="0">
                <a:latin typeface="Times New Roman"/>
                <a:cs typeface="Times New Roman"/>
              </a:rPr>
              <a:t> </a:t>
            </a:r>
            <a:r>
              <a:rPr sz="1000" spc="60" dirty="0">
                <a:latin typeface="Times New Roman"/>
                <a:cs typeface="Times New Roman"/>
              </a:rPr>
              <a:t>responsible</a:t>
            </a:r>
            <a:r>
              <a:rPr sz="1000" spc="-20" dirty="0">
                <a:latin typeface="Times New Roman"/>
                <a:cs typeface="Times New Roman"/>
              </a:rPr>
              <a:t> </a:t>
            </a:r>
            <a:r>
              <a:rPr sz="1000" spc="40" dirty="0">
                <a:latin typeface="Times New Roman"/>
                <a:cs typeface="Times New Roman"/>
              </a:rPr>
              <a:t>for</a:t>
            </a:r>
            <a:r>
              <a:rPr sz="1000" spc="-20" dirty="0">
                <a:latin typeface="Times New Roman"/>
                <a:cs typeface="Times New Roman"/>
              </a:rPr>
              <a:t> </a:t>
            </a:r>
            <a:r>
              <a:rPr sz="1000" spc="60" dirty="0">
                <a:latin typeface="Times New Roman"/>
                <a:cs typeface="Times New Roman"/>
              </a:rPr>
              <a:t>particular</a:t>
            </a:r>
            <a:r>
              <a:rPr sz="1000" spc="-20" dirty="0">
                <a:latin typeface="Times New Roman"/>
                <a:cs typeface="Times New Roman"/>
              </a:rPr>
              <a:t> </a:t>
            </a:r>
            <a:r>
              <a:rPr sz="1000" spc="50" dirty="0">
                <a:latin typeface="Times New Roman"/>
                <a:cs typeface="Times New Roman"/>
              </a:rPr>
              <a:t>languages.</a:t>
            </a:r>
            <a:endParaRPr sz="1000">
              <a:latin typeface="Times New Roman"/>
              <a:cs typeface="Times New Roman"/>
            </a:endParaRPr>
          </a:p>
          <a:p>
            <a:pPr marL="170815" marR="30480" indent="-133350">
              <a:lnSpc>
                <a:spcPct val="112900"/>
              </a:lnSpc>
              <a:spcBef>
                <a:spcPts val="300"/>
              </a:spcBef>
              <a:buClr>
                <a:srgbClr val="003874"/>
              </a:buClr>
              <a:buFont typeface="Verdana"/>
              <a:buChar char="•"/>
              <a:tabLst>
                <a:tab pos="171450" algn="l"/>
              </a:tabLst>
            </a:pPr>
            <a:r>
              <a:rPr sz="1000" spc="60" dirty="0">
                <a:latin typeface="Times New Roman"/>
                <a:cs typeface="Times New Roman"/>
              </a:rPr>
              <a:t>The</a:t>
            </a:r>
            <a:r>
              <a:rPr sz="1000" spc="-30" dirty="0">
                <a:latin typeface="Times New Roman"/>
                <a:cs typeface="Times New Roman"/>
              </a:rPr>
              <a:t> </a:t>
            </a:r>
            <a:r>
              <a:rPr sz="1000" spc="90" dirty="0">
                <a:latin typeface="Times New Roman"/>
                <a:cs typeface="Times New Roman"/>
              </a:rPr>
              <a:t>output</a:t>
            </a:r>
            <a:r>
              <a:rPr sz="1000" spc="-20" dirty="0">
                <a:latin typeface="Times New Roman"/>
                <a:cs typeface="Times New Roman"/>
              </a:rPr>
              <a:t> </a:t>
            </a:r>
            <a:r>
              <a:rPr sz="1000" spc="60" dirty="0">
                <a:latin typeface="Times New Roman"/>
                <a:cs typeface="Times New Roman"/>
              </a:rPr>
              <a:t>language</a:t>
            </a:r>
            <a:r>
              <a:rPr sz="1000" spc="-25" dirty="0">
                <a:latin typeface="Times New Roman"/>
                <a:cs typeface="Times New Roman"/>
              </a:rPr>
              <a:t> </a:t>
            </a:r>
            <a:r>
              <a:rPr sz="1000" spc="30" dirty="0">
                <a:latin typeface="Times New Roman"/>
                <a:cs typeface="Times New Roman"/>
              </a:rPr>
              <a:t>of</a:t>
            </a:r>
            <a:r>
              <a:rPr sz="1000" spc="-30" dirty="0">
                <a:latin typeface="Times New Roman"/>
                <a:cs typeface="Times New Roman"/>
              </a:rPr>
              <a:t> </a:t>
            </a:r>
            <a:r>
              <a:rPr sz="1000" spc="-10" dirty="0">
                <a:latin typeface="Times New Roman"/>
                <a:cs typeface="Times New Roman"/>
              </a:rPr>
              <a:t>LLM</a:t>
            </a:r>
            <a:r>
              <a:rPr sz="1000" spc="-20" dirty="0">
                <a:latin typeface="Times New Roman"/>
                <a:cs typeface="Times New Roman"/>
              </a:rPr>
              <a:t> </a:t>
            </a:r>
            <a:r>
              <a:rPr sz="1000" spc="85" dirty="0">
                <a:latin typeface="Times New Roman"/>
                <a:cs typeface="Times New Roman"/>
              </a:rPr>
              <a:t>can</a:t>
            </a:r>
            <a:r>
              <a:rPr sz="1000" spc="-25" dirty="0">
                <a:latin typeface="Times New Roman"/>
                <a:cs typeface="Times New Roman"/>
              </a:rPr>
              <a:t> </a:t>
            </a:r>
            <a:r>
              <a:rPr sz="1000" spc="85" dirty="0">
                <a:latin typeface="Times New Roman"/>
                <a:cs typeface="Times New Roman"/>
              </a:rPr>
              <a:t>be</a:t>
            </a:r>
            <a:r>
              <a:rPr sz="1000" spc="-25" dirty="0">
                <a:latin typeface="Times New Roman"/>
                <a:cs typeface="Times New Roman"/>
              </a:rPr>
              <a:t> </a:t>
            </a:r>
            <a:r>
              <a:rPr sz="1000" spc="80" dirty="0">
                <a:latin typeface="Times New Roman"/>
                <a:cs typeface="Times New Roman"/>
              </a:rPr>
              <a:t>manipulated</a:t>
            </a:r>
            <a:r>
              <a:rPr sz="1000" spc="-25" dirty="0">
                <a:latin typeface="Times New Roman"/>
                <a:cs typeface="Times New Roman"/>
              </a:rPr>
              <a:t> </a:t>
            </a:r>
            <a:r>
              <a:rPr sz="1000" spc="75" dirty="0">
                <a:latin typeface="Times New Roman"/>
                <a:cs typeface="Times New Roman"/>
              </a:rPr>
              <a:t>through</a:t>
            </a:r>
            <a:r>
              <a:rPr sz="1000" spc="-25" dirty="0">
                <a:latin typeface="Times New Roman"/>
                <a:cs typeface="Times New Roman"/>
              </a:rPr>
              <a:t> </a:t>
            </a:r>
            <a:r>
              <a:rPr sz="1000" spc="55" dirty="0">
                <a:latin typeface="Times New Roman"/>
                <a:cs typeface="Times New Roman"/>
              </a:rPr>
              <a:t>deactivating</a:t>
            </a:r>
            <a:r>
              <a:rPr sz="1000" spc="-25" dirty="0">
                <a:latin typeface="Times New Roman"/>
                <a:cs typeface="Times New Roman"/>
              </a:rPr>
              <a:t> </a:t>
            </a:r>
            <a:r>
              <a:rPr sz="1000" spc="65" dirty="0">
                <a:latin typeface="Times New Roman"/>
                <a:cs typeface="Times New Roman"/>
              </a:rPr>
              <a:t>or </a:t>
            </a:r>
            <a:r>
              <a:rPr sz="1000" spc="-235" dirty="0">
                <a:latin typeface="Times New Roman"/>
                <a:cs typeface="Times New Roman"/>
              </a:rPr>
              <a:t> </a:t>
            </a:r>
            <a:r>
              <a:rPr sz="1000" spc="50" dirty="0">
                <a:latin typeface="Times New Roman"/>
                <a:cs typeface="Times New Roman"/>
              </a:rPr>
              <a:t>activating</a:t>
            </a:r>
            <a:r>
              <a:rPr sz="1000" spc="-35" dirty="0">
                <a:latin typeface="Times New Roman"/>
                <a:cs typeface="Times New Roman"/>
              </a:rPr>
              <a:t> </a:t>
            </a:r>
            <a:r>
              <a:rPr sz="1000" spc="70" dirty="0">
                <a:latin typeface="Times New Roman"/>
                <a:cs typeface="Times New Roman"/>
              </a:rPr>
              <a:t>these</a:t>
            </a:r>
            <a:r>
              <a:rPr sz="1000" spc="-30" dirty="0">
                <a:latin typeface="Times New Roman"/>
                <a:cs typeface="Times New Roman"/>
              </a:rPr>
              <a:t> </a:t>
            </a:r>
            <a:r>
              <a:rPr sz="1000" spc="60" dirty="0">
                <a:latin typeface="Times New Roman"/>
                <a:cs typeface="Times New Roman"/>
              </a:rPr>
              <a:t>neurons[</a:t>
            </a:r>
            <a:r>
              <a:rPr sz="1000" spc="60" dirty="0">
                <a:latin typeface="Times New Roman"/>
                <a:cs typeface="Times New Roman"/>
                <a:hlinkClick r:id="rId7" action="ppaction://hlinksldjump"/>
              </a:rPr>
              <a:t>1</a:t>
            </a:r>
            <a:r>
              <a:rPr sz="1000" spc="60" dirty="0">
                <a:latin typeface="Times New Roman"/>
                <a:cs typeface="Times New Roman"/>
              </a:rPr>
              <a:t>,</a:t>
            </a:r>
            <a:r>
              <a:rPr sz="1000" spc="-25" dirty="0">
                <a:latin typeface="Times New Roman"/>
                <a:cs typeface="Times New Roman"/>
              </a:rPr>
              <a:t> </a:t>
            </a:r>
            <a:r>
              <a:rPr sz="1000" spc="15" dirty="0">
                <a:latin typeface="Times New Roman"/>
                <a:cs typeface="Times New Roman"/>
                <a:hlinkClick r:id="rId7" action="ppaction://hlinksldjump"/>
              </a:rPr>
              <a:t>2</a:t>
            </a:r>
            <a:r>
              <a:rPr sz="1000" spc="15" dirty="0">
                <a:latin typeface="Times New Roman"/>
                <a:cs typeface="Times New Roman"/>
              </a:rPr>
              <a:t>].</a:t>
            </a:r>
            <a:endParaRPr sz="1000">
              <a:latin typeface="Times New Roman"/>
              <a:cs typeface="Times New Roman"/>
            </a:endParaRPr>
          </a:p>
        </p:txBody>
      </p:sp>
      <p:sp>
        <p:nvSpPr>
          <p:cNvPr id="25" name="object 25"/>
          <p:cNvSpPr txBox="1"/>
          <p:nvPr/>
        </p:nvSpPr>
        <p:spPr>
          <a:xfrm>
            <a:off x="4107372" y="2829240"/>
            <a:ext cx="213995" cy="107950"/>
          </a:xfrm>
          <a:prstGeom prst="rect">
            <a:avLst/>
          </a:prstGeom>
        </p:spPr>
        <p:txBody>
          <a:bodyPr vert="horz" wrap="square" lIns="0" tIns="17780" rIns="0" bIns="0" rtlCol="0">
            <a:spAutoFit/>
          </a:bodyPr>
          <a:lstStyle/>
          <a:p>
            <a:pPr marL="12700">
              <a:lnSpc>
                <a:spcPct val="100000"/>
              </a:lnSpc>
              <a:spcBef>
                <a:spcPts val="140"/>
              </a:spcBef>
            </a:pPr>
            <a:r>
              <a:rPr sz="500" spc="95" dirty="0">
                <a:latin typeface="Palatino Linotype"/>
                <a:cs typeface="Palatino Linotype"/>
              </a:rPr>
              <a:t>han</a:t>
            </a:r>
            <a:r>
              <a:rPr sz="500" spc="55" dirty="0">
                <a:latin typeface="Palatino Linotype"/>
                <a:cs typeface="Palatino Linotype"/>
              </a:rPr>
              <a:t>d</a:t>
            </a:r>
            <a:endParaRPr sz="500">
              <a:latin typeface="Palatino Linotype"/>
              <a:cs typeface="Palatino Linotype"/>
            </a:endParaRPr>
          </a:p>
        </p:txBody>
      </p:sp>
      <p:pic>
        <p:nvPicPr>
          <p:cNvPr id="26" name="object 26"/>
          <p:cNvPicPr/>
          <p:nvPr/>
        </p:nvPicPr>
        <p:blipFill>
          <a:blip r:embed="rId9" cstate="print"/>
          <a:stretch>
            <a:fillRect/>
          </a:stretch>
        </p:blipFill>
        <p:spPr>
          <a:xfrm>
            <a:off x="2097308" y="1579384"/>
            <a:ext cx="1918868" cy="1420200"/>
          </a:xfrm>
          <a:prstGeom prst="rect">
            <a:avLst/>
          </a:prstGeom>
        </p:spPr>
      </p:pic>
      <p:sp>
        <p:nvSpPr>
          <p:cNvPr id="27" name="object 27"/>
          <p:cNvSpPr txBox="1"/>
          <p:nvPr/>
        </p:nvSpPr>
        <p:spPr>
          <a:xfrm>
            <a:off x="1383688" y="1878256"/>
            <a:ext cx="673735" cy="518795"/>
          </a:xfrm>
          <a:prstGeom prst="rect">
            <a:avLst/>
          </a:prstGeom>
        </p:spPr>
        <p:txBody>
          <a:bodyPr vert="horz" wrap="square" lIns="0" tIns="11430" rIns="0" bIns="0" rtlCol="0">
            <a:spAutoFit/>
          </a:bodyPr>
          <a:lstStyle/>
          <a:p>
            <a:pPr marL="37465" marR="31750" algn="ctr">
              <a:lnSpc>
                <a:spcPct val="108000"/>
              </a:lnSpc>
              <a:spcBef>
                <a:spcPts val="90"/>
              </a:spcBef>
            </a:pPr>
            <a:r>
              <a:rPr sz="500" spc="90" dirty="0">
                <a:latin typeface="Palatino Linotype"/>
                <a:cs typeface="Palatino Linotype"/>
              </a:rPr>
              <a:t>When </a:t>
            </a:r>
            <a:r>
              <a:rPr sz="500" spc="65" dirty="0">
                <a:latin typeface="Palatino Linotype"/>
                <a:cs typeface="Palatino Linotype"/>
              </a:rPr>
              <a:t>you </a:t>
            </a:r>
            <a:r>
              <a:rPr sz="500" spc="80" dirty="0">
                <a:latin typeface="Palatino Linotype"/>
                <a:cs typeface="Palatino Linotype"/>
              </a:rPr>
              <a:t>are </a:t>
            </a:r>
            <a:r>
              <a:rPr sz="500" spc="85" dirty="0">
                <a:latin typeface="Palatino Linotype"/>
                <a:cs typeface="Palatino Linotype"/>
              </a:rPr>
              <a:t> </a:t>
            </a:r>
            <a:r>
              <a:rPr sz="500" spc="50" dirty="0">
                <a:latin typeface="Palatino Linotype"/>
                <a:cs typeface="Palatino Linotype"/>
              </a:rPr>
              <a:t>happy,</a:t>
            </a:r>
            <a:r>
              <a:rPr sz="500" spc="-20" dirty="0">
                <a:latin typeface="Palatino Linotype"/>
                <a:cs typeface="Palatino Linotype"/>
              </a:rPr>
              <a:t> </a:t>
            </a:r>
            <a:r>
              <a:rPr sz="500" spc="70" dirty="0">
                <a:latin typeface="Palatino Linotype"/>
                <a:cs typeface="Palatino Linotype"/>
              </a:rPr>
              <a:t>clap</a:t>
            </a:r>
            <a:r>
              <a:rPr sz="500" spc="-20" dirty="0">
                <a:latin typeface="Palatino Linotype"/>
                <a:cs typeface="Palatino Linotype"/>
              </a:rPr>
              <a:t> </a:t>
            </a:r>
            <a:r>
              <a:rPr sz="500" spc="70" dirty="0">
                <a:latin typeface="Palatino Linotype"/>
                <a:cs typeface="Palatino Linotype"/>
              </a:rPr>
              <a:t>your</a:t>
            </a:r>
            <a:endParaRPr sz="500">
              <a:latin typeface="Palatino Linotype"/>
              <a:cs typeface="Palatino Linotype"/>
            </a:endParaRPr>
          </a:p>
          <a:p>
            <a:pPr>
              <a:lnSpc>
                <a:spcPct val="100000"/>
              </a:lnSpc>
              <a:spcBef>
                <a:spcPts val="35"/>
              </a:spcBef>
            </a:pPr>
            <a:endParaRPr sz="450">
              <a:latin typeface="Palatino Linotype"/>
              <a:cs typeface="Palatino Linotype"/>
            </a:endParaRPr>
          </a:p>
          <a:p>
            <a:pPr marL="12065" marR="5080" algn="ctr">
              <a:lnSpc>
                <a:spcPct val="108000"/>
              </a:lnSpc>
            </a:pPr>
            <a:r>
              <a:rPr sz="500" spc="70" dirty="0">
                <a:latin typeface="Palatino Linotype"/>
                <a:cs typeface="Palatino Linotype"/>
              </a:rPr>
              <a:t>Lorsque</a:t>
            </a:r>
            <a:r>
              <a:rPr sz="500" spc="-10" dirty="0">
                <a:latin typeface="Palatino Linotype"/>
                <a:cs typeface="Palatino Linotype"/>
              </a:rPr>
              <a:t> </a:t>
            </a:r>
            <a:r>
              <a:rPr sz="500" spc="65" dirty="0">
                <a:latin typeface="Palatino Linotype"/>
                <a:cs typeface="Palatino Linotype"/>
              </a:rPr>
              <a:t>vous</a:t>
            </a:r>
            <a:r>
              <a:rPr sz="500" spc="-10" dirty="0">
                <a:latin typeface="Palatino Linotype"/>
                <a:cs typeface="Palatino Linotype"/>
              </a:rPr>
              <a:t> </a:t>
            </a:r>
            <a:r>
              <a:rPr sz="500" spc="70" dirty="0">
                <a:latin typeface="Palatino Linotype"/>
                <a:cs typeface="Palatino Linotype"/>
              </a:rPr>
              <a:t>êtes </a:t>
            </a:r>
            <a:r>
              <a:rPr sz="500" spc="-110" dirty="0">
                <a:latin typeface="Palatino Linotype"/>
                <a:cs typeface="Palatino Linotype"/>
              </a:rPr>
              <a:t> </a:t>
            </a:r>
            <a:r>
              <a:rPr sz="500" spc="70" dirty="0">
                <a:latin typeface="Palatino Linotype"/>
                <a:cs typeface="Palatino Linotype"/>
              </a:rPr>
              <a:t>heureux, tapez </a:t>
            </a:r>
            <a:r>
              <a:rPr sz="500" spc="75" dirty="0">
                <a:latin typeface="Palatino Linotype"/>
                <a:cs typeface="Palatino Linotype"/>
              </a:rPr>
              <a:t> </a:t>
            </a:r>
            <a:r>
              <a:rPr sz="500" spc="70" dirty="0">
                <a:latin typeface="Palatino Linotype"/>
                <a:cs typeface="Palatino Linotype"/>
              </a:rPr>
              <a:t>dans</a:t>
            </a:r>
            <a:r>
              <a:rPr sz="500" spc="5" dirty="0">
                <a:latin typeface="Palatino Linotype"/>
                <a:cs typeface="Palatino Linotype"/>
              </a:rPr>
              <a:t> </a:t>
            </a:r>
            <a:r>
              <a:rPr sz="500" spc="75" dirty="0">
                <a:latin typeface="Palatino Linotype"/>
                <a:cs typeface="Palatino Linotype"/>
              </a:rPr>
              <a:t>votre</a:t>
            </a:r>
            <a:endParaRPr sz="500">
              <a:latin typeface="Palatino Linotype"/>
              <a:cs typeface="Palatino Linotype"/>
            </a:endParaRPr>
          </a:p>
        </p:txBody>
      </p:sp>
      <p:sp>
        <p:nvSpPr>
          <p:cNvPr id="28" name="object 28"/>
          <p:cNvSpPr txBox="1"/>
          <p:nvPr/>
        </p:nvSpPr>
        <p:spPr>
          <a:xfrm>
            <a:off x="1401574" y="2493292"/>
            <a:ext cx="635635" cy="116839"/>
          </a:xfrm>
          <a:prstGeom prst="rect">
            <a:avLst/>
          </a:prstGeom>
        </p:spPr>
        <p:txBody>
          <a:bodyPr vert="horz" wrap="square" lIns="0" tIns="12700" rIns="0" bIns="0" rtlCol="0">
            <a:spAutoFit/>
          </a:bodyPr>
          <a:lstStyle/>
          <a:p>
            <a:pPr marL="12700">
              <a:lnSpc>
                <a:spcPct val="100000"/>
              </a:lnSpc>
              <a:spcBef>
                <a:spcPts val="100"/>
              </a:spcBef>
            </a:pPr>
            <a:r>
              <a:rPr sz="600" dirty="0">
                <a:latin typeface="SimSun"/>
                <a:cs typeface="SimSun"/>
              </a:rPr>
              <a:t>当你开心你就拍拍</a:t>
            </a:r>
            <a:endParaRPr sz="600">
              <a:latin typeface="SimSun"/>
              <a:cs typeface="SimSun"/>
            </a:endParaRPr>
          </a:p>
        </p:txBody>
      </p:sp>
      <p:sp>
        <p:nvSpPr>
          <p:cNvPr id="29" name="object 29"/>
          <p:cNvSpPr txBox="1"/>
          <p:nvPr/>
        </p:nvSpPr>
        <p:spPr>
          <a:xfrm>
            <a:off x="2925311" y="1694340"/>
            <a:ext cx="262890" cy="172085"/>
          </a:xfrm>
          <a:prstGeom prst="rect">
            <a:avLst/>
          </a:prstGeom>
        </p:spPr>
        <p:txBody>
          <a:bodyPr vert="horz" wrap="square" lIns="0" tIns="12065" rIns="0" bIns="0" rtlCol="0">
            <a:spAutoFit/>
          </a:bodyPr>
          <a:lstStyle/>
          <a:p>
            <a:pPr marL="12700" marR="5080" indent="13970">
              <a:lnSpc>
                <a:spcPct val="106600"/>
              </a:lnSpc>
              <a:spcBef>
                <a:spcPts val="95"/>
              </a:spcBef>
            </a:pPr>
            <a:r>
              <a:rPr sz="450" spc="10" dirty="0">
                <a:latin typeface="Microsoft YaHei"/>
                <a:cs typeface="Microsoft YaHei"/>
              </a:rPr>
              <a:t>English </a:t>
            </a:r>
            <a:r>
              <a:rPr sz="450" spc="-120" dirty="0">
                <a:latin typeface="Microsoft YaHei"/>
                <a:cs typeface="Microsoft YaHei"/>
              </a:rPr>
              <a:t> </a:t>
            </a:r>
            <a:r>
              <a:rPr sz="450" spc="15" dirty="0">
                <a:latin typeface="Microsoft YaHei"/>
                <a:cs typeface="Microsoft YaHei"/>
              </a:rPr>
              <a:t>n</a:t>
            </a:r>
            <a:r>
              <a:rPr sz="450" spc="10" dirty="0">
                <a:latin typeface="Microsoft YaHei"/>
                <a:cs typeface="Microsoft YaHei"/>
              </a:rPr>
              <a:t>e</a:t>
            </a:r>
            <a:r>
              <a:rPr sz="450" spc="15" dirty="0">
                <a:latin typeface="Microsoft YaHei"/>
                <a:cs typeface="Microsoft YaHei"/>
              </a:rPr>
              <a:t>u</a:t>
            </a:r>
            <a:r>
              <a:rPr sz="450" dirty="0">
                <a:latin typeface="Microsoft YaHei"/>
                <a:cs typeface="Microsoft YaHei"/>
              </a:rPr>
              <a:t>r</a:t>
            </a:r>
            <a:r>
              <a:rPr sz="450" spc="15" dirty="0">
                <a:latin typeface="Microsoft YaHei"/>
                <a:cs typeface="Microsoft YaHei"/>
              </a:rPr>
              <a:t>ons</a:t>
            </a:r>
            <a:endParaRPr sz="450">
              <a:latin typeface="Microsoft YaHei"/>
              <a:cs typeface="Microsoft YaHei"/>
            </a:endParaRPr>
          </a:p>
        </p:txBody>
      </p:sp>
      <p:sp>
        <p:nvSpPr>
          <p:cNvPr id="30" name="object 30"/>
          <p:cNvSpPr txBox="1"/>
          <p:nvPr/>
        </p:nvSpPr>
        <p:spPr>
          <a:xfrm>
            <a:off x="3270044" y="1696355"/>
            <a:ext cx="262890" cy="172085"/>
          </a:xfrm>
          <a:prstGeom prst="rect">
            <a:avLst/>
          </a:prstGeom>
        </p:spPr>
        <p:txBody>
          <a:bodyPr vert="horz" wrap="square" lIns="0" tIns="12065" rIns="0" bIns="0" rtlCol="0">
            <a:spAutoFit/>
          </a:bodyPr>
          <a:lstStyle/>
          <a:p>
            <a:pPr marL="12700" marR="5080" indent="20955">
              <a:lnSpc>
                <a:spcPct val="106600"/>
              </a:lnSpc>
              <a:spcBef>
                <a:spcPts val="95"/>
              </a:spcBef>
            </a:pPr>
            <a:r>
              <a:rPr sz="450" spc="10" dirty="0">
                <a:latin typeface="Microsoft YaHei"/>
                <a:cs typeface="Microsoft YaHei"/>
              </a:rPr>
              <a:t>French </a:t>
            </a:r>
            <a:r>
              <a:rPr sz="450" spc="-120" dirty="0">
                <a:latin typeface="Microsoft YaHei"/>
                <a:cs typeface="Microsoft YaHei"/>
              </a:rPr>
              <a:t> </a:t>
            </a:r>
            <a:r>
              <a:rPr sz="450" spc="15" dirty="0">
                <a:latin typeface="Microsoft YaHei"/>
                <a:cs typeface="Microsoft YaHei"/>
              </a:rPr>
              <a:t>n</a:t>
            </a:r>
            <a:r>
              <a:rPr sz="450" spc="10" dirty="0">
                <a:latin typeface="Microsoft YaHei"/>
                <a:cs typeface="Microsoft YaHei"/>
              </a:rPr>
              <a:t>e</a:t>
            </a:r>
            <a:r>
              <a:rPr sz="450" spc="15" dirty="0">
                <a:latin typeface="Microsoft YaHei"/>
                <a:cs typeface="Microsoft YaHei"/>
              </a:rPr>
              <a:t>u</a:t>
            </a:r>
            <a:r>
              <a:rPr sz="450" dirty="0">
                <a:latin typeface="Microsoft YaHei"/>
                <a:cs typeface="Microsoft YaHei"/>
              </a:rPr>
              <a:t>r</a:t>
            </a:r>
            <a:r>
              <a:rPr sz="450" spc="15" dirty="0">
                <a:latin typeface="Microsoft YaHei"/>
                <a:cs typeface="Microsoft YaHei"/>
              </a:rPr>
              <a:t>ons</a:t>
            </a:r>
            <a:endParaRPr sz="450">
              <a:latin typeface="Microsoft YaHei"/>
              <a:cs typeface="Microsoft YaHei"/>
            </a:endParaRPr>
          </a:p>
        </p:txBody>
      </p:sp>
      <p:sp>
        <p:nvSpPr>
          <p:cNvPr id="31" name="object 31"/>
          <p:cNvSpPr txBox="1"/>
          <p:nvPr/>
        </p:nvSpPr>
        <p:spPr>
          <a:xfrm>
            <a:off x="3631195" y="1695927"/>
            <a:ext cx="262890" cy="172085"/>
          </a:xfrm>
          <a:prstGeom prst="rect">
            <a:avLst/>
          </a:prstGeom>
        </p:spPr>
        <p:txBody>
          <a:bodyPr vert="horz" wrap="square" lIns="0" tIns="12065" rIns="0" bIns="0" rtlCol="0">
            <a:spAutoFit/>
          </a:bodyPr>
          <a:lstStyle/>
          <a:p>
            <a:pPr marL="12700" marR="5080" indent="3810">
              <a:lnSpc>
                <a:spcPct val="106600"/>
              </a:lnSpc>
              <a:spcBef>
                <a:spcPts val="95"/>
              </a:spcBef>
            </a:pPr>
            <a:r>
              <a:rPr sz="450" spc="20" dirty="0">
                <a:latin typeface="Microsoft YaHei"/>
                <a:cs typeface="Microsoft YaHei"/>
              </a:rPr>
              <a:t>C</a:t>
            </a:r>
            <a:r>
              <a:rPr sz="450" spc="5" dirty="0">
                <a:latin typeface="Microsoft YaHei"/>
                <a:cs typeface="Microsoft YaHei"/>
              </a:rPr>
              <a:t>hi</a:t>
            </a:r>
            <a:r>
              <a:rPr sz="450" spc="15" dirty="0">
                <a:latin typeface="Microsoft YaHei"/>
                <a:cs typeface="Microsoft YaHei"/>
              </a:rPr>
              <a:t>n</a:t>
            </a:r>
            <a:r>
              <a:rPr sz="450" spc="10" dirty="0">
                <a:latin typeface="Microsoft YaHei"/>
                <a:cs typeface="Microsoft YaHei"/>
              </a:rPr>
              <a:t>ese  ne</a:t>
            </a:r>
            <a:r>
              <a:rPr sz="450" spc="15" dirty="0">
                <a:latin typeface="Microsoft YaHei"/>
                <a:cs typeface="Microsoft YaHei"/>
              </a:rPr>
              <a:t>u</a:t>
            </a:r>
            <a:r>
              <a:rPr sz="450" dirty="0">
                <a:latin typeface="Microsoft YaHei"/>
                <a:cs typeface="Microsoft YaHei"/>
              </a:rPr>
              <a:t>r</a:t>
            </a:r>
            <a:r>
              <a:rPr sz="450" spc="15" dirty="0">
                <a:latin typeface="Microsoft YaHei"/>
                <a:cs typeface="Microsoft YaHei"/>
              </a:rPr>
              <a:t>ons</a:t>
            </a:r>
            <a:endParaRPr sz="450">
              <a:latin typeface="Microsoft YaHei"/>
              <a:cs typeface="Microsoft YaHei"/>
            </a:endParaRPr>
          </a:p>
        </p:txBody>
      </p:sp>
      <p:sp>
        <p:nvSpPr>
          <p:cNvPr id="32" name="object 32"/>
          <p:cNvSpPr txBox="1"/>
          <p:nvPr/>
        </p:nvSpPr>
        <p:spPr>
          <a:xfrm>
            <a:off x="2147323" y="1577886"/>
            <a:ext cx="684530" cy="190500"/>
          </a:xfrm>
          <a:prstGeom prst="rect">
            <a:avLst/>
          </a:prstGeom>
        </p:spPr>
        <p:txBody>
          <a:bodyPr vert="horz" wrap="square" lIns="0" tIns="11430" rIns="0" bIns="0" rtlCol="0">
            <a:spAutoFit/>
          </a:bodyPr>
          <a:lstStyle/>
          <a:p>
            <a:pPr marL="201295" marR="5080" indent="-189230">
              <a:lnSpc>
                <a:spcPct val="108000"/>
              </a:lnSpc>
              <a:spcBef>
                <a:spcPts val="90"/>
              </a:spcBef>
            </a:pPr>
            <a:r>
              <a:rPr sz="500" b="1" spc="15" dirty="0">
                <a:latin typeface="Microsoft YaHei"/>
                <a:cs typeface="Microsoft YaHei"/>
              </a:rPr>
              <a:t>Language-agnostic </a:t>
            </a:r>
            <a:r>
              <a:rPr sz="500" b="1" spc="-135" dirty="0">
                <a:latin typeface="Microsoft YaHei"/>
                <a:cs typeface="Microsoft YaHei"/>
              </a:rPr>
              <a:t> </a:t>
            </a:r>
            <a:r>
              <a:rPr sz="500" b="1" spc="15" dirty="0">
                <a:latin typeface="Microsoft YaHei"/>
                <a:cs typeface="Microsoft YaHei"/>
              </a:rPr>
              <a:t>neurons</a:t>
            </a:r>
            <a:endParaRPr sz="500">
              <a:latin typeface="Microsoft YaHei"/>
              <a:cs typeface="Microsoft YaHei"/>
            </a:endParaRPr>
          </a:p>
        </p:txBody>
      </p:sp>
      <p:sp>
        <p:nvSpPr>
          <p:cNvPr id="33" name="object 33"/>
          <p:cNvSpPr txBox="1"/>
          <p:nvPr/>
        </p:nvSpPr>
        <p:spPr>
          <a:xfrm>
            <a:off x="2972889" y="1577886"/>
            <a:ext cx="951865" cy="107950"/>
          </a:xfrm>
          <a:prstGeom prst="rect">
            <a:avLst/>
          </a:prstGeom>
        </p:spPr>
        <p:txBody>
          <a:bodyPr vert="horz" wrap="square" lIns="0" tIns="17780" rIns="0" bIns="0" rtlCol="0">
            <a:spAutoFit/>
          </a:bodyPr>
          <a:lstStyle/>
          <a:p>
            <a:pPr marL="12700">
              <a:lnSpc>
                <a:spcPct val="100000"/>
              </a:lnSpc>
              <a:spcBef>
                <a:spcPts val="140"/>
              </a:spcBef>
            </a:pPr>
            <a:r>
              <a:rPr sz="500" b="1" spc="15" dirty="0">
                <a:latin typeface="Microsoft YaHei"/>
                <a:cs typeface="Microsoft YaHei"/>
              </a:rPr>
              <a:t>Language-specific</a:t>
            </a:r>
            <a:r>
              <a:rPr sz="500" b="1" spc="5" dirty="0">
                <a:latin typeface="Microsoft YaHei"/>
                <a:cs typeface="Microsoft YaHei"/>
              </a:rPr>
              <a:t> </a:t>
            </a:r>
            <a:r>
              <a:rPr sz="500" b="1" spc="15" dirty="0">
                <a:latin typeface="Microsoft YaHei"/>
                <a:cs typeface="Microsoft YaHei"/>
              </a:rPr>
              <a:t>neurons</a:t>
            </a:r>
            <a:endParaRPr sz="500">
              <a:latin typeface="Microsoft YaHei"/>
              <a:cs typeface="Microsoft YaHei"/>
            </a:endParaRPr>
          </a:p>
        </p:txBody>
      </p:sp>
      <p:sp>
        <p:nvSpPr>
          <p:cNvPr id="34" name="object 34"/>
          <p:cNvSpPr txBox="1"/>
          <p:nvPr/>
        </p:nvSpPr>
        <p:spPr>
          <a:xfrm>
            <a:off x="4106996" y="1924146"/>
            <a:ext cx="213995" cy="107950"/>
          </a:xfrm>
          <a:prstGeom prst="rect">
            <a:avLst/>
          </a:prstGeom>
        </p:spPr>
        <p:txBody>
          <a:bodyPr vert="horz" wrap="square" lIns="0" tIns="17780" rIns="0" bIns="0" rtlCol="0">
            <a:spAutoFit/>
          </a:bodyPr>
          <a:lstStyle/>
          <a:p>
            <a:pPr marL="12700">
              <a:lnSpc>
                <a:spcPct val="100000"/>
              </a:lnSpc>
              <a:spcBef>
                <a:spcPts val="140"/>
              </a:spcBef>
            </a:pPr>
            <a:r>
              <a:rPr sz="500" spc="95" dirty="0">
                <a:latin typeface="Palatino Linotype"/>
                <a:cs typeface="Palatino Linotype"/>
              </a:rPr>
              <a:t>han</a:t>
            </a:r>
            <a:r>
              <a:rPr sz="500" spc="55" dirty="0">
                <a:latin typeface="Palatino Linotype"/>
                <a:cs typeface="Palatino Linotype"/>
              </a:rPr>
              <a:t>d</a:t>
            </a:r>
            <a:endParaRPr sz="500">
              <a:latin typeface="Palatino Linotype"/>
              <a:cs typeface="Palatino Linotype"/>
            </a:endParaRPr>
          </a:p>
        </p:txBody>
      </p:sp>
      <p:sp>
        <p:nvSpPr>
          <p:cNvPr id="35" name="object 35"/>
          <p:cNvSpPr txBox="1"/>
          <p:nvPr/>
        </p:nvSpPr>
        <p:spPr>
          <a:xfrm>
            <a:off x="4107202" y="2207382"/>
            <a:ext cx="213360" cy="107950"/>
          </a:xfrm>
          <a:prstGeom prst="rect">
            <a:avLst/>
          </a:prstGeom>
        </p:spPr>
        <p:txBody>
          <a:bodyPr vert="horz" wrap="square" lIns="0" tIns="17780" rIns="0" bIns="0" rtlCol="0">
            <a:spAutoFit/>
          </a:bodyPr>
          <a:lstStyle/>
          <a:p>
            <a:pPr marL="12700">
              <a:lnSpc>
                <a:spcPct val="100000"/>
              </a:lnSpc>
              <a:spcBef>
                <a:spcPts val="140"/>
              </a:spcBef>
            </a:pPr>
            <a:r>
              <a:rPr sz="500" spc="100" dirty="0">
                <a:latin typeface="Palatino Linotype"/>
                <a:cs typeface="Palatino Linotype"/>
              </a:rPr>
              <a:t>m</a:t>
            </a:r>
            <a:r>
              <a:rPr sz="500" spc="90" dirty="0">
                <a:latin typeface="Palatino Linotype"/>
                <a:cs typeface="Palatino Linotype"/>
              </a:rPr>
              <a:t>a</a:t>
            </a:r>
            <a:r>
              <a:rPr sz="500" spc="65" dirty="0">
                <a:latin typeface="Palatino Linotype"/>
                <a:cs typeface="Palatino Linotype"/>
              </a:rPr>
              <a:t>in</a:t>
            </a:r>
            <a:endParaRPr sz="500">
              <a:latin typeface="Palatino Linotype"/>
              <a:cs typeface="Palatino Linotype"/>
            </a:endParaRPr>
          </a:p>
        </p:txBody>
      </p:sp>
      <p:sp>
        <p:nvSpPr>
          <p:cNvPr id="36" name="object 36"/>
          <p:cNvSpPr txBox="1"/>
          <p:nvPr/>
        </p:nvSpPr>
        <p:spPr>
          <a:xfrm>
            <a:off x="4163160" y="2492633"/>
            <a:ext cx="101600" cy="116839"/>
          </a:xfrm>
          <a:prstGeom prst="rect">
            <a:avLst/>
          </a:prstGeom>
        </p:spPr>
        <p:txBody>
          <a:bodyPr vert="horz" wrap="square" lIns="0" tIns="12700" rIns="0" bIns="0" rtlCol="0">
            <a:spAutoFit/>
          </a:bodyPr>
          <a:lstStyle/>
          <a:p>
            <a:pPr marL="12700">
              <a:lnSpc>
                <a:spcPct val="100000"/>
              </a:lnSpc>
              <a:spcBef>
                <a:spcPts val="100"/>
              </a:spcBef>
            </a:pPr>
            <a:r>
              <a:rPr sz="600" dirty="0">
                <a:latin typeface="SimSun"/>
                <a:cs typeface="SimSun"/>
              </a:rPr>
              <a:t>手</a:t>
            </a:r>
            <a:endParaRPr sz="600">
              <a:latin typeface="SimSun"/>
              <a:cs typeface="SimSun"/>
            </a:endParaRPr>
          </a:p>
        </p:txBody>
      </p:sp>
      <p:sp>
        <p:nvSpPr>
          <p:cNvPr id="37" name="object 37"/>
          <p:cNvSpPr txBox="1"/>
          <p:nvPr/>
        </p:nvSpPr>
        <p:spPr>
          <a:xfrm>
            <a:off x="1603117" y="1664787"/>
            <a:ext cx="232410" cy="116839"/>
          </a:xfrm>
          <a:prstGeom prst="rect">
            <a:avLst/>
          </a:prstGeom>
        </p:spPr>
        <p:txBody>
          <a:bodyPr vert="horz" wrap="square" lIns="0" tIns="12700" rIns="0" bIns="0" rtlCol="0">
            <a:spAutoFit/>
          </a:bodyPr>
          <a:lstStyle/>
          <a:p>
            <a:pPr marL="12700">
              <a:lnSpc>
                <a:spcPct val="100000"/>
              </a:lnSpc>
              <a:spcBef>
                <a:spcPts val="100"/>
              </a:spcBef>
            </a:pPr>
            <a:r>
              <a:rPr sz="600" b="1" dirty="0">
                <a:latin typeface="Microsoft YaHei"/>
                <a:cs typeface="Microsoft YaHei"/>
              </a:rPr>
              <a:t>Input</a:t>
            </a:r>
            <a:endParaRPr sz="600">
              <a:latin typeface="Microsoft YaHei"/>
              <a:cs typeface="Microsoft YaHei"/>
            </a:endParaRPr>
          </a:p>
        </p:txBody>
      </p:sp>
      <p:sp>
        <p:nvSpPr>
          <p:cNvPr id="38" name="object 38"/>
          <p:cNvSpPr txBox="1"/>
          <p:nvPr/>
        </p:nvSpPr>
        <p:spPr>
          <a:xfrm>
            <a:off x="4071887" y="1664787"/>
            <a:ext cx="300990" cy="116839"/>
          </a:xfrm>
          <a:prstGeom prst="rect">
            <a:avLst/>
          </a:prstGeom>
        </p:spPr>
        <p:txBody>
          <a:bodyPr vert="horz" wrap="square" lIns="0" tIns="12700" rIns="0" bIns="0" rtlCol="0">
            <a:spAutoFit/>
          </a:bodyPr>
          <a:lstStyle/>
          <a:p>
            <a:pPr marL="12700">
              <a:lnSpc>
                <a:spcPct val="100000"/>
              </a:lnSpc>
              <a:spcBef>
                <a:spcPts val="100"/>
              </a:spcBef>
            </a:pPr>
            <a:r>
              <a:rPr sz="600" b="1" dirty="0">
                <a:latin typeface="Microsoft YaHei"/>
                <a:cs typeface="Microsoft YaHei"/>
              </a:rPr>
              <a:t>Output</a:t>
            </a:r>
            <a:endParaRPr sz="600">
              <a:latin typeface="Microsoft YaHei"/>
              <a:cs typeface="Microsoft YaHei"/>
            </a:endParaRPr>
          </a:p>
        </p:txBody>
      </p:sp>
      <p:grpSp>
        <p:nvGrpSpPr>
          <p:cNvPr id="39" name="object 39"/>
          <p:cNvGrpSpPr/>
          <p:nvPr/>
        </p:nvGrpSpPr>
        <p:grpSpPr>
          <a:xfrm>
            <a:off x="1391577" y="2723893"/>
            <a:ext cx="2977515" cy="236854"/>
            <a:chOff x="1391577" y="2723893"/>
            <a:chExt cx="2977515" cy="236854"/>
          </a:xfrm>
        </p:grpSpPr>
        <p:sp>
          <p:nvSpPr>
            <p:cNvPr id="40" name="object 40"/>
            <p:cNvSpPr/>
            <p:nvPr/>
          </p:nvSpPr>
          <p:spPr>
            <a:xfrm>
              <a:off x="1391577" y="2723893"/>
              <a:ext cx="2977515" cy="5715"/>
            </a:xfrm>
            <a:custGeom>
              <a:avLst/>
              <a:gdLst/>
              <a:ahLst/>
              <a:cxnLst/>
              <a:rect l="l" t="t" r="r" b="b"/>
              <a:pathLst>
                <a:path w="2977515" h="5714">
                  <a:moveTo>
                    <a:pt x="0" y="0"/>
                  </a:moveTo>
                  <a:lnTo>
                    <a:pt x="0" y="5715"/>
                  </a:lnTo>
                  <a:lnTo>
                    <a:pt x="2977200" y="5715"/>
                  </a:lnTo>
                  <a:lnTo>
                    <a:pt x="2977200" y="0"/>
                  </a:lnTo>
                  <a:lnTo>
                    <a:pt x="0" y="0"/>
                  </a:lnTo>
                  <a:close/>
                </a:path>
              </a:pathLst>
            </a:custGeom>
            <a:solidFill>
              <a:srgbClr val="000000"/>
            </a:solidFill>
          </p:spPr>
          <p:txBody>
            <a:bodyPr wrap="square" lIns="0" tIns="0" rIns="0" bIns="0" rtlCol="0"/>
            <a:lstStyle/>
            <a:p>
              <a:endParaRPr/>
            </a:p>
          </p:txBody>
        </p:sp>
        <p:pic>
          <p:nvPicPr>
            <p:cNvPr id="41" name="object 41"/>
            <p:cNvPicPr/>
            <p:nvPr/>
          </p:nvPicPr>
          <p:blipFill>
            <a:blip r:embed="rId10" cstate="print"/>
            <a:stretch>
              <a:fillRect/>
            </a:stretch>
          </p:blipFill>
          <p:spPr>
            <a:xfrm>
              <a:off x="2184405" y="2811447"/>
              <a:ext cx="149047" cy="148818"/>
            </a:xfrm>
            <a:prstGeom prst="rect">
              <a:avLst/>
            </a:prstGeom>
          </p:spPr>
        </p:pic>
        <p:pic>
          <p:nvPicPr>
            <p:cNvPr id="42" name="object 42"/>
            <p:cNvPicPr/>
            <p:nvPr/>
          </p:nvPicPr>
          <p:blipFill>
            <a:blip r:embed="rId11" cstate="print"/>
            <a:stretch>
              <a:fillRect/>
            </a:stretch>
          </p:blipFill>
          <p:spPr>
            <a:xfrm>
              <a:off x="2361341" y="2811447"/>
              <a:ext cx="148818" cy="148818"/>
            </a:xfrm>
            <a:prstGeom prst="rect">
              <a:avLst/>
            </a:prstGeom>
          </p:spPr>
        </p:pic>
        <p:pic>
          <p:nvPicPr>
            <p:cNvPr id="43" name="object 43"/>
            <p:cNvPicPr/>
            <p:nvPr/>
          </p:nvPicPr>
          <p:blipFill>
            <a:blip r:embed="rId10" cstate="print"/>
            <a:stretch>
              <a:fillRect/>
            </a:stretch>
          </p:blipFill>
          <p:spPr>
            <a:xfrm>
              <a:off x="2538049" y="2811447"/>
              <a:ext cx="149047" cy="148818"/>
            </a:xfrm>
            <a:prstGeom prst="rect">
              <a:avLst/>
            </a:prstGeom>
          </p:spPr>
        </p:pic>
        <p:pic>
          <p:nvPicPr>
            <p:cNvPr id="44" name="object 44"/>
            <p:cNvPicPr/>
            <p:nvPr/>
          </p:nvPicPr>
          <p:blipFill>
            <a:blip r:embed="rId11" cstate="print"/>
            <a:stretch>
              <a:fillRect/>
            </a:stretch>
          </p:blipFill>
          <p:spPr>
            <a:xfrm>
              <a:off x="2714985" y="2811447"/>
              <a:ext cx="148818" cy="148818"/>
            </a:xfrm>
            <a:prstGeom prst="rect">
              <a:avLst/>
            </a:prstGeom>
          </p:spPr>
        </p:pic>
        <p:pic>
          <p:nvPicPr>
            <p:cNvPr id="45" name="object 45"/>
            <p:cNvPicPr/>
            <p:nvPr/>
          </p:nvPicPr>
          <p:blipFill>
            <a:blip r:embed="rId12" cstate="print"/>
            <a:stretch>
              <a:fillRect/>
            </a:stretch>
          </p:blipFill>
          <p:spPr>
            <a:xfrm>
              <a:off x="2891693" y="2811447"/>
              <a:ext cx="149047" cy="148818"/>
            </a:xfrm>
            <a:prstGeom prst="rect">
              <a:avLst/>
            </a:prstGeom>
          </p:spPr>
        </p:pic>
        <p:pic>
          <p:nvPicPr>
            <p:cNvPr id="46" name="object 46"/>
            <p:cNvPicPr/>
            <p:nvPr/>
          </p:nvPicPr>
          <p:blipFill>
            <a:blip r:embed="rId13" cstate="print"/>
            <a:stretch>
              <a:fillRect/>
            </a:stretch>
          </p:blipFill>
          <p:spPr>
            <a:xfrm>
              <a:off x="3068629" y="2811447"/>
              <a:ext cx="148818" cy="148818"/>
            </a:xfrm>
            <a:prstGeom prst="rect">
              <a:avLst/>
            </a:prstGeom>
          </p:spPr>
        </p:pic>
        <p:pic>
          <p:nvPicPr>
            <p:cNvPr id="47" name="object 47"/>
            <p:cNvPicPr/>
            <p:nvPr/>
          </p:nvPicPr>
          <p:blipFill>
            <a:blip r:embed="rId13" cstate="print"/>
            <a:stretch>
              <a:fillRect/>
            </a:stretch>
          </p:blipFill>
          <p:spPr>
            <a:xfrm>
              <a:off x="3245566" y="2811447"/>
              <a:ext cx="148818" cy="148818"/>
            </a:xfrm>
            <a:prstGeom prst="rect">
              <a:avLst/>
            </a:prstGeom>
          </p:spPr>
        </p:pic>
        <p:pic>
          <p:nvPicPr>
            <p:cNvPr id="48" name="object 48"/>
            <p:cNvPicPr/>
            <p:nvPr/>
          </p:nvPicPr>
          <p:blipFill>
            <a:blip r:embed="rId12" cstate="print"/>
            <a:stretch>
              <a:fillRect/>
            </a:stretch>
          </p:blipFill>
          <p:spPr>
            <a:xfrm>
              <a:off x="3422273" y="2811447"/>
              <a:ext cx="149047" cy="148818"/>
            </a:xfrm>
            <a:prstGeom prst="rect">
              <a:avLst/>
            </a:prstGeom>
          </p:spPr>
        </p:pic>
        <p:pic>
          <p:nvPicPr>
            <p:cNvPr id="49" name="object 49"/>
            <p:cNvPicPr/>
            <p:nvPr/>
          </p:nvPicPr>
          <p:blipFill>
            <a:blip r:embed="rId14" cstate="print"/>
            <a:stretch>
              <a:fillRect/>
            </a:stretch>
          </p:blipFill>
          <p:spPr>
            <a:xfrm>
              <a:off x="3599210" y="2811447"/>
              <a:ext cx="148818" cy="148818"/>
            </a:xfrm>
            <a:prstGeom prst="rect">
              <a:avLst/>
            </a:prstGeom>
          </p:spPr>
        </p:pic>
        <p:pic>
          <p:nvPicPr>
            <p:cNvPr id="50" name="object 50"/>
            <p:cNvPicPr/>
            <p:nvPr/>
          </p:nvPicPr>
          <p:blipFill>
            <a:blip r:embed="rId12" cstate="print"/>
            <a:stretch>
              <a:fillRect/>
            </a:stretch>
          </p:blipFill>
          <p:spPr>
            <a:xfrm>
              <a:off x="3775918" y="2811447"/>
              <a:ext cx="149047" cy="148818"/>
            </a:xfrm>
            <a:prstGeom prst="rect">
              <a:avLst/>
            </a:prstGeom>
          </p:spPr>
        </p:pic>
      </p:grpSp>
      <p:sp>
        <p:nvSpPr>
          <p:cNvPr id="51" name="object 51"/>
          <p:cNvSpPr txBox="1"/>
          <p:nvPr/>
        </p:nvSpPr>
        <p:spPr>
          <a:xfrm>
            <a:off x="2115939" y="2780014"/>
            <a:ext cx="1882139" cy="212090"/>
          </a:xfrm>
          <a:prstGeom prst="rect">
            <a:avLst/>
          </a:prstGeom>
          <a:ln w="5715">
            <a:solidFill>
              <a:srgbClr val="000000"/>
            </a:solidFill>
          </a:ln>
        </p:spPr>
        <p:txBody>
          <a:bodyPr vert="horz" wrap="square" lIns="0" tIns="0" rIns="0" bIns="0" rtlCol="0">
            <a:spAutoFit/>
          </a:bodyPr>
          <a:lstStyle/>
          <a:p>
            <a:pPr marR="57785" algn="r">
              <a:lnSpc>
                <a:spcPts val="1600"/>
              </a:lnSpc>
            </a:pPr>
            <a:r>
              <a:rPr lang="zh-CN" altLang="en-US" sz="1400" spc="15" dirty="0">
                <a:latin typeface="Microsoft Sans Serif"/>
                <a:cs typeface="Microsoft Sans Serif"/>
              </a:rPr>
              <a:t>🞨🞨</a:t>
            </a:r>
            <a:endParaRPr lang="zh-CN" altLang="en-US" sz="1400" dirty="0">
              <a:latin typeface="Microsoft Sans Serif"/>
              <a:cs typeface="Microsoft Sans Serif"/>
            </a:endParaRPr>
          </a:p>
        </p:txBody>
      </p:sp>
      <p:sp>
        <p:nvSpPr>
          <p:cNvPr id="52" name="object 52"/>
          <p:cNvSpPr txBox="1"/>
          <p:nvPr/>
        </p:nvSpPr>
        <p:spPr>
          <a:xfrm>
            <a:off x="1401574" y="2829292"/>
            <a:ext cx="635635" cy="116839"/>
          </a:xfrm>
          <a:prstGeom prst="rect">
            <a:avLst/>
          </a:prstGeom>
        </p:spPr>
        <p:txBody>
          <a:bodyPr vert="horz" wrap="square" lIns="0" tIns="12700" rIns="0" bIns="0" rtlCol="0">
            <a:spAutoFit/>
          </a:bodyPr>
          <a:lstStyle/>
          <a:p>
            <a:pPr marL="12700">
              <a:lnSpc>
                <a:spcPct val="100000"/>
              </a:lnSpc>
              <a:spcBef>
                <a:spcPts val="100"/>
              </a:spcBef>
            </a:pPr>
            <a:r>
              <a:rPr sz="600" dirty="0">
                <a:latin typeface="SimSun"/>
                <a:cs typeface="SimSun"/>
              </a:rPr>
              <a:t>当你开心你就拍拍</a:t>
            </a:r>
            <a:endParaRPr sz="600">
              <a:latin typeface="SimSun"/>
              <a:cs typeface="SimSun"/>
            </a:endParaRPr>
          </a:p>
        </p:txBody>
      </p:sp>
      <p:grpSp>
        <p:nvGrpSpPr>
          <p:cNvPr id="53" name="object 53"/>
          <p:cNvGrpSpPr/>
          <p:nvPr/>
        </p:nvGrpSpPr>
        <p:grpSpPr>
          <a:xfrm>
            <a:off x="0" y="3131464"/>
            <a:ext cx="5760085" cy="108585"/>
            <a:chOff x="0" y="3131464"/>
            <a:chExt cx="5760085" cy="108585"/>
          </a:xfrm>
        </p:grpSpPr>
        <p:sp>
          <p:nvSpPr>
            <p:cNvPr id="54" name="object 54"/>
            <p:cNvSpPr/>
            <p:nvPr/>
          </p:nvSpPr>
          <p:spPr>
            <a:xfrm>
              <a:off x="0"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sp>
          <p:nvSpPr>
            <p:cNvPr id="55" name="object 55"/>
            <p:cNvSpPr/>
            <p:nvPr/>
          </p:nvSpPr>
          <p:spPr>
            <a:xfrm>
              <a:off x="1728012" y="3131464"/>
              <a:ext cx="2304415" cy="108585"/>
            </a:xfrm>
            <a:custGeom>
              <a:avLst/>
              <a:gdLst/>
              <a:ahLst/>
              <a:cxnLst/>
              <a:rect l="l" t="t" r="r" b="b"/>
              <a:pathLst>
                <a:path w="2304415" h="108585">
                  <a:moveTo>
                    <a:pt x="2303970" y="0"/>
                  </a:moveTo>
                  <a:lnTo>
                    <a:pt x="0" y="0"/>
                  </a:lnTo>
                  <a:lnTo>
                    <a:pt x="0" y="108559"/>
                  </a:lnTo>
                  <a:lnTo>
                    <a:pt x="2303970" y="108559"/>
                  </a:lnTo>
                  <a:lnTo>
                    <a:pt x="2303970" y="0"/>
                  </a:lnTo>
                  <a:close/>
                </a:path>
              </a:pathLst>
            </a:custGeom>
            <a:solidFill>
              <a:srgbClr val="E3E3E3"/>
            </a:solidFill>
          </p:spPr>
          <p:txBody>
            <a:bodyPr wrap="square" lIns="0" tIns="0" rIns="0" bIns="0" rtlCol="0"/>
            <a:lstStyle/>
            <a:p>
              <a:endParaRPr/>
            </a:p>
          </p:txBody>
        </p:sp>
        <p:sp>
          <p:nvSpPr>
            <p:cNvPr id="56" name="object 56"/>
            <p:cNvSpPr/>
            <p:nvPr/>
          </p:nvSpPr>
          <p:spPr>
            <a:xfrm>
              <a:off x="4031983"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grpSp>
      <p:sp>
        <p:nvSpPr>
          <p:cNvPr id="57" name="object 57"/>
          <p:cNvSpPr txBox="1">
            <a:spLocks noGrp="1"/>
          </p:cNvSpPr>
          <p:nvPr>
            <p:ph type="dt" sz="half" idx="6"/>
          </p:nvPr>
        </p:nvSpPr>
        <p:spPr>
          <a:prstGeom prst="rect">
            <a:avLst/>
          </a:prstGeom>
        </p:spPr>
        <p:txBody>
          <a:bodyPr vert="horz" wrap="square" lIns="0" tIns="5080" rIns="0" bIns="0" rtlCol="0">
            <a:spAutoFit/>
          </a:bodyPr>
          <a:lstStyle/>
          <a:p>
            <a:pPr marL="12700">
              <a:lnSpc>
                <a:spcPct val="100000"/>
              </a:lnSpc>
              <a:spcBef>
                <a:spcPts val="40"/>
              </a:spcBef>
            </a:pPr>
            <a:r>
              <a:rPr spc="5" dirty="0"/>
              <a:t>HKUST(GZ)</a:t>
            </a:r>
          </a:p>
        </p:txBody>
      </p:sp>
      <p:sp>
        <p:nvSpPr>
          <p:cNvPr id="58" name="object 58"/>
          <p:cNvSpPr txBox="1"/>
          <p:nvPr/>
        </p:nvSpPr>
        <p:spPr>
          <a:xfrm>
            <a:off x="2688818" y="3131763"/>
            <a:ext cx="398145" cy="105410"/>
          </a:xfrm>
          <a:prstGeom prst="rect">
            <a:avLst/>
          </a:prstGeom>
        </p:spPr>
        <p:txBody>
          <a:bodyPr vert="horz" wrap="square" lIns="0" tIns="5080" rIns="0" bIns="0" rtlCol="0">
            <a:spAutoFit/>
          </a:bodyPr>
          <a:lstStyle/>
          <a:p>
            <a:pPr marL="12700">
              <a:lnSpc>
                <a:spcPct val="100000"/>
              </a:lnSpc>
              <a:spcBef>
                <a:spcPts val="40"/>
              </a:spcBef>
            </a:pPr>
            <a:r>
              <a:rPr sz="550" spc="30" dirty="0">
                <a:solidFill>
                  <a:srgbClr val="003874"/>
                </a:solidFill>
                <a:latin typeface="Times New Roman"/>
                <a:cs typeface="Times New Roman"/>
              </a:rPr>
              <a:t>MM</a:t>
            </a:r>
            <a:r>
              <a:rPr sz="550" spc="5" dirty="0">
                <a:solidFill>
                  <a:srgbClr val="003874"/>
                </a:solidFill>
                <a:latin typeface="Times New Roman"/>
                <a:cs typeface="Times New Roman"/>
              </a:rPr>
              <a:t>N</a:t>
            </a:r>
            <a:r>
              <a:rPr sz="550" spc="45" dirty="0">
                <a:solidFill>
                  <a:srgbClr val="003874"/>
                </a:solidFill>
                <a:latin typeface="Times New Roman"/>
                <a:cs typeface="Times New Roman"/>
              </a:rPr>
              <a:t>eu</a:t>
            </a:r>
            <a:r>
              <a:rPr sz="550" spc="25" dirty="0">
                <a:solidFill>
                  <a:srgbClr val="003874"/>
                </a:solidFill>
                <a:latin typeface="Times New Roman"/>
                <a:cs typeface="Times New Roman"/>
              </a:rPr>
              <a:t>r</a:t>
            </a:r>
            <a:r>
              <a:rPr sz="550" spc="50" dirty="0">
                <a:solidFill>
                  <a:srgbClr val="003874"/>
                </a:solidFill>
                <a:latin typeface="Times New Roman"/>
                <a:cs typeface="Times New Roman"/>
              </a:rPr>
              <a:t>on</a:t>
            </a:r>
            <a:endParaRPr sz="550">
              <a:latin typeface="Times New Roman"/>
              <a:cs typeface="Times New Roman"/>
            </a:endParaRPr>
          </a:p>
        </p:txBody>
      </p:sp>
      <p:sp>
        <p:nvSpPr>
          <p:cNvPr id="59" name="object 59"/>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spc="10" dirty="0"/>
              <a:t>EMNLP</a:t>
            </a:r>
            <a:r>
              <a:rPr spc="-15" dirty="0"/>
              <a:t> </a:t>
            </a:r>
            <a:r>
              <a:rPr spc="15" dirty="0"/>
              <a:t>2024</a:t>
            </a:r>
          </a:p>
        </p:txBody>
      </p:sp>
    </p:spTree>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2" y="25"/>
            <a:ext cx="5760085" cy="232410"/>
            <a:chOff x="-32" y="25"/>
            <a:chExt cx="5760085" cy="232410"/>
          </a:xfrm>
        </p:grpSpPr>
        <p:sp>
          <p:nvSpPr>
            <p:cNvPr id="3" name="object 3"/>
            <p:cNvSpPr/>
            <p:nvPr/>
          </p:nvSpPr>
          <p:spPr>
            <a:xfrm>
              <a:off x="120650"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4" name="object 4"/>
            <p:cNvSpPr/>
            <p:nvPr/>
          </p:nvSpPr>
          <p:spPr>
            <a:xfrm>
              <a:off x="171056" y="107317"/>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5" name="object 5"/>
            <p:cNvSpPr/>
            <p:nvPr/>
          </p:nvSpPr>
          <p:spPr>
            <a:xfrm>
              <a:off x="171056"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6" name="object 6"/>
          <p:cNvSpPr txBox="1"/>
          <p:nvPr/>
        </p:nvSpPr>
        <p:spPr>
          <a:xfrm>
            <a:off x="95300" y="0"/>
            <a:ext cx="408305" cy="109220"/>
          </a:xfrm>
          <a:prstGeom prst="rect">
            <a:avLst/>
          </a:prstGeom>
        </p:spPr>
        <p:txBody>
          <a:bodyPr vert="horz" wrap="square" lIns="0" tIns="12700" rIns="0" bIns="0" rtlCol="0">
            <a:spAutoFit/>
          </a:bodyPr>
          <a:lstStyle/>
          <a:p>
            <a:pPr marL="12700">
              <a:lnSpc>
                <a:spcPct val="100000"/>
              </a:lnSpc>
              <a:spcBef>
                <a:spcPts val="100"/>
              </a:spcBef>
            </a:pPr>
            <a:r>
              <a:rPr sz="550" spc="-25" dirty="0">
                <a:solidFill>
                  <a:srgbClr val="FFFFFF"/>
                </a:solidFill>
                <a:latin typeface="Times New Roman"/>
                <a:cs typeface="Times New Roman"/>
                <a:hlinkClick r:id="rId3" action="ppaction://hlinksldjump"/>
              </a:rPr>
              <a:t>B</a:t>
            </a:r>
            <a:r>
              <a:rPr sz="550" spc="20" dirty="0">
                <a:solidFill>
                  <a:srgbClr val="FFFFFF"/>
                </a:solidFill>
                <a:latin typeface="Times New Roman"/>
                <a:cs typeface="Times New Roman"/>
                <a:hlinkClick r:id="rId3" action="ppaction://hlinksldjump"/>
              </a:rPr>
              <a:t>ackg</a:t>
            </a:r>
            <a:r>
              <a:rPr sz="550" spc="25" dirty="0">
                <a:solidFill>
                  <a:srgbClr val="FFFFFF"/>
                </a:solidFill>
                <a:latin typeface="Times New Roman"/>
                <a:cs typeface="Times New Roman"/>
                <a:hlinkClick r:id="rId3" action="ppaction://hlinksldjump"/>
              </a:rPr>
              <a:t>r</a:t>
            </a:r>
            <a:r>
              <a:rPr sz="550" spc="55" dirty="0">
                <a:solidFill>
                  <a:srgbClr val="FFFFFF"/>
                </a:solidFill>
                <a:latin typeface="Times New Roman"/>
                <a:cs typeface="Times New Roman"/>
                <a:hlinkClick r:id="rId3" action="ppaction://hlinksldjump"/>
              </a:rPr>
              <a:t>ound</a:t>
            </a:r>
            <a:endParaRPr sz="550">
              <a:latin typeface="Times New Roman"/>
              <a:cs typeface="Times New Roman"/>
            </a:endParaRPr>
          </a:p>
        </p:txBody>
      </p:sp>
      <p:grpSp>
        <p:nvGrpSpPr>
          <p:cNvPr id="7" name="object 7"/>
          <p:cNvGrpSpPr/>
          <p:nvPr/>
        </p:nvGrpSpPr>
        <p:grpSpPr>
          <a:xfrm>
            <a:off x="1488973" y="104777"/>
            <a:ext cx="92075" cy="41275"/>
            <a:chOff x="1488973" y="104777"/>
            <a:chExt cx="92075" cy="41275"/>
          </a:xfrm>
        </p:grpSpPr>
        <p:sp>
          <p:nvSpPr>
            <p:cNvPr id="8" name="object 8"/>
            <p:cNvSpPr/>
            <p:nvPr/>
          </p:nvSpPr>
          <p:spPr>
            <a:xfrm>
              <a:off x="1491513"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9" name="object 9"/>
            <p:cNvSpPr/>
            <p:nvPr/>
          </p:nvSpPr>
          <p:spPr>
            <a:xfrm>
              <a:off x="1541906"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grpSp>
      <p:sp>
        <p:nvSpPr>
          <p:cNvPr id="10" name="object 10"/>
          <p:cNvSpPr txBox="1"/>
          <p:nvPr/>
        </p:nvSpPr>
        <p:spPr>
          <a:xfrm>
            <a:off x="1466151" y="0"/>
            <a:ext cx="273685" cy="109220"/>
          </a:xfrm>
          <a:prstGeom prst="rect">
            <a:avLst/>
          </a:prstGeom>
        </p:spPr>
        <p:txBody>
          <a:bodyPr vert="horz" wrap="square" lIns="0" tIns="12700" rIns="0" bIns="0" rtlCol="0">
            <a:spAutoFit/>
          </a:bodyPr>
          <a:lstStyle/>
          <a:p>
            <a:pPr marL="12700">
              <a:lnSpc>
                <a:spcPct val="100000"/>
              </a:lnSpc>
              <a:spcBef>
                <a:spcPts val="100"/>
              </a:spcBef>
            </a:pPr>
            <a:r>
              <a:rPr sz="550" spc="10" dirty="0">
                <a:solidFill>
                  <a:srgbClr val="7F8D9C"/>
                </a:solidFill>
                <a:latin typeface="Times New Roman"/>
                <a:cs typeface="Times New Roman"/>
                <a:hlinkClick r:id="rId4" action="ppaction://hlinksldjump"/>
              </a:rPr>
              <a:t>M</a:t>
            </a:r>
            <a:r>
              <a:rPr sz="550" spc="45" dirty="0">
                <a:solidFill>
                  <a:srgbClr val="7F8D9C"/>
                </a:solidFill>
                <a:latin typeface="Times New Roman"/>
                <a:cs typeface="Times New Roman"/>
                <a:hlinkClick r:id="rId4" action="ppaction://hlinksldjump"/>
              </a:rPr>
              <a:t>e</a:t>
            </a:r>
            <a:r>
              <a:rPr sz="550" spc="20" dirty="0">
                <a:solidFill>
                  <a:srgbClr val="7F8D9C"/>
                </a:solidFill>
                <a:latin typeface="Times New Roman"/>
                <a:cs typeface="Times New Roman"/>
                <a:hlinkClick r:id="rId4" action="ppaction://hlinksldjump"/>
              </a:rPr>
              <a:t>t</a:t>
            </a:r>
            <a:r>
              <a:rPr sz="550" spc="50" dirty="0">
                <a:solidFill>
                  <a:srgbClr val="7F8D9C"/>
                </a:solidFill>
                <a:latin typeface="Times New Roman"/>
                <a:cs typeface="Times New Roman"/>
                <a:hlinkClick r:id="rId4" action="ppaction://hlinksldjump"/>
              </a:rPr>
              <a:t>hod</a:t>
            </a:r>
            <a:endParaRPr sz="550">
              <a:latin typeface="Times New Roman"/>
              <a:cs typeface="Times New Roman"/>
            </a:endParaRPr>
          </a:p>
        </p:txBody>
      </p:sp>
      <p:grpSp>
        <p:nvGrpSpPr>
          <p:cNvPr id="11" name="object 11"/>
          <p:cNvGrpSpPr/>
          <p:nvPr/>
        </p:nvGrpSpPr>
        <p:grpSpPr>
          <a:xfrm>
            <a:off x="2725305" y="104777"/>
            <a:ext cx="92075" cy="41275"/>
            <a:chOff x="2725305" y="104777"/>
            <a:chExt cx="92075" cy="41275"/>
          </a:xfrm>
        </p:grpSpPr>
        <p:sp>
          <p:nvSpPr>
            <p:cNvPr id="12" name="object 12"/>
            <p:cNvSpPr/>
            <p:nvPr/>
          </p:nvSpPr>
          <p:spPr>
            <a:xfrm>
              <a:off x="272784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3" name="object 13"/>
            <p:cNvSpPr/>
            <p:nvPr/>
          </p:nvSpPr>
          <p:spPr>
            <a:xfrm>
              <a:off x="277823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grpSp>
      <p:sp>
        <p:nvSpPr>
          <p:cNvPr id="14" name="object 14"/>
          <p:cNvSpPr txBox="1"/>
          <p:nvPr/>
        </p:nvSpPr>
        <p:spPr>
          <a:xfrm>
            <a:off x="2702483" y="0"/>
            <a:ext cx="252095" cy="109220"/>
          </a:xfrm>
          <a:prstGeom prst="rect">
            <a:avLst/>
          </a:prstGeom>
        </p:spPr>
        <p:txBody>
          <a:bodyPr vert="horz" wrap="square" lIns="0" tIns="12700" rIns="0" bIns="0" rtlCol="0">
            <a:spAutoFit/>
          </a:bodyPr>
          <a:lstStyle/>
          <a:p>
            <a:pPr marL="12700">
              <a:lnSpc>
                <a:spcPct val="100000"/>
              </a:lnSpc>
              <a:spcBef>
                <a:spcPts val="100"/>
              </a:spcBef>
            </a:pPr>
            <a:r>
              <a:rPr sz="550" spc="-30" dirty="0">
                <a:solidFill>
                  <a:srgbClr val="7F8D9C"/>
                </a:solidFill>
                <a:latin typeface="Times New Roman"/>
                <a:cs typeface="Times New Roman"/>
                <a:hlinkClick r:id="rId5" action="ppaction://hlinksldjump"/>
              </a:rPr>
              <a:t>R</a:t>
            </a:r>
            <a:r>
              <a:rPr sz="550" spc="30" dirty="0">
                <a:solidFill>
                  <a:srgbClr val="7F8D9C"/>
                </a:solidFill>
                <a:latin typeface="Times New Roman"/>
                <a:cs typeface="Times New Roman"/>
                <a:hlinkClick r:id="rId5" action="ppaction://hlinksldjump"/>
              </a:rPr>
              <a:t>esults</a:t>
            </a:r>
            <a:endParaRPr sz="550">
              <a:latin typeface="Times New Roman"/>
              <a:cs typeface="Times New Roman"/>
            </a:endParaRPr>
          </a:p>
        </p:txBody>
      </p:sp>
      <p:sp>
        <p:nvSpPr>
          <p:cNvPr id="15" name="object 15"/>
          <p:cNvSpPr/>
          <p:nvPr/>
        </p:nvSpPr>
        <p:spPr>
          <a:xfrm>
            <a:off x="3942308"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6" name="object 16"/>
          <p:cNvSpPr txBox="1"/>
          <p:nvPr/>
        </p:nvSpPr>
        <p:spPr>
          <a:xfrm>
            <a:off x="3916959" y="0"/>
            <a:ext cx="416559" cy="109220"/>
          </a:xfrm>
          <a:prstGeom prst="rect">
            <a:avLst/>
          </a:prstGeom>
        </p:spPr>
        <p:txBody>
          <a:bodyPr vert="horz" wrap="square" lIns="0" tIns="12700" rIns="0" bIns="0" rtlCol="0">
            <a:spAutoFit/>
          </a:bodyPr>
          <a:lstStyle/>
          <a:p>
            <a:pPr marL="12700">
              <a:lnSpc>
                <a:spcPct val="100000"/>
              </a:lnSpc>
              <a:spcBef>
                <a:spcPts val="100"/>
              </a:spcBef>
            </a:pPr>
            <a:r>
              <a:rPr sz="550" dirty="0">
                <a:solidFill>
                  <a:srgbClr val="7F8D9C"/>
                </a:solidFill>
                <a:latin typeface="Times New Roman"/>
                <a:cs typeface="Times New Roman"/>
                <a:hlinkClick r:id="rId6" action="ppaction://hlinksldjump"/>
              </a:rPr>
              <a:t>F</a:t>
            </a:r>
            <a:r>
              <a:rPr sz="550" spc="45" dirty="0">
                <a:solidFill>
                  <a:srgbClr val="7F8D9C"/>
                </a:solidFill>
                <a:latin typeface="Times New Roman"/>
                <a:cs typeface="Times New Roman"/>
                <a:hlinkClick r:id="rId6" action="ppaction://hlinksldjump"/>
              </a:rPr>
              <a:t>utu</a:t>
            </a:r>
            <a:r>
              <a:rPr sz="550" spc="20" dirty="0">
                <a:solidFill>
                  <a:srgbClr val="7F8D9C"/>
                </a:solidFill>
                <a:latin typeface="Times New Roman"/>
                <a:cs typeface="Times New Roman"/>
                <a:hlinkClick r:id="rId6" action="ppaction://hlinksldjump"/>
              </a:rPr>
              <a:t>r</a:t>
            </a:r>
            <a:r>
              <a:rPr sz="550" spc="35" dirty="0">
                <a:solidFill>
                  <a:srgbClr val="7F8D9C"/>
                </a:solidFill>
                <a:latin typeface="Times New Roman"/>
                <a:cs typeface="Times New Roman"/>
                <a:hlinkClick r:id="rId6" action="ppaction://hlinksldjump"/>
              </a:rPr>
              <a:t>e</a:t>
            </a:r>
            <a:r>
              <a:rPr sz="550" spc="-15" dirty="0">
                <a:solidFill>
                  <a:srgbClr val="7F8D9C"/>
                </a:solidFill>
                <a:latin typeface="Times New Roman"/>
                <a:cs typeface="Times New Roman"/>
                <a:hlinkClick r:id="rId6" action="ppaction://hlinksldjump"/>
              </a:rPr>
              <a:t> </a:t>
            </a:r>
            <a:r>
              <a:rPr sz="550" spc="-45" dirty="0">
                <a:solidFill>
                  <a:srgbClr val="7F8D9C"/>
                </a:solidFill>
                <a:latin typeface="Times New Roman"/>
                <a:cs typeface="Times New Roman"/>
                <a:hlinkClick r:id="rId6" action="ppaction://hlinksldjump"/>
              </a:rPr>
              <a:t>W</a:t>
            </a:r>
            <a:r>
              <a:rPr sz="550" spc="40" dirty="0">
                <a:solidFill>
                  <a:srgbClr val="7F8D9C"/>
                </a:solidFill>
                <a:latin typeface="Times New Roman"/>
                <a:cs typeface="Times New Roman"/>
                <a:hlinkClick r:id="rId6" action="ppaction://hlinksldjump"/>
              </a:rPr>
              <a:t>o</a:t>
            </a:r>
            <a:r>
              <a:rPr sz="550" spc="20" dirty="0">
                <a:solidFill>
                  <a:srgbClr val="7F8D9C"/>
                </a:solidFill>
                <a:latin typeface="Times New Roman"/>
                <a:cs typeface="Times New Roman"/>
                <a:hlinkClick r:id="rId6" action="ppaction://hlinksldjump"/>
              </a:rPr>
              <a:t>r</a:t>
            </a:r>
            <a:r>
              <a:rPr sz="550" spc="10" dirty="0">
                <a:solidFill>
                  <a:srgbClr val="7F8D9C"/>
                </a:solidFill>
                <a:latin typeface="Times New Roman"/>
                <a:cs typeface="Times New Roman"/>
                <a:hlinkClick r:id="rId6" action="ppaction://hlinksldjump"/>
              </a:rPr>
              <a:t>k</a:t>
            </a:r>
            <a:endParaRPr sz="550">
              <a:latin typeface="Times New Roman"/>
              <a:cs typeface="Times New Roman"/>
            </a:endParaRPr>
          </a:p>
        </p:txBody>
      </p:sp>
      <p:sp>
        <p:nvSpPr>
          <p:cNvPr id="17" name="object 17"/>
          <p:cNvSpPr txBox="1"/>
          <p:nvPr/>
        </p:nvSpPr>
        <p:spPr>
          <a:xfrm>
            <a:off x="5295785" y="0"/>
            <a:ext cx="369570" cy="109220"/>
          </a:xfrm>
          <a:prstGeom prst="rect">
            <a:avLst/>
          </a:prstGeom>
        </p:spPr>
        <p:txBody>
          <a:bodyPr vert="horz" wrap="square" lIns="0" tIns="12700" rIns="0" bIns="0" rtlCol="0">
            <a:spAutoFit/>
          </a:bodyPr>
          <a:lstStyle/>
          <a:p>
            <a:pPr marL="12700">
              <a:lnSpc>
                <a:spcPct val="100000"/>
              </a:lnSpc>
              <a:spcBef>
                <a:spcPts val="100"/>
              </a:spcBef>
            </a:pPr>
            <a:r>
              <a:rPr sz="550" spc="-30" dirty="0">
                <a:solidFill>
                  <a:srgbClr val="7F8D9C"/>
                </a:solidFill>
                <a:latin typeface="Times New Roman"/>
                <a:cs typeface="Times New Roman"/>
                <a:hlinkClick r:id="rId7" action="ppaction://hlinksldjump"/>
              </a:rPr>
              <a:t>R</a:t>
            </a:r>
            <a:r>
              <a:rPr sz="550" spc="25" dirty="0">
                <a:solidFill>
                  <a:srgbClr val="7F8D9C"/>
                </a:solidFill>
                <a:latin typeface="Times New Roman"/>
                <a:cs typeface="Times New Roman"/>
                <a:hlinkClick r:id="rId7" action="ppaction://hlinksldjump"/>
              </a:rPr>
              <a:t>efe</a:t>
            </a:r>
            <a:r>
              <a:rPr sz="550" spc="5" dirty="0">
                <a:solidFill>
                  <a:srgbClr val="7F8D9C"/>
                </a:solidFill>
                <a:latin typeface="Times New Roman"/>
                <a:cs typeface="Times New Roman"/>
                <a:hlinkClick r:id="rId7" action="ppaction://hlinksldjump"/>
              </a:rPr>
              <a:t>r</a:t>
            </a:r>
            <a:r>
              <a:rPr sz="550" spc="45" dirty="0">
                <a:solidFill>
                  <a:srgbClr val="7F8D9C"/>
                </a:solidFill>
                <a:latin typeface="Times New Roman"/>
                <a:cs typeface="Times New Roman"/>
                <a:hlinkClick r:id="rId7" action="ppaction://hlinksldjump"/>
              </a:rPr>
              <a:t>e</a:t>
            </a:r>
            <a:r>
              <a:rPr sz="550" spc="50" dirty="0">
                <a:solidFill>
                  <a:srgbClr val="7F8D9C"/>
                </a:solidFill>
                <a:latin typeface="Times New Roman"/>
                <a:cs typeface="Times New Roman"/>
                <a:hlinkClick r:id="rId7" action="ppaction://hlinksldjump"/>
              </a:rPr>
              <a:t>n</a:t>
            </a:r>
            <a:r>
              <a:rPr sz="550" spc="30" dirty="0">
                <a:solidFill>
                  <a:srgbClr val="7F8D9C"/>
                </a:solidFill>
                <a:latin typeface="Times New Roman"/>
                <a:cs typeface="Times New Roman"/>
                <a:hlinkClick r:id="rId7" action="ppaction://hlinksldjump"/>
              </a:rPr>
              <a:t>ces</a:t>
            </a:r>
            <a:endParaRPr sz="550">
              <a:latin typeface="Times New Roman"/>
              <a:cs typeface="Times New Roman"/>
            </a:endParaRPr>
          </a:p>
        </p:txBody>
      </p:sp>
      <p:grpSp>
        <p:nvGrpSpPr>
          <p:cNvPr id="18" name="object 18"/>
          <p:cNvGrpSpPr/>
          <p:nvPr/>
        </p:nvGrpSpPr>
        <p:grpSpPr>
          <a:xfrm>
            <a:off x="-32" y="104786"/>
            <a:ext cx="5760085" cy="350520"/>
            <a:chOff x="-32" y="104786"/>
            <a:chExt cx="5760085" cy="350520"/>
          </a:xfrm>
        </p:grpSpPr>
        <p:pic>
          <p:nvPicPr>
            <p:cNvPr id="19" name="object 19"/>
            <p:cNvPicPr/>
            <p:nvPr/>
          </p:nvPicPr>
          <p:blipFill>
            <a:blip r:embed="rId8" cstate="print"/>
            <a:stretch>
              <a:fillRect/>
            </a:stretch>
          </p:blipFill>
          <p:spPr>
            <a:xfrm>
              <a:off x="0" y="104786"/>
              <a:ext cx="5759958" cy="125718"/>
            </a:xfrm>
            <a:prstGeom prst="rect">
              <a:avLst/>
            </a:prstGeom>
          </p:spPr>
        </p:pic>
        <p:sp>
          <p:nvSpPr>
            <p:cNvPr id="20" name="object 20"/>
            <p:cNvSpPr/>
            <p:nvPr/>
          </p:nvSpPr>
          <p:spPr>
            <a:xfrm>
              <a:off x="0" y="227495"/>
              <a:ext cx="5760085" cy="195580"/>
            </a:xfrm>
            <a:custGeom>
              <a:avLst/>
              <a:gdLst/>
              <a:ahLst/>
              <a:cxnLst/>
              <a:rect l="l" t="t" r="r" b="b"/>
              <a:pathLst>
                <a:path w="5760085" h="195579">
                  <a:moveTo>
                    <a:pt x="5759996" y="0"/>
                  </a:moveTo>
                  <a:lnTo>
                    <a:pt x="0" y="0"/>
                  </a:lnTo>
                  <a:lnTo>
                    <a:pt x="0" y="195503"/>
                  </a:lnTo>
                  <a:lnTo>
                    <a:pt x="5759996" y="195503"/>
                  </a:lnTo>
                  <a:lnTo>
                    <a:pt x="5759996" y="0"/>
                  </a:lnTo>
                  <a:close/>
                </a:path>
              </a:pathLst>
            </a:custGeom>
            <a:solidFill>
              <a:srgbClr val="003874"/>
            </a:solidFill>
          </p:spPr>
          <p:txBody>
            <a:bodyPr wrap="square" lIns="0" tIns="0" rIns="0" bIns="0" rtlCol="0"/>
            <a:lstStyle/>
            <a:p>
              <a:endParaRPr/>
            </a:p>
          </p:txBody>
        </p:sp>
        <p:sp>
          <p:nvSpPr>
            <p:cNvPr id="21" name="object 21"/>
            <p:cNvSpPr/>
            <p:nvPr/>
          </p:nvSpPr>
          <p:spPr>
            <a:xfrm>
              <a:off x="-32" y="421334"/>
              <a:ext cx="5760085" cy="33655"/>
            </a:xfrm>
            <a:custGeom>
              <a:avLst/>
              <a:gdLst/>
              <a:ahLst/>
              <a:cxnLst/>
              <a:rect l="l" t="t" r="r" b="b"/>
              <a:pathLst>
                <a:path w="5760085" h="33654">
                  <a:moveTo>
                    <a:pt x="5760073" y="0"/>
                  </a:moveTo>
                  <a:lnTo>
                    <a:pt x="0" y="0"/>
                  </a:lnTo>
                  <a:lnTo>
                    <a:pt x="0" y="33402"/>
                  </a:lnTo>
                  <a:lnTo>
                    <a:pt x="5760073" y="33402"/>
                  </a:lnTo>
                  <a:lnTo>
                    <a:pt x="5760073" y="0"/>
                  </a:lnTo>
                  <a:close/>
                </a:path>
              </a:pathLst>
            </a:custGeom>
            <a:solidFill>
              <a:srgbClr val="003873"/>
            </a:solidFill>
          </p:spPr>
          <p:txBody>
            <a:bodyPr wrap="square" lIns="0" tIns="0" rIns="0" bIns="0" rtlCol="0"/>
            <a:lstStyle/>
            <a:p>
              <a:endParaRPr/>
            </a:p>
          </p:txBody>
        </p:sp>
      </p:grpSp>
      <p:sp>
        <p:nvSpPr>
          <p:cNvPr id="22" name="object 22"/>
          <p:cNvSpPr/>
          <p:nvPr/>
        </p:nvSpPr>
        <p:spPr>
          <a:xfrm>
            <a:off x="359994" y="739978"/>
            <a:ext cx="4006850" cy="0"/>
          </a:xfrm>
          <a:custGeom>
            <a:avLst/>
            <a:gdLst/>
            <a:ahLst/>
            <a:cxnLst/>
            <a:rect l="l" t="t" r="r" b="b"/>
            <a:pathLst>
              <a:path w="4006850">
                <a:moveTo>
                  <a:pt x="0" y="0"/>
                </a:moveTo>
                <a:lnTo>
                  <a:pt x="4006456" y="0"/>
                </a:lnTo>
              </a:path>
            </a:pathLst>
          </a:custGeom>
          <a:ln w="7392">
            <a:solidFill>
              <a:srgbClr val="000000"/>
            </a:solidFill>
          </a:ln>
        </p:spPr>
        <p:txBody>
          <a:bodyPr wrap="square" lIns="0" tIns="0" rIns="0" bIns="0" rtlCol="0"/>
          <a:lstStyle/>
          <a:p>
            <a:endParaRPr/>
          </a:p>
        </p:txBody>
      </p:sp>
      <p:sp>
        <p:nvSpPr>
          <p:cNvPr id="23" name="object 23"/>
          <p:cNvSpPr txBox="1"/>
          <p:nvPr/>
        </p:nvSpPr>
        <p:spPr>
          <a:xfrm>
            <a:off x="44500" y="215813"/>
            <a:ext cx="5354320" cy="1270000"/>
          </a:xfrm>
          <a:prstGeom prst="rect">
            <a:avLst/>
          </a:prstGeom>
        </p:spPr>
        <p:txBody>
          <a:bodyPr vert="horz" wrap="square" lIns="0" tIns="12700" rIns="0" bIns="0" rtlCol="0">
            <a:spAutoFit/>
          </a:bodyPr>
          <a:lstStyle/>
          <a:p>
            <a:pPr marL="63500">
              <a:lnSpc>
                <a:spcPct val="100000"/>
              </a:lnSpc>
              <a:spcBef>
                <a:spcPts val="100"/>
              </a:spcBef>
            </a:pPr>
            <a:r>
              <a:rPr sz="1100" spc="55" dirty="0">
                <a:solidFill>
                  <a:srgbClr val="FFFFFF"/>
                </a:solidFill>
                <a:latin typeface="Times New Roman"/>
                <a:cs typeface="Times New Roman"/>
              </a:rPr>
              <a:t>Motivation</a:t>
            </a:r>
            <a:endParaRPr sz="1100" dirty="0">
              <a:latin typeface="Times New Roman"/>
              <a:cs typeface="Times New Roman"/>
            </a:endParaRPr>
          </a:p>
          <a:p>
            <a:pPr>
              <a:lnSpc>
                <a:spcPct val="100000"/>
              </a:lnSpc>
              <a:spcBef>
                <a:spcPts val="50"/>
              </a:spcBef>
            </a:pPr>
            <a:endParaRPr sz="1050" dirty="0">
              <a:latin typeface="Times New Roman"/>
              <a:cs typeface="Times New Roman"/>
            </a:endParaRPr>
          </a:p>
          <a:p>
            <a:pPr marL="314960">
              <a:lnSpc>
                <a:spcPct val="100000"/>
              </a:lnSpc>
            </a:pPr>
            <a:r>
              <a:rPr sz="1000" b="1" spc="10" dirty="0">
                <a:latin typeface="Cambria"/>
                <a:cs typeface="Cambria"/>
              </a:rPr>
              <a:t>What</a:t>
            </a:r>
            <a:r>
              <a:rPr sz="1000" b="1" spc="-15" dirty="0">
                <a:latin typeface="Cambria"/>
                <a:cs typeface="Cambria"/>
              </a:rPr>
              <a:t> </a:t>
            </a:r>
            <a:r>
              <a:rPr sz="1000" b="1" spc="5" dirty="0">
                <a:latin typeface="Cambria"/>
                <a:cs typeface="Cambria"/>
              </a:rPr>
              <a:t>if</a:t>
            </a:r>
            <a:r>
              <a:rPr sz="1000" b="1" spc="-5" dirty="0">
                <a:latin typeface="Cambria"/>
                <a:cs typeface="Cambria"/>
              </a:rPr>
              <a:t> </a:t>
            </a:r>
            <a:r>
              <a:rPr sz="1000" b="1" dirty="0">
                <a:latin typeface="Cambria"/>
                <a:cs typeface="Cambria"/>
              </a:rPr>
              <a:t>transferring</a:t>
            </a:r>
            <a:r>
              <a:rPr sz="1000" b="1" spc="-15" dirty="0">
                <a:latin typeface="Cambria"/>
                <a:cs typeface="Cambria"/>
              </a:rPr>
              <a:t> </a:t>
            </a:r>
            <a:r>
              <a:rPr sz="1000" b="1" spc="10" dirty="0">
                <a:latin typeface="Cambria"/>
                <a:cs typeface="Cambria"/>
              </a:rPr>
              <a:t>to</a:t>
            </a:r>
            <a:r>
              <a:rPr sz="1000" b="1" spc="-10" dirty="0">
                <a:latin typeface="Cambria"/>
                <a:cs typeface="Cambria"/>
              </a:rPr>
              <a:t> </a:t>
            </a:r>
            <a:r>
              <a:rPr sz="1000" b="1" spc="20" dirty="0">
                <a:latin typeface="Cambria"/>
                <a:cs typeface="Cambria"/>
              </a:rPr>
              <a:t>multimodal</a:t>
            </a:r>
            <a:r>
              <a:rPr sz="1000" b="1" spc="-10" dirty="0">
                <a:latin typeface="Cambria"/>
                <a:cs typeface="Cambria"/>
              </a:rPr>
              <a:t> </a:t>
            </a:r>
            <a:r>
              <a:rPr sz="1000" b="1" dirty="0">
                <a:latin typeface="Cambria"/>
                <a:cs typeface="Cambria"/>
              </a:rPr>
              <a:t>large</a:t>
            </a:r>
            <a:r>
              <a:rPr sz="1000" b="1" spc="-15" dirty="0">
                <a:latin typeface="Cambria"/>
                <a:cs typeface="Cambria"/>
              </a:rPr>
              <a:t> </a:t>
            </a:r>
            <a:r>
              <a:rPr sz="1000" b="1" spc="10" dirty="0">
                <a:latin typeface="Cambria"/>
                <a:cs typeface="Cambria"/>
              </a:rPr>
              <a:t>language</a:t>
            </a:r>
            <a:r>
              <a:rPr sz="1000" b="1" spc="-10" dirty="0">
                <a:latin typeface="Cambria"/>
                <a:cs typeface="Cambria"/>
              </a:rPr>
              <a:t> </a:t>
            </a:r>
            <a:r>
              <a:rPr sz="1000" b="1" spc="10" dirty="0">
                <a:latin typeface="Cambria"/>
                <a:cs typeface="Cambria"/>
              </a:rPr>
              <a:t>models</a:t>
            </a:r>
            <a:r>
              <a:rPr sz="1000" b="1" spc="-15" dirty="0">
                <a:latin typeface="Cambria"/>
                <a:cs typeface="Cambria"/>
              </a:rPr>
              <a:t> </a:t>
            </a:r>
            <a:r>
              <a:rPr sz="1000" b="1" spc="20" dirty="0">
                <a:latin typeface="Cambria"/>
                <a:cs typeface="Cambria"/>
              </a:rPr>
              <a:t>(MLLM)</a:t>
            </a:r>
            <a:r>
              <a:rPr sz="1000" b="1" spc="-5" dirty="0">
                <a:latin typeface="Cambria"/>
                <a:cs typeface="Cambria"/>
              </a:rPr>
              <a:t> </a:t>
            </a:r>
            <a:r>
              <a:rPr sz="1000" b="1" spc="5" dirty="0">
                <a:latin typeface="Cambria"/>
                <a:cs typeface="Cambria"/>
              </a:rPr>
              <a:t>?</a:t>
            </a:r>
            <a:endParaRPr sz="1000" dirty="0">
              <a:latin typeface="Cambria"/>
              <a:cs typeface="Cambria"/>
            </a:endParaRPr>
          </a:p>
          <a:p>
            <a:pPr marL="592455" marR="139700" indent="-133350">
              <a:lnSpc>
                <a:spcPct val="112900"/>
              </a:lnSpc>
              <a:spcBef>
                <a:spcPts val="300"/>
              </a:spcBef>
              <a:buClr>
                <a:srgbClr val="003874"/>
              </a:buClr>
              <a:buFont typeface="Verdana"/>
              <a:buChar char="•"/>
              <a:tabLst>
                <a:tab pos="593090" algn="l"/>
              </a:tabLst>
            </a:pPr>
            <a:r>
              <a:rPr sz="1000" spc="55" dirty="0">
                <a:latin typeface="Times New Roman"/>
                <a:cs typeface="Times New Roman"/>
              </a:rPr>
              <a:t>There</a:t>
            </a:r>
            <a:r>
              <a:rPr sz="1000" spc="-25" dirty="0">
                <a:latin typeface="Times New Roman"/>
                <a:cs typeface="Times New Roman"/>
              </a:rPr>
              <a:t> </a:t>
            </a:r>
            <a:r>
              <a:rPr sz="1000" spc="60" dirty="0">
                <a:latin typeface="Times New Roman"/>
                <a:cs typeface="Times New Roman"/>
              </a:rPr>
              <a:t>are</a:t>
            </a:r>
            <a:r>
              <a:rPr sz="1000" spc="-25" dirty="0">
                <a:latin typeface="Times New Roman"/>
                <a:cs typeface="Times New Roman"/>
              </a:rPr>
              <a:t> </a:t>
            </a:r>
            <a:r>
              <a:rPr sz="1000" spc="55" dirty="0">
                <a:latin typeface="Times New Roman"/>
                <a:cs typeface="Times New Roman"/>
              </a:rPr>
              <a:t>obvious</a:t>
            </a:r>
            <a:r>
              <a:rPr sz="1000" spc="-25" dirty="0">
                <a:latin typeface="Times New Roman"/>
                <a:cs typeface="Times New Roman"/>
              </a:rPr>
              <a:t> </a:t>
            </a:r>
            <a:r>
              <a:rPr sz="1000" spc="65" dirty="0">
                <a:latin typeface="Times New Roman"/>
                <a:cs typeface="Times New Roman"/>
              </a:rPr>
              <a:t>gaps</a:t>
            </a:r>
            <a:r>
              <a:rPr sz="1000" spc="-25" dirty="0">
                <a:latin typeface="Times New Roman"/>
                <a:cs typeface="Times New Roman"/>
              </a:rPr>
              <a:t> </a:t>
            </a:r>
            <a:r>
              <a:rPr lang="en-US" sz="1000" spc="75" dirty="0">
                <a:latin typeface="Times New Roman"/>
                <a:cs typeface="Times New Roman"/>
              </a:rPr>
              <a:t>among</a:t>
            </a:r>
            <a:r>
              <a:rPr sz="1000" spc="-25" dirty="0">
                <a:latin typeface="Times New Roman"/>
                <a:cs typeface="Times New Roman"/>
              </a:rPr>
              <a:t> </a:t>
            </a:r>
            <a:r>
              <a:rPr sz="1000" spc="50" dirty="0">
                <a:latin typeface="Times New Roman"/>
                <a:cs typeface="Times New Roman"/>
              </a:rPr>
              <a:t>different</a:t>
            </a:r>
            <a:r>
              <a:rPr sz="1000" spc="-25" dirty="0">
                <a:latin typeface="Times New Roman"/>
                <a:cs typeface="Times New Roman"/>
              </a:rPr>
              <a:t> </a:t>
            </a:r>
            <a:r>
              <a:rPr sz="1000" spc="65" dirty="0">
                <a:latin typeface="Times New Roman"/>
                <a:cs typeface="Times New Roman"/>
              </a:rPr>
              <a:t>image</a:t>
            </a:r>
            <a:r>
              <a:rPr sz="1000" spc="-25" dirty="0">
                <a:latin typeface="Times New Roman"/>
                <a:cs typeface="Times New Roman"/>
              </a:rPr>
              <a:t> </a:t>
            </a:r>
            <a:r>
              <a:rPr sz="1000" spc="80" dirty="0">
                <a:latin typeface="Times New Roman"/>
                <a:cs typeface="Times New Roman"/>
              </a:rPr>
              <a:t>domains</a:t>
            </a:r>
            <a:r>
              <a:rPr sz="1000" spc="-25" dirty="0">
                <a:latin typeface="Times New Roman"/>
                <a:cs typeface="Times New Roman"/>
              </a:rPr>
              <a:t> </a:t>
            </a:r>
            <a:r>
              <a:rPr sz="1000" spc="85" dirty="0">
                <a:latin typeface="Times New Roman"/>
                <a:cs typeface="Times New Roman"/>
              </a:rPr>
              <a:t>(Common</a:t>
            </a:r>
            <a:r>
              <a:rPr sz="1000" spc="-25" dirty="0">
                <a:latin typeface="Times New Roman"/>
                <a:cs typeface="Times New Roman"/>
              </a:rPr>
              <a:t> </a:t>
            </a:r>
            <a:r>
              <a:rPr sz="1000" spc="10" dirty="0">
                <a:latin typeface="Times New Roman"/>
                <a:cs typeface="Times New Roman"/>
              </a:rPr>
              <a:t>life,</a:t>
            </a:r>
            <a:r>
              <a:rPr sz="1000" spc="-20" dirty="0">
                <a:latin typeface="Times New Roman"/>
                <a:cs typeface="Times New Roman"/>
              </a:rPr>
              <a:t> </a:t>
            </a:r>
            <a:r>
              <a:rPr sz="1000" spc="65" dirty="0">
                <a:latin typeface="Times New Roman"/>
                <a:cs typeface="Times New Roman"/>
              </a:rPr>
              <a:t>Remote </a:t>
            </a:r>
            <a:r>
              <a:rPr sz="1000" spc="-235" dirty="0">
                <a:latin typeface="Times New Roman"/>
                <a:cs typeface="Times New Roman"/>
              </a:rPr>
              <a:t> </a:t>
            </a:r>
            <a:r>
              <a:rPr sz="1000" spc="45" dirty="0">
                <a:latin typeface="Times New Roman"/>
                <a:cs typeface="Times New Roman"/>
              </a:rPr>
              <a:t>Sensing,</a:t>
            </a:r>
            <a:r>
              <a:rPr sz="1000" spc="-35" dirty="0">
                <a:latin typeface="Times New Roman"/>
                <a:cs typeface="Times New Roman"/>
              </a:rPr>
              <a:t> </a:t>
            </a:r>
            <a:r>
              <a:rPr sz="1000" spc="80" dirty="0">
                <a:latin typeface="Times New Roman"/>
                <a:cs typeface="Times New Roman"/>
              </a:rPr>
              <a:t>Document,</a:t>
            </a:r>
            <a:r>
              <a:rPr sz="1000" spc="-25" dirty="0">
                <a:latin typeface="Times New Roman"/>
                <a:cs typeface="Times New Roman"/>
              </a:rPr>
              <a:t> </a:t>
            </a:r>
            <a:r>
              <a:rPr sz="1000" spc="40" dirty="0">
                <a:latin typeface="Times New Roman"/>
                <a:cs typeface="Times New Roman"/>
              </a:rPr>
              <a:t>etc.)</a:t>
            </a:r>
            <a:endParaRPr sz="1000" dirty="0">
              <a:latin typeface="Times New Roman"/>
              <a:cs typeface="Times New Roman"/>
            </a:endParaRPr>
          </a:p>
          <a:p>
            <a:pPr marL="592455" marR="30480" indent="-133350">
              <a:lnSpc>
                <a:spcPct val="112900"/>
              </a:lnSpc>
              <a:spcBef>
                <a:spcPts val="295"/>
              </a:spcBef>
              <a:buClr>
                <a:srgbClr val="003874"/>
              </a:buClr>
              <a:buFont typeface="Verdana"/>
              <a:buChar char="•"/>
              <a:tabLst>
                <a:tab pos="593090" algn="l"/>
              </a:tabLst>
            </a:pPr>
            <a:r>
              <a:rPr sz="1000" spc="-20" dirty="0">
                <a:latin typeface="Times New Roman"/>
                <a:cs typeface="Times New Roman"/>
              </a:rPr>
              <a:t>It’s</a:t>
            </a:r>
            <a:r>
              <a:rPr sz="1000" spc="-30" dirty="0">
                <a:latin typeface="Times New Roman"/>
                <a:cs typeface="Times New Roman"/>
              </a:rPr>
              <a:t> </a:t>
            </a:r>
            <a:r>
              <a:rPr sz="1000" spc="25" dirty="0">
                <a:latin typeface="Times New Roman"/>
                <a:cs typeface="Times New Roman"/>
              </a:rPr>
              <a:t>still</a:t>
            </a:r>
            <a:r>
              <a:rPr sz="1000" spc="-25" dirty="0">
                <a:latin typeface="Times New Roman"/>
                <a:cs typeface="Times New Roman"/>
              </a:rPr>
              <a:t> </a:t>
            </a:r>
            <a:r>
              <a:rPr sz="1000" spc="70" dirty="0">
                <a:latin typeface="Times New Roman"/>
                <a:cs typeface="Times New Roman"/>
              </a:rPr>
              <a:t>unclear</a:t>
            </a:r>
            <a:r>
              <a:rPr sz="1000" spc="-30" dirty="0">
                <a:latin typeface="Times New Roman"/>
                <a:cs typeface="Times New Roman"/>
              </a:rPr>
              <a:t> </a:t>
            </a:r>
            <a:r>
              <a:rPr sz="1000" spc="65" dirty="0">
                <a:latin typeface="Times New Roman"/>
                <a:cs typeface="Times New Roman"/>
              </a:rPr>
              <a:t>how</a:t>
            </a:r>
            <a:r>
              <a:rPr sz="1000" spc="-25" dirty="0">
                <a:latin typeface="Times New Roman"/>
                <a:cs typeface="Times New Roman"/>
              </a:rPr>
              <a:t> </a:t>
            </a:r>
            <a:r>
              <a:rPr sz="1000" spc="15" dirty="0" err="1">
                <a:latin typeface="Times New Roman"/>
                <a:cs typeface="Times New Roman"/>
              </a:rPr>
              <a:t>MLLM</a:t>
            </a:r>
            <a:r>
              <a:rPr lang="en-US" sz="1000" spc="15" dirty="0" err="1">
                <a:latin typeface="Times New Roman"/>
                <a:cs typeface="Times New Roman"/>
              </a:rPr>
              <a:t>s</a:t>
            </a:r>
            <a:r>
              <a:rPr sz="1000" spc="-25" dirty="0">
                <a:latin typeface="Times New Roman"/>
                <a:cs typeface="Times New Roman"/>
              </a:rPr>
              <a:t> </a:t>
            </a:r>
            <a:r>
              <a:rPr sz="1000" spc="85" dirty="0">
                <a:latin typeface="Times New Roman"/>
                <a:cs typeface="Times New Roman"/>
              </a:rPr>
              <a:t>understand</a:t>
            </a:r>
            <a:r>
              <a:rPr sz="1000" spc="-30" dirty="0">
                <a:latin typeface="Times New Roman"/>
                <a:cs typeface="Times New Roman"/>
              </a:rPr>
              <a:t> </a:t>
            </a:r>
            <a:r>
              <a:rPr sz="1000" spc="40" dirty="0">
                <a:latin typeface="Times New Roman"/>
                <a:cs typeface="Times New Roman"/>
              </a:rPr>
              <a:t>visual</a:t>
            </a:r>
            <a:r>
              <a:rPr sz="1000" spc="-25" dirty="0">
                <a:latin typeface="Times New Roman"/>
                <a:cs typeface="Times New Roman"/>
              </a:rPr>
              <a:t> </a:t>
            </a:r>
            <a:r>
              <a:rPr sz="1000" spc="70" dirty="0">
                <a:latin typeface="Times New Roman"/>
                <a:cs typeface="Times New Roman"/>
              </a:rPr>
              <a:t>information</a:t>
            </a:r>
            <a:r>
              <a:rPr sz="1000" spc="-30" dirty="0">
                <a:latin typeface="Times New Roman"/>
                <a:cs typeface="Times New Roman"/>
              </a:rPr>
              <a:t> </a:t>
            </a:r>
            <a:r>
              <a:rPr sz="1000" spc="65" dirty="0">
                <a:latin typeface="Times New Roman"/>
                <a:cs typeface="Times New Roman"/>
              </a:rPr>
              <a:t>from</a:t>
            </a:r>
            <a:r>
              <a:rPr sz="1000" spc="-30" dirty="0">
                <a:latin typeface="Times New Roman"/>
                <a:cs typeface="Times New Roman"/>
              </a:rPr>
              <a:t> </a:t>
            </a:r>
            <a:r>
              <a:rPr sz="1000" spc="45" dirty="0">
                <a:latin typeface="Times New Roman"/>
                <a:cs typeface="Times New Roman"/>
              </a:rPr>
              <a:t>vision</a:t>
            </a:r>
            <a:r>
              <a:rPr sz="1000" spc="-30" dirty="0">
                <a:latin typeface="Times New Roman"/>
                <a:cs typeface="Times New Roman"/>
              </a:rPr>
              <a:t> </a:t>
            </a:r>
            <a:r>
              <a:rPr sz="1000" spc="60" dirty="0">
                <a:latin typeface="Times New Roman"/>
                <a:cs typeface="Times New Roman"/>
              </a:rPr>
              <a:t>encoder[</a:t>
            </a:r>
            <a:r>
              <a:rPr sz="1000" spc="60" dirty="0">
                <a:latin typeface="Times New Roman"/>
                <a:cs typeface="Times New Roman"/>
                <a:hlinkClick r:id="rId7" action="ppaction://hlinksldjump"/>
              </a:rPr>
              <a:t>3</a:t>
            </a:r>
            <a:r>
              <a:rPr sz="1000" spc="60" dirty="0">
                <a:latin typeface="Times New Roman"/>
                <a:cs typeface="Times New Roman"/>
              </a:rPr>
              <a:t>, </a:t>
            </a:r>
            <a:r>
              <a:rPr sz="1000" spc="-235" dirty="0">
                <a:latin typeface="Times New Roman"/>
                <a:cs typeface="Times New Roman"/>
              </a:rPr>
              <a:t> </a:t>
            </a:r>
            <a:r>
              <a:rPr sz="1000" spc="15" dirty="0">
                <a:latin typeface="Times New Roman"/>
                <a:cs typeface="Times New Roman"/>
                <a:hlinkClick r:id="rId7" action="ppaction://hlinksldjump"/>
              </a:rPr>
              <a:t>4</a:t>
            </a:r>
            <a:r>
              <a:rPr sz="1000" spc="15" dirty="0">
                <a:latin typeface="Times New Roman"/>
                <a:cs typeface="Times New Roman"/>
              </a:rPr>
              <a:t>].</a:t>
            </a:r>
            <a:endParaRPr sz="1000" dirty="0">
              <a:latin typeface="Times New Roman"/>
              <a:cs typeface="Times New Roman"/>
            </a:endParaRPr>
          </a:p>
        </p:txBody>
      </p:sp>
      <p:grpSp>
        <p:nvGrpSpPr>
          <p:cNvPr id="24" name="object 24"/>
          <p:cNvGrpSpPr/>
          <p:nvPr/>
        </p:nvGrpSpPr>
        <p:grpSpPr>
          <a:xfrm>
            <a:off x="1292549" y="1533443"/>
            <a:ext cx="1060450" cy="1004569"/>
            <a:chOff x="1292549" y="1533443"/>
            <a:chExt cx="1060450" cy="1004569"/>
          </a:xfrm>
        </p:grpSpPr>
        <p:pic>
          <p:nvPicPr>
            <p:cNvPr id="25" name="object 25"/>
            <p:cNvPicPr/>
            <p:nvPr/>
          </p:nvPicPr>
          <p:blipFill>
            <a:blip r:embed="rId9" cstate="print"/>
            <a:stretch>
              <a:fillRect/>
            </a:stretch>
          </p:blipFill>
          <p:spPr>
            <a:xfrm>
              <a:off x="2106634" y="2288824"/>
              <a:ext cx="192049" cy="196019"/>
            </a:xfrm>
            <a:prstGeom prst="rect">
              <a:avLst/>
            </a:prstGeom>
          </p:spPr>
        </p:pic>
        <p:pic>
          <p:nvPicPr>
            <p:cNvPr id="26" name="object 26"/>
            <p:cNvPicPr/>
            <p:nvPr/>
          </p:nvPicPr>
          <p:blipFill>
            <a:blip r:embed="rId10" cstate="print"/>
            <a:stretch>
              <a:fillRect/>
            </a:stretch>
          </p:blipFill>
          <p:spPr>
            <a:xfrm>
              <a:off x="1292549" y="1533443"/>
              <a:ext cx="1060149" cy="1004048"/>
            </a:xfrm>
            <a:prstGeom prst="rect">
              <a:avLst/>
            </a:prstGeom>
          </p:spPr>
        </p:pic>
      </p:grpSp>
      <p:sp>
        <p:nvSpPr>
          <p:cNvPr id="27" name="object 27"/>
          <p:cNvSpPr txBox="1"/>
          <p:nvPr/>
        </p:nvSpPr>
        <p:spPr>
          <a:xfrm>
            <a:off x="1131095" y="1472554"/>
            <a:ext cx="1221740" cy="1167130"/>
          </a:xfrm>
          <a:prstGeom prst="rect">
            <a:avLst/>
          </a:prstGeom>
        </p:spPr>
        <p:txBody>
          <a:bodyPr vert="horz" wrap="square" lIns="0" tIns="25400" rIns="0" bIns="0" rtlCol="0">
            <a:spAutoFit/>
          </a:bodyPr>
          <a:lstStyle/>
          <a:p>
            <a:pPr marL="190500">
              <a:lnSpc>
                <a:spcPct val="100000"/>
              </a:lnSpc>
              <a:spcBef>
                <a:spcPts val="200"/>
              </a:spcBef>
            </a:pPr>
            <a:r>
              <a:rPr sz="250" b="1" spc="20" dirty="0">
                <a:solidFill>
                  <a:srgbClr val="293F5E"/>
                </a:solidFill>
                <a:latin typeface="Arial"/>
                <a:cs typeface="Arial"/>
              </a:rPr>
              <a:t>PCA</a:t>
            </a:r>
            <a:r>
              <a:rPr sz="250" b="1" spc="15" dirty="0">
                <a:solidFill>
                  <a:srgbClr val="293F5E"/>
                </a:solidFill>
                <a:latin typeface="Arial"/>
                <a:cs typeface="Arial"/>
              </a:rPr>
              <a:t> </a:t>
            </a:r>
            <a:r>
              <a:rPr sz="250" b="1" spc="10" dirty="0">
                <a:solidFill>
                  <a:srgbClr val="293F5E"/>
                </a:solidFill>
                <a:latin typeface="Arial"/>
                <a:cs typeface="Arial"/>
              </a:rPr>
              <a:t>Visualization</a:t>
            </a:r>
            <a:r>
              <a:rPr sz="250" b="1" spc="20" dirty="0">
                <a:solidFill>
                  <a:srgbClr val="293F5E"/>
                </a:solidFill>
                <a:latin typeface="Arial"/>
                <a:cs typeface="Arial"/>
              </a:rPr>
              <a:t> </a:t>
            </a:r>
            <a:r>
              <a:rPr sz="250" b="1" spc="15" dirty="0">
                <a:solidFill>
                  <a:srgbClr val="293F5E"/>
                </a:solidFill>
                <a:latin typeface="Arial"/>
                <a:cs typeface="Arial"/>
              </a:rPr>
              <a:t>of</a:t>
            </a:r>
            <a:r>
              <a:rPr sz="250" b="1" spc="20" dirty="0">
                <a:solidFill>
                  <a:srgbClr val="293F5E"/>
                </a:solidFill>
                <a:latin typeface="Arial"/>
                <a:cs typeface="Arial"/>
              </a:rPr>
              <a:t> </a:t>
            </a:r>
            <a:r>
              <a:rPr sz="250" b="1" spc="15" dirty="0">
                <a:solidFill>
                  <a:srgbClr val="293F5E"/>
                </a:solidFill>
                <a:latin typeface="Arial"/>
                <a:cs typeface="Arial"/>
              </a:rPr>
              <a:t>Domain-Specific</a:t>
            </a:r>
            <a:r>
              <a:rPr sz="250" b="1" spc="20" dirty="0">
                <a:solidFill>
                  <a:srgbClr val="293F5E"/>
                </a:solidFill>
                <a:latin typeface="Arial"/>
                <a:cs typeface="Arial"/>
              </a:rPr>
              <a:t> </a:t>
            </a:r>
            <a:r>
              <a:rPr sz="250" b="1" spc="10" dirty="0">
                <a:solidFill>
                  <a:srgbClr val="293F5E"/>
                </a:solidFill>
                <a:latin typeface="Arial"/>
                <a:cs typeface="Arial"/>
              </a:rPr>
              <a:t>Visual</a:t>
            </a:r>
            <a:r>
              <a:rPr sz="250" b="1" spc="20" dirty="0">
                <a:solidFill>
                  <a:srgbClr val="293F5E"/>
                </a:solidFill>
                <a:latin typeface="Arial"/>
                <a:cs typeface="Arial"/>
              </a:rPr>
              <a:t> </a:t>
            </a:r>
            <a:r>
              <a:rPr sz="250" b="1" spc="15" dirty="0">
                <a:solidFill>
                  <a:srgbClr val="293F5E"/>
                </a:solidFill>
                <a:latin typeface="Arial"/>
                <a:cs typeface="Arial"/>
              </a:rPr>
              <a:t>Features</a:t>
            </a:r>
            <a:endParaRPr sz="250">
              <a:latin typeface="Arial"/>
              <a:cs typeface="Arial"/>
            </a:endParaRPr>
          </a:p>
          <a:p>
            <a:pPr marL="220345" marR="820419">
              <a:lnSpc>
                <a:spcPts val="330"/>
              </a:lnSpc>
              <a:spcBef>
                <a:spcPts val="25"/>
              </a:spcBef>
            </a:pPr>
            <a:r>
              <a:rPr sz="200" b="1" spc="15" dirty="0">
                <a:solidFill>
                  <a:srgbClr val="293F5E"/>
                </a:solidFill>
                <a:latin typeface="Arial"/>
                <a:cs typeface="Arial"/>
              </a:rPr>
              <a:t>Auto</a:t>
            </a:r>
            <a:r>
              <a:rPr sz="200" b="1" spc="5" dirty="0">
                <a:solidFill>
                  <a:srgbClr val="293F5E"/>
                </a:solidFill>
                <a:latin typeface="Arial"/>
                <a:cs typeface="Arial"/>
              </a:rPr>
              <a:t> </a:t>
            </a:r>
            <a:r>
              <a:rPr sz="200" b="1" spc="10" dirty="0">
                <a:solidFill>
                  <a:srgbClr val="293F5E"/>
                </a:solidFill>
                <a:latin typeface="Arial"/>
                <a:cs typeface="Arial"/>
              </a:rPr>
              <a:t>Driving  Medical</a:t>
            </a:r>
            <a:endParaRPr sz="200">
              <a:latin typeface="Arial"/>
              <a:cs typeface="Arial"/>
            </a:endParaRPr>
          </a:p>
          <a:p>
            <a:pPr marL="139700">
              <a:lnSpc>
                <a:spcPct val="100000"/>
              </a:lnSpc>
              <a:spcBef>
                <a:spcPts val="60"/>
              </a:spcBef>
            </a:pPr>
            <a:r>
              <a:rPr sz="300" b="1" spc="15" baseline="41666" dirty="0">
                <a:solidFill>
                  <a:srgbClr val="293F5E"/>
                </a:solidFill>
                <a:latin typeface="Arial"/>
                <a:cs typeface="Arial"/>
              </a:rPr>
              <a:t>8        </a:t>
            </a:r>
            <a:r>
              <a:rPr sz="300" b="1" spc="7" baseline="41666" dirty="0">
                <a:solidFill>
                  <a:srgbClr val="293F5E"/>
                </a:solidFill>
                <a:latin typeface="Arial"/>
                <a:cs typeface="Arial"/>
              </a:rPr>
              <a:t> </a:t>
            </a:r>
            <a:r>
              <a:rPr sz="200" b="1" spc="15" dirty="0">
                <a:solidFill>
                  <a:srgbClr val="293F5E"/>
                </a:solidFill>
                <a:latin typeface="Arial"/>
                <a:cs typeface="Arial"/>
              </a:rPr>
              <a:t>Remote</a:t>
            </a:r>
            <a:r>
              <a:rPr sz="200" b="1" spc="5" dirty="0">
                <a:solidFill>
                  <a:srgbClr val="293F5E"/>
                </a:solidFill>
                <a:latin typeface="Arial"/>
                <a:cs typeface="Arial"/>
              </a:rPr>
              <a:t> </a:t>
            </a:r>
            <a:r>
              <a:rPr sz="200" b="1" spc="10" dirty="0">
                <a:solidFill>
                  <a:srgbClr val="293F5E"/>
                </a:solidFill>
                <a:latin typeface="Arial"/>
                <a:cs typeface="Arial"/>
              </a:rPr>
              <a:t>Sensing</a:t>
            </a:r>
            <a:endParaRPr sz="200">
              <a:latin typeface="Arial"/>
              <a:cs typeface="Arial"/>
            </a:endParaRPr>
          </a:p>
          <a:p>
            <a:pPr marL="220345">
              <a:lnSpc>
                <a:spcPct val="100000"/>
              </a:lnSpc>
              <a:spcBef>
                <a:spcPts val="90"/>
              </a:spcBef>
            </a:pPr>
            <a:r>
              <a:rPr sz="200" b="1" spc="15" dirty="0">
                <a:solidFill>
                  <a:srgbClr val="293F5E"/>
                </a:solidFill>
                <a:latin typeface="Arial"/>
                <a:cs typeface="Arial"/>
              </a:rPr>
              <a:t>Common</a:t>
            </a:r>
            <a:endParaRPr sz="200">
              <a:latin typeface="Arial"/>
              <a:cs typeface="Arial"/>
            </a:endParaRPr>
          </a:p>
          <a:p>
            <a:pPr>
              <a:lnSpc>
                <a:spcPct val="100000"/>
              </a:lnSpc>
              <a:spcBef>
                <a:spcPts val="10"/>
              </a:spcBef>
            </a:pPr>
            <a:endParaRPr sz="150">
              <a:latin typeface="Arial"/>
              <a:cs typeface="Arial"/>
            </a:endParaRPr>
          </a:p>
          <a:p>
            <a:pPr marL="139700">
              <a:lnSpc>
                <a:spcPct val="100000"/>
              </a:lnSpc>
            </a:pPr>
            <a:r>
              <a:rPr sz="200" b="1" spc="10" dirty="0">
                <a:solidFill>
                  <a:srgbClr val="293F5E"/>
                </a:solidFill>
                <a:latin typeface="Arial"/>
                <a:cs typeface="Arial"/>
              </a:rPr>
              <a:t>6      </a:t>
            </a:r>
            <a:r>
              <a:rPr sz="200" b="1" spc="60" dirty="0">
                <a:solidFill>
                  <a:srgbClr val="293F5E"/>
                </a:solidFill>
                <a:latin typeface="Arial"/>
                <a:cs typeface="Arial"/>
              </a:rPr>
              <a:t> </a:t>
            </a:r>
            <a:r>
              <a:rPr sz="300" b="1" spc="22" baseline="27777" dirty="0">
                <a:solidFill>
                  <a:srgbClr val="293F5E"/>
                </a:solidFill>
                <a:latin typeface="Arial"/>
                <a:cs typeface="Arial"/>
              </a:rPr>
              <a:t>Document</a:t>
            </a:r>
            <a:endParaRPr sz="300" baseline="27777">
              <a:latin typeface="Arial"/>
              <a:cs typeface="Arial"/>
            </a:endParaRPr>
          </a:p>
          <a:p>
            <a:pPr>
              <a:lnSpc>
                <a:spcPct val="100000"/>
              </a:lnSpc>
            </a:pPr>
            <a:endParaRPr sz="300">
              <a:latin typeface="Arial"/>
              <a:cs typeface="Arial"/>
            </a:endParaRPr>
          </a:p>
          <a:p>
            <a:pPr>
              <a:lnSpc>
                <a:spcPct val="100000"/>
              </a:lnSpc>
              <a:spcBef>
                <a:spcPts val="35"/>
              </a:spcBef>
            </a:pPr>
            <a:endParaRPr sz="250">
              <a:latin typeface="Arial"/>
              <a:cs typeface="Arial"/>
            </a:endParaRPr>
          </a:p>
          <a:p>
            <a:pPr marL="139700">
              <a:lnSpc>
                <a:spcPct val="100000"/>
              </a:lnSpc>
            </a:pPr>
            <a:r>
              <a:rPr sz="200" b="1" spc="10" dirty="0">
                <a:solidFill>
                  <a:srgbClr val="293F5E"/>
                </a:solidFill>
                <a:latin typeface="Arial"/>
                <a:cs typeface="Arial"/>
              </a:rPr>
              <a:t>4</a:t>
            </a:r>
            <a:endParaRPr sz="200">
              <a:latin typeface="Arial"/>
              <a:cs typeface="Arial"/>
            </a:endParaRPr>
          </a:p>
          <a:p>
            <a:pPr>
              <a:lnSpc>
                <a:spcPct val="100000"/>
              </a:lnSpc>
            </a:pPr>
            <a:endParaRPr sz="200">
              <a:latin typeface="Arial"/>
              <a:cs typeface="Arial"/>
            </a:endParaRPr>
          </a:p>
          <a:p>
            <a:pPr>
              <a:lnSpc>
                <a:spcPct val="100000"/>
              </a:lnSpc>
            </a:pPr>
            <a:endParaRPr sz="200">
              <a:latin typeface="Arial"/>
              <a:cs typeface="Arial"/>
            </a:endParaRPr>
          </a:p>
          <a:p>
            <a:pPr>
              <a:lnSpc>
                <a:spcPct val="100000"/>
              </a:lnSpc>
              <a:spcBef>
                <a:spcPts val="30"/>
              </a:spcBef>
            </a:pPr>
            <a:endParaRPr sz="150">
              <a:latin typeface="Arial"/>
              <a:cs typeface="Arial"/>
            </a:endParaRPr>
          </a:p>
          <a:p>
            <a:pPr marL="139700">
              <a:lnSpc>
                <a:spcPct val="100000"/>
              </a:lnSpc>
              <a:spcBef>
                <a:spcPts val="5"/>
              </a:spcBef>
            </a:pPr>
            <a:r>
              <a:rPr sz="200" b="1" spc="10" dirty="0">
                <a:solidFill>
                  <a:srgbClr val="293F5E"/>
                </a:solidFill>
                <a:latin typeface="Arial"/>
                <a:cs typeface="Arial"/>
              </a:rPr>
              <a:t>2</a:t>
            </a:r>
            <a:endParaRPr sz="200">
              <a:latin typeface="Arial"/>
              <a:cs typeface="Arial"/>
            </a:endParaRPr>
          </a:p>
          <a:p>
            <a:pPr>
              <a:lnSpc>
                <a:spcPct val="100000"/>
              </a:lnSpc>
            </a:pPr>
            <a:endParaRPr sz="200">
              <a:latin typeface="Arial"/>
              <a:cs typeface="Arial"/>
            </a:endParaRPr>
          </a:p>
          <a:p>
            <a:pPr>
              <a:lnSpc>
                <a:spcPct val="100000"/>
              </a:lnSpc>
            </a:pPr>
            <a:endParaRPr sz="200">
              <a:latin typeface="Arial"/>
              <a:cs typeface="Arial"/>
            </a:endParaRPr>
          </a:p>
          <a:p>
            <a:pPr>
              <a:lnSpc>
                <a:spcPct val="100000"/>
              </a:lnSpc>
              <a:spcBef>
                <a:spcPts val="30"/>
              </a:spcBef>
            </a:pPr>
            <a:endParaRPr sz="150">
              <a:latin typeface="Arial"/>
              <a:cs typeface="Arial"/>
            </a:endParaRPr>
          </a:p>
          <a:p>
            <a:pPr marL="139700">
              <a:lnSpc>
                <a:spcPct val="100000"/>
              </a:lnSpc>
            </a:pPr>
            <a:r>
              <a:rPr sz="200" b="1" spc="10" dirty="0">
                <a:solidFill>
                  <a:srgbClr val="293F5E"/>
                </a:solidFill>
                <a:latin typeface="Arial"/>
                <a:cs typeface="Arial"/>
              </a:rPr>
              <a:t>0</a:t>
            </a:r>
            <a:endParaRPr sz="200">
              <a:latin typeface="Arial"/>
              <a:cs typeface="Arial"/>
            </a:endParaRPr>
          </a:p>
          <a:p>
            <a:pPr>
              <a:lnSpc>
                <a:spcPct val="100000"/>
              </a:lnSpc>
            </a:pPr>
            <a:endParaRPr sz="200">
              <a:latin typeface="Arial"/>
              <a:cs typeface="Arial"/>
            </a:endParaRPr>
          </a:p>
          <a:p>
            <a:pPr>
              <a:lnSpc>
                <a:spcPct val="100000"/>
              </a:lnSpc>
            </a:pPr>
            <a:endParaRPr sz="200">
              <a:latin typeface="Arial"/>
              <a:cs typeface="Arial"/>
            </a:endParaRPr>
          </a:p>
          <a:p>
            <a:pPr>
              <a:lnSpc>
                <a:spcPct val="100000"/>
              </a:lnSpc>
              <a:spcBef>
                <a:spcPts val="35"/>
              </a:spcBef>
            </a:pPr>
            <a:endParaRPr sz="150">
              <a:latin typeface="Arial"/>
              <a:cs typeface="Arial"/>
            </a:endParaRPr>
          </a:p>
          <a:p>
            <a:pPr marL="122555">
              <a:lnSpc>
                <a:spcPct val="100000"/>
              </a:lnSpc>
            </a:pPr>
            <a:r>
              <a:rPr sz="200" b="1" spc="15" dirty="0">
                <a:solidFill>
                  <a:srgbClr val="293F5E"/>
                </a:solidFill>
                <a:latin typeface="Arial"/>
                <a:cs typeface="Arial"/>
              </a:rPr>
              <a:t>−2</a:t>
            </a:r>
            <a:endParaRPr sz="200">
              <a:latin typeface="Arial"/>
              <a:cs typeface="Arial"/>
            </a:endParaRPr>
          </a:p>
          <a:p>
            <a:pPr>
              <a:lnSpc>
                <a:spcPct val="100000"/>
              </a:lnSpc>
            </a:pPr>
            <a:endParaRPr sz="200">
              <a:latin typeface="Arial"/>
              <a:cs typeface="Arial"/>
            </a:endParaRPr>
          </a:p>
          <a:p>
            <a:pPr>
              <a:lnSpc>
                <a:spcPct val="100000"/>
              </a:lnSpc>
            </a:pPr>
            <a:endParaRPr sz="200">
              <a:latin typeface="Arial"/>
              <a:cs typeface="Arial"/>
            </a:endParaRPr>
          </a:p>
          <a:p>
            <a:pPr>
              <a:lnSpc>
                <a:spcPct val="100000"/>
              </a:lnSpc>
              <a:spcBef>
                <a:spcPts val="35"/>
              </a:spcBef>
            </a:pPr>
            <a:endParaRPr sz="150">
              <a:latin typeface="Arial"/>
              <a:cs typeface="Arial"/>
            </a:endParaRPr>
          </a:p>
          <a:p>
            <a:pPr marL="122555">
              <a:lnSpc>
                <a:spcPct val="100000"/>
              </a:lnSpc>
            </a:pPr>
            <a:r>
              <a:rPr sz="200" b="1" spc="15" dirty="0">
                <a:solidFill>
                  <a:srgbClr val="293F5E"/>
                </a:solidFill>
                <a:latin typeface="Arial"/>
                <a:cs typeface="Arial"/>
              </a:rPr>
              <a:t>−4</a:t>
            </a:r>
            <a:endParaRPr sz="200">
              <a:latin typeface="Arial"/>
              <a:cs typeface="Arial"/>
            </a:endParaRPr>
          </a:p>
          <a:p>
            <a:pPr>
              <a:lnSpc>
                <a:spcPct val="100000"/>
              </a:lnSpc>
            </a:pPr>
            <a:endParaRPr sz="200">
              <a:latin typeface="Arial"/>
              <a:cs typeface="Arial"/>
            </a:endParaRPr>
          </a:p>
          <a:p>
            <a:pPr>
              <a:lnSpc>
                <a:spcPct val="100000"/>
              </a:lnSpc>
            </a:pPr>
            <a:endParaRPr sz="200">
              <a:latin typeface="Arial"/>
              <a:cs typeface="Arial"/>
            </a:endParaRPr>
          </a:p>
          <a:p>
            <a:pPr>
              <a:lnSpc>
                <a:spcPct val="100000"/>
              </a:lnSpc>
              <a:spcBef>
                <a:spcPts val="30"/>
              </a:spcBef>
            </a:pPr>
            <a:endParaRPr sz="150">
              <a:latin typeface="Arial"/>
              <a:cs typeface="Arial"/>
            </a:endParaRPr>
          </a:p>
          <a:p>
            <a:pPr marL="122555">
              <a:lnSpc>
                <a:spcPct val="100000"/>
              </a:lnSpc>
            </a:pPr>
            <a:r>
              <a:rPr sz="200" b="1" spc="15" dirty="0">
                <a:solidFill>
                  <a:srgbClr val="293F5E"/>
                </a:solidFill>
                <a:latin typeface="Arial"/>
                <a:cs typeface="Arial"/>
              </a:rPr>
              <a:t>−6</a:t>
            </a:r>
            <a:endParaRPr sz="200">
              <a:latin typeface="Arial"/>
              <a:cs typeface="Arial"/>
            </a:endParaRPr>
          </a:p>
          <a:p>
            <a:pPr>
              <a:lnSpc>
                <a:spcPct val="100000"/>
              </a:lnSpc>
            </a:pPr>
            <a:endParaRPr sz="200">
              <a:latin typeface="Arial"/>
              <a:cs typeface="Arial"/>
            </a:endParaRPr>
          </a:p>
          <a:p>
            <a:pPr>
              <a:lnSpc>
                <a:spcPct val="100000"/>
              </a:lnSpc>
            </a:pPr>
            <a:endParaRPr sz="200">
              <a:latin typeface="Arial"/>
              <a:cs typeface="Arial"/>
            </a:endParaRPr>
          </a:p>
          <a:p>
            <a:pPr>
              <a:lnSpc>
                <a:spcPct val="100000"/>
              </a:lnSpc>
              <a:spcBef>
                <a:spcPts val="35"/>
              </a:spcBef>
            </a:pPr>
            <a:endParaRPr sz="250">
              <a:latin typeface="Arial"/>
              <a:cs typeface="Arial"/>
            </a:endParaRPr>
          </a:p>
          <a:p>
            <a:pPr marL="197485">
              <a:lnSpc>
                <a:spcPct val="100000"/>
              </a:lnSpc>
            </a:pPr>
            <a:r>
              <a:rPr sz="200" b="1" spc="15" dirty="0">
                <a:solidFill>
                  <a:srgbClr val="293F5E"/>
                </a:solidFill>
                <a:latin typeface="Arial"/>
                <a:cs typeface="Arial"/>
              </a:rPr>
              <a:t>−8         −6         −4        </a:t>
            </a:r>
            <a:r>
              <a:rPr sz="200" b="1" spc="20" dirty="0">
                <a:solidFill>
                  <a:srgbClr val="293F5E"/>
                </a:solidFill>
                <a:latin typeface="Arial"/>
                <a:cs typeface="Arial"/>
              </a:rPr>
              <a:t> </a:t>
            </a:r>
            <a:r>
              <a:rPr sz="200" b="1" spc="15" dirty="0">
                <a:solidFill>
                  <a:srgbClr val="293F5E"/>
                </a:solidFill>
                <a:latin typeface="Arial"/>
                <a:cs typeface="Arial"/>
              </a:rPr>
              <a:t>−2        </a:t>
            </a:r>
            <a:r>
              <a:rPr sz="200" b="1" spc="80" dirty="0">
                <a:solidFill>
                  <a:srgbClr val="293F5E"/>
                </a:solidFill>
                <a:latin typeface="Arial"/>
                <a:cs typeface="Arial"/>
              </a:rPr>
              <a:t> </a:t>
            </a:r>
            <a:r>
              <a:rPr sz="200" b="1" spc="10" dirty="0">
                <a:solidFill>
                  <a:srgbClr val="293F5E"/>
                </a:solidFill>
                <a:latin typeface="Arial"/>
                <a:cs typeface="Arial"/>
              </a:rPr>
              <a:t>0          </a:t>
            </a:r>
            <a:r>
              <a:rPr sz="200" b="1" spc="60" dirty="0">
                <a:solidFill>
                  <a:srgbClr val="293F5E"/>
                </a:solidFill>
                <a:latin typeface="Arial"/>
                <a:cs typeface="Arial"/>
              </a:rPr>
              <a:t> </a:t>
            </a:r>
            <a:r>
              <a:rPr sz="200" b="1" spc="10" dirty="0">
                <a:solidFill>
                  <a:srgbClr val="293F5E"/>
                </a:solidFill>
                <a:latin typeface="Arial"/>
                <a:cs typeface="Arial"/>
              </a:rPr>
              <a:t>2          </a:t>
            </a:r>
            <a:r>
              <a:rPr sz="200" b="1" spc="65" dirty="0">
                <a:solidFill>
                  <a:srgbClr val="293F5E"/>
                </a:solidFill>
                <a:latin typeface="Arial"/>
                <a:cs typeface="Arial"/>
              </a:rPr>
              <a:t> </a:t>
            </a:r>
            <a:r>
              <a:rPr sz="200" b="1" spc="10" dirty="0">
                <a:solidFill>
                  <a:srgbClr val="293F5E"/>
                </a:solidFill>
                <a:latin typeface="Arial"/>
                <a:cs typeface="Arial"/>
              </a:rPr>
              <a:t>4          </a:t>
            </a:r>
            <a:r>
              <a:rPr sz="200" b="1" spc="60" dirty="0">
                <a:solidFill>
                  <a:srgbClr val="293F5E"/>
                </a:solidFill>
                <a:latin typeface="Arial"/>
                <a:cs typeface="Arial"/>
              </a:rPr>
              <a:t> </a:t>
            </a:r>
            <a:r>
              <a:rPr sz="200" b="1" spc="10" dirty="0">
                <a:solidFill>
                  <a:srgbClr val="293F5E"/>
                </a:solidFill>
                <a:latin typeface="Arial"/>
                <a:cs typeface="Arial"/>
              </a:rPr>
              <a:t>6          </a:t>
            </a:r>
            <a:r>
              <a:rPr sz="200" b="1" spc="60" dirty="0">
                <a:solidFill>
                  <a:srgbClr val="293F5E"/>
                </a:solidFill>
                <a:latin typeface="Arial"/>
                <a:cs typeface="Arial"/>
              </a:rPr>
              <a:t> </a:t>
            </a:r>
            <a:r>
              <a:rPr sz="200" b="1" spc="10" dirty="0">
                <a:solidFill>
                  <a:srgbClr val="293F5E"/>
                </a:solidFill>
                <a:latin typeface="Arial"/>
                <a:cs typeface="Arial"/>
              </a:rPr>
              <a:t>8</a:t>
            </a:r>
            <a:endParaRPr sz="200">
              <a:latin typeface="Arial"/>
              <a:cs typeface="Arial"/>
            </a:endParaRPr>
          </a:p>
          <a:p>
            <a:pPr marL="540385">
              <a:lnSpc>
                <a:spcPct val="100000"/>
              </a:lnSpc>
              <a:spcBef>
                <a:spcPts val="85"/>
              </a:spcBef>
            </a:pPr>
            <a:r>
              <a:rPr sz="250" b="1" spc="15" dirty="0">
                <a:solidFill>
                  <a:srgbClr val="293F5E"/>
                </a:solidFill>
                <a:latin typeface="Arial"/>
                <a:cs typeface="Arial"/>
              </a:rPr>
              <a:t>PCA</a:t>
            </a:r>
            <a:r>
              <a:rPr sz="250" b="1" spc="-20" dirty="0">
                <a:solidFill>
                  <a:srgbClr val="293F5E"/>
                </a:solidFill>
                <a:latin typeface="Arial"/>
                <a:cs typeface="Arial"/>
              </a:rPr>
              <a:t> </a:t>
            </a:r>
            <a:r>
              <a:rPr sz="250" b="1" spc="10" dirty="0">
                <a:solidFill>
                  <a:srgbClr val="293F5E"/>
                </a:solidFill>
                <a:latin typeface="Arial"/>
                <a:cs typeface="Arial"/>
              </a:rPr>
              <a:t>Component</a:t>
            </a:r>
            <a:r>
              <a:rPr sz="250" b="1" spc="-15" dirty="0">
                <a:solidFill>
                  <a:srgbClr val="293F5E"/>
                </a:solidFill>
                <a:latin typeface="Arial"/>
                <a:cs typeface="Arial"/>
              </a:rPr>
              <a:t> </a:t>
            </a:r>
            <a:r>
              <a:rPr sz="250" b="1" spc="10" dirty="0">
                <a:solidFill>
                  <a:srgbClr val="293F5E"/>
                </a:solidFill>
                <a:latin typeface="Arial"/>
                <a:cs typeface="Arial"/>
              </a:rPr>
              <a:t>1</a:t>
            </a:r>
            <a:endParaRPr sz="250">
              <a:latin typeface="Arial"/>
              <a:cs typeface="Arial"/>
            </a:endParaRPr>
          </a:p>
        </p:txBody>
      </p:sp>
      <p:sp>
        <p:nvSpPr>
          <p:cNvPr id="28" name="object 28"/>
          <p:cNvSpPr txBox="1"/>
          <p:nvPr/>
        </p:nvSpPr>
        <p:spPr>
          <a:xfrm>
            <a:off x="1192496" y="1870529"/>
            <a:ext cx="64135" cy="328930"/>
          </a:xfrm>
          <a:prstGeom prst="rect">
            <a:avLst/>
          </a:prstGeom>
        </p:spPr>
        <p:txBody>
          <a:bodyPr vert="vert270" wrap="square" lIns="0" tIns="12065" rIns="0" bIns="0" rtlCol="0">
            <a:spAutoFit/>
          </a:bodyPr>
          <a:lstStyle/>
          <a:p>
            <a:pPr marL="12700">
              <a:lnSpc>
                <a:spcPct val="100000"/>
              </a:lnSpc>
              <a:spcBef>
                <a:spcPts val="95"/>
              </a:spcBef>
            </a:pPr>
            <a:r>
              <a:rPr sz="250" b="1" spc="15" dirty="0">
                <a:solidFill>
                  <a:srgbClr val="293F5E"/>
                </a:solidFill>
                <a:latin typeface="Arial"/>
                <a:cs typeface="Arial"/>
              </a:rPr>
              <a:t>PCA</a:t>
            </a:r>
            <a:r>
              <a:rPr sz="250" b="1" spc="-20" dirty="0">
                <a:solidFill>
                  <a:srgbClr val="293F5E"/>
                </a:solidFill>
                <a:latin typeface="Arial"/>
                <a:cs typeface="Arial"/>
              </a:rPr>
              <a:t> </a:t>
            </a:r>
            <a:r>
              <a:rPr sz="250" b="1" spc="10" dirty="0">
                <a:solidFill>
                  <a:srgbClr val="293F5E"/>
                </a:solidFill>
                <a:latin typeface="Arial"/>
                <a:cs typeface="Arial"/>
              </a:rPr>
              <a:t>Component</a:t>
            </a:r>
            <a:r>
              <a:rPr sz="250" b="1" spc="-15" dirty="0">
                <a:solidFill>
                  <a:srgbClr val="293F5E"/>
                </a:solidFill>
                <a:latin typeface="Arial"/>
                <a:cs typeface="Arial"/>
              </a:rPr>
              <a:t> </a:t>
            </a:r>
            <a:r>
              <a:rPr sz="250" b="1" spc="10" dirty="0">
                <a:solidFill>
                  <a:srgbClr val="293F5E"/>
                </a:solidFill>
                <a:latin typeface="Arial"/>
                <a:cs typeface="Arial"/>
              </a:rPr>
              <a:t>2</a:t>
            </a:r>
            <a:endParaRPr sz="250">
              <a:latin typeface="Arial"/>
              <a:cs typeface="Arial"/>
            </a:endParaRPr>
          </a:p>
        </p:txBody>
      </p:sp>
      <p:sp>
        <p:nvSpPr>
          <p:cNvPr id="29" name="object 29"/>
          <p:cNvSpPr txBox="1"/>
          <p:nvPr/>
        </p:nvSpPr>
        <p:spPr>
          <a:xfrm>
            <a:off x="1052106" y="2758216"/>
            <a:ext cx="1456690" cy="165100"/>
          </a:xfrm>
          <a:prstGeom prst="rect">
            <a:avLst/>
          </a:prstGeom>
        </p:spPr>
        <p:txBody>
          <a:bodyPr vert="horz" wrap="square" lIns="0" tIns="14604" rIns="0" bIns="0" rtlCol="0">
            <a:spAutoFit/>
          </a:bodyPr>
          <a:lstStyle/>
          <a:p>
            <a:pPr marL="12700">
              <a:lnSpc>
                <a:spcPct val="100000"/>
              </a:lnSpc>
              <a:spcBef>
                <a:spcPts val="114"/>
              </a:spcBef>
            </a:pPr>
            <a:r>
              <a:rPr sz="900" spc="45" dirty="0">
                <a:solidFill>
                  <a:srgbClr val="003874"/>
                </a:solidFill>
                <a:latin typeface="Times New Roman"/>
                <a:cs typeface="Times New Roman"/>
              </a:rPr>
              <a:t>Figure</a:t>
            </a:r>
            <a:r>
              <a:rPr sz="900" spc="-45" dirty="0">
                <a:solidFill>
                  <a:srgbClr val="003874"/>
                </a:solidFill>
                <a:latin typeface="Times New Roman"/>
                <a:cs typeface="Times New Roman"/>
              </a:rPr>
              <a:t> </a:t>
            </a:r>
            <a:r>
              <a:rPr sz="900" spc="10" dirty="0">
                <a:solidFill>
                  <a:srgbClr val="003874"/>
                </a:solidFill>
                <a:latin typeface="Times New Roman"/>
                <a:cs typeface="Times New Roman"/>
              </a:rPr>
              <a:t>1:</a:t>
            </a:r>
            <a:r>
              <a:rPr sz="900" spc="-40" dirty="0">
                <a:solidFill>
                  <a:srgbClr val="003874"/>
                </a:solidFill>
                <a:latin typeface="Times New Roman"/>
                <a:cs typeface="Times New Roman"/>
              </a:rPr>
              <a:t> </a:t>
            </a:r>
            <a:r>
              <a:rPr sz="900" dirty="0">
                <a:latin typeface="Times New Roman"/>
                <a:cs typeface="Times New Roman"/>
              </a:rPr>
              <a:t>PCA</a:t>
            </a:r>
            <a:r>
              <a:rPr sz="900" spc="-40" dirty="0">
                <a:latin typeface="Times New Roman"/>
                <a:cs typeface="Times New Roman"/>
              </a:rPr>
              <a:t> </a:t>
            </a:r>
            <a:r>
              <a:rPr sz="900" spc="50" dirty="0">
                <a:latin typeface="Times New Roman"/>
                <a:cs typeface="Times New Roman"/>
              </a:rPr>
              <a:t>visualization.</a:t>
            </a:r>
            <a:endParaRPr sz="900">
              <a:latin typeface="Times New Roman"/>
              <a:cs typeface="Times New Roman"/>
            </a:endParaRPr>
          </a:p>
        </p:txBody>
      </p:sp>
      <p:pic>
        <p:nvPicPr>
          <p:cNvPr id="30" name="object 30"/>
          <p:cNvPicPr/>
          <p:nvPr/>
        </p:nvPicPr>
        <p:blipFill>
          <a:blip r:embed="rId11" cstate="print"/>
          <a:stretch>
            <a:fillRect/>
          </a:stretch>
        </p:blipFill>
        <p:spPr>
          <a:xfrm>
            <a:off x="3145840" y="1475861"/>
            <a:ext cx="2214959" cy="1136370"/>
          </a:xfrm>
          <a:prstGeom prst="rect">
            <a:avLst/>
          </a:prstGeom>
        </p:spPr>
      </p:pic>
      <p:sp>
        <p:nvSpPr>
          <p:cNvPr id="31" name="object 31"/>
          <p:cNvSpPr txBox="1"/>
          <p:nvPr/>
        </p:nvSpPr>
        <p:spPr>
          <a:xfrm>
            <a:off x="3434956" y="2758216"/>
            <a:ext cx="1644014" cy="165100"/>
          </a:xfrm>
          <a:prstGeom prst="rect">
            <a:avLst/>
          </a:prstGeom>
        </p:spPr>
        <p:txBody>
          <a:bodyPr vert="horz" wrap="square" lIns="0" tIns="14604" rIns="0" bIns="0" rtlCol="0">
            <a:spAutoFit/>
          </a:bodyPr>
          <a:lstStyle/>
          <a:p>
            <a:pPr marL="12700">
              <a:lnSpc>
                <a:spcPct val="100000"/>
              </a:lnSpc>
              <a:spcBef>
                <a:spcPts val="114"/>
              </a:spcBef>
            </a:pPr>
            <a:r>
              <a:rPr sz="900" spc="45" dirty="0">
                <a:solidFill>
                  <a:srgbClr val="003874"/>
                </a:solidFill>
                <a:latin typeface="Times New Roman"/>
                <a:cs typeface="Times New Roman"/>
              </a:rPr>
              <a:t>Figure</a:t>
            </a:r>
            <a:r>
              <a:rPr sz="900" spc="-30" dirty="0">
                <a:solidFill>
                  <a:srgbClr val="003874"/>
                </a:solidFill>
                <a:latin typeface="Times New Roman"/>
                <a:cs typeface="Times New Roman"/>
              </a:rPr>
              <a:t> </a:t>
            </a:r>
            <a:r>
              <a:rPr sz="900" spc="10" dirty="0">
                <a:solidFill>
                  <a:srgbClr val="003874"/>
                </a:solidFill>
                <a:latin typeface="Times New Roman"/>
                <a:cs typeface="Times New Roman"/>
              </a:rPr>
              <a:t>2:</a:t>
            </a:r>
            <a:r>
              <a:rPr sz="900" spc="-30" dirty="0">
                <a:solidFill>
                  <a:srgbClr val="003874"/>
                </a:solidFill>
                <a:latin typeface="Times New Roman"/>
                <a:cs typeface="Times New Roman"/>
              </a:rPr>
              <a:t> </a:t>
            </a:r>
            <a:r>
              <a:rPr sz="900" spc="60" dirty="0">
                <a:latin typeface="Times New Roman"/>
                <a:cs typeface="Times New Roman"/>
              </a:rPr>
              <a:t>Framework</a:t>
            </a:r>
            <a:r>
              <a:rPr sz="900" spc="-30" dirty="0">
                <a:latin typeface="Times New Roman"/>
                <a:cs typeface="Times New Roman"/>
              </a:rPr>
              <a:t> </a:t>
            </a:r>
            <a:r>
              <a:rPr sz="900" spc="35" dirty="0">
                <a:latin typeface="Times New Roman"/>
                <a:cs typeface="Times New Roman"/>
              </a:rPr>
              <a:t>of</a:t>
            </a:r>
            <a:r>
              <a:rPr sz="900" spc="-30" dirty="0">
                <a:latin typeface="Times New Roman"/>
                <a:cs typeface="Times New Roman"/>
              </a:rPr>
              <a:t> </a:t>
            </a:r>
            <a:r>
              <a:rPr sz="900" spc="15" dirty="0">
                <a:latin typeface="Times New Roman"/>
                <a:cs typeface="Times New Roman"/>
              </a:rPr>
              <a:t>MLLM.</a:t>
            </a:r>
            <a:endParaRPr sz="900">
              <a:latin typeface="Times New Roman"/>
              <a:cs typeface="Times New Roman"/>
            </a:endParaRPr>
          </a:p>
        </p:txBody>
      </p:sp>
      <p:grpSp>
        <p:nvGrpSpPr>
          <p:cNvPr id="32" name="object 32"/>
          <p:cNvGrpSpPr/>
          <p:nvPr/>
        </p:nvGrpSpPr>
        <p:grpSpPr>
          <a:xfrm>
            <a:off x="0" y="3131464"/>
            <a:ext cx="5760085" cy="108585"/>
            <a:chOff x="0" y="3131464"/>
            <a:chExt cx="5760085" cy="108585"/>
          </a:xfrm>
        </p:grpSpPr>
        <p:sp>
          <p:nvSpPr>
            <p:cNvPr id="33" name="object 33"/>
            <p:cNvSpPr/>
            <p:nvPr/>
          </p:nvSpPr>
          <p:spPr>
            <a:xfrm>
              <a:off x="0"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sp>
          <p:nvSpPr>
            <p:cNvPr id="34" name="object 34"/>
            <p:cNvSpPr/>
            <p:nvPr/>
          </p:nvSpPr>
          <p:spPr>
            <a:xfrm>
              <a:off x="1728012" y="3131464"/>
              <a:ext cx="2304415" cy="108585"/>
            </a:xfrm>
            <a:custGeom>
              <a:avLst/>
              <a:gdLst/>
              <a:ahLst/>
              <a:cxnLst/>
              <a:rect l="l" t="t" r="r" b="b"/>
              <a:pathLst>
                <a:path w="2304415" h="108585">
                  <a:moveTo>
                    <a:pt x="2303970" y="0"/>
                  </a:moveTo>
                  <a:lnTo>
                    <a:pt x="0" y="0"/>
                  </a:lnTo>
                  <a:lnTo>
                    <a:pt x="0" y="108559"/>
                  </a:lnTo>
                  <a:lnTo>
                    <a:pt x="2303970" y="108559"/>
                  </a:lnTo>
                  <a:lnTo>
                    <a:pt x="2303970" y="0"/>
                  </a:lnTo>
                  <a:close/>
                </a:path>
              </a:pathLst>
            </a:custGeom>
            <a:solidFill>
              <a:srgbClr val="E3E3E3"/>
            </a:solidFill>
          </p:spPr>
          <p:txBody>
            <a:bodyPr wrap="square" lIns="0" tIns="0" rIns="0" bIns="0" rtlCol="0"/>
            <a:lstStyle/>
            <a:p>
              <a:endParaRPr/>
            </a:p>
          </p:txBody>
        </p:sp>
        <p:sp>
          <p:nvSpPr>
            <p:cNvPr id="35" name="object 35"/>
            <p:cNvSpPr/>
            <p:nvPr/>
          </p:nvSpPr>
          <p:spPr>
            <a:xfrm>
              <a:off x="4031983"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grpSp>
      <p:sp>
        <p:nvSpPr>
          <p:cNvPr id="36" name="object 36"/>
          <p:cNvSpPr txBox="1">
            <a:spLocks noGrp="1"/>
          </p:cNvSpPr>
          <p:nvPr>
            <p:ph type="dt" sz="half" idx="6"/>
          </p:nvPr>
        </p:nvSpPr>
        <p:spPr>
          <a:prstGeom prst="rect">
            <a:avLst/>
          </a:prstGeom>
        </p:spPr>
        <p:txBody>
          <a:bodyPr vert="horz" wrap="square" lIns="0" tIns="5080" rIns="0" bIns="0" rtlCol="0">
            <a:spAutoFit/>
          </a:bodyPr>
          <a:lstStyle/>
          <a:p>
            <a:pPr marL="12700">
              <a:lnSpc>
                <a:spcPct val="100000"/>
              </a:lnSpc>
              <a:spcBef>
                <a:spcPts val="40"/>
              </a:spcBef>
            </a:pPr>
            <a:r>
              <a:rPr spc="5" dirty="0"/>
              <a:t>HKUST(GZ)</a:t>
            </a:r>
          </a:p>
        </p:txBody>
      </p:sp>
      <p:sp>
        <p:nvSpPr>
          <p:cNvPr id="37" name="object 37"/>
          <p:cNvSpPr txBox="1"/>
          <p:nvPr/>
        </p:nvSpPr>
        <p:spPr>
          <a:xfrm>
            <a:off x="2688818" y="3131763"/>
            <a:ext cx="398145" cy="105410"/>
          </a:xfrm>
          <a:prstGeom prst="rect">
            <a:avLst/>
          </a:prstGeom>
        </p:spPr>
        <p:txBody>
          <a:bodyPr vert="horz" wrap="square" lIns="0" tIns="5080" rIns="0" bIns="0" rtlCol="0">
            <a:spAutoFit/>
          </a:bodyPr>
          <a:lstStyle/>
          <a:p>
            <a:pPr marL="12700">
              <a:lnSpc>
                <a:spcPct val="100000"/>
              </a:lnSpc>
              <a:spcBef>
                <a:spcPts val="40"/>
              </a:spcBef>
            </a:pPr>
            <a:r>
              <a:rPr sz="550" spc="30" dirty="0">
                <a:solidFill>
                  <a:srgbClr val="003874"/>
                </a:solidFill>
                <a:latin typeface="Times New Roman"/>
                <a:cs typeface="Times New Roman"/>
              </a:rPr>
              <a:t>MM</a:t>
            </a:r>
            <a:r>
              <a:rPr sz="550" spc="5" dirty="0">
                <a:solidFill>
                  <a:srgbClr val="003874"/>
                </a:solidFill>
                <a:latin typeface="Times New Roman"/>
                <a:cs typeface="Times New Roman"/>
              </a:rPr>
              <a:t>N</a:t>
            </a:r>
            <a:r>
              <a:rPr sz="550" spc="45" dirty="0">
                <a:solidFill>
                  <a:srgbClr val="003874"/>
                </a:solidFill>
                <a:latin typeface="Times New Roman"/>
                <a:cs typeface="Times New Roman"/>
              </a:rPr>
              <a:t>eu</a:t>
            </a:r>
            <a:r>
              <a:rPr sz="550" spc="25" dirty="0">
                <a:solidFill>
                  <a:srgbClr val="003874"/>
                </a:solidFill>
                <a:latin typeface="Times New Roman"/>
                <a:cs typeface="Times New Roman"/>
              </a:rPr>
              <a:t>r</a:t>
            </a:r>
            <a:r>
              <a:rPr sz="550" spc="50" dirty="0">
                <a:solidFill>
                  <a:srgbClr val="003874"/>
                </a:solidFill>
                <a:latin typeface="Times New Roman"/>
                <a:cs typeface="Times New Roman"/>
              </a:rPr>
              <a:t>on</a:t>
            </a:r>
            <a:endParaRPr sz="550">
              <a:latin typeface="Times New Roman"/>
              <a:cs typeface="Times New Roman"/>
            </a:endParaRPr>
          </a:p>
        </p:txBody>
      </p:sp>
      <p:sp>
        <p:nvSpPr>
          <p:cNvPr id="38" name="object 38"/>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spc="10" dirty="0"/>
              <a:t>EMNLP</a:t>
            </a:r>
            <a:r>
              <a:rPr spc="-15" dirty="0"/>
              <a:t> </a:t>
            </a:r>
            <a:r>
              <a:rPr spc="15" dirty="0"/>
              <a:t>2024</a:t>
            </a:r>
          </a:p>
        </p:txBody>
      </p:sp>
    </p:spTree>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2" y="25"/>
            <a:ext cx="5760085" cy="232410"/>
            <a:chOff x="-32" y="25"/>
            <a:chExt cx="5760085" cy="232410"/>
          </a:xfrm>
        </p:grpSpPr>
        <p:sp>
          <p:nvSpPr>
            <p:cNvPr id="3" name="object 3"/>
            <p:cNvSpPr/>
            <p:nvPr/>
          </p:nvSpPr>
          <p:spPr>
            <a:xfrm>
              <a:off x="120650"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 name="object 4"/>
            <p:cNvSpPr/>
            <p:nvPr/>
          </p:nvSpPr>
          <p:spPr>
            <a:xfrm>
              <a:off x="171056"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grpSp>
      <p:sp>
        <p:nvSpPr>
          <p:cNvPr id="5" name="object 5"/>
          <p:cNvSpPr txBox="1"/>
          <p:nvPr/>
        </p:nvSpPr>
        <p:spPr>
          <a:xfrm>
            <a:off x="95300" y="0"/>
            <a:ext cx="408305" cy="109220"/>
          </a:xfrm>
          <a:prstGeom prst="rect">
            <a:avLst/>
          </a:prstGeom>
        </p:spPr>
        <p:txBody>
          <a:bodyPr vert="horz" wrap="square" lIns="0" tIns="12700" rIns="0" bIns="0" rtlCol="0">
            <a:spAutoFit/>
          </a:bodyPr>
          <a:lstStyle/>
          <a:p>
            <a:pPr marL="12700">
              <a:lnSpc>
                <a:spcPct val="100000"/>
              </a:lnSpc>
              <a:spcBef>
                <a:spcPts val="100"/>
              </a:spcBef>
            </a:pPr>
            <a:r>
              <a:rPr sz="550" spc="-25" dirty="0">
                <a:solidFill>
                  <a:srgbClr val="7F8D9C"/>
                </a:solidFill>
                <a:latin typeface="Times New Roman"/>
                <a:cs typeface="Times New Roman"/>
                <a:hlinkClick r:id="rId3" action="ppaction://hlinksldjump"/>
              </a:rPr>
              <a:t>B</a:t>
            </a:r>
            <a:r>
              <a:rPr sz="550" spc="20" dirty="0">
                <a:solidFill>
                  <a:srgbClr val="7F8D9C"/>
                </a:solidFill>
                <a:latin typeface="Times New Roman"/>
                <a:cs typeface="Times New Roman"/>
                <a:hlinkClick r:id="rId3" action="ppaction://hlinksldjump"/>
              </a:rPr>
              <a:t>ackg</a:t>
            </a:r>
            <a:r>
              <a:rPr sz="550" spc="25" dirty="0">
                <a:solidFill>
                  <a:srgbClr val="7F8D9C"/>
                </a:solidFill>
                <a:latin typeface="Times New Roman"/>
                <a:cs typeface="Times New Roman"/>
                <a:hlinkClick r:id="rId3" action="ppaction://hlinksldjump"/>
              </a:rPr>
              <a:t>r</a:t>
            </a:r>
            <a:r>
              <a:rPr sz="550" spc="55" dirty="0">
                <a:solidFill>
                  <a:srgbClr val="7F8D9C"/>
                </a:solidFill>
                <a:latin typeface="Times New Roman"/>
                <a:cs typeface="Times New Roman"/>
                <a:hlinkClick r:id="rId3" action="ppaction://hlinksldjump"/>
              </a:rPr>
              <a:t>ound</a:t>
            </a:r>
            <a:endParaRPr sz="550">
              <a:latin typeface="Times New Roman"/>
              <a:cs typeface="Times New Roman"/>
            </a:endParaRPr>
          </a:p>
        </p:txBody>
      </p:sp>
      <p:grpSp>
        <p:nvGrpSpPr>
          <p:cNvPr id="6" name="object 6"/>
          <p:cNvGrpSpPr/>
          <p:nvPr/>
        </p:nvGrpSpPr>
        <p:grpSpPr>
          <a:xfrm>
            <a:off x="1488973" y="104777"/>
            <a:ext cx="92075" cy="41275"/>
            <a:chOff x="1488973" y="104777"/>
            <a:chExt cx="92075" cy="41275"/>
          </a:xfrm>
        </p:grpSpPr>
        <p:sp>
          <p:nvSpPr>
            <p:cNvPr id="7" name="object 7"/>
            <p:cNvSpPr/>
            <p:nvPr/>
          </p:nvSpPr>
          <p:spPr>
            <a:xfrm>
              <a:off x="1491513" y="107317"/>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8" name="object 8"/>
            <p:cNvSpPr/>
            <p:nvPr/>
          </p:nvSpPr>
          <p:spPr>
            <a:xfrm>
              <a:off x="1491513"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9" name="object 9"/>
            <p:cNvSpPr/>
            <p:nvPr/>
          </p:nvSpPr>
          <p:spPr>
            <a:xfrm>
              <a:off x="1541906"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10" name="object 10"/>
          <p:cNvSpPr txBox="1"/>
          <p:nvPr/>
        </p:nvSpPr>
        <p:spPr>
          <a:xfrm>
            <a:off x="1466151" y="0"/>
            <a:ext cx="273685" cy="109220"/>
          </a:xfrm>
          <a:prstGeom prst="rect">
            <a:avLst/>
          </a:prstGeom>
        </p:spPr>
        <p:txBody>
          <a:bodyPr vert="horz" wrap="square" lIns="0" tIns="12700" rIns="0" bIns="0" rtlCol="0">
            <a:spAutoFit/>
          </a:bodyPr>
          <a:lstStyle/>
          <a:p>
            <a:pPr marL="12700">
              <a:lnSpc>
                <a:spcPct val="100000"/>
              </a:lnSpc>
              <a:spcBef>
                <a:spcPts val="100"/>
              </a:spcBef>
            </a:pPr>
            <a:r>
              <a:rPr sz="550" spc="10" dirty="0">
                <a:solidFill>
                  <a:srgbClr val="FFFFFF"/>
                </a:solidFill>
                <a:latin typeface="Times New Roman"/>
                <a:cs typeface="Times New Roman"/>
                <a:hlinkClick r:id="rId4" action="ppaction://hlinksldjump"/>
              </a:rPr>
              <a:t>M</a:t>
            </a:r>
            <a:r>
              <a:rPr sz="550" spc="45" dirty="0">
                <a:solidFill>
                  <a:srgbClr val="FFFFFF"/>
                </a:solidFill>
                <a:latin typeface="Times New Roman"/>
                <a:cs typeface="Times New Roman"/>
                <a:hlinkClick r:id="rId4" action="ppaction://hlinksldjump"/>
              </a:rPr>
              <a:t>e</a:t>
            </a:r>
            <a:r>
              <a:rPr sz="550" spc="20" dirty="0">
                <a:solidFill>
                  <a:srgbClr val="FFFFFF"/>
                </a:solidFill>
                <a:latin typeface="Times New Roman"/>
                <a:cs typeface="Times New Roman"/>
                <a:hlinkClick r:id="rId4" action="ppaction://hlinksldjump"/>
              </a:rPr>
              <a:t>t</a:t>
            </a:r>
            <a:r>
              <a:rPr sz="550" spc="50" dirty="0">
                <a:solidFill>
                  <a:srgbClr val="FFFFFF"/>
                </a:solidFill>
                <a:latin typeface="Times New Roman"/>
                <a:cs typeface="Times New Roman"/>
                <a:hlinkClick r:id="rId4" action="ppaction://hlinksldjump"/>
              </a:rPr>
              <a:t>hod</a:t>
            </a:r>
            <a:endParaRPr sz="550">
              <a:latin typeface="Times New Roman"/>
              <a:cs typeface="Times New Roman"/>
            </a:endParaRPr>
          </a:p>
        </p:txBody>
      </p:sp>
      <p:grpSp>
        <p:nvGrpSpPr>
          <p:cNvPr id="11" name="object 11"/>
          <p:cNvGrpSpPr/>
          <p:nvPr/>
        </p:nvGrpSpPr>
        <p:grpSpPr>
          <a:xfrm>
            <a:off x="2725305" y="104777"/>
            <a:ext cx="92075" cy="41275"/>
            <a:chOff x="2725305" y="104777"/>
            <a:chExt cx="92075" cy="41275"/>
          </a:xfrm>
        </p:grpSpPr>
        <p:sp>
          <p:nvSpPr>
            <p:cNvPr id="12" name="object 12"/>
            <p:cNvSpPr/>
            <p:nvPr/>
          </p:nvSpPr>
          <p:spPr>
            <a:xfrm>
              <a:off x="272784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3" name="object 13"/>
            <p:cNvSpPr/>
            <p:nvPr/>
          </p:nvSpPr>
          <p:spPr>
            <a:xfrm>
              <a:off x="277823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grpSp>
      <p:sp>
        <p:nvSpPr>
          <p:cNvPr id="14" name="object 14"/>
          <p:cNvSpPr txBox="1"/>
          <p:nvPr/>
        </p:nvSpPr>
        <p:spPr>
          <a:xfrm>
            <a:off x="2702483" y="0"/>
            <a:ext cx="252095" cy="109220"/>
          </a:xfrm>
          <a:prstGeom prst="rect">
            <a:avLst/>
          </a:prstGeom>
        </p:spPr>
        <p:txBody>
          <a:bodyPr vert="horz" wrap="square" lIns="0" tIns="12700" rIns="0" bIns="0" rtlCol="0">
            <a:spAutoFit/>
          </a:bodyPr>
          <a:lstStyle/>
          <a:p>
            <a:pPr marL="12700">
              <a:lnSpc>
                <a:spcPct val="100000"/>
              </a:lnSpc>
              <a:spcBef>
                <a:spcPts val="100"/>
              </a:spcBef>
            </a:pPr>
            <a:r>
              <a:rPr sz="550" spc="-30" dirty="0">
                <a:solidFill>
                  <a:srgbClr val="7F8D9C"/>
                </a:solidFill>
                <a:latin typeface="Times New Roman"/>
                <a:cs typeface="Times New Roman"/>
                <a:hlinkClick r:id="rId5" action="ppaction://hlinksldjump"/>
              </a:rPr>
              <a:t>R</a:t>
            </a:r>
            <a:r>
              <a:rPr sz="550" spc="30" dirty="0">
                <a:solidFill>
                  <a:srgbClr val="7F8D9C"/>
                </a:solidFill>
                <a:latin typeface="Times New Roman"/>
                <a:cs typeface="Times New Roman"/>
                <a:hlinkClick r:id="rId5" action="ppaction://hlinksldjump"/>
              </a:rPr>
              <a:t>esults</a:t>
            </a:r>
            <a:endParaRPr sz="550">
              <a:latin typeface="Times New Roman"/>
              <a:cs typeface="Times New Roman"/>
            </a:endParaRPr>
          </a:p>
        </p:txBody>
      </p:sp>
      <p:sp>
        <p:nvSpPr>
          <p:cNvPr id="15" name="object 15"/>
          <p:cNvSpPr/>
          <p:nvPr/>
        </p:nvSpPr>
        <p:spPr>
          <a:xfrm>
            <a:off x="3942308"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6" name="object 16"/>
          <p:cNvSpPr txBox="1"/>
          <p:nvPr/>
        </p:nvSpPr>
        <p:spPr>
          <a:xfrm>
            <a:off x="3916959" y="0"/>
            <a:ext cx="416559" cy="109220"/>
          </a:xfrm>
          <a:prstGeom prst="rect">
            <a:avLst/>
          </a:prstGeom>
        </p:spPr>
        <p:txBody>
          <a:bodyPr vert="horz" wrap="square" lIns="0" tIns="12700" rIns="0" bIns="0" rtlCol="0">
            <a:spAutoFit/>
          </a:bodyPr>
          <a:lstStyle/>
          <a:p>
            <a:pPr marL="12700">
              <a:lnSpc>
                <a:spcPct val="100000"/>
              </a:lnSpc>
              <a:spcBef>
                <a:spcPts val="100"/>
              </a:spcBef>
            </a:pPr>
            <a:r>
              <a:rPr sz="550" dirty="0">
                <a:solidFill>
                  <a:srgbClr val="7F8D9C"/>
                </a:solidFill>
                <a:latin typeface="Times New Roman"/>
                <a:cs typeface="Times New Roman"/>
                <a:hlinkClick r:id="rId6" action="ppaction://hlinksldjump"/>
              </a:rPr>
              <a:t>F</a:t>
            </a:r>
            <a:r>
              <a:rPr sz="550" spc="45" dirty="0">
                <a:solidFill>
                  <a:srgbClr val="7F8D9C"/>
                </a:solidFill>
                <a:latin typeface="Times New Roman"/>
                <a:cs typeface="Times New Roman"/>
                <a:hlinkClick r:id="rId6" action="ppaction://hlinksldjump"/>
              </a:rPr>
              <a:t>utu</a:t>
            </a:r>
            <a:r>
              <a:rPr sz="550" spc="20" dirty="0">
                <a:solidFill>
                  <a:srgbClr val="7F8D9C"/>
                </a:solidFill>
                <a:latin typeface="Times New Roman"/>
                <a:cs typeface="Times New Roman"/>
                <a:hlinkClick r:id="rId6" action="ppaction://hlinksldjump"/>
              </a:rPr>
              <a:t>r</a:t>
            </a:r>
            <a:r>
              <a:rPr sz="550" spc="35" dirty="0">
                <a:solidFill>
                  <a:srgbClr val="7F8D9C"/>
                </a:solidFill>
                <a:latin typeface="Times New Roman"/>
                <a:cs typeface="Times New Roman"/>
                <a:hlinkClick r:id="rId6" action="ppaction://hlinksldjump"/>
              </a:rPr>
              <a:t>e</a:t>
            </a:r>
            <a:r>
              <a:rPr sz="550" spc="-15" dirty="0">
                <a:solidFill>
                  <a:srgbClr val="7F8D9C"/>
                </a:solidFill>
                <a:latin typeface="Times New Roman"/>
                <a:cs typeface="Times New Roman"/>
                <a:hlinkClick r:id="rId6" action="ppaction://hlinksldjump"/>
              </a:rPr>
              <a:t> </a:t>
            </a:r>
            <a:r>
              <a:rPr sz="550" spc="-45" dirty="0">
                <a:solidFill>
                  <a:srgbClr val="7F8D9C"/>
                </a:solidFill>
                <a:latin typeface="Times New Roman"/>
                <a:cs typeface="Times New Roman"/>
                <a:hlinkClick r:id="rId6" action="ppaction://hlinksldjump"/>
              </a:rPr>
              <a:t>W</a:t>
            </a:r>
            <a:r>
              <a:rPr sz="550" spc="40" dirty="0">
                <a:solidFill>
                  <a:srgbClr val="7F8D9C"/>
                </a:solidFill>
                <a:latin typeface="Times New Roman"/>
                <a:cs typeface="Times New Roman"/>
                <a:hlinkClick r:id="rId6" action="ppaction://hlinksldjump"/>
              </a:rPr>
              <a:t>o</a:t>
            </a:r>
            <a:r>
              <a:rPr sz="550" spc="20" dirty="0">
                <a:solidFill>
                  <a:srgbClr val="7F8D9C"/>
                </a:solidFill>
                <a:latin typeface="Times New Roman"/>
                <a:cs typeface="Times New Roman"/>
                <a:hlinkClick r:id="rId6" action="ppaction://hlinksldjump"/>
              </a:rPr>
              <a:t>r</a:t>
            </a:r>
            <a:r>
              <a:rPr sz="550" spc="10" dirty="0">
                <a:solidFill>
                  <a:srgbClr val="7F8D9C"/>
                </a:solidFill>
                <a:latin typeface="Times New Roman"/>
                <a:cs typeface="Times New Roman"/>
                <a:hlinkClick r:id="rId6" action="ppaction://hlinksldjump"/>
              </a:rPr>
              <a:t>k</a:t>
            </a:r>
            <a:endParaRPr sz="550">
              <a:latin typeface="Times New Roman"/>
              <a:cs typeface="Times New Roman"/>
            </a:endParaRPr>
          </a:p>
        </p:txBody>
      </p:sp>
      <p:sp>
        <p:nvSpPr>
          <p:cNvPr id="17" name="object 17"/>
          <p:cNvSpPr txBox="1"/>
          <p:nvPr/>
        </p:nvSpPr>
        <p:spPr>
          <a:xfrm>
            <a:off x="5295785" y="0"/>
            <a:ext cx="369570" cy="109220"/>
          </a:xfrm>
          <a:prstGeom prst="rect">
            <a:avLst/>
          </a:prstGeom>
        </p:spPr>
        <p:txBody>
          <a:bodyPr vert="horz" wrap="square" lIns="0" tIns="12700" rIns="0" bIns="0" rtlCol="0">
            <a:spAutoFit/>
          </a:bodyPr>
          <a:lstStyle/>
          <a:p>
            <a:pPr marL="12700">
              <a:lnSpc>
                <a:spcPct val="100000"/>
              </a:lnSpc>
              <a:spcBef>
                <a:spcPts val="100"/>
              </a:spcBef>
            </a:pPr>
            <a:r>
              <a:rPr sz="550" spc="-30" dirty="0">
                <a:solidFill>
                  <a:srgbClr val="7F8D9C"/>
                </a:solidFill>
                <a:latin typeface="Times New Roman"/>
                <a:cs typeface="Times New Roman"/>
                <a:hlinkClick r:id="rId7" action="ppaction://hlinksldjump"/>
              </a:rPr>
              <a:t>R</a:t>
            </a:r>
            <a:r>
              <a:rPr sz="550" spc="25" dirty="0">
                <a:solidFill>
                  <a:srgbClr val="7F8D9C"/>
                </a:solidFill>
                <a:latin typeface="Times New Roman"/>
                <a:cs typeface="Times New Roman"/>
                <a:hlinkClick r:id="rId7" action="ppaction://hlinksldjump"/>
              </a:rPr>
              <a:t>efe</a:t>
            </a:r>
            <a:r>
              <a:rPr sz="550" spc="5" dirty="0">
                <a:solidFill>
                  <a:srgbClr val="7F8D9C"/>
                </a:solidFill>
                <a:latin typeface="Times New Roman"/>
                <a:cs typeface="Times New Roman"/>
                <a:hlinkClick r:id="rId7" action="ppaction://hlinksldjump"/>
              </a:rPr>
              <a:t>r</a:t>
            </a:r>
            <a:r>
              <a:rPr sz="550" spc="45" dirty="0">
                <a:solidFill>
                  <a:srgbClr val="7F8D9C"/>
                </a:solidFill>
                <a:latin typeface="Times New Roman"/>
                <a:cs typeface="Times New Roman"/>
                <a:hlinkClick r:id="rId7" action="ppaction://hlinksldjump"/>
              </a:rPr>
              <a:t>e</a:t>
            </a:r>
            <a:r>
              <a:rPr sz="550" spc="50" dirty="0">
                <a:solidFill>
                  <a:srgbClr val="7F8D9C"/>
                </a:solidFill>
                <a:latin typeface="Times New Roman"/>
                <a:cs typeface="Times New Roman"/>
                <a:hlinkClick r:id="rId7" action="ppaction://hlinksldjump"/>
              </a:rPr>
              <a:t>n</a:t>
            </a:r>
            <a:r>
              <a:rPr sz="550" spc="30" dirty="0">
                <a:solidFill>
                  <a:srgbClr val="7F8D9C"/>
                </a:solidFill>
                <a:latin typeface="Times New Roman"/>
                <a:cs typeface="Times New Roman"/>
                <a:hlinkClick r:id="rId7" action="ppaction://hlinksldjump"/>
              </a:rPr>
              <a:t>ces</a:t>
            </a:r>
            <a:endParaRPr sz="550">
              <a:latin typeface="Times New Roman"/>
              <a:cs typeface="Times New Roman"/>
            </a:endParaRPr>
          </a:p>
        </p:txBody>
      </p:sp>
      <p:grpSp>
        <p:nvGrpSpPr>
          <p:cNvPr id="18" name="object 18"/>
          <p:cNvGrpSpPr/>
          <p:nvPr/>
        </p:nvGrpSpPr>
        <p:grpSpPr>
          <a:xfrm>
            <a:off x="0" y="104786"/>
            <a:ext cx="5760085" cy="318770"/>
            <a:chOff x="0" y="104786"/>
            <a:chExt cx="5760085" cy="318770"/>
          </a:xfrm>
        </p:grpSpPr>
        <p:pic>
          <p:nvPicPr>
            <p:cNvPr id="19" name="object 19"/>
            <p:cNvPicPr/>
            <p:nvPr/>
          </p:nvPicPr>
          <p:blipFill>
            <a:blip r:embed="rId8" cstate="print"/>
            <a:stretch>
              <a:fillRect/>
            </a:stretch>
          </p:blipFill>
          <p:spPr>
            <a:xfrm>
              <a:off x="0" y="104786"/>
              <a:ext cx="5759958" cy="125718"/>
            </a:xfrm>
            <a:prstGeom prst="rect">
              <a:avLst/>
            </a:prstGeom>
          </p:spPr>
        </p:pic>
        <p:sp>
          <p:nvSpPr>
            <p:cNvPr id="20" name="object 20"/>
            <p:cNvSpPr/>
            <p:nvPr/>
          </p:nvSpPr>
          <p:spPr>
            <a:xfrm>
              <a:off x="0" y="227495"/>
              <a:ext cx="5760085" cy="195580"/>
            </a:xfrm>
            <a:custGeom>
              <a:avLst/>
              <a:gdLst/>
              <a:ahLst/>
              <a:cxnLst/>
              <a:rect l="l" t="t" r="r" b="b"/>
              <a:pathLst>
                <a:path w="5760085" h="195579">
                  <a:moveTo>
                    <a:pt x="5759996" y="0"/>
                  </a:moveTo>
                  <a:lnTo>
                    <a:pt x="0" y="0"/>
                  </a:lnTo>
                  <a:lnTo>
                    <a:pt x="0" y="195503"/>
                  </a:lnTo>
                  <a:lnTo>
                    <a:pt x="5759996" y="195503"/>
                  </a:lnTo>
                  <a:lnTo>
                    <a:pt x="5759996" y="0"/>
                  </a:lnTo>
                  <a:close/>
                </a:path>
              </a:pathLst>
            </a:custGeom>
            <a:solidFill>
              <a:srgbClr val="003874"/>
            </a:solidFill>
          </p:spPr>
          <p:txBody>
            <a:bodyPr wrap="square" lIns="0" tIns="0" rIns="0" bIns="0" rtlCol="0"/>
            <a:lstStyle/>
            <a:p>
              <a:endParaRPr/>
            </a:p>
          </p:txBody>
        </p:sp>
      </p:grpSp>
      <p:sp>
        <p:nvSpPr>
          <p:cNvPr id="21" name="object 21"/>
          <p:cNvSpPr txBox="1"/>
          <p:nvPr/>
        </p:nvSpPr>
        <p:spPr>
          <a:xfrm>
            <a:off x="95300" y="215813"/>
            <a:ext cx="521970" cy="193040"/>
          </a:xfrm>
          <a:prstGeom prst="rect">
            <a:avLst/>
          </a:prstGeom>
        </p:spPr>
        <p:txBody>
          <a:bodyPr vert="horz" wrap="square" lIns="0" tIns="12700" rIns="0" bIns="0" rtlCol="0">
            <a:spAutoFit/>
          </a:bodyPr>
          <a:lstStyle/>
          <a:p>
            <a:pPr marL="12700">
              <a:lnSpc>
                <a:spcPct val="100000"/>
              </a:lnSpc>
              <a:spcBef>
                <a:spcPts val="100"/>
              </a:spcBef>
            </a:pPr>
            <a:r>
              <a:rPr sz="1100" spc="25" dirty="0">
                <a:solidFill>
                  <a:srgbClr val="FFFFFF"/>
                </a:solidFill>
                <a:latin typeface="Times New Roman"/>
                <a:cs typeface="Times New Roman"/>
              </a:rPr>
              <a:t>M</a:t>
            </a:r>
            <a:r>
              <a:rPr sz="1100" spc="90" dirty="0">
                <a:solidFill>
                  <a:srgbClr val="FFFFFF"/>
                </a:solidFill>
                <a:latin typeface="Times New Roman"/>
                <a:cs typeface="Times New Roman"/>
              </a:rPr>
              <a:t>e</a:t>
            </a:r>
            <a:r>
              <a:rPr sz="1100" spc="50" dirty="0">
                <a:solidFill>
                  <a:srgbClr val="FFFFFF"/>
                </a:solidFill>
                <a:latin typeface="Times New Roman"/>
                <a:cs typeface="Times New Roman"/>
              </a:rPr>
              <a:t>t</a:t>
            </a:r>
            <a:r>
              <a:rPr sz="1100" spc="100" dirty="0">
                <a:solidFill>
                  <a:srgbClr val="FFFFFF"/>
                </a:solidFill>
                <a:latin typeface="Times New Roman"/>
                <a:cs typeface="Times New Roman"/>
              </a:rPr>
              <a:t>hod</a:t>
            </a:r>
            <a:endParaRPr sz="1100">
              <a:latin typeface="Times New Roman"/>
              <a:cs typeface="Times New Roman"/>
            </a:endParaRPr>
          </a:p>
        </p:txBody>
      </p:sp>
      <p:sp>
        <p:nvSpPr>
          <p:cNvPr id="22" name="object 22"/>
          <p:cNvSpPr/>
          <p:nvPr/>
        </p:nvSpPr>
        <p:spPr>
          <a:xfrm>
            <a:off x="-32" y="421334"/>
            <a:ext cx="5760085" cy="33655"/>
          </a:xfrm>
          <a:custGeom>
            <a:avLst/>
            <a:gdLst/>
            <a:ahLst/>
            <a:cxnLst/>
            <a:rect l="l" t="t" r="r" b="b"/>
            <a:pathLst>
              <a:path w="5760085" h="33654">
                <a:moveTo>
                  <a:pt x="5760073" y="0"/>
                </a:moveTo>
                <a:lnTo>
                  <a:pt x="0" y="0"/>
                </a:lnTo>
                <a:lnTo>
                  <a:pt x="0" y="33402"/>
                </a:lnTo>
                <a:lnTo>
                  <a:pt x="5760073" y="33402"/>
                </a:lnTo>
                <a:lnTo>
                  <a:pt x="5760073" y="0"/>
                </a:lnTo>
                <a:close/>
              </a:path>
            </a:pathLst>
          </a:custGeom>
          <a:solidFill>
            <a:srgbClr val="003873"/>
          </a:solidFill>
        </p:spPr>
        <p:txBody>
          <a:bodyPr wrap="square" lIns="0" tIns="0" rIns="0" bIns="0" rtlCol="0"/>
          <a:lstStyle/>
          <a:p>
            <a:endParaRPr/>
          </a:p>
        </p:txBody>
      </p:sp>
      <p:sp>
        <p:nvSpPr>
          <p:cNvPr id="23" name="object 23"/>
          <p:cNvSpPr txBox="1"/>
          <p:nvPr/>
        </p:nvSpPr>
        <p:spPr>
          <a:xfrm>
            <a:off x="314274" y="548487"/>
            <a:ext cx="5131435" cy="234950"/>
          </a:xfrm>
          <a:prstGeom prst="rect">
            <a:avLst/>
          </a:prstGeom>
          <a:solidFill>
            <a:srgbClr val="003874"/>
          </a:solidFill>
        </p:spPr>
        <p:txBody>
          <a:bodyPr vert="horz" wrap="square" lIns="0" tIns="10160" rIns="0" bIns="0" rtlCol="0">
            <a:spAutoFit/>
          </a:bodyPr>
          <a:lstStyle/>
          <a:p>
            <a:pPr marL="45085">
              <a:lnSpc>
                <a:spcPct val="100000"/>
              </a:lnSpc>
              <a:spcBef>
                <a:spcPts val="80"/>
              </a:spcBef>
            </a:pPr>
            <a:r>
              <a:rPr sz="1100" spc="85" dirty="0">
                <a:solidFill>
                  <a:srgbClr val="FFFFFF"/>
                </a:solidFill>
                <a:latin typeface="Times New Roman"/>
                <a:cs typeface="Times New Roman"/>
              </a:rPr>
              <a:t>Domain</a:t>
            </a:r>
            <a:r>
              <a:rPr sz="1100" spc="-40" dirty="0">
                <a:solidFill>
                  <a:srgbClr val="FFFFFF"/>
                </a:solidFill>
                <a:latin typeface="Times New Roman"/>
                <a:cs typeface="Times New Roman"/>
              </a:rPr>
              <a:t> </a:t>
            </a:r>
            <a:r>
              <a:rPr sz="1100" spc="40" dirty="0">
                <a:solidFill>
                  <a:srgbClr val="FFFFFF"/>
                </a:solidFill>
                <a:latin typeface="Times New Roman"/>
                <a:cs typeface="Times New Roman"/>
              </a:rPr>
              <a:t>Activation</a:t>
            </a:r>
            <a:r>
              <a:rPr sz="1100" spc="-35" dirty="0">
                <a:solidFill>
                  <a:srgbClr val="FFFFFF"/>
                </a:solidFill>
                <a:latin typeface="Times New Roman"/>
                <a:cs typeface="Times New Roman"/>
              </a:rPr>
              <a:t> </a:t>
            </a:r>
            <a:r>
              <a:rPr sz="1100" spc="50" dirty="0">
                <a:solidFill>
                  <a:srgbClr val="FFFFFF"/>
                </a:solidFill>
                <a:latin typeface="Times New Roman"/>
                <a:cs typeface="Times New Roman"/>
              </a:rPr>
              <a:t>Probability</a:t>
            </a:r>
            <a:r>
              <a:rPr sz="1100" spc="-40" dirty="0">
                <a:solidFill>
                  <a:srgbClr val="FFFFFF"/>
                </a:solidFill>
                <a:latin typeface="Times New Roman"/>
                <a:cs typeface="Times New Roman"/>
              </a:rPr>
              <a:t> </a:t>
            </a:r>
            <a:r>
              <a:rPr sz="1100" spc="60" dirty="0">
                <a:solidFill>
                  <a:srgbClr val="FFFFFF"/>
                </a:solidFill>
                <a:latin typeface="Times New Roman"/>
                <a:cs typeface="Times New Roman"/>
              </a:rPr>
              <a:t>Entropy</a:t>
            </a:r>
            <a:endParaRPr sz="1100">
              <a:latin typeface="Times New Roman"/>
              <a:cs typeface="Times New Roman"/>
            </a:endParaRPr>
          </a:p>
        </p:txBody>
      </p:sp>
      <p:sp>
        <p:nvSpPr>
          <p:cNvPr id="24" name="object 24"/>
          <p:cNvSpPr txBox="1"/>
          <p:nvPr/>
        </p:nvSpPr>
        <p:spPr>
          <a:xfrm>
            <a:off x="321894" y="793055"/>
            <a:ext cx="4373880" cy="483234"/>
          </a:xfrm>
          <a:prstGeom prst="rect">
            <a:avLst/>
          </a:prstGeom>
        </p:spPr>
        <p:txBody>
          <a:bodyPr vert="horz" wrap="square" lIns="0" tIns="12700" rIns="0" bIns="0" rtlCol="0">
            <a:spAutoFit/>
          </a:bodyPr>
          <a:lstStyle/>
          <a:p>
            <a:pPr marL="38100" marR="30480">
              <a:lnSpc>
                <a:spcPct val="112900"/>
              </a:lnSpc>
              <a:spcBef>
                <a:spcPts val="100"/>
              </a:spcBef>
            </a:pPr>
            <a:r>
              <a:rPr sz="1000" dirty="0">
                <a:latin typeface="Times New Roman"/>
                <a:cs typeface="Times New Roman"/>
              </a:rPr>
              <a:t>We</a:t>
            </a:r>
            <a:r>
              <a:rPr sz="1000" spc="-30" dirty="0">
                <a:latin typeface="Times New Roman"/>
                <a:cs typeface="Times New Roman"/>
              </a:rPr>
              <a:t> </a:t>
            </a:r>
            <a:r>
              <a:rPr sz="1000" spc="75" dirty="0">
                <a:latin typeface="Times New Roman"/>
                <a:cs typeface="Times New Roman"/>
              </a:rPr>
              <a:t>use</a:t>
            </a:r>
            <a:r>
              <a:rPr sz="1000" spc="-20" dirty="0">
                <a:latin typeface="Times New Roman"/>
                <a:cs typeface="Times New Roman"/>
              </a:rPr>
              <a:t> </a:t>
            </a:r>
            <a:r>
              <a:rPr sz="1000" spc="90" dirty="0">
                <a:latin typeface="Times New Roman"/>
                <a:cs typeface="Times New Roman"/>
              </a:rPr>
              <a:t>domain</a:t>
            </a:r>
            <a:r>
              <a:rPr sz="1000" spc="-25" dirty="0">
                <a:latin typeface="Times New Roman"/>
                <a:cs typeface="Times New Roman"/>
              </a:rPr>
              <a:t> </a:t>
            </a:r>
            <a:r>
              <a:rPr sz="1000" spc="55" dirty="0">
                <a:latin typeface="Times New Roman"/>
                <a:cs typeface="Times New Roman"/>
              </a:rPr>
              <a:t>activation</a:t>
            </a:r>
            <a:r>
              <a:rPr sz="1000" spc="-25" dirty="0">
                <a:latin typeface="Times New Roman"/>
                <a:cs typeface="Times New Roman"/>
              </a:rPr>
              <a:t> </a:t>
            </a:r>
            <a:r>
              <a:rPr sz="1000" spc="55" dirty="0">
                <a:latin typeface="Times New Roman"/>
                <a:cs typeface="Times New Roman"/>
              </a:rPr>
              <a:t>probability</a:t>
            </a:r>
            <a:r>
              <a:rPr sz="1000" spc="-25" dirty="0">
                <a:latin typeface="Times New Roman"/>
                <a:cs typeface="Times New Roman"/>
              </a:rPr>
              <a:t> </a:t>
            </a:r>
            <a:r>
              <a:rPr sz="1000" spc="65" dirty="0">
                <a:latin typeface="Times New Roman"/>
                <a:cs typeface="Times New Roman"/>
              </a:rPr>
              <a:t>entropy</a:t>
            </a:r>
            <a:r>
              <a:rPr sz="1000" spc="-20" dirty="0">
                <a:latin typeface="Times New Roman"/>
                <a:cs typeface="Times New Roman"/>
              </a:rPr>
              <a:t> </a:t>
            </a:r>
            <a:r>
              <a:rPr sz="1000" spc="60" dirty="0">
                <a:latin typeface="Times New Roman"/>
                <a:cs typeface="Times New Roman"/>
              </a:rPr>
              <a:t>(borrowed</a:t>
            </a:r>
            <a:r>
              <a:rPr sz="1000" spc="-30" dirty="0">
                <a:latin typeface="Times New Roman"/>
                <a:cs typeface="Times New Roman"/>
              </a:rPr>
              <a:t> </a:t>
            </a:r>
            <a:r>
              <a:rPr sz="1000" spc="65" dirty="0">
                <a:latin typeface="Times New Roman"/>
                <a:cs typeface="Times New Roman"/>
              </a:rPr>
              <a:t>from</a:t>
            </a:r>
            <a:r>
              <a:rPr sz="1000" spc="-25" dirty="0">
                <a:latin typeface="Times New Roman"/>
                <a:cs typeface="Times New Roman"/>
              </a:rPr>
              <a:t> </a:t>
            </a:r>
            <a:r>
              <a:rPr sz="1000" spc="10" dirty="0">
                <a:latin typeface="Times New Roman"/>
                <a:cs typeface="Times New Roman"/>
              </a:rPr>
              <a:t>[</a:t>
            </a:r>
            <a:r>
              <a:rPr sz="1000" spc="10" dirty="0">
                <a:latin typeface="Times New Roman"/>
                <a:cs typeface="Times New Roman"/>
                <a:hlinkClick r:id="rId7" action="ppaction://hlinksldjump"/>
              </a:rPr>
              <a:t>1</a:t>
            </a:r>
            <a:r>
              <a:rPr sz="1000" spc="10" dirty="0">
                <a:latin typeface="Times New Roman"/>
                <a:cs typeface="Times New Roman"/>
              </a:rPr>
              <a:t>])</a:t>
            </a:r>
            <a:r>
              <a:rPr sz="1000" spc="-25" dirty="0">
                <a:latin typeface="Times New Roman"/>
                <a:cs typeface="Times New Roman"/>
              </a:rPr>
              <a:t> </a:t>
            </a:r>
            <a:r>
              <a:rPr sz="1000" spc="70" dirty="0">
                <a:latin typeface="Times New Roman"/>
                <a:cs typeface="Times New Roman"/>
              </a:rPr>
              <a:t>to</a:t>
            </a:r>
            <a:r>
              <a:rPr sz="1000" spc="-20" dirty="0">
                <a:latin typeface="Times New Roman"/>
                <a:cs typeface="Times New Roman"/>
              </a:rPr>
              <a:t> </a:t>
            </a:r>
            <a:r>
              <a:rPr sz="1000" spc="50" dirty="0">
                <a:latin typeface="Times New Roman"/>
                <a:cs typeface="Times New Roman"/>
              </a:rPr>
              <a:t>select </a:t>
            </a:r>
            <a:r>
              <a:rPr sz="1000" spc="-235" dirty="0">
                <a:latin typeface="Times New Roman"/>
                <a:cs typeface="Times New Roman"/>
              </a:rPr>
              <a:t> </a:t>
            </a:r>
            <a:r>
              <a:rPr sz="1000" spc="70" dirty="0">
                <a:latin typeface="Times New Roman"/>
                <a:cs typeface="Times New Roman"/>
              </a:rPr>
              <a:t>domain-speciﬁc</a:t>
            </a:r>
            <a:r>
              <a:rPr sz="1000" spc="-35" dirty="0">
                <a:latin typeface="Times New Roman"/>
                <a:cs typeface="Times New Roman"/>
              </a:rPr>
              <a:t> </a:t>
            </a:r>
            <a:r>
              <a:rPr sz="1000" spc="70" dirty="0">
                <a:latin typeface="Times New Roman"/>
                <a:cs typeface="Times New Roman"/>
              </a:rPr>
              <a:t>neurons.</a:t>
            </a:r>
            <a:endParaRPr sz="1000">
              <a:latin typeface="Times New Roman"/>
              <a:cs typeface="Times New Roman"/>
            </a:endParaRPr>
          </a:p>
          <a:p>
            <a:pPr marL="38100">
              <a:lnSpc>
                <a:spcPct val="100000"/>
              </a:lnSpc>
              <a:spcBef>
                <a:spcPts val="45"/>
              </a:spcBef>
            </a:pPr>
            <a:r>
              <a:rPr sz="700" spc="60" dirty="0">
                <a:latin typeface="Times New Roman"/>
                <a:cs typeface="Times New Roman"/>
              </a:rPr>
              <a:t>The</a:t>
            </a:r>
            <a:r>
              <a:rPr sz="700" spc="-15" dirty="0">
                <a:latin typeface="Times New Roman"/>
                <a:cs typeface="Times New Roman"/>
              </a:rPr>
              <a:t> </a:t>
            </a:r>
            <a:r>
              <a:rPr sz="700" spc="50" dirty="0">
                <a:latin typeface="Times New Roman"/>
                <a:cs typeface="Times New Roman"/>
              </a:rPr>
              <a:t>activation</a:t>
            </a:r>
            <a:r>
              <a:rPr sz="700" spc="-10" dirty="0">
                <a:latin typeface="Times New Roman"/>
                <a:cs typeface="Times New Roman"/>
              </a:rPr>
              <a:t> </a:t>
            </a:r>
            <a:r>
              <a:rPr sz="700" spc="50" dirty="0">
                <a:latin typeface="Times New Roman"/>
                <a:cs typeface="Times New Roman"/>
              </a:rPr>
              <a:t>probability</a:t>
            </a:r>
            <a:r>
              <a:rPr sz="700" spc="-10" dirty="0">
                <a:latin typeface="Times New Roman"/>
                <a:cs typeface="Times New Roman"/>
              </a:rPr>
              <a:t> </a:t>
            </a:r>
            <a:r>
              <a:rPr sz="700" spc="35" dirty="0">
                <a:latin typeface="Times New Roman"/>
                <a:cs typeface="Times New Roman"/>
              </a:rPr>
              <a:t>of</a:t>
            </a:r>
            <a:r>
              <a:rPr sz="700" spc="-5" dirty="0">
                <a:latin typeface="Times New Roman"/>
                <a:cs typeface="Times New Roman"/>
              </a:rPr>
              <a:t> </a:t>
            </a:r>
            <a:r>
              <a:rPr sz="700" spc="70" dirty="0">
                <a:latin typeface="Times New Roman"/>
                <a:cs typeface="Times New Roman"/>
              </a:rPr>
              <a:t>a</a:t>
            </a:r>
            <a:r>
              <a:rPr sz="700" spc="-10" dirty="0">
                <a:latin typeface="Times New Roman"/>
                <a:cs typeface="Times New Roman"/>
              </a:rPr>
              <a:t> </a:t>
            </a:r>
            <a:r>
              <a:rPr sz="700" spc="80" dirty="0">
                <a:latin typeface="Times New Roman"/>
                <a:cs typeface="Times New Roman"/>
              </a:rPr>
              <a:t>neuron</a:t>
            </a:r>
            <a:r>
              <a:rPr sz="700" spc="-10" dirty="0">
                <a:latin typeface="Times New Roman"/>
                <a:cs typeface="Times New Roman"/>
              </a:rPr>
              <a:t> </a:t>
            </a:r>
            <a:r>
              <a:rPr sz="700" i="1" spc="100" dirty="0">
                <a:latin typeface="Times New Roman"/>
                <a:cs typeface="Times New Roman"/>
              </a:rPr>
              <a:t>u</a:t>
            </a:r>
            <a:r>
              <a:rPr sz="700" i="1" spc="-10" dirty="0">
                <a:latin typeface="Times New Roman"/>
                <a:cs typeface="Times New Roman"/>
              </a:rPr>
              <a:t> </a:t>
            </a:r>
            <a:r>
              <a:rPr sz="700" spc="60" dirty="0">
                <a:latin typeface="Times New Roman"/>
                <a:cs typeface="Times New Roman"/>
              </a:rPr>
              <a:t>in</a:t>
            </a:r>
            <a:r>
              <a:rPr sz="700" spc="-10" dirty="0">
                <a:latin typeface="Times New Roman"/>
                <a:cs typeface="Times New Roman"/>
              </a:rPr>
              <a:t> </a:t>
            </a:r>
            <a:r>
              <a:rPr sz="700" spc="80" dirty="0">
                <a:latin typeface="Times New Roman"/>
                <a:cs typeface="Times New Roman"/>
              </a:rPr>
              <a:t>domain</a:t>
            </a:r>
            <a:r>
              <a:rPr sz="700" spc="-10" dirty="0">
                <a:latin typeface="Times New Roman"/>
                <a:cs typeface="Times New Roman"/>
              </a:rPr>
              <a:t> </a:t>
            </a:r>
            <a:r>
              <a:rPr sz="700" i="1" spc="40" dirty="0">
                <a:latin typeface="Times New Roman"/>
                <a:cs typeface="Times New Roman"/>
              </a:rPr>
              <a:t>D</a:t>
            </a:r>
            <a:r>
              <a:rPr sz="900" i="1" spc="60" baseline="-13888" dirty="0">
                <a:latin typeface="Times New Roman"/>
                <a:cs typeface="Times New Roman"/>
              </a:rPr>
              <a:t>i</a:t>
            </a:r>
            <a:r>
              <a:rPr sz="900" i="1" spc="112" baseline="-13888" dirty="0">
                <a:latin typeface="Times New Roman"/>
                <a:cs typeface="Times New Roman"/>
              </a:rPr>
              <a:t> </a:t>
            </a:r>
            <a:r>
              <a:rPr sz="700" spc="20" dirty="0">
                <a:latin typeface="Times New Roman"/>
                <a:cs typeface="Times New Roman"/>
              </a:rPr>
              <a:t>is:</a:t>
            </a:r>
            <a:endParaRPr sz="700">
              <a:latin typeface="Times New Roman"/>
              <a:cs typeface="Times New Roman"/>
            </a:endParaRPr>
          </a:p>
        </p:txBody>
      </p:sp>
      <p:sp>
        <p:nvSpPr>
          <p:cNvPr id="25" name="object 25"/>
          <p:cNvSpPr txBox="1"/>
          <p:nvPr/>
        </p:nvSpPr>
        <p:spPr>
          <a:xfrm>
            <a:off x="2671356" y="1488851"/>
            <a:ext cx="120650" cy="120650"/>
          </a:xfrm>
          <a:prstGeom prst="rect">
            <a:avLst/>
          </a:prstGeom>
        </p:spPr>
        <p:txBody>
          <a:bodyPr vert="horz" wrap="square" lIns="0" tIns="15240" rIns="0" bIns="0" rtlCol="0">
            <a:spAutoFit/>
          </a:bodyPr>
          <a:lstStyle/>
          <a:p>
            <a:pPr marL="12700">
              <a:lnSpc>
                <a:spcPct val="100000"/>
              </a:lnSpc>
              <a:spcBef>
                <a:spcPts val="120"/>
              </a:spcBef>
            </a:pPr>
            <a:r>
              <a:rPr sz="600" i="1" spc="85" dirty="0">
                <a:latin typeface="Times New Roman"/>
                <a:cs typeface="Times New Roman"/>
              </a:rPr>
              <a:t>u</a:t>
            </a:r>
            <a:r>
              <a:rPr sz="600" spc="15" dirty="0">
                <a:latin typeface="Times New Roman"/>
                <a:cs typeface="Times New Roman"/>
              </a:rPr>
              <a:t>,</a:t>
            </a:r>
            <a:r>
              <a:rPr sz="600" i="1" spc="30" dirty="0">
                <a:latin typeface="Times New Roman"/>
                <a:cs typeface="Times New Roman"/>
              </a:rPr>
              <a:t>i</a:t>
            </a:r>
            <a:endParaRPr sz="600">
              <a:latin typeface="Times New Roman"/>
              <a:cs typeface="Times New Roman"/>
            </a:endParaRPr>
          </a:p>
        </p:txBody>
      </p:sp>
      <p:sp>
        <p:nvSpPr>
          <p:cNvPr id="26" name="object 26"/>
          <p:cNvSpPr txBox="1"/>
          <p:nvPr/>
        </p:nvSpPr>
        <p:spPr>
          <a:xfrm>
            <a:off x="2890443" y="1376356"/>
            <a:ext cx="111125" cy="137160"/>
          </a:xfrm>
          <a:prstGeom prst="rect">
            <a:avLst/>
          </a:prstGeom>
        </p:spPr>
        <p:txBody>
          <a:bodyPr vert="horz" wrap="square" lIns="0" tIns="16510" rIns="0" bIns="0" rtlCol="0">
            <a:spAutoFit/>
          </a:bodyPr>
          <a:lstStyle/>
          <a:p>
            <a:pPr marL="12700">
              <a:lnSpc>
                <a:spcPct val="100000"/>
              </a:lnSpc>
              <a:spcBef>
                <a:spcPts val="130"/>
              </a:spcBef>
            </a:pPr>
            <a:r>
              <a:rPr sz="700" i="1" u="sng" spc="90" dirty="0">
                <a:uFill>
                  <a:solidFill>
                    <a:srgbClr val="000000"/>
                  </a:solidFill>
                </a:uFill>
                <a:latin typeface="Times New Roman"/>
                <a:cs typeface="Times New Roman"/>
              </a:rPr>
              <a:t>M</a:t>
            </a:r>
            <a:endParaRPr sz="700">
              <a:latin typeface="Times New Roman"/>
              <a:cs typeface="Times New Roman"/>
            </a:endParaRPr>
          </a:p>
        </p:txBody>
      </p:sp>
      <p:sp>
        <p:nvSpPr>
          <p:cNvPr id="27" name="object 27"/>
          <p:cNvSpPr txBox="1"/>
          <p:nvPr/>
        </p:nvSpPr>
        <p:spPr>
          <a:xfrm>
            <a:off x="2976067" y="1411432"/>
            <a:ext cx="120650" cy="120650"/>
          </a:xfrm>
          <a:prstGeom prst="rect">
            <a:avLst/>
          </a:prstGeom>
        </p:spPr>
        <p:txBody>
          <a:bodyPr vert="horz" wrap="square" lIns="0" tIns="15240" rIns="0" bIns="0" rtlCol="0">
            <a:spAutoFit/>
          </a:bodyPr>
          <a:lstStyle/>
          <a:p>
            <a:pPr marL="12700">
              <a:lnSpc>
                <a:spcPct val="100000"/>
              </a:lnSpc>
              <a:spcBef>
                <a:spcPts val="120"/>
              </a:spcBef>
            </a:pPr>
            <a:r>
              <a:rPr sz="600" i="1" u="sng" spc="85" dirty="0">
                <a:uFill>
                  <a:solidFill>
                    <a:srgbClr val="000000"/>
                  </a:solidFill>
                </a:uFill>
                <a:latin typeface="Times New Roman"/>
                <a:cs typeface="Times New Roman"/>
              </a:rPr>
              <a:t>u</a:t>
            </a:r>
            <a:r>
              <a:rPr sz="600" u="sng" spc="15" dirty="0">
                <a:uFill>
                  <a:solidFill>
                    <a:srgbClr val="000000"/>
                  </a:solidFill>
                </a:uFill>
                <a:latin typeface="Times New Roman"/>
                <a:cs typeface="Times New Roman"/>
              </a:rPr>
              <a:t>,</a:t>
            </a:r>
            <a:r>
              <a:rPr sz="600" i="1" u="sng" spc="30" dirty="0">
                <a:uFill>
                  <a:solidFill>
                    <a:srgbClr val="000000"/>
                  </a:solidFill>
                </a:uFill>
                <a:latin typeface="Times New Roman"/>
                <a:cs typeface="Times New Roman"/>
              </a:rPr>
              <a:t>i</a:t>
            </a:r>
            <a:endParaRPr sz="600">
              <a:latin typeface="Times New Roman"/>
              <a:cs typeface="Times New Roman"/>
            </a:endParaRPr>
          </a:p>
        </p:txBody>
      </p:sp>
      <p:sp>
        <p:nvSpPr>
          <p:cNvPr id="28" name="object 28"/>
          <p:cNvSpPr txBox="1"/>
          <p:nvPr/>
        </p:nvSpPr>
        <p:spPr>
          <a:xfrm>
            <a:off x="2872333" y="1544313"/>
            <a:ext cx="242570" cy="137160"/>
          </a:xfrm>
          <a:prstGeom prst="rect">
            <a:avLst/>
          </a:prstGeom>
        </p:spPr>
        <p:txBody>
          <a:bodyPr vert="horz" wrap="square" lIns="0" tIns="16510" rIns="0" bIns="0" rtlCol="0">
            <a:spAutoFit/>
          </a:bodyPr>
          <a:lstStyle/>
          <a:p>
            <a:pPr marL="38100">
              <a:lnSpc>
                <a:spcPct val="100000"/>
              </a:lnSpc>
              <a:spcBef>
                <a:spcPts val="130"/>
              </a:spcBef>
            </a:pPr>
            <a:r>
              <a:rPr sz="1050" i="1" spc="82" baseline="11904" dirty="0">
                <a:latin typeface="Times New Roman"/>
                <a:cs typeface="Times New Roman"/>
              </a:rPr>
              <a:t>N</a:t>
            </a:r>
            <a:r>
              <a:rPr sz="600" i="1" spc="55" dirty="0">
                <a:latin typeface="Times New Roman"/>
                <a:cs typeface="Times New Roman"/>
              </a:rPr>
              <a:t>u</a:t>
            </a:r>
            <a:r>
              <a:rPr sz="600" spc="55" dirty="0">
                <a:latin typeface="Times New Roman"/>
                <a:cs typeface="Times New Roman"/>
              </a:rPr>
              <a:t>,</a:t>
            </a:r>
            <a:r>
              <a:rPr sz="600" i="1" spc="55" dirty="0">
                <a:latin typeface="Times New Roman"/>
                <a:cs typeface="Times New Roman"/>
              </a:rPr>
              <a:t>i</a:t>
            </a:r>
            <a:endParaRPr sz="600">
              <a:latin typeface="Times New Roman"/>
              <a:cs typeface="Times New Roman"/>
            </a:endParaRPr>
          </a:p>
        </p:txBody>
      </p:sp>
      <p:sp>
        <p:nvSpPr>
          <p:cNvPr id="29" name="object 29"/>
          <p:cNvSpPr txBox="1"/>
          <p:nvPr/>
        </p:nvSpPr>
        <p:spPr>
          <a:xfrm>
            <a:off x="2616390" y="1453762"/>
            <a:ext cx="527685" cy="137160"/>
          </a:xfrm>
          <a:prstGeom prst="rect">
            <a:avLst/>
          </a:prstGeom>
        </p:spPr>
        <p:txBody>
          <a:bodyPr vert="horz" wrap="square" lIns="0" tIns="16510" rIns="0" bIns="0" rtlCol="0">
            <a:spAutoFit/>
          </a:bodyPr>
          <a:lstStyle/>
          <a:p>
            <a:pPr marL="12700">
              <a:lnSpc>
                <a:spcPct val="100000"/>
              </a:lnSpc>
              <a:spcBef>
                <a:spcPts val="130"/>
              </a:spcBef>
              <a:tabLst>
                <a:tab pos="489584" algn="l"/>
              </a:tabLst>
            </a:pPr>
            <a:r>
              <a:rPr sz="700" i="1" spc="80" dirty="0">
                <a:latin typeface="Times New Roman"/>
                <a:cs typeface="Times New Roman"/>
              </a:rPr>
              <a:t>p    </a:t>
            </a:r>
            <a:r>
              <a:rPr sz="700" i="1" spc="65" dirty="0">
                <a:latin typeface="Times New Roman"/>
                <a:cs typeface="Times New Roman"/>
              </a:rPr>
              <a:t> </a:t>
            </a:r>
            <a:r>
              <a:rPr sz="700" i="1" spc="-45" dirty="0">
                <a:latin typeface="Verdana"/>
                <a:cs typeface="Verdana"/>
              </a:rPr>
              <a:t>=</a:t>
            </a:r>
            <a:r>
              <a:rPr sz="700" i="1" dirty="0">
                <a:latin typeface="Verdana"/>
                <a:cs typeface="Verdana"/>
              </a:rPr>
              <a:t>	</a:t>
            </a:r>
            <a:r>
              <a:rPr sz="700" spc="15" dirty="0">
                <a:latin typeface="Times New Roman"/>
                <a:cs typeface="Times New Roman"/>
              </a:rPr>
              <a:t>,</a:t>
            </a:r>
            <a:endParaRPr sz="700">
              <a:latin typeface="Times New Roman"/>
              <a:cs typeface="Times New Roman"/>
            </a:endParaRPr>
          </a:p>
        </p:txBody>
      </p:sp>
      <p:sp>
        <p:nvSpPr>
          <p:cNvPr id="30" name="object 30"/>
          <p:cNvSpPr txBox="1"/>
          <p:nvPr/>
        </p:nvSpPr>
        <p:spPr>
          <a:xfrm>
            <a:off x="5272722" y="1453762"/>
            <a:ext cx="140335" cy="137160"/>
          </a:xfrm>
          <a:prstGeom prst="rect">
            <a:avLst/>
          </a:prstGeom>
        </p:spPr>
        <p:txBody>
          <a:bodyPr vert="horz" wrap="square" lIns="0" tIns="16510" rIns="0" bIns="0" rtlCol="0">
            <a:spAutoFit/>
          </a:bodyPr>
          <a:lstStyle/>
          <a:p>
            <a:pPr marL="12700">
              <a:lnSpc>
                <a:spcPct val="100000"/>
              </a:lnSpc>
              <a:spcBef>
                <a:spcPts val="130"/>
              </a:spcBef>
            </a:pPr>
            <a:r>
              <a:rPr sz="700" spc="25" dirty="0">
                <a:latin typeface="Times New Roman"/>
                <a:cs typeface="Times New Roman"/>
              </a:rPr>
              <a:t>(1)</a:t>
            </a:r>
            <a:endParaRPr sz="700">
              <a:latin typeface="Times New Roman"/>
              <a:cs typeface="Times New Roman"/>
            </a:endParaRPr>
          </a:p>
        </p:txBody>
      </p:sp>
      <p:sp>
        <p:nvSpPr>
          <p:cNvPr id="31" name="object 31"/>
          <p:cNvSpPr txBox="1"/>
          <p:nvPr/>
        </p:nvSpPr>
        <p:spPr>
          <a:xfrm>
            <a:off x="347294" y="1776774"/>
            <a:ext cx="4511040" cy="137160"/>
          </a:xfrm>
          <a:prstGeom prst="rect">
            <a:avLst/>
          </a:prstGeom>
        </p:spPr>
        <p:txBody>
          <a:bodyPr vert="horz" wrap="square" lIns="0" tIns="16510" rIns="0" bIns="0" rtlCol="0">
            <a:spAutoFit/>
          </a:bodyPr>
          <a:lstStyle/>
          <a:p>
            <a:pPr marL="12700">
              <a:lnSpc>
                <a:spcPct val="100000"/>
              </a:lnSpc>
              <a:spcBef>
                <a:spcPts val="130"/>
              </a:spcBef>
            </a:pPr>
            <a:r>
              <a:rPr sz="700" spc="70" dirty="0">
                <a:latin typeface="Times New Roman"/>
                <a:cs typeface="Times New Roman"/>
              </a:rPr>
              <a:t>Then</a:t>
            </a:r>
            <a:r>
              <a:rPr sz="700" spc="-15" dirty="0">
                <a:latin typeface="Times New Roman"/>
                <a:cs typeface="Times New Roman"/>
              </a:rPr>
              <a:t> </a:t>
            </a:r>
            <a:r>
              <a:rPr sz="700" spc="70" dirty="0">
                <a:latin typeface="Times New Roman"/>
                <a:cs typeface="Times New Roman"/>
              </a:rPr>
              <a:t>the</a:t>
            </a:r>
            <a:r>
              <a:rPr sz="700" spc="-10" dirty="0">
                <a:latin typeface="Times New Roman"/>
                <a:cs typeface="Times New Roman"/>
              </a:rPr>
              <a:t> </a:t>
            </a:r>
            <a:r>
              <a:rPr sz="700" spc="50" dirty="0">
                <a:latin typeface="Times New Roman"/>
                <a:cs typeface="Times New Roman"/>
              </a:rPr>
              <a:t>probability</a:t>
            </a:r>
            <a:r>
              <a:rPr sz="700" spc="-5" dirty="0">
                <a:latin typeface="Times New Roman"/>
                <a:cs typeface="Times New Roman"/>
              </a:rPr>
              <a:t> </a:t>
            </a:r>
            <a:r>
              <a:rPr sz="700" spc="60" dirty="0">
                <a:latin typeface="Times New Roman"/>
                <a:cs typeface="Times New Roman"/>
              </a:rPr>
              <a:t>distribution</a:t>
            </a:r>
            <a:r>
              <a:rPr sz="700" spc="-5" dirty="0">
                <a:latin typeface="Times New Roman"/>
                <a:cs typeface="Times New Roman"/>
              </a:rPr>
              <a:t> </a:t>
            </a:r>
            <a:r>
              <a:rPr sz="700" spc="60" dirty="0">
                <a:latin typeface="Times New Roman"/>
                <a:cs typeface="Times New Roman"/>
              </a:rPr>
              <a:t>(normalized</a:t>
            </a:r>
            <a:r>
              <a:rPr sz="700" spc="-10" dirty="0">
                <a:latin typeface="Times New Roman"/>
                <a:cs typeface="Times New Roman"/>
              </a:rPr>
              <a:t> </a:t>
            </a:r>
            <a:r>
              <a:rPr sz="700" spc="70" dirty="0">
                <a:latin typeface="Times New Roman"/>
                <a:cs typeface="Times New Roman"/>
              </a:rPr>
              <a:t>through</a:t>
            </a:r>
            <a:r>
              <a:rPr sz="700" spc="-10" dirty="0">
                <a:latin typeface="Times New Roman"/>
                <a:cs typeface="Times New Roman"/>
              </a:rPr>
              <a:t> </a:t>
            </a:r>
            <a:r>
              <a:rPr sz="700" spc="10" dirty="0">
                <a:latin typeface="Times New Roman"/>
                <a:cs typeface="Times New Roman"/>
              </a:rPr>
              <a:t>L1</a:t>
            </a:r>
            <a:r>
              <a:rPr sz="700" spc="-5" dirty="0">
                <a:latin typeface="Times New Roman"/>
                <a:cs typeface="Times New Roman"/>
              </a:rPr>
              <a:t> </a:t>
            </a:r>
            <a:r>
              <a:rPr sz="700" spc="60" dirty="0">
                <a:latin typeface="Times New Roman"/>
                <a:cs typeface="Times New Roman"/>
              </a:rPr>
              <a:t>normalization)</a:t>
            </a:r>
            <a:r>
              <a:rPr sz="700" spc="-15" dirty="0">
                <a:latin typeface="Times New Roman"/>
                <a:cs typeface="Times New Roman"/>
              </a:rPr>
              <a:t> </a:t>
            </a:r>
            <a:r>
              <a:rPr sz="700" spc="35" dirty="0">
                <a:latin typeface="Times New Roman"/>
                <a:cs typeface="Times New Roman"/>
              </a:rPr>
              <a:t>of</a:t>
            </a:r>
            <a:r>
              <a:rPr sz="700" spc="-5" dirty="0">
                <a:latin typeface="Times New Roman"/>
                <a:cs typeface="Times New Roman"/>
              </a:rPr>
              <a:t> </a:t>
            </a:r>
            <a:r>
              <a:rPr sz="700" spc="80" dirty="0">
                <a:latin typeface="Times New Roman"/>
                <a:cs typeface="Times New Roman"/>
              </a:rPr>
              <a:t>neuron</a:t>
            </a:r>
            <a:r>
              <a:rPr sz="700" spc="-10" dirty="0">
                <a:latin typeface="Times New Roman"/>
                <a:cs typeface="Times New Roman"/>
              </a:rPr>
              <a:t> </a:t>
            </a:r>
            <a:r>
              <a:rPr sz="700" i="1" spc="100" dirty="0">
                <a:latin typeface="Times New Roman"/>
                <a:cs typeface="Times New Roman"/>
              </a:rPr>
              <a:t>u</a:t>
            </a:r>
            <a:r>
              <a:rPr sz="700" i="1" spc="-5" dirty="0">
                <a:latin typeface="Times New Roman"/>
                <a:cs typeface="Times New Roman"/>
              </a:rPr>
              <a:t> </a:t>
            </a:r>
            <a:r>
              <a:rPr sz="700" spc="55" dirty="0">
                <a:latin typeface="Times New Roman"/>
                <a:cs typeface="Times New Roman"/>
              </a:rPr>
              <a:t>across</a:t>
            </a:r>
            <a:r>
              <a:rPr sz="700" spc="-10" dirty="0">
                <a:latin typeface="Times New Roman"/>
                <a:cs typeface="Times New Roman"/>
              </a:rPr>
              <a:t> </a:t>
            </a:r>
            <a:r>
              <a:rPr sz="700" spc="30" dirty="0">
                <a:latin typeface="Times New Roman"/>
                <a:cs typeface="Times New Roman"/>
              </a:rPr>
              <a:t>all</a:t>
            </a:r>
            <a:r>
              <a:rPr sz="700" spc="-5" dirty="0">
                <a:latin typeface="Times New Roman"/>
                <a:cs typeface="Times New Roman"/>
              </a:rPr>
              <a:t> </a:t>
            </a:r>
            <a:r>
              <a:rPr sz="700" spc="75" dirty="0">
                <a:latin typeface="Times New Roman"/>
                <a:cs typeface="Times New Roman"/>
              </a:rPr>
              <a:t>domains</a:t>
            </a:r>
            <a:r>
              <a:rPr sz="700" spc="-10" dirty="0">
                <a:latin typeface="Times New Roman"/>
                <a:cs typeface="Times New Roman"/>
              </a:rPr>
              <a:t> </a:t>
            </a:r>
            <a:r>
              <a:rPr sz="700" spc="20" dirty="0">
                <a:latin typeface="Times New Roman"/>
                <a:cs typeface="Times New Roman"/>
              </a:rPr>
              <a:t>is:</a:t>
            </a:r>
            <a:endParaRPr sz="700">
              <a:latin typeface="Times New Roman"/>
              <a:cs typeface="Times New Roman"/>
            </a:endParaRPr>
          </a:p>
        </p:txBody>
      </p:sp>
      <p:sp>
        <p:nvSpPr>
          <p:cNvPr id="32" name="object 32"/>
          <p:cNvSpPr txBox="1"/>
          <p:nvPr/>
        </p:nvSpPr>
        <p:spPr>
          <a:xfrm>
            <a:off x="3206965" y="2049938"/>
            <a:ext cx="160020" cy="137160"/>
          </a:xfrm>
          <a:prstGeom prst="rect">
            <a:avLst/>
          </a:prstGeom>
        </p:spPr>
        <p:txBody>
          <a:bodyPr vert="horz" wrap="square" lIns="0" tIns="16510" rIns="0" bIns="0" rtlCol="0">
            <a:spAutoFit/>
          </a:bodyPr>
          <a:lstStyle/>
          <a:p>
            <a:pPr marL="38100">
              <a:lnSpc>
                <a:spcPct val="100000"/>
              </a:lnSpc>
              <a:spcBef>
                <a:spcPts val="130"/>
              </a:spcBef>
            </a:pPr>
            <a:r>
              <a:rPr sz="1050" i="1" baseline="-27777" dirty="0">
                <a:latin typeface="Times New Roman"/>
                <a:cs typeface="Times New Roman"/>
              </a:rPr>
              <a:t>P</a:t>
            </a:r>
            <a:r>
              <a:rPr sz="600" i="1" dirty="0">
                <a:latin typeface="Verdana"/>
                <a:cs typeface="Verdana"/>
              </a:rPr>
              <a:t>′</a:t>
            </a:r>
            <a:endParaRPr sz="600">
              <a:latin typeface="Verdana"/>
              <a:cs typeface="Verdana"/>
            </a:endParaRPr>
          </a:p>
        </p:txBody>
      </p:sp>
      <p:sp>
        <p:nvSpPr>
          <p:cNvPr id="33" name="object 33"/>
          <p:cNvSpPr txBox="1"/>
          <p:nvPr/>
        </p:nvSpPr>
        <p:spPr>
          <a:xfrm>
            <a:off x="1827022" y="2144666"/>
            <a:ext cx="1608455" cy="120650"/>
          </a:xfrm>
          <a:prstGeom prst="rect">
            <a:avLst/>
          </a:prstGeom>
        </p:spPr>
        <p:txBody>
          <a:bodyPr vert="horz" wrap="square" lIns="0" tIns="15240" rIns="0" bIns="0" rtlCol="0">
            <a:spAutoFit/>
          </a:bodyPr>
          <a:lstStyle/>
          <a:p>
            <a:pPr marL="50800">
              <a:lnSpc>
                <a:spcPct val="100000"/>
              </a:lnSpc>
              <a:spcBef>
                <a:spcPts val="120"/>
              </a:spcBef>
              <a:tabLst>
                <a:tab pos="294640" algn="l"/>
                <a:tab pos="819150" algn="l"/>
                <a:tab pos="1475105" algn="l"/>
              </a:tabLst>
            </a:pPr>
            <a:r>
              <a:rPr sz="900" i="1" spc="127" baseline="9259" dirty="0">
                <a:latin typeface="Times New Roman"/>
                <a:cs typeface="Times New Roman"/>
              </a:rPr>
              <a:t>u	</a:t>
            </a:r>
            <a:r>
              <a:rPr sz="900" i="1" spc="60" baseline="4629" dirty="0">
                <a:latin typeface="Times New Roman"/>
                <a:cs typeface="Times New Roman"/>
              </a:rPr>
              <a:t>u</a:t>
            </a:r>
            <a:r>
              <a:rPr sz="900" spc="60" baseline="4629" dirty="0">
                <a:latin typeface="Times New Roman"/>
                <a:cs typeface="Times New Roman"/>
              </a:rPr>
              <a:t>,1   </a:t>
            </a:r>
            <a:r>
              <a:rPr sz="900" spc="67" baseline="4629" dirty="0">
                <a:latin typeface="Times New Roman"/>
                <a:cs typeface="Times New Roman"/>
              </a:rPr>
              <a:t> </a:t>
            </a:r>
            <a:r>
              <a:rPr sz="900" i="1" spc="60" baseline="4629" dirty="0">
                <a:latin typeface="Times New Roman"/>
                <a:cs typeface="Times New Roman"/>
              </a:rPr>
              <a:t>u</a:t>
            </a:r>
            <a:r>
              <a:rPr sz="900" spc="60" baseline="4629" dirty="0">
                <a:latin typeface="Times New Roman"/>
                <a:cs typeface="Times New Roman"/>
              </a:rPr>
              <a:t>,2	</a:t>
            </a:r>
            <a:r>
              <a:rPr sz="600" i="1" spc="55" dirty="0">
                <a:latin typeface="Times New Roman"/>
                <a:cs typeface="Times New Roman"/>
              </a:rPr>
              <a:t>u</a:t>
            </a:r>
            <a:r>
              <a:rPr sz="600" spc="55" dirty="0">
                <a:latin typeface="Times New Roman"/>
                <a:cs typeface="Times New Roman"/>
              </a:rPr>
              <a:t>,</a:t>
            </a:r>
            <a:r>
              <a:rPr sz="600" i="1" spc="55" dirty="0">
                <a:latin typeface="Times New Roman"/>
                <a:cs typeface="Times New Roman"/>
              </a:rPr>
              <a:t>k	</a:t>
            </a:r>
            <a:r>
              <a:rPr sz="600" i="1" spc="40" dirty="0">
                <a:latin typeface="Times New Roman"/>
                <a:cs typeface="Times New Roman"/>
              </a:rPr>
              <a:t>u</a:t>
            </a:r>
            <a:r>
              <a:rPr sz="600" spc="40" dirty="0">
                <a:latin typeface="Times New Roman"/>
                <a:cs typeface="Times New Roman"/>
              </a:rPr>
              <a:t>,</a:t>
            </a:r>
            <a:r>
              <a:rPr sz="600" i="1" spc="40" dirty="0">
                <a:latin typeface="Times New Roman"/>
                <a:cs typeface="Times New Roman"/>
              </a:rPr>
              <a:t>i</a:t>
            </a:r>
            <a:endParaRPr sz="600">
              <a:latin typeface="Times New Roman"/>
              <a:cs typeface="Times New Roman"/>
            </a:endParaRPr>
          </a:p>
        </p:txBody>
      </p:sp>
      <p:sp>
        <p:nvSpPr>
          <p:cNvPr id="34" name="object 34"/>
          <p:cNvSpPr txBox="1"/>
          <p:nvPr/>
        </p:nvSpPr>
        <p:spPr>
          <a:xfrm>
            <a:off x="1782533" y="2091747"/>
            <a:ext cx="1744980" cy="137160"/>
          </a:xfrm>
          <a:prstGeom prst="rect">
            <a:avLst/>
          </a:prstGeom>
        </p:spPr>
        <p:txBody>
          <a:bodyPr vert="horz" wrap="square" lIns="0" tIns="16510" rIns="0" bIns="0" rtlCol="0">
            <a:spAutoFit/>
          </a:bodyPr>
          <a:lstStyle/>
          <a:p>
            <a:pPr marL="38100">
              <a:lnSpc>
                <a:spcPct val="100000"/>
              </a:lnSpc>
              <a:spcBef>
                <a:spcPts val="130"/>
              </a:spcBef>
              <a:tabLst>
                <a:tab pos="1638935" algn="l"/>
              </a:tabLst>
            </a:pPr>
            <a:r>
              <a:rPr sz="700" i="1" dirty="0">
                <a:latin typeface="Times New Roman"/>
                <a:cs typeface="Times New Roman"/>
              </a:rPr>
              <a:t>P</a:t>
            </a:r>
            <a:r>
              <a:rPr sz="900" i="1" baseline="32407" dirty="0">
                <a:latin typeface="Verdana"/>
                <a:cs typeface="Verdana"/>
              </a:rPr>
              <a:t>′</a:t>
            </a:r>
            <a:r>
              <a:rPr sz="900" i="1" spc="232" baseline="32407" dirty="0">
                <a:latin typeface="Verdana"/>
                <a:cs typeface="Verdana"/>
              </a:rPr>
              <a:t> </a:t>
            </a:r>
            <a:r>
              <a:rPr sz="700" i="1" spc="-45" dirty="0">
                <a:latin typeface="Verdana"/>
                <a:cs typeface="Verdana"/>
              </a:rPr>
              <a:t>=</a:t>
            </a:r>
            <a:r>
              <a:rPr sz="700" i="1" spc="-105" dirty="0">
                <a:latin typeface="Verdana"/>
                <a:cs typeface="Verdana"/>
              </a:rPr>
              <a:t> </a:t>
            </a:r>
            <a:r>
              <a:rPr sz="700" spc="20" dirty="0">
                <a:latin typeface="Times New Roman"/>
                <a:cs typeface="Times New Roman"/>
              </a:rPr>
              <a:t>(</a:t>
            </a:r>
            <a:r>
              <a:rPr sz="700" i="1" spc="20" dirty="0">
                <a:latin typeface="Times New Roman"/>
                <a:cs typeface="Times New Roman"/>
              </a:rPr>
              <a:t>p</a:t>
            </a:r>
            <a:r>
              <a:rPr sz="900" i="1" spc="30" baseline="32407" dirty="0">
                <a:latin typeface="Verdana"/>
                <a:cs typeface="Verdana"/>
              </a:rPr>
              <a:t>′  </a:t>
            </a:r>
            <a:r>
              <a:rPr sz="900" i="1" spc="135" baseline="32407" dirty="0">
                <a:latin typeface="Verdana"/>
                <a:cs typeface="Verdana"/>
              </a:rPr>
              <a:t> </a:t>
            </a:r>
            <a:r>
              <a:rPr sz="700" spc="15" dirty="0">
                <a:latin typeface="Times New Roman"/>
                <a:cs typeface="Times New Roman"/>
              </a:rPr>
              <a:t>,</a:t>
            </a:r>
            <a:r>
              <a:rPr sz="700" spc="-100" dirty="0">
                <a:latin typeface="Times New Roman"/>
                <a:cs typeface="Times New Roman"/>
              </a:rPr>
              <a:t> </a:t>
            </a:r>
            <a:r>
              <a:rPr sz="700" i="1" spc="20" dirty="0">
                <a:latin typeface="Times New Roman"/>
                <a:cs typeface="Times New Roman"/>
              </a:rPr>
              <a:t>p</a:t>
            </a:r>
            <a:r>
              <a:rPr sz="900" i="1" spc="30" baseline="32407" dirty="0">
                <a:latin typeface="Verdana"/>
                <a:cs typeface="Verdana"/>
              </a:rPr>
              <a:t>′  </a:t>
            </a:r>
            <a:r>
              <a:rPr sz="900" i="1" spc="127" baseline="32407" dirty="0">
                <a:latin typeface="Verdana"/>
                <a:cs typeface="Verdana"/>
              </a:rPr>
              <a:t> </a:t>
            </a:r>
            <a:r>
              <a:rPr sz="700" spc="15" dirty="0">
                <a:latin typeface="Times New Roman"/>
                <a:cs typeface="Times New Roman"/>
              </a:rPr>
              <a:t>,</a:t>
            </a:r>
            <a:r>
              <a:rPr sz="700" spc="-95" dirty="0">
                <a:latin typeface="Times New Roman"/>
                <a:cs typeface="Times New Roman"/>
              </a:rPr>
              <a:t> </a:t>
            </a:r>
            <a:r>
              <a:rPr sz="700" spc="15" dirty="0">
                <a:latin typeface="Times New Roman"/>
                <a:cs typeface="Times New Roman"/>
              </a:rPr>
              <a:t>...,</a:t>
            </a:r>
            <a:r>
              <a:rPr sz="700" spc="-100" dirty="0">
                <a:latin typeface="Times New Roman"/>
                <a:cs typeface="Times New Roman"/>
              </a:rPr>
              <a:t> </a:t>
            </a:r>
            <a:r>
              <a:rPr sz="700" i="1" spc="20" dirty="0">
                <a:latin typeface="Times New Roman"/>
                <a:cs typeface="Times New Roman"/>
              </a:rPr>
              <a:t>p</a:t>
            </a:r>
            <a:r>
              <a:rPr sz="900" i="1" spc="30" baseline="32407" dirty="0">
                <a:latin typeface="Verdana"/>
                <a:cs typeface="Verdana"/>
              </a:rPr>
              <a:t>′  </a:t>
            </a:r>
            <a:r>
              <a:rPr sz="900" i="1" spc="172" baseline="32407" dirty="0">
                <a:latin typeface="Verdana"/>
                <a:cs typeface="Verdana"/>
              </a:rPr>
              <a:t> </a:t>
            </a:r>
            <a:r>
              <a:rPr sz="700" spc="20" dirty="0">
                <a:latin typeface="Times New Roman"/>
                <a:cs typeface="Times New Roman"/>
              </a:rPr>
              <a:t>), </a:t>
            </a:r>
            <a:r>
              <a:rPr sz="700" spc="210" dirty="0">
                <a:latin typeface="Times New Roman"/>
                <a:cs typeface="Times New Roman"/>
              </a:rPr>
              <a:t> </a:t>
            </a:r>
            <a:r>
              <a:rPr sz="700" spc="60" dirty="0">
                <a:latin typeface="Times New Roman"/>
                <a:cs typeface="Times New Roman"/>
              </a:rPr>
              <a:t>where	</a:t>
            </a:r>
            <a:r>
              <a:rPr sz="700" i="1" spc="-45" dirty="0">
                <a:latin typeface="Verdana"/>
                <a:cs typeface="Verdana"/>
              </a:rPr>
              <a:t>=</a:t>
            </a:r>
            <a:endParaRPr sz="700">
              <a:latin typeface="Verdana"/>
              <a:cs typeface="Verdana"/>
            </a:endParaRPr>
          </a:p>
        </p:txBody>
      </p:sp>
      <p:sp>
        <p:nvSpPr>
          <p:cNvPr id="35" name="object 35"/>
          <p:cNvSpPr txBox="1"/>
          <p:nvPr/>
        </p:nvSpPr>
        <p:spPr>
          <a:xfrm>
            <a:off x="3665347" y="1998796"/>
            <a:ext cx="83185" cy="137160"/>
          </a:xfrm>
          <a:prstGeom prst="rect">
            <a:avLst/>
          </a:prstGeom>
        </p:spPr>
        <p:txBody>
          <a:bodyPr vert="horz" wrap="square" lIns="0" tIns="16510" rIns="0" bIns="0" rtlCol="0">
            <a:spAutoFit/>
          </a:bodyPr>
          <a:lstStyle/>
          <a:p>
            <a:pPr marL="12700">
              <a:lnSpc>
                <a:spcPct val="100000"/>
              </a:lnSpc>
              <a:spcBef>
                <a:spcPts val="130"/>
              </a:spcBef>
            </a:pPr>
            <a:r>
              <a:rPr sz="700" i="1" spc="20" dirty="0">
                <a:latin typeface="Times New Roman"/>
                <a:cs typeface="Times New Roman"/>
              </a:rPr>
              <a:t>P</a:t>
            </a:r>
            <a:endParaRPr sz="700">
              <a:latin typeface="Times New Roman"/>
              <a:cs typeface="Times New Roman"/>
            </a:endParaRPr>
          </a:p>
        </p:txBody>
      </p:sp>
      <p:sp>
        <p:nvSpPr>
          <p:cNvPr id="36" name="object 36"/>
          <p:cNvSpPr txBox="1"/>
          <p:nvPr/>
        </p:nvSpPr>
        <p:spPr>
          <a:xfrm>
            <a:off x="3722535" y="2033885"/>
            <a:ext cx="120650" cy="120650"/>
          </a:xfrm>
          <a:prstGeom prst="rect">
            <a:avLst/>
          </a:prstGeom>
        </p:spPr>
        <p:txBody>
          <a:bodyPr vert="horz" wrap="square" lIns="0" tIns="15240" rIns="0" bIns="0" rtlCol="0">
            <a:spAutoFit/>
          </a:bodyPr>
          <a:lstStyle/>
          <a:p>
            <a:pPr marL="12700">
              <a:lnSpc>
                <a:spcPct val="100000"/>
              </a:lnSpc>
              <a:spcBef>
                <a:spcPts val="120"/>
              </a:spcBef>
            </a:pPr>
            <a:r>
              <a:rPr sz="600" i="1" spc="85" dirty="0">
                <a:latin typeface="Times New Roman"/>
                <a:cs typeface="Times New Roman"/>
              </a:rPr>
              <a:t>u</a:t>
            </a:r>
            <a:r>
              <a:rPr sz="600" spc="15" dirty="0">
                <a:latin typeface="Times New Roman"/>
                <a:cs typeface="Times New Roman"/>
              </a:rPr>
              <a:t>,</a:t>
            </a:r>
            <a:r>
              <a:rPr sz="600" i="1" spc="30" dirty="0">
                <a:latin typeface="Times New Roman"/>
                <a:cs typeface="Times New Roman"/>
              </a:rPr>
              <a:t>i</a:t>
            </a:r>
            <a:endParaRPr sz="600">
              <a:latin typeface="Times New Roman"/>
              <a:cs typeface="Times New Roman"/>
            </a:endParaRPr>
          </a:p>
        </p:txBody>
      </p:sp>
      <p:sp>
        <p:nvSpPr>
          <p:cNvPr id="37" name="object 37"/>
          <p:cNvSpPr/>
          <p:nvPr/>
        </p:nvSpPr>
        <p:spPr>
          <a:xfrm>
            <a:off x="3568700" y="2155825"/>
            <a:ext cx="378460" cy="0"/>
          </a:xfrm>
          <a:custGeom>
            <a:avLst/>
            <a:gdLst/>
            <a:ahLst/>
            <a:cxnLst/>
            <a:rect l="l" t="t" r="r" b="b"/>
            <a:pathLst>
              <a:path w="378460">
                <a:moveTo>
                  <a:pt x="0" y="0"/>
                </a:moveTo>
                <a:lnTo>
                  <a:pt x="378155" y="0"/>
                </a:lnTo>
              </a:path>
            </a:pathLst>
          </a:custGeom>
          <a:ln w="5401">
            <a:solidFill>
              <a:srgbClr val="000000"/>
            </a:solidFill>
          </a:ln>
        </p:spPr>
        <p:txBody>
          <a:bodyPr wrap="square" lIns="0" tIns="0" rIns="0" bIns="0" rtlCol="0"/>
          <a:lstStyle/>
          <a:p>
            <a:endParaRPr/>
          </a:p>
        </p:txBody>
      </p:sp>
      <p:sp>
        <p:nvSpPr>
          <p:cNvPr id="38" name="object 38"/>
          <p:cNvSpPr txBox="1"/>
          <p:nvPr/>
        </p:nvSpPr>
        <p:spPr>
          <a:xfrm>
            <a:off x="3520618" y="2185359"/>
            <a:ext cx="102870" cy="137160"/>
          </a:xfrm>
          <a:prstGeom prst="rect">
            <a:avLst/>
          </a:prstGeom>
        </p:spPr>
        <p:txBody>
          <a:bodyPr vert="horz" wrap="square" lIns="0" tIns="16510" rIns="0" bIns="0" rtlCol="0">
            <a:spAutoFit/>
          </a:bodyPr>
          <a:lstStyle/>
          <a:p>
            <a:pPr marL="12700">
              <a:lnSpc>
                <a:spcPct val="100000"/>
              </a:lnSpc>
              <a:spcBef>
                <a:spcPts val="130"/>
              </a:spcBef>
            </a:pPr>
            <a:r>
              <a:rPr sz="700" spc="110" dirty="0">
                <a:latin typeface="Times New Roman"/>
                <a:cs typeface="Times New Roman"/>
              </a:rPr>
              <a:t>∑</a:t>
            </a:r>
            <a:endParaRPr sz="700" dirty="0">
              <a:latin typeface="Times New Roman"/>
              <a:cs typeface="Times New Roman"/>
            </a:endParaRPr>
          </a:p>
        </p:txBody>
      </p:sp>
      <p:sp>
        <p:nvSpPr>
          <p:cNvPr id="39" name="object 39"/>
          <p:cNvSpPr txBox="1"/>
          <p:nvPr/>
        </p:nvSpPr>
        <p:spPr>
          <a:xfrm>
            <a:off x="3633381" y="2142026"/>
            <a:ext cx="68580" cy="120650"/>
          </a:xfrm>
          <a:prstGeom prst="rect">
            <a:avLst/>
          </a:prstGeom>
        </p:spPr>
        <p:txBody>
          <a:bodyPr vert="horz" wrap="square" lIns="0" tIns="15240" rIns="0" bIns="0" rtlCol="0">
            <a:spAutoFit/>
          </a:bodyPr>
          <a:lstStyle/>
          <a:p>
            <a:pPr marL="12700">
              <a:lnSpc>
                <a:spcPct val="100000"/>
              </a:lnSpc>
              <a:spcBef>
                <a:spcPts val="120"/>
              </a:spcBef>
            </a:pPr>
            <a:r>
              <a:rPr sz="600" i="1" spc="70" dirty="0">
                <a:latin typeface="Times New Roman"/>
                <a:cs typeface="Times New Roman"/>
              </a:rPr>
              <a:t>k</a:t>
            </a:r>
            <a:endParaRPr sz="600">
              <a:latin typeface="Times New Roman"/>
              <a:cs typeface="Times New Roman"/>
            </a:endParaRPr>
          </a:p>
        </p:txBody>
      </p:sp>
      <p:sp>
        <p:nvSpPr>
          <p:cNvPr id="40" name="object 40"/>
          <p:cNvSpPr txBox="1"/>
          <p:nvPr/>
        </p:nvSpPr>
        <p:spPr>
          <a:xfrm>
            <a:off x="3633381" y="2220931"/>
            <a:ext cx="150495" cy="120650"/>
          </a:xfrm>
          <a:prstGeom prst="rect">
            <a:avLst/>
          </a:prstGeom>
        </p:spPr>
        <p:txBody>
          <a:bodyPr vert="horz" wrap="square" lIns="0" tIns="15240" rIns="0" bIns="0" rtlCol="0">
            <a:spAutoFit/>
          </a:bodyPr>
          <a:lstStyle/>
          <a:p>
            <a:pPr marL="12700">
              <a:lnSpc>
                <a:spcPct val="100000"/>
              </a:lnSpc>
              <a:spcBef>
                <a:spcPts val="120"/>
              </a:spcBef>
            </a:pPr>
            <a:r>
              <a:rPr sz="600" i="1" spc="35" dirty="0">
                <a:latin typeface="Times New Roman"/>
                <a:cs typeface="Times New Roman"/>
              </a:rPr>
              <a:t>j</a:t>
            </a:r>
            <a:r>
              <a:rPr sz="600" i="1" spc="-50" dirty="0">
                <a:latin typeface="Verdana"/>
                <a:cs typeface="Verdana"/>
              </a:rPr>
              <a:t>=</a:t>
            </a:r>
            <a:r>
              <a:rPr sz="600" spc="30" dirty="0">
                <a:latin typeface="Times New Roman"/>
                <a:cs typeface="Times New Roman"/>
              </a:rPr>
              <a:t>1</a:t>
            </a:r>
            <a:endParaRPr sz="600">
              <a:latin typeface="Times New Roman"/>
              <a:cs typeface="Times New Roman"/>
            </a:endParaRPr>
          </a:p>
        </p:txBody>
      </p:sp>
      <p:sp>
        <p:nvSpPr>
          <p:cNvPr id="41" name="object 41"/>
          <p:cNvSpPr txBox="1"/>
          <p:nvPr/>
        </p:nvSpPr>
        <p:spPr>
          <a:xfrm>
            <a:off x="3749218" y="2185359"/>
            <a:ext cx="227965" cy="137160"/>
          </a:xfrm>
          <a:prstGeom prst="rect">
            <a:avLst/>
          </a:prstGeom>
        </p:spPr>
        <p:txBody>
          <a:bodyPr vert="horz" wrap="square" lIns="0" tIns="16510" rIns="0" bIns="0" rtlCol="0">
            <a:spAutoFit/>
          </a:bodyPr>
          <a:lstStyle/>
          <a:p>
            <a:pPr marL="38100">
              <a:lnSpc>
                <a:spcPct val="100000"/>
              </a:lnSpc>
              <a:spcBef>
                <a:spcPts val="130"/>
              </a:spcBef>
            </a:pPr>
            <a:r>
              <a:rPr sz="1050" i="1" spc="52" baseline="11904" dirty="0">
                <a:latin typeface="Times New Roman"/>
                <a:cs typeface="Times New Roman"/>
              </a:rPr>
              <a:t>P</a:t>
            </a:r>
            <a:r>
              <a:rPr sz="600" i="1" spc="35" dirty="0">
                <a:latin typeface="Times New Roman"/>
                <a:cs typeface="Times New Roman"/>
              </a:rPr>
              <a:t>u</a:t>
            </a:r>
            <a:r>
              <a:rPr sz="600" spc="35" dirty="0">
                <a:latin typeface="Times New Roman"/>
                <a:cs typeface="Times New Roman"/>
              </a:rPr>
              <a:t>,</a:t>
            </a:r>
            <a:r>
              <a:rPr sz="600" i="1" spc="35" dirty="0">
                <a:latin typeface="Times New Roman"/>
                <a:cs typeface="Times New Roman"/>
              </a:rPr>
              <a:t>j</a:t>
            </a:r>
            <a:endParaRPr sz="600">
              <a:latin typeface="Times New Roman"/>
              <a:cs typeface="Times New Roman"/>
            </a:endParaRPr>
          </a:p>
        </p:txBody>
      </p:sp>
      <p:sp>
        <p:nvSpPr>
          <p:cNvPr id="42" name="object 42"/>
          <p:cNvSpPr txBox="1"/>
          <p:nvPr/>
        </p:nvSpPr>
        <p:spPr>
          <a:xfrm>
            <a:off x="3949332" y="2076216"/>
            <a:ext cx="50165" cy="137160"/>
          </a:xfrm>
          <a:prstGeom prst="rect">
            <a:avLst/>
          </a:prstGeom>
        </p:spPr>
        <p:txBody>
          <a:bodyPr vert="horz" wrap="square" lIns="0" tIns="16510" rIns="0" bIns="0" rtlCol="0">
            <a:spAutoFit/>
          </a:bodyPr>
          <a:lstStyle/>
          <a:p>
            <a:pPr marL="12700">
              <a:lnSpc>
                <a:spcPct val="100000"/>
              </a:lnSpc>
              <a:spcBef>
                <a:spcPts val="130"/>
              </a:spcBef>
            </a:pPr>
            <a:r>
              <a:rPr sz="700" spc="15" dirty="0">
                <a:latin typeface="Times New Roman"/>
                <a:cs typeface="Times New Roman"/>
              </a:rPr>
              <a:t>.</a:t>
            </a:r>
            <a:endParaRPr sz="700">
              <a:latin typeface="Times New Roman"/>
              <a:cs typeface="Times New Roman"/>
            </a:endParaRPr>
          </a:p>
        </p:txBody>
      </p:sp>
      <p:sp>
        <p:nvSpPr>
          <p:cNvPr id="43" name="object 43"/>
          <p:cNvSpPr txBox="1"/>
          <p:nvPr/>
        </p:nvSpPr>
        <p:spPr>
          <a:xfrm>
            <a:off x="5272722" y="2091747"/>
            <a:ext cx="140335" cy="137160"/>
          </a:xfrm>
          <a:prstGeom prst="rect">
            <a:avLst/>
          </a:prstGeom>
        </p:spPr>
        <p:txBody>
          <a:bodyPr vert="horz" wrap="square" lIns="0" tIns="16510" rIns="0" bIns="0" rtlCol="0">
            <a:spAutoFit/>
          </a:bodyPr>
          <a:lstStyle/>
          <a:p>
            <a:pPr marL="12700">
              <a:lnSpc>
                <a:spcPct val="100000"/>
              </a:lnSpc>
              <a:spcBef>
                <a:spcPts val="130"/>
              </a:spcBef>
            </a:pPr>
            <a:r>
              <a:rPr sz="700" spc="25" dirty="0">
                <a:latin typeface="Times New Roman"/>
                <a:cs typeface="Times New Roman"/>
              </a:rPr>
              <a:t>(2)</a:t>
            </a:r>
            <a:endParaRPr sz="700">
              <a:latin typeface="Times New Roman"/>
              <a:cs typeface="Times New Roman"/>
            </a:endParaRPr>
          </a:p>
        </p:txBody>
      </p:sp>
      <p:sp>
        <p:nvSpPr>
          <p:cNvPr id="44" name="object 44"/>
          <p:cNvSpPr txBox="1"/>
          <p:nvPr/>
        </p:nvSpPr>
        <p:spPr>
          <a:xfrm>
            <a:off x="347294" y="2462472"/>
            <a:ext cx="4034154" cy="137160"/>
          </a:xfrm>
          <a:prstGeom prst="rect">
            <a:avLst/>
          </a:prstGeom>
        </p:spPr>
        <p:txBody>
          <a:bodyPr vert="horz" wrap="square" lIns="0" tIns="16510" rIns="0" bIns="0" rtlCol="0">
            <a:spAutoFit/>
          </a:bodyPr>
          <a:lstStyle/>
          <a:p>
            <a:pPr marL="12700">
              <a:lnSpc>
                <a:spcPct val="100000"/>
              </a:lnSpc>
              <a:spcBef>
                <a:spcPts val="130"/>
              </a:spcBef>
            </a:pPr>
            <a:r>
              <a:rPr sz="700" spc="25" dirty="0">
                <a:latin typeface="Times New Roman"/>
                <a:cs typeface="Times New Roman"/>
              </a:rPr>
              <a:t>Finally,</a:t>
            </a:r>
            <a:r>
              <a:rPr sz="700" spc="-5" dirty="0">
                <a:latin typeface="Times New Roman"/>
                <a:cs typeface="Times New Roman"/>
              </a:rPr>
              <a:t> </a:t>
            </a:r>
            <a:r>
              <a:rPr sz="700" spc="50" dirty="0">
                <a:latin typeface="Times New Roman"/>
                <a:cs typeface="Times New Roman"/>
              </a:rPr>
              <a:t>calculate</a:t>
            </a:r>
            <a:r>
              <a:rPr sz="700" dirty="0">
                <a:latin typeface="Times New Roman"/>
                <a:cs typeface="Times New Roman"/>
              </a:rPr>
              <a:t> </a:t>
            </a:r>
            <a:r>
              <a:rPr sz="700" spc="40" dirty="0">
                <a:latin typeface="Times New Roman"/>
                <a:cs typeface="Times New Roman"/>
              </a:rPr>
              <a:t>its</a:t>
            </a:r>
            <a:r>
              <a:rPr sz="700" dirty="0">
                <a:latin typeface="Times New Roman"/>
                <a:cs typeface="Times New Roman"/>
              </a:rPr>
              <a:t> </a:t>
            </a:r>
            <a:r>
              <a:rPr sz="700" spc="60" dirty="0">
                <a:latin typeface="Times New Roman"/>
                <a:cs typeface="Times New Roman"/>
              </a:rPr>
              <a:t>corresponding</a:t>
            </a:r>
            <a:r>
              <a:rPr sz="700" dirty="0">
                <a:latin typeface="Times New Roman"/>
                <a:cs typeface="Times New Roman"/>
              </a:rPr>
              <a:t> </a:t>
            </a:r>
            <a:r>
              <a:rPr sz="700" spc="60" dirty="0">
                <a:latin typeface="Times New Roman"/>
                <a:cs typeface="Times New Roman"/>
              </a:rPr>
              <a:t>entropy</a:t>
            </a:r>
            <a:r>
              <a:rPr sz="700" spc="5" dirty="0">
                <a:latin typeface="Times New Roman"/>
                <a:cs typeface="Times New Roman"/>
              </a:rPr>
              <a:t> </a:t>
            </a:r>
            <a:r>
              <a:rPr sz="700" spc="60" dirty="0">
                <a:latin typeface="Times New Roman"/>
                <a:cs typeface="Times New Roman"/>
              </a:rPr>
              <a:t>as</a:t>
            </a:r>
            <a:r>
              <a:rPr sz="700" spc="5" dirty="0">
                <a:latin typeface="Times New Roman"/>
                <a:cs typeface="Times New Roman"/>
              </a:rPr>
              <a:t> </a:t>
            </a:r>
            <a:r>
              <a:rPr sz="700" spc="80" dirty="0">
                <a:latin typeface="Times New Roman"/>
                <a:cs typeface="Times New Roman"/>
              </a:rPr>
              <a:t>domain</a:t>
            </a:r>
            <a:r>
              <a:rPr sz="700" spc="-5" dirty="0">
                <a:latin typeface="Times New Roman"/>
                <a:cs typeface="Times New Roman"/>
              </a:rPr>
              <a:t> </a:t>
            </a:r>
            <a:r>
              <a:rPr sz="700" spc="50" dirty="0">
                <a:latin typeface="Times New Roman"/>
                <a:cs typeface="Times New Roman"/>
              </a:rPr>
              <a:t>activation</a:t>
            </a:r>
            <a:r>
              <a:rPr sz="700" dirty="0">
                <a:latin typeface="Times New Roman"/>
                <a:cs typeface="Times New Roman"/>
              </a:rPr>
              <a:t> </a:t>
            </a:r>
            <a:r>
              <a:rPr sz="700" spc="50" dirty="0">
                <a:latin typeface="Times New Roman"/>
                <a:cs typeface="Times New Roman"/>
              </a:rPr>
              <a:t>probability</a:t>
            </a:r>
            <a:r>
              <a:rPr sz="700" spc="5" dirty="0">
                <a:latin typeface="Times New Roman"/>
                <a:cs typeface="Times New Roman"/>
              </a:rPr>
              <a:t> </a:t>
            </a:r>
            <a:r>
              <a:rPr sz="700" spc="60" dirty="0">
                <a:latin typeface="Times New Roman"/>
                <a:cs typeface="Times New Roman"/>
              </a:rPr>
              <a:t>entropy</a:t>
            </a:r>
            <a:r>
              <a:rPr sz="700" dirty="0">
                <a:latin typeface="Times New Roman"/>
                <a:cs typeface="Times New Roman"/>
              </a:rPr>
              <a:t> </a:t>
            </a:r>
            <a:r>
              <a:rPr sz="700" spc="20" dirty="0">
                <a:latin typeface="Times New Roman"/>
                <a:cs typeface="Times New Roman"/>
              </a:rPr>
              <a:t>(DAPE)</a:t>
            </a:r>
            <a:r>
              <a:rPr sz="700" dirty="0">
                <a:latin typeface="Times New Roman"/>
                <a:cs typeface="Times New Roman"/>
              </a:rPr>
              <a:t> </a:t>
            </a:r>
            <a:r>
              <a:rPr sz="700" spc="40" dirty="0">
                <a:latin typeface="Times New Roman"/>
                <a:cs typeface="Times New Roman"/>
              </a:rPr>
              <a:t>as:</a:t>
            </a:r>
            <a:endParaRPr sz="700">
              <a:latin typeface="Times New Roman"/>
              <a:cs typeface="Times New Roman"/>
            </a:endParaRPr>
          </a:p>
        </p:txBody>
      </p:sp>
      <p:sp>
        <p:nvSpPr>
          <p:cNvPr id="45" name="object 45"/>
          <p:cNvSpPr txBox="1"/>
          <p:nvPr/>
        </p:nvSpPr>
        <p:spPr>
          <a:xfrm>
            <a:off x="2806700" y="2765425"/>
            <a:ext cx="68580" cy="120650"/>
          </a:xfrm>
          <a:prstGeom prst="rect">
            <a:avLst/>
          </a:prstGeom>
        </p:spPr>
        <p:txBody>
          <a:bodyPr vert="horz" wrap="square" lIns="0" tIns="15240" rIns="0" bIns="0" rtlCol="0">
            <a:spAutoFit/>
          </a:bodyPr>
          <a:lstStyle/>
          <a:p>
            <a:pPr marL="12700">
              <a:lnSpc>
                <a:spcPct val="100000"/>
              </a:lnSpc>
              <a:spcBef>
                <a:spcPts val="120"/>
              </a:spcBef>
            </a:pPr>
            <a:r>
              <a:rPr sz="600" i="1" spc="70" dirty="0">
                <a:latin typeface="Times New Roman"/>
                <a:cs typeface="Times New Roman"/>
              </a:rPr>
              <a:t>k</a:t>
            </a:r>
            <a:endParaRPr sz="600" dirty="0">
              <a:latin typeface="Times New Roman"/>
              <a:cs typeface="Times New Roman"/>
            </a:endParaRPr>
          </a:p>
        </p:txBody>
      </p:sp>
      <p:sp>
        <p:nvSpPr>
          <p:cNvPr id="46" name="object 46"/>
          <p:cNvSpPr txBox="1"/>
          <p:nvPr/>
        </p:nvSpPr>
        <p:spPr>
          <a:xfrm>
            <a:off x="2806700" y="2841625"/>
            <a:ext cx="128270" cy="137160"/>
          </a:xfrm>
          <a:prstGeom prst="rect">
            <a:avLst/>
          </a:prstGeom>
        </p:spPr>
        <p:txBody>
          <a:bodyPr vert="horz" wrap="square" lIns="0" tIns="16510" rIns="0" bIns="0" rtlCol="0">
            <a:spAutoFit/>
          </a:bodyPr>
          <a:lstStyle/>
          <a:p>
            <a:pPr marL="12700">
              <a:lnSpc>
                <a:spcPct val="100000"/>
              </a:lnSpc>
              <a:spcBef>
                <a:spcPts val="130"/>
              </a:spcBef>
            </a:pPr>
            <a:r>
              <a:rPr sz="700" spc="310" dirty="0">
                <a:latin typeface="Times New Roman"/>
                <a:cs typeface="Times New Roman"/>
              </a:rPr>
              <a:t>∑</a:t>
            </a:r>
            <a:endParaRPr sz="700" dirty="0">
              <a:latin typeface="Times New Roman"/>
              <a:cs typeface="Times New Roman"/>
            </a:endParaRPr>
          </a:p>
        </p:txBody>
      </p:sp>
      <p:sp>
        <p:nvSpPr>
          <p:cNvPr id="47" name="object 47"/>
          <p:cNvSpPr txBox="1"/>
          <p:nvPr/>
        </p:nvSpPr>
        <p:spPr>
          <a:xfrm>
            <a:off x="2792628" y="2926300"/>
            <a:ext cx="150495" cy="120650"/>
          </a:xfrm>
          <a:prstGeom prst="rect">
            <a:avLst/>
          </a:prstGeom>
        </p:spPr>
        <p:txBody>
          <a:bodyPr vert="horz" wrap="square" lIns="0" tIns="15240" rIns="0" bIns="0" rtlCol="0">
            <a:spAutoFit/>
          </a:bodyPr>
          <a:lstStyle/>
          <a:p>
            <a:pPr marL="12700">
              <a:lnSpc>
                <a:spcPct val="100000"/>
              </a:lnSpc>
              <a:spcBef>
                <a:spcPts val="120"/>
              </a:spcBef>
            </a:pPr>
            <a:r>
              <a:rPr sz="600" i="1" spc="35" dirty="0">
                <a:latin typeface="Times New Roman"/>
                <a:cs typeface="Times New Roman"/>
              </a:rPr>
              <a:t>j</a:t>
            </a:r>
            <a:r>
              <a:rPr sz="600" i="1" spc="-50" dirty="0">
                <a:latin typeface="Verdana"/>
                <a:cs typeface="Verdana"/>
              </a:rPr>
              <a:t>=</a:t>
            </a:r>
            <a:r>
              <a:rPr sz="600" spc="30" dirty="0">
                <a:latin typeface="Times New Roman"/>
                <a:cs typeface="Times New Roman"/>
              </a:rPr>
              <a:t>1</a:t>
            </a:r>
            <a:endParaRPr sz="600">
              <a:latin typeface="Times New Roman"/>
              <a:cs typeface="Times New Roman"/>
            </a:endParaRPr>
          </a:p>
        </p:txBody>
      </p:sp>
      <p:sp>
        <p:nvSpPr>
          <p:cNvPr id="48" name="object 48"/>
          <p:cNvSpPr txBox="1"/>
          <p:nvPr/>
        </p:nvSpPr>
        <p:spPr>
          <a:xfrm>
            <a:off x="2558795" y="2843484"/>
            <a:ext cx="848994" cy="120650"/>
          </a:xfrm>
          <a:prstGeom prst="rect">
            <a:avLst/>
          </a:prstGeom>
        </p:spPr>
        <p:txBody>
          <a:bodyPr vert="horz" wrap="square" lIns="0" tIns="15240" rIns="0" bIns="0" rtlCol="0">
            <a:spAutoFit/>
          </a:bodyPr>
          <a:lstStyle/>
          <a:p>
            <a:pPr marL="12700">
              <a:lnSpc>
                <a:spcPct val="100000"/>
              </a:lnSpc>
              <a:spcBef>
                <a:spcPts val="120"/>
              </a:spcBef>
              <a:tabLst>
                <a:tab pos="436245" algn="l"/>
                <a:tab pos="741045" algn="l"/>
              </a:tabLst>
            </a:pPr>
            <a:r>
              <a:rPr sz="900" i="1" spc="127" baseline="4629" dirty="0">
                <a:latin typeface="Times New Roman"/>
                <a:cs typeface="Times New Roman"/>
              </a:rPr>
              <a:t>u	</a:t>
            </a:r>
            <a:r>
              <a:rPr sz="600" i="1" spc="85" dirty="0">
                <a:latin typeface="Times New Roman"/>
                <a:cs typeface="Times New Roman"/>
              </a:rPr>
              <a:t>u</a:t>
            </a:r>
            <a:r>
              <a:rPr sz="600" spc="15" dirty="0">
                <a:latin typeface="Times New Roman"/>
                <a:cs typeface="Times New Roman"/>
              </a:rPr>
              <a:t>,</a:t>
            </a:r>
            <a:r>
              <a:rPr sz="600" i="1" spc="25" dirty="0">
                <a:latin typeface="Times New Roman"/>
                <a:cs typeface="Times New Roman"/>
              </a:rPr>
              <a:t>j	</a:t>
            </a:r>
            <a:r>
              <a:rPr sz="600" i="1" spc="85" dirty="0">
                <a:latin typeface="Times New Roman"/>
                <a:cs typeface="Times New Roman"/>
              </a:rPr>
              <a:t>u</a:t>
            </a:r>
            <a:r>
              <a:rPr sz="600" spc="15" dirty="0">
                <a:latin typeface="Times New Roman"/>
                <a:cs typeface="Times New Roman"/>
              </a:rPr>
              <a:t>,</a:t>
            </a:r>
            <a:r>
              <a:rPr sz="600" i="1" spc="25" dirty="0">
                <a:latin typeface="Times New Roman"/>
                <a:cs typeface="Times New Roman"/>
              </a:rPr>
              <a:t>j</a:t>
            </a:r>
            <a:endParaRPr sz="600">
              <a:latin typeface="Times New Roman"/>
              <a:cs typeface="Times New Roman"/>
            </a:endParaRPr>
          </a:p>
        </p:txBody>
      </p:sp>
      <p:sp>
        <p:nvSpPr>
          <p:cNvPr id="49" name="object 49"/>
          <p:cNvSpPr txBox="1"/>
          <p:nvPr/>
        </p:nvSpPr>
        <p:spPr>
          <a:xfrm>
            <a:off x="2319820" y="2808408"/>
            <a:ext cx="1120775" cy="137160"/>
          </a:xfrm>
          <a:prstGeom prst="rect">
            <a:avLst/>
          </a:prstGeom>
        </p:spPr>
        <p:txBody>
          <a:bodyPr vert="horz" wrap="square" lIns="0" tIns="16510" rIns="0" bIns="0" rtlCol="0">
            <a:spAutoFit/>
          </a:bodyPr>
          <a:lstStyle/>
          <a:p>
            <a:pPr marL="12700">
              <a:lnSpc>
                <a:spcPct val="100000"/>
              </a:lnSpc>
              <a:spcBef>
                <a:spcPts val="130"/>
              </a:spcBef>
              <a:tabLst>
                <a:tab pos="619760" algn="l"/>
              </a:tabLst>
            </a:pPr>
            <a:r>
              <a:rPr sz="700" i="1" spc="35" dirty="0">
                <a:latin typeface="Times New Roman"/>
                <a:cs typeface="Times New Roman"/>
              </a:rPr>
              <a:t>DA</a:t>
            </a:r>
            <a:r>
              <a:rPr sz="700" i="1" spc="5" dirty="0">
                <a:latin typeface="Times New Roman"/>
                <a:cs typeface="Times New Roman"/>
              </a:rPr>
              <a:t>PE</a:t>
            </a:r>
            <a:r>
              <a:rPr sz="700" i="1" dirty="0">
                <a:latin typeface="Times New Roman"/>
                <a:cs typeface="Times New Roman"/>
              </a:rPr>
              <a:t>  </a:t>
            </a:r>
            <a:r>
              <a:rPr sz="700" i="1" spc="45" dirty="0">
                <a:latin typeface="Times New Roman"/>
                <a:cs typeface="Times New Roman"/>
              </a:rPr>
              <a:t> </a:t>
            </a:r>
            <a:r>
              <a:rPr sz="700" i="1" spc="-45" dirty="0">
                <a:latin typeface="Verdana"/>
                <a:cs typeface="Verdana"/>
              </a:rPr>
              <a:t>=</a:t>
            </a:r>
            <a:r>
              <a:rPr sz="700" i="1" spc="-114" dirty="0">
                <a:latin typeface="Verdana"/>
                <a:cs typeface="Verdana"/>
              </a:rPr>
              <a:t> </a:t>
            </a:r>
            <a:r>
              <a:rPr sz="700" i="1" spc="-45" dirty="0">
                <a:latin typeface="Verdana"/>
                <a:cs typeface="Verdana"/>
              </a:rPr>
              <a:t>−</a:t>
            </a:r>
            <a:r>
              <a:rPr sz="700" i="1" dirty="0">
                <a:latin typeface="Verdana"/>
                <a:cs typeface="Verdana"/>
              </a:rPr>
              <a:t>	</a:t>
            </a:r>
            <a:r>
              <a:rPr sz="700" i="1" spc="80" dirty="0">
                <a:latin typeface="Times New Roman"/>
                <a:cs typeface="Times New Roman"/>
              </a:rPr>
              <a:t>p</a:t>
            </a:r>
            <a:r>
              <a:rPr sz="700" i="1" dirty="0">
                <a:latin typeface="Times New Roman"/>
                <a:cs typeface="Times New Roman"/>
              </a:rPr>
              <a:t>    </a:t>
            </a:r>
            <a:r>
              <a:rPr sz="700" i="1" spc="5" dirty="0">
                <a:latin typeface="Times New Roman"/>
                <a:cs typeface="Times New Roman"/>
              </a:rPr>
              <a:t> </a:t>
            </a:r>
            <a:r>
              <a:rPr sz="700" spc="35" dirty="0">
                <a:latin typeface="Times New Roman"/>
                <a:cs typeface="Times New Roman"/>
              </a:rPr>
              <a:t>log</a:t>
            </a:r>
            <a:r>
              <a:rPr sz="700" spc="-100" dirty="0">
                <a:latin typeface="Times New Roman"/>
                <a:cs typeface="Times New Roman"/>
              </a:rPr>
              <a:t> </a:t>
            </a:r>
            <a:r>
              <a:rPr sz="700" i="1" spc="80" dirty="0">
                <a:latin typeface="Times New Roman"/>
                <a:cs typeface="Times New Roman"/>
              </a:rPr>
              <a:t>p</a:t>
            </a:r>
            <a:r>
              <a:rPr sz="700" i="1" dirty="0">
                <a:latin typeface="Times New Roman"/>
                <a:cs typeface="Times New Roman"/>
              </a:rPr>
              <a:t>    </a:t>
            </a:r>
            <a:r>
              <a:rPr sz="700" i="1" spc="-70" dirty="0">
                <a:latin typeface="Times New Roman"/>
                <a:cs typeface="Times New Roman"/>
              </a:rPr>
              <a:t> </a:t>
            </a:r>
            <a:r>
              <a:rPr sz="700" spc="15" dirty="0">
                <a:latin typeface="Times New Roman"/>
                <a:cs typeface="Times New Roman"/>
              </a:rPr>
              <a:t>.</a:t>
            </a:r>
            <a:endParaRPr sz="700">
              <a:latin typeface="Times New Roman"/>
              <a:cs typeface="Times New Roman"/>
            </a:endParaRPr>
          </a:p>
        </p:txBody>
      </p:sp>
      <p:sp>
        <p:nvSpPr>
          <p:cNvPr id="50" name="object 50"/>
          <p:cNvSpPr txBox="1"/>
          <p:nvPr/>
        </p:nvSpPr>
        <p:spPr>
          <a:xfrm>
            <a:off x="5272722" y="2808408"/>
            <a:ext cx="140335" cy="137160"/>
          </a:xfrm>
          <a:prstGeom prst="rect">
            <a:avLst/>
          </a:prstGeom>
        </p:spPr>
        <p:txBody>
          <a:bodyPr vert="horz" wrap="square" lIns="0" tIns="16510" rIns="0" bIns="0" rtlCol="0">
            <a:spAutoFit/>
          </a:bodyPr>
          <a:lstStyle/>
          <a:p>
            <a:pPr marL="12700">
              <a:lnSpc>
                <a:spcPct val="100000"/>
              </a:lnSpc>
              <a:spcBef>
                <a:spcPts val="130"/>
              </a:spcBef>
            </a:pPr>
            <a:r>
              <a:rPr sz="700" spc="25" dirty="0">
                <a:latin typeface="Times New Roman"/>
                <a:cs typeface="Times New Roman"/>
              </a:rPr>
              <a:t>(3)</a:t>
            </a:r>
            <a:endParaRPr sz="700">
              <a:latin typeface="Times New Roman"/>
              <a:cs typeface="Times New Roman"/>
            </a:endParaRPr>
          </a:p>
        </p:txBody>
      </p:sp>
      <p:grpSp>
        <p:nvGrpSpPr>
          <p:cNvPr id="51" name="object 51"/>
          <p:cNvGrpSpPr/>
          <p:nvPr/>
        </p:nvGrpSpPr>
        <p:grpSpPr>
          <a:xfrm>
            <a:off x="0" y="3131464"/>
            <a:ext cx="5760085" cy="108585"/>
            <a:chOff x="0" y="3131464"/>
            <a:chExt cx="5760085" cy="108585"/>
          </a:xfrm>
        </p:grpSpPr>
        <p:sp>
          <p:nvSpPr>
            <p:cNvPr id="52" name="object 52"/>
            <p:cNvSpPr/>
            <p:nvPr/>
          </p:nvSpPr>
          <p:spPr>
            <a:xfrm>
              <a:off x="0"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sp>
          <p:nvSpPr>
            <p:cNvPr id="53" name="object 53"/>
            <p:cNvSpPr/>
            <p:nvPr/>
          </p:nvSpPr>
          <p:spPr>
            <a:xfrm>
              <a:off x="1728012" y="3131464"/>
              <a:ext cx="2304415" cy="108585"/>
            </a:xfrm>
            <a:custGeom>
              <a:avLst/>
              <a:gdLst/>
              <a:ahLst/>
              <a:cxnLst/>
              <a:rect l="l" t="t" r="r" b="b"/>
              <a:pathLst>
                <a:path w="2304415" h="108585">
                  <a:moveTo>
                    <a:pt x="2303970" y="0"/>
                  </a:moveTo>
                  <a:lnTo>
                    <a:pt x="0" y="0"/>
                  </a:lnTo>
                  <a:lnTo>
                    <a:pt x="0" y="108559"/>
                  </a:lnTo>
                  <a:lnTo>
                    <a:pt x="2303970" y="108559"/>
                  </a:lnTo>
                  <a:lnTo>
                    <a:pt x="2303970" y="0"/>
                  </a:lnTo>
                  <a:close/>
                </a:path>
              </a:pathLst>
            </a:custGeom>
            <a:solidFill>
              <a:srgbClr val="E3E3E3"/>
            </a:solidFill>
          </p:spPr>
          <p:txBody>
            <a:bodyPr wrap="square" lIns="0" tIns="0" rIns="0" bIns="0" rtlCol="0"/>
            <a:lstStyle/>
            <a:p>
              <a:endParaRPr/>
            </a:p>
          </p:txBody>
        </p:sp>
        <p:sp>
          <p:nvSpPr>
            <p:cNvPr id="54" name="object 54"/>
            <p:cNvSpPr/>
            <p:nvPr/>
          </p:nvSpPr>
          <p:spPr>
            <a:xfrm>
              <a:off x="4031983"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grpSp>
      <p:sp>
        <p:nvSpPr>
          <p:cNvPr id="55" name="object 55"/>
          <p:cNvSpPr txBox="1">
            <a:spLocks noGrp="1"/>
          </p:cNvSpPr>
          <p:nvPr>
            <p:ph type="dt" sz="half" idx="6"/>
          </p:nvPr>
        </p:nvSpPr>
        <p:spPr>
          <a:prstGeom prst="rect">
            <a:avLst/>
          </a:prstGeom>
        </p:spPr>
        <p:txBody>
          <a:bodyPr vert="horz" wrap="square" lIns="0" tIns="5080" rIns="0" bIns="0" rtlCol="0">
            <a:spAutoFit/>
          </a:bodyPr>
          <a:lstStyle/>
          <a:p>
            <a:pPr marL="12700">
              <a:lnSpc>
                <a:spcPct val="100000"/>
              </a:lnSpc>
              <a:spcBef>
                <a:spcPts val="40"/>
              </a:spcBef>
            </a:pPr>
            <a:r>
              <a:rPr spc="5" dirty="0"/>
              <a:t>HKUST(GZ)</a:t>
            </a:r>
          </a:p>
        </p:txBody>
      </p:sp>
      <p:sp>
        <p:nvSpPr>
          <p:cNvPr id="56" name="object 56"/>
          <p:cNvSpPr txBox="1"/>
          <p:nvPr/>
        </p:nvSpPr>
        <p:spPr>
          <a:xfrm>
            <a:off x="2688818" y="3131763"/>
            <a:ext cx="398145" cy="105410"/>
          </a:xfrm>
          <a:prstGeom prst="rect">
            <a:avLst/>
          </a:prstGeom>
        </p:spPr>
        <p:txBody>
          <a:bodyPr vert="horz" wrap="square" lIns="0" tIns="5080" rIns="0" bIns="0" rtlCol="0">
            <a:spAutoFit/>
          </a:bodyPr>
          <a:lstStyle/>
          <a:p>
            <a:pPr marL="12700">
              <a:lnSpc>
                <a:spcPct val="100000"/>
              </a:lnSpc>
              <a:spcBef>
                <a:spcPts val="40"/>
              </a:spcBef>
            </a:pPr>
            <a:r>
              <a:rPr sz="550" spc="30" dirty="0">
                <a:solidFill>
                  <a:srgbClr val="003874"/>
                </a:solidFill>
                <a:latin typeface="Times New Roman"/>
                <a:cs typeface="Times New Roman"/>
              </a:rPr>
              <a:t>MM</a:t>
            </a:r>
            <a:r>
              <a:rPr sz="550" spc="5" dirty="0">
                <a:solidFill>
                  <a:srgbClr val="003874"/>
                </a:solidFill>
                <a:latin typeface="Times New Roman"/>
                <a:cs typeface="Times New Roman"/>
              </a:rPr>
              <a:t>N</a:t>
            </a:r>
            <a:r>
              <a:rPr sz="550" spc="45" dirty="0">
                <a:solidFill>
                  <a:srgbClr val="003874"/>
                </a:solidFill>
                <a:latin typeface="Times New Roman"/>
                <a:cs typeface="Times New Roman"/>
              </a:rPr>
              <a:t>eu</a:t>
            </a:r>
            <a:r>
              <a:rPr sz="550" spc="25" dirty="0">
                <a:solidFill>
                  <a:srgbClr val="003874"/>
                </a:solidFill>
                <a:latin typeface="Times New Roman"/>
                <a:cs typeface="Times New Roman"/>
              </a:rPr>
              <a:t>r</a:t>
            </a:r>
            <a:r>
              <a:rPr sz="550" spc="50" dirty="0">
                <a:solidFill>
                  <a:srgbClr val="003874"/>
                </a:solidFill>
                <a:latin typeface="Times New Roman"/>
                <a:cs typeface="Times New Roman"/>
              </a:rPr>
              <a:t>on</a:t>
            </a:r>
            <a:endParaRPr sz="550">
              <a:latin typeface="Times New Roman"/>
              <a:cs typeface="Times New Roman"/>
            </a:endParaRPr>
          </a:p>
        </p:txBody>
      </p:sp>
      <p:sp>
        <p:nvSpPr>
          <p:cNvPr id="57" name="object 57"/>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spc="10" dirty="0"/>
              <a:t>EMNLP</a:t>
            </a:r>
            <a:r>
              <a:rPr spc="-15" dirty="0"/>
              <a:t> </a:t>
            </a:r>
            <a:r>
              <a:rPr spc="15" dirty="0"/>
              <a:t>2024</a:t>
            </a:r>
          </a:p>
        </p:txBody>
      </p:sp>
    </p:spTree>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2" y="25"/>
            <a:ext cx="5760085" cy="232410"/>
            <a:chOff x="-32" y="25"/>
            <a:chExt cx="5760085" cy="232410"/>
          </a:xfrm>
        </p:grpSpPr>
        <p:sp>
          <p:nvSpPr>
            <p:cNvPr id="3" name="object 3"/>
            <p:cNvSpPr/>
            <p:nvPr/>
          </p:nvSpPr>
          <p:spPr>
            <a:xfrm>
              <a:off x="120650"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 name="object 4"/>
            <p:cNvSpPr/>
            <p:nvPr/>
          </p:nvSpPr>
          <p:spPr>
            <a:xfrm>
              <a:off x="171056"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grpSp>
      <p:sp>
        <p:nvSpPr>
          <p:cNvPr id="5" name="object 5"/>
          <p:cNvSpPr txBox="1"/>
          <p:nvPr/>
        </p:nvSpPr>
        <p:spPr>
          <a:xfrm>
            <a:off x="95300" y="0"/>
            <a:ext cx="408305" cy="109220"/>
          </a:xfrm>
          <a:prstGeom prst="rect">
            <a:avLst/>
          </a:prstGeom>
        </p:spPr>
        <p:txBody>
          <a:bodyPr vert="horz" wrap="square" lIns="0" tIns="12700" rIns="0" bIns="0" rtlCol="0">
            <a:spAutoFit/>
          </a:bodyPr>
          <a:lstStyle/>
          <a:p>
            <a:pPr marL="12700">
              <a:lnSpc>
                <a:spcPct val="100000"/>
              </a:lnSpc>
              <a:spcBef>
                <a:spcPts val="100"/>
              </a:spcBef>
            </a:pPr>
            <a:r>
              <a:rPr sz="550" spc="-25" dirty="0">
                <a:solidFill>
                  <a:srgbClr val="7F8D9C"/>
                </a:solidFill>
                <a:latin typeface="Times New Roman"/>
                <a:cs typeface="Times New Roman"/>
                <a:hlinkClick r:id="rId3" action="ppaction://hlinksldjump"/>
              </a:rPr>
              <a:t>B</a:t>
            </a:r>
            <a:r>
              <a:rPr sz="550" spc="20" dirty="0">
                <a:solidFill>
                  <a:srgbClr val="7F8D9C"/>
                </a:solidFill>
                <a:latin typeface="Times New Roman"/>
                <a:cs typeface="Times New Roman"/>
                <a:hlinkClick r:id="rId3" action="ppaction://hlinksldjump"/>
              </a:rPr>
              <a:t>ackg</a:t>
            </a:r>
            <a:r>
              <a:rPr sz="550" spc="25" dirty="0">
                <a:solidFill>
                  <a:srgbClr val="7F8D9C"/>
                </a:solidFill>
                <a:latin typeface="Times New Roman"/>
                <a:cs typeface="Times New Roman"/>
                <a:hlinkClick r:id="rId3" action="ppaction://hlinksldjump"/>
              </a:rPr>
              <a:t>r</a:t>
            </a:r>
            <a:r>
              <a:rPr sz="550" spc="55" dirty="0">
                <a:solidFill>
                  <a:srgbClr val="7F8D9C"/>
                </a:solidFill>
                <a:latin typeface="Times New Roman"/>
                <a:cs typeface="Times New Roman"/>
                <a:hlinkClick r:id="rId3" action="ppaction://hlinksldjump"/>
              </a:rPr>
              <a:t>ound</a:t>
            </a:r>
            <a:endParaRPr sz="550">
              <a:latin typeface="Times New Roman"/>
              <a:cs typeface="Times New Roman"/>
            </a:endParaRPr>
          </a:p>
        </p:txBody>
      </p:sp>
      <p:grpSp>
        <p:nvGrpSpPr>
          <p:cNvPr id="6" name="object 6"/>
          <p:cNvGrpSpPr/>
          <p:nvPr/>
        </p:nvGrpSpPr>
        <p:grpSpPr>
          <a:xfrm>
            <a:off x="1488973" y="104777"/>
            <a:ext cx="92075" cy="41275"/>
            <a:chOff x="1488973" y="104777"/>
            <a:chExt cx="92075" cy="41275"/>
          </a:xfrm>
        </p:grpSpPr>
        <p:sp>
          <p:nvSpPr>
            <p:cNvPr id="7" name="object 7"/>
            <p:cNvSpPr/>
            <p:nvPr/>
          </p:nvSpPr>
          <p:spPr>
            <a:xfrm>
              <a:off x="1491513"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8" name="object 8"/>
            <p:cNvSpPr/>
            <p:nvPr/>
          </p:nvSpPr>
          <p:spPr>
            <a:xfrm>
              <a:off x="1541906" y="107317"/>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9" name="object 9"/>
            <p:cNvSpPr/>
            <p:nvPr/>
          </p:nvSpPr>
          <p:spPr>
            <a:xfrm>
              <a:off x="1541906"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10" name="object 10"/>
          <p:cNvSpPr txBox="1"/>
          <p:nvPr/>
        </p:nvSpPr>
        <p:spPr>
          <a:xfrm>
            <a:off x="1466151" y="0"/>
            <a:ext cx="273685" cy="109220"/>
          </a:xfrm>
          <a:prstGeom prst="rect">
            <a:avLst/>
          </a:prstGeom>
        </p:spPr>
        <p:txBody>
          <a:bodyPr vert="horz" wrap="square" lIns="0" tIns="12700" rIns="0" bIns="0" rtlCol="0">
            <a:spAutoFit/>
          </a:bodyPr>
          <a:lstStyle/>
          <a:p>
            <a:pPr marL="12700">
              <a:lnSpc>
                <a:spcPct val="100000"/>
              </a:lnSpc>
              <a:spcBef>
                <a:spcPts val="100"/>
              </a:spcBef>
            </a:pPr>
            <a:r>
              <a:rPr sz="550" spc="10" dirty="0">
                <a:solidFill>
                  <a:srgbClr val="FFFFFF"/>
                </a:solidFill>
                <a:latin typeface="Times New Roman"/>
                <a:cs typeface="Times New Roman"/>
                <a:hlinkClick r:id="rId4" action="ppaction://hlinksldjump"/>
              </a:rPr>
              <a:t>M</a:t>
            </a:r>
            <a:r>
              <a:rPr sz="550" spc="45" dirty="0">
                <a:solidFill>
                  <a:srgbClr val="FFFFFF"/>
                </a:solidFill>
                <a:latin typeface="Times New Roman"/>
                <a:cs typeface="Times New Roman"/>
                <a:hlinkClick r:id="rId4" action="ppaction://hlinksldjump"/>
              </a:rPr>
              <a:t>e</a:t>
            </a:r>
            <a:r>
              <a:rPr sz="550" spc="20" dirty="0">
                <a:solidFill>
                  <a:srgbClr val="FFFFFF"/>
                </a:solidFill>
                <a:latin typeface="Times New Roman"/>
                <a:cs typeface="Times New Roman"/>
                <a:hlinkClick r:id="rId4" action="ppaction://hlinksldjump"/>
              </a:rPr>
              <a:t>t</a:t>
            </a:r>
            <a:r>
              <a:rPr sz="550" spc="50" dirty="0">
                <a:solidFill>
                  <a:srgbClr val="FFFFFF"/>
                </a:solidFill>
                <a:latin typeface="Times New Roman"/>
                <a:cs typeface="Times New Roman"/>
                <a:hlinkClick r:id="rId4" action="ppaction://hlinksldjump"/>
              </a:rPr>
              <a:t>hod</a:t>
            </a:r>
            <a:endParaRPr sz="550">
              <a:latin typeface="Times New Roman"/>
              <a:cs typeface="Times New Roman"/>
            </a:endParaRPr>
          </a:p>
        </p:txBody>
      </p:sp>
      <p:grpSp>
        <p:nvGrpSpPr>
          <p:cNvPr id="11" name="object 11"/>
          <p:cNvGrpSpPr/>
          <p:nvPr/>
        </p:nvGrpSpPr>
        <p:grpSpPr>
          <a:xfrm>
            <a:off x="2725305" y="104777"/>
            <a:ext cx="92075" cy="41275"/>
            <a:chOff x="2725305" y="104777"/>
            <a:chExt cx="92075" cy="41275"/>
          </a:xfrm>
        </p:grpSpPr>
        <p:sp>
          <p:nvSpPr>
            <p:cNvPr id="12" name="object 12"/>
            <p:cNvSpPr/>
            <p:nvPr/>
          </p:nvSpPr>
          <p:spPr>
            <a:xfrm>
              <a:off x="272784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3" name="object 13"/>
            <p:cNvSpPr/>
            <p:nvPr/>
          </p:nvSpPr>
          <p:spPr>
            <a:xfrm>
              <a:off x="277823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grpSp>
      <p:sp>
        <p:nvSpPr>
          <p:cNvPr id="14" name="object 14"/>
          <p:cNvSpPr txBox="1"/>
          <p:nvPr/>
        </p:nvSpPr>
        <p:spPr>
          <a:xfrm>
            <a:off x="2702483" y="0"/>
            <a:ext cx="252095" cy="109220"/>
          </a:xfrm>
          <a:prstGeom prst="rect">
            <a:avLst/>
          </a:prstGeom>
        </p:spPr>
        <p:txBody>
          <a:bodyPr vert="horz" wrap="square" lIns="0" tIns="12700" rIns="0" bIns="0" rtlCol="0">
            <a:spAutoFit/>
          </a:bodyPr>
          <a:lstStyle/>
          <a:p>
            <a:pPr marL="12700">
              <a:lnSpc>
                <a:spcPct val="100000"/>
              </a:lnSpc>
              <a:spcBef>
                <a:spcPts val="100"/>
              </a:spcBef>
            </a:pPr>
            <a:r>
              <a:rPr sz="550" spc="-30" dirty="0">
                <a:solidFill>
                  <a:srgbClr val="7F8D9C"/>
                </a:solidFill>
                <a:latin typeface="Times New Roman"/>
                <a:cs typeface="Times New Roman"/>
                <a:hlinkClick r:id="rId5" action="ppaction://hlinksldjump"/>
              </a:rPr>
              <a:t>R</a:t>
            </a:r>
            <a:r>
              <a:rPr sz="550" spc="30" dirty="0">
                <a:solidFill>
                  <a:srgbClr val="7F8D9C"/>
                </a:solidFill>
                <a:latin typeface="Times New Roman"/>
                <a:cs typeface="Times New Roman"/>
                <a:hlinkClick r:id="rId5" action="ppaction://hlinksldjump"/>
              </a:rPr>
              <a:t>esults</a:t>
            </a:r>
            <a:endParaRPr sz="550">
              <a:latin typeface="Times New Roman"/>
              <a:cs typeface="Times New Roman"/>
            </a:endParaRPr>
          </a:p>
        </p:txBody>
      </p:sp>
      <p:sp>
        <p:nvSpPr>
          <p:cNvPr id="15" name="object 15"/>
          <p:cNvSpPr/>
          <p:nvPr/>
        </p:nvSpPr>
        <p:spPr>
          <a:xfrm>
            <a:off x="3942308"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6" name="object 16"/>
          <p:cNvSpPr txBox="1"/>
          <p:nvPr/>
        </p:nvSpPr>
        <p:spPr>
          <a:xfrm>
            <a:off x="3916959" y="0"/>
            <a:ext cx="416559" cy="109220"/>
          </a:xfrm>
          <a:prstGeom prst="rect">
            <a:avLst/>
          </a:prstGeom>
        </p:spPr>
        <p:txBody>
          <a:bodyPr vert="horz" wrap="square" lIns="0" tIns="12700" rIns="0" bIns="0" rtlCol="0">
            <a:spAutoFit/>
          </a:bodyPr>
          <a:lstStyle/>
          <a:p>
            <a:pPr marL="12700">
              <a:lnSpc>
                <a:spcPct val="100000"/>
              </a:lnSpc>
              <a:spcBef>
                <a:spcPts val="100"/>
              </a:spcBef>
            </a:pPr>
            <a:r>
              <a:rPr sz="550" dirty="0">
                <a:solidFill>
                  <a:srgbClr val="7F8D9C"/>
                </a:solidFill>
                <a:latin typeface="Times New Roman"/>
                <a:cs typeface="Times New Roman"/>
                <a:hlinkClick r:id="rId6" action="ppaction://hlinksldjump"/>
              </a:rPr>
              <a:t>F</a:t>
            </a:r>
            <a:r>
              <a:rPr sz="550" spc="45" dirty="0">
                <a:solidFill>
                  <a:srgbClr val="7F8D9C"/>
                </a:solidFill>
                <a:latin typeface="Times New Roman"/>
                <a:cs typeface="Times New Roman"/>
                <a:hlinkClick r:id="rId6" action="ppaction://hlinksldjump"/>
              </a:rPr>
              <a:t>utu</a:t>
            </a:r>
            <a:r>
              <a:rPr sz="550" spc="20" dirty="0">
                <a:solidFill>
                  <a:srgbClr val="7F8D9C"/>
                </a:solidFill>
                <a:latin typeface="Times New Roman"/>
                <a:cs typeface="Times New Roman"/>
                <a:hlinkClick r:id="rId6" action="ppaction://hlinksldjump"/>
              </a:rPr>
              <a:t>r</a:t>
            </a:r>
            <a:r>
              <a:rPr sz="550" spc="35" dirty="0">
                <a:solidFill>
                  <a:srgbClr val="7F8D9C"/>
                </a:solidFill>
                <a:latin typeface="Times New Roman"/>
                <a:cs typeface="Times New Roman"/>
                <a:hlinkClick r:id="rId6" action="ppaction://hlinksldjump"/>
              </a:rPr>
              <a:t>e</a:t>
            </a:r>
            <a:r>
              <a:rPr sz="550" spc="-15" dirty="0">
                <a:solidFill>
                  <a:srgbClr val="7F8D9C"/>
                </a:solidFill>
                <a:latin typeface="Times New Roman"/>
                <a:cs typeface="Times New Roman"/>
                <a:hlinkClick r:id="rId6" action="ppaction://hlinksldjump"/>
              </a:rPr>
              <a:t> </a:t>
            </a:r>
            <a:r>
              <a:rPr sz="550" spc="-45" dirty="0">
                <a:solidFill>
                  <a:srgbClr val="7F8D9C"/>
                </a:solidFill>
                <a:latin typeface="Times New Roman"/>
                <a:cs typeface="Times New Roman"/>
                <a:hlinkClick r:id="rId6" action="ppaction://hlinksldjump"/>
              </a:rPr>
              <a:t>W</a:t>
            </a:r>
            <a:r>
              <a:rPr sz="550" spc="40" dirty="0">
                <a:solidFill>
                  <a:srgbClr val="7F8D9C"/>
                </a:solidFill>
                <a:latin typeface="Times New Roman"/>
                <a:cs typeface="Times New Roman"/>
                <a:hlinkClick r:id="rId6" action="ppaction://hlinksldjump"/>
              </a:rPr>
              <a:t>o</a:t>
            </a:r>
            <a:r>
              <a:rPr sz="550" spc="20" dirty="0">
                <a:solidFill>
                  <a:srgbClr val="7F8D9C"/>
                </a:solidFill>
                <a:latin typeface="Times New Roman"/>
                <a:cs typeface="Times New Roman"/>
                <a:hlinkClick r:id="rId6" action="ppaction://hlinksldjump"/>
              </a:rPr>
              <a:t>r</a:t>
            </a:r>
            <a:r>
              <a:rPr sz="550" spc="10" dirty="0">
                <a:solidFill>
                  <a:srgbClr val="7F8D9C"/>
                </a:solidFill>
                <a:latin typeface="Times New Roman"/>
                <a:cs typeface="Times New Roman"/>
                <a:hlinkClick r:id="rId6" action="ppaction://hlinksldjump"/>
              </a:rPr>
              <a:t>k</a:t>
            </a:r>
            <a:endParaRPr sz="550">
              <a:latin typeface="Times New Roman"/>
              <a:cs typeface="Times New Roman"/>
            </a:endParaRPr>
          </a:p>
        </p:txBody>
      </p:sp>
      <p:sp>
        <p:nvSpPr>
          <p:cNvPr id="17" name="object 17"/>
          <p:cNvSpPr txBox="1"/>
          <p:nvPr/>
        </p:nvSpPr>
        <p:spPr>
          <a:xfrm>
            <a:off x="5295785" y="0"/>
            <a:ext cx="369570" cy="109220"/>
          </a:xfrm>
          <a:prstGeom prst="rect">
            <a:avLst/>
          </a:prstGeom>
        </p:spPr>
        <p:txBody>
          <a:bodyPr vert="horz" wrap="square" lIns="0" tIns="12700" rIns="0" bIns="0" rtlCol="0">
            <a:spAutoFit/>
          </a:bodyPr>
          <a:lstStyle/>
          <a:p>
            <a:pPr marL="12700">
              <a:lnSpc>
                <a:spcPct val="100000"/>
              </a:lnSpc>
              <a:spcBef>
                <a:spcPts val="100"/>
              </a:spcBef>
            </a:pPr>
            <a:r>
              <a:rPr sz="550" spc="-30" dirty="0">
                <a:solidFill>
                  <a:srgbClr val="7F8D9C"/>
                </a:solidFill>
                <a:latin typeface="Times New Roman"/>
                <a:cs typeface="Times New Roman"/>
                <a:hlinkClick r:id="rId7" action="ppaction://hlinksldjump"/>
              </a:rPr>
              <a:t>R</a:t>
            </a:r>
            <a:r>
              <a:rPr sz="550" spc="25" dirty="0">
                <a:solidFill>
                  <a:srgbClr val="7F8D9C"/>
                </a:solidFill>
                <a:latin typeface="Times New Roman"/>
                <a:cs typeface="Times New Roman"/>
                <a:hlinkClick r:id="rId7" action="ppaction://hlinksldjump"/>
              </a:rPr>
              <a:t>efe</a:t>
            </a:r>
            <a:r>
              <a:rPr sz="550" spc="5" dirty="0">
                <a:solidFill>
                  <a:srgbClr val="7F8D9C"/>
                </a:solidFill>
                <a:latin typeface="Times New Roman"/>
                <a:cs typeface="Times New Roman"/>
                <a:hlinkClick r:id="rId7" action="ppaction://hlinksldjump"/>
              </a:rPr>
              <a:t>r</a:t>
            </a:r>
            <a:r>
              <a:rPr sz="550" spc="45" dirty="0">
                <a:solidFill>
                  <a:srgbClr val="7F8D9C"/>
                </a:solidFill>
                <a:latin typeface="Times New Roman"/>
                <a:cs typeface="Times New Roman"/>
                <a:hlinkClick r:id="rId7" action="ppaction://hlinksldjump"/>
              </a:rPr>
              <a:t>e</a:t>
            </a:r>
            <a:r>
              <a:rPr sz="550" spc="50" dirty="0">
                <a:solidFill>
                  <a:srgbClr val="7F8D9C"/>
                </a:solidFill>
                <a:latin typeface="Times New Roman"/>
                <a:cs typeface="Times New Roman"/>
                <a:hlinkClick r:id="rId7" action="ppaction://hlinksldjump"/>
              </a:rPr>
              <a:t>n</a:t>
            </a:r>
            <a:r>
              <a:rPr sz="550" spc="30" dirty="0">
                <a:solidFill>
                  <a:srgbClr val="7F8D9C"/>
                </a:solidFill>
                <a:latin typeface="Times New Roman"/>
                <a:cs typeface="Times New Roman"/>
                <a:hlinkClick r:id="rId7" action="ppaction://hlinksldjump"/>
              </a:rPr>
              <a:t>ces</a:t>
            </a:r>
            <a:endParaRPr sz="550">
              <a:latin typeface="Times New Roman"/>
              <a:cs typeface="Times New Roman"/>
            </a:endParaRPr>
          </a:p>
        </p:txBody>
      </p:sp>
      <p:grpSp>
        <p:nvGrpSpPr>
          <p:cNvPr id="18" name="object 18"/>
          <p:cNvGrpSpPr/>
          <p:nvPr/>
        </p:nvGrpSpPr>
        <p:grpSpPr>
          <a:xfrm>
            <a:off x="0" y="104786"/>
            <a:ext cx="5760085" cy="318770"/>
            <a:chOff x="0" y="104786"/>
            <a:chExt cx="5760085" cy="318770"/>
          </a:xfrm>
        </p:grpSpPr>
        <p:pic>
          <p:nvPicPr>
            <p:cNvPr id="19" name="object 19"/>
            <p:cNvPicPr/>
            <p:nvPr/>
          </p:nvPicPr>
          <p:blipFill>
            <a:blip r:embed="rId8" cstate="print"/>
            <a:stretch>
              <a:fillRect/>
            </a:stretch>
          </p:blipFill>
          <p:spPr>
            <a:xfrm>
              <a:off x="0" y="104786"/>
              <a:ext cx="5759958" cy="125718"/>
            </a:xfrm>
            <a:prstGeom prst="rect">
              <a:avLst/>
            </a:prstGeom>
          </p:spPr>
        </p:pic>
        <p:sp>
          <p:nvSpPr>
            <p:cNvPr id="20" name="object 20"/>
            <p:cNvSpPr/>
            <p:nvPr/>
          </p:nvSpPr>
          <p:spPr>
            <a:xfrm>
              <a:off x="0" y="227495"/>
              <a:ext cx="5760085" cy="195580"/>
            </a:xfrm>
            <a:custGeom>
              <a:avLst/>
              <a:gdLst/>
              <a:ahLst/>
              <a:cxnLst/>
              <a:rect l="l" t="t" r="r" b="b"/>
              <a:pathLst>
                <a:path w="5760085" h="195579">
                  <a:moveTo>
                    <a:pt x="5759996" y="0"/>
                  </a:moveTo>
                  <a:lnTo>
                    <a:pt x="0" y="0"/>
                  </a:lnTo>
                  <a:lnTo>
                    <a:pt x="0" y="195503"/>
                  </a:lnTo>
                  <a:lnTo>
                    <a:pt x="5759996" y="195503"/>
                  </a:lnTo>
                  <a:lnTo>
                    <a:pt x="5759996" y="0"/>
                  </a:lnTo>
                  <a:close/>
                </a:path>
              </a:pathLst>
            </a:custGeom>
            <a:solidFill>
              <a:srgbClr val="003874"/>
            </a:solidFill>
          </p:spPr>
          <p:txBody>
            <a:bodyPr wrap="square" lIns="0" tIns="0" rIns="0" bIns="0" rtlCol="0"/>
            <a:lstStyle/>
            <a:p>
              <a:endParaRPr/>
            </a:p>
          </p:txBody>
        </p:sp>
      </p:grpSp>
      <p:sp>
        <p:nvSpPr>
          <p:cNvPr id="21" name="object 21"/>
          <p:cNvSpPr txBox="1"/>
          <p:nvPr/>
        </p:nvSpPr>
        <p:spPr>
          <a:xfrm>
            <a:off x="95300" y="215813"/>
            <a:ext cx="521970" cy="193040"/>
          </a:xfrm>
          <a:prstGeom prst="rect">
            <a:avLst/>
          </a:prstGeom>
        </p:spPr>
        <p:txBody>
          <a:bodyPr vert="horz" wrap="square" lIns="0" tIns="12700" rIns="0" bIns="0" rtlCol="0">
            <a:spAutoFit/>
          </a:bodyPr>
          <a:lstStyle/>
          <a:p>
            <a:pPr marL="12700">
              <a:lnSpc>
                <a:spcPct val="100000"/>
              </a:lnSpc>
              <a:spcBef>
                <a:spcPts val="100"/>
              </a:spcBef>
            </a:pPr>
            <a:r>
              <a:rPr sz="1100" spc="25" dirty="0">
                <a:solidFill>
                  <a:srgbClr val="FFFFFF"/>
                </a:solidFill>
                <a:latin typeface="Times New Roman"/>
                <a:cs typeface="Times New Roman"/>
              </a:rPr>
              <a:t>M</a:t>
            </a:r>
            <a:r>
              <a:rPr sz="1100" spc="90" dirty="0">
                <a:solidFill>
                  <a:srgbClr val="FFFFFF"/>
                </a:solidFill>
                <a:latin typeface="Times New Roman"/>
                <a:cs typeface="Times New Roman"/>
              </a:rPr>
              <a:t>e</a:t>
            </a:r>
            <a:r>
              <a:rPr sz="1100" spc="50" dirty="0">
                <a:solidFill>
                  <a:srgbClr val="FFFFFF"/>
                </a:solidFill>
                <a:latin typeface="Times New Roman"/>
                <a:cs typeface="Times New Roman"/>
              </a:rPr>
              <a:t>t</a:t>
            </a:r>
            <a:r>
              <a:rPr sz="1100" spc="100" dirty="0">
                <a:solidFill>
                  <a:srgbClr val="FFFFFF"/>
                </a:solidFill>
                <a:latin typeface="Times New Roman"/>
                <a:cs typeface="Times New Roman"/>
              </a:rPr>
              <a:t>hod</a:t>
            </a:r>
            <a:endParaRPr sz="1100">
              <a:latin typeface="Times New Roman"/>
              <a:cs typeface="Times New Roman"/>
            </a:endParaRPr>
          </a:p>
        </p:txBody>
      </p:sp>
      <p:sp>
        <p:nvSpPr>
          <p:cNvPr id="22" name="object 22"/>
          <p:cNvSpPr/>
          <p:nvPr/>
        </p:nvSpPr>
        <p:spPr>
          <a:xfrm>
            <a:off x="-32" y="421334"/>
            <a:ext cx="5760085" cy="33655"/>
          </a:xfrm>
          <a:custGeom>
            <a:avLst/>
            <a:gdLst/>
            <a:ahLst/>
            <a:cxnLst/>
            <a:rect l="l" t="t" r="r" b="b"/>
            <a:pathLst>
              <a:path w="5760085" h="33654">
                <a:moveTo>
                  <a:pt x="5760073" y="0"/>
                </a:moveTo>
                <a:lnTo>
                  <a:pt x="0" y="0"/>
                </a:lnTo>
                <a:lnTo>
                  <a:pt x="0" y="33402"/>
                </a:lnTo>
                <a:lnTo>
                  <a:pt x="5760073" y="33402"/>
                </a:lnTo>
                <a:lnTo>
                  <a:pt x="5760073" y="0"/>
                </a:lnTo>
                <a:close/>
              </a:path>
            </a:pathLst>
          </a:custGeom>
          <a:solidFill>
            <a:srgbClr val="003873"/>
          </a:solidFill>
        </p:spPr>
        <p:txBody>
          <a:bodyPr wrap="square" lIns="0" tIns="0" rIns="0" bIns="0" rtlCol="0"/>
          <a:lstStyle/>
          <a:p>
            <a:endParaRPr/>
          </a:p>
        </p:txBody>
      </p:sp>
      <p:sp>
        <p:nvSpPr>
          <p:cNvPr id="23" name="object 23"/>
          <p:cNvSpPr txBox="1"/>
          <p:nvPr/>
        </p:nvSpPr>
        <p:spPr>
          <a:xfrm>
            <a:off x="314274" y="1053668"/>
            <a:ext cx="5131435" cy="231775"/>
          </a:xfrm>
          <a:prstGeom prst="rect">
            <a:avLst/>
          </a:prstGeom>
          <a:solidFill>
            <a:srgbClr val="003874"/>
          </a:solidFill>
        </p:spPr>
        <p:txBody>
          <a:bodyPr vert="horz" wrap="square" lIns="0" tIns="10160" rIns="0" bIns="0" rtlCol="0">
            <a:spAutoFit/>
          </a:bodyPr>
          <a:lstStyle/>
          <a:p>
            <a:pPr marL="45085">
              <a:lnSpc>
                <a:spcPct val="100000"/>
              </a:lnSpc>
              <a:spcBef>
                <a:spcPts val="80"/>
              </a:spcBef>
            </a:pPr>
            <a:r>
              <a:rPr sz="1100" spc="60" dirty="0">
                <a:solidFill>
                  <a:srgbClr val="FFFFFF"/>
                </a:solidFill>
                <a:latin typeface="Times New Roman"/>
                <a:cs typeface="Times New Roman"/>
              </a:rPr>
              <a:t>Explanation</a:t>
            </a:r>
            <a:endParaRPr sz="1100">
              <a:latin typeface="Times New Roman"/>
              <a:cs typeface="Times New Roman"/>
            </a:endParaRPr>
          </a:p>
        </p:txBody>
      </p:sp>
      <p:sp>
        <p:nvSpPr>
          <p:cNvPr id="24" name="object 24"/>
          <p:cNvSpPr txBox="1"/>
          <p:nvPr/>
        </p:nvSpPr>
        <p:spPr>
          <a:xfrm>
            <a:off x="440588" y="1295124"/>
            <a:ext cx="5008880" cy="1000125"/>
          </a:xfrm>
          <a:prstGeom prst="rect">
            <a:avLst/>
          </a:prstGeom>
        </p:spPr>
        <p:txBody>
          <a:bodyPr vert="horz" wrap="square" lIns="0" tIns="69850" rIns="0" bIns="0" rtlCol="0">
            <a:spAutoFit/>
          </a:bodyPr>
          <a:lstStyle/>
          <a:p>
            <a:pPr marL="196215" indent="-133350">
              <a:lnSpc>
                <a:spcPct val="100000"/>
              </a:lnSpc>
              <a:spcBef>
                <a:spcPts val="550"/>
              </a:spcBef>
              <a:buClr>
                <a:srgbClr val="003874"/>
              </a:buClr>
              <a:buFont typeface="Verdana"/>
              <a:buChar char="•"/>
              <a:tabLst>
                <a:tab pos="196850" algn="l"/>
              </a:tabLst>
            </a:pPr>
            <a:r>
              <a:rPr sz="1000" spc="60" dirty="0">
                <a:latin typeface="Times New Roman"/>
                <a:cs typeface="Times New Roman"/>
              </a:rPr>
              <a:t>Each</a:t>
            </a:r>
            <a:r>
              <a:rPr sz="1000" spc="-30" dirty="0">
                <a:latin typeface="Times New Roman"/>
                <a:cs typeface="Times New Roman"/>
              </a:rPr>
              <a:t> </a:t>
            </a:r>
            <a:r>
              <a:rPr sz="1000" spc="70" dirty="0">
                <a:latin typeface="Times New Roman"/>
                <a:cs typeface="Times New Roman"/>
              </a:rPr>
              <a:t>token</a:t>
            </a:r>
            <a:r>
              <a:rPr sz="1000" spc="-25" dirty="0">
                <a:latin typeface="Times New Roman"/>
                <a:cs typeface="Times New Roman"/>
              </a:rPr>
              <a:t> </a:t>
            </a:r>
            <a:r>
              <a:rPr sz="1000" spc="75" dirty="0">
                <a:latin typeface="Times New Roman"/>
                <a:cs typeface="Times New Roman"/>
              </a:rPr>
              <a:t>has</a:t>
            </a:r>
            <a:r>
              <a:rPr sz="1000" spc="-20" dirty="0">
                <a:latin typeface="Times New Roman"/>
                <a:cs typeface="Times New Roman"/>
              </a:rPr>
              <a:t> </a:t>
            </a:r>
            <a:r>
              <a:rPr sz="1000" b="1" spc="10" dirty="0">
                <a:latin typeface="Cambria"/>
                <a:cs typeface="Cambria"/>
              </a:rPr>
              <a:t>only</a:t>
            </a:r>
            <a:r>
              <a:rPr sz="1000" b="1" spc="-10" dirty="0">
                <a:latin typeface="Cambria"/>
                <a:cs typeface="Cambria"/>
              </a:rPr>
              <a:t> </a:t>
            </a:r>
            <a:r>
              <a:rPr sz="1000" b="1" spc="10" dirty="0">
                <a:latin typeface="Cambria"/>
                <a:cs typeface="Cambria"/>
              </a:rPr>
              <a:t>one </a:t>
            </a:r>
            <a:r>
              <a:rPr sz="1000" spc="55" dirty="0">
                <a:latin typeface="Times New Roman"/>
                <a:cs typeface="Times New Roman"/>
              </a:rPr>
              <a:t>activation</a:t>
            </a:r>
            <a:r>
              <a:rPr sz="1000" spc="-25" dirty="0">
                <a:latin typeface="Times New Roman"/>
                <a:cs typeface="Times New Roman"/>
              </a:rPr>
              <a:t> </a:t>
            </a:r>
            <a:r>
              <a:rPr sz="1000" spc="50" dirty="0">
                <a:latin typeface="Times New Roman"/>
                <a:cs typeface="Times New Roman"/>
              </a:rPr>
              <a:t>value</a:t>
            </a:r>
            <a:r>
              <a:rPr sz="1000" spc="-25" dirty="0">
                <a:latin typeface="Times New Roman"/>
                <a:cs typeface="Times New Roman"/>
              </a:rPr>
              <a:t> </a:t>
            </a:r>
            <a:r>
              <a:rPr sz="1000" spc="100" dirty="0">
                <a:latin typeface="Times New Roman"/>
                <a:cs typeface="Times New Roman"/>
              </a:rPr>
              <a:t>on</a:t>
            </a:r>
            <a:r>
              <a:rPr sz="1000" spc="-25" dirty="0">
                <a:latin typeface="Times New Roman"/>
                <a:cs typeface="Times New Roman"/>
              </a:rPr>
              <a:t> </a:t>
            </a:r>
            <a:r>
              <a:rPr sz="1000" spc="75" dirty="0">
                <a:latin typeface="Times New Roman"/>
                <a:cs typeface="Times New Roman"/>
              </a:rPr>
              <a:t>each</a:t>
            </a:r>
            <a:r>
              <a:rPr sz="1000" spc="-25" dirty="0">
                <a:latin typeface="Times New Roman"/>
                <a:cs typeface="Times New Roman"/>
              </a:rPr>
              <a:t> </a:t>
            </a:r>
            <a:r>
              <a:rPr sz="1000" spc="90" dirty="0">
                <a:latin typeface="Times New Roman"/>
                <a:cs typeface="Times New Roman"/>
              </a:rPr>
              <a:t>neuron</a:t>
            </a:r>
            <a:r>
              <a:rPr sz="1000" spc="-25" dirty="0">
                <a:latin typeface="Times New Roman"/>
                <a:cs typeface="Times New Roman"/>
              </a:rPr>
              <a:t> </a:t>
            </a:r>
            <a:r>
              <a:rPr sz="1000" spc="70" dirty="0">
                <a:latin typeface="Times New Roman"/>
                <a:cs typeface="Times New Roman"/>
              </a:rPr>
              <a:t>during</a:t>
            </a:r>
            <a:r>
              <a:rPr sz="1000" spc="-25" dirty="0">
                <a:latin typeface="Times New Roman"/>
                <a:cs typeface="Times New Roman"/>
              </a:rPr>
              <a:t> </a:t>
            </a:r>
            <a:r>
              <a:rPr sz="1000" spc="55" dirty="0">
                <a:latin typeface="Times New Roman"/>
                <a:cs typeface="Times New Roman"/>
              </a:rPr>
              <a:t>forward</a:t>
            </a:r>
            <a:r>
              <a:rPr sz="1000" spc="-25" dirty="0">
                <a:latin typeface="Times New Roman"/>
                <a:cs typeface="Times New Roman"/>
              </a:rPr>
              <a:t> </a:t>
            </a:r>
            <a:r>
              <a:rPr sz="1000" spc="55" dirty="0">
                <a:latin typeface="Times New Roman"/>
                <a:cs typeface="Times New Roman"/>
              </a:rPr>
              <a:t>process.</a:t>
            </a:r>
            <a:endParaRPr sz="1000" dirty="0">
              <a:latin typeface="Times New Roman"/>
              <a:cs typeface="Times New Roman"/>
            </a:endParaRPr>
          </a:p>
          <a:p>
            <a:pPr marL="196215" marR="55880" indent="-133350">
              <a:lnSpc>
                <a:spcPct val="112900"/>
              </a:lnSpc>
              <a:spcBef>
                <a:spcPts val="300"/>
              </a:spcBef>
              <a:buClr>
                <a:srgbClr val="003874"/>
              </a:buClr>
              <a:buFont typeface="Verdana"/>
              <a:buChar char="•"/>
              <a:tabLst>
                <a:tab pos="196850" algn="l"/>
              </a:tabLst>
            </a:pPr>
            <a:r>
              <a:rPr sz="1000" spc="35" dirty="0">
                <a:latin typeface="Times New Roman"/>
                <a:cs typeface="Times New Roman"/>
              </a:rPr>
              <a:t>Before</a:t>
            </a:r>
            <a:r>
              <a:rPr sz="1000" spc="-30" dirty="0">
                <a:latin typeface="Times New Roman"/>
                <a:cs typeface="Times New Roman"/>
              </a:rPr>
              <a:t> </a:t>
            </a:r>
            <a:r>
              <a:rPr sz="1000" spc="55" dirty="0">
                <a:latin typeface="Times New Roman"/>
                <a:cs typeface="Times New Roman"/>
              </a:rPr>
              <a:t>calculating</a:t>
            </a:r>
            <a:r>
              <a:rPr sz="1000" spc="-30" dirty="0">
                <a:latin typeface="Times New Roman"/>
                <a:cs typeface="Times New Roman"/>
              </a:rPr>
              <a:t> </a:t>
            </a:r>
            <a:r>
              <a:rPr sz="1000" spc="50" dirty="0">
                <a:latin typeface="Times New Roman"/>
                <a:cs typeface="Times New Roman"/>
              </a:rPr>
              <a:t>entropy,</a:t>
            </a:r>
            <a:r>
              <a:rPr sz="1000" spc="-25" dirty="0">
                <a:latin typeface="Times New Roman"/>
                <a:cs typeface="Times New Roman"/>
              </a:rPr>
              <a:t> </a:t>
            </a:r>
            <a:r>
              <a:rPr sz="1000" spc="80" dirty="0">
                <a:latin typeface="Times New Roman"/>
                <a:cs typeface="Times New Roman"/>
              </a:rPr>
              <a:t>the</a:t>
            </a:r>
            <a:r>
              <a:rPr sz="1000" spc="-25" dirty="0">
                <a:latin typeface="Times New Roman"/>
                <a:cs typeface="Times New Roman"/>
              </a:rPr>
              <a:t> </a:t>
            </a:r>
            <a:r>
              <a:rPr sz="1000" spc="70" dirty="0">
                <a:latin typeface="Times New Roman"/>
                <a:cs typeface="Times New Roman"/>
              </a:rPr>
              <a:t>cross-domain</a:t>
            </a:r>
            <a:r>
              <a:rPr sz="1000" spc="-30" dirty="0">
                <a:latin typeface="Times New Roman"/>
                <a:cs typeface="Times New Roman"/>
              </a:rPr>
              <a:t> </a:t>
            </a:r>
            <a:r>
              <a:rPr sz="1000" spc="55" dirty="0">
                <a:latin typeface="Times New Roman"/>
                <a:cs typeface="Times New Roman"/>
              </a:rPr>
              <a:t>activation</a:t>
            </a:r>
            <a:r>
              <a:rPr sz="1000" spc="-25" dirty="0">
                <a:latin typeface="Times New Roman"/>
                <a:cs typeface="Times New Roman"/>
              </a:rPr>
              <a:t> </a:t>
            </a:r>
            <a:r>
              <a:rPr sz="1000" spc="55" dirty="0">
                <a:latin typeface="Times New Roman"/>
                <a:cs typeface="Times New Roman"/>
              </a:rPr>
              <a:t>probability</a:t>
            </a:r>
            <a:r>
              <a:rPr sz="1000" spc="-25" dirty="0">
                <a:latin typeface="Times New Roman"/>
                <a:cs typeface="Times New Roman"/>
              </a:rPr>
              <a:t> </a:t>
            </a:r>
            <a:r>
              <a:rPr sz="1000" spc="90" dirty="0">
                <a:latin typeface="Times New Roman"/>
                <a:cs typeface="Times New Roman"/>
              </a:rPr>
              <a:t>must</a:t>
            </a:r>
            <a:r>
              <a:rPr sz="1000" spc="-25" dirty="0">
                <a:latin typeface="Times New Roman"/>
                <a:cs typeface="Times New Roman"/>
              </a:rPr>
              <a:t> </a:t>
            </a:r>
            <a:r>
              <a:rPr sz="1000" b="1" dirty="0">
                <a:latin typeface="Cambria"/>
                <a:cs typeface="Cambria"/>
              </a:rPr>
              <a:t>validated </a:t>
            </a:r>
            <a:r>
              <a:rPr sz="1000" b="1" spc="-204" dirty="0">
                <a:latin typeface="Cambria"/>
                <a:cs typeface="Cambria"/>
              </a:rPr>
              <a:t> </a:t>
            </a:r>
            <a:r>
              <a:rPr sz="1000" b="1" spc="15" dirty="0">
                <a:latin typeface="Cambria"/>
                <a:cs typeface="Cambria"/>
              </a:rPr>
              <a:t>through</a:t>
            </a:r>
            <a:r>
              <a:rPr sz="1000" b="1" spc="-15" dirty="0">
                <a:latin typeface="Cambria"/>
                <a:cs typeface="Cambria"/>
              </a:rPr>
              <a:t> </a:t>
            </a:r>
            <a:r>
              <a:rPr sz="1000" b="1" spc="10" dirty="0">
                <a:latin typeface="Cambria"/>
                <a:cs typeface="Cambria"/>
              </a:rPr>
              <a:t>normalization</a:t>
            </a:r>
            <a:r>
              <a:rPr sz="1000" b="1" spc="5" dirty="0">
                <a:latin typeface="Cambria"/>
                <a:cs typeface="Cambria"/>
              </a:rPr>
              <a:t> </a:t>
            </a:r>
            <a:r>
              <a:rPr sz="1000" spc="65" dirty="0">
                <a:latin typeface="Times New Roman"/>
                <a:cs typeface="Times New Roman"/>
              </a:rPr>
              <a:t>(ensuring</a:t>
            </a:r>
            <a:r>
              <a:rPr sz="1000" spc="-35" dirty="0">
                <a:latin typeface="Times New Roman"/>
                <a:cs typeface="Times New Roman"/>
              </a:rPr>
              <a:t> </a:t>
            </a:r>
            <a:r>
              <a:rPr sz="1000" spc="80" dirty="0">
                <a:latin typeface="Times New Roman"/>
                <a:cs typeface="Times New Roman"/>
              </a:rPr>
              <a:t>the</a:t>
            </a:r>
            <a:r>
              <a:rPr sz="1000" spc="-30" dirty="0">
                <a:latin typeface="Times New Roman"/>
                <a:cs typeface="Times New Roman"/>
              </a:rPr>
              <a:t> </a:t>
            </a:r>
            <a:r>
              <a:rPr sz="1000" spc="100" dirty="0">
                <a:latin typeface="Times New Roman"/>
                <a:cs typeface="Times New Roman"/>
              </a:rPr>
              <a:t>sum</a:t>
            </a:r>
            <a:r>
              <a:rPr sz="1000" spc="-25" dirty="0">
                <a:latin typeface="Times New Roman"/>
                <a:cs typeface="Times New Roman"/>
              </a:rPr>
              <a:t> </a:t>
            </a:r>
            <a:r>
              <a:rPr sz="1000" spc="30" dirty="0">
                <a:latin typeface="Times New Roman"/>
                <a:cs typeface="Times New Roman"/>
              </a:rPr>
              <a:t>is</a:t>
            </a:r>
            <a:r>
              <a:rPr sz="1000" spc="-25" dirty="0">
                <a:latin typeface="Times New Roman"/>
                <a:cs typeface="Times New Roman"/>
              </a:rPr>
              <a:t> </a:t>
            </a:r>
            <a:r>
              <a:rPr sz="1000" spc="20" dirty="0">
                <a:latin typeface="Times New Roman"/>
                <a:cs typeface="Times New Roman"/>
              </a:rPr>
              <a:t>1).</a:t>
            </a:r>
            <a:endParaRPr sz="1000" dirty="0">
              <a:latin typeface="Times New Roman"/>
              <a:cs typeface="Times New Roman"/>
            </a:endParaRPr>
          </a:p>
          <a:p>
            <a:pPr marL="196215" marR="41275" indent="-133350">
              <a:lnSpc>
                <a:spcPct val="112900"/>
              </a:lnSpc>
              <a:spcBef>
                <a:spcPts val="300"/>
              </a:spcBef>
              <a:buClr>
                <a:srgbClr val="003874"/>
              </a:buClr>
              <a:buFont typeface="Verdana"/>
              <a:buChar char="•"/>
              <a:tabLst>
                <a:tab pos="196850" algn="l"/>
              </a:tabLst>
            </a:pPr>
            <a:r>
              <a:rPr sz="1000" spc="30" dirty="0">
                <a:latin typeface="Times New Roman"/>
                <a:cs typeface="Times New Roman"/>
              </a:rPr>
              <a:t>Intuitively,</a:t>
            </a:r>
            <a:r>
              <a:rPr sz="1000" spc="-30" dirty="0">
                <a:latin typeface="Times New Roman"/>
                <a:cs typeface="Times New Roman"/>
              </a:rPr>
              <a:t> </a:t>
            </a:r>
            <a:r>
              <a:rPr sz="1000" spc="80" dirty="0">
                <a:latin typeface="Times New Roman"/>
                <a:cs typeface="Times New Roman"/>
              </a:rPr>
              <a:t>a</a:t>
            </a:r>
            <a:r>
              <a:rPr sz="1000" spc="-30" dirty="0">
                <a:latin typeface="Times New Roman"/>
                <a:cs typeface="Times New Roman"/>
              </a:rPr>
              <a:t> </a:t>
            </a:r>
            <a:r>
              <a:rPr sz="1000" spc="40" dirty="0">
                <a:latin typeface="Times New Roman"/>
                <a:cs typeface="Times New Roman"/>
              </a:rPr>
              <a:t>lower</a:t>
            </a:r>
            <a:r>
              <a:rPr sz="1000" spc="-25" dirty="0">
                <a:latin typeface="Times New Roman"/>
                <a:cs typeface="Times New Roman"/>
              </a:rPr>
              <a:t> </a:t>
            </a:r>
            <a:r>
              <a:rPr sz="1000" spc="65" dirty="0">
                <a:latin typeface="Times New Roman"/>
                <a:cs typeface="Times New Roman"/>
              </a:rPr>
              <a:t>entropy</a:t>
            </a:r>
            <a:r>
              <a:rPr sz="1000" spc="-30" dirty="0">
                <a:latin typeface="Times New Roman"/>
                <a:cs typeface="Times New Roman"/>
              </a:rPr>
              <a:t> </a:t>
            </a:r>
            <a:r>
              <a:rPr sz="1000" spc="60" dirty="0">
                <a:latin typeface="Times New Roman"/>
                <a:cs typeface="Times New Roman"/>
              </a:rPr>
              <a:t>indicates</a:t>
            </a:r>
            <a:r>
              <a:rPr sz="1000" spc="-30" dirty="0">
                <a:latin typeface="Times New Roman"/>
                <a:cs typeface="Times New Roman"/>
              </a:rPr>
              <a:t> </a:t>
            </a:r>
            <a:r>
              <a:rPr sz="1000" spc="80" dirty="0">
                <a:latin typeface="Times New Roman"/>
                <a:cs typeface="Times New Roman"/>
              </a:rPr>
              <a:t>a</a:t>
            </a:r>
            <a:r>
              <a:rPr sz="1000" spc="-25" dirty="0">
                <a:latin typeface="Times New Roman"/>
                <a:cs typeface="Times New Roman"/>
              </a:rPr>
              <a:t> </a:t>
            </a:r>
            <a:r>
              <a:rPr sz="1000" spc="75" dirty="0">
                <a:latin typeface="Times New Roman"/>
                <a:cs typeface="Times New Roman"/>
              </a:rPr>
              <a:t>tendency</a:t>
            </a:r>
            <a:r>
              <a:rPr sz="1000" spc="-30" dirty="0">
                <a:latin typeface="Times New Roman"/>
                <a:cs typeface="Times New Roman"/>
              </a:rPr>
              <a:t> </a:t>
            </a:r>
            <a:r>
              <a:rPr sz="1000" spc="40" dirty="0">
                <a:latin typeface="Times New Roman"/>
                <a:cs typeface="Times New Roman"/>
              </a:rPr>
              <a:t>for</a:t>
            </a:r>
            <a:r>
              <a:rPr sz="1000" spc="-25" dirty="0">
                <a:latin typeface="Times New Roman"/>
                <a:cs typeface="Times New Roman"/>
              </a:rPr>
              <a:t> </a:t>
            </a:r>
            <a:r>
              <a:rPr sz="1000" spc="55" dirty="0">
                <a:latin typeface="Times New Roman"/>
                <a:cs typeface="Times New Roman"/>
              </a:rPr>
              <a:t>activation</a:t>
            </a:r>
            <a:r>
              <a:rPr sz="1000" spc="-30" dirty="0">
                <a:latin typeface="Times New Roman"/>
                <a:cs typeface="Times New Roman"/>
              </a:rPr>
              <a:t> </a:t>
            </a:r>
            <a:r>
              <a:rPr sz="1000" spc="65" dirty="0">
                <a:latin typeface="Times New Roman"/>
                <a:cs typeface="Times New Roman"/>
              </a:rPr>
              <a:t>in</a:t>
            </a:r>
            <a:r>
              <a:rPr sz="1000" spc="-30" dirty="0">
                <a:latin typeface="Times New Roman"/>
                <a:cs typeface="Times New Roman"/>
              </a:rPr>
              <a:t> </a:t>
            </a:r>
            <a:r>
              <a:rPr sz="1000" spc="70" dirty="0">
                <a:latin typeface="Times New Roman"/>
                <a:cs typeface="Times New Roman"/>
              </a:rPr>
              <a:t>response</a:t>
            </a:r>
            <a:r>
              <a:rPr sz="1000" spc="-25" dirty="0">
                <a:latin typeface="Times New Roman"/>
                <a:cs typeface="Times New Roman"/>
              </a:rPr>
              <a:t> </a:t>
            </a:r>
            <a:r>
              <a:rPr sz="1000" spc="70" dirty="0">
                <a:latin typeface="Times New Roman"/>
                <a:cs typeface="Times New Roman"/>
              </a:rPr>
              <a:t>to</a:t>
            </a:r>
            <a:r>
              <a:rPr sz="1000" spc="-30" dirty="0">
                <a:latin typeface="Times New Roman"/>
                <a:cs typeface="Times New Roman"/>
              </a:rPr>
              <a:t> </a:t>
            </a:r>
            <a:r>
              <a:rPr sz="1000" spc="90" dirty="0">
                <a:latin typeface="Times New Roman"/>
                <a:cs typeface="Times New Roman"/>
              </a:rPr>
              <a:t>one</a:t>
            </a:r>
            <a:r>
              <a:rPr sz="1000" spc="-25" dirty="0">
                <a:latin typeface="Times New Roman"/>
                <a:cs typeface="Times New Roman"/>
              </a:rPr>
              <a:t> </a:t>
            </a:r>
            <a:r>
              <a:rPr sz="1000" spc="65" dirty="0">
                <a:latin typeface="Times New Roman"/>
                <a:cs typeface="Times New Roman"/>
              </a:rPr>
              <a:t>or </a:t>
            </a:r>
            <a:r>
              <a:rPr sz="1000" spc="-235" dirty="0">
                <a:latin typeface="Times New Roman"/>
                <a:cs typeface="Times New Roman"/>
              </a:rPr>
              <a:t> </a:t>
            </a:r>
            <a:r>
              <a:rPr sz="1000" spc="65" dirty="0">
                <a:latin typeface="Times New Roman"/>
                <a:cs typeface="Times New Roman"/>
              </a:rPr>
              <a:t>two</a:t>
            </a:r>
            <a:r>
              <a:rPr sz="1000" spc="-25" dirty="0">
                <a:latin typeface="Times New Roman"/>
                <a:cs typeface="Times New Roman"/>
              </a:rPr>
              <a:t> </a:t>
            </a:r>
            <a:r>
              <a:rPr sz="1000" spc="70" dirty="0">
                <a:latin typeface="Times New Roman"/>
                <a:cs typeface="Times New Roman"/>
              </a:rPr>
              <a:t>domains,</a:t>
            </a:r>
            <a:r>
              <a:rPr sz="1000" spc="-30" dirty="0">
                <a:latin typeface="Times New Roman"/>
                <a:cs typeface="Times New Roman"/>
              </a:rPr>
              <a:t> </a:t>
            </a:r>
            <a:r>
              <a:rPr sz="1000" spc="55" dirty="0">
                <a:latin typeface="Times New Roman"/>
                <a:cs typeface="Times New Roman"/>
              </a:rPr>
              <a:t>with</a:t>
            </a:r>
            <a:r>
              <a:rPr sz="1000" spc="-30" dirty="0">
                <a:latin typeface="Times New Roman"/>
                <a:cs typeface="Times New Roman"/>
              </a:rPr>
              <a:t> </a:t>
            </a:r>
            <a:r>
              <a:rPr sz="1000" spc="75" dirty="0">
                <a:latin typeface="Times New Roman"/>
                <a:cs typeface="Times New Roman"/>
              </a:rPr>
              <a:t>reduced</a:t>
            </a:r>
            <a:r>
              <a:rPr sz="1000" spc="-30" dirty="0">
                <a:latin typeface="Times New Roman"/>
                <a:cs typeface="Times New Roman"/>
              </a:rPr>
              <a:t> </a:t>
            </a:r>
            <a:r>
              <a:rPr sz="1000" spc="55" dirty="0">
                <a:latin typeface="Times New Roman"/>
                <a:cs typeface="Times New Roman"/>
              </a:rPr>
              <a:t>activation</a:t>
            </a:r>
            <a:r>
              <a:rPr sz="1000" spc="-30" dirty="0">
                <a:latin typeface="Times New Roman"/>
                <a:cs typeface="Times New Roman"/>
              </a:rPr>
              <a:t> </a:t>
            </a:r>
            <a:r>
              <a:rPr sz="1000" spc="55" dirty="0">
                <a:latin typeface="Times New Roman"/>
                <a:cs typeface="Times New Roman"/>
              </a:rPr>
              <a:t>probabilities</a:t>
            </a:r>
            <a:r>
              <a:rPr sz="1000" spc="-20" dirty="0">
                <a:latin typeface="Times New Roman"/>
                <a:cs typeface="Times New Roman"/>
              </a:rPr>
              <a:t> </a:t>
            </a:r>
            <a:r>
              <a:rPr sz="1000" spc="40" dirty="0">
                <a:latin typeface="Times New Roman"/>
                <a:cs typeface="Times New Roman"/>
              </a:rPr>
              <a:t>for</a:t>
            </a:r>
            <a:r>
              <a:rPr sz="1000" spc="-30" dirty="0">
                <a:latin typeface="Times New Roman"/>
                <a:cs typeface="Times New Roman"/>
              </a:rPr>
              <a:t> </a:t>
            </a:r>
            <a:r>
              <a:rPr sz="1000" spc="60" dirty="0">
                <a:latin typeface="Times New Roman"/>
                <a:cs typeface="Times New Roman"/>
              </a:rPr>
              <a:t>others.</a:t>
            </a:r>
            <a:endParaRPr sz="1000" dirty="0">
              <a:latin typeface="Times New Roman"/>
              <a:cs typeface="Times New Roman"/>
            </a:endParaRPr>
          </a:p>
        </p:txBody>
      </p:sp>
      <p:grpSp>
        <p:nvGrpSpPr>
          <p:cNvPr id="25" name="object 25"/>
          <p:cNvGrpSpPr/>
          <p:nvPr/>
        </p:nvGrpSpPr>
        <p:grpSpPr>
          <a:xfrm>
            <a:off x="0" y="3131464"/>
            <a:ext cx="5760085" cy="108585"/>
            <a:chOff x="0" y="3131464"/>
            <a:chExt cx="5760085" cy="108585"/>
          </a:xfrm>
        </p:grpSpPr>
        <p:sp>
          <p:nvSpPr>
            <p:cNvPr id="26" name="object 26"/>
            <p:cNvSpPr/>
            <p:nvPr/>
          </p:nvSpPr>
          <p:spPr>
            <a:xfrm>
              <a:off x="0"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sp>
          <p:nvSpPr>
            <p:cNvPr id="27" name="object 27"/>
            <p:cNvSpPr/>
            <p:nvPr/>
          </p:nvSpPr>
          <p:spPr>
            <a:xfrm>
              <a:off x="1728012" y="3131464"/>
              <a:ext cx="2304415" cy="108585"/>
            </a:xfrm>
            <a:custGeom>
              <a:avLst/>
              <a:gdLst/>
              <a:ahLst/>
              <a:cxnLst/>
              <a:rect l="l" t="t" r="r" b="b"/>
              <a:pathLst>
                <a:path w="2304415" h="108585">
                  <a:moveTo>
                    <a:pt x="2303970" y="0"/>
                  </a:moveTo>
                  <a:lnTo>
                    <a:pt x="0" y="0"/>
                  </a:lnTo>
                  <a:lnTo>
                    <a:pt x="0" y="108559"/>
                  </a:lnTo>
                  <a:lnTo>
                    <a:pt x="2303970" y="108559"/>
                  </a:lnTo>
                  <a:lnTo>
                    <a:pt x="2303970" y="0"/>
                  </a:lnTo>
                  <a:close/>
                </a:path>
              </a:pathLst>
            </a:custGeom>
            <a:solidFill>
              <a:srgbClr val="E3E3E3"/>
            </a:solidFill>
          </p:spPr>
          <p:txBody>
            <a:bodyPr wrap="square" lIns="0" tIns="0" rIns="0" bIns="0" rtlCol="0"/>
            <a:lstStyle/>
            <a:p>
              <a:endParaRPr/>
            </a:p>
          </p:txBody>
        </p:sp>
        <p:sp>
          <p:nvSpPr>
            <p:cNvPr id="28" name="object 28"/>
            <p:cNvSpPr/>
            <p:nvPr/>
          </p:nvSpPr>
          <p:spPr>
            <a:xfrm>
              <a:off x="4031983"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grpSp>
      <p:sp>
        <p:nvSpPr>
          <p:cNvPr id="29" name="object 29"/>
          <p:cNvSpPr txBox="1">
            <a:spLocks noGrp="1"/>
          </p:cNvSpPr>
          <p:nvPr>
            <p:ph type="dt" sz="half" idx="6"/>
          </p:nvPr>
        </p:nvSpPr>
        <p:spPr>
          <a:prstGeom prst="rect">
            <a:avLst/>
          </a:prstGeom>
        </p:spPr>
        <p:txBody>
          <a:bodyPr vert="horz" wrap="square" lIns="0" tIns="5080" rIns="0" bIns="0" rtlCol="0">
            <a:spAutoFit/>
          </a:bodyPr>
          <a:lstStyle/>
          <a:p>
            <a:pPr marL="12700">
              <a:lnSpc>
                <a:spcPct val="100000"/>
              </a:lnSpc>
              <a:spcBef>
                <a:spcPts val="40"/>
              </a:spcBef>
            </a:pPr>
            <a:r>
              <a:rPr spc="5" dirty="0"/>
              <a:t>HKUST(GZ)</a:t>
            </a:r>
          </a:p>
        </p:txBody>
      </p:sp>
      <p:sp>
        <p:nvSpPr>
          <p:cNvPr id="30" name="object 30"/>
          <p:cNvSpPr txBox="1"/>
          <p:nvPr/>
        </p:nvSpPr>
        <p:spPr>
          <a:xfrm>
            <a:off x="2688818" y="3131763"/>
            <a:ext cx="398145" cy="105410"/>
          </a:xfrm>
          <a:prstGeom prst="rect">
            <a:avLst/>
          </a:prstGeom>
        </p:spPr>
        <p:txBody>
          <a:bodyPr vert="horz" wrap="square" lIns="0" tIns="5080" rIns="0" bIns="0" rtlCol="0">
            <a:spAutoFit/>
          </a:bodyPr>
          <a:lstStyle/>
          <a:p>
            <a:pPr marL="12700">
              <a:lnSpc>
                <a:spcPct val="100000"/>
              </a:lnSpc>
              <a:spcBef>
                <a:spcPts val="40"/>
              </a:spcBef>
            </a:pPr>
            <a:r>
              <a:rPr sz="550" spc="30" dirty="0">
                <a:solidFill>
                  <a:srgbClr val="003874"/>
                </a:solidFill>
                <a:latin typeface="Times New Roman"/>
                <a:cs typeface="Times New Roman"/>
              </a:rPr>
              <a:t>MM</a:t>
            </a:r>
            <a:r>
              <a:rPr sz="550" spc="5" dirty="0">
                <a:solidFill>
                  <a:srgbClr val="003874"/>
                </a:solidFill>
                <a:latin typeface="Times New Roman"/>
                <a:cs typeface="Times New Roman"/>
              </a:rPr>
              <a:t>N</a:t>
            </a:r>
            <a:r>
              <a:rPr sz="550" spc="45" dirty="0">
                <a:solidFill>
                  <a:srgbClr val="003874"/>
                </a:solidFill>
                <a:latin typeface="Times New Roman"/>
                <a:cs typeface="Times New Roman"/>
              </a:rPr>
              <a:t>eu</a:t>
            </a:r>
            <a:r>
              <a:rPr sz="550" spc="25" dirty="0">
                <a:solidFill>
                  <a:srgbClr val="003874"/>
                </a:solidFill>
                <a:latin typeface="Times New Roman"/>
                <a:cs typeface="Times New Roman"/>
              </a:rPr>
              <a:t>r</a:t>
            </a:r>
            <a:r>
              <a:rPr sz="550" spc="50" dirty="0">
                <a:solidFill>
                  <a:srgbClr val="003874"/>
                </a:solidFill>
                <a:latin typeface="Times New Roman"/>
                <a:cs typeface="Times New Roman"/>
              </a:rPr>
              <a:t>on</a:t>
            </a:r>
            <a:endParaRPr sz="550">
              <a:latin typeface="Times New Roman"/>
              <a:cs typeface="Times New Roman"/>
            </a:endParaRPr>
          </a:p>
        </p:txBody>
      </p:sp>
      <p:sp>
        <p:nvSpPr>
          <p:cNvPr id="31" name="object 31"/>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spc="10" dirty="0"/>
              <a:t>EMNLP</a:t>
            </a:r>
            <a:r>
              <a:rPr spc="-15" dirty="0"/>
              <a:t> </a:t>
            </a:r>
            <a:r>
              <a:rPr spc="15" dirty="0"/>
              <a:t>2024</a:t>
            </a:r>
          </a:p>
        </p:txBody>
      </p:sp>
    </p:spTree>
  </p:cSld>
  <p:clrMapOvr>
    <a:masterClrMapping/>
  </p:clrMapOvr>
  <p:transition>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2" y="25"/>
            <a:ext cx="5760085" cy="232410"/>
            <a:chOff x="-32" y="25"/>
            <a:chExt cx="5760085" cy="232410"/>
          </a:xfrm>
        </p:grpSpPr>
        <p:sp>
          <p:nvSpPr>
            <p:cNvPr id="3" name="object 3"/>
            <p:cNvSpPr/>
            <p:nvPr/>
          </p:nvSpPr>
          <p:spPr>
            <a:xfrm>
              <a:off x="120650"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 name="object 4"/>
            <p:cNvSpPr/>
            <p:nvPr/>
          </p:nvSpPr>
          <p:spPr>
            <a:xfrm>
              <a:off x="171056"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grpSp>
      <p:sp>
        <p:nvSpPr>
          <p:cNvPr id="5" name="object 5"/>
          <p:cNvSpPr txBox="1"/>
          <p:nvPr/>
        </p:nvSpPr>
        <p:spPr>
          <a:xfrm>
            <a:off x="95300" y="0"/>
            <a:ext cx="408305" cy="109220"/>
          </a:xfrm>
          <a:prstGeom prst="rect">
            <a:avLst/>
          </a:prstGeom>
        </p:spPr>
        <p:txBody>
          <a:bodyPr vert="horz" wrap="square" lIns="0" tIns="12700" rIns="0" bIns="0" rtlCol="0">
            <a:spAutoFit/>
          </a:bodyPr>
          <a:lstStyle/>
          <a:p>
            <a:pPr marL="12700">
              <a:lnSpc>
                <a:spcPct val="100000"/>
              </a:lnSpc>
              <a:spcBef>
                <a:spcPts val="100"/>
              </a:spcBef>
            </a:pPr>
            <a:r>
              <a:rPr sz="550" spc="-25" dirty="0">
                <a:solidFill>
                  <a:srgbClr val="7F8D9C"/>
                </a:solidFill>
                <a:latin typeface="Times New Roman"/>
                <a:cs typeface="Times New Roman"/>
                <a:hlinkClick r:id="rId3" action="ppaction://hlinksldjump"/>
              </a:rPr>
              <a:t>B</a:t>
            </a:r>
            <a:r>
              <a:rPr sz="550" spc="20" dirty="0">
                <a:solidFill>
                  <a:srgbClr val="7F8D9C"/>
                </a:solidFill>
                <a:latin typeface="Times New Roman"/>
                <a:cs typeface="Times New Roman"/>
                <a:hlinkClick r:id="rId3" action="ppaction://hlinksldjump"/>
              </a:rPr>
              <a:t>ackg</a:t>
            </a:r>
            <a:r>
              <a:rPr sz="550" spc="25" dirty="0">
                <a:solidFill>
                  <a:srgbClr val="7F8D9C"/>
                </a:solidFill>
                <a:latin typeface="Times New Roman"/>
                <a:cs typeface="Times New Roman"/>
                <a:hlinkClick r:id="rId3" action="ppaction://hlinksldjump"/>
              </a:rPr>
              <a:t>r</a:t>
            </a:r>
            <a:r>
              <a:rPr sz="550" spc="55" dirty="0">
                <a:solidFill>
                  <a:srgbClr val="7F8D9C"/>
                </a:solidFill>
                <a:latin typeface="Times New Roman"/>
                <a:cs typeface="Times New Roman"/>
                <a:hlinkClick r:id="rId3" action="ppaction://hlinksldjump"/>
              </a:rPr>
              <a:t>ound</a:t>
            </a:r>
            <a:endParaRPr sz="550">
              <a:latin typeface="Times New Roman"/>
              <a:cs typeface="Times New Roman"/>
            </a:endParaRPr>
          </a:p>
        </p:txBody>
      </p:sp>
      <p:grpSp>
        <p:nvGrpSpPr>
          <p:cNvPr id="6" name="object 6"/>
          <p:cNvGrpSpPr/>
          <p:nvPr/>
        </p:nvGrpSpPr>
        <p:grpSpPr>
          <a:xfrm>
            <a:off x="1488973" y="104777"/>
            <a:ext cx="92075" cy="41275"/>
            <a:chOff x="1488973" y="104777"/>
            <a:chExt cx="92075" cy="41275"/>
          </a:xfrm>
        </p:grpSpPr>
        <p:sp>
          <p:nvSpPr>
            <p:cNvPr id="7" name="object 7"/>
            <p:cNvSpPr/>
            <p:nvPr/>
          </p:nvSpPr>
          <p:spPr>
            <a:xfrm>
              <a:off x="1491513"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8" name="object 8"/>
            <p:cNvSpPr/>
            <p:nvPr/>
          </p:nvSpPr>
          <p:spPr>
            <a:xfrm>
              <a:off x="1541906"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grpSp>
      <p:sp>
        <p:nvSpPr>
          <p:cNvPr id="9" name="object 9"/>
          <p:cNvSpPr txBox="1"/>
          <p:nvPr/>
        </p:nvSpPr>
        <p:spPr>
          <a:xfrm>
            <a:off x="1466151" y="0"/>
            <a:ext cx="273685" cy="109220"/>
          </a:xfrm>
          <a:prstGeom prst="rect">
            <a:avLst/>
          </a:prstGeom>
        </p:spPr>
        <p:txBody>
          <a:bodyPr vert="horz" wrap="square" lIns="0" tIns="12700" rIns="0" bIns="0" rtlCol="0">
            <a:spAutoFit/>
          </a:bodyPr>
          <a:lstStyle/>
          <a:p>
            <a:pPr marL="12700">
              <a:lnSpc>
                <a:spcPct val="100000"/>
              </a:lnSpc>
              <a:spcBef>
                <a:spcPts val="100"/>
              </a:spcBef>
            </a:pPr>
            <a:r>
              <a:rPr sz="550" spc="10" dirty="0">
                <a:solidFill>
                  <a:srgbClr val="7F8D9C"/>
                </a:solidFill>
                <a:latin typeface="Times New Roman"/>
                <a:cs typeface="Times New Roman"/>
                <a:hlinkClick r:id="rId4" action="ppaction://hlinksldjump"/>
              </a:rPr>
              <a:t>M</a:t>
            </a:r>
            <a:r>
              <a:rPr sz="550" spc="45" dirty="0">
                <a:solidFill>
                  <a:srgbClr val="7F8D9C"/>
                </a:solidFill>
                <a:latin typeface="Times New Roman"/>
                <a:cs typeface="Times New Roman"/>
                <a:hlinkClick r:id="rId4" action="ppaction://hlinksldjump"/>
              </a:rPr>
              <a:t>e</a:t>
            </a:r>
            <a:r>
              <a:rPr sz="550" spc="20" dirty="0">
                <a:solidFill>
                  <a:srgbClr val="7F8D9C"/>
                </a:solidFill>
                <a:latin typeface="Times New Roman"/>
                <a:cs typeface="Times New Roman"/>
                <a:hlinkClick r:id="rId4" action="ppaction://hlinksldjump"/>
              </a:rPr>
              <a:t>t</a:t>
            </a:r>
            <a:r>
              <a:rPr sz="550" spc="50" dirty="0">
                <a:solidFill>
                  <a:srgbClr val="7F8D9C"/>
                </a:solidFill>
                <a:latin typeface="Times New Roman"/>
                <a:cs typeface="Times New Roman"/>
                <a:hlinkClick r:id="rId4" action="ppaction://hlinksldjump"/>
              </a:rPr>
              <a:t>hod</a:t>
            </a:r>
            <a:endParaRPr sz="550">
              <a:latin typeface="Times New Roman"/>
              <a:cs typeface="Times New Roman"/>
            </a:endParaRPr>
          </a:p>
        </p:txBody>
      </p:sp>
      <p:grpSp>
        <p:nvGrpSpPr>
          <p:cNvPr id="10" name="object 10"/>
          <p:cNvGrpSpPr/>
          <p:nvPr/>
        </p:nvGrpSpPr>
        <p:grpSpPr>
          <a:xfrm>
            <a:off x="2725305" y="104777"/>
            <a:ext cx="92075" cy="41275"/>
            <a:chOff x="2725305" y="104777"/>
            <a:chExt cx="92075" cy="41275"/>
          </a:xfrm>
        </p:grpSpPr>
        <p:sp>
          <p:nvSpPr>
            <p:cNvPr id="11" name="object 11"/>
            <p:cNvSpPr/>
            <p:nvPr/>
          </p:nvSpPr>
          <p:spPr>
            <a:xfrm>
              <a:off x="2727845" y="107317"/>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12" name="object 12"/>
            <p:cNvSpPr/>
            <p:nvPr/>
          </p:nvSpPr>
          <p:spPr>
            <a:xfrm>
              <a:off x="272784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3" name="object 13"/>
            <p:cNvSpPr/>
            <p:nvPr/>
          </p:nvSpPr>
          <p:spPr>
            <a:xfrm>
              <a:off x="277823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14" name="object 14"/>
          <p:cNvSpPr txBox="1"/>
          <p:nvPr/>
        </p:nvSpPr>
        <p:spPr>
          <a:xfrm>
            <a:off x="2702483" y="0"/>
            <a:ext cx="252095" cy="109220"/>
          </a:xfrm>
          <a:prstGeom prst="rect">
            <a:avLst/>
          </a:prstGeom>
        </p:spPr>
        <p:txBody>
          <a:bodyPr vert="horz" wrap="square" lIns="0" tIns="12700" rIns="0" bIns="0" rtlCol="0">
            <a:spAutoFit/>
          </a:bodyPr>
          <a:lstStyle/>
          <a:p>
            <a:pPr marL="12700">
              <a:lnSpc>
                <a:spcPct val="100000"/>
              </a:lnSpc>
              <a:spcBef>
                <a:spcPts val="100"/>
              </a:spcBef>
            </a:pPr>
            <a:r>
              <a:rPr sz="550" spc="-30" dirty="0">
                <a:solidFill>
                  <a:srgbClr val="FFFFFF"/>
                </a:solidFill>
                <a:latin typeface="Times New Roman"/>
                <a:cs typeface="Times New Roman"/>
                <a:hlinkClick r:id="rId5" action="ppaction://hlinksldjump"/>
              </a:rPr>
              <a:t>R</a:t>
            </a:r>
            <a:r>
              <a:rPr sz="550" spc="30" dirty="0">
                <a:solidFill>
                  <a:srgbClr val="FFFFFF"/>
                </a:solidFill>
                <a:latin typeface="Times New Roman"/>
                <a:cs typeface="Times New Roman"/>
                <a:hlinkClick r:id="rId5" action="ppaction://hlinksldjump"/>
              </a:rPr>
              <a:t>esults</a:t>
            </a:r>
            <a:endParaRPr sz="550">
              <a:latin typeface="Times New Roman"/>
              <a:cs typeface="Times New Roman"/>
            </a:endParaRPr>
          </a:p>
        </p:txBody>
      </p:sp>
      <p:sp>
        <p:nvSpPr>
          <p:cNvPr id="15" name="object 15"/>
          <p:cNvSpPr/>
          <p:nvPr/>
        </p:nvSpPr>
        <p:spPr>
          <a:xfrm>
            <a:off x="3942308"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6" name="object 16"/>
          <p:cNvSpPr txBox="1"/>
          <p:nvPr/>
        </p:nvSpPr>
        <p:spPr>
          <a:xfrm>
            <a:off x="3916959" y="0"/>
            <a:ext cx="416559" cy="109220"/>
          </a:xfrm>
          <a:prstGeom prst="rect">
            <a:avLst/>
          </a:prstGeom>
        </p:spPr>
        <p:txBody>
          <a:bodyPr vert="horz" wrap="square" lIns="0" tIns="12700" rIns="0" bIns="0" rtlCol="0">
            <a:spAutoFit/>
          </a:bodyPr>
          <a:lstStyle/>
          <a:p>
            <a:pPr marL="12700">
              <a:lnSpc>
                <a:spcPct val="100000"/>
              </a:lnSpc>
              <a:spcBef>
                <a:spcPts val="100"/>
              </a:spcBef>
            </a:pPr>
            <a:r>
              <a:rPr sz="550" dirty="0">
                <a:solidFill>
                  <a:srgbClr val="7F8D9C"/>
                </a:solidFill>
                <a:latin typeface="Times New Roman"/>
                <a:cs typeface="Times New Roman"/>
                <a:hlinkClick r:id="rId6" action="ppaction://hlinksldjump"/>
              </a:rPr>
              <a:t>F</a:t>
            </a:r>
            <a:r>
              <a:rPr sz="550" spc="45" dirty="0">
                <a:solidFill>
                  <a:srgbClr val="7F8D9C"/>
                </a:solidFill>
                <a:latin typeface="Times New Roman"/>
                <a:cs typeface="Times New Roman"/>
                <a:hlinkClick r:id="rId6" action="ppaction://hlinksldjump"/>
              </a:rPr>
              <a:t>utu</a:t>
            </a:r>
            <a:r>
              <a:rPr sz="550" spc="20" dirty="0">
                <a:solidFill>
                  <a:srgbClr val="7F8D9C"/>
                </a:solidFill>
                <a:latin typeface="Times New Roman"/>
                <a:cs typeface="Times New Roman"/>
                <a:hlinkClick r:id="rId6" action="ppaction://hlinksldjump"/>
              </a:rPr>
              <a:t>r</a:t>
            </a:r>
            <a:r>
              <a:rPr sz="550" spc="35" dirty="0">
                <a:solidFill>
                  <a:srgbClr val="7F8D9C"/>
                </a:solidFill>
                <a:latin typeface="Times New Roman"/>
                <a:cs typeface="Times New Roman"/>
                <a:hlinkClick r:id="rId6" action="ppaction://hlinksldjump"/>
              </a:rPr>
              <a:t>e</a:t>
            </a:r>
            <a:r>
              <a:rPr sz="550" spc="-15" dirty="0">
                <a:solidFill>
                  <a:srgbClr val="7F8D9C"/>
                </a:solidFill>
                <a:latin typeface="Times New Roman"/>
                <a:cs typeface="Times New Roman"/>
                <a:hlinkClick r:id="rId6" action="ppaction://hlinksldjump"/>
              </a:rPr>
              <a:t> </a:t>
            </a:r>
            <a:r>
              <a:rPr sz="550" spc="-45" dirty="0">
                <a:solidFill>
                  <a:srgbClr val="7F8D9C"/>
                </a:solidFill>
                <a:latin typeface="Times New Roman"/>
                <a:cs typeface="Times New Roman"/>
                <a:hlinkClick r:id="rId6" action="ppaction://hlinksldjump"/>
              </a:rPr>
              <a:t>W</a:t>
            </a:r>
            <a:r>
              <a:rPr sz="550" spc="40" dirty="0">
                <a:solidFill>
                  <a:srgbClr val="7F8D9C"/>
                </a:solidFill>
                <a:latin typeface="Times New Roman"/>
                <a:cs typeface="Times New Roman"/>
                <a:hlinkClick r:id="rId6" action="ppaction://hlinksldjump"/>
              </a:rPr>
              <a:t>o</a:t>
            </a:r>
            <a:r>
              <a:rPr sz="550" spc="20" dirty="0">
                <a:solidFill>
                  <a:srgbClr val="7F8D9C"/>
                </a:solidFill>
                <a:latin typeface="Times New Roman"/>
                <a:cs typeface="Times New Roman"/>
                <a:hlinkClick r:id="rId6" action="ppaction://hlinksldjump"/>
              </a:rPr>
              <a:t>r</a:t>
            </a:r>
            <a:r>
              <a:rPr sz="550" spc="10" dirty="0">
                <a:solidFill>
                  <a:srgbClr val="7F8D9C"/>
                </a:solidFill>
                <a:latin typeface="Times New Roman"/>
                <a:cs typeface="Times New Roman"/>
                <a:hlinkClick r:id="rId6" action="ppaction://hlinksldjump"/>
              </a:rPr>
              <a:t>k</a:t>
            </a:r>
            <a:endParaRPr sz="550">
              <a:latin typeface="Times New Roman"/>
              <a:cs typeface="Times New Roman"/>
            </a:endParaRPr>
          </a:p>
        </p:txBody>
      </p:sp>
      <p:sp>
        <p:nvSpPr>
          <p:cNvPr id="17" name="object 17"/>
          <p:cNvSpPr txBox="1"/>
          <p:nvPr/>
        </p:nvSpPr>
        <p:spPr>
          <a:xfrm>
            <a:off x="5295785" y="0"/>
            <a:ext cx="369570" cy="109220"/>
          </a:xfrm>
          <a:prstGeom prst="rect">
            <a:avLst/>
          </a:prstGeom>
        </p:spPr>
        <p:txBody>
          <a:bodyPr vert="horz" wrap="square" lIns="0" tIns="12700" rIns="0" bIns="0" rtlCol="0">
            <a:spAutoFit/>
          </a:bodyPr>
          <a:lstStyle/>
          <a:p>
            <a:pPr marL="12700">
              <a:lnSpc>
                <a:spcPct val="100000"/>
              </a:lnSpc>
              <a:spcBef>
                <a:spcPts val="100"/>
              </a:spcBef>
            </a:pPr>
            <a:r>
              <a:rPr sz="550" spc="-30" dirty="0">
                <a:solidFill>
                  <a:srgbClr val="7F8D9C"/>
                </a:solidFill>
                <a:latin typeface="Times New Roman"/>
                <a:cs typeface="Times New Roman"/>
                <a:hlinkClick r:id="rId7" action="ppaction://hlinksldjump"/>
              </a:rPr>
              <a:t>R</a:t>
            </a:r>
            <a:r>
              <a:rPr sz="550" spc="25" dirty="0">
                <a:solidFill>
                  <a:srgbClr val="7F8D9C"/>
                </a:solidFill>
                <a:latin typeface="Times New Roman"/>
                <a:cs typeface="Times New Roman"/>
                <a:hlinkClick r:id="rId7" action="ppaction://hlinksldjump"/>
              </a:rPr>
              <a:t>efe</a:t>
            </a:r>
            <a:r>
              <a:rPr sz="550" spc="5" dirty="0">
                <a:solidFill>
                  <a:srgbClr val="7F8D9C"/>
                </a:solidFill>
                <a:latin typeface="Times New Roman"/>
                <a:cs typeface="Times New Roman"/>
                <a:hlinkClick r:id="rId7" action="ppaction://hlinksldjump"/>
              </a:rPr>
              <a:t>r</a:t>
            </a:r>
            <a:r>
              <a:rPr sz="550" spc="45" dirty="0">
                <a:solidFill>
                  <a:srgbClr val="7F8D9C"/>
                </a:solidFill>
                <a:latin typeface="Times New Roman"/>
                <a:cs typeface="Times New Roman"/>
                <a:hlinkClick r:id="rId7" action="ppaction://hlinksldjump"/>
              </a:rPr>
              <a:t>e</a:t>
            </a:r>
            <a:r>
              <a:rPr sz="550" spc="50" dirty="0">
                <a:solidFill>
                  <a:srgbClr val="7F8D9C"/>
                </a:solidFill>
                <a:latin typeface="Times New Roman"/>
                <a:cs typeface="Times New Roman"/>
                <a:hlinkClick r:id="rId7" action="ppaction://hlinksldjump"/>
              </a:rPr>
              <a:t>n</a:t>
            </a:r>
            <a:r>
              <a:rPr sz="550" spc="30" dirty="0">
                <a:solidFill>
                  <a:srgbClr val="7F8D9C"/>
                </a:solidFill>
                <a:latin typeface="Times New Roman"/>
                <a:cs typeface="Times New Roman"/>
                <a:hlinkClick r:id="rId7" action="ppaction://hlinksldjump"/>
              </a:rPr>
              <a:t>ces</a:t>
            </a:r>
            <a:endParaRPr sz="550">
              <a:latin typeface="Times New Roman"/>
              <a:cs typeface="Times New Roman"/>
            </a:endParaRPr>
          </a:p>
        </p:txBody>
      </p:sp>
      <p:grpSp>
        <p:nvGrpSpPr>
          <p:cNvPr id="18" name="object 18"/>
          <p:cNvGrpSpPr/>
          <p:nvPr/>
        </p:nvGrpSpPr>
        <p:grpSpPr>
          <a:xfrm>
            <a:off x="0" y="104786"/>
            <a:ext cx="5760085" cy="318770"/>
            <a:chOff x="0" y="104786"/>
            <a:chExt cx="5760085" cy="318770"/>
          </a:xfrm>
        </p:grpSpPr>
        <p:pic>
          <p:nvPicPr>
            <p:cNvPr id="19" name="object 19"/>
            <p:cNvPicPr/>
            <p:nvPr/>
          </p:nvPicPr>
          <p:blipFill>
            <a:blip r:embed="rId8" cstate="print"/>
            <a:stretch>
              <a:fillRect/>
            </a:stretch>
          </p:blipFill>
          <p:spPr>
            <a:xfrm>
              <a:off x="0" y="104786"/>
              <a:ext cx="5759958" cy="125718"/>
            </a:xfrm>
            <a:prstGeom prst="rect">
              <a:avLst/>
            </a:prstGeom>
          </p:spPr>
        </p:pic>
        <p:sp>
          <p:nvSpPr>
            <p:cNvPr id="20" name="object 20"/>
            <p:cNvSpPr/>
            <p:nvPr/>
          </p:nvSpPr>
          <p:spPr>
            <a:xfrm>
              <a:off x="0" y="227495"/>
              <a:ext cx="5760085" cy="195580"/>
            </a:xfrm>
            <a:custGeom>
              <a:avLst/>
              <a:gdLst/>
              <a:ahLst/>
              <a:cxnLst/>
              <a:rect l="l" t="t" r="r" b="b"/>
              <a:pathLst>
                <a:path w="5760085" h="195579">
                  <a:moveTo>
                    <a:pt x="5759996" y="0"/>
                  </a:moveTo>
                  <a:lnTo>
                    <a:pt x="0" y="0"/>
                  </a:lnTo>
                  <a:lnTo>
                    <a:pt x="0" y="195503"/>
                  </a:lnTo>
                  <a:lnTo>
                    <a:pt x="5759996" y="195503"/>
                  </a:lnTo>
                  <a:lnTo>
                    <a:pt x="5759996" y="0"/>
                  </a:lnTo>
                  <a:close/>
                </a:path>
              </a:pathLst>
            </a:custGeom>
            <a:solidFill>
              <a:srgbClr val="003874"/>
            </a:solidFill>
          </p:spPr>
          <p:txBody>
            <a:bodyPr wrap="square" lIns="0" tIns="0" rIns="0" bIns="0" rtlCol="0"/>
            <a:lstStyle/>
            <a:p>
              <a:endParaRPr/>
            </a:p>
          </p:txBody>
        </p:sp>
      </p:grpSp>
      <p:sp>
        <p:nvSpPr>
          <p:cNvPr id="21" name="object 21"/>
          <p:cNvSpPr txBox="1"/>
          <p:nvPr/>
        </p:nvSpPr>
        <p:spPr>
          <a:xfrm>
            <a:off x="95300" y="215813"/>
            <a:ext cx="478155" cy="193040"/>
          </a:xfrm>
          <a:prstGeom prst="rect">
            <a:avLst/>
          </a:prstGeom>
        </p:spPr>
        <p:txBody>
          <a:bodyPr vert="horz" wrap="square" lIns="0" tIns="12700" rIns="0" bIns="0" rtlCol="0">
            <a:spAutoFit/>
          </a:bodyPr>
          <a:lstStyle/>
          <a:p>
            <a:pPr marL="12700">
              <a:lnSpc>
                <a:spcPct val="100000"/>
              </a:lnSpc>
              <a:spcBef>
                <a:spcPts val="100"/>
              </a:spcBef>
            </a:pPr>
            <a:r>
              <a:rPr sz="1100" spc="-55" dirty="0">
                <a:solidFill>
                  <a:srgbClr val="FFFFFF"/>
                </a:solidFill>
                <a:latin typeface="Times New Roman"/>
                <a:cs typeface="Times New Roman"/>
              </a:rPr>
              <a:t>R</a:t>
            </a:r>
            <a:r>
              <a:rPr sz="1100" spc="60" dirty="0">
                <a:solidFill>
                  <a:srgbClr val="FFFFFF"/>
                </a:solidFill>
                <a:latin typeface="Times New Roman"/>
                <a:cs typeface="Times New Roman"/>
              </a:rPr>
              <a:t>esults</a:t>
            </a:r>
            <a:endParaRPr sz="1100">
              <a:latin typeface="Times New Roman"/>
              <a:cs typeface="Times New Roman"/>
            </a:endParaRPr>
          </a:p>
        </p:txBody>
      </p:sp>
      <p:sp>
        <p:nvSpPr>
          <p:cNvPr id="22" name="object 22"/>
          <p:cNvSpPr/>
          <p:nvPr/>
        </p:nvSpPr>
        <p:spPr>
          <a:xfrm>
            <a:off x="-32" y="421334"/>
            <a:ext cx="5760085" cy="33655"/>
          </a:xfrm>
          <a:custGeom>
            <a:avLst/>
            <a:gdLst/>
            <a:ahLst/>
            <a:cxnLst/>
            <a:rect l="l" t="t" r="r" b="b"/>
            <a:pathLst>
              <a:path w="5760085" h="33654">
                <a:moveTo>
                  <a:pt x="5760073" y="0"/>
                </a:moveTo>
                <a:lnTo>
                  <a:pt x="0" y="0"/>
                </a:lnTo>
                <a:lnTo>
                  <a:pt x="0" y="33402"/>
                </a:lnTo>
                <a:lnTo>
                  <a:pt x="5760073" y="33402"/>
                </a:lnTo>
                <a:lnTo>
                  <a:pt x="5760073" y="0"/>
                </a:lnTo>
                <a:close/>
              </a:path>
            </a:pathLst>
          </a:custGeom>
          <a:solidFill>
            <a:srgbClr val="003873"/>
          </a:solidFill>
        </p:spPr>
        <p:txBody>
          <a:bodyPr wrap="square" lIns="0" tIns="0" rIns="0" bIns="0" rtlCol="0"/>
          <a:lstStyle/>
          <a:p>
            <a:endParaRPr/>
          </a:p>
        </p:txBody>
      </p:sp>
      <p:grpSp>
        <p:nvGrpSpPr>
          <p:cNvPr id="23" name="object 23"/>
          <p:cNvGrpSpPr/>
          <p:nvPr/>
        </p:nvGrpSpPr>
        <p:grpSpPr>
          <a:xfrm>
            <a:off x="319527" y="739361"/>
            <a:ext cx="717550" cy="478790"/>
            <a:chOff x="319527" y="739361"/>
            <a:chExt cx="717550" cy="478790"/>
          </a:xfrm>
        </p:grpSpPr>
        <p:sp>
          <p:nvSpPr>
            <p:cNvPr id="24" name="object 24"/>
            <p:cNvSpPr/>
            <p:nvPr/>
          </p:nvSpPr>
          <p:spPr>
            <a:xfrm>
              <a:off x="363085" y="796725"/>
              <a:ext cx="670560" cy="363855"/>
            </a:xfrm>
            <a:custGeom>
              <a:avLst/>
              <a:gdLst/>
              <a:ahLst/>
              <a:cxnLst/>
              <a:rect l="l" t="t" r="r" b="b"/>
              <a:pathLst>
                <a:path w="670560" h="363855">
                  <a:moveTo>
                    <a:pt x="0" y="363547"/>
                  </a:moveTo>
                  <a:lnTo>
                    <a:pt x="21618" y="363547"/>
                  </a:lnTo>
                  <a:lnTo>
                    <a:pt x="43226" y="359421"/>
                  </a:lnTo>
                  <a:lnTo>
                    <a:pt x="64854" y="338770"/>
                  </a:lnTo>
                  <a:lnTo>
                    <a:pt x="86472" y="289187"/>
                  </a:lnTo>
                  <a:lnTo>
                    <a:pt x="108080" y="119807"/>
                  </a:lnTo>
                  <a:lnTo>
                    <a:pt x="129699" y="247876"/>
                  </a:lnTo>
                  <a:lnTo>
                    <a:pt x="151327" y="227215"/>
                  </a:lnTo>
                  <a:lnTo>
                    <a:pt x="172935" y="202429"/>
                  </a:lnTo>
                  <a:lnTo>
                    <a:pt x="194553" y="227215"/>
                  </a:lnTo>
                  <a:lnTo>
                    <a:pt x="216161" y="214827"/>
                  </a:lnTo>
                  <a:lnTo>
                    <a:pt x="237779" y="223079"/>
                  </a:lnTo>
                  <a:lnTo>
                    <a:pt x="259408" y="206565"/>
                  </a:lnTo>
                  <a:lnTo>
                    <a:pt x="281016" y="210701"/>
                  </a:lnTo>
                  <a:lnTo>
                    <a:pt x="302634" y="239614"/>
                  </a:lnTo>
                  <a:lnTo>
                    <a:pt x="324252" y="107408"/>
                  </a:lnTo>
                  <a:lnTo>
                    <a:pt x="345870" y="218953"/>
                  </a:lnTo>
                  <a:lnTo>
                    <a:pt x="367489" y="152845"/>
                  </a:lnTo>
                  <a:lnTo>
                    <a:pt x="389107" y="123933"/>
                  </a:lnTo>
                  <a:lnTo>
                    <a:pt x="410715" y="165244"/>
                  </a:lnTo>
                  <a:lnTo>
                    <a:pt x="432343" y="103272"/>
                  </a:lnTo>
                  <a:lnTo>
                    <a:pt x="475569" y="103272"/>
                  </a:lnTo>
                  <a:lnTo>
                    <a:pt x="497188" y="66097"/>
                  </a:lnTo>
                  <a:lnTo>
                    <a:pt x="518796" y="136331"/>
                  </a:lnTo>
                  <a:lnTo>
                    <a:pt x="540424" y="136331"/>
                  </a:lnTo>
                  <a:lnTo>
                    <a:pt x="562042" y="235478"/>
                  </a:lnTo>
                  <a:lnTo>
                    <a:pt x="583650" y="223079"/>
                  </a:lnTo>
                  <a:lnTo>
                    <a:pt x="605269" y="198303"/>
                  </a:lnTo>
                  <a:lnTo>
                    <a:pt x="626897" y="198303"/>
                  </a:lnTo>
                  <a:lnTo>
                    <a:pt x="648505" y="111534"/>
                  </a:lnTo>
                  <a:lnTo>
                    <a:pt x="670123" y="0"/>
                  </a:lnTo>
                </a:path>
              </a:pathLst>
            </a:custGeom>
            <a:ln w="3175">
              <a:solidFill>
                <a:srgbClr val="626DF9"/>
              </a:solidFill>
            </a:ln>
          </p:spPr>
          <p:txBody>
            <a:bodyPr wrap="square" lIns="0" tIns="0" rIns="0" bIns="0" rtlCol="0"/>
            <a:lstStyle/>
            <a:p>
              <a:endParaRPr/>
            </a:p>
          </p:txBody>
        </p:sp>
        <p:sp>
          <p:nvSpPr>
            <p:cNvPr id="25" name="object 25"/>
            <p:cNvSpPr/>
            <p:nvPr/>
          </p:nvSpPr>
          <p:spPr>
            <a:xfrm>
              <a:off x="359460" y="793114"/>
              <a:ext cx="677545" cy="370840"/>
            </a:xfrm>
            <a:custGeom>
              <a:avLst/>
              <a:gdLst/>
              <a:ahLst/>
              <a:cxnLst/>
              <a:rect l="l" t="t" r="r" b="b"/>
              <a:pathLst>
                <a:path w="677544" h="370840">
                  <a:moveTo>
                    <a:pt x="7239" y="365163"/>
                  </a:moveTo>
                  <a:lnTo>
                    <a:pt x="5613" y="363550"/>
                  </a:lnTo>
                  <a:lnTo>
                    <a:pt x="1612" y="363550"/>
                  </a:lnTo>
                  <a:lnTo>
                    <a:pt x="0" y="365163"/>
                  </a:lnTo>
                  <a:lnTo>
                    <a:pt x="0" y="369163"/>
                  </a:lnTo>
                  <a:lnTo>
                    <a:pt x="1612" y="370776"/>
                  </a:lnTo>
                  <a:lnTo>
                    <a:pt x="5613" y="370776"/>
                  </a:lnTo>
                  <a:lnTo>
                    <a:pt x="7239" y="369163"/>
                  </a:lnTo>
                  <a:lnTo>
                    <a:pt x="7239" y="367169"/>
                  </a:lnTo>
                  <a:lnTo>
                    <a:pt x="7239" y="365163"/>
                  </a:lnTo>
                  <a:close/>
                </a:path>
                <a:path w="677544" h="370840">
                  <a:moveTo>
                    <a:pt x="28854" y="365163"/>
                  </a:moveTo>
                  <a:lnTo>
                    <a:pt x="27228" y="363550"/>
                  </a:lnTo>
                  <a:lnTo>
                    <a:pt x="23241" y="363550"/>
                  </a:lnTo>
                  <a:lnTo>
                    <a:pt x="21615" y="365163"/>
                  </a:lnTo>
                  <a:lnTo>
                    <a:pt x="21615" y="369163"/>
                  </a:lnTo>
                  <a:lnTo>
                    <a:pt x="23241" y="370776"/>
                  </a:lnTo>
                  <a:lnTo>
                    <a:pt x="27228" y="370776"/>
                  </a:lnTo>
                  <a:lnTo>
                    <a:pt x="28854" y="369163"/>
                  </a:lnTo>
                  <a:lnTo>
                    <a:pt x="28854" y="367169"/>
                  </a:lnTo>
                  <a:lnTo>
                    <a:pt x="28854" y="365163"/>
                  </a:lnTo>
                  <a:close/>
                </a:path>
                <a:path w="677544" h="370840">
                  <a:moveTo>
                    <a:pt x="50457" y="361035"/>
                  </a:moveTo>
                  <a:lnTo>
                    <a:pt x="48844" y="359422"/>
                  </a:lnTo>
                  <a:lnTo>
                    <a:pt x="44843" y="359422"/>
                  </a:lnTo>
                  <a:lnTo>
                    <a:pt x="43230" y="361035"/>
                  </a:lnTo>
                  <a:lnTo>
                    <a:pt x="43230" y="365023"/>
                  </a:lnTo>
                  <a:lnTo>
                    <a:pt x="44843" y="366649"/>
                  </a:lnTo>
                  <a:lnTo>
                    <a:pt x="48844" y="366649"/>
                  </a:lnTo>
                  <a:lnTo>
                    <a:pt x="50457" y="365023"/>
                  </a:lnTo>
                  <a:lnTo>
                    <a:pt x="50457" y="363042"/>
                  </a:lnTo>
                  <a:lnTo>
                    <a:pt x="50457" y="361035"/>
                  </a:lnTo>
                  <a:close/>
                </a:path>
                <a:path w="677544" h="370840">
                  <a:moveTo>
                    <a:pt x="72085" y="340385"/>
                  </a:moveTo>
                  <a:lnTo>
                    <a:pt x="70472" y="338772"/>
                  </a:lnTo>
                  <a:lnTo>
                    <a:pt x="66471" y="338772"/>
                  </a:lnTo>
                  <a:lnTo>
                    <a:pt x="64858" y="340385"/>
                  </a:lnTo>
                  <a:lnTo>
                    <a:pt x="64858" y="344385"/>
                  </a:lnTo>
                  <a:lnTo>
                    <a:pt x="66471" y="345998"/>
                  </a:lnTo>
                  <a:lnTo>
                    <a:pt x="70472" y="345998"/>
                  </a:lnTo>
                  <a:lnTo>
                    <a:pt x="72085" y="344385"/>
                  </a:lnTo>
                  <a:lnTo>
                    <a:pt x="72085" y="342392"/>
                  </a:lnTo>
                  <a:lnTo>
                    <a:pt x="72085" y="340385"/>
                  </a:lnTo>
                  <a:close/>
                </a:path>
                <a:path w="677544" h="370840">
                  <a:moveTo>
                    <a:pt x="93713" y="290804"/>
                  </a:moveTo>
                  <a:lnTo>
                    <a:pt x="92075" y="289191"/>
                  </a:lnTo>
                  <a:lnTo>
                    <a:pt x="88087" y="289191"/>
                  </a:lnTo>
                  <a:lnTo>
                    <a:pt x="86474" y="290804"/>
                  </a:lnTo>
                  <a:lnTo>
                    <a:pt x="86474" y="294792"/>
                  </a:lnTo>
                  <a:lnTo>
                    <a:pt x="88087" y="296418"/>
                  </a:lnTo>
                  <a:lnTo>
                    <a:pt x="92075" y="296418"/>
                  </a:lnTo>
                  <a:lnTo>
                    <a:pt x="93713" y="294792"/>
                  </a:lnTo>
                  <a:lnTo>
                    <a:pt x="93713" y="292798"/>
                  </a:lnTo>
                  <a:lnTo>
                    <a:pt x="93713" y="290804"/>
                  </a:lnTo>
                  <a:close/>
                </a:path>
                <a:path w="677544" h="370840">
                  <a:moveTo>
                    <a:pt x="115316" y="121424"/>
                  </a:moveTo>
                  <a:lnTo>
                    <a:pt x="113703" y="119811"/>
                  </a:lnTo>
                  <a:lnTo>
                    <a:pt x="109702" y="119811"/>
                  </a:lnTo>
                  <a:lnTo>
                    <a:pt x="108077" y="121424"/>
                  </a:lnTo>
                  <a:lnTo>
                    <a:pt x="108077" y="125412"/>
                  </a:lnTo>
                  <a:lnTo>
                    <a:pt x="109702" y="127038"/>
                  </a:lnTo>
                  <a:lnTo>
                    <a:pt x="113703" y="127038"/>
                  </a:lnTo>
                  <a:lnTo>
                    <a:pt x="115316" y="125412"/>
                  </a:lnTo>
                  <a:lnTo>
                    <a:pt x="115316" y="123418"/>
                  </a:lnTo>
                  <a:lnTo>
                    <a:pt x="115316" y="121424"/>
                  </a:lnTo>
                  <a:close/>
                </a:path>
                <a:path w="677544" h="370840">
                  <a:moveTo>
                    <a:pt x="136931" y="249491"/>
                  </a:moveTo>
                  <a:lnTo>
                    <a:pt x="135318" y="247878"/>
                  </a:lnTo>
                  <a:lnTo>
                    <a:pt x="131318" y="247878"/>
                  </a:lnTo>
                  <a:lnTo>
                    <a:pt x="129705" y="249491"/>
                  </a:lnTo>
                  <a:lnTo>
                    <a:pt x="129705" y="253492"/>
                  </a:lnTo>
                  <a:lnTo>
                    <a:pt x="131318" y="255104"/>
                  </a:lnTo>
                  <a:lnTo>
                    <a:pt x="135318" y="255104"/>
                  </a:lnTo>
                  <a:lnTo>
                    <a:pt x="136931" y="253492"/>
                  </a:lnTo>
                  <a:lnTo>
                    <a:pt x="136931" y="251498"/>
                  </a:lnTo>
                  <a:lnTo>
                    <a:pt x="136931" y="249491"/>
                  </a:lnTo>
                  <a:close/>
                </a:path>
                <a:path w="677544" h="370840">
                  <a:moveTo>
                    <a:pt x="158559" y="228828"/>
                  </a:moveTo>
                  <a:lnTo>
                    <a:pt x="156933" y="227215"/>
                  </a:lnTo>
                  <a:lnTo>
                    <a:pt x="152946" y="227215"/>
                  </a:lnTo>
                  <a:lnTo>
                    <a:pt x="151333" y="228828"/>
                  </a:lnTo>
                  <a:lnTo>
                    <a:pt x="151333" y="232829"/>
                  </a:lnTo>
                  <a:lnTo>
                    <a:pt x="152946" y="234442"/>
                  </a:lnTo>
                  <a:lnTo>
                    <a:pt x="156933" y="234442"/>
                  </a:lnTo>
                  <a:lnTo>
                    <a:pt x="158559" y="232829"/>
                  </a:lnTo>
                  <a:lnTo>
                    <a:pt x="158559" y="230835"/>
                  </a:lnTo>
                  <a:lnTo>
                    <a:pt x="158559" y="228828"/>
                  </a:lnTo>
                  <a:close/>
                </a:path>
                <a:path w="677544" h="370840">
                  <a:moveTo>
                    <a:pt x="180174" y="204063"/>
                  </a:moveTo>
                  <a:lnTo>
                    <a:pt x="178549" y="202438"/>
                  </a:lnTo>
                  <a:lnTo>
                    <a:pt x="174548" y="202438"/>
                  </a:lnTo>
                  <a:lnTo>
                    <a:pt x="172935" y="204063"/>
                  </a:lnTo>
                  <a:lnTo>
                    <a:pt x="172935" y="208038"/>
                  </a:lnTo>
                  <a:lnTo>
                    <a:pt x="174548" y="209664"/>
                  </a:lnTo>
                  <a:lnTo>
                    <a:pt x="178549" y="209664"/>
                  </a:lnTo>
                  <a:lnTo>
                    <a:pt x="180174" y="208038"/>
                  </a:lnTo>
                  <a:lnTo>
                    <a:pt x="180174" y="206044"/>
                  </a:lnTo>
                  <a:lnTo>
                    <a:pt x="180174" y="204063"/>
                  </a:lnTo>
                  <a:close/>
                </a:path>
                <a:path w="677544" h="370840">
                  <a:moveTo>
                    <a:pt x="201790" y="228828"/>
                  </a:moveTo>
                  <a:lnTo>
                    <a:pt x="200164" y="227215"/>
                  </a:lnTo>
                  <a:lnTo>
                    <a:pt x="196176" y="227215"/>
                  </a:lnTo>
                  <a:lnTo>
                    <a:pt x="194551" y="228828"/>
                  </a:lnTo>
                  <a:lnTo>
                    <a:pt x="194551" y="232829"/>
                  </a:lnTo>
                  <a:lnTo>
                    <a:pt x="196176" y="234442"/>
                  </a:lnTo>
                  <a:lnTo>
                    <a:pt x="200164" y="234442"/>
                  </a:lnTo>
                  <a:lnTo>
                    <a:pt x="201790" y="232829"/>
                  </a:lnTo>
                  <a:lnTo>
                    <a:pt x="201790" y="230835"/>
                  </a:lnTo>
                  <a:lnTo>
                    <a:pt x="201790" y="228828"/>
                  </a:lnTo>
                  <a:close/>
                </a:path>
                <a:path w="677544" h="370840">
                  <a:moveTo>
                    <a:pt x="223393" y="216446"/>
                  </a:moveTo>
                  <a:lnTo>
                    <a:pt x="221780" y="214833"/>
                  </a:lnTo>
                  <a:lnTo>
                    <a:pt x="217792" y="214833"/>
                  </a:lnTo>
                  <a:lnTo>
                    <a:pt x="216166" y="216446"/>
                  </a:lnTo>
                  <a:lnTo>
                    <a:pt x="216166" y="220446"/>
                  </a:lnTo>
                  <a:lnTo>
                    <a:pt x="217792" y="222059"/>
                  </a:lnTo>
                  <a:lnTo>
                    <a:pt x="221780" y="222059"/>
                  </a:lnTo>
                  <a:lnTo>
                    <a:pt x="223393" y="220446"/>
                  </a:lnTo>
                  <a:lnTo>
                    <a:pt x="223393" y="218440"/>
                  </a:lnTo>
                  <a:lnTo>
                    <a:pt x="223393" y="216446"/>
                  </a:lnTo>
                  <a:close/>
                </a:path>
                <a:path w="677544" h="370840">
                  <a:moveTo>
                    <a:pt x="245008" y="224701"/>
                  </a:moveTo>
                  <a:lnTo>
                    <a:pt x="243395" y="223088"/>
                  </a:lnTo>
                  <a:lnTo>
                    <a:pt x="239395" y="223088"/>
                  </a:lnTo>
                  <a:lnTo>
                    <a:pt x="237782" y="224701"/>
                  </a:lnTo>
                  <a:lnTo>
                    <a:pt x="237782" y="228688"/>
                  </a:lnTo>
                  <a:lnTo>
                    <a:pt x="239395" y="230314"/>
                  </a:lnTo>
                  <a:lnTo>
                    <a:pt x="243395" y="230314"/>
                  </a:lnTo>
                  <a:lnTo>
                    <a:pt x="245008" y="228688"/>
                  </a:lnTo>
                  <a:lnTo>
                    <a:pt x="245008" y="226695"/>
                  </a:lnTo>
                  <a:lnTo>
                    <a:pt x="245008" y="224701"/>
                  </a:lnTo>
                  <a:close/>
                </a:path>
                <a:path w="677544" h="370840">
                  <a:moveTo>
                    <a:pt x="266636" y="208178"/>
                  </a:moveTo>
                  <a:lnTo>
                    <a:pt x="265023" y="206565"/>
                  </a:lnTo>
                  <a:lnTo>
                    <a:pt x="261023" y="206565"/>
                  </a:lnTo>
                  <a:lnTo>
                    <a:pt x="259410" y="208178"/>
                  </a:lnTo>
                  <a:lnTo>
                    <a:pt x="259410" y="212178"/>
                  </a:lnTo>
                  <a:lnTo>
                    <a:pt x="261023" y="213791"/>
                  </a:lnTo>
                  <a:lnTo>
                    <a:pt x="265023" y="213791"/>
                  </a:lnTo>
                  <a:lnTo>
                    <a:pt x="266636" y="212178"/>
                  </a:lnTo>
                  <a:lnTo>
                    <a:pt x="266636" y="210185"/>
                  </a:lnTo>
                  <a:lnTo>
                    <a:pt x="266636" y="208178"/>
                  </a:lnTo>
                  <a:close/>
                </a:path>
                <a:path w="677544" h="370840">
                  <a:moveTo>
                    <a:pt x="288251" y="212318"/>
                  </a:moveTo>
                  <a:lnTo>
                    <a:pt x="286639" y="210705"/>
                  </a:lnTo>
                  <a:lnTo>
                    <a:pt x="282651" y="210705"/>
                  </a:lnTo>
                  <a:lnTo>
                    <a:pt x="281012" y="212318"/>
                  </a:lnTo>
                  <a:lnTo>
                    <a:pt x="281012" y="216306"/>
                  </a:lnTo>
                  <a:lnTo>
                    <a:pt x="282651" y="217932"/>
                  </a:lnTo>
                  <a:lnTo>
                    <a:pt x="286639" y="217932"/>
                  </a:lnTo>
                  <a:lnTo>
                    <a:pt x="288251" y="216306"/>
                  </a:lnTo>
                  <a:lnTo>
                    <a:pt x="288251" y="214312"/>
                  </a:lnTo>
                  <a:lnTo>
                    <a:pt x="288251" y="212318"/>
                  </a:lnTo>
                  <a:close/>
                </a:path>
                <a:path w="677544" h="370840">
                  <a:moveTo>
                    <a:pt x="309867" y="241236"/>
                  </a:moveTo>
                  <a:lnTo>
                    <a:pt x="308254" y="239610"/>
                  </a:lnTo>
                  <a:lnTo>
                    <a:pt x="304253" y="239610"/>
                  </a:lnTo>
                  <a:lnTo>
                    <a:pt x="302641" y="241236"/>
                  </a:lnTo>
                  <a:lnTo>
                    <a:pt x="302641" y="245224"/>
                  </a:lnTo>
                  <a:lnTo>
                    <a:pt x="304253" y="246849"/>
                  </a:lnTo>
                  <a:lnTo>
                    <a:pt x="308254" y="246849"/>
                  </a:lnTo>
                  <a:lnTo>
                    <a:pt x="309867" y="245224"/>
                  </a:lnTo>
                  <a:lnTo>
                    <a:pt x="309867" y="243230"/>
                  </a:lnTo>
                  <a:lnTo>
                    <a:pt x="309867" y="241236"/>
                  </a:lnTo>
                  <a:close/>
                </a:path>
                <a:path w="677544" h="370840">
                  <a:moveTo>
                    <a:pt x="331482" y="109029"/>
                  </a:moveTo>
                  <a:lnTo>
                    <a:pt x="329857" y="107416"/>
                  </a:lnTo>
                  <a:lnTo>
                    <a:pt x="325869" y="107416"/>
                  </a:lnTo>
                  <a:lnTo>
                    <a:pt x="324256" y="109029"/>
                  </a:lnTo>
                  <a:lnTo>
                    <a:pt x="324256" y="113017"/>
                  </a:lnTo>
                  <a:lnTo>
                    <a:pt x="325869" y="114642"/>
                  </a:lnTo>
                  <a:lnTo>
                    <a:pt x="329857" y="114642"/>
                  </a:lnTo>
                  <a:lnTo>
                    <a:pt x="331482" y="113017"/>
                  </a:lnTo>
                  <a:lnTo>
                    <a:pt x="331482" y="111023"/>
                  </a:lnTo>
                  <a:lnTo>
                    <a:pt x="331482" y="109029"/>
                  </a:lnTo>
                  <a:close/>
                </a:path>
                <a:path w="677544" h="370840">
                  <a:moveTo>
                    <a:pt x="353110" y="220573"/>
                  </a:moveTo>
                  <a:lnTo>
                    <a:pt x="351485" y="218960"/>
                  </a:lnTo>
                  <a:lnTo>
                    <a:pt x="347497" y="218960"/>
                  </a:lnTo>
                  <a:lnTo>
                    <a:pt x="345871" y="220573"/>
                  </a:lnTo>
                  <a:lnTo>
                    <a:pt x="345871" y="224561"/>
                  </a:lnTo>
                  <a:lnTo>
                    <a:pt x="347497" y="226187"/>
                  </a:lnTo>
                  <a:lnTo>
                    <a:pt x="351485" y="226187"/>
                  </a:lnTo>
                  <a:lnTo>
                    <a:pt x="353110" y="224561"/>
                  </a:lnTo>
                  <a:lnTo>
                    <a:pt x="353110" y="222567"/>
                  </a:lnTo>
                  <a:lnTo>
                    <a:pt x="353110" y="220573"/>
                  </a:lnTo>
                  <a:close/>
                </a:path>
                <a:path w="677544" h="370840">
                  <a:moveTo>
                    <a:pt x="374726" y="154470"/>
                  </a:moveTo>
                  <a:lnTo>
                    <a:pt x="373100" y="152844"/>
                  </a:lnTo>
                  <a:lnTo>
                    <a:pt x="369112" y="152844"/>
                  </a:lnTo>
                  <a:lnTo>
                    <a:pt x="367487" y="154470"/>
                  </a:lnTo>
                  <a:lnTo>
                    <a:pt x="367487" y="158457"/>
                  </a:lnTo>
                  <a:lnTo>
                    <a:pt x="369112" y="160070"/>
                  </a:lnTo>
                  <a:lnTo>
                    <a:pt x="373100" y="160070"/>
                  </a:lnTo>
                  <a:lnTo>
                    <a:pt x="374726" y="158457"/>
                  </a:lnTo>
                  <a:lnTo>
                    <a:pt x="374726" y="156464"/>
                  </a:lnTo>
                  <a:lnTo>
                    <a:pt x="374726" y="154470"/>
                  </a:lnTo>
                  <a:close/>
                </a:path>
                <a:path w="677544" h="370840">
                  <a:moveTo>
                    <a:pt x="396341" y="125552"/>
                  </a:moveTo>
                  <a:lnTo>
                    <a:pt x="394716" y="123939"/>
                  </a:lnTo>
                  <a:lnTo>
                    <a:pt x="390728" y="123939"/>
                  </a:lnTo>
                  <a:lnTo>
                    <a:pt x="389102" y="125552"/>
                  </a:lnTo>
                  <a:lnTo>
                    <a:pt x="389102" y="129552"/>
                  </a:lnTo>
                  <a:lnTo>
                    <a:pt x="390728" y="131165"/>
                  </a:lnTo>
                  <a:lnTo>
                    <a:pt x="394716" y="131165"/>
                  </a:lnTo>
                  <a:lnTo>
                    <a:pt x="396341" y="129552"/>
                  </a:lnTo>
                  <a:lnTo>
                    <a:pt x="396341" y="127546"/>
                  </a:lnTo>
                  <a:lnTo>
                    <a:pt x="396341" y="125552"/>
                  </a:lnTo>
                  <a:close/>
                </a:path>
                <a:path w="677544" h="370840">
                  <a:moveTo>
                    <a:pt x="417944" y="166865"/>
                  </a:moveTo>
                  <a:lnTo>
                    <a:pt x="416331" y="165252"/>
                  </a:lnTo>
                  <a:lnTo>
                    <a:pt x="412330" y="165252"/>
                  </a:lnTo>
                  <a:lnTo>
                    <a:pt x="410718" y="166865"/>
                  </a:lnTo>
                  <a:lnTo>
                    <a:pt x="410718" y="170853"/>
                  </a:lnTo>
                  <a:lnTo>
                    <a:pt x="412330" y="172478"/>
                  </a:lnTo>
                  <a:lnTo>
                    <a:pt x="416331" y="172478"/>
                  </a:lnTo>
                  <a:lnTo>
                    <a:pt x="417944" y="170853"/>
                  </a:lnTo>
                  <a:lnTo>
                    <a:pt x="417944" y="168859"/>
                  </a:lnTo>
                  <a:lnTo>
                    <a:pt x="417944" y="166865"/>
                  </a:lnTo>
                  <a:close/>
                </a:path>
                <a:path w="677544" h="370840">
                  <a:moveTo>
                    <a:pt x="439572" y="104889"/>
                  </a:moveTo>
                  <a:lnTo>
                    <a:pt x="437959" y="103276"/>
                  </a:lnTo>
                  <a:lnTo>
                    <a:pt x="433959" y="103276"/>
                  </a:lnTo>
                  <a:lnTo>
                    <a:pt x="432346" y="104889"/>
                  </a:lnTo>
                  <a:lnTo>
                    <a:pt x="432346" y="108889"/>
                  </a:lnTo>
                  <a:lnTo>
                    <a:pt x="433959" y="110502"/>
                  </a:lnTo>
                  <a:lnTo>
                    <a:pt x="437959" y="110502"/>
                  </a:lnTo>
                  <a:lnTo>
                    <a:pt x="439572" y="108889"/>
                  </a:lnTo>
                  <a:lnTo>
                    <a:pt x="439572" y="106883"/>
                  </a:lnTo>
                  <a:lnTo>
                    <a:pt x="439572" y="104889"/>
                  </a:lnTo>
                  <a:close/>
                </a:path>
                <a:path w="677544" h="370840">
                  <a:moveTo>
                    <a:pt x="461200" y="104889"/>
                  </a:moveTo>
                  <a:lnTo>
                    <a:pt x="459574" y="103276"/>
                  </a:lnTo>
                  <a:lnTo>
                    <a:pt x="455587" y="103276"/>
                  </a:lnTo>
                  <a:lnTo>
                    <a:pt x="453961" y="104889"/>
                  </a:lnTo>
                  <a:lnTo>
                    <a:pt x="453961" y="108889"/>
                  </a:lnTo>
                  <a:lnTo>
                    <a:pt x="455587" y="110502"/>
                  </a:lnTo>
                  <a:lnTo>
                    <a:pt x="459574" y="110502"/>
                  </a:lnTo>
                  <a:lnTo>
                    <a:pt x="461200" y="108889"/>
                  </a:lnTo>
                  <a:lnTo>
                    <a:pt x="461200" y="106883"/>
                  </a:lnTo>
                  <a:lnTo>
                    <a:pt x="461200" y="104889"/>
                  </a:lnTo>
                  <a:close/>
                </a:path>
                <a:path w="677544" h="370840">
                  <a:moveTo>
                    <a:pt x="482803" y="104889"/>
                  </a:moveTo>
                  <a:lnTo>
                    <a:pt x="481190" y="103276"/>
                  </a:lnTo>
                  <a:lnTo>
                    <a:pt x="477189" y="103276"/>
                  </a:lnTo>
                  <a:lnTo>
                    <a:pt x="475576" y="104889"/>
                  </a:lnTo>
                  <a:lnTo>
                    <a:pt x="475576" y="108889"/>
                  </a:lnTo>
                  <a:lnTo>
                    <a:pt x="477189" y="110502"/>
                  </a:lnTo>
                  <a:lnTo>
                    <a:pt x="481190" y="110502"/>
                  </a:lnTo>
                  <a:lnTo>
                    <a:pt x="482803" y="108889"/>
                  </a:lnTo>
                  <a:lnTo>
                    <a:pt x="482803" y="106883"/>
                  </a:lnTo>
                  <a:lnTo>
                    <a:pt x="482803" y="104889"/>
                  </a:lnTo>
                  <a:close/>
                </a:path>
                <a:path w="677544" h="370840">
                  <a:moveTo>
                    <a:pt x="504418" y="67716"/>
                  </a:moveTo>
                  <a:lnTo>
                    <a:pt x="502805" y="66103"/>
                  </a:lnTo>
                  <a:lnTo>
                    <a:pt x="498805" y="66103"/>
                  </a:lnTo>
                  <a:lnTo>
                    <a:pt x="497192" y="67716"/>
                  </a:lnTo>
                  <a:lnTo>
                    <a:pt x="497192" y="71716"/>
                  </a:lnTo>
                  <a:lnTo>
                    <a:pt x="498805" y="73329"/>
                  </a:lnTo>
                  <a:lnTo>
                    <a:pt x="502805" y="73329"/>
                  </a:lnTo>
                  <a:lnTo>
                    <a:pt x="504418" y="71716"/>
                  </a:lnTo>
                  <a:lnTo>
                    <a:pt x="504418" y="69710"/>
                  </a:lnTo>
                  <a:lnTo>
                    <a:pt x="504418" y="67716"/>
                  </a:lnTo>
                  <a:close/>
                </a:path>
                <a:path w="677544" h="370840">
                  <a:moveTo>
                    <a:pt x="526034" y="137947"/>
                  </a:moveTo>
                  <a:lnTo>
                    <a:pt x="524408" y="136334"/>
                  </a:lnTo>
                  <a:lnTo>
                    <a:pt x="520420" y="136334"/>
                  </a:lnTo>
                  <a:lnTo>
                    <a:pt x="518795" y="137947"/>
                  </a:lnTo>
                  <a:lnTo>
                    <a:pt x="518795" y="141947"/>
                  </a:lnTo>
                  <a:lnTo>
                    <a:pt x="520420" y="143560"/>
                  </a:lnTo>
                  <a:lnTo>
                    <a:pt x="524408" y="143560"/>
                  </a:lnTo>
                  <a:lnTo>
                    <a:pt x="526034" y="141947"/>
                  </a:lnTo>
                  <a:lnTo>
                    <a:pt x="526034" y="139954"/>
                  </a:lnTo>
                  <a:lnTo>
                    <a:pt x="526034" y="137947"/>
                  </a:lnTo>
                  <a:close/>
                </a:path>
                <a:path w="677544" h="370840">
                  <a:moveTo>
                    <a:pt x="547662" y="137947"/>
                  </a:moveTo>
                  <a:lnTo>
                    <a:pt x="546036" y="136334"/>
                  </a:lnTo>
                  <a:lnTo>
                    <a:pt x="542048" y="136334"/>
                  </a:lnTo>
                  <a:lnTo>
                    <a:pt x="540423" y="137947"/>
                  </a:lnTo>
                  <a:lnTo>
                    <a:pt x="540423" y="141947"/>
                  </a:lnTo>
                  <a:lnTo>
                    <a:pt x="542048" y="143560"/>
                  </a:lnTo>
                  <a:lnTo>
                    <a:pt x="546036" y="143560"/>
                  </a:lnTo>
                  <a:lnTo>
                    <a:pt x="547662" y="141947"/>
                  </a:lnTo>
                  <a:lnTo>
                    <a:pt x="547662" y="139954"/>
                  </a:lnTo>
                  <a:lnTo>
                    <a:pt x="547662" y="137947"/>
                  </a:lnTo>
                  <a:close/>
                </a:path>
                <a:path w="677544" h="370840">
                  <a:moveTo>
                    <a:pt x="569277" y="237096"/>
                  </a:moveTo>
                  <a:lnTo>
                    <a:pt x="567664" y="235483"/>
                  </a:lnTo>
                  <a:lnTo>
                    <a:pt x="563664" y="235483"/>
                  </a:lnTo>
                  <a:lnTo>
                    <a:pt x="562038" y="237096"/>
                  </a:lnTo>
                  <a:lnTo>
                    <a:pt x="562038" y="241096"/>
                  </a:lnTo>
                  <a:lnTo>
                    <a:pt x="563664" y="242709"/>
                  </a:lnTo>
                  <a:lnTo>
                    <a:pt x="567664" y="242709"/>
                  </a:lnTo>
                  <a:lnTo>
                    <a:pt x="569277" y="241096"/>
                  </a:lnTo>
                  <a:lnTo>
                    <a:pt x="569277" y="239090"/>
                  </a:lnTo>
                  <a:lnTo>
                    <a:pt x="569277" y="237096"/>
                  </a:lnTo>
                  <a:close/>
                </a:path>
                <a:path w="677544" h="370840">
                  <a:moveTo>
                    <a:pt x="590880" y="224701"/>
                  </a:moveTo>
                  <a:lnTo>
                    <a:pt x="589267" y="223088"/>
                  </a:lnTo>
                  <a:lnTo>
                    <a:pt x="585279" y="223088"/>
                  </a:lnTo>
                  <a:lnTo>
                    <a:pt x="583653" y="224701"/>
                  </a:lnTo>
                  <a:lnTo>
                    <a:pt x="583653" y="228688"/>
                  </a:lnTo>
                  <a:lnTo>
                    <a:pt x="585279" y="230314"/>
                  </a:lnTo>
                  <a:lnTo>
                    <a:pt x="589267" y="230314"/>
                  </a:lnTo>
                  <a:lnTo>
                    <a:pt x="590880" y="228688"/>
                  </a:lnTo>
                  <a:lnTo>
                    <a:pt x="590880" y="226695"/>
                  </a:lnTo>
                  <a:lnTo>
                    <a:pt x="590880" y="224701"/>
                  </a:lnTo>
                  <a:close/>
                </a:path>
                <a:path w="677544" h="370840">
                  <a:moveTo>
                    <a:pt x="612508" y="199923"/>
                  </a:moveTo>
                  <a:lnTo>
                    <a:pt x="610882" y="198310"/>
                  </a:lnTo>
                  <a:lnTo>
                    <a:pt x="606882" y="198310"/>
                  </a:lnTo>
                  <a:lnTo>
                    <a:pt x="605269" y="199923"/>
                  </a:lnTo>
                  <a:lnTo>
                    <a:pt x="605269" y="203923"/>
                  </a:lnTo>
                  <a:lnTo>
                    <a:pt x="606882" y="205536"/>
                  </a:lnTo>
                  <a:lnTo>
                    <a:pt x="610882" y="205536"/>
                  </a:lnTo>
                  <a:lnTo>
                    <a:pt x="612508" y="203923"/>
                  </a:lnTo>
                  <a:lnTo>
                    <a:pt x="612508" y="201917"/>
                  </a:lnTo>
                  <a:lnTo>
                    <a:pt x="612508" y="199923"/>
                  </a:lnTo>
                  <a:close/>
                </a:path>
                <a:path w="677544" h="370840">
                  <a:moveTo>
                    <a:pt x="634136" y="199923"/>
                  </a:moveTo>
                  <a:lnTo>
                    <a:pt x="632510" y="198310"/>
                  </a:lnTo>
                  <a:lnTo>
                    <a:pt x="628510" y="198310"/>
                  </a:lnTo>
                  <a:lnTo>
                    <a:pt x="626897" y="199923"/>
                  </a:lnTo>
                  <a:lnTo>
                    <a:pt x="626897" y="203923"/>
                  </a:lnTo>
                  <a:lnTo>
                    <a:pt x="628510" y="205536"/>
                  </a:lnTo>
                  <a:lnTo>
                    <a:pt x="632510" y="205536"/>
                  </a:lnTo>
                  <a:lnTo>
                    <a:pt x="634136" y="203923"/>
                  </a:lnTo>
                  <a:lnTo>
                    <a:pt x="634136" y="201917"/>
                  </a:lnTo>
                  <a:lnTo>
                    <a:pt x="634136" y="199923"/>
                  </a:lnTo>
                  <a:close/>
                </a:path>
                <a:path w="677544" h="370840">
                  <a:moveTo>
                    <a:pt x="655739" y="113169"/>
                  </a:moveTo>
                  <a:lnTo>
                    <a:pt x="654126" y="111531"/>
                  </a:lnTo>
                  <a:lnTo>
                    <a:pt x="650138" y="111531"/>
                  </a:lnTo>
                  <a:lnTo>
                    <a:pt x="648512" y="113169"/>
                  </a:lnTo>
                  <a:lnTo>
                    <a:pt x="648512" y="117144"/>
                  </a:lnTo>
                  <a:lnTo>
                    <a:pt x="650138" y="118770"/>
                  </a:lnTo>
                  <a:lnTo>
                    <a:pt x="654126" y="118770"/>
                  </a:lnTo>
                  <a:lnTo>
                    <a:pt x="655739" y="117144"/>
                  </a:lnTo>
                  <a:lnTo>
                    <a:pt x="655739" y="115150"/>
                  </a:lnTo>
                  <a:lnTo>
                    <a:pt x="655739" y="113169"/>
                  </a:lnTo>
                  <a:close/>
                </a:path>
                <a:path w="677544" h="370840">
                  <a:moveTo>
                    <a:pt x="677354" y="1612"/>
                  </a:moveTo>
                  <a:lnTo>
                    <a:pt x="675741" y="0"/>
                  </a:lnTo>
                  <a:lnTo>
                    <a:pt x="671741" y="0"/>
                  </a:lnTo>
                  <a:lnTo>
                    <a:pt x="670128" y="1612"/>
                  </a:lnTo>
                  <a:lnTo>
                    <a:pt x="670128" y="5600"/>
                  </a:lnTo>
                  <a:lnTo>
                    <a:pt x="671741" y="7226"/>
                  </a:lnTo>
                  <a:lnTo>
                    <a:pt x="675741" y="7226"/>
                  </a:lnTo>
                  <a:lnTo>
                    <a:pt x="677354" y="5600"/>
                  </a:lnTo>
                  <a:lnTo>
                    <a:pt x="677354" y="3619"/>
                  </a:lnTo>
                  <a:lnTo>
                    <a:pt x="677354" y="1612"/>
                  </a:lnTo>
                  <a:close/>
                </a:path>
              </a:pathLst>
            </a:custGeom>
            <a:solidFill>
              <a:srgbClr val="626DF9"/>
            </a:solidFill>
          </p:spPr>
          <p:txBody>
            <a:bodyPr wrap="square" lIns="0" tIns="0" rIns="0" bIns="0" rtlCol="0"/>
            <a:lstStyle/>
            <a:p>
              <a:endParaRPr/>
            </a:p>
          </p:txBody>
        </p:sp>
        <p:sp>
          <p:nvSpPr>
            <p:cNvPr id="26" name="object 26"/>
            <p:cNvSpPr/>
            <p:nvPr/>
          </p:nvSpPr>
          <p:spPr>
            <a:xfrm>
              <a:off x="363085" y="912396"/>
              <a:ext cx="670560" cy="273050"/>
            </a:xfrm>
            <a:custGeom>
              <a:avLst/>
              <a:gdLst/>
              <a:ahLst/>
              <a:cxnLst/>
              <a:rect l="l" t="t" r="r" b="b"/>
              <a:pathLst>
                <a:path w="670560" h="273050">
                  <a:moveTo>
                    <a:pt x="0" y="268536"/>
                  </a:moveTo>
                  <a:lnTo>
                    <a:pt x="21618" y="264410"/>
                  </a:lnTo>
                  <a:lnTo>
                    <a:pt x="43226" y="272673"/>
                  </a:lnTo>
                  <a:lnTo>
                    <a:pt x="64854" y="252012"/>
                  </a:lnTo>
                  <a:lnTo>
                    <a:pt x="86472" y="252012"/>
                  </a:lnTo>
                  <a:lnTo>
                    <a:pt x="108080" y="210701"/>
                  </a:lnTo>
                  <a:lnTo>
                    <a:pt x="129699" y="218963"/>
                  </a:lnTo>
                  <a:lnTo>
                    <a:pt x="151327" y="218963"/>
                  </a:lnTo>
                  <a:lnTo>
                    <a:pt x="172935" y="239624"/>
                  </a:lnTo>
                  <a:lnTo>
                    <a:pt x="194553" y="243750"/>
                  </a:lnTo>
                  <a:lnTo>
                    <a:pt x="216161" y="264410"/>
                  </a:lnTo>
                  <a:lnTo>
                    <a:pt x="237779" y="239624"/>
                  </a:lnTo>
                  <a:lnTo>
                    <a:pt x="259408" y="185904"/>
                  </a:lnTo>
                  <a:lnTo>
                    <a:pt x="281016" y="210701"/>
                  </a:lnTo>
                  <a:lnTo>
                    <a:pt x="302634" y="194177"/>
                  </a:lnTo>
                  <a:lnTo>
                    <a:pt x="324252" y="185904"/>
                  </a:lnTo>
                  <a:lnTo>
                    <a:pt x="345870" y="169390"/>
                  </a:lnTo>
                  <a:lnTo>
                    <a:pt x="367489" y="181778"/>
                  </a:lnTo>
                  <a:lnTo>
                    <a:pt x="389107" y="165264"/>
                  </a:lnTo>
                  <a:lnTo>
                    <a:pt x="410715" y="86758"/>
                  </a:lnTo>
                  <a:lnTo>
                    <a:pt x="432343" y="41311"/>
                  </a:lnTo>
                  <a:lnTo>
                    <a:pt x="453961" y="136331"/>
                  </a:lnTo>
                  <a:lnTo>
                    <a:pt x="475569" y="95030"/>
                  </a:lnTo>
                  <a:lnTo>
                    <a:pt x="497188" y="95030"/>
                  </a:lnTo>
                  <a:lnTo>
                    <a:pt x="518796" y="140467"/>
                  </a:lnTo>
                  <a:lnTo>
                    <a:pt x="540424" y="161128"/>
                  </a:lnTo>
                  <a:lnTo>
                    <a:pt x="562042" y="156992"/>
                  </a:lnTo>
                  <a:lnTo>
                    <a:pt x="583650" y="161128"/>
                  </a:lnTo>
                  <a:lnTo>
                    <a:pt x="605269" y="206565"/>
                  </a:lnTo>
                  <a:lnTo>
                    <a:pt x="626897" y="165264"/>
                  </a:lnTo>
                  <a:lnTo>
                    <a:pt x="648505" y="107408"/>
                  </a:lnTo>
                  <a:lnTo>
                    <a:pt x="670123" y="0"/>
                  </a:lnTo>
                </a:path>
              </a:pathLst>
            </a:custGeom>
            <a:ln w="3175">
              <a:solidFill>
                <a:srgbClr val="EE543A"/>
              </a:solidFill>
            </a:ln>
          </p:spPr>
          <p:txBody>
            <a:bodyPr wrap="square" lIns="0" tIns="0" rIns="0" bIns="0" rtlCol="0"/>
            <a:lstStyle/>
            <a:p>
              <a:endParaRPr/>
            </a:p>
          </p:txBody>
        </p:sp>
        <p:sp>
          <p:nvSpPr>
            <p:cNvPr id="27" name="object 27"/>
            <p:cNvSpPr/>
            <p:nvPr/>
          </p:nvSpPr>
          <p:spPr>
            <a:xfrm>
              <a:off x="359460" y="908786"/>
              <a:ext cx="677545" cy="280035"/>
            </a:xfrm>
            <a:custGeom>
              <a:avLst/>
              <a:gdLst/>
              <a:ahLst/>
              <a:cxnLst/>
              <a:rect l="l" t="t" r="r" b="b"/>
              <a:pathLst>
                <a:path w="677544" h="280034">
                  <a:moveTo>
                    <a:pt x="7239" y="270154"/>
                  </a:moveTo>
                  <a:lnTo>
                    <a:pt x="5613" y="268541"/>
                  </a:lnTo>
                  <a:lnTo>
                    <a:pt x="1612" y="268541"/>
                  </a:lnTo>
                  <a:lnTo>
                    <a:pt x="0" y="270154"/>
                  </a:lnTo>
                  <a:lnTo>
                    <a:pt x="0" y="274154"/>
                  </a:lnTo>
                  <a:lnTo>
                    <a:pt x="1612" y="275767"/>
                  </a:lnTo>
                  <a:lnTo>
                    <a:pt x="5613" y="275767"/>
                  </a:lnTo>
                  <a:lnTo>
                    <a:pt x="7239" y="274154"/>
                  </a:lnTo>
                  <a:lnTo>
                    <a:pt x="7239" y="272148"/>
                  </a:lnTo>
                  <a:lnTo>
                    <a:pt x="7239" y="270154"/>
                  </a:lnTo>
                  <a:close/>
                </a:path>
                <a:path w="677544" h="280034">
                  <a:moveTo>
                    <a:pt x="28854" y="266026"/>
                  </a:moveTo>
                  <a:lnTo>
                    <a:pt x="27228" y="264414"/>
                  </a:lnTo>
                  <a:lnTo>
                    <a:pt x="23241" y="264414"/>
                  </a:lnTo>
                  <a:lnTo>
                    <a:pt x="21615" y="266026"/>
                  </a:lnTo>
                  <a:lnTo>
                    <a:pt x="21615" y="270014"/>
                  </a:lnTo>
                  <a:lnTo>
                    <a:pt x="23241" y="271640"/>
                  </a:lnTo>
                  <a:lnTo>
                    <a:pt x="27228" y="271640"/>
                  </a:lnTo>
                  <a:lnTo>
                    <a:pt x="28854" y="270014"/>
                  </a:lnTo>
                  <a:lnTo>
                    <a:pt x="28854" y="268020"/>
                  </a:lnTo>
                  <a:lnTo>
                    <a:pt x="28854" y="266026"/>
                  </a:lnTo>
                  <a:close/>
                </a:path>
                <a:path w="677544" h="280034">
                  <a:moveTo>
                    <a:pt x="50457" y="274294"/>
                  </a:moveTo>
                  <a:lnTo>
                    <a:pt x="48844" y="272669"/>
                  </a:lnTo>
                  <a:lnTo>
                    <a:pt x="44843" y="272669"/>
                  </a:lnTo>
                  <a:lnTo>
                    <a:pt x="43230" y="274294"/>
                  </a:lnTo>
                  <a:lnTo>
                    <a:pt x="43230" y="278282"/>
                  </a:lnTo>
                  <a:lnTo>
                    <a:pt x="44843" y="279908"/>
                  </a:lnTo>
                  <a:lnTo>
                    <a:pt x="48844" y="279908"/>
                  </a:lnTo>
                  <a:lnTo>
                    <a:pt x="50457" y="278282"/>
                  </a:lnTo>
                  <a:lnTo>
                    <a:pt x="50457" y="276288"/>
                  </a:lnTo>
                  <a:lnTo>
                    <a:pt x="50457" y="274294"/>
                  </a:lnTo>
                  <a:close/>
                </a:path>
                <a:path w="677544" h="280034">
                  <a:moveTo>
                    <a:pt x="72085" y="253631"/>
                  </a:moveTo>
                  <a:lnTo>
                    <a:pt x="70472" y="252018"/>
                  </a:lnTo>
                  <a:lnTo>
                    <a:pt x="66471" y="252018"/>
                  </a:lnTo>
                  <a:lnTo>
                    <a:pt x="64858" y="253631"/>
                  </a:lnTo>
                  <a:lnTo>
                    <a:pt x="64858" y="257632"/>
                  </a:lnTo>
                  <a:lnTo>
                    <a:pt x="66471" y="259245"/>
                  </a:lnTo>
                  <a:lnTo>
                    <a:pt x="70472" y="259245"/>
                  </a:lnTo>
                  <a:lnTo>
                    <a:pt x="72085" y="257632"/>
                  </a:lnTo>
                  <a:lnTo>
                    <a:pt x="72085" y="255625"/>
                  </a:lnTo>
                  <a:lnTo>
                    <a:pt x="72085" y="253631"/>
                  </a:lnTo>
                  <a:close/>
                </a:path>
                <a:path w="677544" h="280034">
                  <a:moveTo>
                    <a:pt x="93713" y="253631"/>
                  </a:moveTo>
                  <a:lnTo>
                    <a:pt x="92075" y="252018"/>
                  </a:lnTo>
                  <a:lnTo>
                    <a:pt x="88087" y="252018"/>
                  </a:lnTo>
                  <a:lnTo>
                    <a:pt x="86474" y="253631"/>
                  </a:lnTo>
                  <a:lnTo>
                    <a:pt x="86474" y="257632"/>
                  </a:lnTo>
                  <a:lnTo>
                    <a:pt x="88087" y="259245"/>
                  </a:lnTo>
                  <a:lnTo>
                    <a:pt x="92075" y="259245"/>
                  </a:lnTo>
                  <a:lnTo>
                    <a:pt x="93713" y="257632"/>
                  </a:lnTo>
                  <a:lnTo>
                    <a:pt x="93713" y="255625"/>
                  </a:lnTo>
                  <a:lnTo>
                    <a:pt x="93713" y="253631"/>
                  </a:lnTo>
                  <a:close/>
                </a:path>
                <a:path w="677544" h="280034">
                  <a:moveTo>
                    <a:pt x="115316" y="212318"/>
                  </a:moveTo>
                  <a:lnTo>
                    <a:pt x="113703" y="210705"/>
                  </a:lnTo>
                  <a:lnTo>
                    <a:pt x="109702" y="210705"/>
                  </a:lnTo>
                  <a:lnTo>
                    <a:pt x="108077" y="212318"/>
                  </a:lnTo>
                  <a:lnTo>
                    <a:pt x="108077" y="216319"/>
                  </a:lnTo>
                  <a:lnTo>
                    <a:pt x="109702" y="217932"/>
                  </a:lnTo>
                  <a:lnTo>
                    <a:pt x="113703" y="217932"/>
                  </a:lnTo>
                  <a:lnTo>
                    <a:pt x="115316" y="216319"/>
                  </a:lnTo>
                  <a:lnTo>
                    <a:pt x="115316" y="214312"/>
                  </a:lnTo>
                  <a:lnTo>
                    <a:pt x="115316" y="212318"/>
                  </a:lnTo>
                  <a:close/>
                </a:path>
                <a:path w="677544" h="280034">
                  <a:moveTo>
                    <a:pt x="136931" y="220586"/>
                  </a:moveTo>
                  <a:lnTo>
                    <a:pt x="135318" y="218960"/>
                  </a:lnTo>
                  <a:lnTo>
                    <a:pt x="131318" y="218960"/>
                  </a:lnTo>
                  <a:lnTo>
                    <a:pt x="129705" y="220586"/>
                  </a:lnTo>
                  <a:lnTo>
                    <a:pt x="129705" y="224574"/>
                  </a:lnTo>
                  <a:lnTo>
                    <a:pt x="131318" y="226199"/>
                  </a:lnTo>
                  <a:lnTo>
                    <a:pt x="135318" y="226199"/>
                  </a:lnTo>
                  <a:lnTo>
                    <a:pt x="136931" y="224574"/>
                  </a:lnTo>
                  <a:lnTo>
                    <a:pt x="136931" y="222580"/>
                  </a:lnTo>
                  <a:lnTo>
                    <a:pt x="136931" y="220586"/>
                  </a:lnTo>
                  <a:close/>
                </a:path>
                <a:path w="677544" h="280034">
                  <a:moveTo>
                    <a:pt x="158559" y="220586"/>
                  </a:moveTo>
                  <a:lnTo>
                    <a:pt x="156933" y="218960"/>
                  </a:lnTo>
                  <a:lnTo>
                    <a:pt x="152946" y="218960"/>
                  </a:lnTo>
                  <a:lnTo>
                    <a:pt x="151333" y="220586"/>
                  </a:lnTo>
                  <a:lnTo>
                    <a:pt x="151333" y="224574"/>
                  </a:lnTo>
                  <a:lnTo>
                    <a:pt x="152946" y="226199"/>
                  </a:lnTo>
                  <a:lnTo>
                    <a:pt x="156933" y="226199"/>
                  </a:lnTo>
                  <a:lnTo>
                    <a:pt x="158559" y="224574"/>
                  </a:lnTo>
                  <a:lnTo>
                    <a:pt x="158559" y="222580"/>
                  </a:lnTo>
                  <a:lnTo>
                    <a:pt x="158559" y="220586"/>
                  </a:lnTo>
                  <a:close/>
                </a:path>
                <a:path w="677544" h="280034">
                  <a:moveTo>
                    <a:pt x="180174" y="241236"/>
                  </a:moveTo>
                  <a:lnTo>
                    <a:pt x="178549" y="239623"/>
                  </a:lnTo>
                  <a:lnTo>
                    <a:pt x="174548" y="239623"/>
                  </a:lnTo>
                  <a:lnTo>
                    <a:pt x="172935" y="241236"/>
                  </a:lnTo>
                  <a:lnTo>
                    <a:pt x="172935" y="245237"/>
                  </a:lnTo>
                  <a:lnTo>
                    <a:pt x="174548" y="246849"/>
                  </a:lnTo>
                  <a:lnTo>
                    <a:pt x="178549" y="246849"/>
                  </a:lnTo>
                  <a:lnTo>
                    <a:pt x="180174" y="245237"/>
                  </a:lnTo>
                  <a:lnTo>
                    <a:pt x="180174" y="243243"/>
                  </a:lnTo>
                  <a:lnTo>
                    <a:pt x="180174" y="241236"/>
                  </a:lnTo>
                  <a:close/>
                </a:path>
                <a:path w="677544" h="280034">
                  <a:moveTo>
                    <a:pt x="201790" y="245364"/>
                  </a:moveTo>
                  <a:lnTo>
                    <a:pt x="200164" y="243751"/>
                  </a:lnTo>
                  <a:lnTo>
                    <a:pt x="196176" y="243751"/>
                  </a:lnTo>
                  <a:lnTo>
                    <a:pt x="194551" y="245364"/>
                  </a:lnTo>
                  <a:lnTo>
                    <a:pt x="194551" y="249351"/>
                  </a:lnTo>
                  <a:lnTo>
                    <a:pt x="196176" y="250977"/>
                  </a:lnTo>
                  <a:lnTo>
                    <a:pt x="200164" y="250977"/>
                  </a:lnTo>
                  <a:lnTo>
                    <a:pt x="201790" y="249351"/>
                  </a:lnTo>
                  <a:lnTo>
                    <a:pt x="201790" y="247370"/>
                  </a:lnTo>
                  <a:lnTo>
                    <a:pt x="201790" y="245364"/>
                  </a:lnTo>
                  <a:close/>
                </a:path>
                <a:path w="677544" h="280034">
                  <a:moveTo>
                    <a:pt x="223393" y="266026"/>
                  </a:moveTo>
                  <a:lnTo>
                    <a:pt x="221780" y="264414"/>
                  </a:lnTo>
                  <a:lnTo>
                    <a:pt x="217792" y="264414"/>
                  </a:lnTo>
                  <a:lnTo>
                    <a:pt x="216166" y="266026"/>
                  </a:lnTo>
                  <a:lnTo>
                    <a:pt x="216166" y="270014"/>
                  </a:lnTo>
                  <a:lnTo>
                    <a:pt x="217792" y="271640"/>
                  </a:lnTo>
                  <a:lnTo>
                    <a:pt x="221780" y="271640"/>
                  </a:lnTo>
                  <a:lnTo>
                    <a:pt x="223393" y="270014"/>
                  </a:lnTo>
                  <a:lnTo>
                    <a:pt x="223393" y="268020"/>
                  </a:lnTo>
                  <a:lnTo>
                    <a:pt x="223393" y="266026"/>
                  </a:lnTo>
                  <a:close/>
                </a:path>
                <a:path w="677544" h="280034">
                  <a:moveTo>
                    <a:pt x="245008" y="241236"/>
                  </a:moveTo>
                  <a:lnTo>
                    <a:pt x="243395" y="239623"/>
                  </a:lnTo>
                  <a:lnTo>
                    <a:pt x="239395" y="239623"/>
                  </a:lnTo>
                  <a:lnTo>
                    <a:pt x="237782" y="241236"/>
                  </a:lnTo>
                  <a:lnTo>
                    <a:pt x="237782" y="245237"/>
                  </a:lnTo>
                  <a:lnTo>
                    <a:pt x="239395" y="246849"/>
                  </a:lnTo>
                  <a:lnTo>
                    <a:pt x="243395" y="246849"/>
                  </a:lnTo>
                  <a:lnTo>
                    <a:pt x="245008" y="245237"/>
                  </a:lnTo>
                  <a:lnTo>
                    <a:pt x="245008" y="243243"/>
                  </a:lnTo>
                  <a:lnTo>
                    <a:pt x="245008" y="241236"/>
                  </a:lnTo>
                  <a:close/>
                </a:path>
                <a:path w="677544" h="280034">
                  <a:moveTo>
                    <a:pt x="266636" y="187528"/>
                  </a:moveTo>
                  <a:lnTo>
                    <a:pt x="265023" y="185902"/>
                  </a:lnTo>
                  <a:lnTo>
                    <a:pt x="261023" y="185902"/>
                  </a:lnTo>
                  <a:lnTo>
                    <a:pt x="259410" y="187528"/>
                  </a:lnTo>
                  <a:lnTo>
                    <a:pt x="259410" y="191516"/>
                  </a:lnTo>
                  <a:lnTo>
                    <a:pt x="261023" y="193128"/>
                  </a:lnTo>
                  <a:lnTo>
                    <a:pt x="265023" y="193128"/>
                  </a:lnTo>
                  <a:lnTo>
                    <a:pt x="266636" y="191516"/>
                  </a:lnTo>
                  <a:lnTo>
                    <a:pt x="266636" y="189522"/>
                  </a:lnTo>
                  <a:lnTo>
                    <a:pt x="266636" y="187528"/>
                  </a:lnTo>
                  <a:close/>
                </a:path>
                <a:path w="677544" h="280034">
                  <a:moveTo>
                    <a:pt x="288251" y="212318"/>
                  </a:moveTo>
                  <a:lnTo>
                    <a:pt x="286639" y="210705"/>
                  </a:lnTo>
                  <a:lnTo>
                    <a:pt x="282651" y="210705"/>
                  </a:lnTo>
                  <a:lnTo>
                    <a:pt x="281012" y="212318"/>
                  </a:lnTo>
                  <a:lnTo>
                    <a:pt x="281012" y="216319"/>
                  </a:lnTo>
                  <a:lnTo>
                    <a:pt x="282651" y="217932"/>
                  </a:lnTo>
                  <a:lnTo>
                    <a:pt x="286639" y="217932"/>
                  </a:lnTo>
                  <a:lnTo>
                    <a:pt x="288251" y="216319"/>
                  </a:lnTo>
                  <a:lnTo>
                    <a:pt x="288251" y="214312"/>
                  </a:lnTo>
                  <a:lnTo>
                    <a:pt x="288251" y="212318"/>
                  </a:lnTo>
                  <a:close/>
                </a:path>
                <a:path w="677544" h="280034">
                  <a:moveTo>
                    <a:pt x="309867" y="195795"/>
                  </a:moveTo>
                  <a:lnTo>
                    <a:pt x="308254" y="194183"/>
                  </a:lnTo>
                  <a:lnTo>
                    <a:pt x="304253" y="194183"/>
                  </a:lnTo>
                  <a:lnTo>
                    <a:pt x="302641" y="195795"/>
                  </a:lnTo>
                  <a:lnTo>
                    <a:pt x="302641" y="199783"/>
                  </a:lnTo>
                  <a:lnTo>
                    <a:pt x="304253" y="201409"/>
                  </a:lnTo>
                  <a:lnTo>
                    <a:pt x="308254" y="201409"/>
                  </a:lnTo>
                  <a:lnTo>
                    <a:pt x="309867" y="199783"/>
                  </a:lnTo>
                  <a:lnTo>
                    <a:pt x="309867" y="197789"/>
                  </a:lnTo>
                  <a:lnTo>
                    <a:pt x="309867" y="195795"/>
                  </a:lnTo>
                  <a:close/>
                </a:path>
                <a:path w="677544" h="280034">
                  <a:moveTo>
                    <a:pt x="331482" y="187528"/>
                  </a:moveTo>
                  <a:lnTo>
                    <a:pt x="329857" y="185902"/>
                  </a:lnTo>
                  <a:lnTo>
                    <a:pt x="325869" y="185902"/>
                  </a:lnTo>
                  <a:lnTo>
                    <a:pt x="324256" y="187528"/>
                  </a:lnTo>
                  <a:lnTo>
                    <a:pt x="324256" y="191516"/>
                  </a:lnTo>
                  <a:lnTo>
                    <a:pt x="325869" y="193128"/>
                  </a:lnTo>
                  <a:lnTo>
                    <a:pt x="329857" y="193128"/>
                  </a:lnTo>
                  <a:lnTo>
                    <a:pt x="331482" y="191516"/>
                  </a:lnTo>
                  <a:lnTo>
                    <a:pt x="331482" y="189522"/>
                  </a:lnTo>
                  <a:lnTo>
                    <a:pt x="331482" y="187528"/>
                  </a:lnTo>
                  <a:close/>
                </a:path>
                <a:path w="677544" h="280034">
                  <a:moveTo>
                    <a:pt x="353110" y="171005"/>
                  </a:moveTo>
                  <a:lnTo>
                    <a:pt x="351485" y="169392"/>
                  </a:lnTo>
                  <a:lnTo>
                    <a:pt x="347497" y="169392"/>
                  </a:lnTo>
                  <a:lnTo>
                    <a:pt x="345871" y="171005"/>
                  </a:lnTo>
                  <a:lnTo>
                    <a:pt x="345871" y="175006"/>
                  </a:lnTo>
                  <a:lnTo>
                    <a:pt x="347497" y="176618"/>
                  </a:lnTo>
                  <a:lnTo>
                    <a:pt x="351485" y="176618"/>
                  </a:lnTo>
                  <a:lnTo>
                    <a:pt x="353110" y="175006"/>
                  </a:lnTo>
                  <a:lnTo>
                    <a:pt x="353110" y="173012"/>
                  </a:lnTo>
                  <a:lnTo>
                    <a:pt x="353110" y="171005"/>
                  </a:lnTo>
                  <a:close/>
                </a:path>
                <a:path w="677544" h="280034">
                  <a:moveTo>
                    <a:pt x="374726" y="183400"/>
                  </a:moveTo>
                  <a:lnTo>
                    <a:pt x="373100" y="181775"/>
                  </a:lnTo>
                  <a:lnTo>
                    <a:pt x="369112" y="181775"/>
                  </a:lnTo>
                  <a:lnTo>
                    <a:pt x="367487" y="183400"/>
                  </a:lnTo>
                  <a:lnTo>
                    <a:pt x="367487" y="187388"/>
                  </a:lnTo>
                  <a:lnTo>
                    <a:pt x="369112" y="189014"/>
                  </a:lnTo>
                  <a:lnTo>
                    <a:pt x="373100" y="189014"/>
                  </a:lnTo>
                  <a:lnTo>
                    <a:pt x="374726" y="187388"/>
                  </a:lnTo>
                  <a:lnTo>
                    <a:pt x="374726" y="185394"/>
                  </a:lnTo>
                  <a:lnTo>
                    <a:pt x="374726" y="183400"/>
                  </a:lnTo>
                  <a:close/>
                </a:path>
                <a:path w="677544" h="280034">
                  <a:moveTo>
                    <a:pt x="396341" y="166878"/>
                  </a:moveTo>
                  <a:lnTo>
                    <a:pt x="394716" y="165265"/>
                  </a:lnTo>
                  <a:lnTo>
                    <a:pt x="390728" y="165265"/>
                  </a:lnTo>
                  <a:lnTo>
                    <a:pt x="389102" y="166878"/>
                  </a:lnTo>
                  <a:lnTo>
                    <a:pt x="389102" y="170865"/>
                  </a:lnTo>
                  <a:lnTo>
                    <a:pt x="390728" y="172491"/>
                  </a:lnTo>
                  <a:lnTo>
                    <a:pt x="394716" y="172491"/>
                  </a:lnTo>
                  <a:lnTo>
                    <a:pt x="396341" y="170865"/>
                  </a:lnTo>
                  <a:lnTo>
                    <a:pt x="396341" y="168884"/>
                  </a:lnTo>
                  <a:lnTo>
                    <a:pt x="396341" y="166878"/>
                  </a:lnTo>
                  <a:close/>
                </a:path>
                <a:path w="677544" h="280034">
                  <a:moveTo>
                    <a:pt x="417944" y="88392"/>
                  </a:moveTo>
                  <a:lnTo>
                    <a:pt x="416331" y="86766"/>
                  </a:lnTo>
                  <a:lnTo>
                    <a:pt x="412330" y="86766"/>
                  </a:lnTo>
                  <a:lnTo>
                    <a:pt x="410718" y="88392"/>
                  </a:lnTo>
                  <a:lnTo>
                    <a:pt x="410718" y="92367"/>
                  </a:lnTo>
                  <a:lnTo>
                    <a:pt x="412330" y="93992"/>
                  </a:lnTo>
                  <a:lnTo>
                    <a:pt x="416331" y="93992"/>
                  </a:lnTo>
                  <a:lnTo>
                    <a:pt x="417944" y="92367"/>
                  </a:lnTo>
                  <a:lnTo>
                    <a:pt x="417944" y="90373"/>
                  </a:lnTo>
                  <a:lnTo>
                    <a:pt x="417944" y="88392"/>
                  </a:lnTo>
                  <a:close/>
                </a:path>
                <a:path w="677544" h="280034">
                  <a:moveTo>
                    <a:pt x="439572" y="42926"/>
                  </a:moveTo>
                  <a:lnTo>
                    <a:pt x="437959" y="41313"/>
                  </a:lnTo>
                  <a:lnTo>
                    <a:pt x="433959" y="41313"/>
                  </a:lnTo>
                  <a:lnTo>
                    <a:pt x="432346" y="42926"/>
                  </a:lnTo>
                  <a:lnTo>
                    <a:pt x="432346" y="46926"/>
                  </a:lnTo>
                  <a:lnTo>
                    <a:pt x="433959" y="48539"/>
                  </a:lnTo>
                  <a:lnTo>
                    <a:pt x="437959" y="48539"/>
                  </a:lnTo>
                  <a:lnTo>
                    <a:pt x="439572" y="46926"/>
                  </a:lnTo>
                  <a:lnTo>
                    <a:pt x="439572" y="44932"/>
                  </a:lnTo>
                  <a:lnTo>
                    <a:pt x="439572" y="42926"/>
                  </a:lnTo>
                  <a:close/>
                </a:path>
                <a:path w="677544" h="280034">
                  <a:moveTo>
                    <a:pt x="461200" y="137960"/>
                  </a:moveTo>
                  <a:lnTo>
                    <a:pt x="459574" y="136334"/>
                  </a:lnTo>
                  <a:lnTo>
                    <a:pt x="455587" y="136334"/>
                  </a:lnTo>
                  <a:lnTo>
                    <a:pt x="453961" y="137960"/>
                  </a:lnTo>
                  <a:lnTo>
                    <a:pt x="453961" y="141947"/>
                  </a:lnTo>
                  <a:lnTo>
                    <a:pt x="455587" y="143560"/>
                  </a:lnTo>
                  <a:lnTo>
                    <a:pt x="459574" y="143560"/>
                  </a:lnTo>
                  <a:lnTo>
                    <a:pt x="461200" y="141947"/>
                  </a:lnTo>
                  <a:lnTo>
                    <a:pt x="461200" y="139954"/>
                  </a:lnTo>
                  <a:lnTo>
                    <a:pt x="461200" y="137960"/>
                  </a:lnTo>
                  <a:close/>
                </a:path>
                <a:path w="677544" h="280034">
                  <a:moveTo>
                    <a:pt x="482803" y="96647"/>
                  </a:moveTo>
                  <a:lnTo>
                    <a:pt x="481190" y="95034"/>
                  </a:lnTo>
                  <a:lnTo>
                    <a:pt x="477189" y="95034"/>
                  </a:lnTo>
                  <a:lnTo>
                    <a:pt x="475576" y="96647"/>
                  </a:lnTo>
                  <a:lnTo>
                    <a:pt x="475576" y="100634"/>
                  </a:lnTo>
                  <a:lnTo>
                    <a:pt x="477189" y="102260"/>
                  </a:lnTo>
                  <a:lnTo>
                    <a:pt x="481190" y="102260"/>
                  </a:lnTo>
                  <a:lnTo>
                    <a:pt x="482803" y="100634"/>
                  </a:lnTo>
                  <a:lnTo>
                    <a:pt x="482803" y="98640"/>
                  </a:lnTo>
                  <a:lnTo>
                    <a:pt x="482803" y="96647"/>
                  </a:lnTo>
                  <a:close/>
                </a:path>
                <a:path w="677544" h="280034">
                  <a:moveTo>
                    <a:pt x="504418" y="96647"/>
                  </a:moveTo>
                  <a:lnTo>
                    <a:pt x="502805" y="95034"/>
                  </a:lnTo>
                  <a:lnTo>
                    <a:pt x="498805" y="95034"/>
                  </a:lnTo>
                  <a:lnTo>
                    <a:pt x="497192" y="96647"/>
                  </a:lnTo>
                  <a:lnTo>
                    <a:pt x="497192" y="100634"/>
                  </a:lnTo>
                  <a:lnTo>
                    <a:pt x="498805" y="102260"/>
                  </a:lnTo>
                  <a:lnTo>
                    <a:pt x="502805" y="102260"/>
                  </a:lnTo>
                  <a:lnTo>
                    <a:pt x="504418" y="100634"/>
                  </a:lnTo>
                  <a:lnTo>
                    <a:pt x="504418" y="98640"/>
                  </a:lnTo>
                  <a:lnTo>
                    <a:pt x="504418" y="96647"/>
                  </a:lnTo>
                  <a:close/>
                </a:path>
                <a:path w="677544" h="280034">
                  <a:moveTo>
                    <a:pt x="526034" y="142087"/>
                  </a:moveTo>
                  <a:lnTo>
                    <a:pt x="524408" y="140474"/>
                  </a:lnTo>
                  <a:lnTo>
                    <a:pt x="520420" y="140474"/>
                  </a:lnTo>
                  <a:lnTo>
                    <a:pt x="518795" y="142087"/>
                  </a:lnTo>
                  <a:lnTo>
                    <a:pt x="518795" y="146075"/>
                  </a:lnTo>
                  <a:lnTo>
                    <a:pt x="520420" y="147701"/>
                  </a:lnTo>
                  <a:lnTo>
                    <a:pt x="524408" y="147701"/>
                  </a:lnTo>
                  <a:lnTo>
                    <a:pt x="526034" y="146075"/>
                  </a:lnTo>
                  <a:lnTo>
                    <a:pt x="526034" y="144081"/>
                  </a:lnTo>
                  <a:lnTo>
                    <a:pt x="526034" y="142087"/>
                  </a:lnTo>
                  <a:close/>
                </a:path>
                <a:path w="677544" h="280034">
                  <a:moveTo>
                    <a:pt x="547662" y="162750"/>
                  </a:moveTo>
                  <a:lnTo>
                    <a:pt x="546036" y="161124"/>
                  </a:lnTo>
                  <a:lnTo>
                    <a:pt x="542048" y="161124"/>
                  </a:lnTo>
                  <a:lnTo>
                    <a:pt x="540423" y="162750"/>
                  </a:lnTo>
                  <a:lnTo>
                    <a:pt x="540423" y="166738"/>
                  </a:lnTo>
                  <a:lnTo>
                    <a:pt x="542048" y="168363"/>
                  </a:lnTo>
                  <a:lnTo>
                    <a:pt x="546036" y="168363"/>
                  </a:lnTo>
                  <a:lnTo>
                    <a:pt x="547662" y="166738"/>
                  </a:lnTo>
                  <a:lnTo>
                    <a:pt x="547662" y="164744"/>
                  </a:lnTo>
                  <a:lnTo>
                    <a:pt x="547662" y="162750"/>
                  </a:lnTo>
                  <a:close/>
                </a:path>
                <a:path w="677544" h="280034">
                  <a:moveTo>
                    <a:pt x="569277" y="158623"/>
                  </a:moveTo>
                  <a:lnTo>
                    <a:pt x="567664" y="156997"/>
                  </a:lnTo>
                  <a:lnTo>
                    <a:pt x="563664" y="156997"/>
                  </a:lnTo>
                  <a:lnTo>
                    <a:pt x="562038" y="158623"/>
                  </a:lnTo>
                  <a:lnTo>
                    <a:pt x="562038" y="162610"/>
                  </a:lnTo>
                  <a:lnTo>
                    <a:pt x="563664" y="164223"/>
                  </a:lnTo>
                  <a:lnTo>
                    <a:pt x="567664" y="164223"/>
                  </a:lnTo>
                  <a:lnTo>
                    <a:pt x="569277" y="162610"/>
                  </a:lnTo>
                  <a:lnTo>
                    <a:pt x="569277" y="160604"/>
                  </a:lnTo>
                  <a:lnTo>
                    <a:pt x="569277" y="158623"/>
                  </a:lnTo>
                  <a:close/>
                </a:path>
                <a:path w="677544" h="280034">
                  <a:moveTo>
                    <a:pt x="590880" y="162750"/>
                  </a:moveTo>
                  <a:lnTo>
                    <a:pt x="589267" y="161124"/>
                  </a:lnTo>
                  <a:lnTo>
                    <a:pt x="585279" y="161124"/>
                  </a:lnTo>
                  <a:lnTo>
                    <a:pt x="583653" y="162750"/>
                  </a:lnTo>
                  <a:lnTo>
                    <a:pt x="583653" y="166738"/>
                  </a:lnTo>
                  <a:lnTo>
                    <a:pt x="585279" y="168363"/>
                  </a:lnTo>
                  <a:lnTo>
                    <a:pt x="589267" y="168363"/>
                  </a:lnTo>
                  <a:lnTo>
                    <a:pt x="590880" y="166738"/>
                  </a:lnTo>
                  <a:lnTo>
                    <a:pt x="590880" y="164744"/>
                  </a:lnTo>
                  <a:lnTo>
                    <a:pt x="590880" y="162750"/>
                  </a:lnTo>
                  <a:close/>
                </a:path>
                <a:path w="677544" h="280034">
                  <a:moveTo>
                    <a:pt x="612508" y="208191"/>
                  </a:moveTo>
                  <a:lnTo>
                    <a:pt x="610882" y="206565"/>
                  </a:lnTo>
                  <a:lnTo>
                    <a:pt x="606882" y="206565"/>
                  </a:lnTo>
                  <a:lnTo>
                    <a:pt x="605269" y="208191"/>
                  </a:lnTo>
                  <a:lnTo>
                    <a:pt x="605269" y="212178"/>
                  </a:lnTo>
                  <a:lnTo>
                    <a:pt x="606882" y="213791"/>
                  </a:lnTo>
                  <a:lnTo>
                    <a:pt x="610882" y="213791"/>
                  </a:lnTo>
                  <a:lnTo>
                    <a:pt x="612508" y="212178"/>
                  </a:lnTo>
                  <a:lnTo>
                    <a:pt x="612508" y="210185"/>
                  </a:lnTo>
                  <a:lnTo>
                    <a:pt x="612508" y="208191"/>
                  </a:lnTo>
                  <a:close/>
                </a:path>
                <a:path w="677544" h="280034">
                  <a:moveTo>
                    <a:pt x="634136" y="166878"/>
                  </a:moveTo>
                  <a:lnTo>
                    <a:pt x="632510" y="165265"/>
                  </a:lnTo>
                  <a:lnTo>
                    <a:pt x="628510" y="165265"/>
                  </a:lnTo>
                  <a:lnTo>
                    <a:pt x="626897" y="166878"/>
                  </a:lnTo>
                  <a:lnTo>
                    <a:pt x="626897" y="170865"/>
                  </a:lnTo>
                  <a:lnTo>
                    <a:pt x="628510" y="172491"/>
                  </a:lnTo>
                  <a:lnTo>
                    <a:pt x="632510" y="172491"/>
                  </a:lnTo>
                  <a:lnTo>
                    <a:pt x="634136" y="170865"/>
                  </a:lnTo>
                  <a:lnTo>
                    <a:pt x="634136" y="168884"/>
                  </a:lnTo>
                  <a:lnTo>
                    <a:pt x="634136" y="166878"/>
                  </a:lnTo>
                  <a:close/>
                </a:path>
                <a:path w="677544" h="280034">
                  <a:moveTo>
                    <a:pt x="655739" y="109029"/>
                  </a:moveTo>
                  <a:lnTo>
                    <a:pt x="654126" y="107416"/>
                  </a:lnTo>
                  <a:lnTo>
                    <a:pt x="650138" y="107416"/>
                  </a:lnTo>
                  <a:lnTo>
                    <a:pt x="648512" y="109029"/>
                  </a:lnTo>
                  <a:lnTo>
                    <a:pt x="648512" y="113017"/>
                  </a:lnTo>
                  <a:lnTo>
                    <a:pt x="650138" y="114642"/>
                  </a:lnTo>
                  <a:lnTo>
                    <a:pt x="654126" y="114642"/>
                  </a:lnTo>
                  <a:lnTo>
                    <a:pt x="655739" y="113017"/>
                  </a:lnTo>
                  <a:lnTo>
                    <a:pt x="655739" y="111023"/>
                  </a:lnTo>
                  <a:lnTo>
                    <a:pt x="655739" y="109029"/>
                  </a:lnTo>
                  <a:close/>
                </a:path>
                <a:path w="677544" h="280034">
                  <a:moveTo>
                    <a:pt x="677354" y="1612"/>
                  </a:moveTo>
                  <a:lnTo>
                    <a:pt x="675741" y="0"/>
                  </a:lnTo>
                  <a:lnTo>
                    <a:pt x="671741" y="0"/>
                  </a:lnTo>
                  <a:lnTo>
                    <a:pt x="670128" y="1612"/>
                  </a:lnTo>
                  <a:lnTo>
                    <a:pt x="670128" y="5613"/>
                  </a:lnTo>
                  <a:lnTo>
                    <a:pt x="671741" y="7226"/>
                  </a:lnTo>
                  <a:lnTo>
                    <a:pt x="675741" y="7226"/>
                  </a:lnTo>
                  <a:lnTo>
                    <a:pt x="677354" y="5613"/>
                  </a:lnTo>
                  <a:lnTo>
                    <a:pt x="677354" y="3619"/>
                  </a:lnTo>
                  <a:lnTo>
                    <a:pt x="677354" y="1612"/>
                  </a:lnTo>
                  <a:close/>
                </a:path>
              </a:pathLst>
            </a:custGeom>
            <a:solidFill>
              <a:srgbClr val="EE543A"/>
            </a:solidFill>
          </p:spPr>
          <p:txBody>
            <a:bodyPr wrap="square" lIns="0" tIns="0" rIns="0" bIns="0" rtlCol="0"/>
            <a:lstStyle/>
            <a:p>
              <a:endParaRPr/>
            </a:p>
          </p:txBody>
        </p:sp>
        <p:sp>
          <p:nvSpPr>
            <p:cNvPr id="28" name="object 28"/>
            <p:cNvSpPr/>
            <p:nvPr/>
          </p:nvSpPr>
          <p:spPr>
            <a:xfrm>
              <a:off x="363085" y="846298"/>
              <a:ext cx="670560" cy="330835"/>
            </a:xfrm>
            <a:custGeom>
              <a:avLst/>
              <a:gdLst/>
              <a:ahLst/>
              <a:cxnLst/>
              <a:rect l="l" t="t" r="r" b="b"/>
              <a:pathLst>
                <a:path w="670560" h="330834">
                  <a:moveTo>
                    <a:pt x="0" y="330508"/>
                  </a:moveTo>
                  <a:lnTo>
                    <a:pt x="21618" y="309847"/>
                  </a:lnTo>
                  <a:lnTo>
                    <a:pt x="43226" y="280935"/>
                  </a:lnTo>
                  <a:lnTo>
                    <a:pt x="64854" y="293323"/>
                  </a:lnTo>
                  <a:lnTo>
                    <a:pt x="86472" y="202429"/>
                  </a:lnTo>
                  <a:lnTo>
                    <a:pt x="108080" y="57835"/>
                  </a:lnTo>
                  <a:lnTo>
                    <a:pt x="129699" y="161128"/>
                  </a:lnTo>
                  <a:lnTo>
                    <a:pt x="151327" y="169380"/>
                  </a:lnTo>
                  <a:lnTo>
                    <a:pt x="172935" y="194166"/>
                  </a:lnTo>
                  <a:lnTo>
                    <a:pt x="194553" y="218963"/>
                  </a:lnTo>
                  <a:lnTo>
                    <a:pt x="216161" y="202429"/>
                  </a:lnTo>
                  <a:lnTo>
                    <a:pt x="237779" y="190040"/>
                  </a:lnTo>
                  <a:lnTo>
                    <a:pt x="259408" y="132195"/>
                  </a:lnTo>
                  <a:lnTo>
                    <a:pt x="281016" y="173506"/>
                  </a:lnTo>
                  <a:lnTo>
                    <a:pt x="302634" y="173506"/>
                  </a:lnTo>
                  <a:lnTo>
                    <a:pt x="324252" y="123933"/>
                  </a:lnTo>
                  <a:lnTo>
                    <a:pt x="345870" y="103272"/>
                  </a:lnTo>
                  <a:lnTo>
                    <a:pt x="367489" y="132195"/>
                  </a:lnTo>
                  <a:lnTo>
                    <a:pt x="389107" y="99146"/>
                  </a:lnTo>
                  <a:lnTo>
                    <a:pt x="410715" y="132195"/>
                  </a:lnTo>
                  <a:lnTo>
                    <a:pt x="432343" y="0"/>
                  </a:lnTo>
                  <a:lnTo>
                    <a:pt x="453961" y="111534"/>
                  </a:lnTo>
                  <a:lnTo>
                    <a:pt x="475569" y="70233"/>
                  </a:lnTo>
                  <a:lnTo>
                    <a:pt x="497188" y="103272"/>
                  </a:lnTo>
                  <a:lnTo>
                    <a:pt x="518796" y="107408"/>
                  </a:lnTo>
                  <a:lnTo>
                    <a:pt x="540424" y="111534"/>
                  </a:lnTo>
                  <a:lnTo>
                    <a:pt x="562042" y="210701"/>
                  </a:lnTo>
                  <a:lnTo>
                    <a:pt x="583650" y="214827"/>
                  </a:lnTo>
                  <a:lnTo>
                    <a:pt x="605269" y="231361"/>
                  </a:lnTo>
                  <a:lnTo>
                    <a:pt x="626897" y="194166"/>
                  </a:lnTo>
                  <a:lnTo>
                    <a:pt x="648505" y="152855"/>
                  </a:lnTo>
                  <a:lnTo>
                    <a:pt x="670123" y="53699"/>
                  </a:lnTo>
                </a:path>
              </a:pathLst>
            </a:custGeom>
            <a:ln w="3175">
              <a:solidFill>
                <a:srgbClr val="00CC95"/>
              </a:solidFill>
            </a:ln>
          </p:spPr>
          <p:txBody>
            <a:bodyPr wrap="square" lIns="0" tIns="0" rIns="0" bIns="0" rtlCol="0"/>
            <a:lstStyle/>
            <a:p>
              <a:endParaRPr/>
            </a:p>
          </p:txBody>
        </p:sp>
        <p:sp>
          <p:nvSpPr>
            <p:cNvPr id="29" name="object 29"/>
            <p:cNvSpPr/>
            <p:nvPr/>
          </p:nvSpPr>
          <p:spPr>
            <a:xfrm>
              <a:off x="359460" y="842695"/>
              <a:ext cx="677545" cy="337820"/>
            </a:xfrm>
            <a:custGeom>
              <a:avLst/>
              <a:gdLst/>
              <a:ahLst/>
              <a:cxnLst/>
              <a:rect l="l" t="t" r="r" b="b"/>
              <a:pathLst>
                <a:path w="677544" h="337819">
                  <a:moveTo>
                    <a:pt x="7239" y="332117"/>
                  </a:moveTo>
                  <a:lnTo>
                    <a:pt x="5613" y="330504"/>
                  </a:lnTo>
                  <a:lnTo>
                    <a:pt x="1612" y="330504"/>
                  </a:lnTo>
                  <a:lnTo>
                    <a:pt x="0" y="332117"/>
                  </a:lnTo>
                  <a:lnTo>
                    <a:pt x="0" y="336105"/>
                  </a:lnTo>
                  <a:lnTo>
                    <a:pt x="1612" y="337731"/>
                  </a:lnTo>
                  <a:lnTo>
                    <a:pt x="5613" y="337731"/>
                  </a:lnTo>
                  <a:lnTo>
                    <a:pt x="7239" y="336105"/>
                  </a:lnTo>
                  <a:lnTo>
                    <a:pt x="7239" y="334111"/>
                  </a:lnTo>
                  <a:lnTo>
                    <a:pt x="7239" y="332117"/>
                  </a:lnTo>
                  <a:close/>
                </a:path>
                <a:path w="677544" h="337819">
                  <a:moveTo>
                    <a:pt x="28854" y="311454"/>
                  </a:moveTo>
                  <a:lnTo>
                    <a:pt x="27228" y="309841"/>
                  </a:lnTo>
                  <a:lnTo>
                    <a:pt x="23241" y="309841"/>
                  </a:lnTo>
                  <a:lnTo>
                    <a:pt x="21615" y="311454"/>
                  </a:lnTo>
                  <a:lnTo>
                    <a:pt x="21615" y="315442"/>
                  </a:lnTo>
                  <a:lnTo>
                    <a:pt x="23241" y="317068"/>
                  </a:lnTo>
                  <a:lnTo>
                    <a:pt x="27228" y="317068"/>
                  </a:lnTo>
                  <a:lnTo>
                    <a:pt x="28854" y="315442"/>
                  </a:lnTo>
                  <a:lnTo>
                    <a:pt x="28854" y="313461"/>
                  </a:lnTo>
                  <a:lnTo>
                    <a:pt x="28854" y="311454"/>
                  </a:lnTo>
                  <a:close/>
                </a:path>
                <a:path w="677544" h="337819">
                  <a:moveTo>
                    <a:pt x="50457" y="282549"/>
                  </a:moveTo>
                  <a:lnTo>
                    <a:pt x="48844" y="280936"/>
                  </a:lnTo>
                  <a:lnTo>
                    <a:pt x="44843" y="280936"/>
                  </a:lnTo>
                  <a:lnTo>
                    <a:pt x="43230" y="282549"/>
                  </a:lnTo>
                  <a:lnTo>
                    <a:pt x="43230" y="286537"/>
                  </a:lnTo>
                  <a:lnTo>
                    <a:pt x="44843" y="288163"/>
                  </a:lnTo>
                  <a:lnTo>
                    <a:pt x="48844" y="288163"/>
                  </a:lnTo>
                  <a:lnTo>
                    <a:pt x="50457" y="286537"/>
                  </a:lnTo>
                  <a:lnTo>
                    <a:pt x="50457" y="284543"/>
                  </a:lnTo>
                  <a:lnTo>
                    <a:pt x="50457" y="282549"/>
                  </a:lnTo>
                  <a:close/>
                </a:path>
                <a:path w="677544" h="337819">
                  <a:moveTo>
                    <a:pt x="72085" y="294944"/>
                  </a:moveTo>
                  <a:lnTo>
                    <a:pt x="70472" y="293319"/>
                  </a:lnTo>
                  <a:lnTo>
                    <a:pt x="66471" y="293319"/>
                  </a:lnTo>
                  <a:lnTo>
                    <a:pt x="64858" y="294944"/>
                  </a:lnTo>
                  <a:lnTo>
                    <a:pt x="64858" y="298932"/>
                  </a:lnTo>
                  <a:lnTo>
                    <a:pt x="66471" y="300545"/>
                  </a:lnTo>
                  <a:lnTo>
                    <a:pt x="70472" y="300545"/>
                  </a:lnTo>
                  <a:lnTo>
                    <a:pt x="72085" y="298932"/>
                  </a:lnTo>
                  <a:lnTo>
                    <a:pt x="72085" y="296938"/>
                  </a:lnTo>
                  <a:lnTo>
                    <a:pt x="72085" y="294944"/>
                  </a:lnTo>
                  <a:close/>
                </a:path>
                <a:path w="677544" h="337819">
                  <a:moveTo>
                    <a:pt x="93713" y="204050"/>
                  </a:moveTo>
                  <a:lnTo>
                    <a:pt x="92075" y="202425"/>
                  </a:lnTo>
                  <a:lnTo>
                    <a:pt x="88087" y="202425"/>
                  </a:lnTo>
                  <a:lnTo>
                    <a:pt x="86474" y="204050"/>
                  </a:lnTo>
                  <a:lnTo>
                    <a:pt x="86474" y="208038"/>
                  </a:lnTo>
                  <a:lnTo>
                    <a:pt x="88087" y="209651"/>
                  </a:lnTo>
                  <a:lnTo>
                    <a:pt x="92075" y="209651"/>
                  </a:lnTo>
                  <a:lnTo>
                    <a:pt x="93713" y="208038"/>
                  </a:lnTo>
                  <a:lnTo>
                    <a:pt x="93713" y="206044"/>
                  </a:lnTo>
                  <a:lnTo>
                    <a:pt x="93713" y="204050"/>
                  </a:lnTo>
                  <a:close/>
                </a:path>
                <a:path w="677544" h="337819">
                  <a:moveTo>
                    <a:pt x="115316" y="59448"/>
                  </a:moveTo>
                  <a:lnTo>
                    <a:pt x="113703" y="57835"/>
                  </a:lnTo>
                  <a:lnTo>
                    <a:pt x="109702" y="57835"/>
                  </a:lnTo>
                  <a:lnTo>
                    <a:pt x="108077" y="59448"/>
                  </a:lnTo>
                  <a:lnTo>
                    <a:pt x="108077" y="63436"/>
                  </a:lnTo>
                  <a:lnTo>
                    <a:pt x="109702" y="65062"/>
                  </a:lnTo>
                  <a:lnTo>
                    <a:pt x="113703" y="65062"/>
                  </a:lnTo>
                  <a:lnTo>
                    <a:pt x="115316" y="63436"/>
                  </a:lnTo>
                  <a:lnTo>
                    <a:pt x="115316" y="61442"/>
                  </a:lnTo>
                  <a:lnTo>
                    <a:pt x="115316" y="59448"/>
                  </a:lnTo>
                  <a:close/>
                </a:path>
                <a:path w="677544" h="337819">
                  <a:moveTo>
                    <a:pt x="136931" y="162737"/>
                  </a:moveTo>
                  <a:lnTo>
                    <a:pt x="135318" y="161124"/>
                  </a:lnTo>
                  <a:lnTo>
                    <a:pt x="131318" y="161124"/>
                  </a:lnTo>
                  <a:lnTo>
                    <a:pt x="129705" y="162737"/>
                  </a:lnTo>
                  <a:lnTo>
                    <a:pt x="129705" y="166725"/>
                  </a:lnTo>
                  <a:lnTo>
                    <a:pt x="131318" y="168351"/>
                  </a:lnTo>
                  <a:lnTo>
                    <a:pt x="135318" y="168351"/>
                  </a:lnTo>
                  <a:lnTo>
                    <a:pt x="136931" y="166725"/>
                  </a:lnTo>
                  <a:lnTo>
                    <a:pt x="136931" y="164731"/>
                  </a:lnTo>
                  <a:lnTo>
                    <a:pt x="136931" y="162737"/>
                  </a:lnTo>
                  <a:close/>
                </a:path>
                <a:path w="677544" h="337819">
                  <a:moveTo>
                    <a:pt x="158559" y="170992"/>
                  </a:moveTo>
                  <a:lnTo>
                    <a:pt x="156933" y="169379"/>
                  </a:lnTo>
                  <a:lnTo>
                    <a:pt x="152946" y="169379"/>
                  </a:lnTo>
                  <a:lnTo>
                    <a:pt x="151333" y="170992"/>
                  </a:lnTo>
                  <a:lnTo>
                    <a:pt x="151333" y="174980"/>
                  </a:lnTo>
                  <a:lnTo>
                    <a:pt x="152946" y="176606"/>
                  </a:lnTo>
                  <a:lnTo>
                    <a:pt x="156933" y="176606"/>
                  </a:lnTo>
                  <a:lnTo>
                    <a:pt x="158559" y="174980"/>
                  </a:lnTo>
                  <a:lnTo>
                    <a:pt x="158559" y="172986"/>
                  </a:lnTo>
                  <a:lnTo>
                    <a:pt x="158559" y="170992"/>
                  </a:lnTo>
                  <a:close/>
                </a:path>
                <a:path w="677544" h="337819">
                  <a:moveTo>
                    <a:pt x="180174" y="195783"/>
                  </a:moveTo>
                  <a:lnTo>
                    <a:pt x="178549" y="194157"/>
                  </a:lnTo>
                  <a:lnTo>
                    <a:pt x="174548" y="194157"/>
                  </a:lnTo>
                  <a:lnTo>
                    <a:pt x="172935" y="195783"/>
                  </a:lnTo>
                  <a:lnTo>
                    <a:pt x="172935" y="199771"/>
                  </a:lnTo>
                  <a:lnTo>
                    <a:pt x="174548" y="201396"/>
                  </a:lnTo>
                  <a:lnTo>
                    <a:pt x="178549" y="201396"/>
                  </a:lnTo>
                  <a:lnTo>
                    <a:pt x="180174" y="199771"/>
                  </a:lnTo>
                  <a:lnTo>
                    <a:pt x="180174" y="197777"/>
                  </a:lnTo>
                  <a:lnTo>
                    <a:pt x="180174" y="195783"/>
                  </a:lnTo>
                  <a:close/>
                </a:path>
                <a:path w="677544" h="337819">
                  <a:moveTo>
                    <a:pt x="201790" y="220573"/>
                  </a:moveTo>
                  <a:lnTo>
                    <a:pt x="200164" y="218960"/>
                  </a:lnTo>
                  <a:lnTo>
                    <a:pt x="196176" y="218960"/>
                  </a:lnTo>
                  <a:lnTo>
                    <a:pt x="194551" y="220573"/>
                  </a:lnTo>
                  <a:lnTo>
                    <a:pt x="194551" y="224574"/>
                  </a:lnTo>
                  <a:lnTo>
                    <a:pt x="196176" y="226187"/>
                  </a:lnTo>
                  <a:lnTo>
                    <a:pt x="200164" y="226187"/>
                  </a:lnTo>
                  <a:lnTo>
                    <a:pt x="201790" y="224574"/>
                  </a:lnTo>
                  <a:lnTo>
                    <a:pt x="201790" y="222567"/>
                  </a:lnTo>
                  <a:lnTo>
                    <a:pt x="201790" y="220573"/>
                  </a:lnTo>
                  <a:close/>
                </a:path>
                <a:path w="677544" h="337819">
                  <a:moveTo>
                    <a:pt x="223393" y="204050"/>
                  </a:moveTo>
                  <a:lnTo>
                    <a:pt x="221780" y="202425"/>
                  </a:lnTo>
                  <a:lnTo>
                    <a:pt x="217792" y="202425"/>
                  </a:lnTo>
                  <a:lnTo>
                    <a:pt x="216166" y="204050"/>
                  </a:lnTo>
                  <a:lnTo>
                    <a:pt x="216166" y="208038"/>
                  </a:lnTo>
                  <a:lnTo>
                    <a:pt x="217792" y="209651"/>
                  </a:lnTo>
                  <a:lnTo>
                    <a:pt x="221780" y="209651"/>
                  </a:lnTo>
                  <a:lnTo>
                    <a:pt x="223393" y="208038"/>
                  </a:lnTo>
                  <a:lnTo>
                    <a:pt x="223393" y="206044"/>
                  </a:lnTo>
                  <a:lnTo>
                    <a:pt x="223393" y="204050"/>
                  </a:lnTo>
                  <a:close/>
                </a:path>
                <a:path w="677544" h="337819">
                  <a:moveTo>
                    <a:pt x="245008" y="191655"/>
                  </a:moveTo>
                  <a:lnTo>
                    <a:pt x="243395" y="190030"/>
                  </a:lnTo>
                  <a:lnTo>
                    <a:pt x="239395" y="190030"/>
                  </a:lnTo>
                  <a:lnTo>
                    <a:pt x="237782" y="191655"/>
                  </a:lnTo>
                  <a:lnTo>
                    <a:pt x="237782" y="195643"/>
                  </a:lnTo>
                  <a:lnTo>
                    <a:pt x="239395" y="197269"/>
                  </a:lnTo>
                  <a:lnTo>
                    <a:pt x="243395" y="197269"/>
                  </a:lnTo>
                  <a:lnTo>
                    <a:pt x="245008" y="195643"/>
                  </a:lnTo>
                  <a:lnTo>
                    <a:pt x="245008" y="193649"/>
                  </a:lnTo>
                  <a:lnTo>
                    <a:pt x="245008" y="191655"/>
                  </a:lnTo>
                  <a:close/>
                </a:path>
                <a:path w="677544" h="337819">
                  <a:moveTo>
                    <a:pt x="266636" y="133819"/>
                  </a:moveTo>
                  <a:lnTo>
                    <a:pt x="265023" y="132194"/>
                  </a:lnTo>
                  <a:lnTo>
                    <a:pt x="261023" y="132194"/>
                  </a:lnTo>
                  <a:lnTo>
                    <a:pt x="259410" y="133819"/>
                  </a:lnTo>
                  <a:lnTo>
                    <a:pt x="259410" y="137807"/>
                  </a:lnTo>
                  <a:lnTo>
                    <a:pt x="261023" y="139420"/>
                  </a:lnTo>
                  <a:lnTo>
                    <a:pt x="265023" y="139420"/>
                  </a:lnTo>
                  <a:lnTo>
                    <a:pt x="266636" y="137807"/>
                  </a:lnTo>
                  <a:lnTo>
                    <a:pt x="266636" y="135801"/>
                  </a:lnTo>
                  <a:lnTo>
                    <a:pt x="266636" y="133819"/>
                  </a:lnTo>
                  <a:close/>
                </a:path>
                <a:path w="677544" h="337819">
                  <a:moveTo>
                    <a:pt x="288251" y="175120"/>
                  </a:moveTo>
                  <a:lnTo>
                    <a:pt x="286639" y="173507"/>
                  </a:lnTo>
                  <a:lnTo>
                    <a:pt x="282651" y="173507"/>
                  </a:lnTo>
                  <a:lnTo>
                    <a:pt x="281012" y="175120"/>
                  </a:lnTo>
                  <a:lnTo>
                    <a:pt x="281012" y="179108"/>
                  </a:lnTo>
                  <a:lnTo>
                    <a:pt x="282651" y="180733"/>
                  </a:lnTo>
                  <a:lnTo>
                    <a:pt x="286639" y="180733"/>
                  </a:lnTo>
                  <a:lnTo>
                    <a:pt x="288251" y="179108"/>
                  </a:lnTo>
                  <a:lnTo>
                    <a:pt x="288251" y="177114"/>
                  </a:lnTo>
                  <a:lnTo>
                    <a:pt x="288251" y="175120"/>
                  </a:lnTo>
                  <a:close/>
                </a:path>
                <a:path w="677544" h="337819">
                  <a:moveTo>
                    <a:pt x="309867" y="175120"/>
                  </a:moveTo>
                  <a:lnTo>
                    <a:pt x="308254" y="173507"/>
                  </a:lnTo>
                  <a:lnTo>
                    <a:pt x="304253" y="173507"/>
                  </a:lnTo>
                  <a:lnTo>
                    <a:pt x="302641" y="175120"/>
                  </a:lnTo>
                  <a:lnTo>
                    <a:pt x="302641" y="179108"/>
                  </a:lnTo>
                  <a:lnTo>
                    <a:pt x="304253" y="180733"/>
                  </a:lnTo>
                  <a:lnTo>
                    <a:pt x="308254" y="180733"/>
                  </a:lnTo>
                  <a:lnTo>
                    <a:pt x="309867" y="179108"/>
                  </a:lnTo>
                  <a:lnTo>
                    <a:pt x="309867" y="177114"/>
                  </a:lnTo>
                  <a:lnTo>
                    <a:pt x="309867" y="175120"/>
                  </a:lnTo>
                  <a:close/>
                </a:path>
                <a:path w="677544" h="337819">
                  <a:moveTo>
                    <a:pt x="331482" y="125539"/>
                  </a:moveTo>
                  <a:lnTo>
                    <a:pt x="329857" y="123926"/>
                  </a:lnTo>
                  <a:lnTo>
                    <a:pt x="325869" y="123926"/>
                  </a:lnTo>
                  <a:lnTo>
                    <a:pt x="324256" y="125539"/>
                  </a:lnTo>
                  <a:lnTo>
                    <a:pt x="324256" y="129540"/>
                  </a:lnTo>
                  <a:lnTo>
                    <a:pt x="325869" y="131152"/>
                  </a:lnTo>
                  <a:lnTo>
                    <a:pt x="329857" y="131152"/>
                  </a:lnTo>
                  <a:lnTo>
                    <a:pt x="331482" y="129540"/>
                  </a:lnTo>
                  <a:lnTo>
                    <a:pt x="331482" y="127546"/>
                  </a:lnTo>
                  <a:lnTo>
                    <a:pt x="331482" y="125539"/>
                  </a:lnTo>
                  <a:close/>
                </a:path>
                <a:path w="677544" h="337819">
                  <a:moveTo>
                    <a:pt x="353110" y="104889"/>
                  </a:moveTo>
                  <a:lnTo>
                    <a:pt x="351485" y="103263"/>
                  </a:lnTo>
                  <a:lnTo>
                    <a:pt x="347497" y="103263"/>
                  </a:lnTo>
                  <a:lnTo>
                    <a:pt x="345871" y="104889"/>
                  </a:lnTo>
                  <a:lnTo>
                    <a:pt x="345871" y="108877"/>
                  </a:lnTo>
                  <a:lnTo>
                    <a:pt x="347497" y="110490"/>
                  </a:lnTo>
                  <a:lnTo>
                    <a:pt x="351485" y="110490"/>
                  </a:lnTo>
                  <a:lnTo>
                    <a:pt x="353110" y="108877"/>
                  </a:lnTo>
                  <a:lnTo>
                    <a:pt x="353110" y="106883"/>
                  </a:lnTo>
                  <a:lnTo>
                    <a:pt x="353110" y="104889"/>
                  </a:lnTo>
                  <a:close/>
                </a:path>
                <a:path w="677544" h="337819">
                  <a:moveTo>
                    <a:pt x="374726" y="133819"/>
                  </a:moveTo>
                  <a:lnTo>
                    <a:pt x="373100" y="132194"/>
                  </a:lnTo>
                  <a:lnTo>
                    <a:pt x="369112" y="132194"/>
                  </a:lnTo>
                  <a:lnTo>
                    <a:pt x="367487" y="133819"/>
                  </a:lnTo>
                  <a:lnTo>
                    <a:pt x="367487" y="137807"/>
                  </a:lnTo>
                  <a:lnTo>
                    <a:pt x="369112" y="139420"/>
                  </a:lnTo>
                  <a:lnTo>
                    <a:pt x="373100" y="139420"/>
                  </a:lnTo>
                  <a:lnTo>
                    <a:pt x="374726" y="137807"/>
                  </a:lnTo>
                  <a:lnTo>
                    <a:pt x="374726" y="135801"/>
                  </a:lnTo>
                  <a:lnTo>
                    <a:pt x="374726" y="133819"/>
                  </a:lnTo>
                  <a:close/>
                </a:path>
                <a:path w="677544" h="337819">
                  <a:moveTo>
                    <a:pt x="396341" y="100761"/>
                  </a:moveTo>
                  <a:lnTo>
                    <a:pt x="394716" y="99136"/>
                  </a:lnTo>
                  <a:lnTo>
                    <a:pt x="390728" y="99136"/>
                  </a:lnTo>
                  <a:lnTo>
                    <a:pt x="389102" y="100761"/>
                  </a:lnTo>
                  <a:lnTo>
                    <a:pt x="389102" y="104749"/>
                  </a:lnTo>
                  <a:lnTo>
                    <a:pt x="390728" y="106375"/>
                  </a:lnTo>
                  <a:lnTo>
                    <a:pt x="394716" y="106375"/>
                  </a:lnTo>
                  <a:lnTo>
                    <a:pt x="396341" y="104749"/>
                  </a:lnTo>
                  <a:lnTo>
                    <a:pt x="396341" y="102755"/>
                  </a:lnTo>
                  <a:lnTo>
                    <a:pt x="396341" y="100761"/>
                  </a:lnTo>
                  <a:close/>
                </a:path>
                <a:path w="677544" h="337819">
                  <a:moveTo>
                    <a:pt x="417944" y="133819"/>
                  </a:moveTo>
                  <a:lnTo>
                    <a:pt x="416331" y="132194"/>
                  </a:lnTo>
                  <a:lnTo>
                    <a:pt x="412330" y="132194"/>
                  </a:lnTo>
                  <a:lnTo>
                    <a:pt x="410718" y="133819"/>
                  </a:lnTo>
                  <a:lnTo>
                    <a:pt x="410718" y="137807"/>
                  </a:lnTo>
                  <a:lnTo>
                    <a:pt x="412330" y="139420"/>
                  </a:lnTo>
                  <a:lnTo>
                    <a:pt x="416331" y="139420"/>
                  </a:lnTo>
                  <a:lnTo>
                    <a:pt x="417944" y="137807"/>
                  </a:lnTo>
                  <a:lnTo>
                    <a:pt x="417944" y="135801"/>
                  </a:lnTo>
                  <a:lnTo>
                    <a:pt x="417944" y="133819"/>
                  </a:lnTo>
                  <a:close/>
                </a:path>
                <a:path w="677544" h="337819">
                  <a:moveTo>
                    <a:pt x="439572" y="1612"/>
                  </a:moveTo>
                  <a:lnTo>
                    <a:pt x="437959" y="0"/>
                  </a:lnTo>
                  <a:lnTo>
                    <a:pt x="433959" y="0"/>
                  </a:lnTo>
                  <a:lnTo>
                    <a:pt x="432346" y="1612"/>
                  </a:lnTo>
                  <a:lnTo>
                    <a:pt x="432346" y="5600"/>
                  </a:lnTo>
                  <a:lnTo>
                    <a:pt x="433959" y="7226"/>
                  </a:lnTo>
                  <a:lnTo>
                    <a:pt x="437959" y="7226"/>
                  </a:lnTo>
                  <a:lnTo>
                    <a:pt x="439572" y="5600"/>
                  </a:lnTo>
                  <a:lnTo>
                    <a:pt x="439572" y="3606"/>
                  </a:lnTo>
                  <a:lnTo>
                    <a:pt x="439572" y="1612"/>
                  </a:lnTo>
                  <a:close/>
                </a:path>
                <a:path w="677544" h="337819">
                  <a:moveTo>
                    <a:pt x="461200" y="113157"/>
                  </a:moveTo>
                  <a:lnTo>
                    <a:pt x="459574" y="111531"/>
                  </a:lnTo>
                  <a:lnTo>
                    <a:pt x="455587" y="111531"/>
                  </a:lnTo>
                  <a:lnTo>
                    <a:pt x="453961" y="113157"/>
                  </a:lnTo>
                  <a:lnTo>
                    <a:pt x="453961" y="117144"/>
                  </a:lnTo>
                  <a:lnTo>
                    <a:pt x="455587" y="118757"/>
                  </a:lnTo>
                  <a:lnTo>
                    <a:pt x="459574" y="118757"/>
                  </a:lnTo>
                  <a:lnTo>
                    <a:pt x="461200" y="117144"/>
                  </a:lnTo>
                  <a:lnTo>
                    <a:pt x="461200" y="115138"/>
                  </a:lnTo>
                  <a:lnTo>
                    <a:pt x="461200" y="113157"/>
                  </a:lnTo>
                  <a:close/>
                </a:path>
                <a:path w="677544" h="337819">
                  <a:moveTo>
                    <a:pt x="482803" y="71843"/>
                  </a:moveTo>
                  <a:lnTo>
                    <a:pt x="481190" y="70231"/>
                  </a:lnTo>
                  <a:lnTo>
                    <a:pt x="477189" y="70231"/>
                  </a:lnTo>
                  <a:lnTo>
                    <a:pt x="475576" y="71843"/>
                  </a:lnTo>
                  <a:lnTo>
                    <a:pt x="475576" y="75831"/>
                  </a:lnTo>
                  <a:lnTo>
                    <a:pt x="477189" y="77457"/>
                  </a:lnTo>
                  <a:lnTo>
                    <a:pt x="481190" y="77457"/>
                  </a:lnTo>
                  <a:lnTo>
                    <a:pt x="482803" y="75831"/>
                  </a:lnTo>
                  <a:lnTo>
                    <a:pt x="482803" y="73837"/>
                  </a:lnTo>
                  <a:lnTo>
                    <a:pt x="482803" y="71843"/>
                  </a:lnTo>
                  <a:close/>
                </a:path>
                <a:path w="677544" h="337819">
                  <a:moveTo>
                    <a:pt x="504418" y="104889"/>
                  </a:moveTo>
                  <a:lnTo>
                    <a:pt x="502805" y="103263"/>
                  </a:lnTo>
                  <a:lnTo>
                    <a:pt x="498805" y="103263"/>
                  </a:lnTo>
                  <a:lnTo>
                    <a:pt x="497192" y="104889"/>
                  </a:lnTo>
                  <a:lnTo>
                    <a:pt x="497192" y="108877"/>
                  </a:lnTo>
                  <a:lnTo>
                    <a:pt x="498805" y="110490"/>
                  </a:lnTo>
                  <a:lnTo>
                    <a:pt x="502805" y="110490"/>
                  </a:lnTo>
                  <a:lnTo>
                    <a:pt x="504418" y="108877"/>
                  </a:lnTo>
                  <a:lnTo>
                    <a:pt x="504418" y="106883"/>
                  </a:lnTo>
                  <a:lnTo>
                    <a:pt x="504418" y="104889"/>
                  </a:lnTo>
                  <a:close/>
                </a:path>
                <a:path w="677544" h="337819">
                  <a:moveTo>
                    <a:pt x="526034" y="109016"/>
                  </a:moveTo>
                  <a:lnTo>
                    <a:pt x="524408" y="107403"/>
                  </a:lnTo>
                  <a:lnTo>
                    <a:pt x="520420" y="107403"/>
                  </a:lnTo>
                  <a:lnTo>
                    <a:pt x="518795" y="109016"/>
                  </a:lnTo>
                  <a:lnTo>
                    <a:pt x="518795" y="113017"/>
                  </a:lnTo>
                  <a:lnTo>
                    <a:pt x="520420" y="114630"/>
                  </a:lnTo>
                  <a:lnTo>
                    <a:pt x="524408" y="114630"/>
                  </a:lnTo>
                  <a:lnTo>
                    <a:pt x="526034" y="113017"/>
                  </a:lnTo>
                  <a:lnTo>
                    <a:pt x="526034" y="111023"/>
                  </a:lnTo>
                  <a:lnTo>
                    <a:pt x="526034" y="109016"/>
                  </a:lnTo>
                  <a:close/>
                </a:path>
                <a:path w="677544" h="337819">
                  <a:moveTo>
                    <a:pt x="547662" y="113157"/>
                  </a:moveTo>
                  <a:lnTo>
                    <a:pt x="546036" y="111531"/>
                  </a:lnTo>
                  <a:lnTo>
                    <a:pt x="542048" y="111531"/>
                  </a:lnTo>
                  <a:lnTo>
                    <a:pt x="540423" y="113157"/>
                  </a:lnTo>
                  <a:lnTo>
                    <a:pt x="540423" y="117144"/>
                  </a:lnTo>
                  <a:lnTo>
                    <a:pt x="542048" y="118757"/>
                  </a:lnTo>
                  <a:lnTo>
                    <a:pt x="546036" y="118757"/>
                  </a:lnTo>
                  <a:lnTo>
                    <a:pt x="547662" y="117144"/>
                  </a:lnTo>
                  <a:lnTo>
                    <a:pt x="547662" y="115138"/>
                  </a:lnTo>
                  <a:lnTo>
                    <a:pt x="547662" y="113157"/>
                  </a:lnTo>
                  <a:close/>
                </a:path>
                <a:path w="677544" h="337819">
                  <a:moveTo>
                    <a:pt x="569277" y="212318"/>
                  </a:moveTo>
                  <a:lnTo>
                    <a:pt x="567664" y="210693"/>
                  </a:lnTo>
                  <a:lnTo>
                    <a:pt x="563664" y="210693"/>
                  </a:lnTo>
                  <a:lnTo>
                    <a:pt x="562038" y="212318"/>
                  </a:lnTo>
                  <a:lnTo>
                    <a:pt x="562038" y="216293"/>
                  </a:lnTo>
                  <a:lnTo>
                    <a:pt x="563664" y="217919"/>
                  </a:lnTo>
                  <a:lnTo>
                    <a:pt x="567664" y="217919"/>
                  </a:lnTo>
                  <a:lnTo>
                    <a:pt x="569277" y="216293"/>
                  </a:lnTo>
                  <a:lnTo>
                    <a:pt x="569277" y="214312"/>
                  </a:lnTo>
                  <a:lnTo>
                    <a:pt x="569277" y="212318"/>
                  </a:lnTo>
                  <a:close/>
                </a:path>
                <a:path w="677544" h="337819">
                  <a:moveTo>
                    <a:pt x="590880" y="216433"/>
                  </a:moveTo>
                  <a:lnTo>
                    <a:pt x="589267" y="214820"/>
                  </a:lnTo>
                  <a:lnTo>
                    <a:pt x="585279" y="214820"/>
                  </a:lnTo>
                  <a:lnTo>
                    <a:pt x="583653" y="216433"/>
                  </a:lnTo>
                  <a:lnTo>
                    <a:pt x="583653" y="220433"/>
                  </a:lnTo>
                  <a:lnTo>
                    <a:pt x="585279" y="222046"/>
                  </a:lnTo>
                  <a:lnTo>
                    <a:pt x="589267" y="222046"/>
                  </a:lnTo>
                  <a:lnTo>
                    <a:pt x="590880" y="220433"/>
                  </a:lnTo>
                  <a:lnTo>
                    <a:pt x="590880" y="218440"/>
                  </a:lnTo>
                  <a:lnTo>
                    <a:pt x="590880" y="216433"/>
                  </a:lnTo>
                  <a:close/>
                </a:path>
                <a:path w="677544" h="337819">
                  <a:moveTo>
                    <a:pt x="612508" y="232968"/>
                  </a:moveTo>
                  <a:lnTo>
                    <a:pt x="610882" y="231355"/>
                  </a:lnTo>
                  <a:lnTo>
                    <a:pt x="606882" y="231355"/>
                  </a:lnTo>
                  <a:lnTo>
                    <a:pt x="605269" y="232968"/>
                  </a:lnTo>
                  <a:lnTo>
                    <a:pt x="605269" y="236956"/>
                  </a:lnTo>
                  <a:lnTo>
                    <a:pt x="606882" y="238582"/>
                  </a:lnTo>
                  <a:lnTo>
                    <a:pt x="610882" y="238582"/>
                  </a:lnTo>
                  <a:lnTo>
                    <a:pt x="612508" y="236956"/>
                  </a:lnTo>
                  <a:lnTo>
                    <a:pt x="612508" y="234975"/>
                  </a:lnTo>
                  <a:lnTo>
                    <a:pt x="612508" y="232968"/>
                  </a:lnTo>
                  <a:close/>
                </a:path>
                <a:path w="677544" h="337819">
                  <a:moveTo>
                    <a:pt x="634136" y="195783"/>
                  </a:moveTo>
                  <a:lnTo>
                    <a:pt x="632510" y="194157"/>
                  </a:lnTo>
                  <a:lnTo>
                    <a:pt x="628510" y="194157"/>
                  </a:lnTo>
                  <a:lnTo>
                    <a:pt x="626897" y="195783"/>
                  </a:lnTo>
                  <a:lnTo>
                    <a:pt x="626897" y="199771"/>
                  </a:lnTo>
                  <a:lnTo>
                    <a:pt x="628510" y="201396"/>
                  </a:lnTo>
                  <a:lnTo>
                    <a:pt x="632510" y="201396"/>
                  </a:lnTo>
                  <a:lnTo>
                    <a:pt x="634136" y="199771"/>
                  </a:lnTo>
                  <a:lnTo>
                    <a:pt x="634136" y="197777"/>
                  </a:lnTo>
                  <a:lnTo>
                    <a:pt x="634136" y="195783"/>
                  </a:lnTo>
                  <a:close/>
                </a:path>
                <a:path w="677544" h="337819">
                  <a:moveTo>
                    <a:pt x="655739" y="154482"/>
                  </a:moveTo>
                  <a:lnTo>
                    <a:pt x="654126" y="152857"/>
                  </a:lnTo>
                  <a:lnTo>
                    <a:pt x="650138" y="152857"/>
                  </a:lnTo>
                  <a:lnTo>
                    <a:pt x="648512" y="154482"/>
                  </a:lnTo>
                  <a:lnTo>
                    <a:pt x="648512" y="158457"/>
                  </a:lnTo>
                  <a:lnTo>
                    <a:pt x="650138" y="160083"/>
                  </a:lnTo>
                  <a:lnTo>
                    <a:pt x="654126" y="160083"/>
                  </a:lnTo>
                  <a:lnTo>
                    <a:pt x="655739" y="158457"/>
                  </a:lnTo>
                  <a:lnTo>
                    <a:pt x="655739" y="156464"/>
                  </a:lnTo>
                  <a:lnTo>
                    <a:pt x="655739" y="154482"/>
                  </a:lnTo>
                  <a:close/>
                </a:path>
                <a:path w="677544" h="337819">
                  <a:moveTo>
                    <a:pt x="677354" y="55308"/>
                  </a:moveTo>
                  <a:lnTo>
                    <a:pt x="675741" y="53695"/>
                  </a:lnTo>
                  <a:lnTo>
                    <a:pt x="671741" y="53695"/>
                  </a:lnTo>
                  <a:lnTo>
                    <a:pt x="670128" y="55308"/>
                  </a:lnTo>
                  <a:lnTo>
                    <a:pt x="670128" y="59309"/>
                  </a:lnTo>
                  <a:lnTo>
                    <a:pt x="671741" y="60921"/>
                  </a:lnTo>
                  <a:lnTo>
                    <a:pt x="675741" y="60921"/>
                  </a:lnTo>
                  <a:lnTo>
                    <a:pt x="677354" y="59309"/>
                  </a:lnTo>
                  <a:lnTo>
                    <a:pt x="677354" y="57302"/>
                  </a:lnTo>
                  <a:lnTo>
                    <a:pt x="677354" y="55308"/>
                  </a:lnTo>
                  <a:close/>
                </a:path>
              </a:pathLst>
            </a:custGeom>
            <a:solidFill>
              <a:srgbClr val="00CC95"/>
            </a:solidFill>
          </p:spPr>
          <p:txBody>
            <a:bodyPr wrap="square" lIns="0" tIns="0" rIns="0" bIns="0" rtlCol="0"/>
            <a:lstStyle/>
            <a:p>
              <a:endParaRPr/>
            </a:p>
          </p:txBody>
        </p:sp>
        <p:sp>
          <p:nvSpPr>
            <p:cNvPr id="30" name="object 30"/>
            <p:cNvSpPr/>
            <p:nvPr/>
          </p:nvSpPr>
          <p:spPr>
            <a:xfrm>
              <a:off x="363085" y="1085912"/>
              <a:ext cx="670560" cy="103505"/>
            </a:xfrm>
            <a:custGeom>
              <a:avLst/>
              <a:gdLst/>
              <a:ahLst/>
              <a:cxnLst/>
              <a:rect l="l" t="t" r="r" b="b"/>
              <a:pathLst>
                <a:path w="670560" h="103505">
                  <a:moveTo>
                    <a:pt x="0" y="95020"/>
                  </a:moveTo>
                  <a:lnTo>
                    <a:pt x="21618" y="95020"/>
                  </a:lnTo>
                  <a:lnTo>
                    <a:pt x="43226" y="90894"/>
                  </a:lnTo>
                  <a:lnTo>
                    <a:pt x="64854" y="103282"/>
                  </a:lnTo>
                  <a:lnTo>
                    <a:pt x="86472" y="66107"/>
                  </a:lnTo>
                  <a:lnTo>
                    <a:pt x="108080" y="16524"/>
                  </a:lnTo>
                  <a:lnTo>
                    <a:pt x="129699" y="57845"/>
                  </a:lnTo>
                  <a:lnTo>
                    <a:pt x="151327" y="41321"/>
                  </a:lnTo>
                  <a:lnTo>
                    <a:pt x="172935" y="20660"/>
                  </a:lnTo>
                  <a:lnTo>
                    <a:pt x="194553" y="57845"/>
                  </a:lnTo>
                  <a:lnTo>
                    <a:pt x="216161" y="33048"/>
                  </a:lnTo>
                  <a:lnTo>
                    <a:pt x="237779" y="12388"/>
                  </a:lnTo>
                  <a:lnTo>
                    <a:pt x="259408" y="8262"/>
                  </a:lnTo>
                  <a:lnTo>
                    <a:pt x="281016" y="70233"/>
                  </a:lnTo>
                  <a:lnTo>
                    <a:pt x="302634" y="45447"/>
                  </a:lnTo>
                  <a:lnTo>
                    <a:pt x="324252" y="12388"/>
                  </a:lnTo>
                  <a:lnTo>
                    <a:pt x="345870" y="16524"/>
                  </a:lnTo>
                  <a:lnTo>
                    <a:pt x="367489" y="12388"/>
                  </a:lnTo>
                  <a:lnTo>
                    <a:pt x="389107" y="78496"/>
                  </a:lnTo>
                  <a:lnTo>
                    <a:pt x="410715" y="49583"/>
                  </a:lnTo>
                  <a:lnTo>
                    <a:pt x="432343" y="37184"/>
                  </a:lnTo>
                  <a:lnTo>
                    <a:pt x="453961" y="61981"/>
                  </a:lnTo>
                  <a:lnTo>
                    <a:pt x="475569" y="45447"/>
                  </a:lnTo>
                  <a:lnTo>
                    <a:pt x="497188" y="49583"/>
                  </a:lnTo>
                  <a:lnTo>
                    <a:pt x="518796" y="95020"/>
                  </a:lnTo>
                  <a:lnTo>
                    <a:pt x="540424" y="90894"/>
                  </a:lnTo>
                  <a:lnTo>
                    <a:pt x="562042" y="78496"/>
                  </a:lnTo>
                  <a:lnTo>
                    <a:pt x="583650" y="90894"/>
                  </a:lnTo>
                  <a:lnTo>
                    <a:pt x="605269" y="90894"/>
                  </a:lnTo>
                  <a:lnTo>
                    <a:pt x="626897" y="82622"/>
                  </a:lnTo>
                  <a:lnTo>
                    <a:pt x="648505" y="37184"/>
                  </a:lnTo>
                  <a:lnTo>
                    <a:pt x="670123" y="0"/>
                  </a:lnTo>
                </a:path>
              </a:pathLst>
            </a:custGeom>
            <a:ln w="3175">
              <a:solidFill>
                <a:srgbClr val="AB62F9"/>
              </a:solidFill>
            </a:ln>
          </p:spPr>
          <p:txBody>
            <a:bodyPr wrap="square" lIns="0" tIns="0" rIns="0" bIns="0" rtlCol="0"/>
            <a:lstStyle/>
            <a:p>
              <a:endParaRPr/>
            </a:p>
          </p:txBody>
        </p:sp>
        <p:sp>
          <p:nvSpPr>
            <p:cNvPr id="31" name="object 31"/>
            <p:cNvSpPr/>
            <p:nvPr/>
          </p:nvSpPr>
          <p:spPr>
            <a:xfrm>
              <a:off x="359460" y="1082306"/>
              <a:ext cx="677545" cy="111125"/>
            </a:xfrm>
            <a:custGeom>
              <a:avLst/>
              <a:gdLst/>
              <a:ahLst/>
              <a:cxnLst/>
              <a:rect l="l" t="t" r="r" b="b"/>
              <a:pathLst>
                <a:path w="677544" h="111125">
                  <a:moveTo>
                    <a:pt x="7239" y="96634"/>
                  </a:moveTo>
                  <a:lnTo>
                    <a:pt x="5613" y="95021"/>
                  </a:lnTo>
                  <a:lnTo>
                    <a:pt x="1612" y="95021"/>
                  </a:lnTo>
                  <a:lnTo>
                    <a:pt x="0" y="96634"/>
                  </a:lnTo>
                  <a:lnTo>
                    <a:pt x="0" y="100634"/>
                  </a:lnTo>
                  <a:lnTo>
                    <a:pt x="1612" y="102247"/>
                  </a:lnTo>
                  <a:lnTo>
                    <a:pt x="5613" y="102247"/>
                  </a:lnTo>
                  <a:lnTo>
                    <a:pt x="7239" y="100634"/>
                  </a:lnTo>
                  <a:lnTo>
                    <a:pt x="7239" y="98628"/>
                  </a:lnTo>
                  <a:lnTo>
                    <a:pt x="7239" y="96634"/>
                  </a:lnTo>
                  <a:close/>
                </a:path>
                <a:path w="677544" h="111125">
                  <a:moveTo>
                    <a:pt x="28854" y="96634"/>
                  </a:moveTo>
                  <a:lnTo>
                    <a:pt x="27228" y="95021"/>
                  </a:lnTo>
                  <a:lnTo>
                    <a:pt x="23241" y="95021"/>
                  </a:lnTo>
                  <a:lnTo>
                    <a:pt x="21615" y="96634"/>
                  </a:lnTo>
                  <a:lnTo>
                    <a:pt x="21615" y="100634"/>
                  </a:lnTo>
                  <a:lnTo>
                    <a:pt x="23241" y="102247"/>
                  </a:lnTo>
                  <a:lnTo>
                    <a:pt x="27228" y="102247"/>
                  </a:lnTo>
                  <a:lnTo>
                    <a:pt x="28854" y="100634"/>
                  </a:lnTo>
                  <a:lnTo>
                    <a:pt x="28854" y="98628"/>
                  </a:lnTo>
                  <a:lnTo>
                    <a:pt x="28854" y="96634"/>
                  </a:lnTo>
                  <a:close/>
                </a:path>
                <a:path w="677544" h="111125">
                  <a:moveTo>
                    <a:pt x="50457" y="92506"/>
                  </a:moveTo>
                  <a:lnTo>
                    <a:pt x="48844" y="90893"/>
                  </a:lnTo>
                  <a:lnTo>
                    <a:pt x="44843" y="90893"/>
                  </a:lnTo>
                  <a:lnTo>
                    <a:pt x="43230" y="92506"/>
                  </a:lnTo>
                  <a:lnTo>
                    <a:pt x="43230" y="96494"/>
                  </a:lnTo>
                  <a:lnTo>
                    <a:pt x="44843" y="98120"/>
                  </a:lnTo>
                  <a:lnTo>
                    <a:pt x="48844" y="98120"/>
                  </a:lnTo>
                  <a:lnTo>
                    <a:pt x="50457" y="96494"/>
                  </a:lnTo>
                  <a:lnTo>
                    <a:pt x="50457" y="94500"/>
                  </a:lnTo>
                  <a:lnTo>
                    <a:pt x="50457" y="92506"/>
                  </a:lnTo>
                  <a:close/>
                </a:path>
                <a:path w="677544" h="111125">
                  <a:moveTo>
                    <a:pt x="72085" y="104902"/>
                  </a:moveTo>
                  <a:lnTo>
                    <a:pt x="70472" y="103276"/>
                  </a:lnTo>
                  <a:lnTo>
                    <a:pt x="66471" y="103276"/>
                  </a:lnTo>
                  <a:lnTo>
                    <a:pt x="64858" y="104902"/>
                  </a:lnTo>
                  <a:lnTo>
                    <a:pt x="64858" y="108889"/>
                  </a:lnTo>
                  <a:lnTo>
                    <a:pt x="66471" y="110515"/>
                  </a:lnTo>
                  <a:lnTo>
                    <a:pt x="70472" y="110515"/>
                  </a:lnTo>
                  <a:lnTo>
                    <a:pt x="72085" y="108889"/>
                  </a:lnTo>
                  <a:lnTo>
                    <a:pt x="72085" y="106895"/>
                  </a:lnTo>
                  <a:lnTo>
                    <a:pt x="72085" y="104902"/>
                  </a:lnTo>
                  <a:close/>
                </a:path>
                <a:path w="677544" h="111125">
                  <a:moveTo>
                    <a:pt x="93713" y="67716"/>
                  </a:moveTo>
                  <a:lnTo>
                    <a:pt x="92075" y="66103"/>
                  </a:lnTo>
                  <a:lnTo>
                    <a:pt x="88087" y="66103"/>
                  </a:lnTo>
                  <a:lnTo>
                    <a:pt x="86474" y="67716"/>
                  </a:lnTo>
                  <a:lnTo>
                    <a:pt x="86474" y="71716"/>
                  </a:lnTo>
                  <a:lnTo>
                    <a:pt x="88087" y="73329"/>
                  </a:lnTo>
                  <a:lnTo>
                    <a:pt x="92075" y="73329"/>
                  </a:lnTo>
                  <a:lnTo>
                    <a:pt x="93713" y="71716"/>
                  </a:lnTo>
                  <a:lnTo>
                    <a:pt x="93713" y="69723"/>
                  </a:lnTo>
                  <a:lnTo>
                    <a:pt x="93713" y="67716"/>
                  </a:lnTo>
                  <a:close/>
                </a:path>
                <a:path w="677544" h="111125">
                  <a:moveTo>
                    <a:pt x="115316" y="18135"/>
                  </a:moveTo>
                  <a:lnTo>
                    <a:pt x="113703" y="16522"/>
                  </a:lnTo>
                  <a:lnTo>
                    <a:pt x="109702" y="16522"/>
                  </a:lnTo>
                  <a:lnTo>
                    <a:pt x="108077" y="18135"/>
                  </a:lnTo>
                  <a:lnTo>
                    <a:pt x="108077" y="22136"/>
                  </a:lnTo>
                  <a:lnTo>
                    <a:pt x="109702" y="23749"/>
                  </a:lnTo>
                  <a:lnTo>
                    <a:pt x="113703" y="23749"/>
                  </a:lnTo>
                  <a:lnTo>
                    <a:pt x="115316" y="22136"/>
                  </a:lnTo>
                  <a:lnTo>
                    <a:pt x="115316" y="20142"/>
                  </a:lnTo>
                  <a:lnTo>
                    <a:pt x="115316" y="18135"/>
                  </a:lnTo>
                  <a:close/>
                </a:path>
                <a:path w="677544" h="111125">
                  <a:moveTo>
                    <a:pt x="136931" y="59461"/>
                  </a:moveTo>
                  <a:lnTo>
                    <a:pt x="135318" y="57848"/>
                  </a:lnTo>
                  <a:lnTo>
                    <a:pt x="131318" y="57848"/>
                  </a:lnTo>
                  <a:lnTo>
                    <a:pt x="129705" y="59461"/>
                  </a:lnTo>
                  <a:lnTo>
                    <a:pt x="129705" y="63461"/>
                  </a:lnTo>
                  <a:lnTo>
                    <a:pt x="131318" y="65074"/>
                  </a:lnTo>
                  <a:lnTo>
                    <a:pt x="135318" y="65074"/>
                  </a:lnTo>
                  <a:lnTo>
                    <a:pt x="136931" y="63461"/>
                  </a:lnTo>
                  <a:lnTo>
                    <a:pt x="136931" y="61455"/>
                  </a:lnTo>
                  <a:lnTo>
                    <a:pt x="136931" y="59461"/>
                  </a:lnTo>
                  <a:close/>
                </a:path>
                <a:path w="677544" h="111125">
                  <a:moveTo>
                    <a:pt x="158559" y="42938"/>
                  </a:moveTo>
                  <a:lnTo>
                    <a:pt x="156933" y="41325"/>
                  </a:lnTo>
                  <a:lnTo>
                    <a:pt x="152946" y="41325"/>
                  </a:lnTo>
                  <a:lnTo>
                    <a:pt x="151333" y="42938"/>
                  </a:lnTo>
                  <a:lnTo>
                    <a:pt x="151333" y="46926"/>
                  </a:lnTo>
                  <a:lnTo>
                    <a:pt x="152946" y="48552"/>
                  </a:lnTo>
                  <a:lnTo>
                    <a:pt x="156933" y="48552"/>
                  </a:lnTo>
                  <a:lnTo>
                    <a:pt x="158559" y="46926"/>
                  </a:lnTo>
                  <a:lnTo>
                    <a:pt x="158559" y="44932"/>
                  </a:lnTo>
                  <a:lnTo>
                    <a:pt x="158559" y="42938"/>
                  </a:lnTo>
                  <a:close/>
                </a:path>
                <a:path w="677544" h="111125">
                  <a:moveTo>
                    <a:pt x="180174" y="22275"/>
                  </a:moveTo>
                  <a:lnTo>
                    <a:pt x="178549" y="20662"/>
                  </a:lnTo>
                  <a:lnTo>
                    <a:pt x="174548" y="20662"/>
                  </a:lnTo>
                  <a:lnTo>
                    <a:pt x="172935" y="22275"/>
                  </a:lnTo>
                  <a:lnTo>
                    <a:pt x="172935" y="26263"/>
                  </a:lnTo>
                  <a:lnTo>
                    <a:pt x="174548" y="27889"/>
                  </a:lnTo>
                  <a:lnTo>
                    <a:pt x="178549" y="27889"/>
                  </a:lnTo>
                  <a:lnTo>
                    <a:pt x="180174" y="26263"/>
                  </a:lnTo>
                  <a:lnTo>
                    <a:pt x="180174" y="24269"/>
                  </a:lnTo>
                  <a:lnTo>
                    <a:pt x="180174" y="22275"/>
                  </a:lnTo>
                  <a:close/>
                </a:path>
                <a:path w="677544" h="111125">
                  <a:moveTo>
                    <a:pt x="201790" y="59461"/>
                  </a:moveTo>
                  <a:lnTo>
                    <a:pt x="200164" y="57848"/>
                  </a:lnTo>
                  <a:lnTo>
                    <a:pt x="196176" y="57848"/>
                  </a:lnTo>
                  <a:lnTo>
                    <a:pt x="194551" y="59461"/>
                  </a:lnTo>
                  <a:lnTo>
                    <a:pt x="194551" y="63461"/>
                  </a:lnTo>
                  <a:lnTo>
                    <a:pt x="196176" y="65074"/>
                  </a:lnTo>
                  <a:lnTo>
                    <a:pt x="200164" y="65074"/>
                  </a:lnTo>
                  <a:lnTo>
                    <a:pt x="201790" y="63461"/>
                  </a:lnTo>
                  <a:lnTo>
                    <a:pt x="201790" y="61455"/>
                  </a:lnTo>
                  <a:lnTo>
                    <a:pt x="201790" y="59461"/>
                  </a:lnTo>
                  <a:close/>
                </a:path>
                <a:path w="677544" h="111125">
                  <a:moveTo>
                    <a:pt x="223393" y="34671"/>
                  </a:moveTo>
                  <a:lnTo>
                    <a:pt x="221780" y="33045"/>
                  </a:lnTo>
                  <a:lnTo>
                    <a:pt x="217792" y="33045"/>
                  </a:lnTo>
                  <a:lnTo>
                    <a:pt x="216166" y="34671"/>
                  </a:lnTo>
                  <a:lnTo>
                    <a:pt x="216166" y="38658"/>
                  </a:lnTo>
                  <a:lnTo>
                    <a:pt x="217792" y="40271"/>
                  </a:lnTo>
                  <a:lnTo>
                    <a:pt x="221780" y="40271"/>
                  </a:lnTo>
                  <a:lnTo>
                    <a:pt x="223393" y="38658"/>
                  </a:lnTo>
                  <a:lnTo>
                    <a:pt x="223393" y="36664"/>
                  </a:lnTo>
                  <a:lnTo>
                    <a:pt x="223393" y="34671"/>
                  </a:lnTo>
                  <a:close/>
                </a:path>
                <a:path w="677544" h="111125">
                  <a:moveTo>
                    <a:pt x="245008" y="14008"/>
                  </a:moveTo>
                  <a:lnTo>
                    <a:pt x="243395" y="12382"/>
                  </a:lnTo>
                  <a:lnTo>
                    <a:pt x="239395" y="12382"/>
                  </a:lnTo>
                  <a:lnTo>
                    <a:pt x="237782" y="14008"/>
                  </a:lnTo>
                  <a:lnTo>
                    <a:pt x="237782" y="17995"/>
                  </a:lnTo>
                  <a:lnTo>
                    <a:pt x="239395" y="19608"/>
                  </a:lnTo>
                  <a:lnTo>
                    <a:pt x="243395" y="19608"/>
                  </a:lnTo>
                  <a:lnTo>
                    <a:pt x="245008" y="17995"/>
                  </a:lnTo>
                  <a:lnTo>
                    <a:pt x="245008" y="16002"/>
                  </a:lnTo>
                  <a:lnTo>
                    <a:pt x="245008" y="14008"/>
                  </a:lnTo>
                  <a:close/>
                </a:path>
                <a:path w="677544" h="111125">
                  <a:moveTo>
                    <a:pt x="266636" y="9880"/>
                  </a:moveTo>
                  <a:lnTo>
                    <a:pt x="265023" y="8255"/>
                  </a:lnTo>
                  <a:lnTo>
                    <a:pt x="261023" y="8255"/>
                  </a:lnTo>
                  <a:lnTo>
                    <a:pt x="259410" y="9880"/>
                  </a:lnTo>
                  <a:lnTo>
                    <a:pt x="259410" y="13868"/>
                  </a:lnTo>
                  <a:lnTo>
                    <a:pt x="261023" y="15494"/>
                  </a:lnTo>
                  <a:lnTo>
                    <a:pt x="265023" y="15494"/>
                  </a:lnTo>
                  <a:lnTo>
                    <a:pt x="266636" y="13868"/>
                  </a:lnTo>
                  <a:lnTo>
                    <a:pt x="266636" y="11874"/>
                  </a:lnTo>
                  <a:lnTo>
                    <a:pt x="266636" y="9880"/>
                  </a:lnTo>
                  <a:close/>
                </a:path>
                <a:path w="677544" h="111125">
                  <a:moveTo>
                    <a:pt x="288251" y="71843"/>
                  </a:moveTo>
                  <a:lnTo>
                    <a:pt x="286639" y="70231"/>
                  </a:lnTo>
                  <a:lnTo>
                    <a:pt x="282651" y="70231"/>
                  </a:lnTo>
                  <a:lnTo>
                    <a:pt x="281012" y="71843"/>
                  </a:lnTo>
                  <a:lnTo>
                    <a:pt x="281012" y="75831"/>
                  </a:lnTo>
                  <a:lnTo>
                    <a:pt x="282651" y="77457"/>
                  </a:lnTo>
                  <a:lnTo>
                    <a:pt x="286639" y="77457"/>
                  </a:lnTo>
                  <a:lnTo>
                    <a:pt x="288251" y="75831"/>
                  </a:lnTo>
                  <a:lnTo>
                    <a:pt x="288251" y="73850"/>
                  </a:lnTo>
                  <a:lnTo>
                    <a:pt x="288251" y="71843"/>
                  </a:lnTo>
                  <a:close/>
                </a:path>
                <a:path w="677544" h="111125">
                  <a:moveTo>
                    <a:pt x="309867" y="47066"/>
                  </a:moveTo>
                  <a:lnTo>
                    <a:pt x="308254" y="45440"/>
                  </a:lnTo>
                  <a:lnTo>
                    <a:pt x="304253" y="45440"/>
                  </a:lnTo>
                  <a:lnTo>
                    <a:pt x="302641" y="47066"/>
                  </a:lnTo>
                  <a:lnTo>
                    <a:pt x="302641" y="51054"/>
                  </a:lnTo>
                  <a:lnTo>
                    <a:pt x="304253" y="52679"/>
                  </a:lnTo>
                  <a:lnTo>
                    <a:pt x="308254" y="52679"/>
                  </a:lnTo>
                  <a:lnTo>
                    <a:pt x="309867" y="51054"/>
                  </a:lnTo>
                  <a:lnTo>
                    <a:pt x="309867" y="49060"/>
                  </a:lnTo>
                  <a:lnTo>
                    <a:pt x="309867" y="47066"/>
                  </a:lnTo>
                  <a:close/>
                </a:path>
                <a:path w="677544" h="111125">
                  <a:moveTo>
                    <a:pt x="331482" y="14008"/>
                  </a:moveTo>
                  <a:lnTo>
                    <a:pt x="329857" y="12382"/>
                  </a:lnTo>
                  <a:lnTo>
                    <a:pt x="325869" y="12382"/>
                  </a:lnTo>
                  <a:lnTo>
                    <a:pt x="324256" y="14008"/>
                  </a:lnTo>
                  <a:lnTo>
                    <a:pt x="324256" y="17995"/>
                  </a:lnTo>
                  <a:lnTo>
                    <a:pt x="325869" y="19608"/>
                  </a:lnTo>
                  <a:lnTo>
                    <a:pt x="329857" y="19608"/>
                  </a:lnTo>
                  <a:lnTo>
                    <a:pt x="331482" y="17995"/>
                  </a:lnTo>
                  <a:lnTo>
                    <a:pt x="331482" y="16002"/>
                  </a:lnTo>
                  <a:lnTo>
                    <a:pt x="331482" y="14008"/>
                  </a:lnTo>
                  <a:close/>
                </a:path>
                <a:path w="677544" h="111125">
                  <a:moveTo>
                    <a:pt x="353110" y="18135"/>
                  </a:moveTo>
                  <a:lnTo>
                    <a:pt x="351485" y="16522"/>
                  </a:lnTo>
                  <a:lnTo>
                    <a:pt x="347497" y="16522"/>
                  </a:lnTo>
                  <a:lnTo>
                    <a:pt x="345871" y="18135"/>
                  </a:lnTo>
                  <a:lnTo>
                    <a:pt x="345871" y="22136"/>
                  </a:lnTo>
                  <a:lnTo>
                    <a:pt x="347497" y="23749"/>
                  </a:lnTo>
                  <a:lnTo>
                    <a:pt x="351485" y="23749"/>
                  </a:lnTo>
                  <a:lnTo>
                    <a:pt x="353110" y="22136"/>
                  </a:lnTo>
                  <a:lnTo>
                    <a:pt x="353110" y="20142"/>
                  </a:lnTo>
                  <a:lnTo>
                    <a:pt x="353110" y="18135"/>
                  </a:lnTo>
                  <a:close/>
                </a:path>
                <a:path w="677544" h="111125">
                  <a:moveTo>
                    <a:pt x="374726" y="14008"/>
                  </a:moveTo>
                  <a:lnTo>
                    <a:pt x="373100" y="12382"/>
                  </a:lnTo>
                  <a:lnTo>
                    <a:pt x="369112" y="12382"/>
                  </a:lnTo>
                  <a:lnTo>
                    <a:pt x="367487" y="14008"/>
                  </a:lnTo>
                  <a:lnTo>
                    <a:pt x="367487" y="17995"/>
                  </a:lnTo>
                  <a:lnTo>
                    <a:pt x="369112" y="19608"/>
                  </a:lnTo>
                  <a:lnTo>
                    <a:pt x="373100" y="19608"/>
                  </a:lnTo>
                  <a:lnTo>
                    <a:pt x="374726" y="17995"/>
                  </a:lnTo>
                  <a:lnTo>
                    <a:pt x="374726" y="16002"/>
                  </a:lnTo>
                  <a:lnTo>
                    <a:pt x="374726" y="14008"/>
                  </a:lnTo>
                  <a:close/>
                </a:path>
                <a:path w="677544" h="111125">
                  <a:moveTo>
                    <a:pt x="396341" y="80111"/>
                  </a:moveTo>
                  <a:lnTo>
                    <a:pt x="394716" y="78498"/>
                  </a:lnTo>
                  <a:lnTo>
                    <a:pt x="390728" y="78498"/>
                  </a:lnTo>
                  <a:lnTo>
                    <a:pt x="389102" y="80111"/>
                  </a:lnTo>
                  <a:lnTo>
                    <a:pt x="389102" y="84112"/>
                  </a:lnTo>
                  <a:lnTo>
                    <a:pt x="390728" y="85725"/>
                  </a:lnTo>
                  <a:lnTo>
                    <a:pt x="394716" y="85725"/>
                  </a:lnTo>
                  <a:lnTo>
                    <a:pt x="396341" y="84112"/>
                  </a:lnTo>
                  <a:lnTo>
                    <a:pt x="396341" y="82105"/>
                  </a:lnTo>
                  <a:lnTo>
                    <a:pt x="396341" y="80111"/>
                  </a:lnTo>
                  <a:close/>
                </a:path>
                <a:path w="677544" h="111125">
                  <a:moveTo>
                    <a:pt x="417944" y="51193"/>
                  </a:moveTo>
                  <a:lnTo>
                    <a:pt x="416331" y="49580"/>
                  </a:lnTo>
                  <a:lnTo>
                    <a:pt x="412330" y="49580"/>
                  </a:lnTo>
                  <a:lnTo>
                    <a:pt x="410718" y="51193"/>
                  </a:lnTo>
                  <a:lnTo>
                    <a:pt x="410718" y="55194"/>
                  </a:lnTo>
                  <a:lnTo>
                    <a:pt x="412330" y="56807"/>
                  </a:lnTo>
                  <a:lnTo>
                    <a:pt x="416331" y="56807"/>
                  </a:lnTo>
                  <a:lnTo>
                    <a:pt x="417944" y="55194"/>
                  </a:lnTo>
                  <a:lnTo>
                    <a:pt x="417944" y="53200"/>
                  </a:lnTo>
                  <a:lnTo>
                    <a:pt x="417944" y="51193"/>
                  </a:lnTo>
                  <a:close/>
                </a:path>
                <a:path w="677544" h="111125">
                  <a:moveTo>
                    <a:pt x="439572" y="38798"/>
                  </a:moveTo>
                  <a:lnTo>
                    <a:pt x="437959" y="37185"/>
                  </a:lnTo>
                  <a:lnTo>
                    <a:pt x="433959" y="37185"/>
                  </a:lnTo>
                  <a:lnTo>
                    <a:pt x="432346" y="38798"/>
                  </a:lnTo>
                  <a:lnTo>
                    <a:pt x="432346" y="42799"/>
                  </a:lnTo>
                  <a:lnTo>
                    <a:pt x="433959" y="44411"/>
                  </a:lnTo>
                  <a:lnTo>
                    <a:pt x="437959" y="44411"/>
                  </a:lnTo>
                  <a:lnTo>
                    <a:pt x="439572" y="42799"/>
                  </a:lnTo>
                  <a:lnTo>
                    <a:pt x="439572" y="40792"/>
                  </a:lnTo>
                  <a:lnTo>
                    <a:pt x="439572" y="38798"/>
                  </a:lnTo>
                  <a:close/>
                </a:path>
                <a:path w="677544" h="111125">
                  <a:moveTo>
                    <a:pt x="461200" y="63601"/>
                  </a:moveTo>
                  <a:lnTo>
                    <a:pt x="459574" y="61976"/>
                  </a:lnTo>
                  <a:lnTo>
                    <a:pt x="455587" y="61976"/>
                  </a:lnTo>
                  <a:lnTo>
                    <a:pt x="453961" y="63601"/>
                  </a:lnTo>
                  <a:lnTo>
                    <a:pt x="453961" y="67576"/>
                  </a:lnTo>
                  <a:lnTo>
                    <a:pt x="455587" y="69202"/>
                  </a:lnTo>
                  <a:lnTo>
                    <a:pt x="459574" y="69202"/>
                  </a:lnTo>
                  <a:lnTo>
                    <a:pt x="461200" y="67576"/>
                  </a:lnTo>
                  <a:lnTo>
                    <a:pt x="461200" y="65595"/>
                  </a:lnTo>
                  <a:lnTo>
                    <a:pt x="461200" y="63601"/>
                  </a:lnTo>
                  <a:close/>
                </a:path>
                <a:path w="677544" h="111125">
                  <a:moveTo>
                    <a:pt x="482803" y="47066"/>
                  </a:moveTo>
                  <a:lnTo>
                    <a:pt x="481190" y="45440"/>
                  </a:lnTo>
                  <a:lnTo>
                    <a:pt x="477189" y="45440"/>
                  </a:lnTo>
                  <a:lnTo>
                    <a:pt x="475576" y="47066"/>
                  </a:lnTo>
                  <a:lnTo>
                    <a:pt x="475576" y="51054"/>
                  </a:lnTo>
                  <a:lnTo>
                    <a:pt x="477189" y="52679"/>
                  </a:lnTo>
                  <a:lnTo>
                    <a:pt x="481190" y="52679"/>
                  </a:lnTo>
                  <a:lnTo>
                    <a:pt x="482803" y="51054"/>
                  </a:lnTo>
                  <a:lnTo>
                    <a:pt x="482803" y="49060"/>
                  </a:lnTo>
                  <a:lnTo>
                    <a:pt x="482803" y="47066"/>
                  </a:lnTo>
                  <a:close/>
                </a:path>
                <a:path w="677544" h="111125">
                  <a:moveTo>
                    <a:pt x="504418" y="51193"/>
                  </a:moveTo>
                  <a:lnTo>
                    <a:pt x="502805" y="49580"/>
                  </a:lnTo>
                  <a:lnTo>
                    <a:pt x="498805" y="49580"/>
                  </a:lnTo>
                  <a:lnTo>
                    <a:pt x="497192" y="51193"/>
                  </a:lnTo>
                  <a:lnTo>
                    <a:pt x="497192" y="55194"/>
                  </a:lnTo>
                  <a:lnTo>
                    <a:pt x="498805" y="56807"/>
                  </a:lnTo>
                  <a:lnTo>
                    <a:pt x="502805" y="56807"/>
                  </a:lnTo>
                  <a:lnTo>
                    <a:pt x="504418" y="55194"/>
                  </a:lnTo>
                  <a:lnTo>
                    <a:pt x="504418" y="53200"/>
                  </a:lnTo>
                  <a:lnTo>
                    <a:pt x="504418" y="51193"/>
                  </a:lnTo>
                  <a:close/>
                </a:path>
                <a:path w="677544" h="111125">
                  <a:moveTo>
                    <a:pt x="526034" y="96634"/>
                  </a:moveTo>
                  <a:lnTo>
                    <a:pt x="524408" y="95021"/>
                  </a:lnTo>
                  <a:lnTo>
                    <a:pt x="520420" y="95021"/>
                  </a:lnTo>
                  <a:lnTo>
                    <a:pt x="518795" y="96634"/>
                  </a:lnTo>
                  <a:lnTo>
                    <a:pt x="518795" y="100634"/>
                  </a:lnTo>
                  <a:lnTo>
                    <a:pt x="520420" y="102247"/>
                  </a:lnTo>
                  <a:lnTo>
                    <a:pt x="524408" y="102247"/>
                  </a:lnTo>
                  <a:lnTo>
                    <a:pt x="526034" y="100634"/>
                  </a:lnTo>
                  <a:lnTo>
                    <a:pt x="526034" y="98628"/>
                  </a:lnTo>
                  <a:lnTo>
                    <a:pt x="526034" y="96634"/>
                  </a:lnTo>
                  <a:close/>
                </a:path>
                <a:path w="677544" h="111125">
                  <a:moveTo>
                    <a:pt x="547662" y="92506"/>
                  </a:moveTo>
                  <a:lnTo>
                    <a:pt x="546036" y="90893"/>
                  </a:lnTo>
                  <a:lnTo>
                    <a:pt x="542048" y="90893"/>
                  </a:lnTo>
                  <a:lnTo>
                    <a:pt x="540423" y="92506"/>
                  </a:lnTo>
                  <a:lnTo>
                    <a:pt x="540423" y="96494"/>
                  </a:lnTo>
                  <a:lnTo>
                    <a:pt x="542048" y="98120"/>
                  </a:lnTo>
                  <a:lnTo>
                    <a:pt x="546036" y="98120"/>
                  </a:lnTo>
                  <a:lnTo>
                    <a:pt x="547662" y="96494"/>
                  </a:lnTo>
                  <a:lnTo>
                    <a:pt x="547662" y="94500"/>
                  </a:lnTo>
                  <a:lnTo>
                    <a:pt x="547662" y="92506"/>
                  </a:lnTo>
                  <a:close/>
                </a:path>
                <a:path w="677544" h="111125">
                  <a:moveTo>
                    <a:pt x="569277" y="80111"/>
                  </a:moveTo>
                  <a:lnTo>
                    <a:pt x="567664" y="78498"/>
                  </a:lnTo>
                  <a:lnTo>
                    <a:pt x="563664" y="78498"/>
                  </a:lnTo>
                  <a:lnTo>
                    <a:pt x="562038" y="80111"/>
                  </a:lnTo>
                  <a:lnTo>
                    <a:pt x="562038" y="84112"/>
                  </a:lnTo>
                  <a:lnTo>
                    <a:pt x="563664" y="85725"/>
                  </a:lnTo>
                  <a:lnTo>
                    <a:pt x="567664" y="85725"/>
                  </a:lnTo>
                  <a:lnTo>
                    <a:pt x="569277" y="84112"/>
                  </a:lnTo>
                  <a:lnTo>
                    <a:pt x="569277" y="82105"/>
                  </a:lnTo>
                  <a:lnTo>
                    <a:pt x="569277" y="80111"/>
                  </a:lnTo>
                  <a:close/>
                </a:path>
                <a:path w="677544" h="111125">
                  <a:moveTo>
                    <a:pt x="590880" y="92506"/>
                  </a:moveTo>
                  <a:lnTo>
                    <a:pt x="589267" y="90893"/>
                  </a:lnTo>
                  <a:lnTo>
                    <a:pt x="585279" y="90893"/>
                  </a:lnTo>
                  <a:lnTo>
                    <a:pt x="583653" y="92506"/>
                  </a:lnTo>
                  <a:lnTo>
                    <a:pt x="583653" y="96494"/>
                  </a:lnTo>
                  <a:lnTo>
                    <a:pt x="585279" y="98120"/>
                  </a:lnTo>
                  <a:lnTo>
                    <a:pt x="589267" y="98120"/>
                  </a:lnTo>
                  <a:lnTo>
                    <a:pt x="590880" y="96494"/>
                  </a:lnTo>
                  <a:lnTo>
                    <a:pt x="590880" y="94500"/>
                  </a:lnTo>
                  <a:lnTo>
                    <a:pt x="590880" y="92506"/>
                  </a:lnTo>
                  <a:close/>
                </a:path>
                <a:path w="677544" h="111125">
                  <a:moveTo>
                    <a:pt x="612508" y="92506"/>
                  </a:moveTo>
                  <a:lnTo>
                    <a:pt x="610882" y="90893"/>
                  </a:lnTo>
                  <a:lnTo>
                    <a:pt x="606882" y="90893"/>
                  </a:lnTo>
                  <a:lnTo>
                    <a:pt x="605269" y="92506"/>
                  </a:lnTo>
                  <a:lnTo>
                    <a:pt x="605269" y="96494"/>
                  </a:lnTo>
                  <a:lnTo>
                    <a:pt x="606882" y="98120"/>
                  </a:lnTo>
                  <a:lnTo>
                    <a:pt x="610882" y="98120"/>
                  </a:lnTo>
                  <a:lnTo>
                    <a:pt x="612508" y="96494"/>
                  </a:lnTo>
                  <a:lnTo>
                    <a:pt x="612508" y="94500"/>
                  </a:lnTo>
                  <a:lnTo>
                    <a:pt x="612508" y="92506"/>
                  </a:lnTo>
                  <a:close/>
                </a:path>
                <a:path w="677544" h="111125">
                  <a:moveTo>
                    <a:pt x="634136" y="84251"/>
                  </a:moveTo>
                  <a:lnTo>
                    <a:pt x="632510" y="82626"/>
                  </a:lnTo>
                  <a:lnTo>
                    <a:pt x="628510" y="82626"/>
                  </a:lnTo>
                  <a:lnTo>
                    <a:pt x="626897" y="84251"/>
                  </a:lnTo>
                  <a:lnTo>
                    <a:pt x="626897" y="88226"/>
                  </a:lnTo>
                  <a:lnTo>
                    <a:pt x="628510" y="89852"/>
                  </a:lnTo>
                  <a:lnTo>
                    <a:pt x="632510" y="89852"/>
                  </a:lnTo>
                  <a:lnTo>
                    <a:pt x="634136" y="88226"/>
                  </a:lnTo>
                  <a:lnTo>
                    <a:pt x="634136" y="86233"/>
                  </a:lnTo>
                  <a:lnTo>
                    <a:pt x="634136" y="84251"/>
                  </a:lnTo>
                  <a:close/>
                </a:path>
                <a:path w="677544" h="111125">
                  <a:moveTo>
                    <a:pt x="655739" y="38798"/>
                  </a:moveTo>
                  <a:lnTo>
                    <a:pt x="654126" y="37185"/>
                  </a:lnTo>
                  <a:lnTo>
                    <a:pt x="650138" y="37185"/>
                  </a:lnTo>
                  <a:lnTo>
                    <a:pt x="648512" y="38798"/>
                  </a:lnTo>
                  <a:lnTo>
                    <a:pt x="648512" y="42799"/>
                  </a:lnTo>
                  <a:lnTo>
                    <a:pt x="650138" y="44411"/>
                  </a:lnTo>
                  <a:lnTo>
                    <a:pt x="654126" y="44411"/>
                  </a:lnTo>
                  <a:lnTo>
                    <a:pt x="655739" y="42799"/>
                  </a:lnTo>
                  <a:lnTo>
                    <a:pt x="655739" y="40792"/>
                  </a:lnTo>
                  <a:lnTo>
                    <a:pt x="655739" y="38798"/>
                  </a:lnTo>
                  <a:close/>
                </a:path>
                <a:path w="677544" h="111125">
                  <a:moveTo>
                    <a:pt x="677354" y="1612"/>
                  </a:moveTo>
                  <a:lnTo>
                    <a:pt x="675741" y="0"/>
                  </a:lnTo>
                  <a:lnTo>
                    <a:pt x="671741" y="0"/>
                  </a:lnTo>
                  <a:lnTo>
                    <a:pt x="670128" y="1612"/>
                  </a:lnTo>
                  <a:lnTo>
                    <a:pt x="670128" y="5600"/>
                  </a:lnTo>
                  <a:lnTo>
                    <a:pt x="671741" y="7226"/>
                  </a:lnTo>
                  <a:lnTo>
                    <a:pt x="675741" y="7226"/>
                  </a:lnTo>
                  <a:lnTo>
                    <a:pt x="677354" y="5600"/>
                  </a:lnTo>
                  <a:lnTo>
                    <a:pt x="677354" y="3606"/>
                  </a:lnTo>
                  <a:lnTo>
                    <a:pt x="677354" y="1612"/>
                  </a:lnTo>
                  <a:close/>
                </a:path>
              </a:pathLst>
            </a:custGeom>
            <a:solidFill>
              <a:srgbClr val="AB62F9"/>
            </a:solidFill>
          </p:spPr>
          <p:txBody>
            <a:bodyPr wrap="square" lIns="0" tIns="0" rIns="0" bIns="0" rtlCol="0"/>
            <a:lstStyle/>
            <a:p>
              <a:endParaRPr/>
            </a:p>
          </p:txBody>
        </p:sp>
        <p:sp>
          <p:nvSpPr>
            <p:cNvPr id="32" name="object 32"/>
            <p:cNvSpPr/>
            <p:nvPr/>
          </p:nvSpPr>
          <p:spPr>
            <a:xfrm>
              <a:off x="363085" y="767792"/>
              <a:ext cx="670560" cy="417830"/>
            </a:xfrm>
            <a:custGeom>
              <a:avLst/>
              <a:gdLst/>
              <a:ahLst/>
              <a:cxnLst/>
              <a:rect l="l" t="t" r="r" b="b"/>
              <a:pathLst>
                <a:path w="670560" h="417830">
                  <a:moveTo>
                    <a:pt x="0" y="400742"/>
                  </a:moveTo>
                  <a:lnTo>
                    <a:pt x="21618" y="413140"/>
                  </a:lnTo>
                  <a:lnTo>
                    <a:pt x="43226" y="404878"/>
                  </a:lnTo>
                  <a:lnTo>
                    <a:pt x="64854" y="417276"/>
                  </a:lnTo>
                  <a:lnTo>
                    <a:pt x="86472" y="400742"/>
                  </a:lnTo>
                  <a:lnTo>
                    <a:pt x="108080" y="388354"/>
                  </a:lnTo>
                  <a:lnTo>
                    <a:pt x="129699" y="371829"/>
                  </a:lnTo>
                  <a:lnTo>
                    <a:pt x="151327" y="392480"/>
                  </a:lnTo>
                  <a:lnTo>
                    <a:pt x="172935" y="409014"/>
                  </a:lnTo>
                  <a:lnTo>
                    <a:pt x="194553" y="396616"/>
                  </a:lnTo>
                  <a:lnTo>
                    <a:pt x="216161" y="375965"/>
                  </a:lnTo>
                  <a:lnTo>
                    <a:pt x="259408" y="326382"/>
                  </a:lnTo>
                  <a:lnTo>
                    <a:pt x="281016" y="347042"/>
                  </a:lnTo>
                  <a:lnTo>
                    <a:pt x="302634" y="375965"/>
                  </a:lnTo>
                  <a:lnTo>
                    <a:pt x="324252" y="338780"/>
                  </a:lnTo>
                  <a:lnTo>
                    <a:pt x="345870" y="371829"/>
                  </a:lnTo>
                  <a:lnTo>
                    <a:pt x="367489" y="367703"/>
                  </a:lnTo>
                  <a:lnTo>
                    <a:pt x="389107" y="371829"/>
                  </a:lnTo>
                  <a:lnTo>
                    <a:pt x="410715" y="367703"/>
                  </a:lnTo>
                  <a:lnTo>
                    <a:pt x="432343" y="351169"/>
                  </a:lnTo>
                  <a:lnTo>
                    <a:pt x="453961" y="363567"/>
                  </a:lnTo>
                  <a:lnTo>
                    <a:pt x="475569" y="371829"/>
                  </a:lnTo>
                  <a:lnTo>
                    <a:pt x="497188" y="363567"/>
                  </a:lnTo>
                  <a:lnTo>
                    <a:pt x="518796" y="351169"/>
                  </a:lnTo>
                  <a:lnTo>
                    <a:pt x="540424" y="363567"/>
                  </a:lnTo>
                  <a:lnTo>
                    <a:pt x="562042" y="355305"/>
                  </a:lnTo>
                  <a:lnTo>
                    <a:pt x="583650" y="355305"/>
                  </a:lnTo>
                  <a:lnTo>
                    <a:pt x="605269" y="367703"/>
                  </a:lnTo>
                  <a:lnTo>
                    <a:pt x="626897" y="313994"/>
                  </a:lnTo>
                  <a:lnTo>
                    <a:pt x="648505" y="173526"/>
                  </a:lnTo>
                  <a:lnTo>
                    <a:pt x="670123" y="0"/>
                  </a:lnTo>
                </a:path>
              </a:pathLst>
            </a:custGeom>
            <a:ln w="3175">
              <a:solidFill>
                <a:srgbClr val="FFA05A"/>
              </a:solidFill>
            </a:ln>
          </p:spPr>
          <p:txBody>
            <a:bodyPr wrap="square" lIns="0" tIns="0" rIns="0" bIns="0" rtlCol="0"/>
            <a:lstStyle/>
            <a:p>
              <a:endParaRPr/>
            </a:p>
          </p:txBody>
        </p:sp>
        <p:sp>
          <p:nvSpPr>
            <p:cNvPr id="33" name="object 33"/>
            <p:cNvSpPr/>
            <p:nvPr/>
          </p:nvSpPr>
          <p:spPr>
            <a:xfrm>
              <a:off x="359460" y="764184"/>
              <a:ext cx="677545" cy="424815"/>
            </a:xfrm>
            <a:custGeom>
              <a:avLst/>
              <a:gdLst/>
              <a:ahLst/>
              <a:cxnLst/>
              <a:rect l="l" t="t" r="r" b="b"/>
              <a:pathLst>
                <a:path w="677544" h="424815">
                  <a:moveTo>
                    <a:pt x="7239" y="402374"/>
                  </a:moveTo>
                  <a:lnTo>
                    <a:pt x="5613" y="400748"/>
                  </a:lnTo>
                  <a:lnTo>
                    <a:pt x="1612" y="400748"/>
                  </a:lnTo>
                  <a:lnTo>
                    <a:pt x="0" y="402374"/>
                  </a:lnTo>
                  <a:lnTo>
                    <a:pt x="0" y="406349"/>
                  </a:lnTo>
                  <a:lnTo>
                    <a:pt x="1612" y="407974"/>
                  </a:lnTo>
                  <a:lnTo>
                    <a:pt x="5613" y="407974"/>
                  </a:lnTo>
                  <a:lnTo>
                    <a:pt x="7239" y="406349"/>
                  </a:lnTo>
                  <a:lnTo>
                    <a:pt x="7239" y="404355"/>
                  </a:lnTo>
                  <a:lnTo>
                    <a:pt x="7239" y="402374"/>
                  </a:lnTo>
                  <a:close/>
                </a:path>
                <a:path w="677544" h="424815">
                  <a:moveTo>
                    <a:pt x="28854" y="414756"/>
                  </a:moveTo>
                  <a:lnTo>
                    <a:pt x="27228" y="413143"/>
                  </a:lnTo>
                  <a:lnTo>
                    <a:pt x="23241" y="413143"/>
                  </a:lnTo>
                  <a:lnTo>
                    <a:pt x="21615" y="414756"/>
                  </a:lnTo>
                  <a:lnTo>
                    <a:pt x="21615" y="418757"/>
                  </a:lnTo>
                  <a:lnTo>
                    <a:pt x="23241" y="420370"/>
                  </a:lnTo>
                  <a:lnTo>
                    <a:pt x="27228" y="420370"/>
                  </a:lnTo>
                  <a:lnTo>
                    <a:pt x="28854" y="418757"/>
                  </a:lnTo>
                  <a:lnTo>
                    <a:pt x="28854" y="416750"/>
                  </a:lnTo>
                  <a:lnTo>
                    <a:pt x="28854" y="414756"/>
                  </a:lnTo>
                  <a:close/>
                </a:path>
                <a:path w="677544" h="424815">
                  <a:moveTo>
                    <a:pt x="50457" y="406501"/>
                  </a:moveTo>
                  <a:lnTo>
                    <a:pt x="48844" y="404876"/>
                  </a:lnTo>
                  <a:lnTo>
                    <a:pt x="44843" y="404876"/>
                  </a:lnTo>
                  <a:lnTo>
                    <a:pt x="43230" y="406501"/>
                  </a:lnTo>
                  <a:lnTo>
                    <a:pt x="43230" y="410489"/>
                  </a:lnTo>
                  <a:lnTo>
                    <a:pt x="44843" y="412102"/>
                  </a:lnTo>
                  <a:lnTo>
                    <a:pt x="48844" y="412102"/>
                  </a:lnTo>
                  <a:lnTo>
                    <a:pt x="50457" y="410489"/>
                  </a:lnTo>
                  <a:lnTo>
                    <a:pt x="50457" y="408495"/>
                  </a:lnTo>
                  <a:lnTo>
                    <a:pt x="50457" y="406501"/>
                  </a:lnTo>
                  <a:close/>
                </a:path>
                <a:path w="677544" h="424815">
                  <a:moveTo>
                    <a:pt x="72085" y="418896"/>
                  </a:moveTo>
                  <a:lnTo>
                    <a:pt x="70472" y="417271"/>
                  </a:lnTo>
                  <a:lnTo>
                    <a:pt x="66471" y="417271"/>
                  </a:lnTo>
                  <a:lnTo>
                    <a:pt x="64858" y="418896"/>
                  </a:lnTo>
                  <a:lnTo>
                    <a:pt x="64858" y="422884"/>
                  </a:lnTo>
                  <a:lnTo>
                    <a:pt x="66471" y="424510"/>
                  </a:lnTo>
                  <a:lnTo>
                    <a:pt x="70472" y="424510"/>
                  </a:lnTo>
                  <a:lnTo>
                    <a:pt x="72085" y="422884"/>
                  </a:lnTo>
                  <a:lnTo>
                    <a:pt x="72085" y="420890"/>
                  </a:lnTo>
                  <a:lnTo>
                    <a:pt x="72085" y="418896"/>
                  </a:lnTo>
                  <a:close/>
                </a:path>
                <a:path w="677544" h="424815">
                  <a:moveTo>
                    <a:pt x="93713" y="402374"/>
                  </a:moveTo>
                  <a:lnTo>
                    <a:pt x="92075" y="400748"/>
                  </a:lnTo>
                  <a:lnTo>
                    <a:pt x="88087" y="400748"/>
                  </a:lnTo>
                  <a:lnTo>
                    <a:pt x="86474" y="402374"/>
                  </a:lnTo>
                  <a:lnTo>
                    <a:pt x="86474" y="406349"/>
                  </a:lnTo>
                  <a:lnTo>
                    <a:pt x="88087" y="407974"/>
                  </a:lnTo>
                  <a:lnTo>
                    <a:pt x="92075" y="407974"/>
                  </a:lnTo>
                  <a:lnTo>
                    <a:pt x="93713" y="406349"/>
                  </a:lnTo>
                  <a:lnTo>
                    <a:pt x="93713" y="404355"/>
                  </a:lnTo>
                  <a:lnTo>
                    <a:pt x="93713" y="402374"/>
                  </a:lnTo>
                  <a:close/>
                </a:path>
                <a:path w="677544" h="424815">
                  <a:moveTo>
                    <a:pt x="115316" y="389966"/>
                  </a:moveTo>
                  <a:lnTo>
                    <a:pt x="113703" y="388353"/>
                  </a:lnTo>
                  <a:lnTo>
                    <a:pt x="109702" y="388353"/>
                  </a:lnTo>
                  <a:lnTo>
                    <a:pt x="108077" y="389966"/>
                  </a:lnTo>
                  <a:lnTo>
                    <a:pt x="108077" y="393954"/>
                  </a:lnTo>
                  <a:lnTo>
                    <a:pt x="109702" y="395579"/>
                  </a:lnTo>
                  <a:lnTo>
                    <a:pt x="113703" y="395579"/>
                  </a:lnTo>
                  <a:lnTo>
                    <a:pt x="115316" y="393954"/>
                  </a:lnTo>
                  <a:lnTo>
                    <a:pt x="115316" y="391972"/>
                  </a:lnTo>
                  <a:lnTo>
                    <a:pt x="115316" y="389966"/>
                  </a:lnTo>
                  <a:close/>
                </a:path>
                <a:path w="677544" h="424815">
                  <a:moveTo>
                    <a:pt x="136931" y="373456"/>
                  </a:moveTo>
                  <a:lnTo>
                    <a:pt x="135318" y="371830"/>
                  </a:lnTo>
                  <a:lnTo>
                    <a:pt x="131318" y="371830"/>
                  </a:lnTo>
                  <a:lnTo>
                    <a:pt x="129705" y="373456"/>
                  </a:lnTo>
                  <a:lnTo>
                    <a:pt x="129705" y="377444"/>
                  </a:lnTo>
                  <a:lnTo>
                    <a:pt x="131318" y="379056"/>
                  </a:lnTo>
                  <a:lnTo>
                    <a:pt x="135318" y="379056"/>
                  </a:lnTo>
                  <a:lnTo>
                    <a:pt x="136931" y="377444"/>
                  </a:lnTo>
                  <a:lnTo>
                    <a:pt x="136931" y="375450"/>
                  </a:lnTo>
                  <a:lnTo>
                    <a:pt x="136931" y="373456"/>
                  </a:lnTo>
                  <a:close/>
                </a:path>
                <a:path w="677544" h="424815">
                  <a:moveTo>
                    <a:pt x="158559" y="394093"/>
                  </a:moveTo>
                  <a:lnTo>
                    <a:pt x="156933" y="392480"/>
                  </a:lnTo>
                  <a:lnTo>
                    <a:pt x="152946" y="392480"/>
                  </a:lnTo>
                  <a:lnTo>
                    <a:pt x="151333" y="394093"/>
                  </a:lnTo>
                  <a:lnTo>
                    <a:pt x="151333" y="398094"/>
                  </a:lnTo>
                  <a:lnTo>
                    <a:pt x="152946" y="399707"/>
                  </a:lnTo>
                  <a:lnTo>
                    <a:pt x="156933" y="399707"/>
                  </a:lnTo>
                  <a:lnTo>
                    <a:pt x="158559" y="398094"/>
                  </a:lnTo>
                  <a:lnTo>
                    <a:pt x="158559" y="396100"/>
                  </a:lnTo>
                  <a:lnTo>
                    <a:pt x="158559" y="394093"/>
                  </a:lnTo>
                  <a:close/>
                </a:path>
                <a:path w="677544" h="424815">
                  <a:moveTo>
                    <a:pt x="180174" y="410629"/>
                  </a:moveTo>
                  <a:lnTo>
                    <a:pt x="178549" y="409016"/>
                  </a:lnTo>
                  <a:lnTo>
                    <a:pt x="174548" y="409016"/>
                  </a:lnTo>
                  <a:lnTo>
                    <a:pt x="172935" y="410629"/>
                  </a:lnTo>
                  <a:lnTo>
                    <a:pt x="172935" y="414616"/>
                  </a:lnTo>
                  <a:lnTo>
                    <a:pt x="174548" y="416242"/>
                  </a:lnTo>
                  <a:lnTo>
                    <a:pt x="178549" y="416242"/>
                  </a:lnTo>
                  <a:lnTo>
                    <a:pt x="180174" y="414616"/>
                  </a:lnTo>
                  <a:lnTo>
                    <a:pt x="180174" y="412623"/>
                  </a:lnTo>
                  <a:lnTo>
                    <a:pt x="180174" y="410629"/>
                  </a:lnTo>
                  <a:close/>
                </a:path>
                <a:path w="677544" h="424815">
                  <a:moveTo>
                    <a:pt x="201790" y="398233"/>
                  </a:moveTo>
                  <a:lnTo>
                    <a:pt x="200164" y="396621"/>
                  </a:lnTo>
                  <a:lnTo>
                    <a:pt x="196176" y="396621"/>
                  </a:lnTo>
                  <a:lnTo>
                    <a:pt x="194551" y="398233"/>
                  </a:lnTo>
                  <a:lnTo>
                    <a:pt x="194551" y="402234"/>
                  </a:lnTo>
                  <a:lnTo>
                    <a:pt x="196176" y="403847"/>
                  </a:lnTo>
                  <a:lnTo>
                    <a:pt x="200164" y="403847"/>
                  </a:lnTo>
                  <a:lnTo>
                    <a:pt x="201790" y="402234"/>
                  </a:lnTo>
                  <a:lnTo>
                    <a:pt x="201790" y="400227"/>
                  </a:lnTo>
                  <a:lnTo>
                    <a:pt x="201790" y="398233"/>
                  </a:lnTo>
                  <a:close/>
                </a:path>
                <a:path w="677544" h="424815">
                  <a:moveTo>
                    <a:pt x="223393" y="377583"/>
                  </a:moveTo>
                  <a:lnTo>
                    <a:pt x="221780" y="375970"/>
                  </a:lnTo>
                  <a:lnTo>
                    <a:pt x="217792" y="375970"/>
                  </a:lnTo>
                  <a:lnTo>
                    <a:pt x="216166" y="377583"/>
                  </a:lnTo>
                  <a:lnTo>
                    <a:pt x="216166" y="381584"/>
                  </a:lnTo>
                  <a:lnTo>
                    <a:pt x="217792" y="383197"/>
                  </a:lnTo>
                  <a:lnTo>
                    <a:pt x="221780" y="383197"/>
                  </a:lnTo>
                  <a:lnTo>
                    <a:pt x="223393" y="381584"/>
                  </a:lnTo>
                  <a:lnTo>
                    <a:pt x="223393" y="379577"/>
                  </a:lnTo>
                  <a:lnTo>
                    <a:pt x="223393" y="377583"/>
                  </a:lnTo>
                  <a:close/>
                </a:path>
                <a:path w="677544" h="424815">
                  <a:moveTo>
                    <a:pt x="245008" y="352793"/>
                  </a:moveTo>
                  <a:lnTo>
                    <a:pt x="243395" y="351167"/>
                  </a:lnTo>
                  <a:lnTo>
                    <a:pt x="239395" y="351167"/>
                  </a:lnTo>
                  <a:lnTo>
                    <a:pt x="237782" y="352793"/>
                  </a:lnTo>
                  <a:lnTo>
                    <a:pt x="237782" y="356781"/>
                  </a:lnTo>
                  <a:lnTo>
                    <a:pt x="239395" y="358394"/>
                  </a:lnTo>
                  <a:lnTo>
                    <a:pt x="243395" y="358394"/>
                  </a:lnTo>
                  <a:lnTo>
                    <a:pt x="245008" y="356781"/>
                  </a:lnTo>
                  <a:lnTo>
                    <a:pt x="245008" y="354787"/>
                  </a:lnTo>
                  <a:lnTo>
                    <a:pt x="245008" y="352793"/>
                  </a:lnTo>
                  <a:close/>
                </a:path>
                <a:path w="677544" h="424815">
                  <a:moveTo>
                    <a:pt x="266636" y="328002"/>
                  </a:moveTo>
                  <a:lnTo>
                    <a:pt x="265023" y="326377"/>
                  </a:lnTo>
                  <a:lnTo>
                    <a:pt x="261023" y="326377"/>
                  </a:lnTo>
                  <a:lnTo>
                    <a:pt x="259410" y="328002"/>
                  </a:lnTo>
                  <a:lnTo>
                    <a:pt x="259410" y="331990"/>
                  </a:lnTo>
                  <a:lnTo>
                    <a:pt x="261023" y="333616"/>
                  </a:lnTo>
                  <a:lnTo>
                    <a:pt x="265023" y="333616"/>
                  </a:lnTo>
                  <a:lnTo>
                    <a:pt x="266636" y="331990"/>
                  </a:lnTo>
                  <a:lnTo>
                    <a:pt x="266636" y="329996"/>
                  </a:lnTo>
                  <a:lnTo>
                    <a:pt x="266636" y="328002"/>
                  </a:lnTo>
                  <a:close/>
                </a:path>
                <a:path w="677544" h="424815">
                  <a:moveTo>
                    <a:pt x="288251" y="348665"/>
                  </a:moveTo>
                  <a:lnTo>
                    <a:pt x="286639" y="347040"/>
                  </a:lnTo>
                  <a:lnTo>
                    <a:pt x="282651" y="347040"/>
                  </a:lnTo>
                  <a:lnTo>
                    <a:pt x="281012" y="348665"/>
                  </a:lnTo>
                  <a:lnTo>
                    <a:pt x="281012" y="352653"/>
                  </a:lnTo>
                  <a:lnTo>
                    <a:pt x="282651" y="354266"/>
                  </a:lnTo>
                  <a:lnTo>
                    <a:pt x="286639" y="354266"/>
                  </a:lnTo>
                  <a:lnTo>
                    <a:pt x="288251" y="352653"/>
                  </a:lnTo>
                  <a:lnTo>
                    <a:pt x="288251" y="350659"/>
                  </a:lnTo>
                  <a:lnTo>
                    <a:pt x="288251" y="348665"/>
                  </a:lnTo>
                  <a:close/>
                </a:path>
                <a:path w="677544" h="424815">
                  <a:moveTo>
                    <a:pt x="309867" y="377583"/>
                  </a:moveTo>
                  <a:lnTo>
                    <a:pt x="308254" y="375970"/>
                  </a:lnTo>
                  <a:lnTo>
                    <a:pt x="304253" y="375970"/>
                  </a:lnTo>
                  <a:lnTo>
                    <a:pt x="302641" y="377583"/>
                  </a:lnTo>
                  <a:lnTo>
                    <a:pt x="302641" y="381584"/>
                  </a:lnTo>
                  <a:lnTo>
                    <a:pt x="304253" y="383197"/>
                  </a:lnTo>
                  <a:lnTo>
                    <a:pt x="308254" y="383197"/>
                  </a:lnTo>
                  <a:lnTo>
                    <a:pt x="309867" y="381584"/>
                  </a:lnTo>
                  <a:lnTo>
                    <a:pt x="309867" y="379577"/>
                  </a:lnTo>
                  <a:lnTo>
                    <a:pt x="309867" y="377583"/>
                  </a:lnTo>
                  <a:close/>
                </a:path>
                <a:path w="677544" h="424815">
                  <a:moveTo>
                    <a:pt x="331482" y="340398"/>
                  </a:moveTo>
                  <a:lnTo>
                    <a:pt x="329857" y="338785"/>
                  </a:lnTo>
                  <a:lnTo>
                    <a:pt x="325869" y="338785"/>
                  </a:lnTo>
                  <a:lnTo>
                    <a:pt x="324256" y="340398"/>
                  </a:lnTo>
                  <a:lnTo>
                    <a:pt x="324256" y="344385"/>
                  </a:lnTo>
                  <a:lnTo>
                    <a:pt x="325869" y="346011"/>
                  </a:lnTo>
                  <a:lnTo>
                    <a:pt x="329857" y="346011"/>
                  </a:lnTo>
                  <a:lnTo>
                    <a:pt x="331482" y="344385"/>
                  </a:lnTo>
                  <a:lnTo>
                    <a:pt x="331482" y="342392"/>
                  </a:lnTo>
                  <a:lnTo>
                    <a:pt x="331482" y="340398"/>
                  </a:lnTo>
                  <a:close/>
                </a:path>
                <a:path w="677544" h="424815">
                  <a:moveTo>
                    <a:pt x="353110" y="373456"/>
                  </a:moveTo>
                  <a:lnTo>
                    <a:pt x="351485" y="371830"/>
                  </a:lnTo>
                  <a:lnTo>
                    <a:pt x="347497" y="371830"/>
                  </a:lnTo>
                  <a:lnTo>
                    <a:pt x="345871" y="373456"/>
                  </a:lnTo>
                  <a:lnTo>
                    <a:pt x="345871" y="377444"/>
                  </a:lnTo>
                  <a:lnTo>
                    <a:pt x="347497" y="379056"/>
                  </a:lnTo>
                  <a:lnTo>
                    <a:pt x="351485" y="379056"/>
                  </a:lnTo>
                  <a:lnTo>
                    <a:pt x="353110" y="377444"/>
                  </a:lnTo>
                  <a:lnTo>
                    <a:pt x="353110" y="375450"/>
                  </a:lnTo>
                  <a:lnTo>
                    <a:pt x="353110" y="373456"/>
                  </a:lnTo>
                  <a:close/>
                </a:path>
                <a:path w="677544" h="424815">
                  <a:moveTo>
                    <a:pt x="374726" y="369316"/>
                  </a:moveTo>
                  <a:lnTo>
                    <a:pt x="373100" y="367703"/>
                  </a:lnTo>
                  <a:lnTo>
                    <a:pt x="369112" y="367703"/>
                  </a:lnTo>
                  <a:lnTo>
                    <a:pt x="367487" y="369316"/>
                  </a:lnTo>
                  <a:lnTo>
                    <a:pt x="367487" y="373316"/>
                  </a:lnTo>
                  <a:lnTo>
                    <a:pt x="369112" y="374929"/>
                  </a:lnTo>
                  <a:lnTo>
                    <a:pt x="373100" y="374929"/>
                  </a:lnTo>
                  <a:lnTo>
                    <a:pt x="374726" y="373316"/>
                  </a:lnTo>
                  <a:lnTo>
                    <a:pt x="374726" y="371322"/>
                  </a:lnTo>
                  <a:lnTo>
                    <a:pt x="374726" y="369316"/>
                  </a:lnTo>
                  <a:close/>
                </a:path>
                <a:path w="677544" h="424815">
                  <a:moveTo>
                    <a:pt x="396341" y="373456"/>
                  </a:moveTo>
                  <a:lnTo>
                    <a:pt x="394716" y="371830"/>
                  </a:lnTo>
                  <a:lnTo>
                    <a:pt x="390728" y="371830"/>
                  </a:lnTo>
                  <a:lnTo>
                    <a:pt x="389102" y="373456"/>
                  </a:lnTo>
                  <a:lnTo>
                    <a:pt x="389102" y="377444"/>
                  </a:lnTo>
                  <a:lnTo>
                    <a:pt x="390728" y="379056"/>
                  </a:lnTo>
                  <a:lnTo>
                    <a:pt x="394716" y="379056"/>
                  </a:lnTo>
                  <a:lnTo>
                    <a:pt x="396341" y="377444"/>
                  </a:lnTo>
                  <a:lnTo>
                    <a:pt x="396341" y="375450"/>
                  </a:lnTo>
                  <a:lnTo>
                    <a:pt x="396341" y="373456"/>
                  </a:lnTo>
                  <a:close/>
                </a:path>
                <a:path w="677544" h="424815">
                  <a:moveTo>
                    <a:pt x="417944" y="369316"/>
                  </a:moveTo>
                  <a:lnTo>
                    <a:pt x="416331" y="367703"/>
                  </a:lnTo>
                  <a:lnTo>
                    <a:pt x="412330" y="367703"/>
                  </a:lnTo>
                  <a:lnTo>
                    <a:pt x="410718" y="369316"/>
                  </a:lnTo>
                  <a:lnTo>
                    <a:pt x="410718" y="373316"/>
                  </a:lnTo>
                  <a:lnTo>
                    <a:pt x="412330" y="374929"/>
                  </a:lnTo>
                  <a:lnTo>
                    <a:pt x="416331" y="374929"/>
                  </a:lnTo>
                  <a:lnTo>
                    <a:pt x="417944" y="373316"/>
                  </a:lnTo>
                  <a:lnTo>
                    <a:pt x="417944" y="371322"/>
                  </a:lnTo>
                  <a:lnTo>
                    <a:pt x="417944" y="369316"/>
                  </a:lnTo>
                  <a:close/>
                </a:path>
                <a:path w="677544" h="424815">
                  <a:moveTo>
                    <a:pt x="439572" y="352793"/>
                  </a:moveTo>
                  <a:lnTo>
                    <a:pt x="437959" y="351167"/>
                  </a:lnTo>
                  <a:lnTo>
                    <a:pt x="433959" y="351167"/>
                  </a:lnTo>
                  <a:lnTo>
                    <a:pt x="432346" y="352793"/>
                  </a:lnTo>
                  <a:lnTo>
                    <a:pt x="432346" y="356781"/>
                  </a:lnTo>
                  <a:lnTo>
                    <a:pt x="433959" y="358394"/>
                  </a:lnTo>
                  <a:lnTo>
                    <a:pt x="437959" y="358394"/>
                  </a:lnTo>
                  <a:lnTo>
                    <a:pt x="439572" y="356781"/>
                  </a:lnTo>
                  <a:lnTo>
                    <a:pt x="439572" y="354787"/>
                  </a:lnTo>
                  <a:lnTo>
                    <a:pt x="439572" y="352793"/>
                  </a:lnTo>
                  <a:close/>
                </a:path>
                <a:path w="677544" h="424815">
                  <a:moveTo>
                    <a:pt x="461200" y="365188"/>
                  </a:moveTo>
                  <a:lnTo>
                    <a:pt x="459574" y="363562"/>
                  </a:lnTo>
                  <a:lnTo>
                    <a:pt x="455587" y="363562"/>
                  </a:lnTo>
                  <a:lnTo>
                    <a:pt x="453961" y="365188"/>
                  </a:lnTo>
                  <a:lnTo>
                    <a:pt x="453961" y="369176"/>
                  </a:lnTo>
                  <a:lnTo>
                    <a:pt x="455587" y="370801"/>
                  </a:lnTo>
                  <a:lnTo>
                    <a:pt x="459574" y="370801"/>
                  </a:lnTo>
                  <a:lnTo>
                    <a:pt x="461200" y="369176"/>
                  </a:lnTo>
                  <a:lnTo>
                    <a:pt x="461200" y="367182"/>
                  </a:lnTo>
                  <a:lnTo>
                    <a:pt x="461200" y="365188"/>
                  </a:lnTo>
                  <a:close/>
                </a:path>
                <a:path w="677544" h="424815">
                  <a:moveTo>
                    <a:pt x="482803" y="373456"/>
                  </a:moveTo>
                  <a:lnTo>
                    <a:pt x="481190" y="371830"/>
                  </a:lnTo>
                  <a:lnTo>
                    <a:pt x="477189" y="371830"/>
                  </a:lnTo>
                  <a:lnTo>
                    <a:pt x="475576" y="373456"/>
                  </a:lnTo>
                  <a:lnTo>
                    <a:pt x="475576" y="377444"/>
                  </a:lnTo>
                  <a:lnTo>
                    <a:pt x="477189" y="379056"/>
                  </a:lnTo>
                  <a:lnTo>
                    <a:pt x="481190" y="379056"/>
                  </a:lnTo>
                  <a:lnTo>
                    <a:pt x="482803" y="377444"/>
                  </a:lnTo>
                  <a:lnTo>
                    <a:pt x="482803" y="375450"/>
                  </a:lnTo>
                  <a:lnTo>
                    <a:pt x="482803" y="373456"/>
                  </a:lnTo>
                  <a:close/>
                </a:path>
                <a:path w="677544" h="424815">
                  <a:moveTo>
                    <a:pt x="504418" y="365188"/>
                  </a:moveTo>
                  <a:lnTo>
                    <a:pt x="502805" y="363562"/>
                  </a:lnTo>
                  <a:lnTo>
                    <a:pt x="498805" y="363562"/>
                  </a:lnTo>
                  <a:lnTo>
                    <a:pt x="497192" y="365188"/>
                  </a:lnTo>
                  <a:lnTo>
                    <a:pt x="497192" y="369176"/>
                  </a:lnTo>
                  <a:lnTo>
                    <a:pt x="498805" y="370801"/>
                  </a:lnTo>
                  <a:lnTo>
                    <a:pt x="502805" y="370801"/>
                  </a:lnTo>
                  <a:lnTo>
                    <a:pt x="504418" y="369176"/>
                  </a:lnTo>
                  <a:lnTo>
                    <a:pt x="504418" y="367182"/>
                  </a:lnTo>
                  <a:lnTo>
                    <a:pt x="504418" y="365188"/>
                  </a:lnTo>
                  <a:close/>
                </a:path>
                <a:path w="677544" h="424815">
                  <a:moveTo>
                    <a:pt x="526034" y="352793"/>
                  </a:moveTo>
                  <a:lnTo>
                    <a:pt x="524408" y="351167"/>
                  </a:lnTo>
                  <a:lnTo>
                    <a:pt x="520420" y="351167"/>
                  </a:lnTo>
                  <a:lnTo>
                    <a:pt x="518795" y="352793"/>
                  </a:lnTo>
                  <a:lnTo>
                    <a:pt x="518795" y="356781"/>
                  </a:lnTo>
                  <a:lnTo>
                    <a:pt x="520420" y="358394"/>
                  </a:lnTo>
                  <a:lnTo>
                    <a:pt x="524408" y="358394"/>
                  </a:lnTo>
                  <a:lnTo>
                    <a:pt x="526034" y="356781"/>
                  </a:lnTo>
                  <a:lnTo>
                    <a:pt x="526034" y="354787"/>
                  </a:lnTo>
                  <a:lnTo>
                    <a:pt x="526034" y="352793"/>
                  </a:lnTo>
                  <a:close/>
                </a:path>
                <a:path w="677544" h="424815">
                  <a:moveTo>
                    <a:pt x="547662" y="365188"/>
                  </a:moveTo>
                  <a:lnTo>
                    <a:pt x="546036" y="363562"/>
                  </a:lnTo>
                  <a:lnTo>
                    <a:pt x="542048" y="363562"/>
                  </a:lnTo>
                  <a:lnTo>
                    <a:pt x="540423" y="365188"/>
                  </a:lnTo>
                  <a:lnTo>
                    <a:pt x="540423" y="369176"/>
                  </a:lnTo>
                  <a:lnTo>
                    <a:pt x="542048" y="370801"/>
                  </a:lnTo>
                  <a:lnTo>
                    <a:pt x="546036" y="370801"/>
                  </a:lnTo>
                  <a:lnTo>
                    <a:pt x="547662" y="369176"/>
                  </a:lnTo>
                  <a:lnTo>
                    <a:pt x="547662" y="367182"/>
                  </a:lnTo>
                  <a:lnTo>
                    <a:pt x="547662" y="365188"/>
                  </a:lnTo>
                  <a:close/>
                </a:path>
                <a:path w="677544" h="424815">
                  <a:moveTo>
                    <a:pt x="569277" y="356920"/>
                  </a:moveTo>
                  <a:lnTo>
                    <a:pt x="567664" y="355307"/>
                  </a:lnTo>
                  <a:lnTo>
                    <a:pt x="563664" y="355307"/>
                  </a:lnTo>
                  <a:lnTo>
                    <a:pt x="562038" y="356920"/>
                  </a:lnTo>
                  <a:lnTo>
                    <a:pt x="562038" y="360921"/>
                  </a:lnTo>
                  <a:lnTo>
                    <a:pt x="563664" y="362534"/>
                  </a:lnTo>
                  <a:lnTo>
                    <a:pt x="567664" y="362534"/>
                  </a:lnTo>
                  <a:lnTo>
                    <a:pt x="569277" y="360921"/>
                  </a:lnTo>
                  <a:lnTo>
                    <a:pt x="569277" y="358914"/>
                  </a:lnTo>
                  <a:lnTo>
                    <a:pt x="569277" y="356920"/>
                  </a:lnTo>
                  <a:close/>
                </a:path>
                <a:path w="677544" h="424815">
                  <a:moveTo>
                    <a:pt x="590880" y="356920"/>
                  </a:moveTo>
                  <a:lnTo>
                    <a:pt x="589267" y="355307"/>
                  </a:lnTo>
                  <a:lnTo>
                    <a:pt x="585279" y="355307"/>
                  </a:lnTo>
                  <a:lnTo>
                    <a:pt x="583653" y="356920"/>
                  </a:lnTo>
                  <a:lnTo>
                    <a:pt x="583653" y="360921"/>
                  </a:lnTo>
                  <a:lnTo>
                    <a:pt x="585279" y="362534"/>
                  </a:lnTo>
                  <a:lnTo>
                    <a:pt x="589267" y="362534"/>
                  </a:lnTo>
                  <a:lnTo>
                    <a:pt x="590880" y="360921"/>
                  </a:lnTo>
                  <a:lnTo>
                    <a:pt x="590880" y="358914"/>
                  </a:lnTo>
                  <a:lnTo>
                    <a:pt x="590880" y="356920"/>
                  </a:lnTo>
                  <a:close/>
                </a:path>
                <a:path w="677544" h="424815">
                  <a:moveTo>
                    <a:pt x="612508" y="369316"/>
                  </a:moveTo>
                  <a:lnTo>
                    <a:pt x="610882" y="367703"/>
                  </a:lnTo>
                  <a:lnTo>
                    <a:pt x="606882" y="367703"/>
                  </a:lnTo>
                  <a:lnTo>
                    <a:pt x="605269" y="369316"/>
                  </a:lnTo>
                  <a:lnTo>
                    <a:pt x="605269" y="373316"/>
                  </a:lnTo>
                  <a:lnTo>
                    <a:pt x="606882" y="374929"/>
                  </a:lnTo>
                  <a:lnTo>
                    <a:pt x="610882" y="374929"/>
                  </a:lnTo>
                  <a:lnTo>
                    <a:pt x="612508" y="373316"/>
                  </a:lnTo>
                  <a:lnTo>
                    <a:pt x="612508" y="371322"/>
                  </a:lnTo>
                  <a:lnTo>
                    <a:pt x="612508" y="369316"/>
                  </a:lnTo>
                  <a:close/>
                </a:path>
                <a:path w="677544" h="424815">
                  <a:moveTo>
                    <a:pt x="634136" y="315607"/>
                  </a:moveTo>
                  <a:lnTo>
                    <a:pt x="632510" y="313994"/>
                  </a:lnTo>
                  <a:lnTo>
                    <a:pt x="628510" y="313994"/>
                  </a:lnTo>
                  <a:lnTo>
                    <a:pt x="626897" y="315607"/>
                  </a:lnTo>
                  <a:lnTo>
                    <a:pt x="626897" y="319608"/>
                  </a:lnTo>
                  <a:lnTo>
                    <a:pt x="628510" y="321221"/>
                  </a:lnTo>
                  <a:lnTo>
                    <a:pt x="632510" y="321221"/>
                  </a:lnTo>
                  <a:lnTo>
                    <a:pt x="634136" y="319608"/>
                  </a:lnTo>
                  <a:lnTo>
                    <a:pt x="634136" y="317614"/>
                  </a:lnTo>
                  <a:lnTo>
                    <a:pt x="634136" y="315607"/>
                  </a:lnTo>
                  <a:close/>
                </a:path>
                <a:path w="677544" h="424815">
                  <a:moveTo>
                    <a:pt x="655739" y="175145"/>
                  </a:moveTo>
                  <a:lnTo>
                    <a:pt x="654126" y="173532"/>
                  </a:lnTo>
                  <a:lnTo>
                    <a:pt x="650138" y="173532"/>
                  </a:lnTo>
                  <a:lnTo>
                    <a:pt x="648512" y="175145"/>
                  </a:lnTo>
                  <a:lnTo>
                    <a:pt x="648512" y="179133"/>
                  </a:lnTo>
                  <a:lnTo>
                    <a:pt x="650138" y="180759"/>
                  </a:lnTo>
                  <a:lnTo>
                    <a:pt x="654126" y="180759"/>
                  </a:lnTo>
                  <a:lnTo>
                    <a:pt x="655739" y="179133"/>
                  </a:lnTo>
                  <a:lnTo>
                    <a:pt x="655739" y="177139"/>
                  </a:lnTo>
                  <a:lnTo>
                    <a:pt x="655739" y="175145"/>
                  </a:lnTo>
                  <a:close/>
                </a:path>
                <a:path w="677544" h="424815">
                  <a:moveTo>
                    <a:pt x="677354" y="1625"/>
                  </a:moveTo>
                  <a:lnTo>
                    <a:pt x="675741" y="0"/>
                  </a:lnTo>
                  <a:lnTo>
                    <a:pt x="671741" y="0"/>
                  </a:lnTo>
                  <a:lnTo>
                    <a:pt x="670128" y="1625"/>
                  </a:lnTo>
                  <a:lnTo>
                    <a:pt x="670128" y="5613"/>
                  </a:lnTo>
                  <a:lnTo>
                    <a:pt x="671741" y="7226"/>
                  </a:lnTo>
                  <a:lnTo>
                    <a:pt x="675741" y="7226"/>
                  </a:lnTo>
                  <a:lnTo>
                    <a:pt x="677354" y="5613"/>
                  </a:lnTo>
                  <a:lnTo>
                    <a:pt x="677354" y="3619"/>
                  </a:lnTo>
                  <a:lnTo>
                    <a:pt x="677354" y="1625"/>
                  </a:lnTo>
                  <a:close/>
                </a:path>
              </a:pathLst>
            </a:custGeom>
            <a:solidFill>
              <a:srgbClr val="FFA05A"/>
            </a:solidFill>
          </p:spPr>
          <p:txBody>
            <a:bodyPr wrap="square" lIns="0" tIns="0" rIns="0" bIns="0" rtlCol="0"/>
            <a:lstStyle/>
            <a:p>
              <a:endParaRPr/>
            </a:p>
          </p:txBody>
        </p:sp>
        <p:sp>
          <p:nvSpPr>
            <p:cNvPr id="34" name="object 34"/>
            <p:cNvSpPr/>
            <p:nvPr/>
          </p:nvSpPr>
          <p:spPr>
            <a:xfrm>
              <a:off x="320230" y="739361"/>
              <a:ext cx="0" cy="478790"/>
            </a:xfrm>
            <a:custGeom>
              <a:avLst/>
              <a:gdLst/>
              <a:ahLst/>
              <a:cxnLst/>
              <a:rect l="l" t="t" r="r" b="b"/>
              <a:pathLst>
                <a:path h="478790">
                  <a:moveTo>
                    <a:pt x="0" y="0"/>
                  </a:moveTo>
                  <a:lnTo>
                    <a:pt x="0" y="478268"/>
                  </a:lnTo>
                </a:path>
              </a:pathLst>
            </a:custGeom>
            <a:ln w="3175">
              <a:solidFill>
                <a:srgbClr val="000000"/>
              </a:solidFill>
            </a:ln>
          </p:spPr>
          <p:txBody>
            <a:bodyPr wrap="square" lIns="0" tIns="0" rIns="0" bIns="0" rtlCol="0"/>
            <a:lstStyle/>
            <a:p>
              <a:endParaRPr/>
            </a:p>
          </p:txBody>
        </p:sp>
      </p:grpSp>
      <p:sp>
        <p:nvSpPr>
          <p:cNvPr id="35" name="object 35"/>
          <p:cNvSpPr txBox="1"/>
          <p:nvPr/>
        </p:nvSpPr>
        <p:spPr>
          <a:xfrm>
            <a:off x="275454" y="1082880"/>
            <a:ext cx="52069" cy="54610"/>
          </a:xfrm>
          <a:prstGeom prst="rect">
            <a:avLst/>
          </a:prstGeom>
        </p:spPr>
        <p:txBody>
          <a:bodyPr vert="horz" wrap="square" lIns="0" tIns="17780" rIns="0" bIns="0" rtlCol="0">
            <a:spAutoFit/>
          </a:bodyPr>
          <a:lstStyle/>
          <a:p>
            <a:pPr marL="12700">
              <a:lnSpc>
                <a:spcPct val="100000"/>
              </a:lnSpc>
              <a:spcBef>
                <a:spcPts val="140"/>
              </a:spcBef>
            </a:pPr>
            <a:r>
              <a:rPr sz="150" b="1" spc="5" dirty="0">
                <a:solidFill>
                  <a:srgbClr val="2A3E5F"/>
                </a:solidFill>
                <a:latin typeface="Tahoma"/>
                <a:cs typeface="Tahoma"/>
              </a:rPr>
              <a:t>20</a:t>
            </a:r>
            <a:endParaRPr sz="150">
              <a:latin typeface="Tahoma"/>
              <a:cs typeface="Tahoma"/>
            </a:endParaRPr>
          </a:p>
        </p:txBody>
      </p:sp>
      <p:sp>
        <p:nvSpPr>
          <p:cNvPr id="36" name="object 36"/>
          <p:cNvSpPr txBox="1"/>
          <p:nvPr/>
        </p:nvSpPr>
        <p:spPr>
          <a:xfrm>
            <a:off x="275454" y="999756"/>
            <a:ext cx="52069" cy="54610"/>
          </a:xfrm>
          <a:prstGeom prst="rect">
            <a:avLst/>
          </a:prstGeom>
        </p:spPr>
        <p:txBody>
          <a:bodyPr vert="horz" wrap="square" lIns="0" tIns="11430" rIns="0" bIns="0" rtlCol="0">
            <a:spAutoFit/>
          </a:bodyPr>
          <a:lstStyle/>
          <a:p>
            <a:pPr marL="12700">
              <a:lnSpc>
                <a:spcPct val="100000"/>
              </a:lnSpc>
              <a:spcBef>
                <a:spcPts val="90"/>
              </a:spcBef>
            </a:pPr>
            <a:r>
              <a:rPr sz="200" b="1" spc="-25" dirty="0">
                <a:solidFill>
                  <a:srgbClr val="2A3E5F"/>
                </a:solidFill>
                <a:latin typeface="Tahoma"/>
                <a:cs typeface="Tahoma"/>
              </a:rPr>
              <a:t>40</a:t>
            </a:r>
            <a:endParaRPr sz="200">
              <a:latin typeface="Tahoma"/>
              <a:cs typeface="Tahoma"/>
            </a:endParaRPr>
          </a:p>
        </p:txBody>
      </p:sp>
      <p:sp>
        <p:nvSpPr>
          <p:cNvPr id="37" name="object 37"/>
          <p:cNvSpPr txBox="1"/>
          <p:nvPr/>
        </p:nvSpPr>
        <p:spPr>
          <a:xfrm>
            <a:off x="275454" y="917355"/>
            <a:ext cx="52069" cy="54610"/>
          </a:xfrm>
          <a:prstGeom prst="rect">
            <a:avLst/>
          </a:prstGeom>
        </p:spPr>
        <p:txBody>
          <a:bodyPr vert="horz" wrap="square" lIns="0" tIns="17780" rIns="0" bIns="0" rtlCol="0">
            <a:spAutoFit/>
          </a:bodyPr>
          <a:lstStyle/>
          <a:p>
            <a:pPr marL="12700">
              <a:lnSpc>
                <a:spcPct val="100000"/>
              </a:lnSpc>
              <a:spcBef>
                <a:spcPts val="140"/>
              </a:spcBef>
            </a:pPr>
            <a:r>
              <a:rPr sz="150" b="1" spc="5" dirty="0">
                <a:solidFill>
                  <a:srgbClr val="2A3E5F"/>
                </a:solidFill>
                <a:latin typeface="Tahoma"/>
                <a:cs typeface="Tahoma"/>
              </a:rPr>
              <a:t>60</a:t>
            </a:r>
            <a:endParaRPr sz="150">
              <a:latin typeface="Tahoma"/>
              <a:cs typeface="Tahoma"/>
            </a:endParaRPr>
          </a:p>
        </p:txBody>
      </p:sp>
      <p:sp>
        <p:nvSpPr>
          <p:cNvPr id="38" name="object 38"/>
          <p:cNvSpPr txBox="1"/>
          <p:nvPr/>
        </p:nvSpPr>
        <p:spPr>
          <a:xfrm>
            <a:off x="275454" y="834231"/>
            <a:ext cx="52069" cy="54610"/>
          </a:xfrm>
          <a:prstGeom prst="rect">
            <a:avLst/>
          </a:prstGeom>
        </p:spPr>
        <p:txBody>
          <a:bodyPr vert="horz" wrap="square" lIns="0" tIns="11430" rIns="0" bIns="0" rtlCol="0">
            <a:spAutoFit/>
          </a:bodyPr>
          <a:lstStyle/>
          <a:p>
            <a:pPr marL="12700">
              <a:lnSpc>
                <a:spcPct val="100000"/>
              </a:lnSpc>
              <a:spcBef>
                <a:spcPts val="90"/>
              </a:spcBef>
            </a:pPr>
            <a:r>
              <a:rPr sz="200" b="1" spc="-25" dirty="0">
                <a:solidFill>
                  <a:srgbClr val="2A3E5F"/>
                </a:solidFill>
                <a:latin typeface="Tahoma"/>
                <a:cs typeface="Tahoma"/>
              </a:rPr>
              <a:t>80</a:t>
            </a:r>
            <a:endParaRPr sz="200">
              <a:latin typeface="Tahoma"/>
              <a:cs typeface="Tahoma"/>
            </a:endParaRPr>
          </a:p>
        </p:txBody>
      </p:sp>
      <p:sp>
        <p:nvSpPr>
          <p:cNvPr id="39" name="object 39"/>
          <p:cNvSpPr txBox="1"/>
          <p:nvPr/>
        </p:nvSpPr>
        <p:spPr>
          <a:xfrm>
            <a:off x="262194" y="751829"/>
            <a:ext cx="65405" cy="54610"/>
          </a:xfrm>
          <a:prstGeom prst="rect">
            <a:avLst/>
          </a:prstGeom>
        </p:spPr>
        <p:txBody>
          <a:bodyPr vert="horz" wrap="square" lIns="0" tIns="17780" rIns="0" bIns="0" rtlCol="0">
            <a:spAutoFit/>
          </a:bodyPr>
          <a:lstStyle/>
          <a:p>
            <a:pPr marL="12700">
              <a:lnSpc>
                <a:spcPct val="100000"/>
              </a:lnSpc>
              <a:spcBef>
                <a:spcPts val="140"/>
              </a:spcBef>
            </a:pPr>
            <a:r>
              <a:rPr sz="150" b="1" spc="5" dirty="0">
                <a:solidFill>
                  <a:srgbClr val="2A3E5F"/>
                </a:solidFill>
                <a:latin typeface="Tahoma"/>
                <a:cs typeface="Tahoma"/>
              </a:rPr>
              <a:t>100</a:t>
            </a:r>
            <a:endParaRPr sz="150">
              <a:latin typeface="Tahoma"/>
              <a:cs typeface="Tahoma"/>
            </a:endParaRPr>
          </a:p>
        </p:txBody>
      </p:sp>
      <p:sp>
        <p:nvSpPr>
          <p:cNvPr id="40" name="object 40"/>
          <p:cNvSpPr txBox="1"/>
          <p:nvPr/>
        </p:nvSpPr>
        <p:spPr>
          <a:xfrm>
            <a:off x="460857" y="693040"/>
            <a:ext cx="390525" cy="62230"/>
          </a:xfrm>
          <a:prstGeom prst="rect">
            <a:avLst/>
          </a:prstGeom>
        </p:spPr>
        <p:txBody>
          <a:bodyPr vert="horz" wrap="square" lIns="0" tIns="17780" rIns="0" bIns="0" rtlCol="0">
            <a:spAutoFit/>
          </a:bodyPr>
          <a:lstStyle/>
          <a:p>
            <a:pPr marL="12700">
              <a:lnSpc>
                <a:spcPct val="100000"/>
              </a:lnSpc>
              <a:spcBef>
                <a:spcPts val="140"/>
              </a:spcBef>
            </a:pPr>
            <a:r>
              <a:rPr sz="200" b="1" spc="15" dirty="0">
                <a:solidFill>
                  <a:srgbClr val="2A3E5F"/>
                </a:solidFill>
                <a:latin typeface="Tahoma"/>
                <a:cs typeface="Tahoma"/>
              </a:rPr>
              <a:t>Lan</a:t>
            </a:r>
            <a:r>
              <a:rPr sz="200" b="1" dirty="0">
                <a:solidFill>
                  <a:srgbClr val="2A3E5F"/>
                </a:solidFill>
                <a:latin typeface="Tahoma"/>
                <a:cs typeface="Tahoma"/>
              </a:rPr>
              <a:t>g</a:t>
            </a:r>
            <a:r>
              <a:rPr sz="200" b="1" spc="15" dirty="0">
                <a:solidFill>
                  <a:srgbClr val="2A3E5F"/>
                </a:solidFill>
                <a:latin typeface="Tahoma"/>
                <a:cs typeface="Tahoma"/>
              </a:rPr>
              <a:t>ua</a:t>
            </a:r>
            <a:r>
              <a:rPr sz="200" b="1" dirty="0">
                <a:solidFill>
                  <a:srgbClr val="2A3E5F"/>
                </a:solidFill>
                <a:latin typeface="Tahoma"/>
                <a:cs typeface="Tahoma"/>
              </a:rPr>
              <a:t>g</a:t>
            </a:r>
            <a:r>
              <a:rPr sz="200" b="1" spc="20" dirty="0">
                <a:solidFill>
                  <a:srgbClr val="2A3E5F"/>
                </a:solidFill>
                <a:latin typeface="Tahoma"/>
                <a:cs typeface="Tahoma"/>
              </a:rPr>
              <a:t>e</a:t>
            </a:r>
            <a:r>
              <a:rPr sz="200" b="1" spc="-5" dirty="0">
                <a:solidFill>
                  <a:srgbClr val="2A3E5F"/>
                </a:solidFill>
                <a:latin typeface="Tahoma"/>
                <a:cs typeface="Tahoma"/>
              </a:rPr>
              <a:t> </a:t>
            </a:r>
            <a:r>
              <a:rPr sz="200" b="1" spc="45" dirty="0">
                <a:solidFill>
                  <a:srgbClr val="2A3E5F"/>
                </a:solidFill>
                <a:latin typeface="Tahoma"/>
                <a:cs typeface="Tahoma"/>
              </a:rPr>
              <a:t>M</a:t>
            </a:r>
            <a:r>
              <a:rPr sz="200" b="1" spc="10" dirty="0">
                <a:solidFill>
                  <a:srgbClr val="2A3E5F"/>
                </a:solidFill>
                <a:latin typeface="Tahoma"/>
                <a:cs typeface="Tahoma"/>
              </a:rPr>
              <a:t>o</a:t>
            </a:r>
            <a:r>
              <a:rPr sz="200" b="1" spc="20" dirty="0">
                <a:solidFill>
                  <a:srgbClr val="2A3E5F"/>
                </a:solidFill>
                <a:latin typeface="Tahoma"/>
                <a:cs typeface="Tahoma"/>
              </a:rPr>
              <a:t>de</a:t>
            </a:r>
            <a:r>
              <a:rPr sz="200" b="1" spc="10" dirty="0">
                <a:solidFill>
                  <a:srgbClr val="2A3E5F"/>
                </a:solidFill>
                <a:latin typeface="Tahoma"/>
                <a:cs typeface="Tahoma"/>
              </a:rPr>
              <a:t>l</a:t>
            </a:r>
            <a:r>
              <a:rPr sz="200" b="1" dirty="0">
                <a:solidFill>
                  <a:srgbClr val="2A3E5F"/>
                </a:solidFill>
                <a:latin typeface="Tahoma"/>
                <a:cs typeface="Tahoma"/>
              </a:rPr>
              <a:t> </a:t>
            </a:r>
            <a:r>
              <a:rPr sz="200" b="1" spc="45" dirty="0">
                <a:solidFill>
                  <a:srgbClr val="2A3E5F"/>
                </a:solidFill>
                <a:latin typeface="Tahoma"/>
                <a:cs typeface="Tahoma"/>
              </a:rPr>
              <a:t>M</a:t>
            </a:r>
            <a:r>
              <a:rPr sz="200" b="1" spc="10" dirty="0">
                <a:solidFill>
                  <a:srgbClr val="2A3E5F"/>
                </a:solidFill>
                <a:latin typeface="Tahoma"/>
                <a:cs typeface="Tahoma"/>
              </a:rPr>
              <a:t>o</a:t>
            </a:r>
            <a:r>
              <a:rPr sz="200" b="1" spc="25" dirty="0">
                <a:solidFill>
                  <a:srgbClr val="2A3E5F"/>
                </a:solidFill>
                <a:latin typeface="Tahoma"/>
                <a:cs typeface="Tahoma"/>
              </a:rPr>
              <a:t>d</a:t>
            </a:r>
            <a:r>
              <a:rPr sz="200" b="1" spc="20" dirty="0">
                <a:solidFill>
                  <a:srgbClr val="2A3E5F"/>
                </a:solidFill>
                <a:latin typeface="Tahoma"/>
                <a:cs typeface="Tahoma"/>
              </a:rPr>
              <a:t>u</a:t>
            </a:r>
            <a:r>
              <a:rPr sz="200" b="1" spc="10" dirty="0">
                <a:solidFill>
                  <a:srgbClr val="2A3E5F"/>
                </a:solidFill>
                <a:latin typeface="Tahoma"/>
                <a:cs typeface="Tahoma"/>
              </a:rPr>
              <a:t>l</a:t>
            </a:r>
            <a:r>
              <a:rPr sz="200" b="1" spc="20" dirty="0">
                <a:solidFill>
                  <a:srgbClr val="2A3E5F"/>
                </a:solidFill>
                <a:latin typeface="Tahoma"/>
                <a:cs typeface="Tahoma"/>
              </a:rPr>
              <a:t>e</a:t>
            </a:r>
            <a:endParaRPr sz="200">
              <a:latin typeface="Tahoma"/>
              <a:cs typeface="Tahoma"/>
            </a:endParaRPr>
          </a:p>
        </p:txBody>
      </p:sp>
      <p:sp>
        <p:nvSpPr>
          <p:cNvPr id="41" name="object 41"/>
          <p:cNvSpPr txBox="1"/>
          <p:nvPr/>
        </p:nvSpPr>
        <p:spPr>
          <a:xfrm>
            <a:off x="216805" y="871829"/>
            <a:ext cx="65405" cy="215265"/>
          </a:xfrm>
          <a:prstGeom prst="rect">
            <a:avLst/>
          </a:prstGeom>
        </p:spPr>
        <p:txBody>
          <a:bodyPr vert="vert270" wrap="square" lIns="0" tIns="17780" rIns="0" bIns="0" rtlCol="0">
            <a:spAutoFit/>
          </a:bodyPr>
          <a:lstStyle/>
          <a:p>
            <a:pPr marL="12700">
              <a:lnSpc>
                <a:spcPct val="100000"/>
              </a:lnSpc>
              <a:spcBef>
                <a:spcPts val="140"/>
              </a:spcBef>
            </a:pPr>
            <a:r>
              <a:rPr sz="200" b="1" dirty="0">
                <a:solidFill>
                  <a:srgbClr val="2A3E5F"/>
                </a:solidFill>
                <a:latin typeface="Tahoma"/>
                <a:cs typeface="Tahoma"/>
              </a:rPr>
              <a:t>N</a:t>
            </a:r>
            <a:r>
              <a:rPr sz="200" b="1" spc="-5" dirty="0">
                <a:solidFill>
                  <a:srgbClr val="2A3E5F"/>
                </a:solidFill>
                <a:latin typeface="Tahoma"/>
                <a:cs typeface="Tahoma"/>
              </a:rPr>
              <a:t>e</a:t>
            </a:r>
            <a:r>
              <a:rPr sz="200" b="1" dirty="0">
                <a:solidFill>
                  <a:srgbClr val="2A3E5F"/>
                </a:solidFill>
                <a:latin typeface="Tahoma"/>
                <a:cs typeface="Tahoma"/>
              </a:rPr>
              <a:t>uron Num</a:t>
            </a:r>
            <a:endParaRPr sz="200">
              <a:latin typeface="Tahoma"/>
              <a:cs typeface="Tahoma"/>
            </a:endParaRPr>
          </a:p>
        </p:txBody>
      </p:sp>
      <p:grpSp>
        <p:nvGrpSpPr>
          <p:cNvPr id="42" name="object 42"/>
          <p:cNvGrpSpPr/>
          <p:nvPr/>
        </p:nvGrpSpPr>
        <p:grpSpPr>
          <a:xfrm>
            <a:off x="1151275" y="742291"/>
            <a:ext cx="730250" cy="478155"/>
            <a:chOff x="1151275" y="742291"/>
            <a:chExt cx="730250" cy="478155"/>
          </a:xfrm>
        </p:grpSpPr>
        <p:sp>
          <p:nvSpPr>
            <p:cNvPr id="43" name="object 43"/>
            <p:cNvSpPr/>
            <p:nvPr/>
          </p:nvSpPr>
          <p:spPr>
            <a:xfrm>
              <a:off x="1195496" y="770709"/>
              <a:ext cx="682625" cy="410209"/>
            </a:xfrm>
            <a:custGeom>
              <a:avLst/>
              <a:gdLst/>
              <a:ahLst/>
              <a:cxnLst/>
              <a:rect l="l" t="t" r="r" b="b"/>
              <a:pathLst>
                <a:path w="682625" h="410209">
                  <a:moveTo>
                    <a:pt x="0" y="410116"/>
                  </a:moveTo>
                  <a:lnTo>
                    <a:pt x="62011" y="360245"/>
                  </a:lnTo>
                  <a:lnTo>
                    <a:pt x="124003" y="360245"/>
                  </a:lnTo>
                  <a:lnTo>
                    <a:pt x="186014" y="393499"/>
                  </a:lnTo>
                  <a:lnTo>
                    <a:pt x="248026" y="393499"/>
                  </a:lnTo>
                  <a:lnTo>
                    <a:pt x="310028" y="360245"/>
                  </a:lnTo>
                  <a:lnTo>
                    <a:pt x="372029" y="338079"/>
                  </a:lnTo>
                  <a:lnTo>
                    <a:pt x="434031" y="271571"/>
                  </a:lnTo>
                  <a:lnTo>
                    <a:pt x="496042" y="44342"/>
                  </a:lnTo>
                  <a:lnTo>
                    <a:pt x="558054" y="55430"/>
                  </a:lnTo>
                  <a:lnTo>
                    <a:pt x="620046" y="0"/>
                  </a:lnTo>
                  <a:lnTo>
                    <a:pt x="682057" y="216141"/>
                  </a:lnTo>
                </a:path>
              </a:pathLst>
            </a:custGeom>
            <a:ln w="3175">
              <a:solidFill>
                <a:srgbClr val="626DF9"/>
              </a:solidFill>
            </a:ln>
          </p:spPr>
          <p:txBody>
            <a:bodyPr wrap="square" lIns="0" tIns="0" rIns="0" bIns="0" rtlCol="0"/>
            <a:lstStyle/>
            <a:p>
              <a:endParaRPr/>
            </a:p>
          </p:txBody>
        </p:sp>
        <p:sp>
          <p:nvSpPr>
            <p:cNvPr id="44" name="object 44"/>
            <p:cNvSpPr/>
            <p:nvPr/>
          </p:nvSpPr>
          <p:spPr>
            <a:xfrm>
              <a:off x="1191869" y="767105"/>
              <a:ext cx="689610" cy="417830"/>
            </a:xfrm>
            <a:custGeom>
              <a:avLst/>
              <a:gdLst/>
              <a:ahLst/>
              <a:cxnLst/>
              <a:rect l="l" t="t" r="r" b="b"/>
              <a:pathLst>
                <a:path w="689610" h="417830">
                  <a:moveTo>
                    <a:pt x="7239" y="411734"/>
                  </a:moveTo>
                  <a:lnTo>
                    <a:pt x="5613" y="410108"/>
                  </a:lnTo>
                  <a:lnTo>
                    <a:pt x="1625" y="410108"/>
                  </a:lnTo>
                  <a:lnTo>
                    <a:pt x="0" y="411734"/>
                  </a:lnTo>
                  <a:lnTo>
                    <a:pt x="0" y="415721"/>
                  </a:lnTo>
                  <a:lnTo>
                    <a:pt x="1625" y="417334"/>
                  </a:lnTo>
                  <a:lnTo>
                    <a:pt x="5613" y="417334"/>
                  </a:lnTo>
                  <a:lnTo>
                    <a:pt x="7239" y="415721"/>
                  </a:lnTo>
                  <a:lnTo>
                    <a:pt x="7239" y="413727"/>
                  </a:lnTo>
                  <a:lnTo>
                    <a:pt x="7239" y="411734"/>
                  </a:lnTo>
                  <a:close/>
                </a:path>
                <a:path w="689610" h="417830">
                  <a:moveTo>
                    <a:pt x="69253" y="361861"/>
                  </a:moveTo>
                  <a:lnTo>
                    <a:pt x="67627" y="360248"/>
                  </a:lnTo>
                  <a:lnTo>
                    <a:pt x="63627" y="360248"/>
                  </a:lnTo>
                  <a:lnTo>
                    <a:pt x="62014" y="361861"/>
                  </a:lnTo>
                  <a:lnTo>
                    <a:pt x="62014" y="365848"/>
                  </a:lnTo>
                  <a:lnTo>
                    <a:pt x="63627" y="367461"/>
                  </a:lnTo>
                  <a:lnTo>
                    <a:pt x="67627" y="367461"/>
                  </a:lnTo>
                  <a:lnTo>
                    <a:pt x="69253" y="365848"/>
                  </a:lnTo>
                  <a:lnTo>
                    <a:pt x="69253" y="363855"/>
                  </a:lnTo>
                  <a:lnTo>
                    <a:pt x="69253" y="361861"/>
                  </a:lnTo>
                  <a:close/>
                </a:path>
                <a:path w="689610" h="417830">
                  <a:moveTo>
                    <a:pt x="131241" y="361861"/>
                  </a:moveTo>
                  <a:lnTo>
                    <a:pt x="129628" y="360248"/>
                  </a:lnTo>
                  <a:lnTo>
                    <a:pt x="125628" y="360248"/>
                  </a:lnTo>
                  <a:lnTo>
                    <a:pt x="124002" y="361861"/>
                  </a:lnTo>
                  <a:lnTo>
                    <a:pt x="124002" y="365848"/>
                  </a:lnTo>
                  <a:lnTo>
                    <a:pt x="125628" y="367461"/>
                  </a:lnTo>
                  <a:lnTo>
                    <a:pt x="129628" y="367461"/>
                  </a:lnTo>
                  <a:lnTo>
                    <a:pt x="131241" y="365848"/>
                  </a:lnTo>
                  <a:lnTo>
                    <a:pt x="131241" y="363855"/>
                  </a:lnTo>
                  <a:lnTo>
                    <a:pt x="131241" y="361861"/>
                  </a:lnTo>
                  <a:close/>
                </a:path>
                <a:path w="689610" h="417830">
                  <a:moveTo>
                    <a:pt x="193255" y="395109"/>
                  </a:moveTo>
                  <a:lnTo>
                    <a:pt x="191630" y="393496"/>
                  </a:lnTo>
                  <a:lnTo>
                    <a:pt x="187642" y="393496"/>
                  </a:lnTo>
                  <a:lnTo>
                    <a:pt x="186016" y="395109"/>
                  </a:lnTo>
                  <a:lnTo>
                    <a:pt x="186016" y="399110"/>
                  </a:lnTo>
                  <a:lnTo>
                    <a:pt x="187642" y="400723"/>
                  </a:lnTo>
                  <a:lnTo>
                    <a:pt x="191630" y="400723"/>
                  </a:lnTo>
                  <a:lnTo>
                    <a:pt x="193255" y="399110"/>
                  </a:lnTo>
                  <a:lnTo>
                    <a:pt x="193255" y="397103"/>
                  </a:lnTo>
                  <a:lnTo>
                    <a:pt x="193255" y="395109"/>
                  </a:lnTo>
                  <a:close/>
                </a:path>
                <a:path w="689610" h="417830">
                  <a:moveTo>
                    <a:pt x="255257" y="395109"/>
                  </a:moveTo>
                  <a:lnTo>
                    <a:pt x="253644" y="393496"/>
                  </a:lnTo>
                  <a:lnTo>
                    <a:pt x="249643" y="393496"/>
                  </a:lnTo>
                  <a:lnTo>
                    <a:pt x="248031" y="395109"/>
                  </a:lnTo>
                  <a:lnTo>
                    <a:pt x="248031" y="399110"/>
                  </a:lnTo>
                  <a:lnTo>
                    <a:pt x="249643" y="400723"/>
                  </a:lnTo>
                  <a:lnTo>
                    <a:pt x="253644" y="400723"/>
                  </a:lnTo>
                  <a:lnTo>
                    <a:pt x="255257" y="399110"/>
                  </a:lnTo>
                  <a:lnTo>
                    <a:pt x="255257" y="397103"/>
                  </a:lnTo>
                  <a:lnTo>
                    <a:pt x="255257" y="395109"/>
                  </a:lnTo>
                  <a:close/>
                </a:path>
                <a:path w="689610" h="417830">
                  <a:moveTo>
                    <a:pt x="317271" y="361861"/>
                  </a:moveTo>
                  <a:lnTo>
                    <a:pt x="315633" y="360248"/>
                  </a:lnTo>
                  <a:lnTo>
                    <a:pt x="311645" y="360248"/>
                  </a:lnTo>
                  <a:lnTo>
                    <a:pt x="310032" y="361861"/>
                  </a:lnTo>
                  <a:lnTo>
                    <a:pt x="310032" y="365848"/>
                  </a:lnTo>
                  <a:lnTo>
                    <a:pt x="311645" y="367461"/>
                  </a:lnTo>
                  <a:lnTo>
                    <a:pt x="315633" y="367461"/>
                  </a:lnTo>
                  <a:lnTo>
                    <a:pt x="317271" y="365848"/>
                  </a:lnTo>
                  <a:lnTo>
                    <a:pt x="317271" y="363855"/>
                  </a:lnTo>
                  <a:lnTo>
                    <a:pt x="317271" y="361861"/>
                  </a:lnTo>
                  <a:close/>
                </a:path>
                <a:path w="689610" h="417830">
                  <a:moveTo>
                    <a:pt x="379272" y="339686"/>
                  </a:moveTo>
                  <a:lnTo>
                    <a:pt x="377647" y="338074"/>
                  </a:lnTo>
                  <a:lnTo>
                    <a:pt x="373659" y="338074"/>
                  </a:lnTo>
                  <a:lnTo>
                    <a:pt x="372033" y="339686"/>
                  </a:lnTo>
                  <a:lnTo>
                    <a:pt x="372033" y="343674"/>
                  </a:lnTo>
                  <a:lnTo>
                    <a:pt x="373659" y="345300"/>
                  </a:lnTo>
                  <a:lnTo>
                    <a:pt x="377647" y="345300"/>
                  </a:lnTo>
                  <a:lnTo>
                    <a:pt x="379272" y="343674"/>
                  </a:lnTo>
                  <a:lnTo>
                    <a:pt x="379272" y="341693"/>
                  </a:lnTo>
                  <a:lnTo>
                    <a:pt x="379272" y="339686"/>
                  </a:lnTo>
                  <a:close/>
                </a:path>
                <a:path w="689610" h="417830">
                  <a:moveTo>
                    <a:pt x="441274" y="273189"/>
                  </a:moveTo>
                  <a:lnTo>
                    <a:pt x="439648" y="271564"/>
                  </a:lnTo>
                  <a:lnTo>
                    <a:pt x="435648" y="271564"/>
                  </a:lnTo>
                  <a:lnTo>
                    <a:pt x="434035" y="273189"/>
                  </a:lnTo>
                  <a:lnTo>
                    <a:pt x="434035" y="277177"/>
                  </a:lnTo>
                  <a:lnTo>
                    <a:pt x="435648" y="278790"/>
                  </a:lnTo>
                  <a:lnTo>
                    <a:pt x="439648" y="278790"/>
                  </a:lnTo>
                  <a:lnTo>
                    <a:pt x="441274" y="277177"/>
                  </a:lnTo>
                  <a:lnTo>
                    <a:pt x="441274" y="275183"/>
                  </a:lnTo>
                  <a:lnTo>
                    <a:pt x="441274" y="273189"/>
                  </a:lnTo>
                  <a:close/>
                </a:path>
                <a:path w="689610" h="417830">
                  <a:moveTo>
                    <a:pt x="503275" y="45961"/>
                  </a:moveTo>
                  <a:lnTo>
                    <a:pt x="501662" y="44335"/>
                  </a:lnTo>
                  <a:lnTo>
                    <a:pt x="497662" y="44335"/>
                  </a:lnTo>
                  <a:lnTo>
                    <a:pt x="496049" y="45961"/>
                  </a:lnTo>
                  <a:lnTo>
                    <a:pt x="496049" y="49949"/>
                  </a:lnTo>
                  <a:lnTo>
                    <a:pt x="497662" y="51562"/>
                  </a:lnTo>
                  <a:lnTo>
                    <a:pt x="501662" y="51562"/>
                  </a:lnTo>
                  <a:lnTo>
                    <a:pt x="503275" y="49949"/>
                  </a:lnTo>
                  <a:lnTo>
                    <a:pt x="503275" y="47955"/>
                  </a:lnTo>
                  <a:lnTo>
                    <a:pt x="503275" y="45961"/>
                  </a:lnTo>
                  <a:close/>
                </a:path>
                <a:path w="689610" h="417830">
                  <a:moveTo>
                    <a:pt x="565289" y="57048"/>
                  </a:moveTo>
                  <a:lnTo>
                    <a:pt x="563664" y="55422"/>
                  </a:lnTo>
                  <a:lnTo>
                    <a:pt x="559676" y="55422"/>
                  </a:lnTo>
                  <a:lnTo>
                    <a:pt x="558063" y="57048"/>
                  </a:lnTo>
                  <a:lnTo>
                    <a:pt x="558063" y="61036"/>
                  </a:lnTo>
                  <a:lnTo>
                    <a:pt x="559676" y="62649"/>
                  </a:lnTo>
                  <a:lnTo>
                    <a:pt x="563664" y="62649"/>
                  </a:lnTo>
                  <a:lnTo>
                    <a:pt x="565289" y="61036"/>
                  </a:lnTo>
                  <a:lnTo>
                    <a:pt x="565289" y="59042"/>
                  </a:lnTo>
                  <a:lnTo>
                    <a:pt x="565289" y="57048"/>
                  </a:lnTo>
                  <a:close/>
                </a:path>
                <a:path w="689610" h="417830">
                  <a:moveTo>
                    <a:pt x="627278" y="1625"/>
                  </a:moveTo>
                  <a:lnTo>
                    <a:pt x="625665" y="0"/>
                  </a:lnTo>
                  <a:lnTo>
                    <a:pt x="621665" y="0"/>
                  </a:lnTo>
                  <a:lnTo>
                    <a:pt x="620052" y="1625"/>
                  </a:lnTo>
                  <a:lnTo>
                    <a:pt x="620052" y="5600"/>
                  </a:lnTo>
                  <a:lnTo>
                    <a:pt x="621665" y="7226"/>
                  </a:lnTo>
                  <a:lnTo>
                    <a:pt x="625665" y="7226"/>
                  </a:lnTo>
                  <a:lnTo>
                    <a:pt x="627278" y="5600"/>
                  </a:lnTo>
                  <a:lnTo>
                    <a:pt x="627278" y="3606"/>
                  </a:lnTo>
                  <a:lnTo>
                    <a:pt x="627278" y="1625"/>
                  </a:lnTo>
                  <a:close/>
                </a:path>
                <a:path w="689610" h="417830">
                  <a:moveTo>
                    <a:pt x="689292" y="217766"/>
                  </a:moveTo>
                  <a:lnTo>
                    <a:pt x="687679" y="216141"/>
                  </a:lnTo>
                  <a:lnTo>
                    <a:pt x="683679" y="216141"/>
                  </a:lnTo>
                  <a:lnTo>
                    <a:pt x="682066" y="217766"/>
                  </a:lnTo>
                  <a:lnTo>
                    <a:pt x="682066" y="221742"/>
                  </a:lnTo>
                  <a:lnTo>
                    <a:pt x="683679" y="223367"/>
                  </a:lnTo>
                  <a:lnTo>
                    <a:pt x="687679" y="223367"/>
                  </a:lnTo>
                  <a:lnTo>
                    <a:pt x="689292" y="221742"/>
                  </a:lnTo>
                  <a:lnTo>
                    <a:pt x="689292" y="219748"/>
                  </a:lnTo>
                  <a:lnTo>
                    <a:pt x="689292" y="217766"/>
                  </a:lnTo>
                  <a:close/>
                </a:path>
              </a:pathLst>
            </a:custGeom>
            <a:solidFill>
              <a:srgbClr val="626DF9"/>
            </a:solidFill>
          </p:spPr>
          <p:txBody>
            <a:bodyPr wrap="square" lIns="0" tIns="0" rIns="0" bIns="0" rtlCol="0"/>
            <a:lstStyle/>
            <a:p>
              <a:endParaRPr/>
            </a:p>
          </p:txBody>
        </p:sp>
        <p:sp>
          <p:nvSpPr>
            <p:cNvPr id="45" name="object 45"/>
            <p:cNvSpPr/>
            <p:nvPr/>
          </p:nvSpPr>
          <p:spPr>
            <a:xfrm>
              <a:off x="1195496" y="925891"/>
              <a:ext cx="682625" cy="255270"/>
            </a:xfrm>
            <a:custGeom>
              <a:avLst/>
              <a:gdLst/>
              <a:ahLst/>
              <a:cxnLst/>
              <a:rect l="l" t="t" r="r" b="b"/>
              <a:pathLst>
                <a:path w="682625" h="255269">
                  <a:moveTo>
                    <a:pt x="0" y="254934"/>
                  </a:moveTo>
                  <a:lnTo>
                    <a:pt x="62011" y="0"/>
                  </a:lnTo>
                  <a:lnTo>
                    <a:pt x="124003" y="177358"/>
                  </a:lnTo>
                  <a:lnTo>
                    <a:pt x="186014" y="177358"/>
                  </a:lnTo>
                  <a:lnTo>
                    <a:pt x="248026" y="149633"/>
                  </a:lnTo>
                  <a:lnTo>
                    <a:pt x="310028" y="205063"/>
                  </a:lnTo>
                  <a:lnTo>
                    <a:pt x="372029" y="210602"/>
                  </a:lnTo>
                  <a:lnTo>
                    <a:pt x="434031" y="177358"/>
                  </a:lnTo>
                  <a:lnTo>
                    <a:pt x="496042" y="221690"/>
                  </a:lnTo>
                  <a:lnTo>
                    <a:pt x="558054" y="171819"/>
                  </a:lnTo>
                  <a:lnTo>
                    <a:pt x="620046" y="182897"/>
                  </a:lnTo>
                  <a:lnTo>
                    <a:pt x="682057" y="121928"/>
                  </a:lnTo>
                </a:path>
              </a:pathLst>
            </a:custGeom>
            <a:ln w="3175">
              <a:solidFill>
                <a:srgbClr val="EE543A"/>
              </a:solidFill>
            </a:ln>
          </p:spPr>
          <p:txBody>
            <a:bodyPr wrap="square" lIns="0" tIns="0" rIns="0" bIns="0" rtlCol="0"/>
            <a:lstStyle/>
            <a:p>
              <a:endParaRPr/>
            </a:p>
          </p:txBody>
        </p:sp>
        <p:sp>
          <p:nvSpPr>
            <p:cNvPr id="46" name="object 46"/>
            <p:cNvSpPr/>
            <p:nvPr/>
          </p:nvSpPr>
          <p:spPr>
            <a:xfrm>
              <a:off x="1191869" y="922286"/>
              <a:ext cx="689610" cy="262255"/>
            </a:xfrm>
            <a:custGeom>
              <a:avLst/>
              <a:gdLst/>
              <a:ahLst/>
              <a:cxnLst/>
              <a:rect l="l" t="t" r="r" b="b"/>
              <a:pathLst>
                <a:path w="689610" h="262255">
                  <a:moveTo>
                    <a:pt x="7239" y="256552"/>
                  </a:moveTo>
                  <a:lnTo>
                    <a:pt x="5613" y="254927"/>
                  </a:lnTo>
                  <a:lnTo>
                    <a:pt x="1625" y="254927"/>
                  </a:lnTo>
                  <a:lnTo>
                    <a:pt x="0" y="256552"/>
                  </a:lnTo>
                  <a:lnTo>
                    <a:pt x="0" y="260540"/>
                  </a:lnTo>
                  <a:lnTo>
                    <a:pt x="1625" y="262153"/>
                  </a:lnTo>
                  <a:lnTo>
                    <a:pt x="5613" y="262153"/>
                  </a:lnTo>
                  <a:lnTo>
                    <a:pt x="7239" y="260540"/>
                  </a:lnTo>
                  <a:lnTo>
                    <a:pt x="7239" y="258546"/>
                  </a:lnTo>
                  <a:lnTo>
                    <a:pt x="7239" y="256552"/>
                  </a:lnTo>
                  <a:close/>
                </a:path>
                <a:path w="689610" h="262255">
                  <a:moveTo>
                    <a:pt x="69253" y="1612"/>
                  </a:moveTo>
                  <a:lnTo>
                    <a:pt x="67627" y="0"/>
                  </a:lnTo>
                  <a:lnTo>
                    <a:pt x="63627" y="0"/>
                  </a:lnTo>
                  <a:lnTo>
                    <a:pt x="62014" y="1612"/>
                  </a:lnTo>
                  <a:lnTo>
                    <a:pt x="62014" y="5613"/>
                  </a:lnTo>
                  <a:lnTo>
                    <a:pt x="63627" y="7226"/>
                  </a:lnTo>
                  <a:lnTo>
                    <a:pt x="67627" y="7226"/>
                  </a:lnTo>
                  <a:lnTo>
                    <a:pt x="69253" y="5613"/>
                  </a:lnTo>
                  <a:lnTo>
                    <a:pt x="69253" y="3606"/>
                  </a:lnTo>
                  <a:lnTo>
                    <a:pt x="69253" y="1612"/>
                  </a:lnTo>
                  <a:close/>
                </a:path>
                <a:path w="689610" h="262255">
                  <a:moveTo>
                    <a:pt x="131241" y="178968"/>
                  </a:moveTo>
                  <a:lnTo>
                    <a:pt x="129628" y="177355"/>
                  </a:lnTo>
                  <a:lnTo>
                    <a:pt x="125628" y="177355"/>
                  </a:lnTo>
                  <a:lnTo>
                    <a:pt x="124002" y="178968"/>
                  </a:lnTo>
                  <a:lnTo>
                    <a:pt x="124002" y="182956"/>
                  </a:lnTo>
                  <a:lnTo>
                    <a:pt x="125628" y="184581"/>
                  </a:lnTo>
                  <a:lnTo>
                    <a:pt x="129628" y="184581"/>
                  </a:lnTo>
                  <a:lnTo>
                    <a:pt x="131241" y="182956"/>
                  </a:lnTo>
                  <a:lnTo>
                    <a:pt x="131241" y="180975"/>
                  </a:lnTo>
                  <a:lnTo>
                    <a:pt x="131241" y="178968"/>
                  </a:lnTo>
                  <a:close/>
                </a:path>
                <a:path w="689610" h="262255">
                  <a:moveTo>
                    <a:pt x="193255" y="178968"/>
                  </a:moveTo>
                  <a:lnTo>
                    <a:pt x="191630" y="177355"/>
                  </a:lnTo>
                  <a:lnTo>
                    <a:pt x="187642" y="177355"/>
                  </a:lnTo>
                  <a:lnTo>
                    <a:pt x="186016" y="178968"/>
                  </a:lnTo>
                  <a:lnTo>
                    <a:pt x="186016" y="182956"/>
                  </a:lnTo>
                  <a:lnTo>
                    <a:pt x="187642" y="184581"/>
                  </a:lnTo>
                  <a:lnTo>
                    <a:pt x="191630" y="184581"/>
                  </a:lnTo>
                  <a:lnTo>
                    <a:pt x="193255" y="182956"/>
                  </a:lnTo>
                  <a:lnTo>
                    <a:pt x="193255" y="180975"/>
                  </a:lnTo>
                  <a:lnTo>
                    <a:pt x="193255" y="178968"/>
                  </a:lnTo>
                  <a:close/>
                </a:path>
                <a:path w="689610" h="262255">
                  <a:moveTo>
                    <a:pt x="255257" y="151244"/>
                  </a:moveTo>
                  <a:lnTo>
                    <a:pt x="253644" y="149631"/>
                  </a:lnTo>
                  <a:lnTo>
                    <a:pt x="249643" y="149631"/>
                  </a:lnTo>
                  <a:lnTo>
                    <a:pt x="248031" y="151244"/>
                  </a:lnTo>
                  <a:lnTo>
                    <a:pt x="248031" y="155244"/>
                  </a:lnTo>
                  <a:lnTo>
                    <a:pt x="249643" y="156857"/>
                  </a:lnTo>
                  <a:lnTo>
                    <a:pt x="253644" y="156857"/>
                  </a:lnTo>
                  <a:lnTo>
                    <a:pt x="255257" y="155244"/>
                  </a:lnTo>
                  <a:lnTo>
                    <a:pt x="255257" y="153238"/>
                  </a:lnTo>
                  <a:lnTo>
                    <a:pt x="255257" y="151244"/>
                  </a:lnTo>
                  <a:close/>
                </a:path>
                <a:path w="689610" h="262255">
                  <a:moveTo>
                    <a:pt x="317271" y="206679"/>
                  </a:moveTo>
                  <a:lnTo>
                    <a:pt x="315633" y="205066"/>
                  </a:lnTo>
                  <a:lnTo>
                    <a:pt x="311645" y="205066"/>
                  </a:lnTo>
                  <a:lnTo>
                    <a:pt x="310032" y="206679"/>
                  </a:lnTo>
                  <a:lnTo>
                    <a:pt x="310032" y="210667"/>
                  </a:lnTo>
                  <a:lnTo>
                    <a:pt x="311645" y="212280"/>
                  </a:lnTo>
                  <a:lnTo>
                    <a:pt x="315633" y="212280"/>
                  </a:lnTo>
                  <a:lnTo>
                    <a:pt x="317271" y="210667"/>
                  </a:lnTo>
                  <a:lnTo>
                    <a:pt x="317271" y="208673"/>
                  </a:lnTo>
                  <a:lnTo>
                    <a:pt x="317271" y="206679"/>
                  </a:lnTo>
                  <a:close/>
                </a:path>
                <a:path w="689610" h="262255">
                  <a:moveTo>
                    <a:pt x="379272" y="212217"/>
                  </a:moveTo>
                  <a:lnTo>
                    <a:pt x="377647" y="210604"/>
                  </a:lnTo>
                  <a:lnTo>
                    <a:pt x="373659" y="210604"/>
                  </a:lnTo>
                  <a:lnTo>
                    <a:pt x="372033" y="212217"/>
                  </a:lnTo>
                  <a:lnTo>
                    <a:pt x="372033" y="216204"/>
                  </a:lnTo>
                  <a:lnTo>
                    <a:pt x="373659" y="217830"/>
                  </a:lnTo>
                  <a:lnTo>
                    <a:pt x="377647" y="217830"/>
                  </a:lnTo>
                  <a:lnTo>
                    <a:pt x="379272" y="216204"/>
                  </a:lnTo>
                  <a:lnTo>
                    <a:pt x="379272" y="214210"/>
                  </a:lnTo>
                  <a:lnTo>
                    <a:pt x="379272" y="212217"/>
                  </a:lnTo>
                  <a:close/>
                </a:path>
                <a:path w="689610" h="262255">
                  <a:moveTo>
                    <a:pt x="441274" y="178968"/>
                  </a:moveTo>
                  <a:lnTo>
                    <a:pt x="439648" y="177355"/>
                  </a:lnTo>
                  <a:lnTo>
                    <a:pt x="435648" y="177355"/>
                  </a:lnTo>
                  <a:lnTo>
                    <a:pt x="434035" y="178968"/>
                  </a:lnTo>
                  <a:lnTo>
                    <a:pt x="434035" y="182956"/>
                  </a:lnTo>
                  <a:lnTo>
                    <a:pt x="435648" y="184581"/>
                  </a:lnTo>
                  <a:lnTo>
                    <a:pt x="439648" y="184581"/>
                  </a:lnTo>
                  <a:lnTo>
                    <a:pt x="441274" y="182956"/>
                  </a:lnTo>
                  <a:lnTo>
                    <a:pt x="441274" y="180975"/>
                  </a:lnTo>
                  <a:lnTo>
                    <a:pt x="441274" y="178968"/>
                  </a:lnTo>
                  <a:close/>
                </a:path>
                <a:path w="689610" h="262255">
                  <a:moveTo>
                    <a:pt x="503275" y="223304"/>
                  </a:moveTo>
                  <a:lnTo>
                    <a:pt x="501662" y="221691"/>
                  </a:lnTo>
                  <a:lnTo>
                    <a:pt x="497662" y="221691"/>
                  </a:lnTo>
                  <a:lnTo>
                    <a:pt x="496049" y="223304"/>
                  </a:lnTo>
                  <a:lnTo>
                    <a:pt x="496049" y="227291"/>
                  </a:lnTo>
                  <a:lnTo>
                    <a:pt x="497662" y="228917"/>
                  </a:lnTo>
                  <a:lnTo>
                    <a:pt x="501662" y="228917"/>
                  </a:lnTo>
                  <a:lnTo>
                    <a:pt x="503275" y="227291"/>
                  </a:lnTo>
                  <a:lnTo>
                    <a:pt x="503275" y="225298"/>
                  </a:lnTo>
                  <a:lnTo>
                    <a:pt x="503275" y="223304"/>
                  </a:lnTo>
                  <a:close/>
                </a:path>
                <a:path w="689610" h="262255">
                  <a:moveTo>
                    <a:pt x="565289" y="173431"/>
                  </a:moveTo>
                  <a:lnTo>
                    <a:pt x="563664" y="171818"/>
                  </a:lnTo>
                  <a:lnTo>
                    <a:pt x="559676" y="171818"/>
                  </a:lnTo>
                  <a:lnTo>
                    <a:pt x="558063" y="173431"/>
                  </a:lnTo>
                  <a:lnTo>
                    <a:pt x="558063" y="177419"/>
                  </a:lnTo>
                  <a:lnTo>
                    <a:pt x="559676" y="179044"/>
                  </a:lnTo>
                  <a:lnTo>
                    <a:pt x="563664" y="179044"/>
                  </a:lnTo>
                  <a:lnTo>
                    <a:pt x="565289" y="177419"/>
                  </a:lnTo>
                  <a:lnTo>
                    <a:pt x="565289" y="175425"/>
                  </a:lnTo>
                  <a:lnTo>
                    <a:pt x="565289" y="173431"/>
                  </a:lnTo>
                  <a:close/>
                </a:path>
                <a:path w="689610" h="262255">
                  <a:moveTo>
                    <a:pt x="627278" y="184505"/>
                  </a:moveTo>
                  <a:lnTo>
                    <a:pt x="625665" y="182892"/>
                  </a:lnTo>
                  <a:lnTo>
                    <a:pt x="621665" y="182892"/>
                  </a:lnTo>
                  <a:lnTo>
                    <a:pt x="620052" y="184505"/>
                  </a:lnTo>
                  <a:lnTo>
                    <a:pt x="620052" y="188493"/>
                  </a:lnTo>
                  <a:lnTo>
                    <a:pt x="621665" y="190119"/>
                  </a:lnTo>
                  <a:lnTo>
                    <a:pt x="625665" y="190119"/>
                  </a:lnTo>
                  <a:lnTo>
                    <a:pt x="627278" y="188493"/>
                  </a:lnTo>
                  <a:lnTo>
                    <a:pt x="627278" y="186512"/>
                  </a:lnTo>
                  <a:lnTo>
                    <a:pt x="627278" y="184505"/>
                  </a:lnTo>
                  <a:close/>
                </a:path>
                <a:path w="689610" h="262255">
                  <a:moveTo>
                    <a:pt x="689292" y="123545"/>
                  </a:moveTo>
                  <a:lnTo>
                    <a:pt x="687679" y="121932"/>
                  </a:lnTo>
                  <a:lnTo>
                    <a:pt x="683679" y="121932"/>
                  </a:lnTo>
                  <a:lnTo>
                    <a:pt x="682066" y="123545"/>
                  </a:lnTo>
                  <a:lnTo>
                    <a:pt x="682066" y="127533"/>
                  </a:lnTo>
                  <a:lnTo>
                    <a:pt x="683679" y="129146"/>
                  </a:lnTo>
                  <a:lnTo>
                    <a:pt x="687679" y="129146"/>
                  </a:lnTo>
                  <a:lnTo>
                    <a:pt x="689292" y="127533"/>
                  </a:lnTo>
                  <a:lnTo>
                    <a:pt x="689292" y="125539"/>
                  </a:lnTo>
                  <a:lnTo>
                    <a:pt x="689292" y="123545"/>
                  </a:lnTo>
                  <a:close/>
                </a:path>
              </a:pathLst>
            </a:custGeom>
            <a:solidFill>
              <a:srgbClr val="EE543A"/>
            </a:solidFill>
          </p:spPr>
          <p:txBody>
            <a:bodyPr wrap="square" lIns="0" tIns="0" rIns="0" bIns="0" rtlCol="0"/>
            <a:lstStyle/>
            <a:p>
              <a:endParaRPr/>
            </a:p>
          </p:txBody>
        </p:sp>
        <p:sp>
          <p:nvSpPr>
            <p:cNvPr id="47" name="object 47"/>
            <p:cNvSpPr/>
            <p:nvPr/>
          </p:nvSpPr>
          <p:spPr>
            <a:xfrm>
              <a:off x="1195496" y="1130954"/>
              <a:ext cx="682625" cy="55880"/>
            </a:xfrm>
            <a:custGeom>
              <a:avLst/>
              <a:gdLst/>
              <a:ahLst/>
              <a:cxnLst/>
              <a:rect l="l" t="t" r="r" b="b"/>
              <a:pathLst>
                <a:path w="682625" h="55880">
                  <a:moveTo>
                    <a:pt x="0" y="55420"/>
                  </a:moveTo>
                  <a:lnTo>
                    <a:pt x="62011" y="0"/>
                  </a:lnTo>
                  <a:lnTo>
                    <a:pt x="124003" y="33254"/>
                  </a:lnTo>
                  <a:lnTo>
                    <a:pt x="186014" y="27704"/>
                  </a:lnTo>
                  <a:lnTo>
                    <a:pt x="248026" y="38793"/>
                  </a:lnTo>
                  <a:lnTo>
                    <a:pt x="310028" y="44332"/>
                  </a:lnTo>
                  <a:lnTo>
                    <a:pt x="372029" y="0"/>
                  </a:lnTo>
                  <a:lnTo>
                    <a:pt x="434031" y="22166"/>
                  </a:lnTo>
                  <a:lnTo>
                    <a:pt x="496042" y="22166"/>
                  </a:lnTo>
                  <a:lnTo>
                    <a:pt x="558054" y="22166"/>
                  </a:lnTo>
                  <a:lnTo>
                    <a:pt x="620046" y="27704"/>
                  </a:lnTo>
                  <a:lnTo>
                    <a:pt x="682057" y="38793"/>
                  </a:lnTo>
                </a:path>
              </a:pathLst>
            </a:custGeom>
            <a:ln w="3175">
              <a:solidFill>
                <a:srgbClr val="00CC95"/>
              </a:solidFill>
            </a:ln>
          </p:spPr>
          <p:txBody>
            <a:bodyPr wrap="square" lIns="0" tIns="0" rIns="0" bIns="0" rtlCol="0"/>
            <a:lstStyle/>
            <a:p>
              <a:endParaRPr/>
            </a:p>
          </p:txBody>
        </p:sp>
        <p:sp>
          <p:nvSpPr>
            <p:cNvPr id="48" name="object 48"/>
            <p:cNvSpPr/>
            <p:nvPr/>
          </p:nvSpPr>
          <p:spPr>
            <a:xfrm>
              <a:off x="1191869" y="1127353"/>
              <a:ext cx="689610" cy="62865"/>
            </a:xfrm>
            <a:custGeom>
              <a:avLst/>
              <a:gdLst/>
              <a:ahLst/>
              <a:cxnLst/>
              <a:rect l="l" t="t" r="r" b="b"/>
              <a:pathLst>
                <a:path w="689610" h="62865">
                  <a:moveTo>
                    <a:pt x="7239" y="57035"/>
                  </a:moveTo>
                  <a:lnTo>
                    <a:pt x="5613" y="55410"/>
                  </a:lnTo>
                  <a:lnTo>
                    <a:pt x="1625" y="55410"/>
                  </a:lnTo>
                  <a:lnTo>
                    <a:pt x="0" y="57035"/>
                  </a:lnTo>
                  <a:lnTo>
                    <a:pt x="0" y="61023"/>
                  </a:lnTo>
                  <a:lnTo>
                    <a:pt x="1625" y="62636"/>
                  </a:lnTo>
                  <a:lnTo>
                    <a:pt x="5613" y="62636"/>
                  </a:lnTo>
                  <a:lnTo>
                    <a:pt x="7239" y="61023"/>
                  </a:lnTo>
                  <a:lnTo>
                    <a:pt x="7239" y="59029"/>
                  </a:lnTo>
                  <a:lnTo>
                    <a:pt x="7239" y="57035"/>
                  </a:lnTo>
                  <a:close/>
                </a:path>
                <a:path w="689610" h="62865">
                  <a:moveTo>
                    <a:pt x="69253" y="1612"/>
                  </a:moveTo>
                  <a:lnTo>
                    <a:pt x="67627" y="0"/>
                  </a:lnTo>
                  <a:lnTo>
                    <a:pt x="63627" y="0"/>
                  </a:lnTo>
                  <a:lnTo>
                    <a:pt x="62014" y="1612"/>
                  </a:lnTo>
                  <a:lnTo>
                    <a:pt x="62014" y="5600"/>
                  </a:lnTo>
                  <a:lnTo>
                    <a:pt x="63627" y="7213"/>
                  </a:lnTo>
                  <a:lnTo>
                    <a:pt x="67627" y="7213"/>
                  </a:lnTo>
                  <a:lnTo>
                    <a:pt x="69253" y="5600"/>
                  </a:lnTo>
                  <a:lnTo>
                    <a:pt x="69253" y="3606"/>
                  </a:lnTo>
                  <a:lnTo>
                    <a:pt x="69253" y="1612"/>
                  </a:lnTo>
                  <a:close/>
                </a:path>
                <a:path w="689610" h="62865">
                  <a:moveTo>
                    <a:pt x="131241" y="34861"/>
                  </a:moveTo>
                  <a:lnTo>
                    <a:pt x="129628" y="33248"/>
                  </a:lnTo>
                  <a:lnTo>
                    <a:pt x="125628" y="33248"/>
                  </a:lnTo>
                  <a:lnTo>
                    <a:pt x="124002" y="34861"/>
                  </a:lnTo>
                  <a:lnTo>
                    <a:pt x="124002" y="38862"/>
                  </a:lnTo>
                  <a:lnTo>
                    <a:pt x="125628" y="40474"/>
                  </a:lnTo>
                  <a:lnTo>
                    <a:pt x="129628" y="40474"/>
                  </a:lnTo>
                  <a:lnTo>
                    <a:pt x="131241" y="38862"/>
                  </a:lnTo>
                  <a:lnTo>
                    <a:pt x="131241" y="36855"/>
                  </a:lnTo>
                  <a:lnTo>
                    <a:pt x="131241" y="34861"/>
                  </a:lnTo>
                  <a:close/>
                </a:path>
                <a:path w="689610" h="62865">
                  <a:moveTo>
                    <a:pt x="193255" y="29311"/>
                  </a:moveTo>
                  <a:lnTo>
                    <a:pt x="191630" y="27698"/>
                  </a:lnTo>
                  <a:lnTo>
                    <a:pt x="187642" y="27698"/>
                  </a:lnTo>
                  <a:lnTo>
                    <a:pt x="186016" y="29311"/>
                  </a:lnTo>
                  <a:lnTo>
                    <a:pt x="186016" y="33312"/>
                  </a:lnTo>
                  <a:lnTo>
                    <a:pt x="187642" y="34925"/>
                  </a:lnTo>
                  <a:lnTo>
                    <a:pt x="191630" y="34925"/>
                  </a:lnTo>
                  <a:lnTo>
                    <a:pt x="193255" y="33312"/>
                  </a:lnTo>
                  <a:lnTo>
                    <a:pt x="193255" y="31318"/>
                  </a:lnTo>
                  <a:lnTo>
                    <a:pt x="193255" y="29311"/>
                  </a:lnTo>
                  <a:close/>
                </a:path>
                <a:path w="689610" h="62865">
                  <a:moveTo>
                    <a:pt x="255257" y="40398"/>
                  </a:moveTo>
                  <a:lnTo>
                    <a:pt x="253644" y="38785"/>
                  </a:lnTo>
                  <a:lnTo>
                    <a:pt x="249643" y="38785"/>
                  </a:lnTo>
                  <a:lnTo>
                    <a:pt x="248031" y="40398"/>
                  </a:lnTo>
                  <a:lnTo>
                    <a:pt x="248031" y="44399"/>
                  </a:lnTo>
                  <a:lnTo>
                    <a:pt x="249643" y="46012"/>
                  </a:lnTo>
                  <a:lnTo>
                    <a:pt x="253644" y="46012"/>
                  </a:lnTo>
                  <a:lnTo>
                    <a:pt x="255257" y="44399"/>
                  </a:lnTo>
                  <a:lnTo>
                    <a:pt x="255257" y="42405"/>
                  </a:lnTo>
                  <a:lnTo>
                    <a:pt x="255257" y="40398"/>
                  </a:lnTo>
                  <a:close/>
                </a:path>
                <a:path w="689610" h="62865">
                  <a:moveTo>
                    <a:pt x="317271" y="45948"/>
                  </a:moveTo>
                  <a:lnTo>
                    <a:pt x="315633" y="44323"/>
                  </a:lnTo>
                  <a:lnTo>
                    <a:pt x="311645" y="44323"/>
                  </a:lnTo>
                  <a:lnTo>
                    <a:pt x="310032" y="45948"/>
                  </a:lnTo>
                  <a:lnTo>
                    <a:pt x="310032" y="49936"/>
                  </a:lnTo>
                  <a:lnTo>
                    <a:pt x="311645" y="51549"/>
                  </a:lnTo>
                  <a:lnTo>
                    <a:pt x="315633" y="51549"/>
                  </a:lnTo>
                  <a:lnTo>
                    <a:pt x="317271" y="49936"/>
                  </a:lnTo>
                  <a:lnTo>
                    <a:pt x="317271" y="47942"/>
                  </a:lnTo>
                  <a:lnTo>
                    <a:pt x="317271" y="45948"/>
                  </a:lnTo>
                  <a:close/>
                </a:path>
                <a:path w="689610" h="62865">
                  <a:moveTo>
                    <a:pt x="379272" y="1612"/>
                  </a:moveTo>
                  <a:lnTo>
                    <a:pt x="377647" y="0"/>
                  </a:lnTo>
                  <a:lnTo>
                    <a:pt x="373659" y="0"/>
                  </a:lnTo>
                  <a:lnTo>
                    <a:pt x="372033" y="1612"/>
                  </a:lnTo>
                  <a:lnTo>
                    <a:pt x="372033" y="5600"/>
                  </a:lnTo>
                  <a:lnTo>
                    <a:pt x="373659" y="7213"/>
                  </a:lnTo>
                  <a:lnTo>
                    <a:pt x="377647" y="7213"/>
                  </a:lnTo>
                  <a:lnTo>
                    <a:pt x="379272" y="5600"/>
                  </a:lnTo>
                  <a:lnTo>
                    <a:pt x="379272" y="3606"/>
                  </a:lnTo>
                  <a:lnTo>
                    <a:pt x="379272" y="1612"/>
                  </a:lnTo>
                  <a:close/>
                </a:path>
                <a:path w="689610" h="62865">
                  <a:moveTo>
                    <a:pt x="441274" y="23774"/>
                  </a:moveTo>
                  <a:lnTo>
                    <a:pt x="439648" y="22161"/>
                  </a:lnTo>
                  <a:lnTo>
                    <a:pt x="435648" y="22161"/>
                  </a:lnTo>
                  <a:lnTo>
                    <a:pt x="434035" y="23774"/>
                  </a:lnTo>
                  <a:lnTo>
                    <a:pt x="434035" y="27774"/>
                  </a:lnTo>
                  <a:lnTo>
                    <a:pt x="435648" y="29387"/>
                  </a:lnTo>
                  <a:lnTo>
                    <a:pt x="439648" y="29387"/>
                  </a:lnTo>
                  <a:lnTo>
                    <a:pt x="441274" y="27774"/>
                  </a:lnTo>
                  <a:lnTo>
                    <a:pt x="441274" y="25768"/>
                  </a:lnTo>
                  <a:lnTo>
                    <a:pt x="441274" y="23774"/>
                  </a:lnTo>
                  <a:close/>
                </a:path>
                <a:path w="689610" h="62865">
                  <a:moveTo>
                    <a:pt x="503275" y="23774"/>
                  </a:moveTo>
                  <a:lnTo>
                    <a:pt x="501662" y="22161"/>
                  </a:lnTo>
                  <a:lnTo>
                    <a:pt x="497662" y="22161"/>
                  </a:lnTo>
                  <a:lnTo>
                    <a:pt x="496049" y="23774"/>
                  </a:lnTo>
                  <a:lnTo>
                    <a:pt x="496049" y="27774"/>
                  </a:lnTo>
                  <a:lnTo>
                    <a:pt x="497662" y="29387"/>
                  </a:lnTo>
                  <a:lnTo>
                    <a:pt x="501662" y="29387"/>
                  </a:lnTo>
                  <a:lnTo>
                    <a:pt x="503275" y="27774"/>
                  </a:lnTo>
                  <a:lnTo>
                    <a:pt x="503275" y="25768"/>
                  </a:lnTo>
                  <a:lnTo>
                    <a:pt x="503275" y="23774"/>
                  </a:lnTo>
                  <a:close/>
                </a:path>
                <a:path w="689610" h="62865">
                  <a:moveTo>
                    <a:pt x="565289" y="23774"/>
                  </a:moveTo>
                  <a:lnTo>
                    <a:pt x="563664" y="22161"/>
                  </a:lnTo>
                  <a:lnTo>
                    <a:pt x="559676" y="22161"/>
                  </a:lnTo>
                  <a:lnTo>
                    <a:pt x="558063" y="23774"/>
                  </a:lnTo>
                  <a:lnTo>
                    <a:pt x="558063" y="27774"/>
                  </a:lnTo>
                  <a:lnTo>
                    <a:pt x="559676" y="29387"/>
                  </a:lnTo>
                  <a:lnTo>
                    <a:pt x="563664" y="29387"/>
                  </a:lnTo>
                  <a:lnTo>
                    <a:pt x="565289" y="27774"/>
                  </a:lnTo>
                  <a:lnTo>
                    <a:pt x="565289" y="25768"/>
                  </a:lnTo>
                  <a:lnTo>
                    <a:pt x="565289" y="23774"/>
                  </a:lnTo>
                  <a:close/>
                </a:path>
                <a:path w="689610" h="62865">
                  <a:moveTo>
                    <a:pt x="627278" y="29311"/>
                  </a:moveTo>
                  <a:lnTo>
                    <a:pt x="625665" y="27698"/>
                  </a:lnTo>
                  <a:lnTo>
                    <a:pt x="621665" y="27698"/>
                  </a:lnTo>
                  <a:lnTo>
                    <a:pt x="620052" y="29311"/>
                  </a:lnTo>
                  <a:lnTo>
                    <a:pt x="620052" y="33312"/>
                  </a:lnTo>
                  <a:lnTo>
                    <a:pt x="621665" y="34925"/>
                  </a:lnTo>
                  <a:lnTo>
                    <a:pt x="625665" y="34925"/>
                  </a:lnTo>
                  <a:lnTo>
                    <a:pt x="627278" y="33312"/>
                  </a:lnTo>
                  <a:lnTo>
                    <a:pt x="627278" y="31318"/>
                  </a:lnTo>
                  <a:lnTo>
                    <a:pt x="627278" y="29311"/>
                  </a:lnTo>
                  <a:close/>
                </a:path>
                <a:path w="689610" h="62865">
                  <a:moveTo>
                    <a:pt x="689292" y="40398"/>
                  </a:moveTo>
                  <a:lnTo>
                    <a:pt x="687679" y="38785"/>
                  </a:lnTo>
                  <a:lnTo>
                    <a:pt x="683679" y="38785"/>
                  </a:lnTo>
                  <a:lnTo>
                    <a:pt x="682066" y="40398"/>
                  </a:lnTo>
                  <a:lnTo>
                    <a:pt x="682066" y="44399"/>
                  </a:lnTo>
                  <a:lnTo>
                    <a:pt x="683679" y="46012"/>
                  </a:lnTo>
                  <a:lnTo>
                    <a:pt x="687679" y="46012"/>
                  </a:lnTo>
                  <a:lnTo>
                    <a:pt x="689292" y="44399"/>
                  </a:lnTo>
                  <a:lnTo>
                    <a:pt x="689292" y="42405"/>
                  </a:lnTo>
                  <a:lnTo>
                    <a:pt x="689292" y="40398"/>
                  </a:lnTo>
                  <a:close/>
                </a:path>
              </a:pathLst>
            </a:custGeom>
            <a:solidFill>
              <a:srgbClr val="00CC95"/>
            </a:solidFill>
          </p:spPr>
          <p:txBody>
            <a:bodyPr wrap="square" lIns="0" tIns="0" rIns="0" bIns="0" rtlCol="0"/>
            <a:lstStyle/>
            <a:p>
              <a:endParaRPr/>
            </a:p>
          </p:txBody>
        </p:sp>
        <p:sp>
          <p:nvSpPr>
            <p:cNvPr id="49" name="object 49"/>
            <p:cNvSpPr/>
            <p:nvPr/>
          </p:nvSpPr>
          <p:spPr>
            <a:xfrm>
              <a:off x="1195496" y="1142042"/>
              <a:ext cx="682625" cy="50165"/>
            </a:xfrm>
            <a:custGeom>
              <a:avLst/>
              <a:gdLst/>
              <a:ahLst/>
              <a:cxnLst/>
              <a:rect l="l" t="t" r="r" b="b"/>
              <a:pathLst>
                <a:path w="682625" h="50165">
                  <a:moveTo>
                    <a:pt x="0" y="49870"/>
                  </a:moveTo>
                  <a:lnTo>
                    <a:pt x="62011" y="33243"/>
                  </a:lnTo>
                  <a:lnTo>
                    <a:pt x="124003" y="5538"/>
                  </a:lnTo>
                  <a:lnTo>
                    <a:pt x="186014" y="0"/>
                  </a:lnTo>
                  <a:lnTo>
                    <a:pt x="248026" y="27704"/>
                  </a:lnTo>
                  <a:lnTo>
                    <a:pt x="310028" y="38782"/>
                  </a:lnTo>
                  <a:lnTo>
                    <a:pt x="372029" y="38782"/>
                  </a:lnTo>
                  <a:lnTo>
                    <a:pt x="434031" y="49870"/>
                  </a:lnTo>
                  <a:lnTo>
                    <a:pt x="496042" y="44332"/>
                  </a:lnTo>
                  <a:lnTo>
                    <a:pt x="558054" y="38782"/>
                  </a:lnTo>
                  <a:lnTo>
                    <a:pt x="620046" y="22166"/>
                  </a:lnTo>
                  <a:lnTo>
                    <a:pt x="682057" y="33243"/>
                  </a:lnTo>
                </a:path>
              </a:pathLst>
            </a:custGeom>
            <a:ln w="3175">
              <a:solidFill>
                <a:srgbClr val="AB62F9"/>
              </a:solidFill>
            </a:ln>
          </p:spPr>
          <p:txBody>
            <a:bodyPr wrap="square" lIns="0" tIns="0" rIns="0" bIns="0" rtlCol="0"/>
            <a:lstStyle/>
            <a:p>
              <a:endParaRPr/>
            </a:p>
          </p:txBody>
        </p:sp>
        <p:sp>
          <p:nvSpPr>
            <p:cNvPr id="50" name="object 50"/>
            <p:cNvSpPr/>
            <p:nvPr/>
          </p:nvSpPr>
          <p:spPr>
            <a:xfrm>
              <a:off x="1191869" y="1138440"/>
              <a:ext cx="689610" cy="57150"/>
            </a:xfrm>
            <a:custGeom>
              <a:avLst/>
              <a:gdLst/>
              <a:ahLst/>
              <a:cxnLst/>
              <a:rect l="l" t="t" r="r" b="b"/>
              <a:pathLst>
                <a:path w="689610" h="57150">
                  <a:moveTo>
                    <a:pt x="7239" y="51498"/>
                  </a:moveTo>
                  <a:lnTo>
                    <a:pt x="5613" y="49872"/>
                  </a:lnTo>
                  <a:lnTo>
                    <a:pt x="1625" y="49872"/>
                  </a:lnTo>
                  <a:lnTo>
                    <a:pt x="0" y="51498"/>
                  </a:lnTo>
                  <a:lnTo>
                    <a:pt x="0" y="55473"/>
                  </a:lnTo>
                  <a:lnTo>
                    <a:pt x="1625" y="57086"/>
                  </a:lnTo>
                  <a:lnTo>
                    <a:pt x="5613" y="57086"/>
                  </a:lnTo>
                  <a:lnTo>
                    <a:pt x="7239" y="55473"/>
                  </a:lnTo>
                  <a:lnTo>
                    <a:pt x="7239" y="53479"/>
                  </a:lnTo>
                  <a:lnTo>
                    <a:pt x="7239" y="51498"/>
                  </a:lnTo>
                  <a:close/>
                </a:path>
                <a:path w="689610" h="57150">
                  <a:moveTo>
                    <a:pt x="69253" y="34861"/>
                  </a:moveTo>
                  <a:lnTo>
                    <a:pt x="67627" y="33235"/>
                  </a:lnTo>
                  <a:lnTo>
                    <a:pt x="63627" y="33235"/>
                  </a:lnTo>
                  <a:lnTo>
                    <a:pt x="62014" y="34861"/>
                  </a:lnTo>
                  <a:lnTo>
                    <a:pt x="62014" y="38849"/>
                  </a:lnTo>
                  <a:lnTo>
                    <a:pt x="63627" y="40462"/>
                  </a:lnTo>
                  <a:lnTo>
                    <a:pt x="67627" y="40462"/>
                  </a:lnTo>
                  <a:lnTo>
                    <a:pt x="69253" y="38849"/>
                  </a:lnTo>
                  <a:lnTo>
                    <a:pt x="69253" y="36855"/>
                  </a:lnTo>
                  <a:lnTo>
                    <a:pt x="69253" y="34861"/>
                  </a:lnTo>
                  <a:close/>
                </a:path>
                <a:path w="689610" h="57150">
                  <a:moveTo>
                    <a:pt x="131241" y="7150"/>
                  </a:moveTo>
                  <a:lnTo>
                    <a:pt x="129628" y="5537"/>
                  </a:lnTo>
                  <a:lnTo>
                    <a:pt x="125628" y="5537"/>
                  </a:lnTo>
                  <a:lnTo>
                    <a:pt x="124002" y="7150"/>
                  </a:lnTo>
                  <a:lnTo>
                    <a:pt x="124002" y="11137"/>
                  </a:lnTo>
                  <a:lnTo>
                    <a:pt x="125628" y="12763"/>
                  </a:lnTo>
                  <a:lnTo>
                    <a:pt x="129628" y="12763"/>
                  </a:lnTo>
                  <a:lnTo>
                    <a:pt x="131241" y="11137"/>
                  </a:lnTo>
                  <a:lnTo>
                    <a:pt x="131241" y="9144"/>
                  </a:lnTo>
                  <a:lnTo>
                    <a:pt x="131241" y="7150"/>
                  </a:lnTo>
                  <a:close/>
                </a:path>
                <a:path w="689610" h="57150">
                  <a:moveTo>
                    <a:pt x="193255" y="1612"/>
                  </a:moveTo>
                  <a:lnTo>
                    <a:pt x="191630" y="0"/>
                  </a:lnTo>
                  <a:lnTo>
                    <a:pt x="187642" y="0"/>
                  </a:lnTo>
                  <a:lnTo>
                    <a:pt x="186016" y="1612"/>
                  </a:lnTo>
                  <a:lnTo>
                    <a:pt x="186016" y="5600"/>
                  </a:lnTo>
                  <a:lnTo>
                    <a:pt x="187642" y="7226"/>
                  </a:lnTo>
                  <a:lnTo>
                    <a:pt x="191630" y="7226"/>
                  </a:lnTo>
                  <a:lnTo>
                    <a:pt x="193255" y="5600"/>
                  </a:lnTo>
                  <a:lnTo>
                    <a:pt x="193255" y="3606"/>
                  </a:lnTo>
                  <a:lnTo>
                    <a:pt x="193255" y="1612"/>
                  </a:lnTo>
                  <a:close/>
                </a:path>
                <a:path w="689610" h="57150">
                  <a:moveTo>
                    <a:pt x="255257" y="29311"/>
                  </a:moveTo>
                  <a:lnTo>
                    <a:pt x="253644" y="27698"/>
                  </a:lnTo>
                  <a:lnTo>
                    <a:pt x="249643" y="27698"/>
                  </a:lnTo>
                  <a:lnTo>
                    <a:pt x="248031" y="29311"/>
                  </a:lnTo>
                  <a:lnTo>
                    <a:pt x="248031" y="33312"/>
                  </a:lnTo>
                  <a:lnTo>
                    <a:pt x="249643" y="34925"/>
                  </a:lnTo>
                  <a:lnTo>
                    <a:pt x="253644" y="34925"/>
                  </a:lnTo>
                  <a:lnTo>
                    <a:pt x="255257" y="33312"/>
                  </a:lnTo>
                  <a:lnTo>
                    <a:pt x="255257" y="31318"/>
                  </a:lnTo>
                  <a:lnTo>
                    <a:pt x="255257" y="29311"/>
                  </a:lnTo>
                  <a:close/>
                </a:path>
                <a:path w="689610" h="57150">
                  <a:moveTo>
                    <a:pt x="317271" y="40398"/>
                  </a:moveTo>
                  <a:lnTo>
                    <a:pt x="315633" y="38773"/>
                  </a:lnTo>
                  <a:lnTo>
                    <a:pt x="311645" y="38773"/>
                  </a:lnTo>
                  <a:lnTo>
                    <a:pt x="310032" y="40398"/>
                  </a:lnTo>
                  <a:lnTo>
                    <a:pt x="310032" y="44386"/>
                  </a:lnTo>
                  <a:lnTo>
                    <a:pt x="311645" y="45999"/>
                  </a:lnTo>
                  <a:lnTo>
                    <a:pt x="315633" y="45999"/>
                  </a:lnTo>
                  <a:lnTo>
                    <a:pt x="317271" y="44386"/>
                  </a:lnTo>
                  <a:lnTo>
                    <a:pt x="317271" y="42392"/>
                  </a:lnTo>
                  <a:lnTo>
                    <a:pt x="317271" y="40398"/>
                  </a:lnTo>
                  <a:close/>
                </a:path>
                <a:path w="689610" h="57150">
                  <a:moveTo>
                    <a:pt x="379272" y="40398"/>
                  </a:moveTo>
                  <a:lnTo>
                    <a:pt x="377647" y="38773"/>
                  </a:lnTo>
                  <a:lnTo>
                    <a:pt x="373659" y="38773"/>
                  </a:lnTo>
                  <a:lnTo>
                    <a:pt x="372033" y="40398"/>
                  </a:lnTo>
                  <a:lnTo>
                    <a:pt x="372033" y="44386"/>
                  </a:lnTo>
                  <a:lnTo>
                    <a:pt x="373659" y="45999"/>
                  </a:lnTo>
                  <a:lnTo>
                    <a:pt x="377647" y="45999"/>
                  </a:lnTo>
                  <a:lnTo>
                    <a:pt x="379272" y="44386"/>
                  </a:lnTo>
                  <a:lnTo>
                    <a:pt x="379272" y="42392"/>
                  </a:lnTo>
                  <a:lnTo>
                    <a:pt x="379272" y="40398"/>
                  </a:lnTo>
                  <a:close/>
                </a:path>
                <a:path w="689610" h="57150">
                  <a:moveTo>
                    <a:pt x="441274" y="51498"/>
                  </a:moveTo>
                  <a:lnTo>
                    <a:pt x="439648" y="49872"/>
                  </a:lnTo>
                  <a:lnTo>
                    <a:pt x="435648" y="49872"/>
                  </a:lnTo>
                  <a:lnTo>
                    <a:pt x="434035" y="51498"/>
                  </a:lnTo>
                  <a:lnTo>
                    <a:pt x="434035" y="55473"/>
                  </a:lnTo>
                  <a:lnTo>
                    <a:pt x="435648" y="57086"/>
                  </a:lnTo>
                  <a:lnTo>
                    <a:pt x="439648" y="57086"/>
                  </a:lnTo>
                  <a:lnTo>
                    <a:pt x="441274" y="55473"/>
                  </a:lnTo>
                  <a:lnTo>
                    <a:pt x="441274" y="53479"/>
                  </a:lnTo>
                  <a:lnTo>
                    <a:pt x="441274" y="51498"/>
                  </a:lnTo>
                  <a:close/>
                </a:path>
                <a:path w="689610" h="57150">
                  <a:moveTo>
                    <a:pt x="503275" y="45948"/>
                  </a:moveTo>
                  <a:lnTo>
                    <a:pt x="501662" y="44323"/>
                  </a:lnTo>
                  <a:lnTo>
                    <a:pt x="497662" y="44323"/>
                  </a:lnTo>
                  <a:lnTo>
                    <a:pt x="496049" y="45948"/>
                  </a:lnTo>
                  <a:lnTo>
                    <a:pt x="496049" y="49936"/>
                  </a:lnTo>
                  <a:lnTo>
                    <a:pt x="497662" y="51549"/>
                  </a:lnTo>
                  <a:lnTo>
                    <a:pt x="501662" y="51549"/>
                  </a:lnTo>
                  <a:lnTo>
                    <a:pt x="503275" y="49936"/>
                  </a:lnTo>
                  <a:lnTo>
                    <a:pt x="503275" y="47942"/>
                  </a:lnTo>
                  <a:lnTo>
                    <a:pt x="503275" y="45948"/>
                  </a:lnTo>
                  <a:close/>
                </a:path>
                <a:path w="689610" h="57150">
                  <a:moveTo>
                    <a:pt x="565289" y="40398"/>
                  </a:moveTo>
                  <a:lnTo>
                    <a:pt x="563664" y="38773"/>
                  </a:lnTo>
                  <a:lnTo>
                    <a:pt x="559676" y="38773"/>
                  </a:lnTo>
                  <a:lnTo>
                    <a:pt x="558063" y="40398"/>
                  </a:lnTo>
                  <a:lnTo>
                    <a:pt x="558063" y="44386"/>
                  </a:lnTo>
                  <a:lnTo>
                    <a:pt x="559676" y="45999"/>
                  </a:lnTo>
                  <a:lnTo>
                    <a:pt x="563664" y="45999"/>
                  </a:lnTo>
                  <a:lnTo>
                    <a:pt x="565289" y="44386"/>
                  </a:lnTo>
                  <a:lnTo>
                    <a:pt x="565289" y="42392"/>
                  </a:lnTo>
                  <a:lnTo>
                    <a:pt x="565289" y="40398"/>
                  </a:lnTo>
                  <a:close/>
                </a:path>
                <a:path w="689610" h="57150">
                  <a:moveTo>
                    <a:pt x="627278" y="23774"/>
                  </a:moveTo>
                  <a:lnTo>
                    <a:pt x="625665" y="22161"/>
                  </a:lnTo>
                  <a:lnTo>
                    <a:pt x="621665" y="22161"/>
                  </a:lnTo>
                  <a:lnTo>
                    <a:pt x="620052" y="23774"/>
                  </a:lnTo>
                  <a:lnTo>
                    <a:pt x="620052" y="27774"/>
                  </a:lnTo>
                  <a:lnTo>
                    <a:pt x="621665" y="29387"/>
                  </a:lnTo>
                  <a:lnTo>
                    <a:pt x="625665" y="29387"/>
                  </a:lnTo>
                  <a:lnTo>
                    <a:pt x="627278" y="27774"/>
                  </a:lnTo>
                  <a:lnTo>
                    <a:pt x="627278" y="25768"/>
                  </a:lnTo>
                  <a:lnTo>
                    <a:pt x="627278" y="23774"/>
                  </a:lnTo>
                  <a:close/>
                </a:path>
                <a:path w="689610" h="57150">
                  <a:moveTo>
                    <a:pt x="689292" y="34861"/>
                  </a:moveTo>
                  <a:lnTo>
                    <a:pt x="687679" y="33235"/>
                  </a:lnTo>
                  <a:lnTo>
                    <a:pt x="683679" y="33235"/>
                  </a:lnTo>
                  <a:lnTo>
                    <a:pt x="682066" y="34861"/>
                  </a:lnTo>
                  <a:lnTo>
                    <a:pt x="682066" y="38849"/>
                  </a:lnTo>
                  <a:lnTo>
                    <a:pt x="683679" y="40462"/>
                  </a:lnTo>
                  <a:lnTo>
                    <a:pt x="687679" y="40462"/>
                  </a:lnTo>
                  <a:lnTo>
                    <a:pt x="689292" y="38849"/>
                  </a:lnTo>
                  <a:lnTo>
                    <a:pt x="689292" y="36855"/>
                  </a:lnTo>
                  <a:lnTo>
                    <a:pt x="689292" y="34861"/>
                  </a:lnTo>
                  <a:close/>
                </a:path>
              </a:pathLst>
            </a:custGeom>
            <a:solidFill>
              <a:srgbClr val="AB62F9"/>
            </a:solidFill>
          </p:spPr>
          <p:txBody>
            <a:bodyPr wrap="square" lIns="0" tIns="0" rIns="0" bIns="0" rtlCol="0"/>
            <a:lstStyle/>
            <a:p>
              <a:endParaRPr/>
            </a:p>
          </p:txBody>
        </p:sp>
        <p:sp>
          <p:nvSpPr>
            <p:cNvPr id="51" name="object 51"/>
            <p:cNvSpPr/>
            <p:nvPr/>
          </p:nvSpPr>
          <p:spPr>
            <a:xfrm>
              <a:off x="1195496" y="1031192"/>
              <a:ext cx="682625" cy="127635"/>
            </a:xfrm>
            <a:custGeom>
              <a:avLst/>
              <a:gdLst/>
              <a:ahLst/>
              <a:cxnLst/>
              <a:rect l="l" t="t" r="r" b="b"/>
              <a:pathLst>
                <a:path w="682625" h="127634">
                  <a:moveTo>
                    <a:pt x="0" y="121928"/>
                  </a:moveTo>
                  <a:lnTo>
                    <a:pt x="62011" y="0"/>
                  </a:lnTo>
                  <a:lnTo>
                    <a:pt x="124003" y="72057"/>
                  </a:lnTo>
                  <a:lnTo>
                    <a:pt x="248026" y="72057"/>
                  </a:lnTo>
                  <a:lnTo>
                    <a:pt x="310028" y="88684"/>
                  </a:lnTo>
                  <a:lnTo>
                    <a:pt x="372029" y="127467"/>
                  </a:lnTo>
                  <a:lnTo>
                    <a:pt x="434031" y="127467"/>
                  </a:lnTo>
                  <a:lnTo>
                    <a:pt x="496042" y="66518"/>
                  </a:lnTo>
                  <a:lnTo>
                    <a:pt x="558054" y="77596"/>
                  </a:lnTo>
                  <a:lnTo>
                    <a:pt x="620046" y="72057"/>
                  </a:lnTo>
                  <a:lnTo>
                    <a:pt x="682057" y="60959"/>
                  </a:lnTo>
                </a:path>
              </a:pathLst>
            </a:custGeom>
            <a:ln w="3175">
              <a:solidFill>
                <a:srgbClr val="FFA05A"/>
              </a:solidFill>
            </a:ln>
          </p:spPr>
          <p:txBody>
            <a:bodyPr wrap="square" lIns="0" tIns="0" rIns="0" bIns="0" rtlCol="0"/>
            <a:lstStyle/>
            <a:p>
              <a:endParaRPr/>
            </a:p>
          </p:txBody>
        </p:sp>
        <p:sp>
          <p:nvSpPr>
            <p:cNvPr id="52" name="object 52"/>
            <p:cNvSpPr/>
            <p:nvPr/>
          </p:nvSpPr>
          <p:spPr>
            <a:xfrm>
              <a:off x="1191869" y="1027582"/>
              <a:ext cx="689610" cy="135255"/>
            </a:xfrm>
            <a:custGeom>
              <a:avLst/>
              <a:gdLst/>
              <a:ahLst/>
              <a:cxnLst/>
              <a:rect l="l" t="t" r="r" b="b"/>
              <a:pathLst>
                <a:path w="689610" h="135255">
                  <a:moveTo>
                    <a:pt x="7239" y="123545"/>
                  </a:moveTo>
                  <a:lnTo>
                    <a:pt x="5613" y="121932"/>
                  </a:lnTo>
                  <a:lnTo>
                    <a:pt x="1625" y="121932"/>
                  </a:lnTo>
                  <a:lnTo>
                    <a:pt x="0" y="123545"/>
                  </a:lnTo>
                  <a:lnTo>
                    <a:pt x="0" y="127546"/>
                  </a:lnTo>
                  <a:lnTo>
                    <a:pt x="1625" y="129159"/>
                  </a:lnTo>
                  <a:lnTo>
                    <a:pt x="5613" y="129159"/>
                  </a:lnTo>
                  <a:lnTo>
                    <a:pt x="7239" y="127546"/>
                  </a:lnTo>
                  <a:lnTo>
                    <a:pt x="7239" y="125539"/>
                  </a:lnTo>
                  <a:lnTo>
                    <a:pt x="7239" y="123545"/>
                  </a:lnTo>
                  <a:close/>
                </a:path>
                <a:path w="689610" h="135255">
                  <a:moveTo>
                    <a:pt x="69253" y="1625"/>
                  </a:moveTo>
                  <a:lnTo>
                    <a:pt x="67627" y="0"/>
                  </a:lnTo>
                  <a:lnTo>
                    <a:pt x="63627" y="0"/>
                  </a:lnTo>
                  <a:lnTo>
                    <a:pt x="62014" y="1625"/>
                  </a:lnTo>
                  <a:lnTo>
                    <a:pt x="62014" y="5613"/>
                  </a:lnTo>
                  <a:lnTo>
                    <a:pt x="63627" y="7226"/>
                  </a:lnTo>
                  <a:lnTo>
                    <a:pt x="67627" y="7226"/>
                  </a:lnTo>
                  <a:lnTo>
                    <a:pt x="69253" y="5613"/>
                  </a:lnTo>
                  <a:lnTo>
                    <a:pt x="69253" y="3619"/>
                  </a:lnTo>
                  <a:lnTo>
                    <a:pt x="69253" y="1625"/>
                  </a:lnTo>
                  <a:close/>
                </a:path>
                <a:path w="689610" h="135255">
                  <a:moveTo>
                    <a:pt x="131241" y="73672"/>
                  </a:moveTo>
                  <a:lnTo>
                    <a:pt x="129628" y="72059"/>
                  </a:lnTo>
                  <a:lnTo>
                    <a:pt x="125628" y="72059"/>
                  </a:lnTo>
                  <a:lnTo>
                    <a:pt x="124002" y="73672"/>
                  </a:lnTo>
                  <a:lnTo>
                    <a:pt x="124002" y="77660"/>
                  </a:lnTo>
                  <a:lnTo>
                    <a:pt x="125628" y="79286"/>
                  </a:lnTo>
                  <a:lnTo>
                    <a:pt x="129628" y="79286"/>
                  </a:lnTo>
                  <a:lnTo>
                    <a:pt x="131241" y="77660"/>
                  </a:lnTo>
                  <a:lnTo>
                    <a:pt x="131241" y="75679"/>
                  </a:lnTo>
                  <a:lnTo>
                    <a:pt x="131241" y="73672"/>
                  </a:lnTo>
                  <a:close/>
                </a:path>
                <a:path w="689610" h="135255">
                  <a:moveTo>
                    <a:pt x="193255" y="73672"/>
                  </a:moveTo>
                  <a:lnTo>
                    <a:pt x="191630" y="72059"/>
                  </a:lnTo>
                  <a:lnTo>
                    <a:pt x="187642" y="72059"/>
                  </a:lnTo>
                  <a:lnTo>
                    <a:pt x="186016" y="73672"/>
                  </a:lnTo>
                  <a:lnTo>
                    <a:pt x="186016" y="77660"/>
                  </a:lnTo>
                  <a:lnTo>
                    <a:pt x="187642" y="79286"/>
                  </a:lnTo>
                  <a:lnTo>
                    <a:pt x="191630" y="79286"/>
                  </a:lnTo>
                  <a:lnTo>
                    <a:pt x="193255" y="77660"/>
                  </a:lnTo>
                  <a:lnTo>
                    <a:pt x="193255" y="75679"/>
                  </a:lnTo>
                  <a:lnTo>
                    <a:pt x="193255" y="73672"/>
                  </a:lnTo>
                  <a:close/>
                </a:path>
                <a:path w="689610" h="135255">
                  <a:moveTo>
                    <a:pt x="255257" y="73672"/>
                  </a:moveTo>
                  <a:lnTo>
                    <a:pt x="253644" y="72059"/>
                  </a:lnTo>
                  <a:lnTo>
                    <a:pt x="249643" y="72059"/>
                  </a:lnTo>
                  <a:lnTo>
                    <a:pt x="248031" y="73672"/>
                  </a:lnTo>
                  <a:lnTo>
                    <a:pt x="248031" y="77660"/>
                  </a:lnTo>
                  <a:lnTo>
                    <a:pt x="249643" y="79286"/>
                  </a:lnTo>
                  <a:lnTo>
                    <a:pt x="253644" y="79286"/>
                  </a:lnTo>
                  <a:lnTo>
                    <a:pt x="255257" y="77660"/>
                  </a:lnTo>
                  <a:lnTo>
                    <a:pt x="255257" y="75679"/>
                  </a:lnTo>
                  <a:lnTo>
                    <a:pt x="255257" y="73672"/>
                  </a:lnTo>
                  <a:close/>
                </a:path>
                <a:path w="689610" h="135255">
                  <a:moveTo>
                    <a:pt x="317271" y="90309"/>
                  </a:moveTo>
                  <a:lnTo>
                    <a:pt x="315633" y="88684"/>
                  </a:lnTo>
                  <a:lnTo>
                    <a:pt x="311645" y="88684"/>
                  </a:lnTo>
                  <a:lnTo>
                    <a:pt x="310032" y="90309"/>
                  </a:lnTo>
                  <a:lnTo>
                    <a:pt x="310032" y="94297"/>
                  </a:lnTo>
                  <a:lnTo>
                    <a:pt x="311645" y="95910"/>
                  </a:lnTo>
                  <a:lnTo>
                    <a:pt x="315633" y="95910"/>
                  </a:lnTo>
                  <a:lnTo>
                    <a:pt x="317271" y="94297"/>
                  </a:lnTo>
                  <a:lnTo>
                    <a:pt x="317271" y="92303"/>
                  </a:lnTo>
                  <a:lnTo>
                    <a:pt x="317271" y="90309"/>
                  </a:lnTo>
                  <a:close/>
                </a:path>
                <a:path w="689610" h="135255">
                  <a:moveTo>
                    <a:pt x="379272" y="129082"/>
                  </a:moveTo>
                  <a:lnTo>
                    <a:pt x="377647" y="127469"/>
                  </a:lnTo>
                  <a:lnTo>
                    <a:pt x="373659" y="127469"/>
                  </a:lnTo>
                  <a:lnTo>
                    <a:pt x="372033" y="129082"/>
                  </a:lnTo>
                  <a:lnTo>
                    <a:pt x="372033" y="133083"/>
                  </a:lnTo>
                  <a:lnTo>
                    <a:pt x="373659" y="134696"/>
                  </a:lnTo>
                  <a:lnTo>
                    <a:pt x="377647" y="134696"/>
                  </a:lnTo>
                  <a:lnTo>
                    <a:pt x="379272" y="133083"/>
                  </a:lnTo>
                  <a:lnTo>
                    <a:pt x="379272" y="131089"/>
                  </a:lnTo>
                  <a:lnTo>
                    <a:pt x="379272" y="129082"/>
                  </a:lnTo>
                  <a:close/>
                </a:path>
                <a:path w="689610" h="135255">
                  <a:moveTo>
                    <a:pt x="441274" y="129082"/>
                  </a:moveTo>
                  <a:lnTo>
                    <a:pt x="439648" y="127469"/>
                  </a:lnTo>
                  <a:lnTo>
                    <a:pt x="435648" y="127469"/>
                  </a:lnTo>
                  <a:lnTo>
                    <a:pt x="434035" y="129082"/>
                  </a:lnTo>
                  <a:lnTo>
                    <a:pt x="434035" y="133083"/>
                  </a:lnTo>
                  <a:lnTo>
                    <a:pt x="435648" y="134696"/>
                  </a:lnTo>
                  <a:lnTo>
                    <a:pt x="439648" y="134696"/>
                  </a:lnTo>
                  <a:lnTo>
                    <a:pt x="441274" y="133083"/>
                  </a:lnTo>
                  <a:lnTo>
                    <a:pt x="441274" y="131089"/>
                  </a:lnTo>
                  <a:lnTo>
                    <a:pt x="441274" y="129082"/>
                  </a:lnTo>
                  <a:close/>
                </a:path>
                <a:path w="689610" h="135255">
                  <a:moveTo>
                    <a:pt x="503275" y="68135"/>
                  </a:moveTo>
                  <a:lnTo>
                    <a:pt x="501662" y="66522"/>
                  </a:lnTo>
                  <a:lnTo>
                    <a:pt x="497662" y="66522"/>
                  </a:lnTo>
                  <a:lnTo>
                    <a:pt x="496049" y="68135"/>
                  </a:lnTo>
                  <a:lnTo>
                    <a:pt x="496049" y="72123"/>
                  </a:lnTo>
                  <a:lnTo>
                    <a:pt x="497662" y="73748"/>
                  </a:lnTo>
                  <a:lnTo>
                    <a:pt x="501662" y="73748"/>
                  </a:lnTo>
                  <a:lnTo>
                    <a:pt x="503275" y="72123"/>
                  </a:lnTo>
                  <a:lnTo>
                    <a:pt x="503275" y="70129"/>
                  </a:lnTo>
                  <a:lnTo>
                    <a:pt x="503275" y="68135"/>
                  </a:lnTo>
                  <a:close/>
                </a:path>
                <a:path w="689610" h="135255">
                  <a:moveTo>
                    <a:pt x="565289" y="79209"/>
                  </a:moveTo>
                  <a:lnTo>
                    <a:pt x="563664" y="77597"/>
                  </a:lnTo>
                  <a:lnTo>
                    <a:pt x="559676" y="77597"/>
                  </a:lnTo>
                  <a:lnTo>
                    <a:pt x="558063" y="79209"/>
                  </a:lnTo>
                  <a:lnTo>
                    <a:pt x="558063" y="83197"/>
                  </a:lnTo>
                  <a:lnTo>
                    <a:pt x="559676" y="84823"/>
                  </a:lnTo>
                  <a:lnTo>
                    <a:pt x="563664" y="84823"/>
                  </a:lnTo>
                  <a:lnTo>
                    <a:pt x="565289" y="83197"/>
                  </a:lnTo>
                  <a:lnTo>
                    <a:pt x="565289" y="81216"/>
                  </a:lnTo>
                  <a:lnTo>
                    <a:pt x="565289" y="79209"/>
                  </a:lnTo>
                  <a:close/>
                </a:path>
                <a:path w="689610" h="135255">
                  <a:moveTo>
                    <a:pt x="627278" y="73672"/>
                  </a:moveTo>
                  <a:lnTo>
                    <a:pt x="625665" y="72059"/>
                  </a:lnTo>
                  <a:lnTo>
                    <a:pt x="621665" y="72059"/>
                  </a:lnTo>
                  <a:lnTo>
                    <a:pt x="620052" y="73672"/>
                  </a:lnTo>
                  <a:lnTo>
                    <a:pt x="620052" y="77660"/>
                  </a:lnTo>
                  <a:lnTo>
                    <a:pt x="621665" y="79286"/>
                  </a:lnTo>
                  <a:lnTo>
                    <a:pt x="625665" y="79286"/>
                  </a:lnTo>
                  <a:lnTo>
                    <a:pt x="627278" y="77660"/>
                  </a:lnTo>
                  <a:lnTo>
                    <a:pt x="627278" y="75679"/>
                  </a:lnTo>
                  <a:lnTo>
                    <a:pt x="627278" y="73672"/>
                  </a:lnTo>
                  <a:close/>
                </a:path>
                <a:path w="689610" h="135255">
                  <a:moveTo>
                    <a:pt x="689292" y="62585"/>
                  </a:moveTo>
                  <a:lnTo>
                    <a:pt x="687679" y="60960"/>
                  </a:lnTo>
                  <a:lnTo>
                    <a:pt x="683679" y="60960"/>
                  </a:lnTo>
                  <a:lnTo>
                    <a:pt x="682066" y="62585"/>
                  </a:lnTo>
                  <a:lnTo>
                    <a:pt x="682066" y="66573"/>
                  </a:lnTo>
                  <a:lnTo>
                    <a:pt x="683679" y="68186"/>
                  </a:lnTo>
                  <a:lnTo>
                    <a:pt x="687679" y="68186"/>
                  </a:lnTo>
                  <a:lnTo>
                    <a:pt x="689292" y="66573"/>
                  </a:lnTo>
                  <a:lnTo>
                    <a:pt x="689292" y="64579"/>
                  </a:lnTo>
                  <a:lnTo>
                    <a:pt x="689292" y="62585"/>
                  </a:lnTo>
                  <a:close/>
                </a:path>
              </a:pathLst>
            </a:custGeom>
            <a:solidFill>
              <a:srgbClr val="FFA05A"/>
            </a:solidFill>
          </p:spPr>
          <p:txBody>
            <a:bodyPr wrap="square" lIns="0" tIns="0" rIns="0" bIns="0" rtlCol="0"/>
            <a:lstStyle/>
            <a:p>
              <a:endParaRPr/>
            </a:p>
          </p:txBody>
        </p:sp>
        <p:sp>
          <p:nvSpPr>
            <p:cNvPr id="53" name="object 53"/>
            <p:cNvSpPr/>
            <p:nvPr/>
          </p:nvSpPr>
          <p:spPr>
            <a:xfrm>
              <a:off x="1151978" y="742291"/>
              <a:ext cx="0" cy="478155"/>
            </a:xfrm>
            <a:custGeom>
              <a:avLst/>
              <a:gdLst/>
              <a:ahLst/>
              <a:cxnLst/>
              <a:rect l="l" t="t" r="r" b="b"/>
              <a:pathLst>
                <a:path h="478155">
                  <a:moveTo>
                    <a:pt x="0" y="0"/>
                  </a:moveTo>
                  <a:lnTo>
                    <a:pt x="0" y="478043"/>
                  </a:lnTo>
                </a:path>
              </a:pathLst>
            </a:custGeom>
            <a:ln w="3175">
              <a:solidFill>
                <a:srgbClr val="000000"/>
              </a:solidFill>
            </a:ln>
          </p:spPr>
          <p:txBody>
            <a:bodyPr wrap="square" lIns="0" tIns="0" rIns="0" bIns="0" rtlCol="0"/>
            <a:lstStyle/>
            <a:p>
              <a:endParaRPr/>
            </a:p>
          </p:txBody>
        </p:sp>
      </p:grpSp>
      <p:sp>
        <p:nvSpPr>
          <p:cNvPr id="54" name="object 54"/>
          <p:cNvSpPr txBox="1"/>
          <p:nvPr/>
        </p:nvSpPr>
        <p:spPr>
          <a:xfrm>
            <a:off x="1107203" y="720069"/>
            <a:ext cx="52069" cy="443230"/>
          </a:xfrm>
          <a:prstGeom prst="rect">
            <a:avLst/>
          </a:prstGeom>
        </p:spPr>
        <p:txBody>
          <a:bodyPr vert="horz" wrap="square" lIns="0" tIns="17780" rIns="0" bIns="0" rtlCol="0">
            <a:spAutoFit/>
          </a:bodyPr>
          <a:lstStyle/>
          <a:p>
            <a:pPr marL="12700">
              <a:lnSpc>
                <a:spcPct val="100000"/>
              </a:lnSpc>
              <a:spcBef>
                <a:spcPts val="140"/>
              </a:spcBef>
            </a:pPr>
            <a:r>
              <a:rPr sz="150" b="1" spc="5" dirty="0">
                <a:solidFill>
                  <a:srgbClr val="2A3E5F"/>
                </a:solidFill>
                <a:latin typeface="Tahoma"/>
                <a:cs typeface="Tahoma"/>
              </a:rPr>
              <a:t>80</a:t>
            </a:r>
            <a:endParaRPr sz="150">
              <a:latin typeface="Tahoma"/>
              <a:cs typeface="Tahoma"/>
            </a:endParaRPr>
          </a:p>
          <a:p>
            <a:pPr>
              <a:lnSpc>
                <a:spcPct val="100000"/>
              </a:lnSpc>
              <a:spcBef>
                <a:spcPts val="15"/>
              </a:spcBef>
            </a:pPr>
            <a:endParaRPr sz="200">
              <a:latin typeface="Tahoma"/>
              <a:cs typeface="Tahoma"/>
            </a:endParaRPr>
          </a:p>
          <a:p>
            <a:pPr marL="12700">
              <a:lnSpc>
                <a:spcPct val="100000"/>
              </a:lnSpc>
            </a:pPr>
            <a:r>
              <a:rPr sz="150" b="1" spc="5" dirty="0">
                <a:solidFill>
                  <a:srgbClr val="2A3E5F"/>
                </a:solidFill>
                <a:latin typeface="Tahoma"/>
                <a:cs typeface="Tahoma"/>
              </a:rPr>
              <a:t>70</a:t>
            </a:r>
            <a:endParaRPr sz="150">
              <a:latin typeface="Tahoma"/>
              <a:cs typeface="Tahoma"/>
            </a:endParaRPr>
          </a:p>
          <a:p>
            <a:pPr>
              <a:lnSpc>
                <a:spcPct val="100000"/>
              </a:lnSpc>
              <a:spcBef>
                <a:spcPts val="15"/>
              </a:spcBef>
            </a:pPr>
            <a:endParaRPr sz="200">
              <a:latin typeface="Tahoma"/>
              <a:cs typeface="Tahoma"/>
            </a:endParaRPr>
          </a:p>
          <a:p>
            <a:pPr marL="12700">
              <a:lnSpc>
                <a:spcPct val="100000"/>
              </a:lnSpc>
            </a:pPr>
            <a:r>
              <a:rPr sz="150" b="1" spc="5" dirty="0">
                <a:solidFill>
                  <a:srgbClr val="2A3E5F"/>
                </a:solidFill>
                <a:latin typeface="Tahoma"/>
                <a:cs typeface="Tahoma"/>
              </a:rPr>
              <a:t>60</a:t>
            </a:r>
            <a:endParaRPr sz="150">
              <a:latin typeface="Tahoma"/>
              <a:cs typeface="Tahoma"/>
            </a:endParaRPr>
          </a:p>
          <a:p>
            <a:pPr>
              <a:lnSpc>
                <a:spcPct val="100000"/>
              </a:lnSpc>
              <a:spcBef>
                <a:spcPts val="15"/>
              </a:spcBef>
            </a:pPr>
            <a:endParaRPr sz="200">
              <a:latin typeface="Tahoma"/>
              <a:cs typeface="Tahoma"/>
            </a:endParaRPr>
          </a:p>
          <a:p>
            <a:pPr marL="12700">
              <a:lnSpc>
                <a:spcPct val="100000"/>
              </a:lnSpc>
            </a:pPr>
            <a:r>
              <a:rPr sz="150" b="1" spc="5" dirty="0">
                <a:solidFill>
                  <a:srgbClr val="2A3E5F"/>
                </a:solidFill>
                <a:latin typeface="Tahoma"/>
                <a:cs typeface="Tahoma"/>
              </a:rPr>
              <a:t>50</a:t>
            </a:r>
            <a:endParaRPr sz="150">
              <a:latin typeface="Tahoma"/>
              <a:cs typeface="Tahoma"/>
            </a:endParaRPr>
          </a:p>
          <a:p>
            <a:pPr>
              <a:lnSpc>
                <a:spcPct val="100000"/>
              </a:lnSpc>
              <a:spcBef>
                <a:spcPts val="15"/>
              </a:spcBef>
            </a:pPr>
            <a:endParaRPr sz="200">
              <a:latin typeface="Tahoma"/>
              <a:cs typeface="Tahoma"/>
            </a:endParaRPr>
          </a:p>
          <a:p>
            <a:pPr marL="12700">
              <a:lnSpc>
                <a:spcPct val="100000"/>
              </a:lnSpc>
            </a:pPr>
            <a:r>
              <a:rPr sz="150" b="1" spc="5" dirty="0">
                <a:solidFill>
                  <a:srgbClr val="2A3E5F"/>
                </a:solidFill>
                <a:latin typeface="Tahoma"/>
                <a:cs typeface="Tahoma"/>
              </a:rPr>
              <a:t>40</a:t>
            </a:r>
            <a:endParaRPr sz="150">
              <a:latin typeface="Tahoma"/>
              <a:cs typeface="Tahoma"/>
            </a:endParaRPr>
          </a:p>
          <a:p>
            <a:pPr marL="12700" marR="5080">
              <a:lnSpc>
                <a:spcPct val="242300"/>
              </a:lnSpc>
              <a:spcBef>
                <a:spcPts val="5"/>
              </a:spcBef>
            </a:pPr>
            <a:r>
              <a:rPr sz="150" b="1" dirty="0">
                <a:solidFill>
                  <a:srgbClr val="2A3E5F"/>
                </a:solidFill>
                <a:latin typeface="Tahoma"/>
                <a:cs typeface="Tahoma"/>
              </a:rPr>
              <a:t>S0  </a:t>
            </a:r>
            <a:r>
              <a:rPr sz="150" b="1" spc="5" dirty="0">
                <a:solidFill>
                  <a:srgbClr val="2A3E5F"/>
                </a:solidFill>
                <a:latin typeface="Tahoma"/>
                <a:cs typeface="Tahoma"/>
              </a:rPr>
              <a:t>20</a:t>
            </a:r>
            <a:endParaRPr sz="150">
              <a:latin typeface="Tahoma"/>
              <a:cs typeface="Tahoma"/>
            </a:endParaRPr>
          </a:p>
          <a:p>
            <a:pPr>
              <a:lnSpc>
                <a:spcPct val="100000"/>
              </a:lnSpc>
              <a:spcBef>
                <a:spcPts val="15"/>
              </a:spcBef>
            </a:pPr>
            <a:endParaRPr sz="200">
              <a:latin typeface="Tahoma"/>
              <a:cs typeface="Tahoma"/>
            </a:endParaRPr>
          </a:p>
          <a:p>
            <a:pPr marL="12700">
              <a:lnSpc>
                <a:spcPct val="100000"/>
              </a:lnSpc>
            </a:pPr>
            <a:r>
              <a:rPr sz="150" b="1" spc="5" dirty="0">
                <a:solidFill>
                  <a:srgbClr val="2A3E5F"/>
                </a:solidFill>
                <a:latin typeface="Tahoma"/>
                <a:cs typeface="Tahoma"/>
              </a:rPr>
              <a:t>10</a:t>
            </a:r>
            <a:endParaRPr sz="150">
              <a:latin typeface="Tahoma"/>
              <a:cs typeface="Tahoma"/>
            </a:endParaRPr>
          </a:p>
        </p:txBody>
      </p:sp>
      <p:sp>
        <p:nvSpPr>
          <p:cNvPr id="55" name="object 55"/>
          <p:cNvSpPr txBox="1"/>
          <p:nvPr/>
        </p:nvSpPr>
        <p:spPr>
          <a:xfrm>
            <a:off x="1356495" y="695986"/>
            <a:ext cx="289560" cy="62230"/>
          </a:xfrm>
          <a:prstGeom prst="rect">
            <a:avLst/>
          </a:prstGeom>
        </p:spPr>
        <p:txBody>
          <a:bodyPr vert="horz" wrap="square" lIns="0" tIns="17145" rIns="0" bIns="0" rtlCol="0">
            <a:spAutoFit/>
          </a:bodyPr>
          <a:lstStyle/>
          <a:p>
            <a:pPr marL="12700">
              <a:lnSpc>
                <a:spcPct val="100000"/>
              </a:lnSpc>
              <a:spcBef>
                <a:spcPts val="135"/>
              </a:spcBef>
            </a:pPr>
            <a:r>
              <a:rPr sz="200" b="1" spc="30" dirty="0">
                <a:solidFill>
                  <a:srgbClr val="2A3E5F"/>
                </a:solidFill>
                <a:latin typeface="Tahoma"/>
                <a:cs typeface="Tahoma"/>
              </a:rPr>
              <a:t>Q</a:t>
            </a:r>
            <a:r>
              <a:rPr sz="200" b="1" spc="-15" dirty="0">
                <a:solidFill>
                  <a:srgbClr val="2A3E5F"/>
                </a:solidFill>
                <a:latin typeface="Tahoma"/>
                <a:cs typeface="Tahoma"/>
              </a:rPr>
              <a:t>-</a:t>
            </a:r>
            <a:r>
              <a:rPr sz="200" b="1" spc="15" dirty="0">
                <a:solidFill>
                  <a:srgbClr val="2A3E5F"/>
                </a:solidFill>
                <a:latin typeface="Tahoma"/>
                <a:cs typeface="Tahoma"/>
              </a:rPr>
              <a:t>F</a:t>
            </a:r>
            <a:r>
              <a:rPr sz="200" b="1" spc="10" dirty="0">
                <a:solidFill>
                  <a:srgbClr val="2A3E5F"/>
                </a:solidFill>
                <a:latin typeface="Tahoma"/>
                <a:cs typeface="Tahoma"/>
              </a:rPr>
              <a:t>o</a:t>
            </a:r>
            <a:r>
              <a:rPr sz="200" b="1" spc="15" dirty="0">
                <a:solidFill>
                  <a:srgbClr val="2A3E5F"/>
                </a:solidFill>
                <a:latin typeface="Tahoma"/>
                <a:cs typeface="Tahoma"/>
              </a:rPr>
              <a:t>r</a:t>
            </a:r>
            <a:r>
              <a:rPr sz="200" b="1" spc="40" dirty="0">
                <a:solidFill>
                  <a:srgbClr val="2A3E5F"/>
                </a:solidFill>
                <a:latin typeface="Tahoma"/>
                <a:cs typeface="Tahoma"/>
              </a:rPr>
              <a:t>m</a:t>
            </a:r>
            <a:r>
              <a:rPr sz="200" b="1" spc="20" dirty="0">
                <a:solidFill>
                  <a:srgbClr val="2A3E5F"/>
                </a:solidFill>
                <a:latin typeface="Tahoma"/>
                <a:cs typeface="Tahoma"/>
              </a:rPr>
              <a:t>er</a:t>
            </a:r>
            <a:r>
              <a:rPr sz="200" b="1" spc="-10" dirty="0">
                <a:solidFill>
                  <a:srgbClr val="2A3E5F"/>
                </a:solidFill>
                <a:latin typeface="Tahoma"/>
                <a:cs typeface="Tahoma"/>
              </a:rPr>
              <a:t> </a:t>
            </a:r>
            <a:r>
              <a:rPr sz="200" b="1" spc="45" dirty="0">
                <a:solidFill>
                  <a:srgbClr val="2A3E5F"/>
                </a:solidFill>
                <a:latin typeface="Tahoma"/>
                <a:cs typeface="Tahoma"/>
              </a:rPr>
              <a:t>M</a:t>
            </a:r>
            <a:r>
              <a:rPr sz="200" b="1" spc="10" dirty="0">
                <a:solidFill>
                  <a:srgbClr val="2A3E5F"/>
                </a:solidFill>
                <a:latin typeface="Tahoma"/>
                <a:cs typeface="Tahoma"/>
              </a:rPr>
              <a:t>o</a:t>
            </a:r>
            <a:r>
              <a:rPr sz="200" b="1" spc="25" dirty="0">
                <a:solidFill>
                  <a:srgbClr val="2A3E5F"/>
                </a:solidFill>
                <a:latin typeface="Tahoma"/>
                <a:cs typeface="Tahoma"/>
              </a:rPr>
              <a:t>d</a:t>
            </a:r>
            <a:r>
              <a:rPr sz="200" b="1" spc="20" dirty="0">
                <a:solidFill>
                  <a:srgbClr val="2A3E5F"/>
                </a:solidFill>
                <a:latin typeface="Tahoma"/>
                <a:cs typeface="Tahoma"/>
              </a:rPr>
              <a:t>u</a:t>
            </a:r>
            <a:r>
              <a:rPr sz="200" b="1" spc="10" dirty="0">
                <a:solidFill>
                  <a:srgbClr val="2A3E5F"/>
                </a:solidFill>
                <a:latin typeface="Tahoma"/>
                <a:cs typeface="Tahoma"/>
              </a:rPr>
              <a:t>l</a:t>
            </a:r>
            <a:r>
              <a:rPr sz="200" b="1" spc="20" dirty="0">
                <a:solidFill>
                  <a:srgbClr val="2A3E5F"/>
                </a:solidFill>
                <a:latin typeface="Tahoma"/>
                <a:cs typeface="Tahoma"/>
              </a:rPr>
              <a:t>e</a:t>
            </a:r>
            <a:endParaRPr sz="200">
              <a:latin typeface="Tahoma"/>
              <a:cs typeface="Tahoma"/>
            </a:endParaRPr>
          </a:p>
        </p:txBody>
      </p:sp>
      <p:sp>
        <p:nvSpPr>
          <p:cNvPr id="56" name="object 56"/>
          <p:cNvSpPr txBox="1"/>
          <p:nvPr/>
        </p:nvSpPr>
        <p:spPr>
          <a:xfrm>
            <a:off x="1061814" y="874690"/>
            <a:ext cx="65405" cy="215265"/>
          </a:xfrm>
          <a:prstGeom prst="rect">
            <a:avLst/>
          </a:prstGeom>
        </p:spPr>
        <p:txBody>
          <a:bodyPr vert="vert270" wrap="square" lIns="0" tIns="17780" rIns="0" bIns="0" rtlCol="0">
            <a:spAutoFit/>
          </a:bodyPr>
          <a:lstStyle/>
          <a:p>
            <a:pPr marL="12700">
              <a:lnSpc>
                <a:spcPct val="100000"/>
              </a:lnSpc>
              <a:spcBef>
                <a:spcPts val="140"/>
              </a:spcBef>
            </a:pPr>
            <a:r>
              <a:rPr sz="200" b="1" dirty="0">
                <a:solidFill>
                  <a:srgbClr val="2A3E5F"/>
                </a:solidFill>
                <a:latin typeface="Tahoma"/>
                <a:cs typeface="Tahoma"/>
              </a:rPr>
              <a:t>N</a:t>
            </a:r>
            <a:r>
              <a:rPr sz="200" b="1" spc="-5" dirty="0">
                <a:solidFill>
                  <a:srgbClr val="2A3E5F"/>
                </a:solidFill>
                <a:latin typeface="Tahoma"/>
                <a:cs typeface="Tahoma"/>
              </a:rPr>
              <a:t>e</a:t>
            </a:r>
            <a:r>
              <a:rPr sz="200" b="1" dirty="0">
                <a:solidFill>
                  <a:srgbClr val="2A3E5F"/>
                </a:solidFill>
                <a:latin typeface="Tahoma"/>
                <a:cs typeface="Tahoma"/>
              </a:rPr>
              <a:t>uron Num</a:t>
            </a:r>
            <a:endParaRPr sz="200">
              <a:latin typeface="Tahoma"/>
              <a:cs typeface="Tahoma"/>
            </a:endParaRPr>
          </a:p>
        </p:txBody>
      </p:sp>
      <p:grpSp>
        <p:nvGrpSpPr>
          <p:cNvPr id="57" name="object 57"/>
          <p:cNvGrpSpPr/>
          <p:nvPr/>
        </p:nvGrpSpPr>
        <p:grpSpPr>
          <a:xfrm>
            <a:off x="2009294" y="739595"/>
            <a:ext cx="717550" cy="480695"/>
            <a:chOff x="2009294" y="739595"/>
            <a:chExt cx="717550" cy="480695"/>
          </a:xfrm>
        </p:grpSpPr>
        <p:sp>
          <p:nvSpPr>
            <p:cNvPr id="58" name="object 58"/>
            <p:cNvSpPr/>
            <p:nvPr/>
          </p:nvSpPr>
          <p:spPr>
            <a:xfrm>
              <a:off x="2053102" y="1113762"/>
              <a:ext cx="670560" cy="76835"/>
            </a:xfrm>
            <a:custGeom>
              <a:avLst/>
              <a:gdLst/>
              <a:ahLst/>
              <a:cxnLst/>
              <a:rect l="l" t="t" r="r" b="b"/>
              <a:pathLst>
                <a:path w="670560" h="76834">
                  <a:moveTo>
                    <a:pt x="0" y="76618"/>
                  </a:moveTo>
                  <a:lnTo>
                    <a:pt x="35270" y="76618"/>
                  </a:lnTo>
                  <a:lnTo>
                    <a:pt x="52910" y="65133"/>
                  </a:lnTo>
                  <a:lnTo>
                    <a:pt x="70540" y="65133"/>
                  </a:lnTo>
                  <a:lnTo>
                    <a:pt x="88170" y="61298"/>
                  </a:lnTo>
                  <a:lnTo>
                    <a:pt x="105800" y="57464"/>
                  </a:lnTo>
                  <a:lnTo>
                    <a:pt x="123440" y="76618"/>
                  </a:lnTo>
                  <a:lnTo>
                    <a:pt x="141080" y="68958"/>
                  </a:lnTo>
                  <a:lnTo>
                    <a:pt x="158710" y="72793"/>
                  </a:lnTo>
                  <a:lnTo>
                    <a:pt x="176350" y="30649"/>
                  </a:lnTo>
                  <a:lnTo>
                    <a:pt x="193981" y="45979"/>
                  </a:lnTo>
                  <a:lnTo>
                    <a:pt x="211621" y="57464"/>
                  </a:lnTo>
                  <a:lnTo>
                    <a:pt x="229261" y="65133"/>
                  </a:lnTo>
                  <a:lnTo>
                    <a:pt x="246891" y="72793"/>
                  </a:lnTo>
                  <a:lnTo>
                    <a:pt x="264521" y="34484"/>
                  </a:lnTo>
                  <a:lnTo>
                    <a:pt x="282151" y="26824"/>
                  </a:lnTo>
                  <a:lnTo>
                    <a:pt x="299791" y="0"/>
                  </a:lnTo>
                  <a:lnTo>
                    <a:pt x="317421" y="11494"/>
                  </a:lnTo>
                  <a:lnTo>
                    <a:pt x="335061" y="7669"/>
                  </a:lnTo>
                  <a:lnTo>
                    <a:pt x="352701" y="30649"/>
                  </a:lnTo>
                  <a:lnTo>
                    <a:pt x="370331" y="30649"/>
                  </a:lnTo>
                  <a:lnTo>
                    <a:pt x="387972" y="42144"/>
                  </a:lnTo>
                  <a:lnTo>
                    <a:pt x="405602" y="11494"/>
                  </a:lnTo>
                  <a:lnTo>
                    <a:pt x="423232" y="19154"/>
                  </a:lnTo>
                  <a:lnTo>
                    <a:pt x="440862" y="30649"/>
                  </a:lnTo>
                  <a:lnTo>
                    <a:pt x="458502" y="26824"/>
                  </a:lnTo>
                  <a:lnTo>
                    <a:pt x="476142" y="49804"/>
                  </a:lnTo>
                  <a:lnTo>
                    <a:pt x="493772" y="49804"/>
                  </a:lnTo>
                  <a:lnTo>
                    <a:pt x="511412" y="53639"/>
                  </a:lnTo>
                  <a:lnTo>
                    <a:pt x="529042" y="61298"/>
                  </a:lnTo>
                  <a:lnTo>
                    <a:pt x="546682" y="49804"/>
                  </a:lnTo>
                  <a:lnTo>
                    <a:pt x="564323" y="61298"/>
                  </a:lnTo>
                  <a:lnTo>
                    <a:pt x="581953" y="49804"/>
                  </a:lnTo>
                  <a:lnTo>
                    <a:pt x="599583" y="53639"/>
                  </a:lnTo>
                  <a:lnTo>
                    <a:pt x="617213" y="53639"/>
                  </a:lnTo>
                  <a:lnTo>
                    <a:pt x="634853" y="57464"/>
                  </a:lnTo>
                  <a:lnTo>
                    <a:pt x="652483" y="68958"/>
                  </a:lnTo>
                  <a:lnTo>
                    <a:pt x="670123" y="68958"/>
                  </a:lnTo>
                </a:path>
              </a:pathLst>
            </a:custGeom>
            <a:ln w="3175">
              <a:solidFill>
                <a:srgbClr val="626DF9"/>
              </a:solidFill>
            </a:ln>
          </p:spPr>
          <p:txBody>
            <a:bodyPr wrap="square" lIns="0" tIns="0" rIns="0" bIns="0" rtlCol="0"/>
            <a:lstStyle/>
            <a:p>
              <a:endParaRPr/>
            </a:p>
          </p:txBody>
        </p:sp>
        <p:sp>
          <p:nvSpPr>
            <p:cNvPr id="59" name="object 59"/>
            <p:cNvSpPr/>
            <p:nvPr/>
          </p:nvSpPr>
          <p:spPr>
            <a:xfrm>
              <a:off x="2049475" y="1110157"/>
              <a:ext cx="677545" cy="84455"/>
            </a:xfrm>
            <a:custGeom>
              <a:avLst/>
              <a:gdLst/>
              <a:ahLst/>
              <a:cxnLst/>
              <a:rect l="l" t="t" r="r" b="b"/>
              <a:pathLst>
                <a:path w="677544" h="84455">
                  <a:moveTo>
                    <a:pt x="7239" y="78244"/>
                  </a:moveTo>
                  <a:lnTo>
                    <a:pt x="5613" y="76619"/>
                  </a:lnTo>
                  <a:lnTo>
                    <a:pt x="1625" y="76619"/>
                  </a:lnTo>
                  <a:lnTo>
                    <a:pt x="0" y="78244"/>
                  </a:lnTo>
                  <a:lnTo>
                    <a:pt x="0" y="82232"/>
                  </a:lnTo>
                  <a:lnTo>
                    <a:pt x="1625" y="83845"/>
                  </a:lnTo>
                  <a:lnTo>
                    <a:pt x="5613" y="83845"/>
                  </a:lnTo>
                  <a:lnTo>
                    <a:pt x="7239" y="82232"/>
                  </a:lnTo>
                  <a:lnTo>
                    <a:pt x="7239" y="80225"/>
                  </a:lnTo>
                  <a:lnTo>
                    <a:pt x="7239" y="78244"/>
                  </a:lnTo>
                  <a:close/>
                </a:path>
                <a:path w="677544" h="84455">
                  <a:moveTo>
                    <a:pt x="24879" y="78244"/>
                  </a:moveTo>
                  <a:lnTo>
                    <a:pt x="23253" y="76619"/>
                  </a:lnTo>
                  <a:lnTo>
                    <a:pt x="19265" y="76619"/>
                  </a:lnTo>
                  <a:lnTo>
                    <a:pt x="17640" y="78244"/>
                  </a:lnTo>
                  <a:lnTo>
                    <a:pt x="17640" y="82232"/>
                  </a:lnTo>
                  <a:lnTo>
                    <a:pt x="19265" y="83845"/>
                  </a:lnTo>
                  <a:lnTo>
                    <a:pt x="23253" y="83845"/>
                  </a:lnTo>
                  <a:lnTo>
                    <a:pt x="24879" y="82232"/>
                  </a:lnTo>
                  <a:lnTo>
                    <a:pt x="24879" y="80225"/>
                  </a:lnTo>
                  <a:lnTo>
                    <a:pt x="24879" y="78244"/>
                  </a:lnTo>
                  <a:close/>
                </a:path>
                <a:path w="677544" h="84455">
                  <a:moveTo>
                    <a:pt x="42506" y="78244"/>
                  </a:moveTo>
                  <a:lnTo>
                    <a:pt x="40894" y="76619"/>
                  </a:lnTo>
                  <a:lnTo>
                    <a:pt x="36893" y="76619"/>
                  </a:lnTo>
                  <a:lnTo>
                    <a:pt x="35280" y="78244"/>
                  </a:lnTo>
                  <a:lnTo>
                    <a:pt x="35280" y="82232"/>
                  </a:lnTo>
                  <a:lnTo>
                    <a:pt x="36893" y="83845"/>
                  </a:lnTo>
                  <a:lnTo>
                    <a:pt x="40894" y="83845"/>
                  </a:lnTo>
                  <a:lnTo>
                    <a:pt x="42506" y="82232"/>
                  </a:lnTo>
                  <a:lnTo>
                    <a:pt x="42506" y="80225"/>
                  </a:lnTo>
                  <a:lnTo>
                    <a:pt x="42506" y="78244"/>
                  </a:lnTo>
                  <a:close/>
                </a:path>
                <a:path w="677544" h="84455">
                  <a:moveTo>
                    <a:pt x="60147" y="66751"/>
                  </a:moveTo>
                  <a:lnTo>
                    <a:pt x="58534" y="65125"/>
                  </a:lnTo>
                  <a:lnTo>
                    <a:pt x="54533" y="65125"/>
                  </a:lnTo>
                  <a:lnTo>
                    <a:pt x="52908" y="66751"/>
                  </a:lnTo>
                  <a:lnTo>
                    <a:pt x="52908" y="70739"/>
                  </a:lnTo>
                  <a:lnTo>
                    <a:pt x="54533" y="72364"/>
                  </a:lnTo>
                  <a:lnTo>
                    <a:pt x="58534" y="72364"/>
                  </a:lnTo>
                  <a:lnTo>
                    <a:pt x="60147" y="70739"/>
                  </a:lnTo>
                  <a:lnTo>
                    <a:pt x="60147" y="68745"/>
                  </a:lnTo>
                  <a:lnTo>
                    <a:pt x="60147" y="66751"/>
                  </a:lnTo>
                  <a:close/>
                </a:path>
                <a:path w="677544" h="84455">
                  <a:moveTo>
                    <a:pt x="77774" y="66751"/>
                  </a:moveTo>
                  <a:lnTo>
                    <a:pt x="76161" y="65125"/>
                  </a:lnTo>
                  <a:lnTo>
                    <a:pt x="72174" y="65125"/>
                  </a:lnTo>
                  <a:lnTo>
                    <a:pt x="70548" y="66751"/>
                  </a:lnTo>
                  <a:lnTo>
                    <a:pt x="70548" y="70739"/>
                  </a:lnTo>
                  <a:lnTo>
                    <a:pt x="72174" y="72364"/>
                  </a:lnTo>
                  <a:lnTo>
                    <a:pt x="76161" y="72364"/>
                  </a:lnTo>
                  <a:lnTo>
                    <a:pt x="77774" y="70739"/>
                  </a:lnTo>
                  <a:lnTo>
                    <a:pt x="77774" y="68745"/>
                  </a:lnTo>
                  <a:lnTo>
                    <a:pt x="77774" y="66751"/>
                  </a:lnTo>
                  <a:close/>
                </a:path>
                <a:path w="677544" h="84455">
                  <a:moveTo>
                    <a:pt x="95402" y="62915"/>
                  </a:moveTo>
                  <a:lnTo>
                    <a:pt x="93789" y="61290"/>
                  </a:lnTo>
                  <a:lnTo>
                    <a:pt x="89789" y="61290"/>
                  </a:lnTo>
                  <a:lnTo>
                    <a:pt x="88176" y="62915"/>
                  </a:lnTo>
                  <a:lnTo>
                    <a:pt x="88176" y="66903"/>
                  </a:lnTo>
                  <a:lnTo>
                    <a:pt x="89789" y="68529"/>
                  </a:lnTo>
                  <a:lnTo>
                    <a:pt x="93789" y="68529"/>
                  </a:lnTo>
                  <a:lnTo>
                    <a:pt x="95402" y="66903"/>
                  </a:lnTo>
                  <a:lnTo>
                    <a:pt x="95402" y="64909"/>
                  </a:lnTo>
                  <a:lnTo>
                    <a:pt x="95402" y="62915"/>
                  </a:lnTo>
                  <a:close/>
                </a:path>
                <a:path w="677544" h="84455">
                  <a:moveTo>
                    <a:pt x="113042" y="59093"/>
                  </a:moveTo>
                  <a:lnTo>
                    <a:pt x="111417" y="57467"/>
                  </a:lnTo>
                  <a:lnTo>
                    <a:pt x="107429" y="57467"/>
                  </a:lnTo>
                  <a:lnTo>
                    <a:pt x="105803" y="59093"/>
                  </a:lnTo>
                  <a:lnTo>
                    <a:pt x="105803" y="63068"/>
                  </a:lnTo>
                  <a:lnTo>
                    <a:pt x="107429" y="64693"/>
                  </a:lnTo>
                  <a:lnTo>
                    <a:pt x="111417" y="64693"/>
                  </a:lnTo>
                  <a:lnTo>
                    <a:pt x="113042" y="63068"/>
                  </a:lnTo>
                  <a:lnTo>
                    <a:pt x="113042" y="61074"/>
                  </a:lnTo>
                  <a:lnTo>
                    <a:pt x="113042" y="59093"/>
                  </a:lnTo>
                  <a:close/>
                </a:path>
                <a:path w="677544" h="84455">
                  <a:moveTo>
                    <a:pt x="130683" y="78244"/>
                  </a:moveTo>
                  <a:lnTo>
                    <a:pt x="129057" y="76619"/>
                  </a:lnTo>
                  <a:lnTo>
                    <a:pt x="125056" y="76619"/>
                  </a:lnTo>
                  <a:lnTo>
                    <a:pt x="123444" y="78244"/>
                  </a:lnTo>
                  <a:lnTo>
                    <a:pt x="123444" y="82232"/>
                  </a:lnTo>
                  <a:lnTo>
                    <a:pt x="125056" y="83845"/>
                  </a:lnTo>
                  <a:lnTo>
                    <a:pt x="129057" y="83845"/>
                  </a:lnTo>
                  <a:lnTo>
                    <a:pt x="130683" y="82232"/>
                  </a:lnTo>
                  <a:lnTo>
                    <a:pt x="130683" y="80225"/>
                  </a:lnTo>
                  <a:lnTo>
                    <a:pt x="130683" y="78244"/>
                  </a:lnTo>
                  <a:close/>
                </a:path>
                <a:path w="677544" h="84455">
                  <a:moveTo>
                    <a:pt x="148323" y="70573"/>
                  </a:moveTo>
                  <a:lnTo>
                    <a:pt x="146685" y="68961"/>
                  </a:lnTo>
                  <a:lnTo>
                    <a:pt x="142697" y="68961"/>
                  </a:lnTo>
                  <a:lnTo>
                    <a:pt x="141084" y="70573"/>
                  </a:lnTo>
                  <a:lnTo>
                    <a:pt x="141084" y="74561"/>
                  </a:lnTo>
                  <a:lnTo>
                    <a:pt x="142697" y="76187"/>
                  </a:lnTo>
                  <a:lnTo>
                    <a:pt x="146685" y="76187"/>
                  </a:lnTo>
                  <a:lnTo>
                    <a:pt x="148323" y="74561"/>
                  </a:lnTo>
                  <a:lnTo>
                    <a:pt x="148323" y="72567"/>
                  </a:lnTo>
                  <a:lnTo>
                    <a:pt x="148323" y="70573"/>
                  </a:lnTo>
                  <a:close/>
                </a:path>
                <a:path w="677544" h="84455">
                  <a:moveTo>
                    <a:pt x="165950" y="74409"/>
                  </a:moveTo>
                  <a:lnTo>
                    <a:pt x="164325" y="72796"/>
                  </a:lnTo>
                  <a:lnTo>
                    <a:pt x="160337" y="72796"/>
                  </a:lnTo>
                  <a:lnTo>
                    <a:pt x="158711" y="74409"/>
                  </a:lnTo>
                  <a:lnTo>
                    <a:pt x="158711" y="78397"/>
                  </a:lnTo>
                  <a:lnTo>
                    <a:pt x="160337" y="80022"/>
                  </a:lnTo>
                  <a:lnTo>
                    <a:pt x="164325" y="80022"/>
                  </a:lnTo>
                  <a:lnTo>
                    <a:pt x="165950" y="78397"/>
                  </a:lnTo>
                  <a:lnTo>
                    <a:pt x="165950" y="76403"/>
                  </a:lnTo>
                  <a:lnTo>
                    <a:pt x="165950" y="74409"/>
                  </a:lnTo>
                  <a:close/>
                </a:path>
                <a:path w="677544" h="84455">
                  <a:moveTo>
                    <a:pt x="183591" y="32258"/>
                  </a:moveTo>
                  <a:lnTo>
                    <a:pt x="181965" y="30645"/>
                  </a:lnTo>
                  <a:lnTo>
                    <a:pt x="177977" y="30645"/>
                  </a:lnTo>
                  <a:lnTo>
                    <a:pt x="176352" y="32258"/>
                  </a:lnTo>
                  <a:lnTo>
                    <a:pt x="176352" y="36258"/>
                  </a:lnTo>
                  <a:lnTo>
                    <a:pt x="177977" y="37871"/>
                  </a:lnTo>
                  <a:lnTo>
                    <a:pt x="181965" y="37871"/>
                  </a:lnTo>
                  <a:lnTo>
                    <a:pt x="183591" y="36258"/>
                  </a:lnTo>
                  <a:lnTo>
                    <a:pt x="183591" y="34264"/>
                  </a:lnTo>
                  <a:lnTo>
                    <a:pt x="183591" y="32258"/>
                  </a:lnTo>
                  <a:close/>
                </a:path>
                <a:path w="677544" h="84455">
                  <a:moveTo>
                    <a:pt x="201218" y="47586"/>
                  </a:moveTo>
                  <a:lnTo>
                    <a:pt x="199605" y="45974"/>
                  </a:lnTo>
                  <a:lnTo>
                    <a:pt x="195618" y="45974"/>
                  </a:lnTo>
                  <a:lnTo>
                    <a:pt x="193979" y="47586"/>
                  </a:lnTo>
                  <a:lnTo>
                    <a:pt x="193979" y="51574"/>
                  </a:lnTo>
                  <a:lnTo>
                    <a:pt x="195618" y="53200"/>
                  </a:lnTo>
                  <a:lnTo>
                    <a:pt x="199605" y="53200"/>
                  </a:lnTo>
                  <a:lnTo>
                    <a:pt x="201218" y="51574"/>
                  </a:lnTo>
                  <a:lnTo>
                    <a:pt x="201218" y="49593"/>
                  </a:lnTo>
                  <a:lnTo>
                    <a:pt x="201218" y="47586"/>
                  </a:lnTo>
                  <a:close/>
                </a:path>
                <a:path w="677544" h="84455">
                  <a:moveTo>
                    <a:pt x="218859" y="59093"/>
                  </a:moveTo>
                  <a:lnTo>
                    <a:pt x="217246" y="57467"/>
                  </a:lnTo>
                  <a:lnTo>
                    <a:pt x="213245" y="57467"/>
                  </a:lnTo>
                  <a:lnTo>
                    <a:pt x="211620" y="59093"/>
                  </a:lnTo>
                  <a:lnTo>
                    <a:pt x="211620" y="63068"/>
                  </a:lnTo>
                  <a:lnTo>
                    <a:pt x="213245" y="64693"/>
                  </a:lnTo>
                  <a:lnTo>
                    <a:pt x="217246" y="64693"/>
                  </a:lnTo>
                  <a:lnTo>
                    <a:pt x="218859" y="63068"/>
                  </a:lnTo>
                  <a:lnTo>
                    <a:pt x="218859" y="61074"/>
                  </a:lnTo>
                  <a:lnTo>
                    <a:pt x="218859" y="59093"/>
                  </a:lnTo>
                  <a:close/>
                </a:path>
                <a:path w="677544" h="84455">
                  <a:moveTo>
                    <a:pt x="236499" y="66751"/>
                  </a:moveTo>
                  <a:lnTo>
                    <a:pt x="234873" y="65125"/>
                  </a:lnTo>
                  <a:lnTo>
                    <a:pt x="230886" y="65125"/>
                  </a:lnTo>
                  <a:lnTo>
                    <a:pt x="229260" y="66751"/>
                  </a:lnTo>
                  <a:lnTo>
                    <a:pt x="229260" y="70739"/>
                  </a:lnTo>
                  <a:lnTo>
                    <a:pt x="230886" y="72364"/>
                  </a:lnTo>
                  <a:lnTo>
                    <a:pt x="234873" y="72364"/>
                  </a:lnTo>
                  <a:lnTo>
                    <a:pt x="236499" y="70739"/>
                  </a:lnTo>
                  <a:lnTo>
                    <a:pt x="236499" y="68745"/>
                  </a:lnTo>
                  <a:lnTo>
                    <a:pt x="236499" y="66751"/>
                  </a:lnTo>
                  <a:close/>
                </a:path>
                <a:path w="677544" h="84455">
                  <a:moveTo>
                    <a:pt x="254127" y="74409"/>
                  </a:moveTo>
                  <a:lnTo>
                    <a:pt x="252514" y="72796"/>
                  </a:lnTo>
                  <a:lnTo>
                    <a:pt x="248513" y="72796"/>
                  </a:lnTo>
                  <a:lnTo>
                    <a:pt x="246900" y="74409"/>
                  </a:lnTo>
                  <a:lnTo>
                    <a:pt x="246900" y="78397"/>
                  </a:lnTo>
                  <a:lnTo>
                    <a:pt x="248513" y="80022"/>
                  </a:lnTo>
                  <a:lnTo>
                    <a:pt x="252514" y="80022"/>
                  </a:lnTo>
                  <a:lnTo>
                    <a:pt x="254127" y="78397"/>
                  </a:lnTo>
                  <a:lnTo>
                    <a:pt x="254127" y="76403"/>
                  </a:lnTo>
                  <a:lnTo>
                    <a:pt x="254127" y="74409"/>
                  </a:lnTo>
                  <a:close/>
                </a:path>
                <a:path w="677544" h="84455">
                  <a:moveTo>
                    <a:pt x="271754" y="36093"/>
                  </a:moveTo>
                  <a:lnTo>
                    <a:pt x="270129" y="34480"/>
                  </a:lnTo>
                  <a:lnTo>
                    <a:pt x="266141" y="34480"/>
                  </a:lnTo>
                  <a:lnTo>
                    <a:pt x="264528" y="36093"/>
                  </a:lnTo>
                  <a:lnTo>
                    <a:pt x="264528" y="40093"/>
                  </a:lnTo>
                  <a:lnTo>
                    <a:pt x="266141" y="41706"/>
                  </a:lnTo>
                  <a:lnTo>
                    <a:pt x="270129" y="41706"/>
                  </a:lnTo>
                  <a:lnTo>
                    <a:pt x="271754" y="40093"/>
                  </a:lnTo>
                  <a:lnTo>
                    <a:pt x="271754" y="38100"/>
                  </a:lnTo>
                  <a:lnTo>
                    <a:pt x="271754" y="36093"/>
                  </a:lnTo>
                  <a:close/>
                </a:path>
                <a:path w="677544" h="84455">
                  <a:moveTo>
                    <a:pt x="289382" y="28435"/>
                  </a:moveTo>
                  <a:lnTo>
                    <a:pt x="287769" y="26822"/>
                  </a:lnTo>
                  <a:lnTo>
                    <a:pt x="283768" y="26822"/>
                  </a:lnTo>
                  <a:lnTo>
                    <a:pt x="282155" y="28435"/>
                  </a:lnTo>
                  <a:lnTo>
                    <a:pt x="282155" y="32423"/>
                  </a:lnTo>
                  <a:lnTo>
                    <a:pt x="283768" y="34048"/>
                  </a:lnTo>
                  <a:lnTo>
                    <a:pt x="287769" y="34048"/>
                  </a:lnTo>
                  <a:lnTo>
                    <a:pt x="289382" y="32423"/>
                  </a:lnTo>
                  <a:lnTo>
                    <a:pt x="289382" y="30441"/>
                  </a:lnTo>
                  <a:lnTo>
                    <a:pt x="289382" y="28435"/>
                  </a:lnTo>
                  <a:close/>
                </a:path>
                <a:path w="677544" h="84455">
                  <a:moveTo>
                    <a:pt x="307022" y="1625"/>
                  </a:moveTo>
                  <a:lnTo>
                    <a:pt x="305409" y="0"/>
                  </a:lnTo>
                  <a:lnTo>
                    <a:pt x="301409" y="0"/>
                  </a:lnTo>
                  <a:lnTo>
                    <a:pt x="299796" y="1625"/>
                  </a:lnTo>
                  <a:lnTo>
                    <a:pt x="299796" y="5613"/>
                  </a:lnTo>
                  <a:lnTo>
                    <a:pt x="301409" y="7226"/>
                  </a:lnTo>
                  <a:lnTo>
                    <a:pt x="305409" y="7226"/>
                  </a:lnTo>
                  <a:lnTo>
                    <a:pt x="307022" y="5613"/>
                  </a:lnTo>
                  <a:lnTo>
                    <a:pt x="307022" y="3606"/>
                  </a:lnTo>
                  <a:lnTo>
                    <a:pt x="307022" y="1625"/>
                  </a:lnTo>
                  <a:close/>
                </a:path>
                <a:path w="677544" h="84455">
                  <a:moveTo>
                    <a:pt x="324662" y="13106"/>
                  </a:moveTo>
                  <a:lnTo>
                    <a:pt x="323037" y="11493"/>
                  </a:lnTo>
                  <a:lnTo>
                    <a:pt x="319049" y="11493"/>
                  </a:lnTo>
                  <a:lnTo>
                    <a:pt x="317423" y="13106"/>
                  </a:lnTo>
                  <a:lnTo>
                    <a:pt x="317423" y="17106"/>
                  </a:lnTo>
                  <a:lnTo>
                    <a:pt x="319049" y="18719"/>
                  </a:lnTo>
                  <a:lnTo>
                    <a:pt x="323037" y="18719"/>
                  </a:lnTo>
                  <a:lnTo>
                    <a:pt x="324662" y="17106"/>
                  </a:lnTo>
                  <a:lnTo>
                    <a:pt x="324662" y="15100"/>
                  </a:lnTo>
                  <a:lnTo>
                    <a:pt x="324662" y="13106"/>
                  </a:lnTo>
                  <a:close/>
                </a:path>
                <a:path w="677544" h="84455">
                  <a:moveTo>
                    <a:pt x="342303" y="9283"/>
                  </a:moveTo>
                  <a:lnTo>
                    <a:pt x="340677" y="7670"/>
                  </a:lnTo>
                  <a:lnTo>
                    <a:pt x="336677" y="7670"/>
                  </a:lnTo>
                  <a:lnTo>
                    <a:pt x="335064" y="9283"/>
                  </a:lnTo>
                  <a:lnTo>
                    <a:pt x="335064" y="13271"/>
                  </a:lnTo>
                  <a:lnTo>
                    <a:pt x="336677" y="14897"/>
                  </a:lnTo>
                  <a:lnTo>
                    <a:pt x="340677" y="14897"/>
                  </a:lnTo>
                  <a:lnTo>
                    <a:pt x="342303" y="13271"/>
                  </a:lnTo>
                  <a:lnTo>
                    <a:pt x="342303" y="11277"/>
                  </a:lnTo>
                  <a:lnTo>
                    <a:pt x="342303" y="9283"/>
                  </a:lnTo>
                  <a:close/>
                </a:path>
                <a:path w="677544" h="84455">
                  <a:moveTo>
                    <a:pt x="359943" y="32258"/>
                  </a:moveTo>
                  <a:lnTo>
                    <a:pt x="358317" y="30645"/>
                  </a:lnTo>
                  <a:lnTo>
                    <a:pt x="354317" y="30645"/>
                  </a:lnTo>
                  <a:lnTo>
                    <a:pt x="352704" y="32258"/>
                  </a:lnTo>
                  <a:lnTo>
                    <a:pt x="352704" y="36258"/>
                  </a:lnTo>
                  <a:lnTo>
                    <a:pt x="354317" y="37871"/>
                  </a:lnTo>
                  <a:lnTo>
                    <a:pt x="358317" y="37871"/>
                  </a:lnTo>
                  <a:lnTo>
                    <a:pt x="359943" y="36258"/>
                  </a:lnTo>
                  <a:lnTo>
                    <a:pt x="359943" y="34264"/>
                  </a:lnTo>
                  <a:lnTo>
                    <a:pt x="359943" y="32258"/>
                  </a:lnTo>
                  <a:close/>
                </a:path>
                <a:path w="677544" h="84455">
                  <a:moveTo>
                    <a:pt x="377571" y="32258"/>
                  </a:moveTo>
                  <a:lnTo>
                    <a:pt x="375945" y="30645"/>
                  </a:lnTo>
                  <a:lnTo>
                    <a:pt x="371957" y="30645"/>
                  </a:lnTo>
                  <a:lnTo>
                    <a:pt x="370332" y="32258"/>
                  </a:lnTo>
                  <a:lnTo>
                    <a:pt x="370332" y="36258"/>
                  </a:lnTo>
                  <a:lnTo>
                    <a:pt x="371957" y="37871"/>
                  </a:lnTo>
                  <a:lnTo>
                    <a:pt x="375945" y="37871"/>
                  </a:lnTo>
                  <a:lnTo>
                    <a:pt x="377571" y="36258"/>
                  </a:lnTo>
                  <a:lnTo>
                    <a:pt x="377571" y="34264"/>
                  </a:lnTo>
                  <a:lnTo>
                    <a:pt x="377571" y="32258"/>
                  </a:lnTo>
                  <a:close/>
                </a:path>
                <a:path w="677544" h="84455">
                  <a:moveTo>
                    <a:pt x="395211" y="43764"/>
                  </a:moveTo>
                  <a:lnTo>
                    <a:pt x="393585" y="42138"/>
                  </a:lnTo>
                  <a:lnTo>
                    <a:pt x="389597" y="42138"/>
                  </a:lnTo>
                  <a:lnTo>
                    <a:pt x="387972" y="43764"/>
                  </a:lnTo>
                  <a:lnTo>
                    <a:pt x="387972" y="47752"/>
                  </a:lnTo>
                  <a:lnTo>
                    <a:pt x="389597" y="49364"/>
                  </a:lnTo>
                  <a:lnTo>
                    <a:pt x="393585" y="49364"/>
                  </a:lnTo>
                  <a:lnTo>
                    <a:pt x="395211" y="47752"/>
                  </a:lnTo>
                  <a:lnTo>
                    <a:pt x="395211" y="45758"/>
                  </a:lnTo>
                  <a:lnTo>
                    <a:pt x="395211" y="43764"/>
                  </a:lnTo>
                  <a:close/>
                </a:path>
                <a:path w="677544" h="84455">
                  <a:moveTo>
                    <a:pt x="412838" y="13106"/>
                  </a:moveTo>
                  <a:lnTo>
                    <a:pt x="411226" y="11493"/>
                  </a:lnTo>
                  <a:lnTo>
                    <a:pt x="407238" y="11493"/>
                  </a:lnTo>
                  <a:lnTo>
                    <a:pt x="405612" y="13106"/>
                  </a:lnTo>
                  <a:lnTo>
                    <a:pt x="405612" y="17106"/>
                  </a:lnTo>
                  <a:lnTo>
                    <a:pt x="407238" y="18719"/>
                  </a:lnTo>
                  <a:lnTo>
                    <a:pt x="411226" y="18719"/>
                  </a:lnTo>
                  <a:lnTo>
                    <a:pt x="412838" y="17106"/>
                  </a:lnTo>
                  <a:lnTo>
                    <a:pt x="412838" y="15100"/>
                  </a:lnTo>
                  <a:lnTo>
                    <a:pt x="412838" y="13106"/>
                  </a:lnTo>
                  <a:close/>
                </a:path>
                <a:path w="677544" h="84455">
                  <a:moveTo>
                    <a:pt x="430466" y="20777"/>
                  </a:moveTo>
                  <a:lnTo>
                    <a:pt x="428853" y="19151"/>
                  </a:lnTo>
                  <a:lnTo>
                    <a:pt x="424853" y="19151"/>
                  </a:lnTo>
                  <a:lnTo>
                    <a:pt x="423240" y="20777"/>
                  </a:lnTo>
                  <a:lnTo>
                    <a:pt x="423240" y="24765"/>
                  </a:lnTo>
                  <a:lnTo>
                    <a:pt x="424853" y="26377"/>
                  </a:lnTo>
                  <a:lnTo>
                    <a:pt x="428853" y="26377"/>
                  </a:lnTo>
                  <a:lnTo>
                    <a:pt x="430466" y="24765"/>
                  </a:lnTo>
                  <a:lnTo>
                    <a:pt x="430466" y="22771"/>
                  </a:lnTo>
                  <a:lnTo>
                    <a:pt x="430466" y="20777"/>
                  </a:lnTo>
                  <a:close/>
                </a:path>
                <a:path w="677544" h="84455">
                  <a:moveTo>
                    <a:pt x="448094" y="32258"/>
                  </a:moveTo>
                  <a:lnTo>
                    <a:pt x="446481" y="30645"/>
                  </a:lnTo>
                  <a:lnTo>
                    <a:pt x="442493" y="30645"/>
                  </a:lnTo>
                  <a:lnTo>
                    <a:pt x="440867" y="32258"/>
                  </a:lnTo>
                  <a:lnTo>
                    <a:pt x="440867" y="36258"/>
                  </a:lnTo>
                  <a:lnTo>
                    <a:pt x="442493" y="37871"/>
                  </a:lnTo>
                  <a:lnTo>
                    <a:pt x="446481" y="37871"/>
                  </a:lnTo>
                  <a:lnTo>
                    <a:pt x="448094" y="36258"/>
                  </a:lnTo>
                  <a:lnTo>
                    <a:pt x="448094" y="34264"/>
                  </a:lnTo>
                  <a:lnTo>
                    <a:pt x="448094" y="32258"/>
                  </a:lnTo>
                  <a:close/>
                </a:path>
                <a:path w="677544" h="84455">
                  <a:moveTo>
                    <a:pt x="465734" y="28435"/>
                  </a:moveTo>
                  <a:lnTo>
                    <a:pt x="464121" y="26822"/>
                  </a:lnTo>
                  <a:lnTo>
                    <a:pt x="460121" y="26822"/>
                  </a:lnTo>
                  <a:lnTo>
                    <a:pt x="458508" y="28435"/>
                  </a:lnTo>
                  <a:lnTo>
                    <a:pt x="458508" y="32423"/>
                  </a:lnTo>
                  <a:lnTo>
                    <a:pt x="460121" y="34048"/>
                  </a:lnTo>
                  <a:lnTo>
                    <a:pt x="464121" y="34048"/>
                  </a:lnTo>
                  <a:lnTo>
                    <a:pt x="465734" y="32423"/>
                  </a:lnTo>
                  <a:lnTo>
                    <a:pt x="465734" y="30441"/>
                  </a:lnTo>
                  <a:lnTo>
                    <a:pt x="465734" y="28435"/>
                  </a:lnTo>
                  <a:close/>
                </a:path>
                <a:path w="677544" h="84455">
                  <a:moveTo>
                    <a:pt x="483374" y="51422"/>
                  </a:moveTo>
                  <a:lnTo>
                    <a:pt x="481749" y="49796"/>
                  </a:lnTo>
                  <a:lnTo>
                    <a:pt x="477761" y="49796"/>
                  </a:lnTo>
                  <a:lnTo>
                    <a:pt x="476148" y="51422"/>
                  </a:lnTo>
                  <a:lnTo>
                    <a:pt x="476148" y="55410"/>
                  </a:lnTo>
                  <a:lnTo>
                    <a:pt x="477761" y="57035"/>
                  </a:lnTo>
                  <a:lnTo>
                    <a:pt x="481749" y="57035"/>
                  </a:lnTo>
                  <a:lnTo>
                    <a:pt x="483374" y="55410"/>
                  </a:lnTo>
                  <a:lnTo>
                    <a:pt x="483374" y="53416"/>
                  </a:lnTo>
                  <a:lnTo>
                    <a:pt x="483374" y="51422"/>
                  </a:lnTo>
                  <a:close/>
                </a:path>
                <a:path w="677544" h="84455">
                  <a:moveTo>
                    <a:pt x="501015" y="51422"/>
                  </a:moveTo>
                  <a:lnTo>
                    <a:pt x="499389" y="49796"/>
                  </a:lnTo>
                  <a:lnTo>
                    <a:pt x="495388" y="49796"/>
                  </a:lnTo>
                  <a:lnTo>
                    <a:pt x="493776" y="51422"/>
                  </a:lnTo>
                  <a:lnTo>
                    <a:pt x="493776" y="55410"/>
                  </a:lnTo>
                  <a:lnTo>
                    <a:pt x="495388" y="57035"/>
                  </a:lnTo>
                  <a:lnTo>
                    <a:pt x="499389" y="57035"/>
                  </a:lnTo>
                  <a:lnTo>
                    <a:pt x="501015" y="55410"/>
                  </a:lnTo>
                  <a:lnTo>
                    <a:pt x="501015" y="53416"/>
                  </a:lnTo>
                  <a:lnTo>
                    <a:pt x="501015" y="51422"/>
                  </a:lnTo>
                  <a:close/>
                </a:path>
                <a:path w="677544" h="84455">
                  <a:moveTo>
                    <a:pt x="518655" y="55257"/>
                  </a:moveTo>
                  <a:lnTo>
                    <a:pt x="517029" y="53632"/>
                  </a:lnTo>
                  <a:lnTo>
                    <a:pt x="513029" y="53632"/>
                  </a:lnTo>
                  <a:lnTo>
                    <a:pt x="511416" y="55257"/>
                  </a:lnTo>
                  <a:lnTo>
                    <a:pt x="511416" y="59245"/>
                  </a:lnTo>
                  <a:lnTo>
                    <a:pt x="513029" y="60858"/>
                  </a:lnTo>
                  <a:lnTo>
                    <a:pt x="517029" y="60858"/>
                  </a:lnTo>
                  <a:lnTo>
                    <a:pt x="518655" y="59245"/>
                  </a:lnTo>
                  <a:lnTo>
                    <a:pt x="518655" y="57251"/>
                  </a:lnTo>
                  <a:lnTo>
                    <a:pt x="518655" y="55257"/>
                  </a:lnTo>
                  <a:close/>
                </a:path>
                <a:path w="677544" h="84455">
                  <a:moveTo>
                    <a:pt x="536282" y="62915"/>
                  </a:moveTo>
                  <a:lnTo>
                    <a:pt x="534657" y="61290"/>
                  </a:lnTo>
                  <a:lnTo>
                    <a:pt x="530669" y="61290"/>
                  </a:lnTo>
                  <a:lnTo>
                    <a:pt x="529043" y="62915"/>
                  </a:lnTo>
                  <a:lnTo>
                    <a:pt x="529043" y="66903"/>
                  </a:lnTo>
                  <a:lnTo>
                    <a:pt x="530669" y="68529"/>
                  </a:lnTo>
                  <a:lnTo>
                    <a:pt x="534657" y="68529"/>
                  </a:lnTo>
                  <a:lnTo>
                    <a:pt x="536282" y="66903"/>
                  </a:lnTo>
                  <a:lnTo>
                    <a:pt x="536282" y="64909"/>
                  </a:lnTo>
                  <a:lnTo>
                    <a:pt x="536282" y="62915"/>
                  </a:lnTo>
                  <a:close/>
                </a:path>
                <a:path w="677544" h="84455">
                  <a:moveTo>
                    <a:pt x="553923" y="51422"/>
                  </a:moveTo>
                  <a:lnTo>
                    <a:pt x="552297" y="49796"/>
                  </a:lnTo>
                  <a:lnTo>
                    <a:pt x="548309" y="49796"/>
                  </a:lnTo>
                  <a:lnTo>
                    <a:pt x="546684" y="51422"/>
                  </a:lnTo>
                  <a:lnTo>
                    <a:pt x="546684" y="55410"/>
                  </a:lnTo>
                  <a:lnTo>
                    <a:pt x="548309" y="57035"/>
                  </a:lnTo>
                  <a:lnTo>
                    <a:pt x="552297" y="57035"/>
                  </a:lnTo>
                  <a:lnTo>
                    <a:pt x="553923" y="55410"/>
                  </a:lnTo>
                  <a:lnTo>
                    <a:pt x="553923" y="53416"/>
                  </a:lnTo>
                  <a:lnTo>
                    <a:pt x="553923" y="51422"/>
                  </a:lnTo>
                  <a:close/>
                </a:path>
                <a:path w="677544" h="84455">
                  <a:moveTo>
                    <a:pt x="571563" y="62915"/>
                  </a:moveTo>
                  <a:lnTo>
                    <a:pt x="569937" y="61290"/>
                  </a:lnTo>
                  <a:lnTo>
                    <a:pt x="565950" y="61290"/>
                  </a:lnTo>
                  <a:lnTo>
                    <a:pt x="564324" y="62915"/>
                  </a:lnTo>
                  <a:lnTo>
                    <a:pt x="564324" y="66903"/>
                  </a:lnTo>
                  <a:lnTo>
                    <a:pt x="565950" y="68529"/>
                  </a:lnTo>
                  <a:lnTo>
                    <a:pt x="569937" y="68529"/>
                  </a:lnTo>
                  <a:lnTo>
                    <a:pt x="571563" y="66903"/>
                  </a:lnTo>
                  <a:lnTo>
                    <a:pt x="571563" y="64909"/>
                  </a:lnTo>
                  <a:lnTo>
                    <a:pt x="571563" y="62915"/>
                  </a:lnTo>
                  <a:close/>
                </a:path>
                <a:path w="677544" h="84455">
                  <a:moveTo>
                    <a:pt x="589191" y="51422"/>
                  </a:moveTo>
                  <a:lnTo>
                    <a:pt x="587578" y="49796"/>
                  </a:lnTo>
                  <a:lnTo>
                    <a:pt x="583577" y="49796"/>
                  </a:lnTo>
                  <a:lnTo>
                    <a:pt x="581952" y="51422"/>
                  </a:lnTo>
                  <a:lnTo>
                    <a:pt x="581952" y="55410"/>
                  </a:lnTo>
                  <a:lnTo>
                    <a:pt x="583577" y="57035"/>
                  </a:lnTo>
                  <a:lnTo>
                    <a:pt x="587578" y="57035"/>
                  </a:lnTo>
                  <a:lnTo>
                    <a:pt x="589191" y="55410"/>
                  </a:lnTo>
                  <a:lnTo>
                    <a:pt x="589191" y="53416"/>
                  </a:lnTo>
                  <a:lnTo>
                    <a:pt x="589191" y="51422"/>
                  </a:lnTo>
                  <a:close/>
                </a:path>
                <a:path w="677544" h="84455">
                  <a:moveTo>
                    <a:pt x="606818" y="55257"/>
                  </a:moveTo>
                  <a:lnTo>
                    <a:pt x="605193" y="53632"/>
                  </a:lnTo>
                  <a:lnTo>
                    <a:pt x="601205" y="53632"/>
                  </a:lnTo>
                  <a:lnTo>
                    <a:pt x="599592" y="55257"/>
                  </a:lnTo>
                  <a:lnTo>
                    <a:pt x="599592" y="59245"/>
                  </a:lnTo>
                  <a:lnTo>
                    <a:pt x="601205" y="60858"/>
                  </a:lnTo>
                  <a:lnTo>
                    <a:pt x="605193" y="60858"/>
                  </a:lnTo>
                  <a:lnTo>
                    <a:pt x="606818" y="59245"/>
                  </a:lnTo>
                  <a:lnTo>
                    <a:pt x="606818" y="57251"/>
                  </a:lnTo>
                  <a:lnTo>
                    <a:pt x="606818" y="55257"/>
                  </a:lnTo>
                  <a:close/>
                </a:path>
                <a:path w="677544" h="84455">
                  <a:moveTo>
                    <a:pt x="624446" y="55257"/>
                  </a:moveTo>
                  <a:lnTo>
                    <a:pt x="622833" y="53632"/>
                  </a:lnTo>
                  <a:lnTo>
                    <a:pt x="618832" y="53632"/>
                  </a:lnTo>
                  <a:lnTo>
                    <a:pt x="617220" y="55257"/>
                  </a:lnTo>
                  <a:lnTo>
                    <a:pt x="617220" y="59245"/>
                  </a:lnTo>
                  <a:lnTo>
                    <a:pt x="618832" y="60858"/>
                  </a:lnTo>
                  <a:lnTo>
                    <a:pt x="622833" y="60858"/>
                  </a:lnTo>
                  <a:lnTo>
                    <a:pt x="624446" y="59245"/>
                  </a:lnTo>
                  <a:lnTo>
                    <a:pt x="624446" y="57251"/>
                  </a:lnTo>
                  <a:lnTo>
                    <a:pt x="624446" y="55257"/>
                  </a:lnTo>
                  <a:close/>
                </a:path>
                <a:path w="677544" h="84455">
                  <a:moveTo>
                    <a:pt x="642086" y="59093"/>
                  </a:moveTo>
                  <a:lnTo>
                    <a:pt x="640473" y="57467"/>
                  </a:lnTo>
                  <a:lnTo>
                    <a:pt x="636473" y="57467"/>
                  </a:lnTo>
                  <a:lnTo>
                    <a:pt x="634860" y="59093"/>
                  </a:lnTo>
                  <a:lnTo>
                    <a:pt x="634860" y="63068"/>
                  </a:lnTo>
                  <a:lnTo>
                    <a:pt x="636473" y="64693"/>
                  </a:lnTo>
                  <a:lnTo>
                    <a:pt x="640473" y="64693"/>
                  </a:lnTo>
                  <a:lnTo>
                    <a:pt x="642086" y="63068"/>
                  </a:lnTo>
                  <a:lnTo>
                    <a:pt x="642086" y="61074"/>
                  </a:lnTo>
                  <a:lnTo>
                    <a:pt x="642086" y="59093"/>
                  </a:lnTo>
                  <a:close/>
                </a:path>
                <a:path w="677544" h="84455">
                  <a:moveTo>
                    <a:pt x="659714" y="70573"/>
                  </a:moveTo>
                  <a:lnTo>
                    <a:pt x="658101" y="68961"/>
                  </a:lnTo>
                  <a:lnTo>
                    <a:pt x="654113" y="68961"/>
                  </a:lnTo>
                  <a:lnTo>
                    <a:pt x="652487" y="70573"/>
                  </a:lnTo>
                  <a:lnTo>
                    <a:pt x="652487" y="74561"/>
                  </a:lnTo>
                  <a:lnTo>
                    <a:pt x="654113" y="76187"/>
                  </a:lnTo>
                  <a:lnTo>
                    <a:pt x="658101" y="76187"/>
                  </a:lnTo>
                  <a:lnTo>
                    <a:pt x="659714" y="74561"/>
                  </a:lnTo>
                  <a:lnTo>
                    <a:pt x="659714" y="72567"/>
                  </a:lnTo>
                  <a:lnTo>
                    <a:pt x="659714" y="70573"/>
                  </a:lnTo>
                  <a:close/>
                </a:path>
                <a:path w="677544" h="84455">
                  <a:moveTo>
                    <a:pt x="677354" y="70573"/>
                  </a:moveTo>
                  <a:lnTo>
                    <a:pt x="675741" y="68961"/>
                  </a:lnTo>
                  <a:lnTo>
                    <a:pt x="671741" y="68961"/>
                  </a:lnTo>
                  <a:lnTo>
                    <a:pt x="670128" y="70573"/>
                  </a:lnTo>
                  <a:lnTo>
                    <a:pt x="670128" y="74561"/>
                  </a:lnTo>
                  <a:lnTo>
                    <a:pt x="671741" y="76187"/>
                  </a:lnTo>
                  <a:lnTo>
                    <a:pt x="675741" y="76187"/>
                  </a:lnTo>
                  <a:lnTo>
                    <a:pt x="677354" y="74561"/>
                  </a:lnTo>
                  <a:lnTo>
                    <a:pt x="677354" y="72567"/>
                  </a:lnTo>
                  <a:lnTo>
                    <a:pt x="677354" y="70573"/>
                  </a:lnTo>
                  <a:close/>
                </a:path>
              </a:pathLst>
            </a:custGeom>
            <a:solidFill>
              <a:srgbClr val="626DF9"/>
            </a:solidFill>
          </p:spPr>
          <p:txBody>
            <a:bodyPr wrap="square" lIns="0" tIns="0" rIns="0" bIns="0" rtlCol="0"/>
            <a:lstStyle/>
            <a:p>
              <a:endParaRPr/>
            </a:p>
          </p:txBody>
        </p:sp>
        <p:sp>
          <p:nvSpPr>
            <p:cNvPr id="60" name="object 60"/>
            <p:cNvSpPr/>
            <p:nvPr/>
          </p:nvSpPr>
          <p:spPr>
            <a:xfrm>
              <a:off x="2053102" y="1033319"/>
              <a:ext cx="670560" cy="157480"/>
            </a:xfrm>
            <a:custGeom>
              <a:avLst/>
              <a:gdLst/>
              <a:ahLst/>
              <a:cxnLst/>
              <a:rect l="l" t="t" r="r" b="b"/>
              <a:pathLst>
                <a:path w="670560" h="157480">
                  <a:moveTo>
                    <a:pt x="0" y="157062"/>
                  </a:moveTo>
                  <a:lnTo>
                    <a:pt x="17640" y="134082"/>
                  </a:lnTo>
                  <a:lnTo>
                    <a:pt x="35270" y="157062"/>
                  </a:lnTo>
                  <a:lnTo>
                    <a:pt x="52910" y="153237"/>
                  </a:lnTo>
                  <a:lnTo>
                    <a:pt x="70540" y="134082"/>
                  </a:lnTo>
                  <a:lnTo>
                    <a:pt x="88170" y="134082"/>
                  </a:lnTo>
                  <a:lnTo>
                    <a:pt x="105800" y="137907"/>
                  </a:lnTo>
                  <a:lnTo>
                    <a:pt x="123440" y="141742"/>
                  </a:lnTo>
                  <a:lnTo>
                    <a:pt x="141080" y="141742"/>
                  </a:lnTo>
                  <a:lnTo>
                    <a:pt x="158710" y="153237"/>
                  </a:lnTo>
                  <a:lnTo>
                    <a:pt x="176350" y="145577"/>
                  </a:lnTo>
                  <a:lnTo>
                    <a:pt x="193981" y="145577"/>
                  </a:lnTo>
                  <a:lnTo>
                    <a:pt x="211621" y="153237"/>
                  </a:lnTo>
                  <a:lnTo>
                    <a:pt x="229261" y="149402"/>
                  </a:lnTo>
                  <a:lnTo>
                    <a:pt x="246891" y="157062"/>
                  </a:lnTo>
                  <a:lnTo>
                    <a:pt x="264521" y="126422"/>
                  </a:lnTo>
                  <a:lnTo>
                    <a:pt x="282151" y="122587"/>
                  </a:lnTo>
                  <a:lnTo>
                    <a:pt x="299791" y="118752"/>
                  </a:lnTo>
                  <a:lnTo>
                    <a:pt x="317421" y="72783"/>
                  </a:lnTo>
                  <a:lnTo>
                    <a:pt x="335061" y="65123"/>
                  </a:lnTo>
                  <a:lnTo>
                    <a:pt x="352701" y="88113"/>
                  </a:lnTo>
                  <a:lnTo>
                    <a:pt x="370331" y="91938"/>
                  </a:lnTo>
                  <a:lnTo>
                    <a:pt x="387972" y="103433"/>
                  </a:lnTo>
                  <a:lnTo>
                    <a:pt x="405602" y="107268"/>
                  </a:lnTo>
                  <a:lnTo>
                    <a:pt x="423232" y="114928"/>
                  </a:lnTo>
                  <a:lnTo>
                    <a:pt x="440862" y="88113"/>
                  </a:lnTo>
                  <a:lnTo>
                    <a:pt x="458502" y="53629"/>
                  </a:lnTo>
                  <a:lnTo>
                    <a:pt x="476142" y="72783"/>
                  </a:lnTo>
                  <a:lnTo>
                    <a:pt x="493772" y="34474"/>
                  </a:lnTo>
                  <a:lnTo>
                    <a:pt x="511412" y="26814"/>
                  </a:lnTo>
                  <a:lnTo>
                    <a:pt x="529042" y="7659"/>
                  </a:lnTo>
                  <a:lnTo>
                    <a:pt x="546682" y="0"/>
                  </a:lnTo>
                  <a:lnTo>
                    <a:pt x="564323" y="49804"/>
                  </a:lnTo>
                  <a:lnTo>
                    <a:pt x="581953" y="84278"/>
                  </a:lnTo>
                  <a:lnTo>
                    <a:pt x="599583" y="111093"/>
                  </a:lnTo>
                  <a:lnTo>
                    <a:pt x="617213" y="91938"/>
                  </a:lnTo>
                  <a:lnTo>
                    <a:pt x="634853" y="137907"/>
                  </a:lnTo>
                  <a:lnTo>
                    <a:pt x="652483" y="141742"/>
                  </a:lnTo>
                  <a:lnTo>
                    <a:pt x="670123" y="149402"/>
                  </a:lnTo>
                </a:path>
              </a:pathLst>
            </a:custGeom>
            <a:ln w="3175">
              <a:solidFill>
                <a:srgbClr val="EE543A"/>
              </a:solidFill>
            </a:ln>
          </p:spPr>
          <p:txBody>
            <a:bodyPr wrap="square" lIns="0" tIns="0" rIns="0" bIns="0" rtlCol="0"/>
            <a:lstStyle/>
            <a:p>
              <a:endParaRPr/>
            </a:p>
          </p:txBody>
        </p:sp>
        <p:sp>
          <p:nvSpPr>
            <p:cNvPr id="61" name="object 61"/>
            <p:cNvSpPr/>
            <p:nvPr/>
          </p:nvSpPr>
          <p:spPr>
            <a:xfrm>
              <a:off x="2049475" y="1029715"/>
              <a:ext cx="677545" cy="164465"/>
            </a:xfrm>
            <a:custGeom>
              <a:avLst/>
              <a:gdLst/>
              <a:ahLst/>
              <a:cxnLst/>
              <a:rect l="l" t="t" r="r" b="b"/>
              <a:pathLst>
                <a:path w="677544" h="164465">
                  <a:moveTo>
                    <a:pt x="7239" y="158686"/>
                  </a:moveTo>
                  <a:lnTo>
                    <a:pt x="5613" y="157060"/>
                  </a:lnTo>
                  <a:lnTo>
                    <a:pt x="1625" y="157060"/>
                  </a:lnTo>
                  <a:lnTo>
                    <a:pt x="0" y="158686"/>
                  </a:lnTo>
                  <a:lnTo>
                    <a:pt x="0" y="162674"/>
                  </a:lnTo>
                  <a:lnTo>
                    <a:pt x="1625" y="164287"/>
                  </a:lnTo>
                  <a:lnTo>
                    <a:pt x="5613" y="164287"/>
                  </a:lnTo>
                  <a:lnTo>
                    <a:pt x="7239" y="162674"/>
                  </a:lnTo>
                  <a:lnTo>
                    <a:pt x="7239" y="160667"/>
                  </a:lnTo>
                  <a:lnTo>
                    <a:pt x="7239" y="158686"/>
                  </a:lnTo>
                  <a:close/>
                </a:path>
                <a:path w="677544" h="164465">
                  <a:moveTo>
                    <a:pt x="24879" y="135699"/>
                  </a:moveTo>
                  <a:lnTo>
                    <a:pt x="23253" y="134073"/>
                  </a:lnTo>
                  <a:lnTo>
                    <a:pt x="19265" y="134073"/>
                  </a:lnTo>
                  <a:lnTo>
                    <a:pt x="17640" y="135699"/>
                  </a:lnTo>
                  <a:lnTo>
                    <a:pt x="17640" y="139687"/>
                  </a:lnTo>
                  <a:lnTo>
                    <a:pt x="19265" y="141300"/>
                  </a:lnTo>
                  <a:lnTo>
                    <a:pt x="23253" y="141300"/>
                  </a:lnTo>
                  <a:lnTo>
                    <a:pt x="24879" y="139687"/>
                  </a:lnTo>
                  <a:lnTo>
                    <a:pt x="24879" y="137693"/>
                  </a:lnTo>
                  <a:lnTo>
                    <a:pt x="24879" y="135699"/>
                  </a:lnTo>
                  <a:close/>
                </a:path>
                <a:path w="677544" h="164465">
                  <a:moveTo>
                    <a:pt x="42506" y="158686"/>
                  </a:moveTo>
                  <a:lnTo>
                    <a:pt x="40894" y="157060"/>
                  </a:lnTo>
                  <a:lnTo>
                    <a:pt x="36893" y="157060"/>
                  </a:lnTo>
                  <a:lnTo>
                    <a:pt x="35280" y="158686"/>
                  </a:lnTo>
                  <a:lnTo>
                    <a:pt x="35280" y="162674"/>
                  </a:lnTo>
                  <a:lnTo>
                    <a:pt x="36893" y="164287"/>
                  </a:lnTo>
                  <a:lnTo>
                    <a:pt x="40894" y="164287"/>
                  </a:lnTo>
                  <a:lnTo>
                    <a:pt x="42506" y="162674"/>
                  </a:lnTo>
                  <a:lnTo>
                    <a:pt x="42506" y="160667"/>
                  </a:lnTo>
                  <a:lnTo>
                    <a:pt x="42506" y="158686"/>
                  </a:lnTo>
                  <a:close/>
                </a:path>
                <a:path w="677544" h="164465">
                  <a:moveTo>
                    <a:pt x="60147" y="154851"/>
                  </a:moveTo>
                  <a:lnTo>
                    <a:pt x="58534" y="153238"/>
                  </a:lnTo>
                  <a:lnTo>
                    <a:pt x="54533" y="153238"/>
                  </a:lnTo>
                  <a:lnTo>
                    <a:pt x="52908" y="154851"/>
                  </a:lnTo>
                  <a:lnTo>
                    <a:pt x="52908" y="158838"/>
                  </a:lnTo>
                  <a:lnTo>
                    <a:pt x="54533" y="160464"/>
                  </a:lnTo>
                  <a:lnTo>
                    <a:pt x="58534" y="160464"/>
                  </a:lnTo>
                  <a:lnTo>
                    <a:pt x="60147" y="158838"/>
                  </a:lnTo>
                  <a:lnTo>
                    <a:pt x="60147" y="156845"/>
                  </a:lnTo>
                  <a:lnTo>
                    <a:pt x="60147" y="154851"/>
                  </a:lnTo>
                  <a:close/>
                </a:path>
                <a:path w="677544" h="164465">
                  <a:moveTo>
                    <a:pt x="77774" y="135699"/>
                  </a:moveTo>
                  <a:lnTo>
                    <a:pt x="76161" y="134073"/>
                  </a:lnTo>
                  <a:lnTo>
                    <a:pt x="72174" y="134073"/>
                  </a:lnTo>
                  <a:lnTo>
                    <a:pt x="70548" y="135699"/>
                  </a:lnTo>
                  <a:lnTo>
                    <a:pt x="70548" y="139687"/>
                  </a:lnTo>
                  <a:lnTo>
                    <a:pt x="72174" y="141300"/>
                  </a:lnTo>
                  <a:lnTo>
                    <a:pt x="76161" y="141300"/>
                  </a:lnTo>
                  <a:lnTo>
                    <a:pt x="77774" y="139687"/>
                  </a:lnTo>
                  <a:lnTo>
                    <a:pt x="77774" y="137693"/>
                  </a:lnTo>
                  <a:lnTo>
                    <a:pt x="77774" y="135699"/>
                  </a:lnTo>
                  <a:close/>
                </a:path>
                <a:path w="677544" h="164465">
                  <a:moveTo>
                    <a:pt x="95402" y="135699"/>
                  </a:moveTo>
                  <a:lnTo>
                    <a:pt x="93789" y="134073"/>
                  </a:lnTo>
                  <a:lnTo>
                    <a:pt x="89789" y="134073"/>
                  </a:lnTo>
                  <a:lnTo>
                    <a:pt x="88176" y="135699"/>
                  </a:lnTo>
                  <a:lnTo>
                    <a:pt x="88176" y="139687"/>
                  </a:lnTo>
                  <a:lnTo>
                    <a:pt x="89789" y="141300"/>
                  </a:lnTo>
                  <a:lnTo>
                    <a:pt x="93789" y="141300"/>
                  </a:lnTo>
                  <a:lnTo>
                    <a:pt x="95402" y="139687"/>
                  </a:lnTo>
                  <a:lnTo>
                    <a:pt x="95402" y="137693"/>
                  </a:lnTo>
                  <a:lnTo>
                    <a:pt x="95402" y="135699"/>
                  </a:lnTo>
                  <a:close/>
                </a:path>
                <a:path w="677544" h="164465">
                  <a:moveTo>
                    <a:pt x="113042" y="139534"/>
                  </a:moveTo>
                  <a:lnTo>
                    <a:pt x="111417" y="137909"/>
                  </a:lnTo>
                  <a:lnTo>
                    <a:pt x="107429" y="137909"/>
                  </a:lnTo>
                  <a:lnTo>
                    <a:pt x="105803" y="139534"/>
                  </a:lnTo>
                  <a:lnTo>
                    <a:pt x="105803" y="143510"/>
                  </a:lnTo>
                  <a:lnTo>
                    <a:pt x="107429" y="145135"/>
                  </a:lnTo>
                  <a:lnTo>
                    <a:pt x="111417" y="145135"/>
                  </a:lnTo>
                  <a:lnTo>
                    <a:pt x="113042" y="143510"/>
                  </a:lnTo>
                  <a:lnTo>
                    <a:pt x="113042" y="141516"/>
                  </a:lnTo>
                  <a:lnTo>
                    <a:pt x="113042" y="139534"/>
                  </a:lnTo>
                  <a:close/>
                </a:path>
                <a:path w="677544" h="164465">
                  <a:moveTo>
                    <a:pt x="130683" y="143357"/>
                  </a:moveTo>
                  <a:lnTo>
                    <a:pt x="129057" y="141732"/>
                  </a:lnTo>
                  <a:lnTo>
                    <a:pt x="125056" y="141732"/>
                  </a:lnTo>
                  <a:lnTo>
                    <a:pt x="123444" y="143357"/>
                  </a:lnTo>
                  <a:lnTo>
                    <a:pt x="123444" y="147345"/>
                  </a:lnTo>
                  <a:lnTo>
                    <a:pt x="125056" y="148971"/>
                  </a:lnTo>
                  <a:lnTo>
                    <a:pt x="129057" y="148971"/>
                  </a:lnTo>
                  <a:lnTo>
                    <a:pt x="130683" y="147345"/>
                  </a:lnTo>
                  <a:lnTo>
                    <a:pt x="130683" y="145351"/>
                  </a:lnTo>
                  <a:lnTo>
                    <a:pt x="130683" y="143357"/>
                  </a:lnTo>
                  <a:close/>
                </a:path>
                <a:path w="677544" h="164465">
                  <a:moveTo>
                    <a:pt x="148323" y="143357"/>
                  </a:moveTo>
                  <a:lnTo>
                    <a:pt x="146685" y="141732"/>
                  </a:lnTo>
                  <a:lnTo>
                    <a:pt x="142697" y="141732"/>
                  </a:lnTo>
                  <a:lnTo>
                    <a:pt x="141084" y="143357"/>
                  </a:lnTo>
                  <a:lnTo>
                    <a:pt x="141084" y="147345"/>
                  </a:lnTo>
                  <a:lnTo>
                    <a:pt x="142697" y="148971"/>
                  </a:lnTo>
                  <a:lnTo>
                    <a:pt x="146685" y="148971"/>
                  </a:lnTo>
                  <a:lnTo>
                    <a:pt x="148323" y="147345"/>
                  </a:lnTo>
                  <a:lnTo>
                    <a:pt x="148323" y="145351"/>
                  </a:lnTo>
                  <a:lnTo>
                    <a:pt x="148323" y="143357"/>
                  </a:lnTo>
                  <a:close/>
                </a:path>
                <a:path w="677544" h="164465">
                  <a:moveTo>
                    <a:pt x="165950" y="154851"/>
                  </a:moveTo>
                  <a:lnTo>
                    <a:pt x="164325" y="153238"/>
                  </a:lnTo>
                  <a:lnTo>
                    <a:pt x="160337" y="153238"/>
                  </a:lnTo>
                  <a:lnTo>
                    <a:pt x="158711" y="154851"/>
                  </a:lnTo>
                  <a:lnTo>
                    <a:pt x="158711" y="158838"/>
                  </a:lnTo>
                  <a:lnTo>
                    <a:pt x="160337" y="160464"/>
                  </a:lnTo>
                  <a:lnTo>
                    <a:pt x="164325" y="160464"/>
                  </a:lnTo>
                  <a:lnTo>
                    <a:pt x="165950" y="158838"/>
                  </a:lnTo>
                  <a:lnTo>
                    <a:pt x="165950" y="156845"/>
                  </a:lnTo>
                  <a:lnTo>
                    <a:pt x="165950" y="154851"/>
                  </a:lnTo>
                  <a:close/>
                </a:path>
                <a:path w="677544" h="164465">
                  <a:moveTo>
                    <a:pt x="183591" y="147193"/>
                  </a:moveTo>
                  <a:lnTo>
                    <a:pt x="181965" y="145567"/>
                  </a:lnTo>
                  <a:lnTo>
                    <a:pt x="177977" y="145567"/>
                  </a:lnTo>
                  <a:lnTo>
                    <a:pt x="176352" y="147193"/>
                  </a:lnTo>
                  <a:lnTo>
                    <a:pt x="176352" y="151180"/>
                  </a:lnTo>
                  <a:lnTo>
                    <a:pt x="177977" y="152806"/>
                  </a:lnTo>
                  <a:lnTo>
                    <a:pt x="181965" y="152806"/>
                  </a:lnTo>
                  <a:lnTo>
                    <a:pt x="183591" y="151180"/>
                  </a:lnTo>
                  <a:lnTo>
                    <a:pt x="183591" y="149186"/>
                  </a:lnTo>
                  <a:lnTo>
                    <a:pt x="183591" y="147193"/>
                  </a:lnTo>
                  <a:close/>
                </a:path>
                <a:path w="677544" h="164465">
                  <a:moveTo>
                    <a:pt x="201218" y="147193"/>
                  </a:moveTo>
                  <a:lnTo>
                    <a:pt x="199605" y="145567"/>
                  </a:lnTo>
                  <a:lnTo>
                    <a:pt x="195618" y="145567"/>
                  </a:lnTo>
                  <a:lnTo>
                    <a:pt x="193979" y="147193"/>
                  </a:lnTo>
                  <a:lnTo>
                    <a:pt x="193979" y="151180"/>
                  </a:lnTo>
                  <a:lnTo>
                    <a:pt x="195618" y="152806"/>
                  </a:lnTo>
                  <a:lnTo>
                    <a:pt x="199605" y="152806"/>
                  </a:lnTo>
                  <a:lnTo>
                    <a:pt x="201218" y="151180"/>
                  </a:lnTo>
                  <a:lnTo>
                    <a:pt x="201218" y="149186"/>
                  </a:lnTo>
                  <a:lnTo>
                    <a:pt x="201218" y="147193"/>
                  </a:lnTo>
                  <a:close/>
                </a:path>
                <a:path w="677544" h="164465">
                  <a:moveTo>
                    <a:pt x="218859" y="154851"/>
                  </a:moveTo>
                  <a:lnTo>
                    <a:pt x="217246" y="153238"/>
                  </a:lnTo>
                  <a:lnTo>
                    <a:pt x="213245" y="153238"/>
                  </a:lnTo>
                  <a:lnTo>
                    <a:pt x="211620" y="154851"/>
                  </a:lnTo>
                  <a:lnTo>
                    <a:pt x="211620" y="158838"/>
                  </a:lnTo>
                  <a:lnTo>
                    <a:pt x="213245" y="160464"/>
                  </a:lnTo>
                  <a:lnTo>
                    <a:pt x="217246" y="160464"/>
                  </a:lnTo>
                  <a:lnTo>
                    <a:pt x="218859" y="158838"/>
                  </a:lnTo>
                  <a:lnTo>
                    <a:pt x="218859" y="156845"/>
                  </a:lnTo>
                  <a:lnTo>
                    <a:pt x="218859" y="154851"/>
                  </a:lnTo>
                  <a:close/>
                </a:path>
                <a:path w="677544" h="164465">
                  <a:moveTo>
                    <a:pt x="236499" y="151015"/>
                  </a:moveTo>
                  <a:lnTo>
                    <a:pt x="234873" y="149402"/>
                  </a:lnTo>
                  <a:lnTo>
                    <a:pt x="230886" y="149402"/>
                  </a:lnTo>
                  <a:lnTo>
                    <a:pt x="229260" y="151015"/>
                  </a:lnTo>
                  <a:lnTo>
                    <a:pt x="229260" y="155003"/>
                  </a:lnTo>
                  <a:lnTo>
                    <a:pt x="230886" y="156629"/>
                  </a:lnTo>
                  <a:lnTo>
                    <a:pt x="234873" y="156629"/>
                  </a:lnTo>
                  <a:lnTo>
                    <a:pt x="236499" y="155003"/>
                  </a:lnTo>
                  <a:lnTo>
                    <a:pt x="236499" y="153009"/>
                  </a:lnTo>
                  <a:lnTo>
                    <a:pt x="236499" y="151015"/>
                  </a:lnTo>
                  <a:close/>
                </a:path>
                <a:path w="677544" h="164465">
                  <a:moveTo>
                    <a:pt x="254127" y="158686"/>
                  </a:moveTo>
                  <a:lnTo>
                    <a:pt x="252514" y="157060"/>
                  </a:lnTo>
                  <a:lnTo>
                    <a:pt x="248513" y="157060"/>
                  </a:lnTo>
                  <a:lnTo>
                    <a:pt x="246900" y="158686"/>
                  </a:lnTo>
                  <a:lnTo>
                    <a:pt x="246900" y="162674"/>
                  </a:lnTo>
                  <a:lnTo>
                    <a:pt x="248513" y="164287"/>
                  </a:lnTo>
                  <a:lnTo>
                    <a:pt x="252514" y="164287"/>
                  </a:lnTo>
                  <a:lnTo>
                    <a:pt x="254127" y="162674"/>
                  </a:lnTo>
                  <a:lnTo>
                    <a:pt x="254127" y="160667"/>
                  </a:lnTo>
                  <a:lnTo>
                    <a:pt x="254127" y="158686"/>
                  </a:lnTo>
                  <a:close/>
                </a:path>
                <a:path w="677544" h="164465">
                  <a:moveTo>
                    <a:pt x="271754" y="128028"/>
                  </a:moveTo>
                  <a:lnTo>
                    <a:pt x="270129" y="126415"/>
                  </a:lnTo>
                  <a:lnTo>
                    <a:pt x="266141" y="126415"/>
                  </a:lnTo>
                  <a:lnTo>
                    <a:pt x="264528" y="128028"/>
                  </a:lnTo>
                  <a:lnTo>
                    <a:pt x="264528" y="132016"/>
                  </a:lnTo>
                  <a:lnTo>
                    <a:pt x="266141" y="133642"/>
                  </a:lnTo>
                  <a:lnTo>
                    <a:pt x="270129" y="133642"/>
                  </a:lnTo>
                  <a:lnTo>
                    <a:pt x="271754" y="132016"/>
                  </a:lnTo>
                  <a:lnTo>
                    <a:pt x="271754" y="130035"/>
                  </a:lnTo>
                  <a:lnTo>
                    <a:pt x="271754" y="128028"/>
                  </a:lnTo>
                  <a:close/>
                </a:path>
                <a:path w="677544" h="164465">
                  <a:moveTo>
                    <a:pt x="289382" y="124206"/>
                  </a:moveTo>
                  <a:lnTo>
                    <a:pt x="287769" y="122580"/>
                  </a:lnTo>
                  <a:lnTo>
                    <a:pt x="283768" y="122580"/>
                  </a:lnTo>
                  <a:lnTo>
                    <a:pt x="282155" y="124206"/>
                  </a:lnTo>
                  <a:lnTo>
                    <a:pt x="282155" y="128193"/>
                  </a:lnTo>
                  <a:lnTo>
                    <a:pt x="283768" y="129806"/>
                  </a:lnTo>
                  <a:lnTo>
                    <a:pt x="287769" y="129806"/>
                  </a:lnTo>
                  <a:lnTo>
                    <a:pt x="289382" y="128193"/>
                  </a:lnTo>
                  <a:lnTo>
                    <a:pt x="289382" y="126199"/>
                  </a:lnTo>
                  <a:lnTo>
                    <a:pt x="289382" y="124206"/>
                  </a:lnTo>
                  <a:close/>
                </a:path>
                <a:path w="677544" h="164465">
                  <a:moveTo>
                    <a:pt x="307022" y="120370"/>
                  </a:moveTo>
                  <a:lnTo>
                    <a:pt x="305409" y="118745"/>
                  </a:lnTo>
                  <a:lnTo>
                    <a:pt x="301409" y="118745"/>
                  </a:lnTo>
                  <a:lnTo>
                    <a:pt x="299796" y="120370"/>
                  </a:lnTo>
                  <a:lnTo>
                    <a:pt x="299796" y="124358"/>
                  </a:lnTo>
                  <a:lnTo>
                    <a:pt x="301409" y="125971"/>
                  </a:lnTo>
                  <a:lnTo>
                    <a:pt x="305409" y="125971"/>
                  </a:lnTo>
                  <a:lnTo>
                    <a:pt x="307022" y="124358"/>
                  </a:lnTo>
                  <a:lnTo>
                    <a:pt x="307022" y="122364"/>
                  </a:lnTo>
                  <a:lnTo>
                    <a:pt x="307022" y="120370"/>
                  </a:lnTo>
                  <a:close/>
                </a:path>
                <a:path w="677544" h="164465">
                  <a:moveTo>
                    <a:pt x="324662" y="74396"/>
                  </a:moveTo>
                  <a:lnTo>
                    <a:pt x="323037" y="72783"/>
                  </a:lnTo>
                  <a:lnTo>
                    <a:pt x="319049" y="72783"/>
                  </a:lnTo>
                  <a:lnTo>
                    <a:pt x="317423" y="74396"/>
                  </a:lnTo>
                  <a:lnTo>
                    <a:pt x="317423" y="78397"/>
                  </a:lnTo>
                  <a:lnTo>
                    <a:pt x="319049" y="80010"/>
                  </a:lnTo>
                  <a:lnTo>
                    <a:pt x="323037" y="80010"/>
                  </a:lnTo>
                  <a:lnTo>
                    <a:pt x="324662" y="78397"/>
                  </a:lnTo>
                  <a:lnTo>
                    <a:pt x="324662" y="76390"/>
                  </a:lnTo>
                  <a:lnTo>
                    <a:pt x="324662" y="74396"/>
                  </a:lnTo>
                  <a:close/>
                </a:path>
                <a:path w="677544" h="164465">
                  <a:moveTo>
                    <a:pt x="342303" y="66738"/>
                  </a:moveTo>
                  <a:lnTo>
                    <a:pt x="340677" y="65125"/>
                  </a:lnTo>
                  <a:lnTo>
                    <a:pt x="336677" y="65125"/>
                  </a:lnTo>
                  <a:lnTo>
                    <a:pt x="335064" y="66738"/>
                  </a:lnTo>
                  <a:lnTo>
                    <a:pt x="335064" y="70726"/>
                  </a:lnTo>
                  <a:lnTo>
                    <a:pt x="336677" y="72351"/>
                  </a:lnTo>
                  <a:lnTo>
                    <a:pt x="340677" y="72351"/>
                  </a:lnTo>
                  <a:lnTo>
                    <a:pt x="342303" y="70726"/>
                  </a:lnTo>
                  <a:lnTo>
                    <a:pt x="342303" y="68732"/>
                  </a:lnTo>
                  <a:lnTo>
                    <a:pt x="342303" y="66738"/>
                  </a:lnTo>
                  <a:close/>
                </a:path>
                <a:path w="677544" h="164465">
                  <a:moveTo>
                    <a:pt x="359943" y="89725"/>
                  </a:moveTo>
                  <a:lnTo>
                    <a:pt x="358317" y="88112"/>
                  </a:lnTo>
                  <a:lnTo>
                    <a:pt x="354317" y="88112"/>
                  </a:lnTo>
                  <a:lnTo>
                    <a:pt x="352704" y="89725"/>
                  </a:lnTo>
                  <a:lnTo>
                    <a:pt x="352704" y="93713"/>
                  </a:lnTo>
                  <a:lnTo>
                    <a:pt x="354317" y="95338"/>
                  </a:lnTo>
                  <a:lnTo>
                    <a:pt x="358317" y="95338"/>
                  </a:lnTo>
                  <a:lnTo>
                    <a:pt x="359943" y="93713"/>
                  </a:lnTo>
                  <a:lnTo>
                    <a:pt x="359943" y="91719"/>
                  </a:lnTo>
                  <a:lnTo>
                    <a:pt x="359943" y="89725"/>
                  </a:lnTo>
                  <a:close/>
                </a:path>
                <a:path w="677544" h="164465">
                  <a:moveTo>
                    <a:pt x="377571" y="93548"/>
                  </a:moveTo>
                  <a:lnTo>
                    <a:pt x="375945" y="91935"/>
                  </a:lnTo>
                  <a:lnTo>
                    <a:pt x="371957" y="91935"/>
                  </a:lnTo>
                  <a:lnTo>
                    <a:pt x="370332" y="93548"/>
                  </a:lnTo>
                  <a:lnTo>
                    <a:pt x="370332" y="97548"/>
                  </a:lnTo>
                  <a:lnTo>
                    <a:pt x="371957" y="99161"/>
                  </a:lnTo>
                  <a:lnTo>
                    <a:pt x="375945" y="99161"/>
                  </a:lnTo>
                  <a:lnTo>
                    <a:pt x="377571" y="97548"/>
                  </a:lnTo>
                  <a:lnTo>
                    <a:pt x="377571" y="95542"/>
                  </a:lnTo>
                  <a:lnTo>
                    <a:pt x="377571" y="93548"/>
                  </a:lnTo>
                  <a:close/>
                </a:path>
                <a:path w="677544" h="164465">
                  <a:moveTo>
                    <a:pt x="395211" y="105041"/>
                  </a:moveTo>
                  <a:lnTo>
                    <a:pt x="393585" y="103428"/>
                  </a:lnTo>
                  <a:lnTo>
                    <a:pt x="389597" y="103428"/>
                  </a:lnTo>
                  <a:lnTo>
                    <a:pt x="387972" y="105041"/>
                  </a:lnTo>
                  <a:lnTo>
                    <a:pt x="387972" y="109042"/>
                  </a:lnTo>
                  <a:lnTo>
                    <a:pt x="389597" y="110655"/>
                  </a:lnTo>
                  <a:lnTo>
                    <a:pt x="393585" y="110655"/>
                  </a:lnTo>
                  <a:lnTo>
                    <a:pt x="395211" y="109042"/>
                  </a:lnTo>
                  <a:lnTo>
                    <a:pt x="395211" y="107048"/>
                  </a:lnTo>
                  <a:lnTo>
                    <a:pt x="395211" y="105041"/>
                  </a:lnTo>
                  <a:close/>
                </a:path>
                <a:path w="677544" h="164465">
                  <a:moveTo>
                    <a:pt x="412838" y="108877"/>
                  </a:moveTo>
                  <a:lnTo>
                    <a:pt x="411226" y="107264"/>
                  </a:lnTo>
                  <a:lnTo>
                    <a:pt x="407238" y="107264"/>
                  </a:lnTo>
                  <a:lnTo>
                    <a:pt x="405612" y="108877"/>
                  </a:lnTo>
                  <a:lnTo>
                    <a:pt x="405612" y="112864"/>
                  </a:lnTo>
                  <a:lnTo>
                    <a:pt x="407238" y="114490"/>
                  </a:lnTo>
                  <a:lnTo>
                    <a:pt x="411226" y="114490"/>
                  </a:lnTo>
                  <a:lnTo>
                    <a:pt x="412838" y="112864"/>
                  </a:lnTo>
                  <a:lnTo>
                    <a:pt x="412838" y="110883"/>
                  </a:lnTo>
                  <a:lnTo>
                    <a:pt x="412838" y="108877"/>
                  </a:lnTo>
                  <a:close/>
                </a:path>
                <a:path w="677544" h="164465">
                  <a:moveTo>
                    <a:pt x="430466" y="116535"/>
                  </a:moveTo>
                  <a:lnTo>
                    <a:pt x="428853" y="114922"/>
                  </a:lnTo>
                  <a:lnTo>
                    <a:pt x="424853" y="114922"/>
                  </a:lnTo>
                  <a:lnTo>
                    <a:pt x="423240" y="116535"/>
                  </a:lnTo>
                  <a:lnTo>
                    <a:pt x="423240" y="120535"/>
                  </a:lnTo>
                  <a:lnTo>
                    <a:pt x="424853" y="122148"/>
                  </a:lnTo>
                  <a:lnTo>
                    <a:pt x="428853" y="122148"/>
                  </a:lnTo>
                  <a:lnTo>
                    <a:pt x="430466" y="120535"/>
                  </a:lnTo>
                  <a:lnTo>
                    <a:pt x="430466" y="118541"/>
                  </a:lnTo>
                  <a:lnTo>
                    <a:pt x="430466" y="116535"/>
                  </a:lnTo>
                  <a:close/>
                </a:path>
                <a:path w="677544" h="164465">
                  <a:moveTo>
                    <a:pt x="448094" y="89725"/>
                  </a:moveTo>
                  <a:lnTo>
                    <a:pt x="446481" y="88112"/>
                  </a:lnTo>
                  <a:lnTo>
                    <a:pt x="442493" y="88112"/>
                  </a:lnTo>
                  <a:lnTo>
                    <a:pt x="440867" y="89725"/>
                  </a:lnTo>
                  <a:lnTo>
                    <a:pt x="440867" y="93713"/>
                  </a:lnTo>
                  <a:lnTo>
                    <a:pt x="442493" y="95338"/>
                  </a:lnTo>
                  <a:lnTo>
                    <a:pt x="446481" y="95338"/>
                  </a:lnTo>
                  <a:lnTo>
                    <a:pt x="448094" y="93713"/>
                  </a:lnTo>
                  <a:lnTo>
                    <a:pt x="448094" y="91719"/>
                  </a:lnTo>
                  <a:lnTo>
                    <a:pt x="448094" y="89725"/>
                  </a:lnTo>
                  <a:close/>
                </a:path>
                <a:path w="677544" h="164465">
                  <a:moveTo>
                    <a:pt x="465734" y="55245"/>
                  </a:moveTo>
                  <a:lnTo>
                    <a:pt x="464121" y="53619"/>
                  </a:lnTo>
                  <a:lnTo>
                    <a:pt x="460121" y="53619"/>
                  </a:lnTo>
                  <a:lnTo>
                    <a:pt x="458508" y="55245"/>
                  </a:lnTo>
                  <a:lnTo>
                    <a:pt x="458508" y="59232"/>
                  </a:lnTo>
                  <a:lnTo>
                    <a:pt x="460121" y="60858"/>
                  </a:lnTo>
                  <a:lnTo>
                    <a:pt x="464121" y="60858"/>
                  </a:lnTo>
                  <a:lnTo>
                    <a:pt x="465734" y="59232"/>
                  </a:lnTo>
                  <a:lnTo>
                    <a:pt x="465734" y="57238"/>
                  </a:lnTo>
                  <a:lnTo>
                    <a:pt x="465734" y="55245"/>
                  </a:lnTo>
                  <a:close/>
                </a:path>
                <a:path w="677544" h="164465">
                  <a:moveTo>
                    <a:pt x="483374" y="74396"/>
                  </a:moveTo>
                  <a:lnTo>
                    <a:pt x="481749" y="72783"/>
                  </a:lnTo>
                  <a:lnTo>
                    <a:pt x="477761" y="72783"/>
                  </a:lnTo>
                  <a:lnTo>
                    <a:pt x="476148" y="74396"/>
                  </a:lnTo>
                  <a:lnTo>
                    <a:pt x="476148" y="78397"/>
                  </a:lnTo>
                  <a:lnTo>
                    <a:pt x="477761" y="80010"/>
                  </a:lnTo>
                  <a:lnTo>
                    <a:pt x="481749" y="80010"/>
                  </a:lnTo>
                  <a:lnTo>
                    <a:pt x="483374" y="78397"/>
                  </a:lnTo>
                  <a:lnTo>
                    <a:pt x="483374" y="76390"/>
                  </a:lnTo>
                  <a:lnTo>
                    <a:pt x="483374" y="74396"/>
                  </a:lnTo>
                  <a:close/>
                </a:path>
                <a:path w="677544" h="164465">
                  <a:moveTo>
                    <a:pt x="501015" y="36080"/>
                  </a:moveTo>
                  <a:lnTo>
                    <a:pt x="499389" y="34467"/>
                  </a:lnTo>
                  <a:lnTo>
                    <a:pt x="495388" y="34467"/>
                  </a:lnTo>
                  <a:lnTo>
                    <a:pt x="493776" y="36080"/>
                  </a:lnTo>
                  <a:lnTo>
                    <a:pt x="493776" y="40081"/>
                  </a:lnTo>
                  <a:lnTo>
                    <a:pt x="495388" y="41694"/>
                  </a:lnTo>
                  <a:lnTo>
                    <a:pt x="499389" y="41694"/>
                  </a:lnTo>
                  <a:lnTo>
                    <a:pt x="501015" y="40081"/>
                  </a:lnTo>
                  <a:lnTo>
                    <a:pt x="501015" y="38087"/>
                  </a:lnTo>
                  <a:lnTo>
                    <a:pt x="501015" y="36080"/>
                  </a:lnTo>
                  <a:close/>
                </a:path>
                <a:path w="677544" h="164465">
                  <a:moveTo>
                    <a:pt x="518655" y="28422"/>
                  </a:moveTo>
                  <a:lnTo>
                    <a:pt x="517029" y="26809"/>
                  </a:lnTo>
                  <a:lnTo>
                    <a:pt x="513029" y="26809"/>
                  </a:lnTo>
                  <a:lnTo>
                    <a:pt x="511416" y="28422"/>
                  </a:lnTo>
                  <a:lnTo>
                    <a:pt x="511416" y="32423"/>
                  </a:lnTo>
                  <a:lnTo>
                    <a:pt x="513029" y="34036"/>
                  </a:lnTo>
                  <a:lnTo>
                    <a:pt x="517029" y="34036"/>
                  </a:lnTo>
                  <a:lnTo>
                    <a:pt x="518655" y="32423"/>
                  </a:lnTo>
                  <a:lnTo>
                    <a:pt x="518655" y="30429"/>
                  </a:lnTo>
                  <a:lnTo>
                    <a:pt x="518655" y="28422"/>
                  </a:lnTo>
                  <a:close/>
                </a:path>
                <a:path w="677544" h="164465">
                  <a:moveTo>
                    <a:pt x="536282" y="9271"/>
                  </a:moveTo>
                  <a:lnTo>
                    <a:pt x="534657" y="7658"/>
                  </a:lnTo>
                  <a:lnTo>
                    <a:pt x="530669" y="7658"/>
                  </a:lnTo>
                  <a:lnTo>
                    <a:pt x="529043" y="9271"/>
                  </a:lnTo>
                  <a:lnTo>
                    <a:pt x="529043" y="13271"/>
                  </a:lnTo>
                  <a:lnTo>
                    <a:pt x="530669" y="14884"/>
                  </a:lnTo>
                  <a:lnTo>
                    <a:pt x="534657" y="14884"/>
                  </a:lnTo>
                  <a:lnTo>
                    <a:pt x="536282" y="13271"/>
                  </a:lnTo>
                  <a:lnTo>
                    <a:pt x="536282" y="11264"/>
                  </a:lnTo>
                  <a:lnTo>
                    <a:pt x="536282" y="9271"/>
                  </a:lnTo>
                  <a:close/>
                </a:path>
                <a:path w="677544" h="164465">
                  <a:moveTo>
                    <a:pt x="553923" y="1612"/>
                  </a:moveTo>
                  <a:lnTo>
                    <a:pt x="552297" y="0"/>
                  </a:lnTo>
                  <a:lnTo>
                    <a:pt x="548309" y="0"/>
                  </a:lnTo>
                  <a:lnTo>
                    <a:pt x="546684" y="1612"/>
                  </a:lnTo>
                  <a:lnTo>
                    <a:pt x="546684" y="5613"/>
                  </a:lnTo>
                  <a:lnTo>
                    <a:pt x="548309" y="7226"/>
                  </a:lnTo>
                  <a:lnTo>
                    <a:pt x="552297" y="7226"/>
                  </a:lnTo>
                  <a:lnTo>
                    <a:pt x="553923" y="5613"/>
                  </a:lnTo>
                  <a:lnTo>
                    <a:pt x="553923" y="3606"/>
                  </a:lnTo>
                  <a:lnTo>
                    <a:pt x="553923" y="1612"/>
                  </a:lnTo>
                  <a:close/>
                </a:path>
                <a:path w="677544" h="164465">
                  <a:moveTo>
                    <a:pt x="571563" y="51422"/>
                  </a:moveTo>
                  <a:lnTo>
                    <a:pt x="569937" y="49796"/>
                  </a:lnTo>
                  <a:lnTo>
                    <a:pt x="565950" y="49796"/>
                  </a:lnTo>
                  <a:lnTo>
                    <a:pt x="564324" y="51422"/>
                  </a:lnTo>
                  <a:lnTo>
                    <a:pt x="564324" y="55397"/>
                  </a:lnTo>
                  <a:lnTo>
                    <a:pt x="565950" y="57023"/>
                  </a:lnTo>
                  <a:lnTo>
                    <a:pt x="569937" y="57023"/>
                  </a:lnTo>
                  <a:lnTo>
                    <a:pt x="571563" y="55397"/>
                  </a:lnTo>
                  <a:lnTo>
                    <a:pt x="571563" y="53416"/>
                  </a:lnTo>
                  <a:lnTo>
                    <a:pt x="571563" y="51422"/>
                  </a:lnTo>
                  <a:close/>
                </a:path>
                <a:path w="677544" h="164465">
                  <a:moveTo>
                    <a:pt x="589191" y="85890"/>
                  </a:moveTo>
                  <a:lnTo>
                    <a:pt x="587578" y="84277"/>
                  </a:lnTo>
                  <a:lnTo>
                    <a:pt x="583577" y="84277"/>
                  </a:lnTo>
                  <a:lnTo>
                    <a:pt x="581952" y="85890"/>
                  </a:lnTo>
                  <a:lnTo>
                    <a:pt x="581952" y="89890"/>
                  </a:lnTo>
                  <a:lnTo>
                    <a:pt x="583577" y="91503"/>
                  </a:lnTo>
                  <a:lnTo>
                    <a:pt x="587578" y="91503"/>
                  </a:lnTo>
                  <a:lnTo>
                    <a:pt x="589191" y="89890"/>
                  </a:lnTo>
                  <a:lnTo>
                    <a:pt x="589191" y="87884"/>
                  </a:lnTo>
                  <a:lnTo>
                    <a:pt x="589191" y="85890"/>
                  </a:lnTo>
                  <a:close/>
                </a:path>
                <a:path w="677544" h="164465">
                  <a:moveTo>
                    <a:pt x="606818" y="112699"/>
                  </a:moveTo>
                  <a:lnTo>
                    <a:pt x="605193" y="111086"/>
                  </a:lnTo>
                  <a:lnTo>
                    <a:pt x="601205" y="111086"/>
                  </a:lnTo>
                  <a:lnTo>
                    <a:pt x="599592" y="112699"/>
                  </a:lnTo>
                  <a:lnTo>
                    <a:pt x="599592" y="116700"/>
                  </a:lnTo>
                  <a:lnTo>
                    <a:pt x="601205" y="118313"/>
                  </a:lnTo>
                  <a:lnTo>
                    <a:pt x="605193" y="118313"/>
                  </a:lnTo>
                  <a:lnTo>
                    <a:pt x="606818" y="116700"/>
                  </a:lnTo>
                  <a:lnTo>
                    <a:pt x="606818" y="114706"/>
                  </a:lnTo>
                  <a:lnTo>
                    <a:pt x="606818" y="112699"/>
                  </a:lnTo>
                  <a:close/>
                </a:path>
                <a:path w="677544" h="164465">
                  <a:moveTo>
                    <a:pt x="624446" y="93548"/>
                  </a:moveTo>
                  <a:lnTo>
                    <a:pt x="622833" y="91935"/>
                  </a:lnTo>
                  <a:lnTo>
                    <a:pt x="618832" y="91935"/>
                  </a:lnTo>
                  <a:lnTo>
                    <a:pt x="617220" y="93548"/>
                  </a:lnTo>
                  <a:lnTo>
                    <a:pt x="617220" y="97548"/>
                  </a:lnTo>
                  <a:lnTo>
                    <a:pt x="618832" y="99161"/>
                  </a:lnTo>
                  <a:lnTo>
                    <a:pt x="622833" y="99161"/>
                  </a:lnTo>
                  <a:lnTo>
                    <a:pt x="624446" y="97548"/>
                  </a:lnTo>
                  <a:lnTo>
                    <a:pt x="624446" y="95542"/>
                  </a:lnTo>
                  <a:lnTo>
                    <a:pt x="624446" y="93548"/>
                  </a:lnTo>
                  <a:close/>
                </a:path>
                <a:path w="677544" h="164465">
                  <a:moveTo>
                    <a:pt x="642086" y="139534"/>
                  </a:moveTo>
                  <a:lnTo>
                    <a:pt x="640473" y="137909"/>
                  </a:lnTo>
                  <a:lnTo>
                    <a:pt x="636473" y="137909"/>
                  </a:lnTo>
                  <a:lnTo>
                    <a:pt x="634860" y="139534"/>
                  </a:lnTo>
                  <a:lnTo>
                    <a:pt x="634860" y="143510"/>
                  </a:lnTo>
                  <a:lnTo>
                    <a:pt x="636473" y="145135"/>
                  </a:lnTo>
                  <a:lnTo>
                    <a:pt x="640473" y="145135"/>
                  </a:lnTo>
                  <a:lnTo>
                    <a:pt x="642086" y="143510"/>
                  </a:lnTo>
                  <a:lnTo>
                    <a:pt x="642086" y="141516"/>
                  </a:lnTo>
                  <a:lnTo>
                    <a:pt x="642086" y="139534"/>
                  </a:lnTo>
                  <a:close/>
                </a:path>
                <a:path w="677544" h="164465">
                  <a:moveTo>
                    <a:pt x="659714" y="143357"/>
                  </a:moveTo>
                  <a:lnTo>
                    <a:pt x="658101" y="141732"/>
                  </a:lnTo>
                  <a:lnTo>
                    <a:pt x="654113" y="141732"/>
                  </a:lnTo>
                  <a:lnTo>
                    <a:pt x="652487" y="143357"/>
                  </a:lnTo>
                  <a:lnTo>
                    <a:pt x="652487" y="147345"/>
                  </a:lnTo>
                  <a:lnTo>
                    <a:pt x="654113" y="148971"/>
                  </a:lnTo>
                  <a:lnTo>
                    <a:pt x="658101" y="148971"/>
                  </a:lnTo>
                  <a:lnTo>
                    <a:pt x="659714" y="147345"/>
                  </a:lnTo>
                  <a:lnTo>
                    <a:pt x="659714" y="145351"/>
                  </a:lnTo>
                  <a:lnTo>
                    <a:pt x="659714" y="143357"/>
                  </a:lnTo>
                  <a:close/>
                </a:path>
                <a:path w="677544" h="164465">
                  <a:moveTo>
                    <a:pt x="677354" y="151015"/>
                  </a:moveTo>
                  <a:lnTo>
                    <a:pt x="675741" y="149402"/>
                  </a:lnTo>
                  <a:lnTo>
                    <a:pt x="671741" y="149402"/>
                  </a:lnTo>
                  <a:lnTo>
                    <a:pt x="670128" y="151015"/>
                  </a:lnTo>
                  <a:lnTo>
                    <a:pt x="670128" y="155003"/>
                  </a:lnTo>
                  <a:lnTo>
                    <a:pt x="671741" y="156629"/>
                  </a:lnTo>
                  <a:lnTo>
                    <a:pt x="675741" y="156629"/>
                  </a:lnTo>
                  <a:lnTo>
                    <a:pt x="677354" y="155003"/>
                  </a:lnTo>
                  <a:lnTo>
                    <a:pt x="677354" y="153009"/>
                  </a:lnTo>
                  <a:lnTo>
                    <a:pt x="677354" y="151015"/>
                  </a:lnTo>
                  <a:close/>
                </a:path>
              </a:pathLst>
            </a:custGeom>
            <a:solidFill>
              <a:srgbClr val="EE543A"/>
            </a:solidFill>
          </p:spPr>
          <p:txBody>
            <a:bodyPr wrap="square" lIns="0" tIns="0" rIns="0" bIns="0" rtlCol="0"/>
            <a:lstStyle/>
            <a:p>
              <a:endParaRPr/>
            </a:p>
          </p:txBody>
        </p:sp>
        <p:sp>
          <p:nvSpPr>
            <p:cNvPr id="62" name="object 62"/>
            <p:cNvSpPr/>
            <p:nvPr/>
          </p:nvSpPr>
          <p:spPr>
            <a:xfrm>
              <a:off x="2053102" y="906896"/>
              <a:ext cx="670560" cy="283845"/>
            </a:xfrm>
            <a:custGeom>
              <a:avLst/>
              <a:gdLst/>
              <a:ahLst/>
              <a:cxnLst/>
              <a:rect l="l" t="t" r="r" b="b"/>
              <a:pathLst>
                <a:path w="670560" h="283844">
                  <a:moveTo>
                    <a:pt x="0" y="275825"/>
                  </a:moveTo>
                  <a:lnTo>
                    <a:pt x="17640" y="264330"/>
                  </a:lnTo>
                  <a:lnTo>
                    <a:pt x="35270" y="279660"/>
                  </a:lnTo>
                  <a:lnTo>
                    <a:pt x="52910" y="283485"/>
                  </a:lnTo>
                  <a:lnTo>
                    <a:pt x="70540" y="268165"/>
                  </a:lnTo>
                  <a:lnTo>
                    <a:pt x="88170" y="229856"/>
                  </a:lnTo>
                  <a:lnTo>
                    <a:pt x="105800" y="264330"/>
                  </a:lnTo>
                  <a:lnTo>
                    <a:pt x="123440" y="268165"/>
                  </a:lnTo>
                  <a:lnTo>
                    <a:pt x="141080" y="256670"/>
                  </a:lnTo>
                  <a:lnTo>
                    <a:pt x="158710" y="275825"/>
                  </a:lnTo>
                  <a:lnTo>
                    <a:pt x="176350" y="203041"/>
                  </a:lnTo>
                  <a:lnTo>
                    <a:pt x="193981" y="210701"/>
                  </a:lnTo>
                  <a:lnTo>
                    <a:pt x="211621" y="210701"/>
                  </a:lnTo>
                  <a:lnTo>
                    <a:pt x="229261" y="218361"/>
                  </a:lnTo>
                  <a:lnTo>
                    <a:pt x="246891" y="237515"/>
                  </a:lnTo>
                  <a:lnTo>
                    <a:pt x="264521" y="134082"/>
                  </a:lnTo>
                  <a:lnTo>
                    <a:pt x="282151" y="95773"/>
                  </a:lnTo>
                  <a:lnTo>
                    <a:pt x="299791" y="19154"/>
                  </a:lnTo>
                  <a:lnTo>
                    <a:pt x="317421" y="0"/>
                  </a:lnTo>
                  <a:lnTo>
                    <a:pt x="335061" y="3834"/>
                  </a:lnTo>
                  <a:lnTo>
                    <a:pt x="352701" y="61298"/>
                  </a:lnTo>
                  <a:lnTo>
                    <a:pt x="370331" y="134082"/>
                  </a:lnTo>
                  <a:lnTo>
                    <a:pt x="387972" y="103433"/>
                  </a:lnTo>
                  <a:lnTo>
                    <a:pt x="405602" y="134082"/>
                  </a:lnTo>
                  <a:lnTo>
                    <a:pt x="423232" y="99608"/>
                  </a:lnTo>
                  <a:lnTo>
                    <a:pt x="440862" y="103433"/>
                  </a:lnTo>
                  <a:lnTo>
                    <a:pt x="493772" y="153237"/>
                  </a:lnTo>
                  <a:lnTo>
                    <a:pt x="511412" y="203041"/>
                  </a:lnTo>
                  <a:lnTo>
                    <a:pt x="529042" y="256670"/>
                  </a:lnTo>
                  <a:lnTo>
                    <a:pt x="546682" y="249010"/>
                  </a:lnTo>
                  <a:lnTo>
                    <a:pt x="564323" y="272000"/>
                  </a:lnTo>
                  <a:lnTo>
                    <a:pt x="599583" y="272000"/>
                  </a:lnTo>
                  <a:lnTo>
                    <a:pt x="617213" y="279660"/>
                  </a:lnTo>
                  <a:lnTo>
                    <a:pt x="634853" y="283485"/>
                  </a:lnTo>
                  <a:lnTo>
                    <a:pt x="652483" y="275825"/>
                  </a:lnTo>
                  <a:lnTo>
                    <a:pt x="670123" y="283485"/>
                  </a:lnTo>
                </a:path>
              </a:pathLst>
            </a:custGeom>
            <a:ln w="3175">
              <a:solidFill>
                <a:srgbClr val="00CC95"/>
              </a:solidFill>
            </a:ln>
          </p:spPr>
          <p:txBody>
            <a:bodyPr wrap="square" lIns="0" tIns="0" rIns="0" bIns="0" rtlCol="0"/>
            <a:lstStyle/>
            <a:p>
              <a:endParaRPr/>
            </a:p>
          </p:txBody>
        </p:sp>
        <p:sp>
          <p:nvSpPr>
            <p:cNvPr id="63" name="object 63"/>
            <p:cNvSpPr/>
            <p:nvPr/>
          </p:nvSpPr>
          <p:spPr>
            <a:xfrm>
              <a:off x="2049475" y="903287"/>
              <a:ext cx="677545" cy="290830"/>
            </a:xfrm>
            <a:custGeom>
              <a:avLst/>
              <a:gdLst/>
              <a:ahLst/>
              <a:cxnLst/>
              <a:rect l="l" t="t" r="r" b="b"/>
              <a:pathLst>
                <a:path w="677544" h="290830">
                  <a:moveTo>
                    <a:pt x="7239" y="277444"/>
                  </a:moveTo>
                  <a:lnTo>
                    <a:pt x="5613" y="275831"/>
                  </a:lnTo>
                  <a:lnTo>
                    <a:pt x="1625" y="275831"/>
                  </a:lnTo>
                  <a:lnTo>
                    <a:pt x="0" y="277444"/>
                  </a:lnTo>
                  <a:lnTo>
                    <a:pt x="0" y="281432"/>
                  </a:lnTo>
                  <a:lnTo>
                    <a:pt x="1625" y="283057"/>
                  </a:lnTo>
                  <a:lnTo>
                    <a:pt x="5613" y="283057"/>
                  </a:lnTo>
                  <a:lnTo>
                    <a:pt x="7239" y="281432"/>
                  </a:lnTo>
                  <a:lnTo>
                    <a:pt x="7239" y="279438"/>
                  </a:lnTo>
                  <a:lnTo>
                    <a:pt x="7239" y="277444"/>
                  </a:lnTo>
                  <a:close/>
                </a:path>
                <a:path w="677544" h="290830">
                  <a:moveTo>
                    <a:pt x="24879" y="265963"/>
                  </a:moveTo>
                  <a:lnTo>
                    <a:pt x="23253" y="264337"/>
                  </a:lnTo>
                  <a:lnTo>
                    <a:pt x="19265" y="264337"/>
                  </a:lnTo>
                  <a:lnTo>
                    <a:pt x="17640" y="265963"/>
                  </a:lnTo>
                  <a:lnTo>
                    <a:pt x="17640" y="269938"/>
                  </a:lnTo>
                  <a:lnTo>
                    <a:pt x="19265" y="271564"/>
                  </a:lnTo>
                  <a:lnTo>
                    <a:pt x="23253" y="271564"/>
                  </a:lnTo>
                  <a:lnTo>
                    <a:pt x="24879" y="269938"/>
                  </a:lnTo>
                  <a:lnTo>
                    <a:pt x="24879" y="267944"/>
                  </a:lnTo>
                  <a:lnTo>
                    <a:pt x="24879" y="265963"/>
                  </a:lnTo>
                  <a:close/>
                </a:path>
                <a:path w="677544" h="290830">
                  <a:moveTo>
                    <a:pt x="42506" y="281279"/>
                  </a:moveTo>
                  <a:lnTo>
                    <a:pt x="40894" y="279666"/>
                  </a:lnTo>
                  <a:lnTo>
                    <a:pt x="36893" y="279666"/>
                  </a:lnTo>
                  <a:lnTo>
                    <a:pt x="35280" y="281279"/>
                  </a:lnTo>
                  <a:lnTo>
                    <a:pt x="35280" y="285267"/>
                  </a:lnTo>
                  <a:lnTo>
                    <a:pt x="36893" y="286893"/>
                  </a:lnTo>
                  <a:lnTo>
                    <a:pt x="40894" y="286893"/>
                  </a:lnTo>
                  <a:lnTo>
                    <a:pt x="42506" y="285267"/>
                  </a:lnTo>
                  <a:lnTo>
                    <a:pt x="42506" y="283273"/>
                  </a:lnTo>
                  <a:lnTo>
                    <a:pt x="42506" y="281279"/>
                  </a:lnTo>
                  <a:close/>
                </a:path>
                <a:path w="677544" h="290830">
                  <a:moveTo>
                    <a:pt x="60147" y="285115"/>
                  </a:moveTo>
                  <a:lnTo>
                    <a:pt x="58534" y="283489"/>
                  </a:lnTo>
                  <a:lnTo>
                    <a:pt x="54533" y="283489"/>
                  </a:lnTo>
                  <a:lnTo>
                    <a:pt x="52908" y="285115"/>
                  </a:lnTo>
                  <a:lnTo>
                    <a:pt x="52908" y="289102"/>
                  </a:lnTo>
                  <a:lnTo>
                    <a:pt x="54533" y="290715"/>
                  </a:lnTo>
                  <a:lnTo>
                    <a:pt x="58534" y="290715"/>
                  </a:lnTo>
                  <a:lnTo>
                    <a:pt x="60147" y="289102"/>
                  </a:lnTo>
                  <a:lnTo>
                    <a:pt x="60147" y="287096"/>
                  </a:lnTo>
                  <a:lnTo>
                    <a:pt x="60147" y="285115"/>
                  </a:lnTo>
                  <a:close/>
                </a:path>
                <a:path w="677544" h="290830">
                  <a:moveTo>
                    <a:pt x="77774" y="269786"/>
                  </a:moveTo>
                  <a:lnTo>
                    <a:pt x="76161" y="268160"/>
                  </a:lnTo>
                  <a:lnTo>
                    <a:pt x="72174" y="268160"/>
                  </a:lnTo>
                  <a:lnTo>
                    <a:pt x="70548" y="269786"/>
                  </a:lnTo>
                  <a:lnTo>
                    <a:pt x="70548" y="273773"/>
                  </a:lnTo>
                  <a:lnTo>
                    <a:pt x="72174" y="275399"/>
                  </a:lnTo>
                  <a:lnTo>
                    <a:pt x="76161" y="275399"/>
                  </a:lnTo>
                  <a:lnTo>
                    <a:pt x="77774" y="273773"/>
                  </a:lnTo>
                  <a:lnTo>
                    <a:pt x="77774" y="271780"/>
                  </a:lnTo>
                  <a:lnTo>
                    <a:pt x="77774" y="269786"/>
                  </a:lnTo>
                  <a:close/>
                </a:path>
                <a:path w="677544" h="290830">
                  <a:moveTo>
                    <a:pt x="95402" y="231470"/>
                  </a:moveTo>
                  <a:lnTo>
                    <a:pt x="93789" y="229857"/>
                  </a:lnTo>
                  <a:lnTo>
                    <a:pt x="89789" y="229857"/>
                  </a:lnTo>
                  <a:lnTo>
                    <a:pt x="88176" y="231470"/>
                  </a:lnTo>
                  <a:lnTo>
                    <a:pt x="88176" y="235470"/>
                  </a:lnTo>
                  <a:lnTo>
                    <a:pt x="89789" y="237083"/>
                  </a:lnTo>
                  <a:lnTo>
                    <a:pt x="93789" y="237083"/>
                  </a:lnTo>
                  <a:lnTo>
                    <a:pt x="95402" y="235470"/>
                  </a:lnTo>
                  <a:lnTo>
                    <a:pt x="95402" y="233476"/>
                  </a:lnTo>
                  <a:lnTo>
                    <a:pt x="95402" y="231470"/>
                  </a:lnTo>
                  <a:close/>
                </a:path>
                <a:path w="677544" h="290830">
                  <a:moveTo>
                    <a:pt x="113042" y="265963"/>
                  </a:moveTo>
                  <a:lnTo>
                    <a:pt x="111417" y="264337"/>
                  </a:lnTo>
                  <a:lnTo>
                    <a:pt x="107429" y="264337"/>
                  </a:lnTo>
                  <a:lnTo>
                    <a:pt x="105803" y="265963"/>
                  </a:lnTo>
                  <a:lnTo>
                    <a:pt x="105803" y="269938"/>
                  </a:lnTo>
                  <a:lnTo>
                    <a:pt x="107429" y="271564"/>
                  </a:lnTo>
                  <a:lnTo>
                    <a:pt x="111417" y="271564"/>
                  </a:lnTo>
                  <a:lnTo>
                    <a:pt x="113042" y="269938"/>
                  </a:lnTo>
                  <a:lnTo>
                    <a:pt x="113042" y="267944"/>
                  </a:lnTo>
                  <a:lnTo>
                    <a:pt x="113042" y="265963"/>
                  </a:lnTo>
                  <a:close/>
                </a:path>
                <a:path w="677544" h="290830">
                  <a:moveTo>
                    <a:pt x="130683" y="269786"/>
                  </a:moveTo>
                  <a:lnTo>
                    <a:pt x="129057" y="268160"/>
                  </a:lnTo>
                  <a:lnTo>
                    <a:pt x="125056" y="268160"/>
                  </a:lnTo>
                  <a:lnTo>
                    <a:pt x="123444" y="269786"/>
                  </a:lnTo>
                  <a:lnTo>
                    <a:pt x="123444" y="273773"/>
                  </a:lnTo>
                  <a:lnTo>
                    <a:pt x="125056" y="275399"/>
                  </a:lnTo>
                  <a:lnTo>
                    <a:pt x="129057" y="275399"/>
                  </a:lnTo>
                  <a:lnTo>
                    <a:pt x="130683" y="273773"/>
                  </a:lnTo>
                  <a:lnTo>
                    <a:pt x="130683" y="271780"/>
                  </a:lnTo>
                  <a:lnTo>
                    <a:pt x="130683" y="269786"/>
                  </a:lnTo>
                  <a:close/>
                </a:path>
                <a:path w="677544" h="290830">
                  <a:moveTo>
                    <a:pt x="148323" y="258292"/>
                  </a:moveTo>
                  <a:lnTo>
                    <a:pt x="146685" y="256667"/>
                  </a:lnTo>
                  <a:lnTo>
                    <a:pt x="142697" y="256667"/>
                  </a:lnTo>
                  <a:lnTo>
                    <a:pt x="141084" y="258292"/>
                  </a:lnTo>
                  <a:lnTo>
                    <a:pt x="141084" y="262280"/>
                  </a:lnTo>
                  <a:lnTo>
                    <a:pt x="142697" y="263906"/>
                  </a:lnTo>
                  <a:lnTo>
                    <a:pt x="146685" y="263906"/>
                  </a:lnTo>
                  <a:lnTo>
                    <a:pt x="148323" y="262280"/>
                  </a:lnTo>
                  <a:lnTo>
                    <a:pt x="148323" y="260286"/>
                  </a:lnTo>
                  <a:lnTo>
                    <a:pt x="148323" y="258292"/>
                  </a:lnTo>
                  <a:close/>
                </a:path>
                <a:path w="677544" h="290830">
                  <a:moveTo>
                    <a:pt x="165950" y="277444"/>
                  </a:moveTo>
                  <a:lnTo>
                    <a:pt x="164325" y="275831"/>
                  </a:lnTo>
                  <a:lnTo>
                    <a:pt x="160337" y="275831"/>
                  </a:lnTo>
                  <a:lnTo>
                    <a:pt x="158711" y="277444"/>
                  </a:lnTo>
                  <a:lnTo>
                    <a:pt x="158711" y="281432"/>
                  </a:lnTo>
                  <a:lnTo>
                    <a:pt x="160337" y="283057"/>
                  </a:lnTo>
                  <a:lnTo>
                    <a:pt x="164325" y="283057"/>
                  </a:lnTo>
                  <a:lnTo>
                    <a:pt x="165950" y="281432"/>
                  </a:lnTo>
                  <a:lnTo>
                    <a:pt x="165950" y="279438"/>
                  </a:lnTo>
                  <a:lnTo>
                    <a:pt x="165950" y="277444"/>
                  </a:lnTo>
                  <a:close/>
                </a:path>
                <a:path w="677544" h="290830">
                  <a:moveTo>
                    <a:pt x="183591" y="204660"/>
                  </a:moveTo>
                  <a:lnTo>
                    <a:pt x="181965" y="203047"/>
                  </a:lnTo>
                  <a:lnTo>
                    <a:pt x="177977" y="203047"/>
                  </a:lnTo>
                  <a:lnTo>
                    <a:pt x="176352" y="204660"/>
                  </a:lnTo>
                  <a:lnTo>
                    <a:pt x="176352" y="208648"/>
                  </a:lnTo>
                  <a:lnTo>
                    <a:pt x="177977" y="210273"/>
                  </a:lnTo>
                  <a:lnTo>
                    <a:pt x="181965" y="210273"/>
                  </a:lnTo>
                  <a:lnTo>
                    <a:pt x="183591" y="208648"/>
                  </a:lnTo>
                  <a:lnTo>
                    <a:pt x="183591" y="206654"/>
                  </a:lnTo>
                  <a:lnTo>
                    <a:pt x="183591" y="204660"/>
                  </a:lnTo>
                  <a:close/>
                </a:path>
                <a:path w="677544" h="290830">
                  <a:moveTo>
                    <a:pt x="201218" y="212318"/>
                  </a:moveTo>
                  <a:lnTo>
                    <a:pt x="199605" y="210705"/>
                  </a:lnTo>
                  <a:lnTo>
                    <a:pt x="195618" y="210705"/>
                  </a:lnTo>
                  <a:lnTo>
                    <a:pt x="193979" y="212318"/>
                  </a:lnTo>
                  <a:lnTo>
                    <a:pt x="193979" y="216319"/>
                  </a:lnTo>
                  <a:lnTo>
                    <a:pt x="195618" y="217932"/>
                  </a:lnTo>
                  <a:lnTo>
                    <a:pt x="199605" y="217932"/>
                  </a:lnTo>
                  <a:lnTo>
                    <a:pt x="201218" y="216319"/>
                  </a:lnTo>
                  <a:lnTo>
                    <a:pt x="201218" y="214312"/>
                  </a:lnTo>
                  <a:lnTo>
                    <a:pt x="201218" y="212318"/>
                  </a:lnTo>
                  <a:close/>
                </a:path>
                <a:path w="677544" h="290830">
                  <a:moveTo>
                    <a:pt x="218859" y="212318"/>
                  </a:moveTo>
                  <a:lnTo>
                    <a:pt x="217246" y="210705"/>
                  </a:lnTo>
                  <a:lnTo>
                    <a:pt x="213245" y="210705"/>
                  </a:lnTo>
                  <a:lnTo>
                    <a:pt x="211620" y="212318"/>
                  </a:lnTo>
                  <a:lnTo>
                    <a:pt x="211620" y="216319"/>
                  </a:lnTo>
                  <a:lnTo>
                    <a:pt x="213245" y="217932"/>
                  </a:lnTo>
                  <a:lnTo>
                    <a:pt x="217246" y="217932"/>
                  </a:lnTo>
                  <a:lnTo>
                    <a:pt x="218859" y="216319"/>
                  </a:lnTo>
                  <a:lnTo>
                    <a:pt x="218859" y="214312"/>
                  </a:lnTo>
                  <a:lnTo>
                    <a:pt x="218859" y="212318"/>
                  </a:lnTo>
                  <a:close/>
                </a:path>
                <a:path w="677544" h="290830">
                  <a:moveTo>
                    <a:pt x="236499" y="219976"/>
                  </a:moveTo>
                  <a:lnTo>
                    <a:pt x="234873" y="218363"/>
                  </a:lnTo>
                  <a:lnTo>
                    <a:pt x="230886" y="218363"/>
                  </a:lnTo>
                  <a:lnTo>
                    <a:pt x="229260" y="219976"/>
                  </a:lnTo>
                  <a:lnTo>
                    <a:pt x="229260" y="223977"/>
                  </a:lnTo>
                  <a:lnTo>
                    <a:pt x="230886" y="225590"/>
                  </a:lnTo>
                  <a:lnTo>
                    <a:pt x="234873" y="225590"/>
                  </a:lnTo>
                  <a:lnTo>
                    <a:pt x="236499" y="223977"/>
                  </a:lnTo>
                  <a:lnTo>
                    <a:pt x="236499" y="221970"/>
                  </a:lnTo>
                  <a:lnTo>
                    <a:pt x="236499" y="219976"/>
                  </a:lnTo>
                  <a:close/>
                </a:path>
                <a:path w="677544" h="290830">
                  <a:moveTo>
                    <a:pt x="254127" y="239128"/>
                  </a:moveTo>
                  <a:lnTo>
                    <a:pt x="252514" y="237515"/>
                  </a:lnTo>
                  <a:lnTo>
                    <a:pt x="248513" y="237515"/>
                  </a:lnTo>
                  <a:lnTo>
                    <a:pt x="246900" y="239128"/>
                  </a:lnTo>
                  <a:lnTo>
                    <a:pt x="246900" y="243128"/>
                  </a:lnTo>
                  <a:lnTo>
                    <a:pt x="248513" y="244741"/>
                  </a:lnTo>
                  <a:lnTo>
                    <a:pt x="252514" y="244741"/>
                  </a:lnTo>
                  <a:lnTo>
                    <a:pt x="254127" y="243128"/>
                  </a:lnTo>
                  <a:lnTo>
                    <a:pt x="254127" y="241134"/>
                  </a:lnTo>
                  <a:lnTo>
                    <a:pt x="254127" y="239128"/>
                  </a:lnTo>
                  <a:close/>
                </a:path>
                <a:path w="677544" h="290830">
                  <a:moveTo>
                    <a:pt x="271754" y="135699"/>
                  </a:moveTo>
                  <a:lnTo>
                    <a:pt x="270129" y="134086"/>
                  </a:lnTo>
                  <a:lnTo>
                    <a:pt x="266141" y="134086"/>
                  </a:lnTo>
                  <a:lnTo>
                    <a:pt x="264528" y="135699"/>
                  </a:lnTo>
                  <a:lnTo>
                    <a:pt x="264528" y="139700"/>
                  </a:lnTo>
                  <a:lnTo>
                    <a:pt x="266141" y="141312"/>
                  </a:lnTo>
                  <a:lnTo>
                    <a:pt x="270129" y="141312"/>
                  </a:lnTo>
                  <a:lnTo>
                    <a:pt x="271754" y="139700"/>
                  </a:lnTo>
                  <a:lnTo>
                    <a:pt x="271754" y="137693"/>
                  </a:lnTo>
                  <a:lnTo>
                    <a:pt x="271754" y="135699"/>
                  </a:lnTo>
                  <a:close/>
                </a:path>
                <a:path w="677544" h="290830">
                  <a:moveTo>
                    <a:pt x="289382" y="97396"/>
                  </a:moveTo>
                  <a:lnTo>
                    <a:pt x="287769" y="95770"/>
                  </a:lnTo>
                  <a:lnTo>
                    <a:pt x="283768" y="95770"/>
                  </a:lnTo>
                  <a:lnTo>
                    <a:pt x="282155" y="97396"/>
                  </a:lnTo>
                  <a:lnTo>
                    <a:pt x="282155" y="101384"/>
                  </a:lnTo>
                  <a:lnTo>
                    <a:pt x="283768" y="102997"/>
                  </a:lnTo>
                  <a:lnTo>
                    <a:pt x="287769" y="102997"/>
                  </a:lnTo>
                  <a:lnTo>
                    <a:pt x="289382" y="101384"/>
                  </a:lnTo>
                  <a:lnTo>
                    <a:pt x="289382" y="99390"/>
                  </a:lnTo>
                  <a:lnTo>
                    <a:pt x="289382" y="97396"/>
                  </a:lnTo>
                  <a:close/>
                </a:path>
                <a:path w="677544" h="290830">
                  <a:moveTo>
                    <a:pt x="307022" y="20777"/>
                  </a:moveTo>
                  <a:lnTo>
                    <a:pt x="305409" y="19151"/>
                  </a:lnTo>
                  <a:lnTo>
                    <a:pt x="301409" y="19151"/>
                  </a:lnTo>
                  <a:lnTo>
                    <a:pt x="299796" y="20777"/>
                  </a:lnTo>
                  <a:lnTo>
                    <a:pt x="299796" y="24765"/>
                  </a:lnTo>
                  <a:lnTo>
                    <a:pt x="301409" y="26377"/>
                  </a:lnTo>
                  <a:lnTo>
                    <a:pt x="305409" y="26377"/>
                  </a:lnTo>
                  <a:lnTo>
                    <a:pt x="307022" y="24765"/>
                  </a:lnTo>
                  <a:lnTo>
                    <a:pt x="307022" y="22771"/>
                  </a:lnTo>
                  <a:lnTo>
                    <a:pt x="307022" y="20777"/>
                  </a:lnTo>
                  <a:close/>
                </a:path>
                <a:path w="677544" h="290830">
                  <a:moveTo>
                    <a:pt x="324662" y="1612"/>
                  </a:moveTo>
                  <a:lnTo>
                    <a:pt x="323037" y="0"/>
                  </a:lnTo>
                  <a:lnTo>
                    <a:pt x="319049" y="0"/>
                  </a:lnTo>
                  <a:lnTo>
                    <a:pt x="317423" y="1612"/>
                  </a:lnTo>
                  <a:lnTo>
                    <a:pt x="317423" y="5613"/>
                  </a:lnTo>
                  <a:lnTo>
                    <a:pt x="319049" y="7226"/>
                  </a:lnTo>
                  <a:lnTo>
                    <a:pt x="323037" y="7226"/>
                  </a:lnTo>
                  <a:lnTo>
                    <a:pt x="324662" y="5613"/>
                  </a:lnTo>
                  <a:lnTo>
                    <a:pt x="324662" y="3619"/>
                  </a:lnTo>
                  <a:lnTo>
                    <a:pt x="324662" y="1612"/>
                  </a:lnTo>
                  <a:close/>
                </a:path>
                <a:path w="677544" h="290830">
                  <a:moveTo>
                    <a:pt x="342303" y="5448"/>
                  </a:moveTo>
                  <a:lnTo>
                    <a:pt x="340677" y="3835"/>
                  </a:lnTo>
                  <a:lnTo>
                    <a:pt x="336677" y="3835"/>
                  </a:lnTo>
                  <a:lnTo>
                    <a:pt x="335064" y="5448"/>
                  </a:lnTo>
                  <a:lnTo>
                    <a:pt x="335064" y="9436"/>
                  </a:lnTo>
                  <a:lnTo>
                    <a:pt x="336677" y="11061"/>
                  </a:lnTo>
                  <a:lnTo>
                    <a:pt x="340677" y="11061"/>
                  </a:lnTo>
                  <a:lnTo>
                    <a:pt x="342303" y="9436"/>
                  </a:lnTo>
                  <a:lnTo>
                    <a:pt x="342303" y="7454"/>
                  </a:lnTo>
                  <a:lnTo>
                    <a:pt x="342303" y="5448"/>
                  </a:lnTo>
                  <a:close/>
                </a:path>
                <a:path w="677544" h="290830">
                  <a:moveTo>
                    <a:pt x="359943" y="62915"/>
                  </a:moveTo>
                  <a:lnTo>
                    <a:pt x="358317" y="61302"/>
                  </a:lnTo>
                  <a:lnTo>
                    <a:pt x="354317" y="61302"/>
                  </a:lnTo>
                  <a:lnTo>
                    <a:pt x="352704" y="62915"/>
                  </a:lnTo>
                  <a:lnTo>
                    <a:pt x="352704" y="66903"/>
                  </a:lnTo>
                  <a:lnTo>
                    <a:pt x="354317" y="68529"/>
                  </a:lnTo>
                  <a:lnTo>
                    <a:pt x="358317" y="68529"/>
                  </a:lnTo>
                  <a:lnTo>
                    <a:pt x="359943" y="66903"/>
                  </a:lnTo>
                  <a:lnTo>
                    <a:pt x="359943" y="64909"/>
                  </a:lnTo>
                  <a:lnTo>
                    <a:pt x="359943" y="62915"/>
                  </a:lnTo>
                  <a:close/>
                </a:path>
                <a:path w="677544" h="290830">
                  <a:moveTo>
                    <a:pt x="377571" y="135699"/>
                  </a:moveTo>
                  <a:lnTo>
                    <a:pt x="375945" y="134086"/>
                  </a:lnTo>
                  <a:lnTo>
                    <a:pt x="371957" y="134086"/>
                  </a:lnTo>
                  <a:lnTo>
                    <a:pt x="370332" y="135699"/>
                  </a:lnTo>
                  <a:lnTo>
                    <a:pt x="370332" y="139700"/>
                  </a:lnTo>
                  <a:lnTo>
                    <a:pt x="371957" y="141312"/>
                  </a:lnTo>
                  <a:lnTo>
                    <a:pt x="375945" y="141312"/>
                  </a:lnTo>
                  <a:lnTo>
                    <a:pt x="377571" y="139700"/>
                  </a:lnTo>
                  <a:lnTo>
                    <a:pt x="377571" y="137693"/>
                  </a:lnTo>
                  <a:lnTo>
                    <a:pt x="377571" y="135699"/>
                  </a:lnTo>
                  <a:close/>
                </a:path>
                <a:path w="677544" h="290830">
                  <a:moveTo>
                    <a:pt x="395211" y="105054"/>
                  </a:moveTo>
                  <a:lnTo>
                    <a:pt x="393585" y="103428"/>
                  </a:lnTo>
                  <a:lnTo>
                    <a:pt x="389597" y="103428"/>
                  </a:lnTo>
                  <a:lnTo>
                    <a:pt x="387972" y="105054"/>
                  </a:lnTo>
                  <a:lnTo>
                    <a:pt x="387972" y="109042"/>
                  </a:lnTo>
                  <a:lnTo>
                    <a:pt x="389597" y="110667"/>
                  </a:lnTo>
                  <a:lnTo>
                    <a:pt x="393585" y="110667"/>
                  </a:lnTo>
                  <a:lnTo>
                    <a:pt x="395211" y="109042"/>
                  </a:lnTo>
                  <a:lnTo>
                    <a:pt x="395211" y="107048"/>
                  </a:lnTo>
                  <a:lnTo>
                    <a:pt x="395211" y="105054"/>
                  </a:lnTo>
                  <a:close/>
                </a:path>
                <a:path w="677544" h="290830">
                  <a:moveTo>
                    <a:pt x="412838" y="135699"/>
                  </a:moveTo>
                  <a:lnTo>
                    <a:pt x="411226" y="134086"/>
                  </a:lnTo>
                  <a:lnTo>
                    <a:pt x="407238" y="134086"/>
                  </a:lnTo>
                  <a:lnTo>
                    <a:pt x="405612" y="135699"/>
                  </a:lnTo>
                  <a:lnTo>
                    <a:pt x="405612" y="139700"/>
                  </a:lnTo>
                  <a:lnTo>
                    <a:pt x="407238" y="141312"/>
                  </a:lnTo>
                  <a:lnTo>
                    <a:pt x="411226" y="141312"/>
                  </a:lnTo>
                  <a:lnTo>
                    <a:pt x="412838" y="139700"/>
                  </a:lnTo>
                  <a:lnTo>
                    <a:pt x="412838" y="137693"/>
                  </a:lnTo>
                  <a:lnTo>
                    <a:pt x="412838" y="135699"/>
                  </a:lnTo>
                  <a:close/>
                </a:path>
                <a:path w="677544" h="290830">
                  <a:moveTo>
                    <a:pt x="430466" y="101231"/>
                  </a:moveTo>
                  <a:lnTo>
                    <a:pt x="428853" y="99606"/>
                  </a:lnTo>
                  <a:lnTo>
                    <a:pt x="424853" y="99606"/>
                  </a:lnTo>
                  <a:lnTo>
                    <a:pt x="423240" y="101231"/>
                  </a:lnTo>
                  <a:lnTo>
                    <a:pt x="423240" y="105206"/>
                  </a:lnTo>
                  <a:lnTo>
                    <a:pt x="424853" y="106832"/>
                  </a:lnTo>
                  <a:lnTo>
                    <a:pt x="428853" y="106832"/>
                  </a:lnTo>
                  <a:lnTo>
                    <a:pt x="430466" y="105206"/>
                  </a:lnTo>
                  <a:lnTo>
                    <a:pt x="430466" y="103225"/>
                  </a:lnTo>
                  <a:lnTo>
                    <a:pt x="430466" y="101231"/>
                  </a:lnTo>
                  <a:close/>
                </a:path>
                <a:path w="677544" h="290830">
                  <a:moveTo>
                    <a:pt x="448094" y="105054"/>
                  </a:moveTo>
                  <a:lnTo>
                    <a:pt x="446481" y="103428"/>
                  </a:lnTo>
                  <a:lnTo>
                    <a:pt x="442493" y="103428"/>
                  </a:lnTo>
                  <a:lnTo>
                    <a:pt x="440867" y="105054"/>
                  </a:lnTo>
                  <a:lnTo>
                    <a:pt x="440867" y="109042"/>
                  </a:lnTo>
                  <a:lnTo>
                    <a:pt x="442493" y="110667"/>
                  </a:lnTo>
                  <a:lnTo>
                    <a:pt x="446481" y="110667"/>
                  </a:lnTo>
                  <a:lnTo>
                    <a:pt x="448094" y="109042"/>
                  </a:lnTo>
                  <a:lnTo>
                    <a:pt x="448094" y="107048"/>
                  </a:lnTo>
                  <a:lnTo>
                    <a:pt x="448094" y="105054"/>
                  </a:lnTo>
                  <a:close/>
                </a:path>
                <a:path w="677544" h="290830">
                  <a:moveTo>
                    <a:pt x="465734" y="97396"/>
                  </a:moveTo>
                  <a:lnTo>
                    <a:pt x="464121" y="95770"/>
                  </a:lnTo>
                  <a:lnTo>
                    <a:pt x="460121" y="95770"/>
                  </a:lnTo>
                  <a:lnTo>
                    <a:pt x="458508" y="97396"/>
                  </a:lnTo>
                  <a:lnTo>
                    <a:pt x="458508" y="101384"/>
                  </a:lnTo>
                  <a:lnTo>
                    <a:pt x="460121" y="102997"/>
                  </a:lnTo>
                  <a:lnTo>
                    <a:pt x="464121" y="102997"/>
                  </a:lnTo>
                  <a:lnTo>
                    <a:pt x="465734" y="101384"/>
                  </a:lnTo>
                  <a:lnTo>
                    <a:pt x="465734" y="99390"/>
                  </a:lnTo>
                  <a:lnTo>
                    <a:pt x="465734" y="97396"/>
                  </a:lnTo>
                  <a:close/>
                </a:path>
                <a:path w="677544" h="290830">
                  <a:moveTo>
                    <a:pt x="483374" y="112725"/>
                  </a:moveTo>
                  <a:lnTo>
                    <a:pt x="481749" y="111099"/>
                  </a:lnTo>
                  <a:lnTo>
                    <a:pt x="477761" y="111099"/>
                  </a:lnTo>
                  <a:lnTo>
                    <a:pt x="476148" y="112725"/>
                  </a:lnTo>
                  <a:lnTo>
                    <a:pt x="476148" y="116700"/>
                  </a:lnTo>
                  <a:lnTo>
                    <a:pt x="477761" y="118325"/>
                  </a:lnTo>
                  <a:lnTo>
                    <a:pt x="481749" y="118325"/>
                  </a:lnTo>
                  <a:lnTo>
                    <a:pt x="483374" y="116700"/>
                  </a:lnTo>
                  <a:lnTo>
                    <a:pt x="483374" y="114706"/>
                  </a:lnTo>
                  <a:lnTo>
                    <a:pt x="483374" y="112725"/>
                  </a:lnTo>
                  <a:close/>
                </a:path>
                <a:path w="677544" h="290830">
                  <a:moveTo>
                    <a:pt x="501015" y="154851"/>
                  </a:moveTo>
                  <a:lnTo>
                    <a:pt x="499389" y="153238"/>
                  </a:lnTo>
                  <a:lnTo>
                    <a:pt x="495388" y="153238"/>
                  </a:lnTo>
                  <a:lnTo>
                    <a:pt x="493776" y="154851"/>
                  </a:lnTo>
                  <a:lnTo>
                    <a:pt x="493776" y="158851"/>
                  </a:lnTo>
                  <a:lnTo>
                    <a:pt x="495388" y="160464"/>
                  </a:lnTo>
                  <a:lnTo>
                    <a:pt x="499389" y="160464"/>
                  </a:lnTo>
                  <a:lnTo>
                    <a:pt x="501015" y="158851"/>
                  </a:lnTo>
                  <a:lnTo>
                    <a:pt x="501015" y="156857"/>
                  </a:lnTo>
                  <a:lnTo>
                    <a:pt x="501015" y="154851"/>
                  </a:lnTo>
                  <a:close/>
                </a:path>
                <a:path w="677544" h="290830">
                  <a:moveTo>
                    <a:pt x="518655" y="204660"/>
                  </a:moveTo>
                  <a:lnTo>
                    <a:pt x="517029" y="203047"/>
                  </a:lnTo>
                  <a:lnTo>
                    <a:pt x="513029" y="203047"/>
                  </a:lnTo>
                  <a:lnTo>
                    <a:pt x="511416" y="204660"/>
                  </a:lnTo>
                  <a:lnTo>
                    <a:pt x="511416" y="208648"/>
                  </a:lnTo>
                  <a:lnTo>
                    <a:pt x="513029" y="210273"/>
                  </a:lnTo>
                  <a:lnTo>
                    <a:pt x="517029" y="210273"/>
                  </a:lnTo>
                  <a:lnTo>
                    <a:pt x="518655" y="208648"/>
                  </a:lnTo>
                  <a:lnTo>
                    <a:pt x="518655" y="206654"/>
                  </a:lnTo>
                  <a:lnTo>
                    <a:pt x="518655" y="204660"/>
                  </a:lnTo>
                  <a:close/>
                </a:path>
                <a:path w="677544" h="290830">
                  <a:moveTo>
                    <a:pt x="536282" y="258292"/>
                  </a:moveTo>
                  <a:lnTo>
                    <a:pt x="534657" y="256667"/>
                  </a:lnTo>
                  <a:lnTo>
                    <a:pt x="530669" y="256667"/>
                  </a:lnTo>
                  <a:lnTo>
                    <a:pt x="529043" y="258292"/>
                  </a:lnTo>
                  <a:lnTo>
                    <a:pt x="529043" y="262280"/>
                  </a:lnTo>
                  <a:lnTo>
                    <a:pt x="530669" y="263906"/>
                  </a:lnTo>
                  <a:lnTo>
                    <a:pt x="534657" y="263906"/>
                  </a:lnTo>
                  <a:lnTo>
                    <a:pt x="536282" y="262280"/>
                  </a:lnTo>
                  <a:lnTo>
                    <a:pt x="536282" y="260286"/>
                  </a:lnTo>
                  <a:lnTo>
                    <a:pt x="536282" y="258292"/>
                  </a:lnTo>
                  <a:close/>
                </a:path>
                <a:path w="677544" h="290830">
                  <a:moveTo>
                    <a:pt x="553923" y="250634"/>
                  </a:moveTo>
                  <a:lnTo>
                    <a:pt x="552297" y="249008"/>
                  </a:lnTo>
                  <a:lnTo>
                    <a:pt x="548309" y="249008"/>
                  </a:lnTo>
                  <a:lnTo>
                    <a:pt x="546684" y="250634"/>
                  </a:lnTo>
                  <a:lnTo>
                    <a:pt x="546684" y="254622"/>
                  </a:lnTo>
                  <a:lnTo>
                    <a:pt x="548309" y="256235"/>
                  </a:lnTo>
                  <a:lnTo>
                    <a:pt x="552297" y="256235"/>
                  </a:lnTo>
                  <a:lnTo>
                    <a:pt x="553923" y="254622"/>
                  </a:lnTo>
                  <a:lnTo>
                    <a:pt x="553923" y="252628"/>
                  </a:lnTo>
                  <a:lnTo>
                    <a:pt x="553923" y="250634"/>
                  </a:lnTo>
                  <a:close/>
                </a:path>
                <a:path w="677544" h="290830">
                  <a:moveTo>
                    <a:pt x="571563" y="273621"/>
                  </a:moveTo>
                  <a:lnTo>
                    <a:pt x="569937" y="271995"/>
                  </a:lnTo>
                  <a:lnTo>
                    <a:pt x="565950" y="271995"/>
                  </a:lnTo>
                  <a:lnTo>
                    <a:pt x="564324" y="273621"/>
                  </a:lnTo>
                  <a:lnTo>
                    <a:pt x="564324" y="277609"/>
                  </a:lnTo>
                  <a:lnTo>
                    <a:pt x="565950" y="279234"/>
                  </a:lnTo>
                  <a:lnTo>
                    <a:pt x="569937" y="279234"/>
                  </a:lnTo>
                  <a:lnTo>
                    <a:pt x="571563" y="277609"/>
                  </a:lnTo>
                  <a:lnTo>
                    <a:pt x="571563" y="275615"/>
                  </a:lnTo>
                  <a:lnTo>
                    <a:pt x="571563" y="273621"/>
                  </a:lnTo>
                  <a:close/>
                </a:path>
                <a:path w="677544" h="290830">
                  <a:moveTo>
                    <a:pt x="589191" y="273621"/>
                  </a:moveTo>
                  <a:lnTo>
                    <a:pt x="587578" y="271995"/>
                  </a:lnTo>
                  <a:lnTo>
                    <a:pt x="583577" y="271995"/>
                  </a:lnTo>
                  <a:lnTo>
                    <a:pt x="581952" y="273621"/>
                  </a:lnTo>
                  <a:lnTo>
                    <a:pt x="581952" y="277609"/>
                  </a:lnTo>
                  <a:lnTo>
                    <a:pt x="583577" y="279234"/>
                  </a:lnTo>
                  <a:lnTo>
                    <a:pt x="587578" y="279234"/>
                  </a:lnTo>
                  <a:lnTo>
                    <a:pt x="589191" y="277609"/>
                  </a:lnTo>
                  <a:lnTo>
                    <a:pt x="589191" y="275615"/>
                  </a:lnTo>
                  <a:lnTo>
                    <a:pt x="589191" y="273621"/>
                  </a:lnTo>
                  <a:close/>
                </a:path>
                <a:path w="677544" h="290830">
                  <a:moveTo>
                    <a:pt x="606818" y="273621"/>
                  </a:moveTo>
                  <a:lnTo>
                    <a:pt x="605193" y="271995"/>
                  </a:lnTo>
                  <a:lnTo>
                    <a:pt x="601205" y="271995"/>
                  </a:lnTo>
                  <a:lnTo>
                    <a:pt x="599592" y="273621"/>
                  </a:lnTo>
                  <a:lnTo>
                    <a:pt x="599592" y="277609"/>
                  </a:lnTo>
                  <a:lnTo>
                    <a:pt x="601205" y="279234"/>
                  </a:lnTo>
                  <a:lnTo>
                    <a:pt x="605193" y="279234"/>
                  </a:lnTo>
                  <a:lnTo>
                    <a:pt x="606818" y="277609"/>
                  </a:lnTo>
                  <a:lnTo>
                    <a:pt x="606818" y="275615"/>
                  </a:lnTo>
                  <a:lnTo>
                    <a:pt x="606818" y="273621"/>
                  </a:lnTo>
                  <a:close/>
                </a:path>
                <a:path w="677544" h="290830">
                  <a:moveTo>
                    <a:pt x="624446" y="281279"/>
                  </a:moveTo>
                  <a:lnTo>
                    <a:pt x="622833" y="279666"/>
                  </a:lnTo>
                  <a:lnTo>
                    <a:pt x="618832" y="279666"/>
                  </a:lnTo>
                  <a:lnTo>
                    <a:pt x="617220" y="281279"/>
                  </a:lnTo>
                  <a:lnTo>
                    <a:pt x="617220" y="285267"/>
                  </a:lnTo>
                  <a:lnTo>
                    <a:pt x="618832" y="286893"/>
                  </a:lnTo>
                  <a:lnTo>
                    <a:pt x="622833" y="286893"/>
                  </a:lnTo>
                  <a:lnTo>
                    <a:pt x="624446" y="285267"/>
                  </a:lnTo>
                  <a:lnTo>
                    <a:pt x="624446" y="283273"/>
                  </a:lnTo>
                  <a:lnTo>
                    <a:pt x="624446" y="281279"/>
                  </a:lnTo>
                  <a:close/>
                </a:path>
                <a:path w="677544" h="290830">
                  <a:moveTo>
                    <a:pt x="642086" y="285115"/>
                  </a:moveTo>
                  <a:lnTo>
                    <a:pt x="640473" y="283489"/>
                  </a:lnTo>
                  <a:lnTo>
                    <a:pt x="636473" y="283489"/>
                  </a:lnTo>
                  <a:lnTo>
                    <a:pt x="634860" y="285115"/>
                  </a:lnTo>
                  <a:lnTo>
                    <a:pt x="634860" y="289102"/>
                  </a:lnTo>
                  <a:lnTo>
                    <a:pt x="636473" y="290715"/>
                  </a:lnTo>
                  <a:lnTo>
                    <a:pt x="640473" y="290715"/>
                  </a:lnTo>
                  <a:lnTo>
                    <a:pt x="642086" y="289102"/>
                  </a:lnTo>
                  <a:lnTo>
                    <a:pt x="642086" y="287096"/>
                  </a:lnTo>
                  <a:lnTo>
                    <a:pt x="642086" y="285115"/>
                  </a:lnTo>
                  <a:close/>
                </a:path>
                <a:path w="677544" h="290830">
                  <a:moveTo>
                    <a:pt x="659714" y="277444"/>
                  </a:moveTo>
                  <a:lnTo>
                    <a:pt x="658101" y="275831"/>
                  </a:lnTo>
                  <a:lnTo>
                    <a:pt x="654113" y="275831"/>
                  </a:lnTo>
                  <a:lnTo>
                    <a:pt x="652487" y="277444"/>
                  </a:lnTo>
                  <a:lnTo>
                    <a:pt x="652487" y="281432"/>
                  </a:lnTo>
                  <a:lnTo>
                    <a:pt x="654113" y="283057"/>
                  </a:lnTo>
                  <a:lnTo>
                    <a:pt x="658101" y="283057"/>
                  </a:lnTo>
                  <a:lnTo>
                    <a:pt x="659714" y="281432"/>
                  </a:lnTo>
                  <a:lnTo>
                    <a:pt x="659714" y="279438"/>
                  </a:lnTo>
                  <a:lnTo>
                    <a:pt x="659714" y="277444"/>
                  </a:lnTo>
                  <a:close/>
                </a:path>
                <a:path w="677544" h="290830">
                  <a:moveTo>
                    <a:pt x="677354" y="285115"/>
                  </a:moveTo>
                  <a:lnTo>
                    <a:pt x="675741" y="283489"/>
                  </a:lnTo>
                  <a:lnTo>
                    <a:pt x="671741" y="283489"/>
                  </a:lnTo>
                  <a:lnTo>
                    <a:pt x="670128" y="285115"/>
                  </a:lnTo>
                  <a:lnTo>
                    <a:pt x="670128" y="289102"/>
                  </a:lnTo>
                  <a:lnTo>
                    <a:pt x="671741" y="290715"/>
                  </a:lnTo>
                  <a:lnTo>
                    <a:pt x="675741" y="290715"/>
                  </a:lnTo>
                  <a:lnTo>
                    <a:pt x="677354" y="289102"/>
                  </a:lnTo>
                  <a:lnTo>
                    <a:pt x="677354" y="287096"/>
                  </a:lnTo>
                  <a:lnTo>
                    <a:pt x="677354" y="285115"/>
                  </a:lnTo>
                  <a:close/>
                </a:path>
              </a:pathLst>
            </a:custGeom>
            <a:solidFill>
              <a:srgbClr val="00CC95"/>
            </a:solidFill>
          </p:spPr>
          <p:txBody>
            <a:bodyPr wrap="square" lIns="0" tIns="0" rIns="0" bIns="0" rtlCol="0"/>
            <a:lstStyle/>
            <a:p>
              <a:endParaRPr/>
            </a:p>
          </p:txBody>
        </p:sp>
        <p:sp>
          <p:nvSpPr>
            <p:cNvPr id="64" name="object 64"/>
            <p:cNvSpPr/>
            <p:nvPr/>
          </p:nvSpPr>
          <p:spPr>
            <a:xfrm>
              <a:off x="2053102" y="1148247"/>
              <a:ext cx="670560" cy="42545"/>
            </a:xfrm>
            <a:custGeom>
              <a:avLst/>
              <a:gdLst/>
              <a:ahLst/>
              <a:cxnLst/>
              <a:rect l="l" t="t" r="r" b="b"/>
              <a:pathLst>
                <a:path w="670560" h="42544">
                  <a:moveTo>
                    <a:pt x="0" y="42134"/>
                  </a:moveTo>
                  <a:lnTo>
                    <a:pt x="35270" y="42134"/>
                  </a:lnTo>
                  <a:lnTo>
                    <a:pt x="52910" y="38309"/>
                  </a:lnTo>
                  <a:lnTo>
                    <a:pt x="70540" y="42134"/>
                  </a:lnTo>
                  <a:lnTo>
                    <a:pt x="88170" y="34474"/>
                  </a:lnTo>
                  <a:lnTo>
                    <a:pt x="105800" y="34474"/>
                  </a:lnTo>
                  <a:lnTo>
                    <a:pt x="123440" y="42134"/>
                  </a:lnTo>
                  <a:lnTo>
                    <a:pt x="141080" y="34474"/>
                  </a:lnTo>
                  <a:lnTo>
                    <a:pt x="158710" y="38309"/>
                  </a:lnTo>
                  <a:lnTo>
                    <a:pt x="176350" y="38309"/>
                  </a:lnTo>
                  <a:lnTo>
                    <a:pt x="193981" y="34474"/>
                  </a:lnTo>
                  <a:lnTo>
                    <a:pt x="211621" y="42134"/>
                  </a:lnTo>
                  <a:lnTo>
                    <a:pt x="229261" y="38309"/>
                  </a:lnTo>
                  <a:lnTo>
                    <a:pt x="246891" y="42134"/>
                  </a:lnTo>
                  <a:lnTo>
                    <a:pt x="264521" y="22979"/>
                  </a:lnTo>
                  <a:lnTo>
                    <a:pt x="282151" y="30649"/>
                  </a:lnTo>
                  <a:lnTo>
                    <a:pt x="299791" y="19154"/>
                  </a:lnTo>
                  <a:lnTo>
                    <a:pt x="317421" y="19154"/>
                  </a:lnTo>
                  <a:lnTo>
                    <a:pt x="335061" y="15319"/>
                  </a:lnTo>
                  <a:lnTo>
                    <a:pt x="352701" y="22979"/>
                  </a:lnTo>
                  <a:lnTo>
                    <a:pt x="370331" y="0"/>
                  </a:lnTo>
                  <a:lnTo>
                    <a:pt x="405602" y="15319"/>
                  </a:lnTo>
                  <a:lnTo>
                    <a:pt x="423232" y="15319"/>
                  </a:lnTo>
                  <a:lnTo>
                    <a:pt x="440862" y="3824"/>
                  </a:lnTo>
                  <a:lnTo>
                    <a:pt x="458502" y="26814"/>
                  </a:lnTo>
                  <a:lnTo>
                    <a:pt x="476142" y="42134"/>
                  </a:lnTo>
                  <a:lnTo>
                    <a:pt x="493772" y="38309"/>
                  </a:lnTo>
                  <a:lnTo>
                    <a:pt x="511412" y="38309"/>
                  </a:lnTo>
                  <a:lnTo>
                    <a:pt x="529042" y="42134"/>
                  </a:lnTo>
                  <a:lnTo>
                    <a:pt x="670123" y="42134"/>
                  </a:lnTo>
                </a:path>
              </a:pathLst>
            </a:custGeom>
            <a:ln w="3175">
              <a:solidFill>
                <a:srgbClr val="AB62F9"/>
              </a:solidFill>
            </a:ln>
          </p:spPr>
          <p:txBody>
            <a:bodyPr wrap="square" lIns="0" tIns="0" rIns="0" bIns="0" rtlCol="0"/>
            <a:lstStyle/>
            <a:p>
              <a:endParaRPr/>
            </a:p>
          </p:txBody>
        </p:sp>
        <p:sp>
          <p:nvSpPr>
            <p:cNvPr id="65" name="object 65"/>
            <p:cNvSpPr/>
            <p:nvPr/>
          </p:nvSpPr>
          <p:spPr>
            <a:xfrm>
              <a:off x="2049475" y="1144638"/>
              <a:ext cx="677545" cy="49530"/>
            </a:xfrm>
            <a:custGeom>
              <a:avLst/>
              <a:gdLst/>
              <a:ahLst/>
              <a:cxnLst/>
              <a:rect l="l" t="t" r="r" b="b"/>
              <a:pathLst>
                <a:path w="677544" h="49530">
                  <a:moveTo>
                    <a:pt x="7239" y="43764"/>
                  </a:moveTo>
                  <a:lnTo>
                    <a:pt x="5613" y="42138"/>
                  </a:lnTo>
                  <a:lnTo>
                    <a:pt x="1625" y="42138"/>
                  </a:lnTo>
                  <a:lnTo>
                    <a:pt x="0" y="43764"/>
                  </a:lnTo>
                  <a:lnTo>
                    <a:pt x="0" y="47752"/>
                  </a:lnTo>
                  <a:lnTo>
                    <a:pt x="1625" y="49364"/>
                  </a:lnTo>
                  <a:lnTo>
                    <a:pt x="5613" y="49364"/>
                  </a:lnTo>
                  <a:lnTo>
                    <a:pt x="7239" y="47752"/>
                  </a:lnTo>
                  <a:lnTo>
                    <a:pt x="7239" y="45745"/>
                  </a:lnTo>
                  <a:lnTo>
                    <a:pt x="7239" y="43764"/>
                  </a:lnTo>
                  <a:close/>
                </a:path>
                <a:path w="677544" h="49530">
                  <a:moveTo>
                    <a:pt x="24879" y="43764"/>
                  </a:moveTo>
                  <a:lnTo>
                    <a:pt x="23253" y="42138"/>
                  </a:lnTo>
                  <a:lnTo>
                    <a:pt x="19265" y="42138"/>
                  </a:lnTo>
                  <a:lnTo>
                    <a:pt x="17640" y="43764"/>
                  </a:lnTo>
                  <a:lnTo>
                    <a:pt x="17640" y="47752"/>
                  </a:lnTo>
                  <a:lnTo>
                    <a:pt x="19265" y="49364"/>
                  </a:lnTo>
                  <a:lnTo>
                    <a:pt x="23253" y="49364"/>
                  </a:lnTo>
                  <a:lnTo>
                    <a:pt x="24879" y="47752"/>
                  </a:lnTo>
                  <a:lnTo>
                    <a:pt x="24879" y="45745"/>
                  </a:lnTo>
                  <a:lnTo>
                    <a:pt x="24879" y="43764"/>
                  </a:lnTo>
                  <a:close/>
                </a:path>
                <a:path w="677544" h="49530">
                  <a:moveTo>
                    <a:pt x="42506" y="43764"/>
                  </a:moveTo>
                  <a:lnTo>
                    <a:pt x="40894" y="42138"/>
                  </a:lnTo>
                  <a:lnTo>
                    <a:pt x="36893" y="42138"/>
                  </a:lnTo>
                  <a:lnTo>
                    <a:pt x="35280" y="43764"/>
                  </a:lnTo>
                  <a:lnTo>
                    <a:pt x="35280" y="47752"/>
                  </a:lnTo>
                  <a:lnTo>
                    <a:pt x="36893" y="49364"/>
                  </a:lnTo>
                  <a:lnTo>
                    <a:pt x="40894" y="49364"/>
                  </a:lnTo>
                  <a:lnTo>
                    <a:pt x="42506" y="47752"/>
                  </a:lnTo>
                  <a:lnTo>
                    <a:pt x="42506" y="45745"/>
                  </a:lnTo>
                  <a:lnTo>
                    <a:pt x="42506" y="43764"/>
                  </a:lnTo>
                  <a:close/>
                </a:path>
                <a:path w="677544" h="49530">
                  <a:moveTo>
                    <a:pt x="60147" y="39928"/>
                  </a:moveTo>
                  <a:lnTo>
                    <a:pt x="58534" y="38315"/>
                  </a:lnTo>
                  <a:lnTo>
                    <a:pt x="54533" y="38315"/>
                  </a:lnTo>
                  <a:lnTo>
                    <a:pt x="52908" y="39928"/>
                  </a:lnTo>
                  <a:lnTo>
                    <a:pt x="52908" y="43916"/>
                  </a:lnTo>
                  <a:lnTo>
                    <a:pt x="54533" y="45542"/>
                  </a:lnTo>
                  <a:lnTo>
                    <a:pt x="58534" y="45542"/>
                  </a:lnTo>
                  <a:lnTo>
                    <a:pt x="60147" y="43916"/>
                  </a:lnTo>
                  <a:lnTo>
                    <a:pt x="60147" y="41922"/>
                  </a:lnTo>
                  <a:lnTo>
                    <a:pt x="60147" y="39928"/>
                  </a:lnTo>
                  <a:close/>
                </a:path>
                <a:path w="677544" h="49530">
                  <a:moveTo>
                    <a:pt x="77774" y="43764"/>
                  </a:moveTo>
                  <a:lnTo>
                    <a:pt x="76161" y="42138"/>
                  </a:lnTo>
                  <a:lnTo>
                    <a:pt x="72174" y="42138"/>
                  </a:lnTo>
                  <a:lnTo>
                    <a:pt x="70548" y="43764"/>
                  </a:lnTo>
                  <a:lnTo>
                    <a:pt x="70548" y="47752"/>
                  </a:lnTo>
                  <a:lnTo>
                    <a:pt x="72174" y="49364"/>
                  </a:lnTo>
                  <a:lnTo>
                    <a:pt x="76161" y="49364"/>
                  </a:lnTo>
                  <a:lnTo>
                    <a:pt x="77774" y="47752"/>
                  </a:lnTo>
                  <a:lnTo>
                    <a:pt x="77774" y="45745"/>
                  </a:lnTo>
                  <a:lnTo>
                    <a:pt x="77774" y="43764"/>
                  </a:lnTo>
                  <a:close/>
                </a:path>
                <a:path w="677544" h="49530">
                  <a:moveTo>
                    <a:pt x="95402" y="36093"/>
                  </a:moveTo>
                  <a:lnTo>
                    <a:pt x="93789" y="34480"/>
                  </a:lnTo>
                  <a:lnTo>
                    <a:pt x="89789" y="34480"/>
                  </a:lnTo>
                  <a:lnTo>
                    <a:pt x="88176" y="36093"/>
                  </a:lnTo>
                  <a:lnTo>
                    <a:pt x="88176" y="40081"/>
                  </a:lnTo>
                  <a:lnTo>
                    <a:pt x="89789" y="41706"/>
                  </a:lnTo>
                  <a:lnTo>
                    <a:pt x="93789" y="41706"/>
                  </a:lnTo>
                  <a:lnTo>
                    <a:pt x="95402" y="40081"/>
                  </a:lnTo>
                  <a:lnTo>
                    <a:pt x="95402" y="38087"/>
                  </a:lnTo>
                  <a:lnTo>
                    <a:pt x="95402" y="36093"/>
                  </a:lnTo>
                  <a:close/>
                </a:path>
                <a:path w="677544" h="49530">
                  <a:moveTo>
                    <a:pt x="113042" y="36093"/>
                  </a:moveTo>
                  <a:lnTo>
                    <a:pt x="111417" y="34480"/>
                  </a:lnTo>
                  <a:lnTo>
                    <a:pt x="107429" y="34480"/>
                  </a:lnTo>
                  <a:lnTo>
                    <a:pt x="105803" y="36093"/>
                  </a:lnTo>
                  <a:lnTo>
                    <a:pt x="105803" y="40081"/>
                  </a:lnTo>
                  <a:lnTo>
                    <a:pt x="107429" y="41706"/>
                  </a:lnTo>
                  <a:lnTo>
                    <a:pt x="111417" y="41706"/>
                  </a:lnTo>
                  <a:lnTo>
                    <a:pt x="113042" y="40081"/>
                  </a:lnTo>
                  <a:lnTo>
                    <a:pt x="113042" y="38087"/>
                  </a:lnTo>
                  <a:lnTo>
                    <a:pt x="113042" y="36093"/>
                  </a:lnTo>
                  <a:close/>
                </a:path>
                <a:path w="677544" h="49530">
                  <a:moveTo>
                    <a:pt x="130683" y="43764"/>
                  </a:moveTo>
                  <a:lnTo>
                    <a:pt x="129057" y="42138"/>
                  </a:lnTo>
                  <a:lnTo>
                    <a:pt x="125056" y="42138"/>
                  </a:lnTo>
                  <a:lnTo>
                    <a:pt x="123444" y="43764"/>
                  </a:lnTo>
                  <a:lnTo>
                    <a:pt x="123444" y="47752"/>
                  </a:lnTo>
                  <a:lnTo>
                    <a:pt x="125056" y="49364"/>
                  </a:lnTo>
                  <a:lnTo>
                    <a:pt x="129057" y="49364"/>
                  </a:lnTo>
                  <a:lnTo>
                    <a:pt x="130683" y="47752"/>
                  </a:lnTo>
                  <a:lnTo>
                    <a:pt x="130683" y="45745"/>
                  </a:lnTo>
                  <a:lnTo>
                    <a:pt x="130683" y="43764"/>
                  </a:lnTo>
                  <a:close/>
                </a:path>
                <a:path w="677544" h="49530">
                  <a:moveTo>
                    <a:pt x="148323" y="36093"/>
                  </a:moveTo>
                  <a:lnTo>
                    <a:pt x="146685" y="34480"/>
                  </a:lnTo>
                  <a:lnTo>
                    <a:pt x="142697" y="34480"/>
                  </a:lnTo>
                  <a:lnTo>
                    <a:pt x="141084" y="36093"/>
                  </a:lnTo>
                  <a:lnTo>
                    <a:pt x="141084" y="40081"/>
                  </a:lnTo>
                  <a:lnTo>
                    <a:pt x="142697" y="41706"/>
                  </a:lnTo>
                  <a:lnTo>
                    <a:pt x="146685" y="41706"/>
                  </a:lnTo>
                  <a:lnTo>
                    <a:pt x="148323" y="40081"/>
                  </a:lnTo>
                  <a:lnTo>
                    <a:pt x="148323" y="38087"/>
                  </a:lnTo>
                  <a:lnTo>
                    <a:pt x="148323" y="36093"/>
                  </a:lnTo>
                  <a:close/>
                </a:path>
                <a:path w="677544" h="49530">
                  <a:moveTo>
                    <a:pt x="165950" y="39928"/>
                  </a:moveTo>
                  <a:lnTo>
                    <a:pt x="164325" y="38315"/>
                  </a:lnTo>
                  <a:lnTo>
                    <a:pt x="160337" y="38315"/>
                  </a:lnTo>
                  <a:lnTo>
                    <a:pt x="158711" y="39928"/>
                  </a:lnTo>
                  <a:lnTo>
                    <a:pt x="158711" y="43916"/>
                  </a:lnTo>
                  <a:lnTo>
                    <a:pt x="160337" y="45542"/>
                  </a:lnTo>
                  <a:lnTo>
                    <a:pt x="164325" y="45542"/>
                  </a:lnTo>
                  <a:lnTo>
                    <a:pt x="165950" y="43916"/>
                  </a:lnTo>
                  <a:lnTo>
                    <a:pt x="165950" y="41922"/>
                  </a:lnTo>
                  <a:lnTo>
                    <a:pt x="165950" y="39928"/>
                  </a:lnTo>
                  <a:close/>
                </a:path>
                <a:path w="677544" h="49530">
                  <a:moveTo>
                    <a:pt x="183591" y="39928"/>
                  </a:moveTo>
                  <a:lnTo>
                    <a:pt x="181965" y="38315"/>
                  </a:lnTo>
                  <a:lnTo>
                    <a:pt x="177977" y="38315"/>
                  </a:lnTo>
                  <a:lnTo>
                    <a:pt x="176352" y="39928"/>
                  </a:lnTo>
                  <a:lnTo>
                    <a:pt x="176352" y="43916"/>
                  </a:lnTo>
                  <a:lnTo>
                    <a:pt x="177977" y="45542"/>
                  </a:lnTo>
                  <a:lnTo>
                    <a:pt x="181965" y="45542"/>
                  </a:lnTo>
                  <a:lnTo>
                    <a:pt x="183591" y="43916"/>
                  </a:lnTo>
                  <a:lnTo>
                    <a:pt x="183591" y="41922"/>
                  </a:lnTo>
                  <a:lnTo>
                    <a:pt x="183591" y="39928"/>
                  </a:lnTo>
                  <a:close/>
                </a:path>
                <a:path w="677544" h="49530">
                  <a:moveTo>
                    <a:pt x="201218" y="36093"/>
                  </a:moveTo>
                  <a:lnTo>
                    <a:pt x="199605" y="34480"/>
                  </a:lnTo>
                  <a:lnTo>
                    <a:pt x="195618" y="34480"/>
                  </a:lnTo>
                  <a:lnTo>
                    <a:pt x="193979" y="36093"/>
                  </a:lnTo>
                  <a:lnTo>
                    <a:pt x="193979" y="40081"/>
                  </a:lnTo>
                  <a:lnTo>
                    <a:pt x="195618" y="41706"/>
                  </a:lnTo>
                  <a:lnTo>
                    <a:pt x="199605" y="41706"/>
                  </a:lnTo>
                  <a:lnTo>
                    <a:pt x="201218" y="40081"/>
                  </a:lnTo>
                  <a:lnTo>
                    <a:pt x="201218" y="38087"/>
                  </a:lnTo>
                  <a:lnTo>
                    <a:pt x="201218" y="36093"/>
                  </a:lnTo>
                  <a:close/>
                </a:path>
                <a:path w="677544" h="49530">
                  <a:moveTo>
                    <a:pt x="218859" y="43764"/>
                  </a:moveTo>
                  <a:lnTo>
                    <a:pt x="217246" y="42138"/>
                  </a:lnTo>
                  <a:lnTo>
                    <a:pt x="213245" y="42138"/>
                  </a:lnTo>
                  <a:lnTo>
                    <a:pt x="211620" y="43764"/>
                  </a:lnTo>
                  <a:lnTo>
                    <a:pt x="211620" y="47752"/>
                  </a:lnTo>
                  <a:lnTo>
                    <a:pt x="213245" y="49364"/>
                  </a:lnTo>
                  <a:lnTo>
                    <a:pt x="217246" y="49364"/>
                  </a:lnTo>
                  <a:lnTo>
                    <a:pt x="218859" y="47752"/>
                  </a:lnTo>
                  <a:lnTo>
                    <a:pt x="218859" y="45745"/>
                  </a:lnTo>
                  <a:lnTo>
                    <a:pt x="218859" y="43764"/>
                  </a:lnTo>
                  <a:close/>
                </a:path>
                <a:path w="677544" h="49530">
                  <a:moveTo>
                    <a:pt x="236499" y="39928"/>
                  </a:moveTo>
                  <a:lnTo>
                    <a:pt x="234873" y="38315"/>
                  </a:lnTo>
                  <a:lnTo>
                    <a:pt x="230886" y="38315"/>
                  </a:lnTo>
                  <a:lnTo>
                    <a:pt x="229260" y="39928"/>
                  </a:lnTo>
                  <a:lnTo>
                    <a:pt x="229260" y="43916"/>
                  </a:lnTo>
                  <a:lnTo>
                    <a:pt x="230886" y="45542"/>
                  </a:lnTo>
                  <a:lnTo>
                    <a:pt x="234873" y="45542"/>
                  </a:lnTo>
                  <a:lnTo>
                    <a:pt x="236499" y="43916"/>
                  </a:lnTo>
                  <a:lnTo>
                    <a:pt x="236499" y="41922"/>
                  </a:lnTo>
                  <a:lnTo>
                    <a:pt x="236499" y="39928"/>
                  </a:lnTo>
                  <a:close/>
                </a:path>
                <a:path w="677544" h="49530">
                  <a:moveTo>
                    <a:pt x="254127" y="43764"/>
                  </a:moveTo>
                  <a:lnTo>
                    <a:pt x="252514" y="42138"/>
                  </a:lnTo>
                  <a:lnTo>
                    <a:pt x="248513" y="42138"/>
                  </a:lnTo>
                  <a:lnTo>
                    <a:pt x="246900" y="43764"/>
                  </a:lnTo>
                  <a:lnTo>
                    <a:pt x="246900" y="47752"/>
                  </a:lnTo>
                  <a:lnTo>
                    <a:pt x="248513" y="49364"/>
                  </a:lnTo>
                  <a:lnTo>
                    <a:pt x="252514" y="49364"/>
                  </a:lnTo>
                  <a:lnTo>
                    <a:pt x="254127" y="47752"/>
                  </a:lnTo>
                  <a:lnTo>
                    <a:pt x="254127" y="45745"/>
                  </a:lnTo>
                  <a:lnTo>
                    <a:pt x="254127" y="43764"/>
                  </a:lnTo>
                  <a:close/>
                </a:path>
                <a:path w="677544" h="49530">
                  <a:moveTo>
                    <a:pt x="271754" y="24612"/>
                  </a:moveTo>
                  <a:lnTo>
                    <a:pt x="270129" y="22987"/>
                  </a:lnTo>
                  <a:lnTo>
                    <a:pt x="266141" y="22987"/>
                  </a:lnTo>
                  <a:lnTo>
                    <a:pt x="264528" y="24612"/>
                  </a:lnTo>
                  <a:lnTo>
                    <a:pt x="264528" y="28587"/>
                  </a:lnTo>
                  <a:lnTo>
                    <a:pt x="266141" y="30213"/>
                  </a:lnTo>
                  <a:lnTo>
                    <a:pt x="270129" y="30213"/>
                  </a:lnTo>
                  <a:lnTo>
                    <a:pt x="271754" y="28587"/>
                  </a:lnTo>
                  <a:lnTo>
                    <a:pt x="271754" y="26593"/>
                  </a:lnTo>
                  <a:lnTo>
                    <a:pt x="271754" y="24612"/>
                  </a:lnTo>
                  <a:close/>
                </a:path>
                <a:path w="677544" h="49530">
                  <a:moveTo>
                    <a:pt x="289382" y="32270"/>
                  </a:moveTo>
                  <a:lnTo>
                    <a:pt x="287769" y="30645"/>
                  </a:lnTo>
                  <a:lnTo>
                    <a:pt x="283768" y="30645"/>
                  </a:lnTo>
                  <a:lnTo>
                    <a:pt x="282155" y="32270"/>
                  </a:lnTo>
                  <a:lnTo>
                    <a:pt x="282155" y="36258"/>
                  </a:lnTo>
                  <a:lnTo>
                    <a:pt x="283768" y="37884"/>
                  </a:lnTo>
                  <a:lnTo>
                    <a:pt x="287769" y="37884"/>
                  </a:lnTo>
                  <a:lnTo>
                    <a:pt x="289382" y="36258"/>
                  </a:lnTo>
                  <a:lnTo>
                    <a:pt x="289382" y="34264"/>
                  </a:lnTo>
                  <a:lnTo>
                    <a:pt x="289382" y="32270"/>
                  </a:lnTo>
                  <a:close/>
                </a:path>
                <a:path w="677544" h="49530">
                  <a:moveTo>
                    <a:pt x="307022" y="20777"/>
                  </a:moveTo>
                  <a:lnTo>
                    <a:pt x="305409" y="19151"/>
                  </a:lnTo>
                  <a:lnTo>
                    <a:pt x="301409" y="19151"/>
                  </a:lnTo>
                  <a:lnTo>
                    <a:pt x="299796" y="20777"/>
                  </a:lnTo>
                  <a:lnTo>
                    <a:pt x="299796" y="24765"/>
                  </a:lnTo>
                  <a:lnTo>
                    <a:pt x="301409" y="26377"/>
                  </a:lnTo>
                  <a:lnTo>
                    <a:pt x="305409" y="26377"/>
                  </a:lnTo>
                  <a:lnTo>
                    <a:pt x="307022" y="24765"/>
                  </a:lnTo>
                  <a:lnTo>
                    <a:pt x="307022" y="22771"/>
                  </a:lnTo>
                  <a:lnTo>
                    <a:pt x="307022" y="20777"/>
                  </a:lnTo>
                  <a:close/>
                </a:path>
                <a:path w="677544" h="49530">
                  <a:moveTo>
                    <a:pt x="324662" y="20777"/>
                  </a:moveTo>
                  <a:lnTo>
                    <a:pt x="323037" y="19151"/>
                  </a:lnTo>
                  <a:lnTo>
                    <a:pt x="319049" y="19151"/>
                  </a:lnTo>
                  <a:lnTo>
                    <a:pt x="317423" y="20777"/>
                  </a:lnTo>
                  <a:lnTo>
                    <a:pt x="317423" y="24765"/>
                  </a:lnTo>
                  <a:lnTo>
                    <a:pt x="319049" y="26377"/>
                  </a:lnTo>
                  <a:lnTo>
                    <a:pt x="323037" y="26377"/>
                  </a:lnTo>
                  <a:lnTo>
                    <a:pt x="324662" y="24765"/>
                  </a:lnTo>
                  <a:lnTo>
                    <a:pt x="324662" y="22771"/>
                  </a:lnTo>
                  <a:lnTo>
                    <a:pt x="324662" y="20777"/>
                  </a:lnTo>
                  <a:close/>
                </a:path>
                <a:path w="677544" h="49530">
                  <a:moveTo>
                    <a:pt x="342303" y="16941"/>
                  </a:moveTo>
                  <a:lnTo>
                    <a:pt x="340677" y="15316"/>
                  </a:lnTo>
                  <a:lnTo>
                    <a:pt x="336677" y="15316"/>
                  </a:lnTo>
                  <a:lnTo>
                    <a:pt x="335064" y="16941"/>
                  </a:lnTo>
                  <a:lnTo>
                    <a:pt x="335064" y="20929"/>
                  </a:lnTo>
                  <a:lnTo>
                    <a:pt x="336677" y="22555"/>
                  </a:lnTo>
                  <a:lnTo>
                    <a:pt x="340677" y="22555"/>
                  </a:lnTo>
                  <a:lnTo>
                    <a:pt x="342303" y="20929"/>
                  </a:lnTo>
                  <a:lnTo>
                    <a:pt x="342303" y="18935"/>
                  </a:lnTo>
                  <a:lnTo>
                    <a:pt x="342303" y="16941"/>
                  </a:lnTo>
                  <a:close/>
                </a:path>
                <a:path w="677544" h="49530">
                  <a:moveTo>
                    <a:pt x="359943" y="24612"/>
                  </a:moveTo>
                  <a:lnTo>
                    <a:pt x="358317" y="22987"/>
                  </a:lnTo>
                  <a:lnTo>
                    <a:pt x="354317" y="22987"/>
                  </a:lnTo>
                  <a:lnTo>
                    <a:pt x="352704" y="24612"/>
                  </a:lnTo>
                  <a:lnTo>
                    <a:pt x="352704" y="28587"/>
                  </a:lnTo>
                  <a:lnTo>
                    <a:pt x="354317" y="30213"/>
                  </a:lnTo>
                  <a:lnTo>
                    <a:pt x="358317" y="30213"/>
                  </a:lnTo>
                  <a:lnTo>
                    <a:pt x="359943" y="28587"/>
                  </a:lnTo>
                  <a:lnTo>
                    <a:pt x="359943" y="26593"/>
                  </a:lnTo>
                  <a:lnTo>
                    <a:pt x="359943" y="24612"/>
                  </a:lnTo>
                  <a:close/>
                </a:path>
                <a:path w="677544" h="49530">
                  <a:moveTo>
                    <a:pt x="377571" y="1612"/>
                  </a:moveTo>
                  <a:lnTo>
                    <a:pt x="375945" y="0"/>
                  </a:lnTo>
                  <a:lnTo>
                    <a:pt x="371957" y="0"/>
                  </a:lnTo>
                  <a:lnTo>
                    <a:pt x="370332" y="1612"/>
                  </a:lnTo>
                  <a:lnTo>
                    <a:pt x="370332" y="5613"/>
                  </a:lnTo>
                  <a:lnTo>
                    <a:pt x="371957" y="7226"/>
                  </a:lnTo>
                  <a:lnTo>
                    <a:pt x="375945" y="7226"/>
                  </a:lnTo>
                  <a:lnTo>
                    <a:pt x="377571" y="5613"/>
                  </a:lnTo>
                  <a:lnTo>
                    <a:pt x="377571" y="3619"/>
                  </a:lnTo>
                  <a:lnTo>
                    <a:pt x="377571" y="1612"/>
                  </a:lnTo>
                  <a:close/>
                </a:path>
                <a:path w="677544" h="49530">
                  <a:moveTo>
                    <a:pt x="395211" y="9283"/>
                  </a:moveTo>
                  <a:lnTo>
                    <a:pt x="393585" y="7658"/>
                  </a:lnTo>
                  <a:lnTo>
                    <a:pt x="389597" y="7658"/>
                  </a:lnTo>
                  <a:lnTo>
                    <a:pt x="387972" y="9283"/>
                  </a:lnTo>
                  <a:lnTo>
                    <a:pt x="387972" y="13271"/>
                  </a:lnTo>
                  <a:lnTo>
                    <a:pt x="389597" y="14884"/>
                  </a:lnTo>
                  <a:lnTo>
                    <a:pt x="393585" y="14884"/>
                  </a:lnTo>
                  <a:lnTo>
                    <a:pt x="395211" y="13271"/>
                  </a:lnTo>
                  <a:lnTo>
                    <a:pt x="395211" y="11277"/>
                  </a:lnTo>
                  <a:lnTo>
                    <a:pt x="395211" y="9283"/>
                  </a:lnTo>
                  <a:close/>
                </a:path>
                <a:path w="677544" h="49530">
                  <a:moveTo>
                    <a:pt x="412838" y="16941"/>
                  </a:moveTo>
                  <a:lnTo>
                    <a:pt x="411226" y="15316"/>
                  </a:lnTo>
                  <a:lnTo>
                    <a:pt x="407238" y="15316"/>
                  </a:lnTo>
                  <a:lnTo>
                    <a:pt x="405612" y="16941"/>
                  </a:lnTo>
                  <a:lnTo>
                    <a:pt x="405612" y="20929"/>
                  </a:lnTo>
                  <a:lnTo>
                    <a:pt x="407238" y="22555"/>
                  </a:lnTo>
                  <a:lnTo>
                    <a:pt x="411226" y="22555"/>
                  </a:lnTo>
                  <a:lnTo>
                    <a:pt x="412838" y="20929"/>
                  </a:lnTo>
                  <a:lnTo>
                    <a:pt x="412838" y="18935"/>
                  </a:lnTo>
                  <a:lnTo>
                    <a:pt x="412838" y="16941"/>
                  </a:lnTo>
                  <a:close/>
                </a:path>
                <a:path w="677544" h="49530">
                  <a:moveTo>
                    <a:pt x="430466" y="16941"/>
                  </a:moveTo>
                  <a:lnTo>
                    <a:pt x="428853" y="15316"/>
                  </a:lnTo>
                  <a:lnTo>
                    <a:pt x="424853" y="15316"/>
                  </a:lnTo>
                  <a:lnTo>
                    <a:pt x="423240" y="16941"/>
                  </a:lnTo>
                  <a:lnTo>
                    <a:pt x="423240" y="20929"/>
                  </a:lnTo>
                  <a:lnTo>
                    <a:pt x="424853" y="22555"/>
                  </a:lnTo>
                  <a:lnTo>
                    <a:pt x="428853" y="22555"/>
                  </a:lnTo>
                  <a:lnTo>
                    <a:pt x="430466" y="20929"/>
                  </a:lnTo>
                  <a:lnTo>
                    <a:pt x="430466" y="18935"/>
                  </a:lnTo>
                  <a:lnTo>
                    <a:pt x="430466" y="16941"/>
                  </a:lnTo>
                  <a:close/>
                </a:path>
                <a:path w="677544" h="49530">
                  <a:moveTo>
                    <a:pt x="448094" y="5448"/>
                  </a:moveTo>
                  <a:lnTo>
                    <a:pt x="446481" y="3822"/>
                  </a:lnTo>
                  <a:lnTo>
                    <a:pt x="442493" y="3822"/>
                  </a:lnTo>
                  <a:lnTo>
                    <a:pt x="440867" y="5448"/>
                  </a:lnTo>
                  <a:lnTo>
                    <a:pt x="440867" y="9436"/>
                  </a:lnTo>
                  <a:lnTo>
                    <a:pt x="442493" y="11049"/>
                  </a:lnTo>
                  <a:lnTo>
                    <a:pt x="446481" y="11049"/>
                  </a:lnTo>
                  <a:lnTo>
                    <a:pt x="448094" y="9436"/>
                  </a:lnTo>
                  <a:lnTo>
                    <a:pt x="448094" y="7442"/>
                  </a:lnTo>
                  <a:lnTo>
                    <a:pt x="448094" y="5448"/>
                  </a:lnTo>
                  <a:close/>
                </a:path>
                <a:path w="677544" h="49530">
                  <a:moveTo>
                    <a:pt x="465734" y="28435"/>
                  </a:moveTo>
                  <a:lnTo>
                    <a:pt x="464121" y="26809"/>
                  </a:lnTo>
                  <a:lnTo>
                    <a:pt x="460121" y="26809"/>
                  </a:lnTo>
                  <a:lnTo>
                    <a:pt x="458508" y="28435"/>
                  </a:lnTo>
                  <a:lnTo>
                    <a:pt x="458508" y="32423"/>
                  </a:lnTo>
                  <a:lnTo>
                    <a:pt x="460121" y="34048"/>
                  </a:lnTo>
                  <a:lnTo>
                    <a:pt x="464121" y="34048"/>
                  </a:lnTo>
                  <a:lnTo>
                    <a:pt x="465734" y="32423"/>
                  </a:lnTo>
                  <a:lnTo>
                    <a:pt x="465734" y="30429"/>
                  </a:lnTo>
                  <a:lnTo>
                    <a:pt x="465734" y="28435"/>
                  </a:lnTo>
                  <a:close/>
                </a:path>
                <a:path w="677544" h="49530">
                  <a:moveTo>
                    <a:pt x="483374" y="43764"/>
                  </a:moveTo>
                  <a:lnTo>
                    <a:pt x="481749" y="42138"/>
                  </a:lnTo>
                  <a:lnTo>
                    <a:pt x="477761" y="42138"/>
                  </a:lnTo>
                  <a:lnTo>
                    <a:pt x="476148" y="43764"/>
                  </a:lnTo>
                  <a:lnTo>
                    <a:pt x="476148" y="47752"/>
                  </a:lnTo>
                  <a:lnTo>
                    <a:pt x="477761" y="49364"/>
                  </a:lnTo>
                  <a:lnTo>
                    <a:pt x="481749" y="49364"/>
                  </a:lnTo>
                  <a:lnTo>
                    <a:pt x="483374" y="47752"/>
                  </a:lnTo>
                  <a:lnTo>
                    <a:pt x="483374" y="45745"/>
                  </a:lnTo>
                  <a:lnTo>
                    <a:pt x="483374" y="43764"/>
                  </a:lnTo>
                  <a:close/>
                </a:path>
                <a:path w="677544" h="49530">
                  <a:moveTo>
                    <a:pt x="501015" y="39928"/>
                  </a:moveTo>
                  <a:lnTo>
                    <a:pt x="499389" y="38315"/>
                  </a:lnTo>
                  <a:lnTo>
                    <a:pt x="495388" y="38315"/>
                  </a:lnTo>
                  <a:lnTo>
                    <a:pt x="493776" y="39928"/>
                  </a:lnTo>
                  <a:lnTo>
                    <a:pt x="493776" y="43916"/>
                  </a:lnTo>
                  <a:lnTo>
                    <a:pt x="495388" y="45542"/>
                  </a:lnTo>
                  <a:lnTo>
                    <a:pt x="499389" y="45542"/>
                  </a:lnTo>
                  <a:lnTo>
                    <a:pt x="501015" y="43916"/>
                  </a:lnTo>
                  <a:lnTo>
                    <a:pt x="501015" y="41922"/>
                  </a:lnTo>
                  <a:lnTo>
                    <a:pt x="501015" y="39928"/>
                  </a:lnTo>
                  <a:close/>
                </a:path>
                <a:path w="677544" h="49530">
                  <a:moveTo>
                    <a:pt x="518655" y="39928"/>
                  </a:moveTo>
                  <a:lnTo>
                    <a:pt x="517029" y="38315"/>
                  </a:lnTo>
                  <a:lnTo>
                    <a:pt x="513029" y="38315"/>
                  </a:lnTo>
                  <a:lnTo>
                    <a:pt x="511416" y="39928"/>
                  </a:lnTo>
                  <a:lnTo>
                    <a:pt x="511416" y="43916"/>
                  </a:lnTo>
                  <a:lnTo>
                    <a:pt x="513029" y="45542"/>
                  </a:lnTo>
                  <a:lnTo>
                    <a:pt x="517029" y="45542"/>
                  </a:lnTo>
                  <a:lnTo>
                    <a:pt x="518655" y="43916"/>
                  </a:lnTo>
                  <a:lnTo>
                    <a:pt x="518655" y="41922"/>
                  </a:lnTo>
                  <a:lnTo>
                    <a:pt x="518655" y="39928"/>
                  </a:lnTo>
                  <a:close/>
                </a:path>
                <a:path w="677544" h="49530">
                  <a:moveTo>
                    <a:pt x="536282" y="43764"/>
                  </a:moveTo>
                  <a:lnTo>
                    <a:pt x="534657" y="42138"/>
                  </a:lnTo>
                  <a:lnTo>
                    <a:pt x="530669" y="42138"/>
                  </a:lnTo>
                  <a:lnTo>
                    <a:pt x="529043" y="43764"/>
                  </a:lnTo>
                  <a:lnTo>
                    <a:pt x="529043" y="47752"/>
                  </a:lnTo>
                  <a:lnTo>
                    <a:pt x="530669" y="49364"/>
                  </a:lnTo>
                  <a:lnTo>
                    <a:pt x="534657" y="49364"/>
                  </a:lnTo>
                  <a:lnTo>
                    <a:pt x="536282" y="47752"/>
                  </a:lnTo>
                  <a:lnTo>
                    <a:pt x="536282" y="45745"/>
                  </a:lnTo>
                  <a:lnTo>
                    <a:pt x="536282" y="43764"/>
                  </a:lnTo>
                  <a:close/>
                </a:path>
                <a:path w="677544" h="49530">
                  <a:moveTo>
                    <a:pt x="553923" y="43764"/>
                  </a:moveTo>
                  <a:lnTo>
                    <a:pt x="552297" y="42138"/>
                  </a:lnTo>
                  <a:lnTo>
                    <a:pt x="548309" y="42138"/>
                  </a:lnTo>
                  <a:lnTo>
                    <a:pt x="546684" y="43764"/>
                  </a:lnTo>
                  <a:lnTo>
                    <a:pt x="546684" y="47752"/>
                  </a:lnTo>
                  <a:lnTo>
                    <a:pt x="548309" y="49364"/>
                  </a:lnTo>
                  <a:lnTo>
                    <a:pt x="552297" y="49364"/>
                  </a:lnTo>
                  <a:lnTo>
                    <a:pt x="553923" y="47752"/>
                  </a:lnTo>
                  <a:lnTo>
                    <a:pt x="553923" y="45745"/>
                  </a:lnTo>
                  <a:lnTo>
                    <a:pt x="553923" y="43764"/>
                  </a:lnTo>
                  <a:close/>
                </a:path>
                <a:path w="677544" h="49530">
                  <a:moveTo>
                    <a:pt x="571563" y="43764"/>
                  </a:moveTo>
                  <a:lnTo>
                    <a:pt x="569937" y="42138"/>
                  </a:lnTo>
                  <a:lnTo>
                    <a:pt x="565950" y="42138"/>
                  </a:lnTo>
                  <a:lnTo>
                    <a:pt x="564324" y="43764"/>
                  </a:lnTo>
                  <a:lnTo>
                    <a:pt x="564324" y="47752"/>
                  </a:lnTo>
                  <a:lnTo>
                    <a:pt x="565950" y="49364"/>
                  </a:lnTo>
                  <a:lnTo>
                    <a:pt x="569937" y="49364"/>
                  </a:lnTo>
                  <a:lnTo>
                    <a:pt x="571563" y="47752"/>
                  </a:lnTo>
                  <a:lnTo>
                    <a:pt x="571563" y="45745"/>
                  </a:lnTo>
                  <a:lnTo>
                    <a:pt x="571563" y="43764"/>
                  </a:lnTo>
                  <a:close/>
                </a:path>
                <a:path w="677544" h="49530">
                  <a:moveTo>
                    <a:pt x="589191" y="43764"/>
                  </a:moveTo>
                  <a:lnTo>
                    <a:pt x="587578" y="42138"/>
                  </a:lnTo>
                  <a:lnTo>
                    <a:pt x="583577" y="42138"/>
                  </a:lnTo>
                  <a:lnTo>
                    <a:pt x="581952" y="43764"/>
                  </a:lnTo>
                  <a:lnTo>
                    <a:pt x="581952" y="47752"/>
                  </a:lnTo>
                  <a:lnTo>
                    <a:pt x="583577" y="49364"/>
                  </a:lnTo>
                  <a:lnTo>
                    <a:pt x="587578" y="49364"/>
                  </a:lnTo>
                  <a:lnTo>
                    <a:pt x="589191" y="47752"/>
                  </a:lnTo>
                  <a:lnTo>
                    <a:pt x="589191" y="45745"/>
                  </a:lnTo>
                  <a:lnTo>
                    <a:pt x="589191" y="43764"/>
                  </a:lnTo>
                  <a:close/>
                </a:path>
                <a:path w="677544" h="49530">
                  <a:moveTo>
                    <a:pt x="606818" y="43764"/>
                  </a:moveTo>
                  <a:lnTo>
                    <a:pt x="605193" y="42138"/>
                  </a:lnTo>
                  <a:lnTo>
                    <a:pt x="601205" y="42138"/>
                  </a:lnTo>
                  <a:lnTo>
                    <a:pt x="599592" y="43764"/>
                  </a:lnTo>
                  <a:lnTo>
                    <a:pt x="599592" y="47752"/>
                  </a:lnTo>
                  <a:lnTo>
                    <a:pt x="601205" y="49364"/>
                  </a:lnTo>
                  <a:lnTo>
                    <a:pt x="605193" y="49364"/>
                  </a:lnTo>
                  <a:lnTo>
                    <a:pt x="606818" y="47752"/>
                  </a:lnTo>
                  <a:lnTo>
                    <a:pt x="606818" y="45745"/>
                  </a:lnTo>
                  <a:lnTo>
                    <a:pt x="606818" y="43764"/>
                  </a:lnTo>
                  <a:close/>
                </a:path>
                <a:path w="677544" h="49530">
                  <a:moveTo>
                    <a:pt x="624446" y="43764"/>
                  </a:moveTo>
                  <a:lnTo>
                    <a:pt x="622833" y="42138"/>
                  </a:lnTo>
                  <a:lnTo>
                    <a:pt x="618832" y="42138"/>
                  </a:lnTo>
                  <a:lnTo>
                    <a:pt x="617220" y="43764"/>
                  </a:lnTo>
                  <a:lnTo>
                    <a:pt x="617220" y="47752"/>
                  </a:lnTo>
                  <a:lnTo>
                    <a:pt x="618832" y="49364"/>
                  </a:lnTo>
                  <a:lnTo>
                    <a:pt x="622833" y="49364"/>
                  </a:lnTo>
                  <a:lnTo>
                    <a:pt x="624446" y="47752"/>
                  </a:lnTo>
                  <a:lnTo>
                    <a:pt x="624446" y="45745"/>
                  </a:lnTo>
                  <a:lnTo>
                    <a:pt x="624446" y="43764"/>
                  </a:lnTo>
                  <a:close/>
                </a:path>
                <a:path w="677544" h="49530">
                  <a:moveTo>
                    <a:pt x="642086" y="43764"/>
                  </a:moveTo>
                  <a:lnTo>
                    <a:pt x="640473" y="42138"/>
                  </a:lnTo>
                  <a:lnTo>
                    <a:pt x="636473" y="42138"/>
                  </a:lnTo>
                  <a:lnTo>
                    <a:pt x="634860" y="43764"/>
                  </a:lnTo>
                  <a:lnTo>
                    <a:pt x="634860" y="47752"/>
                  </a:lnTo>
                  <a:lnTo>
                    <a:pt x="636473" y="49364"/>
                  </a:lnTo>
                  <a:lnTo>
                    <a:pt x="640473" y="49364"/>
                  </a:lnTo>
                  <a:lnTo>
                    <a:pt x="642086" y="47752"/>
                  </a:lnTo>
                  <a:lnTo>
                    <a:pt x="642086" y="45745"/>
                  </a:lnTo>
                  <a:lnTo>
                    <a:pt x="642086" y="43764"/>
                  </a:lnTo>
                  <a:close/>
                </a:path>
                <a:path w="677544" h="49530">
                  <a:moveTo>
                    <a:pt x="659714" y="43764"/>
                  </a:moveTo>
                  <a:lnTo>
                    <a:pt x="658101" y="42138"/>
                  </a:lnTo>
                  <a:lnTo>
                    <a:pt x="654113" y="42138"/>
                  </a:lnTo>
                  <a:lnTo>
                    <a:pt x="652487" y="43764"/>
                  </a:lnTo>
                  <a:lnTo>
                    <a:pt x="652487" y="47752"/>
                  </a:lnTo>
                  <a:lnTo>
                    <a:pt x="654113" y="49364"/>
                  </a:lnTo>
                  <a:lnTo>
                    <a:pt x="658101" y="49364"/>
                  </a:lnTo>
                  <a:lnTo>
                    <a:pt x="659714" y="47752"/>
                  </a:lnTo>
                  <a:lnTo>
                    <a:pt x="659714" y="45745"/>
                  </a:lnTo>
                  <a:lnTo>
                    <a:pt x="659714" y="43764"/>
                  </a:lnTo>
                  <a:close/>
                </a:path>
                <a:path w="677544" h="49530">
                  <a:moveTo>
                    <a:pt x="677354" y="43764"/>
                  </a:moveTo>
                  <a:lnTo>
                    <a:pt x="675741" y="42138"/>
                  </a:lnTo>
                  <a:lnTo>
                    <a:pt x="671741" y="42138"/>
                  </a:lnTo>
                  <a:lnTo>
                    <a:pt x="670128" y="43764"/>
                  </a:lnTo>
                  <a:lnTo>
                    <a:pt x="670128" y="47752"/>
                  </a:lnTo>
                  <a:lnTo>
                    <a:pt x="671741" y="49364"/>
                  </a:lnTo>
                  <a:lnTo>
                    <a:pt x="675741" y="49364"/>
                  </a:lnTo>
                  <a:lnTo>
                    <a:pt x="677354" y="47752"/>
                  </a:lnTo>
                  <a:lnTo>
                    <a:pt x="677354" y="45745"/>
                  </a:lnTo>
                  <a:lnTo>
                    <a:pt x="677354" y="43764"/>
                  </a:lnTo>
                  <a:close/>
                </a:path>
              </a:pathLst>
            </a:custGeom>
            <a:solidFill>
              <a:srgbClr val="AB62F9"/>
            </a:solidFill>
          </p:spPr>
          <p:txBody>
            <a:bodyPr wrap="square" lIns="0" tIns="0" rIns="0" bIns="0" rtlCol="0"/>
            <a:lstStyle/>
            <a:p>
              <a:endParaRPr/>
            </a:p>
          </p:txBody>
        </p:sp>
        <p:sp>
          <p:nvSpPr>
            <p:cNvPr id="66" name="object 66"/>
            <p:cNvSpPr/>
            <p:nvPr/>
          </p:nvSpPr>
          <p:spPr>
            <a:xfrm>
              <a:off x="2053102" y="768978"/>
              <a:ext cx="670560" cy="421640"/>
            </a:xfrm>
            <a:custGeom>
              <a:avLst/>
              <a:gdLst/>
              <a:ahLst/>
              <a:cxnLst/>
              <a:rect l="l" t="t" r="r" b="b"/>
              <a:pathLst>
                <a:path w="670560" h="421640">
                  <a:moveTo>
                    <a:pt x="0" y="153237"/>
                  </a:moveTo>
                  <a:lnTo>
                    <a:pt x="17640" y="0"/>
                  </a:lnTo>
                  <a:lnTo>
                    <a:pt x="35270" y="390763"/>
                  </a:lnTo>
                  <a:lnTo>
                    <a:pt x="52910" y="383093"/>
                  </a:lnTo>
                  <a:lnTo>
                    <a:pt x="70540" y="329464"/>
                  </a:lnTo>
                  <a:lnTo>
                    <a:pt x="88170" y="283495"/>
                  </a:lnTo>
                  <a:lnTo>
                    <a:pt x="105800" y="210701"/>
                  </a:lnTo>
                  <a:lnTo>
                    <a:pt x="123440" y="333299"/>
                  </a:lnTo>
                  <a:lnTo>
                    <a:pt x="141080" y="333299"/>
                  </a:lnTo>
                  <a:lnTo>
                    <a:pt x="158710" y="371608"/>
                  </a:lnTo>
                  <a:lnTo>
                    <a:pt x="176350" y="321804"/>
                  </a:lnTo>
                  <a:lnTo>
                    <a:pt x="193981" y="287320"/>
                  </a:lnTo>
                  <a:lnTo>
                    <a:pt x="211621" y="306474"/>
                  </a:lnTo>
                  <a:lnTo>
                    <a:pt x="229261" y="337124"/>
                  </a:lnTo>
                  <a:lnTo>
                    <a:pt x="246891" y="379268"/>
                  </a:lnTo>
                  <a:lnTo>
                    <a:pt x="264521" y="256680"/>
                  </a:lnTo>
                  <a:lnTo>
                    <a:pt x="282151" y="206876"/>
                  </a:lnTo>
                  <a:lnTo>
                    <a:pt x="299791" y="245185"/>
                  </a:lnTo>
                  <a:lnTo>
                    <a:pt x="317421" y="233691"/>
                  </a:lnTo>
                  <a:lnTo>
                    <a:pt x="335061" y="222196"/>
                  </a:lnTo>
                  <a:lnTo>
                    <a:pt x="352701" y="294990"/>
                  </a:lnTo>
                  <a:lnTo>
                    <a:pt x="370332" y="348619"/>
                  </a:lnTo>
                  <a:lnTo>
                    <a:pt x="387972" y="329464"/>
                  </a:lnTo>
                  <a:lnTo>
                    <a:pt x="405602" y="360113"/>
                  </a:lnTo>
                  <a:lnTo>
                    <a:pt x="423232" y="371608"/>
                  </a:lnTo>
                  <a:lnTo>
                    <a:pt x="440862" y="367773"/>
                  </a:lnTo>
                  <a:lnTo>
                    <a:pt x="458502" y="383093"/>
                  </a:lnTo>
                  <a:lnTo>
                    <a:pt x="476142" y="360113"/>
                  </a:lnTo>
                  <a:lnTo>
                    <a:pt x="493772" y="375433"/>
                  </a:lnTo>
                  <a:lnTo>
                    <a:pt x="511412" y="394588"/>
                  </a:lnTo>
                  <a:lnTo>
                    <a:pt x="529042" y="394588"/>
                  </a:lnTo>
                  <a:lnTo>
                    <a:pt x="546682" y="421402"/>
                  </a:lnTo>
                  <a:lnTo>
                    <a:pt x="564323" y="417577"/>
                  </a:lnTo>
                  <a:lnTo>
                    <a:pt x="581953" y="421402"/>
                  </a:lnTo>
                  <a:lnTo>
                    <a:pt x="599583" y="417577"/>
                  </a:lnTo>
                  <a:lnTo>
                    <a:pt x="617213" y="421402"/>
                  </a:lnTo>
                  <a:lnTo>
                    <a:pt x="634853" y="421402"/>
                  </a:lnTo>
                  <a:lnTo>
                    <a:pt x="652483" y="417577"/>
                  </a:lnTo>
                  <a:lnTo>
                    <a:pt x="670123" y="421402"/>
                  </a:lnTo>
                </a:path>
              </a:pathLst>
            </a:custGeom>
            <a:ln w="3175">
              <a:solidFill>
                <a:srgbClr val="FFA05A"/>
              </a:solidFill>
            </a:ln>
          </p:spPr>
          <p:txBody>
            <a:bodyPr wrap="square" lIns="0" tIns="0" rIns="0" bIns="0" rtlCol="0"/>
            <a:lstStyle/>
            <a:p>
              <a:endParaRPr/>
            </a:p>
          </p:txBody>
        </p:sp>
        <p:sp>
          <p:nvSpPr>
            <p:cNvPr id="67" name="object 67"/>
            <p:cNvSpPr/>
            <p:nvPr/>
          </p:nvSpPr>
          <p:spPr>
            <a:xfrm>
              <a:off x="2049475" y="765365"/>
              <a:ext cx="677545" cy="429259"/>
            </a:xfrm>
            <a:custGeom>
              <a:avLst/>
              <a:gdLst/>
              <a:ahLst/>
              <a:cxnLst/>
              <a:rect l="l" t="t" r="r" b="b"/>
              <a:pathLst>
                <a:path w="677544" h="429259">
                  <a:moveTo>
                    <a:pt x="7239" y="154863"/>
                  </a:moveTo>
                  <a:lnTo>
                    <a:pt x="5613" y="153238"/>
                  </a:lnTo>
                  <a:lnTo>
                    <a:pt x="1625" y="153238"/>
                  </a:lnTo>
                  <a:lnTo>
                    <a:pt x="0" y="154863"/>
                  </a:lnTo>
                  <a:lnTo>
                    <a:pt x="0" y="158851"/>
                  </a:lnTo>
                  <a:lnTo>
                    <a:pt x="1625" y="160477"/>
                  </a:lnTo>
                  <a:lnTo>
                    <a:pt x="5613" y="160477"/>
                  </a:lnTo>
                  <a:lnTo>
                    <a:pt x="7239" y="158851"/>
                  </a:lnTo>
                  <a:lnTo>
                    <a:pt x="7239" y="156857"/>
                  </a:lnTo>
                  <a:lnTo>
                    <a:pt x="7239" y="154863"/>
                  </a:lnTo>
                  <a:close/>
                </a:path>
                <a:path w="677544" h="429259">
                  <a:moveTo>
                    <a:pt x="24879" y="1625"/>
                  </a:moveTo>
                  <a:lnTo>
                    <a:pt x="23253" y="0"/>
                  </a:lnTo>
                  <a:lnTo>
                    <a:pt x="19265" y="0"/>
                  </a:lnTo>
                  <a:lnTo>
                    <a:pt x="17640" y="1625"/>
                  </a:lnTo>
                  <a:lnTo>
                    <a:pt x="17640" y="5613"/>
                  </a:lnTo>
                  <a:lnTo>
                    <a:pt x="19265" y="7239"/>
                  </a:lnTo>
                  <a:lnTo>
                    <a:pt x="23253" y="7239"/>
                  </a:lnTo>
                  <a:lnTo>
                    <a:pt x="24879" y="5613"/>
                  </a:lnTo>
                  <a:lnTo>
                    <a:pt x="24879" y="3619"/>
                  </a:lnTo>
                  <a:lnTo>
                    <a:pt x="24879" y="1625"/>
                  </a:lnTo>
                  <a:close/>
                </a:path>
                <a:path w="677544" h="429259">
                  <a:moveTo>
                    <a:pt x="42506" y="392379"/>
                  </a:moveTo>
                  <a:lnTo>
                    <a:pt x="40894" y="390766"/>
                  </a:lnTo>
                  <a:lnTo>
                    <a:pt x="36893" y="390766"/>
                  </a:lnTo>
                  <a:lnTo>
                    <a:pt x="35280" y="392379"/>
                  </a:lnTo>
                  <a:lnTo>
                    <a:pt x="35280" y="396367"/>
                  </a:lnTo>
                  <a:lnTo>
                    <a:pt x="36893" y="397992"/>
                  </a:lnTo>
                  <a:lnTo>
                    <a:pt x="40894" y="397992"/>
                  </a:lnTo>
                  <a:lnTo>
                    <a:pt x="42506" y="396367"/>
                  </a:lnTo>
                  <a:lnTo>
                    <a:pt x="42506" y="394385"/>
                  </a:lnTo>
                  <a:lnTo>
                    <a:pt x="42506" y="392379"/>
                  </a:lnTo>
                  <a:close/>
                </a:path>
                <a:path w="677544" h="429259">
                  <a:moveTo>
                    <a:pt x="60147" y="384721"/>
                  </a:moveTo>
                  <a:lnTo>
                    <a:pt x="58534" y="383095"/>
                  </a:lnTo>
                  <a:lnTo>
                    <a:pt x="54533" y="383095"/>
                  </a:lnTo>
                  <a:lnTo>
                    <a:pt x="52908" y="384721"/>
                  </a:lnTo>
                  <a:lnTo>
                    <a:pt x="52908" y="388708"/>
                  </a:lnTo>
                  <a:lnTo>
                    <a:pt x="54533" y="390321"/>
                  </a:lnTo>
                  <a:lnTo>
                    <a:pt x="58534" y="390321"/>
                  </a:lnTo>
                  <a:lnTo>
                    <a:pt x="60147" y="388708"/>
                  </a:lnTo>
                  <a:lnTo>
                    <a:pt x="60147" y="386715"/>
                  </a:lnTo>
                  <a:lnTo>
                    <a:pt x="60147" y="384721"/>
                  </a:lnTo>
                  <a:close/>
                </a:path>
                <a:path w="677544" h="429259">
                  <a:moveTo>
                    <a:pt x="77774" y="331089"/>
                  </a:moveTo>
                  <a:lnTo>
                    <a:pt x="76161" y="329476"/>
                  </a:lnTo>
                  <a:lnTo>
                    <a:pt x="72174" y="329476"/>
                  </a:lnTo>
                  <a:lnTo>
                    <a:pt x="70548" y="331089"/>
                  </a:lnTo>
                  <a:lnTo>
                    <a:pt x="70548" y="335076"/>
                  </a:lnTo>
                  <a:lnTo>
                    <a:pt x="72174" y="336702"/>
                  </a:lnTo>
                  <a:lnTo>
                    <a:pt x="76161" y="336702"/>
                  </a:lnTo>
                  <a:lnTo>
                    <a:pt x="77774" y="335076"/>
                  </a:lnTo>
                  <a:lnTo>
                    <a:pt x="77774" y="333082"/>
                  </a:lnTo>
                  <a:lnTo>
                    <a:pt x="77774" y="331089"/>
                  </a:lnTo>
                  <a:close/>
                </a:path>
                <a:path w="677544" h="429259">
                  <a:moveTo>
                    <a:pt x="95402" y="285115"/>
                  </a:moveTo>
                  <a:lnTo>
                    <a:pt x="93789" y="283502"/>
                  </a:lnTo>
                  <a:lnTo>
                    <a:pt x="89789" y="283502"/>
                  </a:lnTo>
                  <a:lnTo>
                    <a:pt x="88176" y="285115"/>
                  </a:lnTo>
                  <a:lnTo>
                    <a:pt x="88176" y="289115"/>
                  </a:lnTo>
                  <a:lnTo>
                    <a:pt x="89789" y="290728"/>
                  </a:lnTo>
                  <a:lnTo>
                    <a:pt x="93789" y="290728"/>
                  </a:lnTo>
                  <a:lnTo>
                    <a:pt x="95402" y="289115"/>
                  </a:lnTo>
                  <a:lnTo>
                    <a:pt x="95402" y="287108"/>
                  </a:lnTo>
                  <a:lnTo>
                    <a:pt x="95402" y="285115"/>
                  </a:lnTo>
                  <a:close/>
                </a:path>
                <a:path w="677544" h="429259">
                  <a:moveTo>
                    <a:pt x="113042" y="212331"/>
                  </a:moveTo>
                  <a:lnTo>
                    <a:pt x="111417" y="210705"/>
                  </a:lnTo>
                  <a:lnTo>
                    <a:pt x="107429" y="210705"/>
                  </a:lnTo>
                  <a:lnTo>
                    <a:pt x="105803" y="212331"/>
                  </a:lnTo>
                  <a:lnTo>
                    <a:pt x="105803" y="216319"/>
                  </a:lnTo>
                  <a:lnTo>
                    <a:pt x="107429" y="217932"/>
                  </a:lnTo>
                  <a:lnTo>
                    <a:pt x="111417" y="217932"/>
                  </a:lnTo>
                  <a:lnTo>
                    <a:pt x="113042" y="216319"/>
                  </a:lnTo>
                  <a:lnTo>
                    <a:pt x="113042" y="214325"/>
                  </a:lnTo>
                  <a:lnTo>
                    <a:pt x="113042" y="212331"/>
                  </a:lnTo>
                  <a:close/>
                </a:path>
                <a:path w="677544" h="429259">
                  <a:moveTo>
                    <a:pt x="130683" y="334924"/>
                  </a:moveTo>
                  <a:lnTo>
                    <a:pt x="129057" y="333298"/>
                  </a:lnTo>
                  <a:lnTo>
                    <a:pt x="125056" y="333298"/>
                  </a:lnTo>
                  <a:lnTo>
                    <a:pt x="123444" y="334924"/>
                  </a:lnTo>
                  <a:lnTo>
                    <a:pt x="123444" y="338912"/>
                  </a:lnTo>
                  <a:lnTo>
                    <a:pt x="125056" y="340537"/>
                  </a:lnTo>
                  <a:lnTo>
                    <a:pt x="129057" y="340537"/>
                  </a:lnTo>
                  <a:lnTo>
                    <a:pt x="130683" y="338912"/>
                  </a:lnTo>
                  <a:lnTo>
                    <a:pt x="130683" y="336918"/>
                  </a:lnTo>
                  <a:lnTo>
                    <a:pt x="130683" y="334924"/>
                  </a:lnTo>
                  <a:close/>
                </a:path>
                <a:path w="677544" h="429259">
                  <a:moveTo>
                    <a:pt x="148323" y="334924"/>
                  </a:moveTo>
                  <a:lnTo>
                    <a:pt x="146685" y="333298"/>
                  </a:lnTo>
                  <a:lnTo>
                    <a:pt x="142697" y="333298"/>
                  </a:lnTo>
                  <a:lnTo>
                    <a:pt x="141084" y="334924"/>
                  </a:lnTo>
                  <a:lnTo>
                    <a:pt x="141084" y="338912"/>
                  </a:lnTo>
                  <a:lnTo>
                    <a:pt x="142697" y="340537"/>
                  </a:lnTo>
                  <a:lnTo>
                    <a:pt x="146685" y="340537"/>
                  </a:lnTo>
                  <a:lnTo>
                    <a:pt x="148323" y="338912"/>
                  </a:lnTo>
                  <a:lnTo>
                    <a:pt x="148323" y="336918"/>
                  </a:lnTo>
                  <a:lnTo>
                    <a:pt x="148323" y="334924"/>
                  </a:lnTo>
                  <a:close/>
                </a:path>
                <a:path w="677544" h="429259">
                  <a:moveTo>
                    <a:pt x="165950" y="373227"/>
                  </a:moveTo>
                  <a:lnTo>
                    <a:pt x="164325" y="371614"/>
                  </a:lnTo>
                  <a:lnTo>
                    <a:pt x="160337" y="371614"/>
                  </a:lnTo>
                  <a:lnTo>
                    <a:pt x="158711" y="373227"/>
                  </a:lnTo>
                  <a:lnTo>
                    <a:pt x="158711" y="377215"/>
                  </a:lnTo>
                  <a:lnTo>
                    <a:pt x="160337" y="378841"/>
                  </a:lnTo>
                  <a:lnTo>
                    <a:pt x="164325" y="378841"/>
                  </a:lnTo>
                  <a:lnTo>
                    <a:pt x="165950" y="377215"/>
                  </a:lnTo>
                  <a:lnTo>
                    <a:pt x="165950" y="375234"/>
                  </a:lnTo>
                  <a:lnTo>
                    <a:pt x="165950" y="373227"/>
                  </a:lnTo>
                  <a:close/>
                </a:path>
                <a:path w="677544" h="429259">
                  <a:moveTo>
                    <a:pt x="183591" y="323430"/>
                  </a:moveTo>
                  <a:lnTo>
                    <a:pt x="181965" y="321805"/>
                  </a:lnTo>
                  <a:lnTo>
                    <a:pt x="177977" y="321805"/>
                  </a:lnTo>
                  <a:lnTo>
                    <a:pt x="176352" y="323430"/>
                  </a:lnTo>
                  <a:lnTo>
                    <a:pt x="176352" y="327418"/>
                  </a:lnTo>
                  <a:lnTo>
                    <a:pt x="177977" y="329044"/>
                  </a:lnTo>
                  <a:lnTo>
                    <a:pt x="181965" y="329044"/>
                  </a:lnTo>
                  <a:lnTo>
                    <a:pt x="183591" y="327418"/>
                  </a:lnTo>
                  <a:lnTo>
                    <a:pt x="183591" y="325424"/>
                  </a:lnTo>
                  <a:lnTo>
                    <a:pt x="183591" y="323430"/>
                  </a:lnTo>
                  <a:close/>
                </a:path>
                <a:path w="677544" h="429259">
                  <a:moveTo>
                    <a:pt x="201218" y="288950"/>
                  </a:moveTo>
                  <a:lnTo>
                    <a:pt x="199605" y="287324"/>
                  </a:lnTo>
                  <a:lnTo>
                    <a:pt x="195618" y="287324"/>
                  </a:lnTo>
                  <a:lnTo>
                    <a:pt x="193979" y="288950"/>
                  </a:lnTo>
                  <a:lnTo>
                    <a:pt x="193979" y="292938"/>
                  </a:lnTo>
                  <a:lnTo>
                    <a:pt x="195618" y="294551"/>
                  </a:lnTo>
                  <a:lnTo>
                    <a:pt x="199605" y="294551"/>
                  </a:lnTo>
                  <a:lnTo>
                    <a:pt x="201218" y="292938"/>
                  </a:lnTo>
                  <a:lnTo>
                    <a:pt x="201218" y="290944"/>
                  </a:lnTo>
                  <a:lnTo>
                    <a:pt x="201218" y="288950"/>
                  </a:lnTo>
                  <a:close/>
                </a:path>
                <a:path w="677544" h="429259">
                  <a:moveTo>
                    <a:pt x="218859" y="308102"/>
                  </a:moveTo>
                  <a:lnTo>
                    <a:pt x="217246" y="306476"/>
                  </a:lnTo>
                  <a:lnTo>
                    <a:pt x="213245" y="306476"/>
                  </a:lnTo>
                  <a:lnTo>
                    <a:pt x="211620" y="308102"/>
                  </a:lnTo>
                  <a:lnTo>
                    <a:pt x="211620" y="312089"/>
                  </a:lnTo>
                  <a:lnTo>
                    <a:pt x="213245" y="313702"/>
                  </a:lnTo>
                  <a:lnTo>
                    <a:pt x="217246" y="313702"/>
                  </a:lnTo>
                  <a:lnTo>
                    <a:pt x="218859" y="312089"/>
                  </a:lnTo>
                  <a:lnTo>
                    <a:pt x="218859" y="310095"/>
                  </a:lnTo>
                  <a:lnTo>
                    <a:pt x="218859" y="308102"/>
                  </a:lnTo>
                  <a:close/>
                </a:path>
                <a:path w="677544" h="429259">
                  <a:moveTo>
                    <a:pt x="236499" y="338747"/>
                  </a:moveTo>
                  <a:lnTo>
                    <a:pt x="234873" y="337134"/>
                  </a:lnTo>
                  <a:lnTo>
                    <a:pt x="230886" y="337134"/>
                  </a:lnTo>
                  <a:lnTo>
                    <a:pt x="229260" y="338747"/>
                  </a:lnTo>
                  <a:lnTo>
                    <a:pt x="229260" y="342747"/>
                  </a:lnTo>
                  <a:lnTo>
                    <a:pt x="230886" y="344360"/>
                  </a:lnTo>
                  <a:lnTo>
                    <a:pt x="234873" y="344360"/>
                  </a:lnTo>
                  <a:lnTo>
                    <a:pt x="236499" y="342747"/>
                  </a:lnTo>
                  <a:lnTo>
                    <a:pt x="236499" y="340741"/>
                  </a:lnTo>
                  <a:lnTo>
                    <a:pt x="236499" y="338747"/>
                  </a:lnTo>
                  <a:close/>
                </a:path>
                <a:path w="677544" h="429259">
                  <a:moveTo>
                    <a:pt x="254127" y="380885"/>
                  </a:moveTo>
                  <a:lnTo>
                    <a:pt x="252514" y="379272"/>
                  </a:lnTo>
                  <a:lnTo>
                    <a:pt x="248513" y="379272"/>
                  </a:lnTo>
                  <a:lnTo>
                    <a:pt x="246900" y="380885"/>
                  </a:lnTo>
                  <a:lnTo>
                    <a:pt x="246900" y="384886"/>
                  </a:lnTo>
                  <a:lnTo>
                    <a:pt x="248513" y="386499"/>
                  </a:lnTo>
                  <a:lnTo>
                    <a:pt x="252514" y="386499"/>
                  </a:lnTo>
                  <a:lnTo>
                    <a:pt x="254127" y="384886"/>
                  </a:lnTo>
                  <a:lnTo>
                    <a:pt x="254127" y="382892"/>
                  </a:lnTo>
                  <a:lnTo>
                    <a:pt x="254127" y="380885"/>
                  </a:lnTo>
                  <a:close/>
                </a:path>
                <a:path w="677544" h="429259">
                  <a:moveTo>
                    <a:pt x="271754" y="258305"/>
                  </a:moveTo>
                  <a:lnTo>
                    <a:pt x="270129" y="256692"/>
                  </a:lnTo>
                  <a:lnTo>
                    <a:pt x="266141" y="256692"/>
                  </a:lnTo>
                  <a:lnTo>
                    <a:pt x="264528" y="258305"/>
                  </a:lnTo>
                  <a:lnTo>
                    <a:pt x="264528" y="262293"/>
                  </a:lnTo>
                  <a:lnTo>
                    <a:pt x="266141" y="263918"/>
                  </a:lnTo>
                  <a:lnTo>
                    <a:pt x="270129" y="263918"/>
                  </a:lnTo>
                  <a:lnTo>
                    <a:pt x="271754" y="262293"/>
                  </a:lnTo>
                  <a:lnTo>
                    <a:pt x="271754" y="260299"/>
                  </a:lnTo>
                  <a:lnTo>
                    <a:pt x="271754" y="258305"/>
                  </a:lnTo>
                  <a:close/>
                </a:path>
                <a:path w="677544" h="429259">
                  <a:moveTo>
                    <a:pt x="289382" y="208495"/>
                  </a:moveTo>
                  <a:lnTo>
                    <a:pt x="287769" y="206883"/>
                  </a:lnTo>
                  <a:lnTo>
                    <a:pt x="283768" y="206883"/>
                  </a:lnTo>
                  <a:lnTo>
                    <a:pt x="282155" y="208495"/>
                  </a:lnTo>
                  <a:lnTo>
                    <a:pt x="282155" y="212496"/>
                  </a:lnTo>
                  <a:lnTo>
                    <a:pt x="283768" y="214109"/>
                  </a:lnTo>
                  <a:lnTo>
                    <a:pt x="287769" y="214109"/>
                  </a:lnTo>
                  <a:lnTo>
                    <a:pt x="289382" y="212496"/>
                  </a:lnTo>
                  <a:lnTo>
                    <a:pt x="289382" y="210489"/>
                  </a:lnTo>
                  <a:lnTo>
                    <a:pt x="289382" y="208495"/>
                  </a:lnTo>
                  <a:close/>
                </a:path>
                <a:path w="677544" h="429259">
                  <a:moveTo>
                    <a:pt x="307022" y="246811"/>
                  </a:moveTo>
                  <a:lnTo>
                    <a:pt x="305409" y="245186"/>
                  </a:lnTo>
                  <a:lnTo>
                    <a:pt x="301409" y="245186"/>
                  </a:lnTo>
                  <a:lnTo>
                    <a:pt x="299796" y="246811"/>
                  </a:lnTo>
                  <a:lnTo>
                    <a:pt x="299796" y="250799"/>
                  </a:lnTo>
                  <a:lnTo>
                    <a:pt x="301409" y="252425"/>
                  </a:lnTo>
                  <a:lnTo>
                    <a:pt x="305409" y="252425"/>
                  </a:lnTo>
                  <a:lnTo>
                    <a:pt x="307022" y="250799"/>
                  </a:lnTo>
                  <a:lnTo>
                    <a:pt x="307022" y="248805"/>
                  </a:lnTo>
                  <a:lnTo>
                    <a:pt x="307022" y="246811"/>
                  </a:lnTo>
                  <a:close/>
                </a:path>
                <a:path w="677544" h="429259">
                  <a:moveTo>
                    <a:pt x="324662" y="235318"/>
                  </a:moveTo>
                  <a:lnTo>
                    <a:pt x="323037" y="233692"/>
                  </a:lnTo>
                  <a:lnTo>
                    <a:pt x="319049" y="233692"/>
                  </a:lnTo>
                  <a:lnTo>
                    <a:pt x="317423" y="235318"/>
                  </a:lnTo>
                  <a:lnTo>
                    <a:pt x="317423" y="239306"/>
                  </a:lnTo>
                  <a:lnTo>
                    <a:pt x="319049" y="240919"/>
                  </a:lnTo>
                  <a:lnTo>
                    <a:pt x="323037" y="240919"/>
                  </a:lnTo>
                  <a:lnTo>
                    <a:pt x="324662" y="239306"/>
                  </a:lnTo>
                  <a:lnTo>
                    <a:pt x="324662" y="237312"/>
                  </a:lnTo>
                  <a:lnTo>
                    <a:pt x="324662" y="235318"/>
                  </a:lnTo>
                  <a:close/>
                </a:path>
                <a:path w="677544" h="429259">
                  <a:moveTo>
                    <a:pt x="342303" y="223812"/>
                  </a:moveTo>
                  <a:lnTo>
                    <a:pt x="340677" y="222199"/>
                  </a:lnTo>
                  <a:lnTo>
                    <a:pt x="336677" y="222199"/>
                  </a:lnTo>
                  <a:lnTo>
                    <a:pt x="335064" y="223812"/>
                  </a:lnTo>
                  <a:lnTo>
                    <a:pt x="335064" y="227812"/>
                  </a:lnTo>
                  <a:lnTo>
                    <a:pt x="336677" y="229425"/>
                  </a:lnTo>
                  <a:lnTo>
                    <a:pt x="340677" y="229425"/>
                  </a:lnTo>
                  <a:lnTo>
                    <a:pt x="342303" y="227812"/>
                  </a:lnTo>
                  <a:lnTo>
                    <a:pt x="342303" y="225818"/>
                  </a:lnTo>
                  <a:lnTo>
                    <a:pt x="342303" y="223812"/>
                  </a:lnTo>
                  <a:close/>
                </a:path>
                <a:path w="677544" h="429259">
                  <a:moveTo>
                    <a:pt x="359943" y="296608"/>
                  </a:moveTo>
                  <a:lnTo>
                    <a:pt x="358317" y="294995"/>
                  </a:lnTo>
                  <a:lnTo>
                    <a:pt x="354317" y="294995"/>
                  </a:lnTo>
                  <a:lnTo>
                    <a:pt x="352704" y="296608"/>
                  </a:lnTo>
                  <a:lnTo>
                    <a:pt x="352704" y="300596"/>
                  </a:lnTo>
                  <a:lnTo>
                    <a:pt x="354317" y="302221"/>
                  </a:lnTo>
                  <a:lnTo>
                    <a:pt x="358317" y="302221"/>
                  </a:lnTo>
                  <a:lnTo>
                    <a:pt x="359943" y="300596"/>
                  </a:lnTo>
                  <a:lnTo>
                    <a:pt x="359943" y="298615"/>
                  </a:lnTo>
                  <a:lnTo>
                    <a:pt x="359943" y="296608"/>
                  </a:lnTo>
                  <a:close/>
                </a:path>
                <a:path w="677544" h="429259">
                  <a:moveTo>
                    <a:pt x="377571" y="350240"/>
                  </a:moveTo>
                  <a:lnTo>
                    <a:pt x="375945" y="348627"/>
                  </a:lnTo>
                  <a:lnTo>
                    <a:pt x="371957" y="348627"/>
                  </a:lnTo>
                  <a:lnTo>
                    <a:pt x="370332" y="350240"/>
                  </a:lnTo>
                  <a:lnTo>
                    <a:pt x="370332" y="354241"/>
                  </a:lnTo>
                  <a:lnTo>
                    <a:pt x="371957" y="355854"/>
                  </a:lnTo>
                  <a:lnTo>
                    <a:pt x="375945" y="355854"/>
                  </a:lnTo>
                  <a:lnTo>
                    <a:pt x="377571" y="354241"/>
                  </a:lnTo>
                  <a:lnTo>
                    <a:pt x="377571" y="352234"/>
                  </a:lnTo>
                  <a:lnTo>
                    <a:pt x="377571" y="350240"/>
                  </a:lnTo>
                  <a:close/>
                </a:path>
                <a:path w="677544" h="429259">
                  <a:moveTo>
                    <a:pt x="395211" y="331089"/>
                  </a:moveTo>
                  <a:lnTo>
                    <a:pt x="393585" y="329476"/>
                  </a:lnTo>
                  <a:lnTo>
                    <a:pt x="389597" y="329476"/>
                  </a:lnTo>
                  <a:lnTo>
                    <a:pt x="387972" y="331089"/>
                  </a:lnTo>
                  <a:lnTo>
                    <a:pt x="387972" y="335076"/>
                  </a:lnTo>
                  <a:lnTo>
                    <a:pt x="389597" y="336702"/>
                  </a:lnTo>
                  <a:lnTo>
                    <a:pt x="393585" y="336702"/>
                  </a:lnTo>
                  <a:lnTo>
                    <a:pt x="395211" y="335076"/>
                  </a:lnTo>
                  <a:lnTo>
                    <a:pt x="395211" y="333082"/>
                  </a:lnTo>
                  <a:lnTo>
                    <a:pt x="395211" y="331089"/>
                  </a:lnTo>
                  <a:close/>
                </a:path>
                <a:path w="677544" h="429259">
                  <a:moveTo>
                    <a:pt x="412838" y="361734"/>
                  </a:moveTo>
                  <a:lnTo>
                    <a:pt x="411226" y="360121"/>
                  </a:lnTo>
                  <a:lnTo>
                    <a:pt x="407238" y="360121"/>
                  </a:lnTo>
                  <a:lnTo>
                    <a:pt x="405612" y="361734"/>
                  </a:lnTo>
                  <a:lnTo>
                    <a:pt x="405612" y="365734"/>
                  </a:lnTo>
                  <a:lnTo>
                    <a:pt x="407238" y="367347"/>
                  </a:lnTo>
                  <a:lnTo>
                    <a:pt x="411226" y="367347"/>
                  </a:lnTo>
                  <a:lnTo>
                    <a:pt x="412838" y="365734"/>
                  </a:lnTo>
                  <a:lnTo>
                    <a:pt x="412838" y="363728"/>
                  </a:lnTo>
                  <a:lnTo>
                    <a:pt x="412838" y="361734"/>
                  </a:lnTo>
                  <a:close/>
                </a:path>
                <a:path w="677544" h="429259">
                  <a:moveTo>
                    <a:pt x="430466" y="373227"/>
                  </a:moveTo>
                  <a:lnTo>
                    <a:pt x="428853" y="371614"/>
                  </a:lnTo>
                  <a:lnTo>
                    <a:pt x="424853" y="371614"/>
                  </a:lnTo>
                  <a:lnTo>
                    <a:pt x="423240" y="373227"/>
                  </a:lnTo>
                  <a:lnTo>
                    <a:pt x="423240" y="377215"/>
                  </a:lnTo>
                  <a:lnTo>
                    <a:pt x="424853" y="378841"/>
                  </a:lnTo>
                  <a:lnTo>
                    <a:pt x="428853" y="378841"/>
                  </a:lnTo>
                  <a:lnTo>
                    <a:pt x="430466" y="377215"/>
                  </a:lnTo>
                  <a:lnTo>
                    <a:pt x="430466" y="375234"/>
                  </a:lnTo>
                  <a:lnTo>
                    <a:pt x="430466" y="373227"/>
                  </a:lnTo>
                  <a:close/>
                </a:path>
                <a:path w="677544" h="429259">
                  <a:moveTo>
                    <a:pt x="448094" y="369392"/>
                  </a:moveTo>
                  <a:lnTo>
                    <a:pt x="446481" y="367779"/>
                  </a:lnTo>
                  <a:lnTo>
                    <a:pt x="442493" y="367779"/>
                  </a:lnTo>
                  <a:lnTo>
                    <a:pt x="440867" y="369392"/>
                  </a:lnTo>
                  <a:lnTo>
                    <a:pt x="440867" y="373392"/>
                  </a:lnTo>
                  <a:lnTo>
                    <a:pt x="442493" y="375005"/>
                  </a:lnTo>
                  <a:lnTo>
                    <a:pt x="446481" y="375005"/>
                  </a:lnTo>
                  <a:lnTo>
                    <a:pt x="448094" y="373392"/>
                  </a:lnTo>
                  <a:lnTo>
                    <a:pt x="448094" y="371398"/>
                  </a:lnTo>
                  <a:lnTo>
                    <a:pt x="448094" y="369392"/>
                  </a:lnTo>
                  <a:close/>
                </a:path>
                <a:path w="677544" h="429259">
                  <a:moveTo>
                    <a:pt x="465734" y="384721"/>
                  </a:moveTo>
                  <a:lnTo>
                    <a:pt x="464121" y="383095"/>
                  </a:lnTo>
                  <a:lnTo>
                    <a:pt x="460121" y="383095"/>
                  </a:lnTo>
                  <a:lnTo>
                    <a:pt x="458508" y="384721"/>
                  </a:lnTo>
                  <a:lnTo>
                    <a:pt x="458508" y="388708"/>
                  </a:lnTo>
                  <a:lnTo>
                    <a:pt x="460121" y="390321"/>
                  </a:lnTo>
                  <a:lnTo>
                    <a:pt x="464121" y="390321"/>
                  </a:lnTo>
                  <a:lnTo>
                    <a:pt x="465734" y="388708"/>
                  </a:lnTo>
                  <a:lnTo>
                    <a:pt x="465734" y="386715"/>
                  </a:lnTo>
                  <a:lnTo>
                    <a:pt x="465734" y="384721"/>
                  </a:lnTo>
                  <a:close/>
                </a:path>
                <a:path w="677544" h="429259">
                  <a:moveTo>
                    <a:pt x="483374" y="361734"/>
                  </a:moveTo>
                  <a:lnTo>
                    <a:pt x="481749" y="360121"/>
                  </a:lnTo>
                  <a:lnTo>
                    <a:pt x="477761" y="360121"/>
                  </a:lnTo>
                  <a:lnTo>
                    <a:pt x="476148" y="361734"/>
                  </a:lnTo>
                  <a:lnTo>
                    <a:pt x="476148" y="365734"/>
                  </a:lnTo>
                  <a:lnTo>
                    <a:pt x="477761" y="367347"/>
                  </a:lnTo>
                  <a:lnTo>
                    <a:pt x="481749" y="367347"/>
                  </a:lnTo>
                  <a:lnTo>
                    <a:pt x="483374" y="365734"/>
                  </a:lnTo>
                  <a:lnTo>
                    <a:pt x="483374" y="363728"/>
                  </a:lnTo>
                  <a:lnTo>
                    <a:pt x="483374" y="361734"/>
                  </a:lnTo>
                  <a:close/>
                </a:path>
                <a:path w="677544" h="429259">
                  <a:moveTo>
                    <a:pt x="501015" y="377050"/>
                  </a:moveTo>
                  <a:lnTo>
                    <a:pt x="499389" y="375437"/>
                  </a:lnTo>
                  <a:lnTo>
                    <a:pt x="495388" y="375437"/>
                  </a:lnTo>
                  <a:lnTo>
                    <a:pt x="493776" y="377050"/>
                  </a:lnTo>
                  <a:lnTo>
                    <a:pt x="493776" y="381050"/>
                  </a:lnTo>
                  <a:lnTo>
                    <a:pt x="495388" y="382663"/>
                  </a:lnTo>
                  <a:lnTo>
                    <a:pt x="499389" y="382663"/>
                  </a:lnTo>
                  <a:lnTo>
                    <a:pt x="501015" y="381050"/>
                  </a:lnTo>
                  <a:lnTo>
                    <a:pt x="501015" y="379056"/>
                  </a:lnTo>
                  <a:lnTo>
                    <a:pt x="501015" y="377050"/>
                  </a:lnTo>
                  <a:close/>
                </a:path>
                <a:path w="677544" h="429259">
                  <a:moveTo>
                    <a:pt x="518655" y="396214"/>
                  </a:moveTo>
                  <a:lnTo>
                    <a:pt x="517029" y="394589"/>
                  </a:lnTo>
                  <a:lnTo>
                    <a:pt x="513029" y="394589"/>
                  </a:lnTo>
                  <a:lnTo>
                    <a:pt x="511416" y="396214"/>
                  </a:lnTo>
                  <a:lnTo>
                    <a:pt x="511416" y="400202"/>
                  </a:lnTo>
                  <a:lnTo>
                    <a:pt x="513029" y="401828"/>
                  </a:lnTo>
                  <a:lnTo>
                    <a:pt x="517029" y="401828"/>
                  </a:lnTo>
                  <a:lnTo>
                    <a:pt x="518655" y="400202"/>
                  </a:lnTo>
                  <a:lnTo>
                    <a:pt x="518655" y="398208"/>
                  </a:lnTo>
                  <a:lnTo>
                    <a:pt x="518655" y="396214"/>
                  </a:lnTo>
                  <a:close/>
                </a:path>
                <a:path w="677544" h="429259">
                  <a:moveTo>
                    <a:pt x="536282" y="396214"/>
                  </a:moveTo>
                  <a:lnTo>
                    <a:pt x="534657" y="394589"/>
                  </a:lnTo>
                  <a:lnTo>
                    <a:pt x="530669" y="394589"/>
                  </a:lnTo>
                  <a:lnTo>
                    <a:pt x="529043" y="396214"/>
                  </a:lnTo>
                  <a:lnTo>
                    <a:pt x="529043" y="400202"/>
                  </a:lnTo>
                  <a:lnTo>
                    <a:pt x="530669" y="401828"/>
                  </a:lnTo>
                  <a:lnTo>
                    <a:pt x="534657" y="401828"/>
                  </a:lnTo>
                  <a:lnTo>
                    <a:pt x="536282" y="400202"/>
                  </a:lnTo>
                  <a:lnTo>
                    <a:pt x="536282" y="398208"/>
                  </a:lnTo>
                  <a:lnTo>
                    <a:pt x="536282" y="396214"/>
                  </a:lnTo>
                  <a:close/>
                </a:path>
                <a:path w="677544" h="429259">
                  <a:moveTo>
                    <a:pt x="553923" y="423037"/>
                  </a:moveTo>
                  <a:lnTo>
                    <a:pt x="552297" y="421411"/>
                  </a:lnTo>
                  <a:lnTo>
                    <a:pt x="548309" y="421411"/>
                  </a:lnTo>
                  <a:lnTo>
                    <a:pt x="546684" y="423037"/>
                  </a:lnTo>
                  <a:lnTo>
                    <a:pt x="546684" y="427024"/>
                  </a:lnTo>
                  <a:lnTo>
                    <a:pt x="548309" y="428637"/>
                  </a:lnTo>
                  <a:lnTo>
                    <a:pt x="552297" y="428637"/>
                  </a:lnTo>
                  <a:lnTo>
                    <a:pt x="553923" y="427024"/>
                  </a:lnTo>
                  <a:lnTo>
                    <a:pt x="553923" y="425018"/>
                  </a:lnTo>
                  <a:lnTo>
                    <a:pt x="553923" y="423037"/>
                  </a:lnTo>
                  <a:close/>
                </a:path>
                <a:path w="677544" h="429259">
                  <a:moveTo>
                    <a:pt x="571563" y="419201"/>
                  </a:moveTo>
                  <a:lnTo>
                    <a:pt x="569937" y="417588"/>
                  </a:lnTo>
                  <a:lnTo>
                    <a:pt x="565950" y="417588"/>
                  </a:lnTo>
                  <a:lnTo>
                    <a:pt x="564324" y="419201"/>
                  </a:lnTo>
                  <a:lnTo>
                    <a:pt x="564324" y="423189"/>
                  </a:lnTo>
                  <a:lnTo>
                    <a:pt x="565950" y="424815"/>
                  </a:lnTo>
                  <a:lnTo>
                    <a:pt x="569937" y="424815"/>
                  </a:lnTo>
                  <a:lnTo>
                    <a:pt x="571563" y="423189"/>
                  </a:lnTo>
                  <a:lnTo>
                    <a:pt x="571563" y="421195"/>
                  </a:lnTo>
                  <a:lnTo>
                    <a:pt x="571563" y="419201"/>
                  </a:lnTo>
                  <a:close/>
                </a:path>
                <a:path w="677544" h="429259">
                  <a:moveTo>
                    <a:pt x="589191" y="423037"/>
                  </a:moveTo>
                  <a:lnTo>
                    <a:pt x="587578" y="421411"/>
                  </a:lnTo>
                  <a:lnTo>
                    <a:pt x="583577" y="421411"/>
                  </a:lnTo>
                  <a:lnTo>
                    <a:pt x="581952" y="423037"/>
                  </a:lnTo>
                  <a:lnTo>
                    <a:pt x="581952" y="427024"/>
                  </a:lnTo>
                  <a:lnTo>
                    <a:pt x="583577" y="428637"/>
                  </a:lnTo>
                  <a:lnTo>
                    <a:pt x="587578" y="428637"/>
                  </a:lnTo>
                  <a:lnTo>
                    <a:pt x="589191" y="427024"/>
                  </a:lnTo>
                  <a:lnTo>
                    <a:pt x="589191" y="425018"/>
                  </a:lnTo>
                  <a:lnTo>
                    <a:pt x="589191" y="423037"/>
                  </a:lnTo>
                  <a:close/>
                </a:path>
                <a:path w="677544" h="429259">
                  <a:moveTo>
                    <a:pt x="606818" y="419201"/>
                  </a:moveTo>
                  <a:lnTo>
                    <a:pt x="605193" y="417588"/>
                  </a:lnTo>
                  <a:lnTo>
                    <a:pt x="601205" y="417588"/>
                  </a:lnTo>
                  <a:lnTo>
                    <a:pt x="599592" y="419201"/>
                  </a:lnTo>
                  <a:lnTo>
                    <a:pt x="599592" y="423189"/>
                  </a:lnTo>
                  <a:lnTo>
                    <a:pt x="601205" y="424815"/>
                  </a:lnTo>
                  <a:lnTo>
                    <a:pt x="605193" y="424815"/>
                  </a:lnTo>
                  <a:lnTo>
                    <a:pt x="606818" y="423189"/>
                  </a:lnTo>
                  <a:lnTo>
                    <a:pt x="606818" y="421195"/>
                  </a:lnTo>
                  <a:lnTo>
                    <a:pt x="606818" y="419201"/>
                  </a:lnTo>
                  <a:close/>
                </a:path>
                <a:path w="677544" h="429259">
                  <a:moveTo>
                    <a:pt x="624446" y="423037"/>
                  </a:moveTo>
                  <a:lnTo>
                    <a:pt x="622833" y="421411"/>
                  </a:lnTo>
                  <a:lnTo>
                    <a:pt x="618832" y="421411"/>
                  </a:lnTo>
                  <a:lnTo>
                    <a:pt x="617220" y="423037"/>
                  </a:lnTo>
                  <a:lnTo>
                    <a:pt x="617220" y="427024"/>
                  </a:lnTo>
                  <a:lnTo>
                    <a:pt x="618832" y="428637"/>
                  </a:lnTo>
                  <a:lnTo>
                    <a:pt x="622833" y="428637"/>
                  </a:lnTo>
                  <a:lnTo>
                    <a:pt x="624446" y="427024"/>
                  </a:lnTo>
                  <a:lnTo>
                    <a:pt x="624446" y="425018"/>
                  </a:lnTo>
                  <a:lnTo>
                    <a:pt x="624446" y="423037"/>
                  </a:lnTo>
                  <a:close/>
                </a:path>
                <a:path w="677544" h="429259">
                  <a:moveTo>
                    <a:pt x="642086" y="423037"/>
                  </a:moveTo>
                  <a:lnTo>
                    <a:pt x="640473" y="421411"/>
                  </a:lnTo>
                  <a:lnTo>
                    <a:pt x="636473" y="421411"/>
                  </a:lnTo>
                  <a:lnTo>
                    <a:pt x="634860" y="423037"/>
                  </a:lnTo>
                  <a:lnTo>
                    <a:pt x="634860" y="427024"/>
                  </a:lnTo>
                  <a:lnTo>
                    <a:pt x="636473" y="428637"/>
                  </a:lnTo>
                  <a:lnTo>
                    <a:pt x="640473" y="428637"/>
                  </a:lnTo>
                  <a:lnTo>
                    <a:pt x="642086" y="427024"/>
                  </a:lnTo>
                  <a:lnTo>
                    <a:pt x="642086" y="425018"/>
                  </a:lnTo>
                  <a:lnTo>
                    <a:pt x="642086" y="423037"/>
                  </a:lnTo>
                  <a:close/>
                </a:path>
                <a:path w="677544" h="429259">
                  <a:moveTo>
                    <a:pt x="659714" y="419201"/>
                  </a:moveTo>
                  <a:lnTo>
                    <a:pt x="658101" y="417588"/>
                  </a:lnTo>
                  <a:lnTo>
                    <a:pt x="654113" y="417588"/>
                  </a:lnTo>
                  <a:lnTo>
                    <a:pt x="652487" y="419201"/>
                  </a:lnTo>
                  <a:lnTo>
                    <a:pt x="652487" y="423189"/>
                  </a:lnTo>
                  <a:lnTo>
                    <a:pt x="654113" y="424815"/>
                  </a:lnTo>
                  <a:lnTo>
                    <a:pt x="658101" y="424815"/>
                  </a:lnTo>
                  <a:lnTo>
                    <a:pt x="659714" y="423189"/>
                  </a:lnTo>
                  <a:lnTo>
                    <a:pt x="659714" y="421195"/>
                  </a:lnTo>
                  <a:lnTo>
                    <a:pt x="659714" y="419201"/>
                  </a:lnTo>
                  <a:close/>
                </a:path>
                <a:path w="677544" h="429259">
                  <a:moveTo>
                    <a:pt x="677354" y="423037"/>
                  </a:moveTo>
                  <a:lnTo>
                    <a:pt x="675741" y="421411"/>
                  </a:lnTo>
                  <a:lnTo>
                    <a:pt x="671741" y="421411"/>
                  </a:lnTo>
                  <a:lnTo>
                    <a:pt x="670128" y="423037"/>
                  </a:lnTo>
                  <a:lnTo>
                    <a:pt x="670128" y="427024"/>
                  </a:lnTo>
                  <a:lnTo>
                    <a:pt x="671741" y="428637"/>
                  </a:lnTo>
                  <a:lnTo>
                    <a:pt x="675741" y="428637"/>
                  </a:lnTo>
                  <a:lnTo>
                    <a:pt x="677354" y="427024"/>
                  </a:lnTo>
                  <a:lnTo>
                    <a:pt x="677354" y="425018"/>
                  </a:lnTo>
                  <a:lnTo>
                    <a:pt x="677354" y="423037"/>
                  </a:lnTo>
                  <a:close/>
                </a:path>
              </a:pathLst>
            </a:custGeom>
            <a:solidFill>
              <a:srgbClr val="FFA05A"/>
            </a:solidFill>
          </p:spPr>
          <p:txBody>
            <a:bodyPr wrap="square" lIns="0" tIns="0" rIns="0" bIns="0" rtlCol="0"/>
            <a:lstStyle/>
            <a:p>
              <a:endParaRPr/>
            </a:p>
          </p:txBody>
        </p:sp>
        <p:sp>
          <p:nvSpPr>
            <p:cNvPr id="68" name="object 68"/>
            <p:cNvSpPr/>
            <p:nvPr/>
          </p:nvSpPr>
          <p:spPr>
            <a:xfrm>
              <a:off x="2010247" y="740547"/>
              <a:ext cx="0" cy="478790"/>
            </a:xfrm>
            <a:custGeom>
              <a:avLst/>
              <a:gdLst/>
              <a:ahLst/>
              <a:cxnLst/>
              <a:rect l="l" t="t" r="r" b="b"/>
              <a:pathLst>
                <a:path h="478790">
                  <a:moveTo>
                    <a:pt x="0" y="0"/>
                  </a:moveTo>
                  <a:lnTo>
                    <a:pt x="0" y="478268"/>
                  </a:lnTo>
                </a:path>
              </a:pathLst>
            </a:custGeom>
            <a:ln w="3175">
              <a:solidFill>
                <a:srgbClr val="000000"/>
              </a:solidFill>
            </a:ln>
          </p:spPr>
          <p:txBody>
            <a:bodyPr wrap="square" lIns="0" tIns="0" rIns="0" bIns="0" rtlCol="0"/>
            <a:lstStyle/>
            <a:p>
              <a:endParaRPr/>
            </a:p>
          </p:txBody>
        </p:sp>
      </p:grpSp>
      <p:sp>
        <p:nvSpPr>
          <p:cNvPr id="69" name="object 69"/>
          <p:cNvSpPr txBox="1"/>
          <p:nvPr/>
        </p:nvSpPr>
        <p:spPr>
          <a:xfrm>
            <a:off x="263315" y="1165526"/>
            <a:ext cx="2538730" cy="54610"/>
          </a:xfrm>
          <a:prstGeom prst="rect">
            <a:avLst/>
          </a:prstGeom>
        </p:spPr>
        <p:txBody>
          <a:bodyPr vert="horz" wrap="square" lIns="0" tIns="11430" rIns="0" bIns="0" rtlCol="0">
            <a:spAutoFit/>
          </a:bodyPr>
          <a:lstStyle/>
          <a:p>
            <a:pPr marL="38100">
              <a:lnSpc>
                <a:spcPct val="100000"/>
              </a:lnSpc>
              <a:spcBef>
                <a:spcPts val="90"/>
              </a:spcBef>
              <a:tabLst>
                <a:tab pos="815340" algn="l"/>
                <a:tab pos="1660525" algn="l"/>
                <a:tab pos="2499995" algn="l"/>
              </a:tabLst>
            </a:pPr>
            <a:r>
              <a:rPr sz="150" b="1" spc="10" dirty="0">
                <a:solidFill>
                  <a:srgbClr val="2A3E5F"/>
                </a:solidFill>
                <a:latin typeface="Tahoma"/>
                <a:cs typeface="Tahoma"/>
              </a:rPr>
              <a:t>0</a:t>
            </a:r>
            <a:r>
              <a:rPr sz="150" b="1" u="sng" spc="10" dirty="0">
                <a:solidFill>
                  <a:srgbClr val="2A3E5F"/>
                </a:solidFill>
                <a:uFill>
                  <a:solidFill>
                    <a:srgbClr val="000000"/>
                  </a:solidFill>
                </a:uFill>
                <a:latin typeface="Times New Roman"/>
                <a:cs typeface="Times New Roman"/>
              </a:rPr>
              <a:t>	</a:t>
            </a:r>
            <a:r>
              <a:rPr sz="200" b="1" spc="-20" dirty="0">
                <a:solidFill>
                  <a:srgbClr val="2A3E5F"/>
                </a:solidFill>
                <a:latin typeface="Tahoma"/>
                <a:cs typeface="Tahoma"/>
              </a:rPr>
              <a:t>0</a:t>
            </a:r>
            <a:r>
              <a:rPr sz="200" b="1" u="sng" spc="-20" dirty="0">
                <a:solidFill>
                  <a:srgbClr val="2A3E5F"/>
                </a:solidFill>
                <a:uFill>
                  <a:solidFill>
                    <a:srgbClr val="000000"/>
                  </a:solidFill>
                </a:uFill>
                <a:latin typeface="Times New Roman"/>
                <a:cs typeface="Times New Roman"/>
              </a:rPr>
              <a:t>	</a:t>
            </a:r>
            <a:r>
              <a:rPr sz="200" b="1" spc="-20" dirty="0">
                <a:solidFill>
                  <a:srgbClr val="2A3E5F"/>
                </a:solidFill>
                <a:latin typeface="Tahoma"/>
                <a:cs typeface="Tahoma"/>
              </a:rPr>
              <a:t>0</a:t>
            </a:r>
            <a:r>
              <a:rPr sz="200" b="1" spc="-25" dirty="0">
                <a:solidFill>
                  <a:srgbClr val="2A3E5F"/>
                </a:solidFill>
                <a:latin typeface="Tahoma"/>
                <a:cs typeface="Tahoma"/>
              </a:rPr>
              <a:t> </a:t>
            </a:r>
            <a:r>
              <a:rPr sz="200" u="sng" spc="-5" dirty="0">
                <a:solidFill>
                  <a:srgbClr val="2A3E5F"/>
                </a:solidFill>
                <a:uFill>
                  <a:solidFill>
                    <a:srgbClr val="000000"/>
                  </a:solidFill>
                </a:uFill>
                <a:latin typeface="Times New Roman"/>
                <a:cs typeface="Times New Roman"/>
              </a:rPr>
              <a:t> </a:t>
            </a:r>
            <a:r>
              <a:rPr sz="200" u="sng" dirty="0">
                <a:solidFill>
                  <a:srgbClr val="2A3E5F"/>
                </a:solidFill>
                <a:uFill>
                  <a:solidFill>
                    <a:srgbClr val="000000"/>
                  </a:solidFill>
                </a:uFill>
                <a:latin typeface="Times New Roman"/>
                <a:cs typeface="Times New Roman"/>
              </a:rPr>
              <a:t>	</a:t>
            </a:r>
            <a:endParaRPr sz="200">
              <a:latin typeface="Times New Roman"/>
              <a:cs typeface="Times New Roman"/>
            </a:endParaRPr>
          </a:p>
        </p:txBody>
      </p:sp>
      <p:sp>
        <p:nvSpPr>
          <p:cNvPr id="70" name="object 70"/>
          <p:cNvSpPr txBox="1"/>
          <p:nvPr/>
        </p:nvSpPr>
        <p:spPr>
          <a:xfrm>
            <a:off x="1965471" y="1085994"/>
            <a:ext cx="52069" cy="54610"/>
          </a:xfrm>
          <a:prstGeom prst="rect">
            <a:avLst/>
          </a:prstGeom>
        </p:spPr>
        <p:txBody>
          <a:bodyPr vert="horz" wrap="square" lIns="0" tIns="17780" rIns="0" bIns="0" rtlCol="0">
            <a:spAutoFit/>
          </a:bodyPr>
          <a:lstStyle/>
          <a:p>
            <a:pPr marL="12700">
              <a:lnSpc>
                <a:spcPct val="100000"/>
              </a:lnSpc>
              <a:spcBef>
                <a:spcPts val="140"/>
              </a:spcBef>
            </a:pPr>
            <a:r>
              <a:rPr sz="150" b="1" spc="5" dirty="0">
                <a:solidFill>
                  <a:srgbClr val="2A3E5F"/>
                </a:solidFill>
                <a:latin typeface="Tahoma"/>
                <a:cs typeface="Tahoma"/>
              </a:rPr>
              <a:t>20</a:t>
            </a:r>
            <a:endParaRPr sz="150">
              <a:latin typeface="Tahoma"/>
              <a:cs typeface="Tahoma"/>
            </a:endParaRPr>
          </a:p>
        </p:txBody>
      </p:sp>
      <p:sp>
        <p:nvSpPr>
          <p:cNvPr id="71" name="object 71"/>
          <p:cNvSpPr txBox="1"/>
          <p:nvPr/>
        </p:nvSpPr>
        <p:spPr>
          <a:xfrm>
            <a:off x="1965471" y="1009134"/>
            <a:ext cx="52069" cy="54610"/>
          </a:xfrm>
          <a:prstGeom prst="rect">
            <a:avLst/>
          </a:prstGeom>
        </p:spPr>
        <p:txBody>
          <a:bodyPr vert="horz" wrap="square" lIns="0" tIns="17780" rIns="0" bIns="0" rtlCol="0">
            <a:spAutoFit/>
          </a:bodyPr>
          <a:lstStyle/>
          <a:p>
            <a:pPr marL="12700">
              <a:lnSpc>
                <a:spcPct val="100000"/>
              </a:lnSpc>
              <a:spcBef>
                <a:spcPts val="140"/>
              </a:spcBef>
            </a:pPr>
            <a:r>
              <a:rPr sz="150" b="1" spc="5" dirty="0">
                <a:solidFill>
                  <a:srgbClr val="2A3E5F"/>
                </a:solidFill>
                <a:latin typeface="Tahoma"/>
                <a:cs typeface="Tahoma"/>
              </a:rPr>
              <a:t>40</a:t>
            </a:r>
            <a:endParaRPr sz="150">
              <a:latin typeface="Tahoma"/>
              <a:cs typeface="Tahoma"/>
            </a:endParaRPr>
          </a:p>
        </p:txBody>
      </p:sp>
      <p:sp>
        <p:nvSpPr>
          <p:cNvPr id="72" name="object 72"/>
          <p:cNvSpPr txBox="1"/>
          <p:nvPr/>
        </p:nvSpPr>
        <p:spPr>
          <a:xfrm>
            <a:off x="1965471" y="932515"/>
            <a:ext cx="52069" cy="54610"/>
          </a:xfrm>
          <a:prstGeom prst="rect">
            <a:avLst/>
          </a:prstGeom>
        </p:spPr>
        <p:txBody>
          <a:bodyPr vert="horz" wrap="square" lIns="0" tIns="17780" rIns="0" bIns="0" rtlCol="0">
            <a:spAutoFit/>
          </a:bodyPr>
          <a:lstStyle/>
          <a:p>
            <a:pPr marL="12700">
              <a:lnSpc>
                <a:spcPct val="100000"/>
              </a:lnSpc>
              <a:spcBef>
                <a:spcPts val="140"/>
              </a:spcBef>
            </a:pPr>
            <a:r>
              <a:rPr sz="150" b="1" spc="5" dirty="0">
                <a:solidFill>
                  <a:srgbClr val="2A3E5F"/>
                </a:solidFill>
                <a:latin typeface="Tahoma"/>
                <a:cs typeface="Tahoma"/>
              </a:rPr>
              <a:t>60</a:t>
            </a:r>
            <a:endParaRPr sz="150">
              <a:latin typeface="Tahoma"/>
              <a:cs typeface="Tahoma"/>
            </a:endParaRPr>
          </a:p>
        </p:txBody>
      </p:sp>
      <p:sp>
        <p:nvSpPr>
          <p:cNvPr id="73" name="object 73"/>
          <p:cNvSpPr txBox="1"/>
          <p:nvPr/>
        </p:nvSpPr>
        <p:spPr>
          <a:xfrm>
            <a:off x="1965471" y="855656"/>
            <a:ext cx="52069" cy="54610"/>
          </a:xfrm>
          <a:prstGeom prst="rect">
            <a:avLst/>
          </a:prstGeom>
        </p:spPr>
        <p:txBody>
          <a:bodyPr vert="horz" wrap="square" lIns="0" tIns="17780" rIns="0" bIns="0" rtlCol="0">
            <a:spAutoFit/>
          </a:bodyPr>
          <a:lstStyle/>
          <a:p>
            <a:pPr marL="12700">
              <a:lnSpc>
                <a:spcPct val="100000"/>
              </a:lnSpc>
              <a:spcBef>
                <a:spcPts val="140"/>
              </a:spcBef>
            </a:pPr>
            <a:r>
              <a:rPr sz="150" b="1" spc="5" dirty="0">
                <a:solidFill>
                  <a:srgbClr val="2A3E5F"/>
                </a:solidFill>
                <a:latin typeface="Tahoma"/>
                <a:cs typeface="Tahoma"/>
              </a:rPr>
              <a:t>80</a:t>
            </a:r>
            <a:endParaRPr sz="150">
              <a:latin typeface="Tahoma"/>
              <a:cs typeface="Tahoma"/>
            </a:endParaRPr>
          </a:p>
        </p:txBody>
      </p:sp>
      <p:sp>
        <p:nvSpPr>
          <p:cNvPr id="74" name="object 74"/>
          <p:cNvSpPr txBox="1"/>
          <p:nvPr/>
        </p:nvSpPr>
        <p:spPr>
          <a:xfrm>
            <a:off x="1952211" y="779037"/>
            <a:ext cx="65405" cy="54610"/>
          </a:xfrm>
          <a:prstGeom prst="rect">
            <a:avLst/>
          </a:prstGeom>
        </p:spPr>
        <p:txBody>
          <a:bodyPr vert="horz" wrap="square" lIns="0" tIns="17780" rIns="0" bIns="0" rtlCol="0">
            <a:spAutoFit/>
          </a:bodyPr>
          <a:lstStyle/>
          <a:p>
            <a:pPr marL="12700">
              <a:lnSpc>
                <a:spcPct val="100000"/>
              </a:lnSpc>
              <a:spcBef>
                <a:spcPts val="140"/>
              </a:spcBef>
            </a:pPr>
            <a:r>
              <a:rPr sz="150" b="1" spc="5" dirty="0">
                <a:solidFill>
                  <a:srgbClr val="2A3E5F"/>
                </a:solidFill>
                <a:latin typeface="Tahoma"/>
                <a:cs typeface="Tahoma"/>
              </a:rPr>
              <a:t>100</a:t>
            </a:r>
            <a:endParaRPr sz="150">
              <a:latin typeface="Tahoma"/>
              <a:cs typeface="Tahoma"/>
            </a:endParaRPr>
          </a:p>
        </p:txBody>
      </p:sp>
      <p:grpSp>
        <p:nvGrpSpPr>
          <p:cNvPr id="75" name="object 75"/>
          <p:cNvGrpSpPr/>
          <p:nvPr/>
        </p:nvGrpSpPr>
        <p:grpSpPr>
          <a:xfrm>
            <a:off x="2484240" y="812287"/>
            <a:ext cx="243840" cy="187325"/>
            <a:chOff x="2484240" y="812287"/>
            <a:chExt cx="243840" cy="187325"/>
          </a:xfrm>
        </p:grpSpPr>
        <p:sp>
          <p:nvSpPr>
            <p:cNvPr id="76" name="object 76"/>
            <p:cNvSpPr/>
            <p:nvPr/>
          </p:nvSpPr>
          <p:spPr>
            <a:xfrm>
              <a:off x="2484240" y="812287"/>
              <a:ext cx="243840" cy="187325"/>
            </a:xfrm>
            <a:custGeom>
              <a:avLst/>
              <a:gdLst/>
              <a:ahLst/>
              <a:cxnLst/>
              <a:rect l="l" t="t" r="r" b="b"/>
              <a:pathLst>
                <a:path w="243839" h="187325">
                  <a:moveTo>
                    <a:pt x="243505" y="0"/>
                  </a:moveTo>
                  <a:lnTo>
                    <a:pt x="0" y="0"/>
                  </a:lnTo>
                  <a:lnTo>
                    <a:pt x="0" y="186727"/>
                  </a:lnTo>
                  <a:lnTo>
                    <a:pt x="243505" y="186727"/>
                  </a:lnTo>
                  <a:lnTo>
                    <a:pt x="243505" y="0"/>
                  </a:lnTo>
                  <a:close/>
                </a:path>
              </a:pathLst>
            </a:custGeom>
            <a:solidFill>
              <a:srgbClr val="FFFFFF"/>
            </a:solidFill>
          </p:spPr>
          <p:txBody>
            <a:bodyPr wrap="square" lIns="0" tIns="0" rIns="0" bIns="0" rtlCol="0"/>
            <a:lstStyle/>
            <a:p>
              <a:endParaRPr/>
            </a:p>
          </p:txBody>
        </p:sp>
        <p:sp>
          <p:nvSpPr>
            <p:cNvPr id="77" name="object 77"/>
            <p:cNvSpPr/>
            <p:nvPr/>
          </p:nvSpPr>
          <p:spPr>
            <a:xfrm>
              <a:off x="2490267" y="835779"/>
              <a:ext cx="36195" cy="0"/>
            </a:xfrm>
            <a:custGeom>
              <a:avLst/>
              <a:gdLst/>
              <a:ahLst/>
              <a:cxnLst/>
              <a:rect l="l" t="t" r="r" b="b"/>
              <a:pathLst>
                <a:path w="36194">
                  <a:moveTo>
                    <a:pt x="0" y="0"/>
                  </a:moveTo>
                  <a:lnTo>
                    <a:pt x="36164" y="0"/>
                  </a:lnTo>
                </a:path>
              </a:pathLst>
            </a:custGeom>
            <a:ln w="3175">
              <a:solidFill>
                <a:srgbClr val="626DF9"/>
              </a:solidFill>
            </a:ln>
          </p:spPr>
          <p:txBody>
            <a:bodyPr wrap="square" lIns="0" tIns="0" rIns="0" bIns="0" rtlCol="0"/>
            <a:lstStyle/>
            <a:p>
              <a:endParaRPr/>
            </a:p>
          </p:txBody>
        </p:sp>
        <p:sp>
          <p:nvSpPr>
            <p:cNvPr id="78" name="object 78"/>
            <p:cNvSpPr/>
            <p:nvPr/>
          </p:nvSpPr>
          <p:spPr>
            <a:xfrm>
              <a:off x="2504733" y="832164"/>
              <a:ext cx="7620" cy="7620"/>
            </a:xfrm>
            <a:custGeom>
              <a:avLst/>
              <a:gdLst/>
              <a:ahLst/>
              <a:cxnLst/>
              <a:rect l="l" t="t" r="r" b="b"/>
              <a:pathLst>
                <a:path w="7619" h="7619">
                  <a:moveTo>
                    <a:pt x="5615" y="0"/>
                  </a:moveTo>
                  <a:lnTo>
                    <a:pt x="1617" y="0"/>
                  </a:lnTo>
                  <a:lnTo>
                    <a:pt x="0" y="1626"/>
                  </a:lnTo>
                  <a:lnTo>
                    <a:pt x="0" y="5611"/>
                  </a:lnTo>
                  <a:lnTo>
                    <a:pt x="1617" y="7228"/>
                  </a:lnTo>
                  <a:lnTo>
                    <a:pt x="5615" y="7228"/>
                  </a:lnTo>
                  <a:lnTo>
                    <a:pt x="7232" y="5611"/>
                  </a:lnTo>
                  <a:lnTo>
                    <a:pt x="7232" y="3614"/>
                  </a:lnTo>
                  <a:lnTo>
                    <a:pt x="7232" y="1626"/>
                  </a:lnTo>
                  <a:lnTo>
                    <a:pt x="5615" y="0"/>
                  </a:lnTo>
                  <a:close/>
                </a:path>
              </a:pathLst>
            </a:custGeom>
            <a:solidFill>
              <a:srgbClr val="626DF9"/>
            </a:solidFill>
          </p:spPr>
          <p:txBody>
            <a:bodyPr wrap="square" lIns="0" tIns="0" rIns="0" bIns="0" rtlCol="0"/>
            <a:lstStyle/>
            <a:p>
              <a:endParaRPr/>
            </a:p>
          </p:txBody>
        </p:sp>
        <p:sp>
          <p:nvSpPr>
            <p:cNvPr id="79" name="object 79"/>
            <p:cNvSpPr/>
            <p:nvPr/>
          </p:nvSpPr>
          <p:spPr>
            <a:xfrm>
              <a:off x="2490267" y="870715"/>
              <a:ext cx="36195" cy="0"/>
            </a:xfrm>
            <a:custGeom>
              <a:avLst/>
              <a:gdLst/>
              <a:ahLst/>
              <a:cxnLst/>
              <a:rect l="l" t="t" r="r" b="b"/>
              <a:pathLst>
                <a:path w="36194">
                  <a:moveTo>
                    <a:pt x="0" y="0"/>
                  </a:moveTo>
                  <a:lnTo>
                    <a:pt x="36164" y="0"/>
                  </a:lnTo>
                </a:path>
              </a:pathLst>
            </a:custGeom>
            <a:ln w="3175">
              <a:solidFill>
                <a:srgbClr val="EE543A"/>
              </a:solidFill>
            </a:ln>
          </p:spPr>
          <p:txBody>
            <a:bodyPr wrap="square" lIns="0" tIns="0" rIns="0" bIns="0" rtlCol="0"/>
            <a:lstStyle/>
            <a:p>
              <a:endParaRPr/>
            </a:p>
          </p:txBody>
        </p:sp>
        <p:sp>
          <p:nvSpPr>
            <p:cNvPr id="80" name="object 80"/>
            <p:cNvSpPr/>
            <p:nvPr/>
          </p:nvSpPr>
          <p:spPr>
            <a:xfrm>
              <a:off x="2504733" y="867101"/>
              <a:ext cx="7620" cy="7620"/>
            </a:xfrm>
            <a:custGeom>
              <a:avLst/>
              <a:gdLst/>
              <a:ahLst/>
              <a:cxnLst/>
              <a:rect l="l" t="t" r="r" b="b"/>
              <a:pathLst>
                <a:path w="7619" h="7619">
                  <a:moveTo>
                    <a:pt x="5615" y="0"/>
                  </a:moveTo>
                  <a:lnTo>
                    <a:pt x="1617" y="0"/>
                  </a:lnTo>
                  <a:lnTo>
                    <a:pt x="0" y="1626"/>
                  </a:lnTo>
                  <a:lnTo>
                    <a:pt x="0" y="5611"/>
                  </a:lnTo>
                  <a:lnTo>
                    <a:pt x="1617" y="7228"/>
                  </a:lnTo>
                  <a:lnTo>
                    <a:pt x="5615" y="7228"/>
                  </a:lnTo>
                  <a:lnTo>
                    <a:pt x="7232" y="5611"/>
                  </a:lnTo>
                  <a:lnTo>
                    <a:pt x="7232" y="3614"/>
                  </a:lnTo>
                  <a:lnTo>
                    <a:pt x="7232" y="1626"/>
                  </a:lnTo>
                  <a:lnTo>
                    <a:pt x="5615" y="0"/>
                  </a:lnTo>
                  <a:close/>
                </a:path>
              </a:pathLst>
            </a:custGeom>
            <a:solidFill>
              <a:srgbClr val="EE543A"/>
            </a:solidFill>
          </p:spPr>
          <p:txBody>
            <a:bodyPr wrap="square" lIns="0" tIns="0" rIns="0" bIns="0" rtlCol="0"/>
            <a:lstStyle/>
            <a:p>
              <a:endParaRPr/>
            </a:p>
          </p:txBody>
        </p:sp>
        <p:sp>
          <p:nvSpPr>
            <p:cNvPr id="81" name="object 81"/>
            <p:cNvSpPr/>
            <p:nvPr/>
          </p:nvSpPr>
          <p:spPr>
            <a:xfrm>
              <a:off x="2490267" y="905651"/>
              <a:ext cx="36195" cy="0"/>
            </a:xfrm>
            <a:custGeom>
              <a:avLst/>
              <a:gdLst/>
              <a:ahLst/>
              <a:cxnLst/>
              <a:rect l="l" t="t" r="r" b="b"/>
              <a:pathLst>
                <a:path w="36194">
                  <a:moveTo>
                    <a:pt x="0" y="0"/>
                  </a:moveTo>
                  <a:lnTo>
                    <a:pt x="36164" y="0"/>
                  </a:lnTo>
                </a:path>
              </a:pathLst>
            </a:custGeom>
            <a:ln w="3175">
              <a:solidFill>
                <a:srgbClr val="00CC95"/>
              </a:solidFill>
            </a:ln>
          </p:spPr>
          <p:txBody>
            <a:bodyPr wrap="square" lIns="0" tIns="0" rIns="0" bIns="0" rtlCol="0"/>
            <a:lstStyle/>
            <a:p>
              <a:endParaRPr/>
            </a:p>
          </p:txBody>
        </p:sp>
        <p:sp>
          <p:nvSpPr>
            <p:cNvPr id="82" name="object 82"/>
            <p:cNvSpPr/>
            <p:nvPr/>
          </p:nvSpPr>
          <p:spPr>
            <a:xfrm>
              <a:off x="2504733" y="902037"/>
              <a:ext cx="7620" cy="7620"/>
            </a:xfrm>
            <a:custGeom>
              <a:avLst/>
              <a:gdLst/>
              <a:ahLst/>
              <a:cxnLst/>
              <a:rect l="l" t="t" r="r" b="b"/>
              <a:pathLst>
                <a:path w="7619" h="7619">
                  <a:moveTo>
                    <a:pt x="5615" y="0"/>
                  </a:moveTo>
                  <a:lnTo>
                    <a:pt x="1617" y="0"/>
                  </a:lnTo>
                  <a:lnTo>
                    <a:pt x="0" y="1626"/>
                  </a:lnTo>
                  <a:lnTo>
                    <a:pt x="0" y="5611"/>
                  </a:lnTo>
                  <a:lnTo>
                    <a:pt x="1617" y="7228"/>
                  </a:lnTo>
                  <a:lnTo>
                    <a:pt x="5615" y="7228"/>
                  </a:lnTo>
                  <a:lnTo>
                    <a:pt x="7232" y="5611"/>
                  </a:lnTo>
                  <a:lnTo>
                    <a:pt x="7232" y="3614"/>
                  </a:lnTo>
                  <a:lnTo>
                    <a:pt x="7232" y="1626"/>
                  </a:lnTo>
                  <a:lnTo>
                    <a:pt x="5615" y="0"/>
                  </a:lnTo>
                  <a:close/>
                </a:path>
              </a:pathLst>
            </a:custGeom>
            <a:solidFill>
              <a:srgbClr val="00CC95"/>
            </a:solidFill>
          </p:spPr>
          <p:txBody>
            <a:bodyPr wrap="square" lIns="0" tIns="0" rIns="0" bIns="0" rtlCol="0"/>
            <a:lstStyle/>
            <a:p>
              <a:endParaRPr/>
            </a:p>
          </p:txBody>
        </p:sp>
        <p:sp>
          <p:nvSpPr>
            <p:cNvPr id="83" name="object 83"/>
            <p:cNvSpPr/>
            <p:nvPr/>
          </p:nvSpPr>
          <p:spPr>
            <a:xfrm>
              <a:off x="2490267" y="940587"/>
              <a:ext cx="36195" cy="0"/>
            </a:xfrm>
            <a:custGeom>
              <a:avLst/>
              <a:gdLst/>
              <a:ahLst/>
              <a:cxnLst/>
              <a:rect l="l" t="t" r="r" b="b"/>
              <a:pathLst>
                <a:path w="36194">
                  <a:moveTo>
                    <a:pt x="0" y="0"/>
                  </a:moveTo>
                  <a:lnTo>
                    <a:pt x="36164" y="0"/>
                  </a:lnTo>
                </a:path>
              </a:pathLst>
            </a:custGeom>
            <a:ln w="3175">
              <a:solidFill>
                <a:srgbClr val="AB62F9"/>
              </a:solidFill>
            </a:ln>
          </p:spPr>
          <p:txBody>
            <a:bodyPr wrap="square" lIns="0" tIns="0" rIns="0" bIns="0" rtlCol="0"/>
            <a:lstStyle/>
            <a:p>
              <a:endParaRPr/>
            </a:p>
          </p:txBody>
        </p:sp>
        <p:sp>
          <p:nvSpPr>
            <p:cNvPr id="84" name="object 84"/>
            <p:cNvSpPr/>
            <p:nvPr/>
          </p:nvSpPr>
          <p:spPr>
            <a:xfrm>
              <a:off x="2504733" y="936973"/>
              <a:ext cx="7620" cy="7620"/>
            </a:xfrm>
            <a:custGeom>
              <a:avLst/>
              <a:gdLst/>
              <a:ahLst/>
              <a:cxnLst/>
              <a:rect l="l" t="t" r="r" b="b"/>
              <a:pathLst>
                <a:path w="7619" h="7619">
                  <a:moveTo>
                    <a:pt x="5615" y="0"/>
                  </a:moveTo>
                  <a:lnTo>
                    <a:pt x="1617" y="0"/>
                  </a:lnTo>
                  <a:lnTo>
                    <a:pt x="0" y="1626"/>
                  </a:lnTo>
                  <a:lnTo>
                    <a:pt x="0" y="5611"/>
                  </a:lnTo>
                  <a:lnTo>
                    <a:pt x="1617" y="7228"/>
                  </a:lnTo>
                  <a:lnTo>
                    <a:pt x="5615" y="7228"/>
                  </a:lnTo>
                  <a:lnTo>
                    <a:pt x="7232" y="5611"/>
                  </a:lnTo>
                  <a:lnTo>
                    <a:pt x="7232" y="3614"/>
                  </a:lnTo>
                  <a:lnTo>
                    <a:pt x="7232" y="1626"/>
                  </a:lnTo>
                  <a:lnTo>
                    <a:pt x="5615" y="0"/>
                  </a:lnTo>
                  <a:close/>
                </a:path>
              </a:pathLst>
            </a:custGeom>
            <a:solidFill>
              <a:srgbClr val="AB62F9"/>
            </a:solidFill>
          </p:spPr>
          <p:txBody>
            <a:bodyPr wrap="square" lIns="0" tIns="0" rIns="0" bIns="0" rtlCol="0"/>
            <a:lstStyle/>
            <a:p>
              <a:endParaRPr/>
            </a:p>
          </p:txBody>
        </p:sp>
      </p:grpSp>
      <p:sp>
        <p:nvSpPr>
          <p:cNvPr id="85" name="object 85"/>
          <p:cNvSpPr txBox="1"/>
          <p:nvPr/>
        </p:nvSpPr>
        <p:spPr>
          <a:xfrm>
            <a:off x="2520472" y="802408"/>
            <a:ext cx="217804" cy="200660"/>
          </a:xfrm>
          <a:prstGeom prst="rect">
            <a:avLst/>
          </a:prstGeom>
        </p:spPr>
        <p:txBody>
          <a:bodyPr vert="horz" wrap="square" lIns="0" tIns="11430" rIns="0" bIns="0" rtlCol="0">
            <a:spAutoFit/>
          </a:bodyPr>
          <a:lstStyle/>
          <a:p>
            <a:pPr marL="12700" marR="5080">
              <a:lnSpc>
                <a:spcPct val="153100"/>
              </a:lnSpc>
              <a:spcBef>
                <a:spcPts val="90"/>
              </a:spcBef>
            </a:pPr>
            <a:r>
              <a:rPr sz="150" b="1" spc="25" dirty="0">
                <a:solidFill>
                  <a:srgbClr val="2A3E5F"/>
                </a:solidFill>
                <a:latin typeface="Tahoma"/>
                <a:cs typeface="Tahoma"/>
              </a:rPr>
              <a:t>A</a:t>
            </a:r>
            <a:r>
              <a:rPr sz="150" b="1" spc="20" dirty="0">
                <a:solidFill>
                  <a:srgbClr val="2A3E5F"/>
                </a:solidFill>
                <a:latin typeface="Tahoma"/>
                <a:cs typeface="Tahoma"/>
              </a:rPr>
              <a:t>ut</a:t>
            </a:r>
            <a:r>
              <a:rPr sz="150" b="1" spc="25" dirty="0">
                <a:solidFill>
                  <a:srgbClr val="2A3E5F"/>
                </a:solidFill>
                <a:latin typeface="Tahoma"/>
                <a:cs typeface="Tahoma"/>
              </a:rPr>
              <a:t>o</a:t>
            </a:r>
            <a:r>
              <a:rPr sz="150" b="1" spc="-5" dirty="0">
                <a:solidFill>
                  <a:srgbClr val="2A3E5F"/>
                </a:solidFill>
                <a:latin typeface="Tahoma"/>
                <a:cs typeface="Tahoma"/>
              </a:rPr>
              <a:t> </a:t>
            </a:r>
            <a:r>
              <a:rPr sz="150" b="1" spc="25" dirty="0">
                <a:solidFill>
                  <a:srgbClr val="2A3E5F"/>
                </a:solidFill>
                <a:latin typeface="Tahoma"/>
                <a:cs typeface="Tahoma"/>
              </a:rPr>
              <a:t>D</a:t>
            </a:r>
            <a:r>
              <a:rPr sz="150" b="1" spc="15" dirty="0">
                <a:solidFill>
                  <a:srgbClr val="2A3E5F"/>
                </a:solidFill>
                <a:latin typeface="Tahoma"/>
                <a:cs typeface="Tahoma"/>
              </a:rPr>
              <a:t>r</a:t>
            </a:r>
            <a:r>
              <a:rPr sz="150" b="1" spc="5" dirty="0">
                <a:solidFill>
                  <a:srgbClr val="2A3E5F"/>
                </a:solidFill>
                <a:latin typeface="Tahoma"/>
                <a:cs typeface="Tahoma"/>
              </a:rPr>
              <a:t>i</a:t>
            </a:r>
            <a:r>
              <a:rPr sz="150" b="1" spc="15" dirty="0">
                <a:solidFill>
                  <a:srgbClr val="2A3E5F"/>
                </a:solidFill>
                <a:latin typeface="Tahoma"/>
                <a:cs typeface="Tahoma"/>
              </a:rPr>
              <a:t>v</a:t>
            </a:r>
            <a:r>
              <a:rPr sz="150" b="1" spc="5" dirty="0">
                <a:solidFill>
                  <a:srgbClr val="2A3E5F"/>
                </a:solidFill>
                <a:latin typeface="Tahoma"/>
                <a:cs typeface="Tahoma"/>
              </a:rPr>
              <a:t>i</a:t>
            </a:r>
            <a:r>
              <a:rPr sz="150" b="1" spc="20" dirty="0">
                <a:solidFill>
                  <a:srgbClr val="2A3E5F"/>
                </a:solidFill>
                <a:latin typeface="Tahoma"/>
                <a:cs typeface="Tahoma"/>
              </a:rPr>
              <a:t>n</a:t>
            </a:r>
            <a:r>
              <a:rPr sz="150" b="1" spc="5" dirty="0">
                <a:solidFill>
                  <a:srgbClr val="2A3E5F"/>
                </a:solidFill>
                <a:latin typeface="Tahoma"/>
                <a:cs typeface="Tahoma"/>
              </a:rPr>
              <a:t>g  </a:t>
            </a:r>
            <a:r>
              <a:rPr sz="150" b="1" spc="20" dirty="0">
                <a:solidFill>
                  <a:srgbClr val="2A3E5F"/>
                </a:solidFill>
                <a:latin typeface="Tahoma"/>
                <a:cs typeface="Tahoma"/>
              </a:rPr>
              <a:t>Medical </a:t>
            </a:r>
            <a:r>
              <a:rPr sz="150" b="1" spc="60" dirty="0">
                <a:solidFill>
                  <a:srgbClr val="2A3E5F"/>
                </a:solidFill>
                <a:latin typeface="Tahoma"/>
                <a:cs typeface="Tahoma"/>
              </a:rPr>
              <a:t> </a:t>
            </a:r>
            <a:r>
              <a:rPr sz="150" b="1" spc="10" dirty="0">
                <a:solidFill>
                  <a:srgbClr val="2A3E5F"/>
                </a:solidFill>
                <a:latin typeface="Tahoma"/>
                <a:cs typeface="Tahoma"/>
              </a:rPr>
              <a:t>R</a:t>
            </a:r>
            <a:r>
              <a:rPr sz="150" b="1" spc="20" dirty="0">
                <a:solidFill>
                  <a:srgbClr val="2A3E5F"/>
                </a:solidFill>
                <a:latin typeface="Tahoma"/>
                <a:cs typeface="Tahoma"/>
              </a:rPr>
              <a:t>e</a:t>
            </a:r>
            <a:r>
              <a:rPr sz="150" b="1" spc="40" dirty="0">
                <a:solidFill>
                  <a:srgbClr val="2A3E5F"/>
                </a:solidFill>
                <a:latin typeface="Tahoma"/>
                <a:cs typeface="Tahoma"/>
              </a:rPr>
              <a:t>m</a:t>
            </a:r>
            <a:r>
              <a:rPr sz="150" b="1" spc="20" dirty="0">
                <a:solidFill>
                  <a:srgbClr val="2A3E5F"/>
                </a:solidFill>
                <a:latin typeface="Tahoma"/>
                <a:cs typeface="Tahoma"/>
              </a:rPr>
              <a:t>ote</a:t>
            </a:r>
            <a:r>
              <a:rPr sz="150" b="1" spc="5" dirty="0">
                <a:solidFill>
                  <a:srgbClr val="2A3E5F"/>
                </a:solidFill>
                <a:latin typeface="Tahoma"/>
                <a:cs typeface="Tahoma"/>
              </a:rPr>
              <a:t> </a:t>
            </a:r>
            <a:r>
              <a:rPr sz="150" b="1" spc="15" dirty="0">
                <a:solidFill>
                  <a:srgbClr val="2A3E5F"/>
                </a:solidFill>
                <a:latin typeface="Tahoma"/>
                <a:cs typeface="Tahoma"/>
              </a:rPr>
              <a:t>Se</a:t>
            </a:r>
            <a:r>
              <a:rPr sz="150" b="1" spc="20" dirty="0">
                <a:solidFill>
                  <a:srgbClr val="2A3E5F"/>
                </a:solidFill>
                <a:latin typeface="Tahoma"/>
                <a:cs typeface="Tahoma"/>
              </a:rPr>
              <a:t>n</a:t>
            </a:r>
            <a:r>
              <a:rPr sz="150" b="1" spc="15" dirty="0">
                <a:solidFill>
                  <a:srgbClr val="2A3E5F"/>
                </a:solidFill>
                <a:latin typeface="Tahoma"/>
                <a:cs typeface="Tahoma"/>
              </a:rPr>
              <a:t>si</a:t>
            </a:r>
            <a:r>
              <a:rPr sz="150" b="1" spc="20" dirty="0">
                <a:solidFill>
                  <a:srgbClr val="2A3E5F"/>
                </a:solidFill>
                <a:latin typeface="Tahoma"/>
                <a:cs typeface="Tahoma"/>
              </a:rPr>
              <a:t>n</a:t>
            </a:r>
            <a:r>
              <a:rPr sz="150" b="1" spc="5" dirty="0">
                <a:solidFill>
                  <a:srgbClr val="2A3E5F"/>
                </a:solidFill>
                <a:latin typeface="Tahoma"/>
                <a:cs typeface="Tahoma"/>
              </a:rPr>
              <a:t>g  </a:t>
            </a:r>
            <a:r>
              <a:rPr sz="150" b="1" spc="25" dirty="0">
                <a:solidFill>
                  <a:srgbClr val="2A3E5F"/>
                </a:solidFill>
                <a:latin typeface="Tahoma"/>
                <a:cs typeface="Tahoma"/>
              </a:rPr>
              <a:t>Common </a:t>
            </a:r>
            <a:r>
              <a:rPr sz="150" b="1" spc="30" dirty="0">
                <a:solidFill>
                  <a:srgbClr val="2A3E5F"/>
                </a:solidFill>
                <a:latin typeface="Tahoma"/>
                <a:cs typeface="Tahoma"/>
              </a:rPr>
              <a:t> </a:t>
            </a:r>
            <a:r>
              <a:rPr sz="150" b="1" spc="20" dirty="0">
                <a:solidFill>
                  <a:srgbClr val="2A3E5F"/>
                </a:solidFill>
                <a:latin typeface="Tahoma"/>
                <a:cs typeface="Tahoma"/>
              </a:rPr>
              <a:t>Document</a:t>
            </a:r>
            <a:endParaRPr sz="150">
              <a:latin typeface="Tahoma"/>
              <a:cs typeface="Tahoma"/>
            </a:endParaRPr>
          </a:p>
        </p:txBody>
      </p:sp>
      <p:grpSp>
        <p:nvGrpSpPr>
          <p:cNvPr id="86" name="object 86"/>
          <p:cNvGrpSpPr/>
          <p:nvPr/>
        </p:nvGrpSpPr>
        <p:grpSpPr>
          <a:xfrm>
            <a:off x="2490267" y="971909"/>
            <a:ext cx="36195" cy="7620"/>
            <a:chOff x="2490267" y="971909"/>
            <a:chExt cx="36195" cy="7620"/>
          </a:xfrm>
        </p:grpSpPr>
        <p:sp>
          <p:nvSpPr>
            <p:cNvPr id="87" name="object 87"/>
            <p:cNvSpPr/>
            <p:nvPr/>
          </p:nvSpPr>
          <p:spPr>
            <a:xfrm>
              <a:off x="2490267" y="975523"/>
              <a:ext cx="36195" cy="0"/>
            </a:xfrm>
            <a:custGeom>
              <a:avLst/>
              <a:gdLst/>
              <a:ahLst/>
              <a:cxnLst/>
              <a:rect l="l" t="t" r="r" b="b"/>
              <a:pathLst>
                <a:path w="36194">
                  <a:moveTo>
                    <a:pt x="0" y="0"/>
                  </a:moveTo>
                  <a:lnTo>
                    <a:pt x="36164" y="0"/>
                  </a:lnTo>
                </a:path>
              </a:pathLst>
            </a:custGeom>
            <a:ln w="3175">
              <a:solidFill>
                <a:srgbClr val="FFA05A"/>
              </a:solidFill>
            </a:ln>
          </p:spPr>
          <p:txBody>
            <a:bodyPr wrap="square" lIns="0" tIns="0" rIns="0" bIns="0" rtlCol="0"/>
            <a:lstStyle/>
            <a:p>
              <a:endParaRPr/>
            </a:p>
          </p:txBody>
        </p:sp>
        <p:sp>
          <p:nvSpPr>
            <p:cNvPr id="88" name="object 88"/>
            <p:cNvSpPr/>
            <p:nvPr/>
          </p:nvSpPr>
          <p:spPr>
            <a:xfrm>
              <a:off x="2504733" y="971909"/>
              <a:ext cx="7620" cy="7620"/>
            </a:xfrm>
            <a:custGeom>
              <a:avLst/>
              <a:gdLst/>
              <a:ahLst/>
              <a:cxnLst/>
              <a:rect l="l" t="t" r="r" b="b"/>
              <a:pathLst>
                <a:path w="7619" h="7619">
                  <a:moveTo>
                    <a:pt x="5615" y="0"/>
                  </a:moveTo>
                  <a:lnTo>
                    <a:pt x="1617" y="0"/>
                  </a:lnTo>
                  <a:lnTo>
                    <a:pt x="0" y="1626"/>
                  </a:lnTo>
                  <a:lnTo>
                    <a:pt x="0" y="5611"/>
                  </a:lnTo>
                  <a:lnTo>
                    <a:pt x="1617" y="7228"/>
                  </a:lnTo>
                  <a:lnTo>
                    <a:pt x="5615" y="7228"/>
                  </a:lnTo>
                  <a:lnTo>
                    <a:pt x="7232" y="5611"/>
                  </a:lnTo>
                  <a:lnTo>
                    <a:pt x="7232" y="3614"/>
                  </a:lnTo>
                  <a:lnTo>
                    <a:pt x="7232" y="1626"/>
                  </a:lnTo>
                  <a:lnTo>
                    <a:pt x="5615" y="0"/>
                  </a:lnTo>
                  <a:close/>
                </a:path>
              </a:pathLst>
            </a:custGeom>
            <a:solidFill>
              <a:srgbClr val="FFA05A"/>
            </a:solidFill>
          </p:spPr>
          <p:txBody>
            <a:bodyPr wrap="square" lIns="0" tIns="0" rIns="0" bIns="0" rtlCol="0"/>
            <a:lstStyle/>
            <a:p>
              <a:endParaRPr/>
            </a:p>
          </p:txBody>
        </p:sp>
      </p:grpSp>
      <p:sp>
        <p:nvSpPr>
          <p:cNvPr id="89" name="object 89"/>
          <p:cNvSpPr txBox="1"/>
          <p:nvPr/>
        </p:nvSpPr>
        <p:spPr>
          <a:xfrm>
            <a:off x="2164133" y="694226"/>
            <a:ext cx="363855" cy="62230"/>
          </a:xfrm>
          <a:prstGeom prst="rect">
            <a:avLst/>
          </a:prstGeom>
        </p:spPr>
        <p:txBody>
          <a:bodyPr vert="horz" wrap="square" lIns="0" tIns="17780" rIns="0" bIns="0" rtlCol="0">
            <a:spAutoFit/>
          </a:bodyPr>
          <a:lstStyle/>
          <a:p>
            <a:pPr marL="12700">
              <a:lnSpc>
                <a:spcPct val="100000"/>
              </a:lnSpc>
              <a:spcBef>
                <a:spcPts val="140"/>
              </a:spcBef>
            </a:pPr>
            <a:r>
              <a:rPr sz="200" b="1" spc="15" dirty="0">
                <a:solidFill>
                  <a:srgbClr val="2A3E5F"/>
                </a:solidFill>
                <a:latin typeface="Tahoma"/>
                <a:cs typeface="Tahoma"/>
              </a:rPr>
              <a:t>V</a:t>
            </a:r>
            <a:r>
              <a:rPr sz="200" b="1" spc="10" dirty="0">
                <a:solidFill>
                  <a:srgbClr val="2A3E5F"/>
                </a:solidFill>
                <a:latin typeface="Tahoma"/>
                <a:cs typeface="Tahoma"/>
              </a:rPr>
              <a:t>isio</a:t>
            </a:r>
            <a:r>
              <a:rPr sz="200" b="1" spc="25" dirty="0">
                <a:solidFill>
                  <a:srgbClr val="2A3E5F"/>
                </a:solidFill>
                <a:latin typeface="Tahoma"/>
                <a:cs typeface="Tahoma"/>
              </a:rPr>
              <a:t>n</a:t>
            </a:r>
            <a:r>
              <a:rPr sz="200" b="1" spc="-10" dirty="0">
                <a:solidFill>
                  <a:srgbClr val="2A3E5F"/>
                </a:solidFill>
                <a:latin typeface="Tahoma"/>
                <a:cs typeface="Tahoma"/>
              </a:rPr>
              <a:t> </a:t>
            </a:r>
            <a:r>
              <a:rPr sz="200" b="1" spc="5" dirty="0">
                <a:solidFill>
                  <a:srgbClr val="2A3E5F"/>
                </a:solidFill>
                <a:latin typeface="Tahoma"/>
                <a:cs typeface="Tahoma"/>
              </a:rPr>
              <a:t>E</a:t>
            </a:r>
            <a:r>
              <a:rPr sz="200" b="1" spc="15" dirty="0">
                <a:solidFill>
                  <a:srgbClr val="2A3E5F"/>
                </a:solidFill>
                <a:latin typeface="Tahoma"/>
                <a:cs typeface="Tahoma"/>
              </a:rPr>
              <a:t>nc</a:t>
            </a:r>
            <a:r>
              <a:rPr sz="200" b="1" spc="10" dirty="0">
                <a:solidFill>
                  <a:srgbClr val="2A3E5F"/>
                </a:solidFill>
                <a:latin typeface="Tahoma"/>
                <a:cs typeface="Tahoma"/>
              </a:rPr>
              <a:t>o</a:t>
            </a:r>
            <a:r>
              <a:rPr sz="200" b="1" spc="20" dirty="0">
                <a:solidFill>
                  <a:srgbClr val="2A3E5F"/>
                </a:solidFill>
                <a:latin typeface="Tahoma"/>
                <a:cs typeface="Tahoma"/>
              </a:rPr>
              <a:t>der</a:t>
            </a:r>
            <a:r>
              <a:rPr sz="200" b="1" spc="-10" dirty="0">
                <a:solidFill>
                  <a:srgbClr val="2A3E5F"/>
                </a:solidFill>
                <a:latin typeface="Tahoma"/>
                <a:cs typeface="Tahoma"/>
              </a:rPr>
              <a:t> </a:t>
            </a:r>
            <a:r>
              <a:rPr sz="200" b="1" spc="45" dirty="0">
                <a:solidFill>
                  <a:srgbClr val="2A3E5F"/>
                </a:solidFill>
                <a:latin typeface="Tahoma"/>
                <a:cs typeface="Tahoma"/>
              </a:rPr>
              <a:t>M</a:t>
            </a:r>
            <a:r>
              <a:rPr sz="200" b="1" spc="10" dirty="0">
                <a:solidFill>
                  <a:srgbClr val="2A3E5F"/>
                </a:solidFill>
                <a:latin typeface="Tahoma"/>
                <a:cs typeface="Tahoma"/>
              </a:rPr>
              <a:t>o</a:t>
            </a:r>
            <a:r>
              <a:rPr sz="200" b="1" spc="25" dirty="0">
                <a:solidFill>
                  <a:srgbClr val="2A3E5F"/>
                </a:solidFill>
                <a:latin typeface="Tahoma"/>
                <a:cs typeface="Tahoma"/>
              </a:rPr>
              <a:t>d</a:t>
            </a:r>
            <a:r>
              <a:rPr sz="200" b="1" spc="20" dirty="0">
                <a:solidFill>
                  <a:srgbClr val="2A3E5F"/>
                </a:solidFill>
                <a:latin typeface="Tahoma"/>
                <a:cs typeface="Tahoma"/>
              </a:rPr>
              <a:t>u</a:t>
            </a:r>
            <a:r>
              <a:rPr sz="200" b="1" spc="10" dirty="0">
                <a:solidFill>
                  <a:srgbClr val="2A3E5F"/>
                </a:solidFill>
                <a:latin typeface="Tahoma"/>
                <a:cs typeface="Tahoma"/>
              </a:rPr>
              <a:t>l</a:t>
            </a:r>
            <a:r>
              <a:rPr sz="200" b="1" spc="20" dirty="0">
                <a:solidFill>
                  <a:srgbClr val="2A3E5F"/>
                </a:solidFill>
                <a:latin typeface="Tahoma"/>
                <a:cs typeface="Tahoma"/>
              </a:rPr>
              <a:t>e</a:t>
            </a:r>
            <a:endParaRPr sz="200">
              <a:latin typeface="Tahoma"/>
              <a:cs typeface="Tahoma"/>
            </a:endParaRPr>
          </a:p>
        </p:txBody>
      </p:sp>
      <p:sp>
        <p:nvSpPr>
          <p:cNvPr id="90" name="object 90"/>
          <p:cNvSpPr txBox="1"/>
          <p:nvPr/>
        </p:nvSpPr>
        <p:spPr>
          <a:xfrm>
            <a:off x="271186" y="1209472"/>
            <a:ext cx="2547620" cy="100330"/>
          </a:xfrm>
          <a:prstGeom prst="rect">
            <a:avLst/>
          </a:prstGeom>
        </p:spPr>
        <p:txBody>
          <a:bodyPr vert="horz" wrap="square" lIns="0" tIns="22860" rIns="0" bIns="0" rtlCol="0">
            <a:spAutoFit/>
          </a:bodyPr>
          <a:lstStyle/>
          <a:p>
            <a:pPr algn="ctr">
              <a:lnSpc>
                <a:spcPct val="100000"/>
              </a:lnSpc>
              <a:spcBef>
                <a:spcPts val="180"/>
              </a:spcBef>
              <a:tabLst>
                <a:tab pos="915669" algn="l"/>
                <a:tab pos="1693545" algn="l"/>
              </a:tabLst>
            </a:pPr>
            <a:r>
              <a:rPr sz="150" b="1" spc="10" dirty="0">
                <a:solidFill>
                  <a:srgbClr val="2A3E5F"/>
                </a:solidFill>
                <a:latin typeface="Tahoma"/>
                <a:cs typeface="Tahoma"/>
              </a:rPr>
              <a:t>0            </a:t>
            </a:r>
            <a:r>
              <a:rPr sz="150" b="1" spc="50" dirty="0">
                <a:solidFill>
                  <a:srgbClr val="2A3E5F"/>
                </a:solidFill>
                <a:latin typeface="Tahoma"/>
                <a:cs typeface="Tahoma"/>
              </a:rPr>
              <a:t> </a:t>
            </a:r>
            <a:r>
              <a:rPr sz="150" b="1" spc="10" dirty="0">
                <a:solidFill>
                  <a:srgbClr val="2A3E5F"/>
                </a:solidFill>
                <a:latin typeface="Tahoma"/>
                <a:cs typeface="Tahoma"/>
              </a:rPr>
              <a:t>5           </a:t>
            </a:r>
            <a:r>
              <a:rPr sz="150" b="1" spc="55" dirty="0">
                <a:solidFill>
                  <a:srgbClr val="2A3E5F"/>
                </a:solidFill>
                <a:latin typeface="Tahoma"/>
                <a:cs typeface="Tahoma"/>
              </a:rPr>
              <a:t> </a:t>
            </a:r>
            <a:r>
              <a:rPr sz="150" b="1" spc="10" dirty="0">
                <a:solidFill>
                  <a:srgbClr val="2A3E5F"/>
                </a:solidFill>
                <a:latin typeface="Tahoma"/>
                <a:cs typeface="Tahoma"/>
              </a:rPr>
              <a:t>10          </a:t>
            </a:r>
            <a:r>
              <a:rPr sz="150" b="1" spc="55" dirty="0">
                <a:solidFill>
                  <a:srgbClr val="2A3E5F"/>
                </a:solidFill>
                <a:latin typeface="Tahoma"/>
                <a:cs typeface="Tahoma"/>
              </a:rPr>
              <a:t> </a:t>
            </a:r>
            <a:r>
              <a:rPr sz="150" b="1" spc="10" dirty="0">
                <a:solidFill>
                  <a:srgbClr val="2A3E5F"/>
                </a:solidFill>
                <a:latin typeface="Tahoma"/>
                <a:cs typeface="Tahoma"/>
              </a:rPr>
              <a:t>15          </a:t>
            </a:r>
            <a:r>
              <a:rPr sz="150" b="1" spc="60" dirty="0">
                <a:solidFill>
                  <a:srgbClr val="2A3E5F"/>
                </a:solidFill>
                <a:latin typeface="Tahoma"/>
                <a:cs typeface="Tahoma"/>
              </a:rPr>
              <a:t> </a:t>
            </a:r>
            <a:r>
              <a:rPr sz="150" b="1" spc="10" dirty="0">
                <a:solidFill>
                  <a:srgbClr val="2A3E5F"/>
                </a:solidFill>
                <a:latin typeface="Tahoma"/>
                <a:cs typeface="Tahoma"/>
              </a:rPr>
              <a:t>20          </a:t>
            </a:r>
            <a:r>
              <a:rPr sz="150" b="1" spc="55" dirty="0">
                <a:solidFill>
                  <a:srgbClr val="2A3E5F"/>
                </a:solidFill>
                <a:latin typeface="Tahoma"/>
                <a:cs typeface="Tahoma"/>
              </a:rPr>
              <a:t> </a:t>
            </a:r>
            <a:r>
              <a:rPr sz="150" b="1" spc="10" dirty="0">
                <a:solidFill>
                  <a:srgbClr val="2A3E5F"/>
                </a:solidFill>
                <a:latin typeface="Tahoma"/>
                <a:cs typeface="Tahoma"/>
              </a:rPr>
              <a:t>25          </a:t>
            </a:r>
            <a:r>
              <a:rPr sz="150" b="1" spc="55" dirty="0">
                <a:solidFill>
                  <a:srgbClr val="2A3E5F"/>
                </a:solidFill>
                <a:latin typeface="Tahoma"/>
                <a:cs typeface="Tahoma"/>
              </a:rPr>
              <a:t> </a:t>
            </a:r>
            <a:r>
              <a:rPr sz="150" b="1" spc="10" dirty="0">
                <a:solidFill>
                  <a:srgbClr val="2A3E5F"/>
                </a:solidFill>
                <a:latin typeface="Tahoma"/>
                <a:cs typeface="Tahoma"/>
              </a:rPr>
              <a:t>S0	2               </a:t>
            </a:r>
            <a:r>
              <a:rPr sz="150" b="1" spc="20" dirty="0">
                <a:solidFill>
                  <a:srgbClr val="2A3E5F"/>
                </a:solidFill>
                <a:latin typeface="Tahoma"/>
                <a:cs typeface="Tahoma"/>
              </a:rPr>
              <a:t> </a:t>
            </a:r>
            <a:r>
              <a:rPr sz="150" b="1" spc="10" dirty="0">
                <a:solidFill>
                  <a:srgbClr val="2A3E5F"/>
                </a:solidFill>
                <a:latin typeface="Tahoma"/>
                <a:cs typeface="Tahoma"/>
              </a:rPr>
              <a:t>4               </a:t>
            </a:r>
            <a:r>
              <a:rPr sz="150" b="1" spc="20" dirty="0">
                <a:solidFill>
                  <a:srgbClr val="2A3E5F"/>
                </a:solidFill>
                <a:latin typeface="Tahoma"/>
                <a:cs typeface="Tahoma"/>
              </a:rPr>
              <a:t> </a:t>
            </a:r>
            <a:r>
              <a:rPr sz="150" b="1" spc="10" dirty="0">
                <a:solidFill>
                  <a:srgbClr val="2A3E5F"/>
                </a:solidFill>
                <a:latin typeface="Tahoma"/>
                <a:cs typeface="Tahoma"/>
              </a:rPr>
              <a:t>6               </a:t>
            </a:r>
            <a:r>
              <a:rPr sz="150" b="1" spc="15" dirty="0">
                <a:solidFill>
                  <a:srgbClr val="2A3E5F"/>
                </a:solidFill>
                <a:latin typeface="Tahoma"/>
                <a:cs typeface="Tahoma"/>
              </a:rPr>
              <a:t> </a:t>
            </a:r>
            <a:r>
              <a:rPr sz="150" b="1" spc="10" dirty="0">
                <a:solidFill>
                  <a:srgbClr val="2A3E5F"/>
                </a:solidFill>
                <a:latin typeface="Tahoma"/>
                <a:cs typeface="Tahoma"/>
              </a:rPr>
              <a:t>8              </a:t>
            </a:r>
            <a:r>
              <a:rPr sz="150" b="1" spc="20" dirty="0">
                <a:solidFill>
                  <a:srgbClr val="2A3E5F"/>
                </a:solidFill>
                <a:latin typeface="Tahoma"/>
                <a:cs typeface="Tahoma"/>
              </a:rPr>
              <a:t> </a:t>
            </a:r>
            <a:r>
              <a:rPr sz="150" b="1" spc="10" dirty="0">
                <a:solidFill>
                  <a:srgbClr val="2A3E5F"/>
                </a:solidFill>
                <a:latin typeface="Tahoma"/>
                <a:cs typeface="Tahoma"/>
              </a:rPr>
              <a:t>10             </a:t>
            </a:r>
            <a:r>
              <a:rPr sz="150" b="1" spc="20" dirty="0">
                <a:solidFill>
                  <a:srgbClr val="2A3E5F"/>
                </a:solidFill>
                <a:latin typeface="Tahoma"/>
                <a:cs typeface="Tahoma"/>
              </a:rPr>
              <a:t> </a:t>
            </a:r>
            <a:r>
              <a:rPr sz="150" b="1" spc="10" dirty="0">
                <a:solidFill>
                  <a:srgbClr val="2A3E5F"/>
                </a:solidFill>
                <a:latin typeface="Tahoma"/>
                <a:cs typeface="Tahoma"/>
              </a:rPr>
              <a:t>12	0         </a:t>
            </a:r>
            <a:r>
              <a:rPr sz="150" b="1" spc="60" dirty="0">
                <a:solidFill>
                  <a:srgbClr val="2A3E5F"/>
                </a:solidFill>
                <a:latin typeface="Tahoma"/>
                <a:cs typeface="Tahoma"/>
              </a:rPr>
              <a:t> </a:t>
            </a:r>
            <a:r>
              <a:rPr sz="150" b="1" spc="10" dirty="0">
                <a:solidFill>
                  <a:srgbClr val="2A3E5F"/>
                </a:solidFill>
                <a:latin typeface="Tahoma"/>
                <a:cs typeface="Tahoma"/>
              </a:rPr>
              <a:t>5        </a:t>
            </a:r>
            <a:r>
              <a:rPr sz="150" b="1" spc="55" dirty="0">
                <a:solidFill>
                  <a:srgbClr val="2A3E5F"/>
                </a:solidFill>
                <a:latin typeface="Tahoma"/>
                <a:cs typeface="Tahoma"/>
              </a:rPr>
              <a:t> </a:t>
            </a:r>
            <a:r>
              <a:rPr sz="150" b="1" spc="10" dirty="0">
                <a:solidFill>
                  <a:srgbClr val="2A3E5F"/>
                </a:solidFill>
                <a:latin typeface="Tahoma"/>
                <a:cs typeface="Tahoma"/>
              </a:rPr>
              <a:t>10       </a:t>
            </a:r>
            <a:r>
              <a:rPr sz="150" b="1" spc="60" dirty="0">
                <a:solidFill>
                  <a:srgbClr val="2A3E5F"/>
                </a:solidFill>
                <a:latin typeface="Tahoma"/>
                <a:cs typeface="Tahoma"/>
              </a:rPr>
              <a:t> </a:t>
            </a:r>
            <a:r>
              <a:rPr sz="150" b="1" spc="10" dirty="0">
                <a:solidFill>
                  <a:srgbClr val="2A3E5F"/>
                </a:solidFill>
                <a:latin typeface="Tahoma"/>
                <a:cs typeface="Tahoma"/>
              </a:rPr>
              <a:t>15       </a:t>
            </a:r>
            <a:r>
              <a:rPr sz="150" b="1" spc="55" dirty="0">
                <a:solidFill>
                  <a:srgbClr val="2A3E5F"/>
                </a:solidFill>
                <a:latin typeface="Tahoma"/>
                <a:cs typeface="Tahoma"/>
              </a:rPr>
              <a:t> </a:t>
            </a:r>
            <a:r>
              <a:rPr sz="150" b="1" spc="10" dirty="0">
                <a:solidFill>
                  <a:srgbClr val="2A3E5F"/>
                </a:solidFill>
                <a:latin typeface="Tahoma"/>
                <a:cs typeface="Tahoma"/>
              </a:rPr>
              <a:t>20         25       </a:t>
            </a:r>
            <a:r>
              <a:rPr sz="150" b="1" spc="60" dirty="0">
                <a:solidFill>
                  <a:srgbClr val="2A3E5F"/>
                </a:solidFill>
                <a:latin typeface="Tahoma"/>
                <a:cs typeface="Tahoma"/>
              </a:rPr>
              <a:t> </a:t>
            </a:r>
            <a:r>
              <a:rPr sz="150" b="1" spc="10" dirty="0">
                <a:solidFill>
                  <a:srgbClr val="2A3E5F"/>
                </a:solidFill>
                <a:latin typeface="Tahoma"/>
                <a:cs typeface="Tahoma"/>
              </a:rPr>
              <a:t>S0       </a:t>
            </a:r>
            <a:r>
              <a:rPr sz="150" b="1" spc="55" dirty="0">
                <a:solidFill>
                  <a:srgbClr val="2A3E5F"/>
                </a:solidFill>
                <a:latin typeface="Tahoma"/>
                <a:cs typeface="Tahoma"/>
              </a:rPr>
              <a:t> </a:t>
            </a:r>
            <a:r>
              <a:rPr sz="150" b="1" spc="10" dirty="0">
                <a:solidFill>
                  <a:srgbClr val="2A3E5F"/>
                </a:solidFill>
                <a:latin typeface="Tahoma"/>
                <a:cs typeface="Tahoma"/>
              </a:rPr>
              <a:t>S5       </a:t>
            </a:r>
            <a:r>
              <a:rPr sz="150" b="1" spc="60" dirty="0">
                <a:solidFill>
                  <a:srgbClr val="2A3E5F"/>
                </a:solidFill>
                <a:latin typeface="Tahoma"/>
                <a:cs typeface="Tahoma"/>
              </a:rPr>
              <a:t> </a:t>
            </a:r>
            <a:r>
              <a:rPr sz="150" b="1" spc="5" dirty="0">
                <a:solidFill>
                  <a:srgbClr val="2A3E5F"/>
                </a:solidFill>
                <a:latin typeface="Tahoma"/>
                <a:cs typeface="Tahoma"/>
              </a:rPr>
              <a:t>40</a:t>
            </a:r>
            <a:endParaRPr sz="150">
              <a:latin typeface="Tahoma"/>
              <a:cs typeface="Tahoma"/>
            </a:endParaRPr>
          </a:p>
          <a:p>
            <a:pPr algn="ctr">
              <a:lnSpc>
                <a:spcPct val="100000"/>
              </a:lnSpc>
              <a:spcBef>
                <a:spcPts val="80"/>
              </a:spcBef>
              <a:tabLst>
                <a:tab pos="838200" algn="l"/>
                <a:tab pos="1689735" algn="l"/>
              </a:tabLst>
            </a:pPr>
            <a:r>
              <a:rPr sz="200" b="1" spc="10" dirty="0">
                <a:solidFill>
                  <a:srgbClr val="2A3E5F"/>
                </a:solidFill>
                <a:latin typeface="Tahoma"/>
                <a:cs typeface="Tahoma"/>
              </a:rPr>
              <a:t>Layers	Layers	Layers</a:t>
            </a:r>
            <a:endParaRPr sz="200">
              <a:latin typeface="Tahoma"/>
              <a:cs typeface="Tahoma"/>
            </a:endParaRPr>
          </a:p>
        </p:txBody>
      </p:sp>
      <p:sp>
        <p:nvSpPr>
          <p:cNvPr id="91" name="object 91"/>
          <p:cNvSpPr txBox="1"/>
          <p:nvPr/>
        </p:nvSpPr>
        <p:spPr>
          <a:xfrm>
            <a:off x="1906822" y="873015"/>
            <a:ext cx="65405" cy="215265"/>
          </a:xfrm>
          <a:prstGeom prst="rect">
            <a:avLst/>
          </a:prstGeom>
        </p:spPr>
        <p:txBody>
          <a:bodyPr vert="vert270" wrap="square" lIns="0" tIns="17780" rIns="0" bIns="0" rtlCol="0">
            <a:spAutoFit/>
          </a:bodyPr>
          <a:lstStyle/>
          <a:p>
            <a:pPr marL="12700">
              <a:lnSpc>
                <a:spcPct val="100000"/>
              </a:lnSpc>
              <a:spcBef>
                <a:spcPts val="140"/>
              </a:spcBef>
            </a:pPr>
            <a:r>
              <a:rPr sz="200" b="1" dirty="0">
                <a:solidFill>
                  <a:srgbClr val="2A3E5F"/>
                </a:solidFill>
                <a:latin typeface="Tahoma"/>
                <a:cs typeface="Tahoma"/>
              </a:rPr>
              <a:t>N</a:t>
            </a:r>
            <a:r>
              <a:rPr sz="200" b="1" spc="-5" dirty="0">
                <a:solidFill>
                  <a:srgbClr val="2A3E5F"/>
                </a:solidFill>
                <a:latin typeface="Tahoma"/>
                <a:cs typeface="Tahoma"/>
              </a:rPr>
              <a:t>e</a:t>
            </a:r>
            <a:r>
              <a:rPr sz="200" b="1" dirty="0">
                <a:solidFill>
                  <a:srgbClr val="2A3E5F"/>
                </a:solidFill>
                <a:latin typeface="Tahoma"/>
                <a:cs typeface="Tahoma"/>
              </a:rPr>
              <a:t>uron Num</a:t>
            </a:r>
            <a:endParaRPr sz="200">
              <a:latin typeface="Tahoma"/>
              <a:cs typeface="Tahoma"/>
            </a:endParaRPr>
          </a:p>
        </p:txBody>
      </p:sp>
      <p:sp>
        <p:nvSpPr>
          <p:cNvPr id="92" name="object 92"/>
          <p:cNvSpPr txBox="1"/>
          <p:nvPr/>
        </p:nvSpPr>
        <p:spPr>
          <a:xfrm>
            <a:off x="227304" y="1410924"/>
            <a:ext cx="2545715" cy="165100"/>
          </a:xfrm>
          <a:prstGeom prst="rect">
            <a:avLst/>
          </a:prstGeom>
        </p:spPr>
        <p:txBody>
          <a:bodyPr vert="horz" wrap="square" lIns="0" tIns="14604" rIns="0" bIns="0" rtlCol="0">
            <a:spAutoFit/>
          </a:bodyPr>
          <a:lstStyle/>
          <a:p>
            <a:pPr marL="12700">
              <a:lnSpc>
                <a:spcPct val="100000"/>
              </a:lnSpc>
              <a:spcBef>
                <a:spcPts val="114"/>
              </a:spcBef>
            </a:pPr>
            <a:r>
              <a:rPr sz="900" spc="45" dirty="0">
                <a:solidFill>
                  <a:srgbClr val="003874"/>
                </a:solidFill>
                <a:latin typeface="Times New Roman"/>
                <a:cs typeface="Times New Roman"/>
              </a:rPr>
              <a:t>Figure</a:t>
            </a:r>
            <a:r>
              <a:rPr sz="900" spc="-40" dirty="0">
                <a:solidFill>
                  <a:srgbClr val="003874"/>
                </a:solidFill>
                <a:latin typeface="Times New Roman"/>
                <a:cs typeface="Times New Roman"/>
              </a:rPr>
              <a:t> </a:t>
            </a:r>
            <a:r>
              <a:rPr sz="900" spc="10" dirty="0">
                <a:solidFill>
                  <a:srgbClr val="003874"/>
                </a:solidFill>
                <a:latin typeface="Times New Roman"/>
                <a:cs typeface="Times New Roman"/>
              </a:rPr>
              <a:t>3:</a:t>
            </a:r>
            <a:r>
              <a:rPr sz="900" spc="-40" dirty="0">
                <a:solidFill>
                  <a:srgbClr val="003874"/>
                </a:solidFill>
                <a:latin typeface="Times New Roman"/>
                <a:cs typeface="Times New Roman"/>
              </a:rPr>
              <a:t> </a:t>
            </a:r>
            <a:r>
              <a:rPr sz="900" spc="75" dirty="0">
                <a:latin typeface="Times New Roman"/>
                <a:cs typeface="Times New Roman"/>
              </a:rPr>
              <a:t>Neuron</a:t>
            </a:r>
            <a:r>
              <a:rPr sz="900" spc="-35" dirty="0">
                <a:latin typeface="Times New Roman"/>
                <a:cs typeface="Times New Roman"/>
              </a:rPr>
              <a:t> </a:t>
            </a:r>
            <a:r>
              <a:rPr sz="900" spc="65" dirty="0">
                <a:latin typeface="Times New Roman"/>
                <a:cs typeface="Times New Roman"/>
              </a:rPr>
              <a:t>distribution</a:t>
            </a:r>
            <a:r>
              <a:rPr sz="900" spc="-40" dirty="0">
                <a:latin typeface="Times New Roman"/>
                <a:cs typeface="Times New Roman"/>
              </a:rPr>
              <a:t> </a:t>
            </a:r>
            <a:r>
              <a:rPr sz="900" spc="35" dirty="0">
                <a:latin typeface="Times New Roman"/>
                <a:cs typeface="Times New Roman"/>
              </a:rPr>
              <a:t>of</a:t>
            </a:r>
            <a:r>
              <a:rPr sz="900" spc="-35" dirty="0">
                <a:latin typeface="Times New Roman"/>
                <a:cs typeface="Times New Roman"/>
              </a:rPr>
              <a:t> </a:t>
            </a:r>
            <a:r>
              <a:rPr sz="900" spc="35" dirty="0">
                <a:latin typeface="Times New Roman"/>
                <a:cs typeface="Times New Roman"/>
              </a:rPr>
              <a:t>InstructBLIP[</a:t>
            </a:r>
            <a:r>
              <a:rPr sz="900" spc="35" dirty="0">
                <a:latin typeface="Times New Roman"/>
                <a:cs typeface="Times New Roman"/>
                <a:hlinkClick r:id="rId7" action="ppaction://hlinksldjump"/>
              </a:rPr>
              <a:t>5</a:t>
            </a:r>
            <a:r>
              <a:rPr sz="900" spc="35" dirty="0">
                <a:latin typeface="Times New Roman"/>
                <a:cs typeface="Times New Roman"/>
              </a:rPr>
              <a:t>].</a:t>
            </a:r>
            <a:endParaRPr sz="900">
              <a:latin typeface="Times New Roman"/>
              <a:cs typeface="Times New Roman"/>
            </a:endParaRPr>
          </a:p>
        </p:txBody>
      </p:sp>
      <p:grpSp>
        <p:nvGrpSpPr>
          <p:cNvPr id="93" name="object 93"/>
          <p:cNvGrpSpPr/>
          <p:nvPr/>
        </p:nvGrpSpPr>
        <p:grpSpPr>
          <a:xfrm>
            <a:off x="1251999" y="1853290"/>
            <a:ext cx="566420" cy="452755"/>
            <a:chOff x="1251999" y="1853290"/>
            <a:chExt cx="566420" cy="452755"/>
          </a:xfrm>
        </p:grpSpPr>
        <p:sp>
          <p:nvSpPr>
            <p:cNvPr id="94" name="object 94"/>
            <p:cNvSpPr/>
            <p:nvPr/>
          </p:nvSpPr>
          <p:spPr>
            <a:xfrm>
              <a:off x="1252698" y="2011960"/>
              <a:ext cx="76835" cy="294005"/>
            </a:xfrm>
            <a:custGeom>
              <a:avLst/>
              <a:gdLst/>
              <a:ahLst/>
              <a:cxnLst/>
              <a:rect l="l" t="t" r="r" b="b"/>
              <a:pathLst>
                <a:path w="76834" h="294005">
                  <a:moveTo>
                    <a:pt x="76324" y="0"/>
                  </a:moveTo>
                  <a:lnTo>
                    <a:pt x="0" y="0"/>
                  </a:lnTo>
                  <a:lnTo>
                    <a:pt x="0" y="293383"/>
                  </a:lnTo>
                  <a:lnTo>
                    <a:pt x="76324" y="293383"/>
                  </a:lnTo>
                  <a:lnTo>
                    <a:pt x="76324" y="0"/>
                  </a:lnTo>
                  <a:close/>
                </a:path>
              </a:pathLst>
            </a:custGeom>
            <a:solidFill>
              <a:srgbClr val="626DF9"/>
            </a:solidFill>
          </p:spPr>
          <p:txBody>
            <a:bodyPr wrap="square" lIns="0" tIns="0" rIns="0" bIns="0" rtlCol="0"/>
            <a:lstStyle/>
            <a:p>
              <a:endParaRPr/>
            </a:p>
          </p:txBody>
        </p:sp>
        <p:sp>
          <p:nvSpPr>
            <p:cNvPr id="95" name="object 95"/>
            <p:cNvSpPr/>
            <p:nvPr/>
          </p:nvSpPr>
          <p:spPr>
            <a:xfrm>
              <a:off x="1252698" y="2011960"/>
              <a:ext cx="76835" cy="294005"/>
            </a:xfrm>
            <a:custGeom>
              <a:avLst/>
              <a:gdLst/>
              <a:ahLst/>
              <a:cxnLst/>
              <a:rect l="l" t="t" r="r" b="b"/>
              <a:pathLst>
                <a:path w="76834" h="294005">
                  <a:moveTo>
                    <a:pt x="0" y="293383"/>
                  </a:moveTo>
                  <a:lnTo>
                    <a:pt x="76324" y="293383"/>
                  </a:lnTo>
                  <a:lnTo>
                    <a:pt x="76324" y="0"/>
                  </a:lnTo>
                  <a:lnTo>
                    <a:pt x="0" y="0"/>
                  </a:lnTo>
                  <a:lnTo>
                    <a:pt x="0" y="293383"/>
                  </a:lnTo>
                  <a:close/>
                </a:path>
              </a:pathLst>
            </a:custGeom>
            <a:ln w="3175">
              <a:solidFill>
                <a:srgbClr val="E4EBF6"/>
              </a:solidFill>
            </a:ln>
          </p:spPr>
          <p:txBody>
            <a:bodyPr wrap="square" lIns="0" tIns="0" rIns="0" bIns="0" rtlCol="0"/>
            <a:lstStyle/>
            <a:p>
              <a:endParaRPr/>
            </a:p>
          </p:txBody>
        </p:sp>
        <p:sp>
          <p:nvSpPr>
            <p:cNvPr id="96" name="object 96"/>
            <p:cNvSpPr/>
            <p:nvPr/>
          </p:nvSpPr>
          <p:spPr>
            <a:xfrm>
              <a:off x="1374823" y="2011960"/>
              <a:ext cx="76835" cy="294005"/>
            </a:xfrm>
            <a:custGeom>
              <a:avLst/>
              <a:gdLst/>
              <a:ahLst/>
              <a:cxnLst/>
              <a:rect l="l" t="t" r="r" b="b"/>
              <a:pathLst>
                <a:path w="76834" h="294005">
                  <a:moveTo>
                    <a:pt x="76324" y="0"/>
                  </a:moveTo>
                  <a:lnTo>
                    <a:pt x="0" y="0"/>
                  </a:lnTo>
                  <a:lnTo>
                    <a:pt x="0" y="293383"/>
                  </a:lnTo>
                  <a:lnTo>
                    <a:pt x="76324" y="293383"/>
                  </a:lnTo>
                  <a:lnTo>
                    <a:pt x="76324" y="0"/>
                  </a:lnTo>
                  <a:close/>
                </a:path>
              </a:pathLst>
            </a:custGeom>
            <a:solidFill>
              <a:srgbClr val="EE543A"/>
            </a:solidFill>
          </p:spPr>
          <p:txBody>
            <a:bodyPr wrap="square" lIns="0" tIns="0" rIns="0" bIns="0" rtlCol="0"/>
            <a:lstStyle/>
            <a:p>
              <a:endParaRPr/>
            </a:p>
          </p:txBody>
        </p:sp>
        <p:sp>
          <p:nvSpPr>
            <p:cNvPr id="97" name="object 97"/>
            <p:cNvSpPr/>
            <p:nvPr/>
          </p:nvSpPr>
          <p:spPr>
            <a:xfrm>
              <a:off x="1374823" y="2011960"/>
              <a:ext cx="76835" cy="294005"/>
            </a:xfrm>
            <a:custGeom>
              <a:avLst/>
              <a:gdLst/>
              <a:ahLst/>
              <a:cxnLst/>
              <a:rect l="l" t="t" r="r" b="b"/>
              <a:pathLst>
                <a:path w="76834" h="294005">
                  <a:moveTo>
                    <a:pt x="0" y="293383"/>
                  </a:moveTo>
                  <a:lnTo>
                    <a:pt x="76324" y="293383"/>
                  </a:lnTo>
                  <a:lnTo>
                    <a:pt x="76324" y="0"/>
                  </a:lnTo>
                  <a:lnTo>
                    <a:pt x="0" y="0"/>
                  </a:lnTo>
                  <a:lnTo>
                    <a:pt x="0" y="293383"/>
                  </a:lnTo>
                  <a:close/>
                </a:path>
              </a:pathLst>
            </a:custGeom>
            <a:ln w="3175">
              <a:solidFill>
                <a:srgbClr val="E4EBF6"/>
              </a:solidFill>
            </a:ln>
          </p:spPr>
          <p:txBody>
            <a:bodyPr wrap="square" lIns="0" tIns="0" rIns="0" bIns="0" rtlCol="0"/>
            <a:lstStyle/>
            <a:p>
              <a:endParaRPr/>
            </a:p>
          </p:txBody>
        </p:sp>
        <p:sp>
          <p:nvSpPr>
            <p:cNvPr id="98" name="object 98"/>
            <p:cNvSpPr/>
            <p:nvPr/>
          </p:nvSpPr>
          <p:spPr>
            <a:xfrm>
              <a:off x="1496939" y="1853989"/>
              <a:ext cx="76835" cy="451484"/>
            </a:xfrm>
            <a:custGeom>
              <a:avLst/>
              <a:gdLst/>
              <a:ahLst/>
              <a:cxnLst/>
              <a:rect l="l" t="t" r="r" b="b"/>
              <a:pathLst>
                <a:path w="76834" h="451485">
                  <a:moveTo>
                    <a:pt x="76324" y="0"/>
                  </a:moveTo>
                  <a:lnTo>
                    <a:pt x="0" y="0"/>
                  </a:lnTo>
                  <a:lnTo>
                    <a:pt x="0" y="451353"/>
                  </a:lnTo>
                  <a:lnTo>
                    <a:pt x="76324" y="451353"/>
                  </a:lnTo>
                  <a:lnTo>
                    <a:pt x="76324" y="0"/>
                  </a:lnTo>
                  <a:close/>
                </a:path>
              </a:pathLst>
            </a:custGeom>
            <a:solidFill>
              <a:srgbClr val="00CC95"/>
            </a:solidFill>
          </p:spPr>
          <p:txBody>
            <a:bodyPr wrap="square" lIns="0" tIns="0" rIns="0" bIns="0" rtlCol="0"/>
            <a:lstStyle/>
            <a:p>
              <a:endParaRPr/>
            </a:p>
          </p:txBody>
        </p:sp>
        <p:sp>
          <p:nvSpPr>
            <p:cNvPr id="99" name="object 99"/>
            <p:cNvSpPr/>
            <p:nvPr/>
          </p:nvSpPr>
          <p:spPr>
            <a:xfrm>
              <a:off x="1496939" y="1853989"/>
              <a:ext cx="76835" cy="451484"/>
            </a:xfrm>
            <a:custGeom>
              <a:avLst/>
              <a:gdLst/>
              <a:ahLst/>
              <a:cxnLst/>
              <a:rect l="l" t="t" r="r" b="b"/>
              <a:pathLst>
                <a:path w="76834" h="451485">
                  <a:moveTo>
                    <a:pt x="0" y="451353"/>
                  </a:moveTo>
                  <a:lnTo>
                    <a:pt x="76324" y="451353"/>
                  </a:lnTo>
                  <a:lnTo>
                    <a:pt x="76324" y="0"/>
                  </a:lnTo>
                  <a:lnTo>
                    <a:pt x="0" y="0"/>
                  </a:lnTo>
                  <a:lnTo>
                    <a:pt x="0" y="451353"/>
                  </a:lnTo>
                  <a:close/>
                </a:path>
              </a:pathLst>
            </a:custGeom>
            <a:ln w="3175">
              <a:solidFill>
                <a:srgbClr val="E4EBF6"/>
              </a:solidFill>
            </a:ln>
          </p:spPr>
          <p:txBody>
            <a:bodyPr wrap="square" lIns="0" tIns="0" rIns="0" bIns="0" rtlCol="0"/>
            <a:lstStyle/>
            <a:p>
              <a:endParaRPr/>
            </a:p>
          </p:txBody>
        </p:sp>
        <p:sp>
          <p:nvSpPr>
            <p:cNvPr id="100" name="object 100"/>
            <p:cNvSpPr/>
            <p:nvPr/>
          </p:nvSpPr>
          <p:spPr>
            <a:xfrm>
              <a:off x="1619054" y="2124804"/>
              <a:ext cx="76835" cy="180975"/>
            </a:xfrm>
            <a:custGeom>
              <a:avLst/>
              <a:gdLst/>
              <a:ahLst/>
              <a:cxnLst/>
              <a:rect l="l" t="t" r="r" b="b"/>
              <a:pathLst>
                <a:path w="76835" h="180975">
                  <a:moveTo>
                    <a:pt x="76324" y="0"/>
                  </a:moveTo>
                  <a:lnTo>
                    <a:pt x="0" y="0"/>
                  </a:lnTo>
                  <a:lnTo>
                    <a:pt x="0" y="180539"/>
                  </a:lnTo>
                  <a:lnTo>
                    <a:pt x="76324" y="180539"/>
                  </a:lnTo>
                  <a:lnTo>
                    <a:pt x="76324" y="0"/>
                  </a:lnTo>
                  <a:close/>
                </a:path>
              </a:pathLst>
            </a:custGeom>
            <a:solidFill>
              <a:srgbClr val="AB62F9"/>
            </a:solidFill>
          </p:spPr>
          <p:txBody>
            <a:bodyPr wrap="square" lIns="0" tIns="0" rIns="0" bIns="0" rtlCol="0"/>
            <a:lstStyle/>
            <a:p>
              <a:endParaRPr/>
            </a:p>
          </p:txBody>
        </p:sp>
        <p:sp>
          <p:nvSpPr>
            <p:cNvPr id="101" name="object 101"/>
            <p:cNvSpPr/>
            <p:nvPr/>
          </p:nvSpPr>
          <p:spPr>
            <a:xfrm>
              <a:off x="1619054" y="2124804"/>
              <a:ext cx="76835" cy="180975"/>
            </a:xfrm>
            <a:custGeom>
              <a:avLst/>
              <a:gdLst/>
              <a:ahLst/>
              <a:cxnLst/>
              <a:rect l="l" t="t" r="r" b="b"/>
              <a:pathLst>
                <a:path w="76835" h="180975">
                  <a:moveTo>
                    <a:pt x="0" y="180539"/>
                  </a:moveTo>
                  <a:lnTo>
                    <a:pt x="76324" y="180539"/>
                  </a:lnTo>
                  <a:lnTo>
                    <a:pt x="76324" y="0"/>
                  </a:lnTo>
                  <a:lnTo>
                    <a:pt x="0" y="0"/>
                  </a:lnTo>
                  <a:lnTo>
                    <a:pt x="0" y="180539"/>
                  </a:lnTo>
                  <a:close/>
                </a:path>
              </a:pathLst>
            </a:custGeom>
            <a:ln w="3175">
              <a:solidFill>
                <a:srgbClr val="E4EBF6"/>
              </a:solidFill>
            </a:ln>
          </p:spPr>
          <p:txBody>
            <a:bodyPr wrap="square" lIns="0" tIns="0" rIns="0" bIns="0" rtlCol="0"/>
            <a:lstStyle/>
            <a:p>
              <a:endParaRPr/>
            </a:p>
          </p:txBody>
        </p:sp>
        <p:sp>
          <p:nvSpPr>
            <p:cNvPr id="102" name="object 102"/>
            <p:cNvSpPr/>
            <p:nvPr/>
          </p:nvSpPr>
          <p:spPr>
            <a:xfrm>
              <a:off x="1741179" y="2057097"/>
              <a:ext cx="76835" cy="248285"/>
            </a:xfrm>
            <a:custGeom>
              <a:avLst/>
              <a:gdLst/>
              <a:ahLst/>
              <a:cxnLst/>
              <a:rect l="l" t="t" r="r" b="b"/>
              <a:pathLst>
                <a:path w="76835" h="248285">
                  <a:moveTo>
                    <a:pt x="76324" y="0"/>
                  </a:moveTo>
                  <a:lnTo>
                    <a:pt x="0" y="0"/>
                  </a:lnTo>
                  <a:lnTo>
                    <a:pt x="0" y="248245"/>
                  </a:lnTo>
                  <a:lnTo>
                    <a:pt x="76324" y="248245"/>
                  </a:lnTo>
                  <a:lnTo>
                    <a:pt x="76324" y="0"/>
                  </a:lnTo>
                  <a:close/>
                </a:path>
              </a:pathLst>
            </a:custGeom>
            <a:solidFill>
              <a:srgbClr val="FFA05A"/>
            </a:solidFill>
          </p:spPr>
          <p:txBody>
            <a:bodyPr wrap="square" lIns="0" tIns="0" rIns="0" bIns="0" rtlCol="0"/>
            <a:lstStyle/>
            <a:p>
              <a:endParaRPr/>
            </a:p>
          </p:txBody>
        </p:sp>
        <p:sp>
          <p:nvSpPr>
            <p:cNvPr id="103" name="object 103"/>
            <p:cNvSpPr/>
            <p:nvPr/>
          </p:nvSpPr>
          <p:spPr>
            <a:xfrm>
              <a:off x="1741179" y="2057097"/>
              <a:ext cx="76835" cy="248285"/>
            </a:xfrm>
            <a:custGeom>
              <a:avLst/>
              <a:gdLst/>
              <a:ahLst/>
              <a:cxnLst/>
              <a:rect l="l" t="t" r="r" b="b"/>
              <a:pathLst>
                <a:path w="76835" h="248285">
                  <a:moveTo>
                    <a:pt x="0" y="248245"/>
                  </a:moveTo>
                  <a:lnTo>
                    <a:pt x="76324" y="248245"/>
                  </a:lnTo>
                  <a:lnTo>
                    <a:pt x="76324" y="0"/>
                  </a:lnTo>
                  <a:lnTo>
                    <a:pt x="0" y="0"/>
                  </a:lnTo>
                  <a:lnTo>
                    <a:pt x="0" y="248245"/>
                  </a:lnTo>
                  <a:close/>
                </a:path>
              </a:pathLst>
            </a:custGeom>
            <a:ln w="3175">
              <a:solidFill>
                <a:srgbClr val="E4EBF6"/>
              </a:solidFill>
            </a:ln>
          </p:spPr>
          <p:txBody>
            <a:bodyPr wrap="square" lIns="0" tIns="0" rIns="0" bIns="0" rtlCol="0"/>
            <a:lstStyle/>
            <a:p>
              <a:endParaRPr/>
            </a:p>
          </p:txBody>
        </p:sp>
      </p:grpSp>
      <p:sp>
        <p:nvSpPr>
          <p:cNvPr id="104" name="object 104"/>
          <p:cNvSpPr/>
          <p:nvPr/>
        </p:nvSpPr>
        <p:spPr>
          <a:xfrm>
            <a:off x="1152280" y="1830230"/>
            <a:ext cx="764540" cy="476250"/>
          </a:xfrm>
          <a:custGeom>
            <a:avLst/>
            <a:gdLst/>
            <a:ahLst/>
            <a:cxnLst/>
            <a:rect l="l" t="t" r="r" b="b"/>
            <a:pathLst>
              <a:path w="764539" h="476250">
                <a:moveTo>
                  <a:pt x="0" y="475711"/>
                </a:moveTo>
                <a:lnTo>
                  <a:pt x="764444" y="475711"/>
                </a:lnTo>
              </a:path>
              <a:path w="764539" h="476250">
                <a:moveTo>
                  <a:pt x="599" y="0"/>
                </a:moveTo>
                <a:lnTo>
                  <a:pt x="599" y="475113"/>
                </a:lnTo>
              </a:path>
            </a:pathLst>
          </a:custGeom>
          <a:ln w="3175">
            <a:solidFill>
              <a:srgbClr val="000000"/>
            </a:solidFill>
          </a:ln>
        </p:spPr>
        <p:txBody>
          <a:bodyPr wrap="square" lIns="0" tIns="0" rIns="0" bIns="0" rtlCol="0"/>
          <a:lstStyle/>
          <a:p>
            <a:endParaRPr/>
          </a:p>
        </p:txBody>
      </p:sp>
      <p:sp>
        <p:nvSpPr>
          <p:cNvPr id="105" name="object 105"/>
          <p:cNvSpPr txBox="1"/>
          <p:nvPr/>
        </p:nvSpPr>
        <p:spPr>
          <a:xfrm>
            <a:off x="1121477" y="2164697"/>
            <a:ext cx="39370" cy="54610"/>
          </a:xfrm>
          <a:prstGeom prst="rect">
            <a:avLst/>
          </a:prstGeom>
        </p:spPr>
        <p:txBody>
          <a:bodyPr vert="horz" wrap="square" lIns="0" tIns="17145" rIns="0" bIns="0" rtlCol="0">
            <a:spAutoFit/>
          </a:bodyPr>
          <a:lstStyle/>
          <a:p>
            <a:pPr marL="12700">
              <a:lnSpc>
                <a:spcPct val="100000"/>
              </a:lnSpc>
              <a:spcBef>
                <a:spcPts val="135"/>
              </a:spcBef>
            </a:pPr>
            <a:r>
              <a:rPr sz="150" b="1" spc="10" dirty="0">
                <a:solidFill>
                  <a:srgbClr val="2A3E5F"/>
                </a:solidFill>
                <a:latin typeface="Tahoma"/>
                <a:cs typeface="Tahoma"/>
              </a:rPr>
              <a:t>5</a:t>
            </a:r>
            <a:endParaRPr sz="150">
              <a:latin typeface="Tahoma"/>
              <a:cs typeface="Tahoma"/>
            </a:endParaRPr>
          </a:p>
        </p:txBody>
      </p:sp>
      <p:sp>
        <p:nvSpPr>
          <p:cNvPr id="106" name="object 106"/>
          <p:cNvSpPr txBox="1"/>
          <p:nvPr/>
        </p:nvSpPr>
        <p:spPr>
          <a:xfrm>
            <a:off x="1108297" y="2051723"/>
            <a:ext cx="52069" cy="54610"/>
          </a:xfrm>
          <a:prstGeom prst="rect">
            <a:avLst/>
          </a:prstGeom>
        </p:spPr>
        <p:txBody>
          <a:bodyPr vert="horz" wrap="square" lIns="0" tIns="17145" rIns="0" bIns="0" rtlCol="0">
            <a:spAutoFit/>
          </a:bodyPr>
          <a:lstStyle/>
          <a:p>
            <a:pPr marL="12700">
              <a:lnSpc>
                <a:spcPct val="100000"/>
              </a:lnSpc>
              <a:spcBef>
                <a:spcPts val="135"/>
              </a:spcBef>
            </a:pPr>
            <a:r>
              <a:rPr sz="150" b="1" spc="5" dirty="0">
                <a:solidFill>
                  <a:srgbClr val="2A3E5F"/>
                </a:solidFill>
                <a:latin typeface="Tahoma"/>
                <a:cs typeface="Tahoma"/>
              </a:rPr>
              <a:t>10</a:t>
            </a:r>
            <a:endParaRPr sz="150">
              <a:latin typeface="Tahoma"/>
              <a:cs typeface="Tahoma"/>
            </a:endParaRPr>
          </a:p>
        </p:txBody>
      </p:sp>
      <p:sp>
        <p:nvSpPr>
          <p:cNvPr id="107" name="object 107"/>
          <p:cNvSpPr txBox="1"/>
          <p:nvPr/>
        </p:nvSpPr>
        <p:spPr>
          <a:xfrm>
            <a:off x="1108297" y="1938750"/>
            <a:ext cx="52069" cy="54610"/>
          </a:xfrm>
          <a:prstGeom prst="rect">
            <a:avLst/>
          </a:prstGeom>
        </p:spPr>
        <p:txBody>
          <a:bodyPr vert="horz" wrap="square" lIns="0" tIns="17145" rIns="0" bIns="0" rtlCol="0">
            <a:spAutoFit/>
          </a:bodyPr>
          <a:lstStyle/>
          <a:p>
            <a:pPr marL="12700">
              <a:lnSpc>
                <a:spcPct val="100000"/>
              </a:lnSpc>
              <a:spcBef>
                <a:spcPts val="135"/>
              </a:spcBef>
            </a:pPr>
            <a:r>
              <a:rPr sz="150" b="1" spc="5" dirty="0">
                <a:solidFill>
                  <a:srgbClr val="2A3E5F"/>
                </a:solidFill>
                <a:latin typeface="Tahoma"/>
                <a:cs typeface="Tahoma"/>
              </a:rPr>
              <a:t>15</a:t>
            </a:r>
            <a:endParaRPr sz="150">
              <a:latin typeface="Tahoma"/>
              <a:cs typeface="Tahoma"/>
            </a:endParaRPr>
          </a:p>
        </p:txBody>
      </p:sp>
      <p:sp>
        <p:nvSpPr>
          <p:cNvPr id="108" name="object 108"/>
          <p:cNvSpPr txBox="1"/>
          <p:nvPr/>
        </p:nvSpPr>
        <p:spPr>
          <a:xfrm>
            <a:off x="1108297" y="1825299"/>
            <a:ext cx="52069" cy="54610"/>
          </a:xfrm>
          <a:prstGeom prst="rect">
            <a:avLst/>
          </a:prstGeom>
        </p:spPr>
        <p:txBody>
          <a:bodyPr vert="horz" wrap="square" lIns="0" tIns="11430" rIns="0" bIns="0" rtlCol="0">
            <a:spAutoFit/>
          </a:bodyPr>
          <a:lstStyle/>
          <a:p>
            <a:pPr marL="12700">
              <a:lnSpc>
                <a:spcPct val="100000"/>
              </a:lnSpc>
              <a:spcBef>
                <a:spcPts val="90"/>
              </a:spcBef>
            </a:pPr>
            <a:r>
              <a:rPr sz="200" b="1" spc="-25" dirty="0">
                <a:solidFill>
                  <a:srgbClr val="2A3E5F"/>
                </a:solidFill>
                <a:latin typeface="Tahoma"/>
                <a:cs typeface="Tahoma"/>
              </a:rPr>
              <a:t>20</a:t>
            </a:r>
            <a:endParaRPr sz="200">
              <a:latin typeface="Tahoma"/>
              <a:cs typeface="Tahoma"/>
            </a:endParaRPr>
          </a:p>
        </p:txBody>
      </p:sp>
      <p:sp>
        <p:nvSpPr>
          <p:cNvPr id="109" name="object 109"/>
          <p:cNvSpPr txBox="1"/>
          <p:nvPr/>
        </p:nvSpPr>
        <p:spPr>
          <a:xfrm>
            <a:off x="1063182" y="1961739"/>
            <a:ext cx="64769" cy="213995"/>
          </a:xfrm>
          <a:prstGeom prst="rect">
            <a:avLst/>
          </a:prstGeom>
        </p:spPr>
        <p:txBody>
          <a:bodyPr vert="vert270" wrap="square" lIns="0" tIns="17780" rIns="0" bIns="0" rtlCol="0">
            <a:spAutoFit/>
          </a:bodyPr>
          <a:lstStyle/>
          <a:p>
            <a:pPr marL="12700">
              <a:lnSpc>
                <a:spcPct val="100000"/>
              </a:lnSpc>
              <a:spcBef>
                <a:spcPts val="140"/>
              </a:spcBef>
            </a:pPr>
            <a:r>
              <a:rPr sz="200" b="1" dirty="0">
                <a:solidFill>
                  <a:srgbClr val="2A3E5F"/>
                </a:solidFill>
                <a:latin typeface="Tahoma"/>
                <a:cs typeface="Tahoma"/>
              </a:rPr>
              <a:t>N</a:t>
            </a:r>
            <a:r>
              <a:rPr sz="200" b="1" spc="-5" dirty="0">
                <a:solidFill>
                  <a:srgbClr val="2A3E5F"/>
                </a:solidFill>
                <a:latin typeface="Tahoma"/>
                <a:cs typeface="Tahoma"/>
              </a:rPr>
              <a:t>e</a:t>
            </a:r>
            <a:r>
              <a:rPr sz="200" b="1" dirty="0">
                <a:solidFill>
                  <a:srgbClr val="2A3E5F"/>
                </a:solidFill>
                <a:latin typeface="Tahoma"/>
                <a:cs typeface="Tahoma"/>
              </a:rPr>
              <a:t>uron</a:t>
            </a:r>
            <a:r>
              <a:rPr sz="200" b="1" spc="-5" dirty="0">
                <a:solidFill>
                  <a:srgbClr val="2A3E5F"/>
                </a:solidFill>
                <a:latin typeface="Tahoma"/>
                <a:cs typeface="Tahoma"/>
              </a:rPr>
              <a:t> </a:t>
            </a:r>
            <a:r>
              <a:rPr sz="200" b="1" dirty="0">
                <a:solidFill>
                  <a:srgbClr val="2A3E5F"/>
                </a:solidFill>
                <a:latin typeface="Tahoma"/>
                <a:cs typeface="Tahoma"/>
              </a:rPr>
              <a:t>Num</a:t>
            </a:r>
            <a:endParaRPr sz="200">
              <a:latin typeface="Tahoma"/>
              <a:cs typeface="Tahoma"/>
            </a:endParaRPr>
          </a:p>
        </p:txBody>
      </p:sp>
      <p:sp>
        <p:nvSpPr>
          <p:cNvPr id="110" name="object 110"/>
          <p:cNvSpPr txBox="1"/>
          <p:nvPr/>
        </p:nvSpPr>
        <p:spPr>
          <a:xfrm>
            <a:off x="1297133" y="1784130"/>
            <a:ext cx="428625" cy="61594"/>
          </a:xfrm>
          <a:prstGeom prst="rect">
            <a:avLst/>
          </a:prstGeom>
        </p:spPr>
        <p:txBody>
          <a:bodyPr vert="horz" wrap="square" lIns="0" tIns="17145" rIns="0" bIns="0" rtlCol="0">
            <a:spAutoFit/>
          </a:bodyPr>
          <a:lstStyle/>
          <a:p>
            <a:pPr marL="38100">
              <a:lnSpc>
                <a:spcPct val="100000"/>
              </a:lnSpc>
              <a:spcBef>
                <a:spcPts val="135"/>
              </a:spcBef>
            </a:pPr>
            <a:r>
              <a:rPr sz="200" b="1" spc="45" dirty="0">
                <a:solidFill>
                  <a:srgbClr val="2A3E5F"/>
                </a:solidFill>
                <a:latin typeface="Tahoma"/>
                <a:cs typeface="Tahoma"/>
              </a:rPr>
              <a:t>M</a:t>
            </a:r>
            <a:r>
              <a:rPr sz="200" b="1" spc="10" dirty="0">
                <a:solidFill>
                  <a:srgbClr val="2A3E5F"/>
                </a:solidFill>
                <a:latin typeface="Tahoma"/>
                <a:cs typeface="Tahoma"/>
              </a:rPr>
              <a:t>L</a:t>
            </a:r>
            <a:r>
              <a:rPr sz="200" b="1" spc="15" dirty="0">
                <a:solidFill>
                  <a:srgbClr val="2A3E5F"/>
                </a:solidFill>
                <a:latin typeface="Tahoma"/>
                <a:cs typeface="Tahoma"/>
              </a:rPr>
              <a:t>P</a:t>
            </a:r>
            <a:r>
              <a:rPr sz="200" b="1" spc="-5" dirty="0">
                <a:solidFill>
                  <a:srgbClr val="2A3E5F"/>
                </a:solidFill>
                <a:latin typeface="Tahoma"/>
                <a:cs typeface="Tahoma"/>
              </a:rPr>
              <a:t> </a:t>
            </a:r>
            <a:r>
              <a:rPr sz="200" b="1" spc="15" dirty="0">
                <a:solidFill>
                  <a:srgbClr val="2A3E5F"/>
                </a:solidFill>
                <a:latin typeface="Tahoma"/>
                <a:cs typeface="Tahoma"/>
              </a:rPr>
              <a:t>Pr</a:t>
            </a:r>
            <a:r>
              <a:rPr sz="200" b="1" spc="10" dirty="0">
                <a:solidFill>
                  <a:srgbClr val="2A3E5F"/>
                </a:solidFill>
                <a:latin typeface="Tahoma"/>
                <a:cs typeface="Tahoma"/>
              </a:rPr>
              <a:t>o</a:t>
            </a:r>
            <a:r>
              <a:rPr sz="200" b="1" dirty="0">
                <a:solidFill>
                  <a:srgbClr val="2A3E5F"/>
                </a:solidFill>
                <a:latin typeface="Tahoma"/>
                <a:cs typeface="Tahoma"/>
              </a:rPr>
              <a:t>j</a:t>
            </a:r>
            <a:r>
              <a:rPr sz="200" b="1" spc="20" dirty="0">
                <a:solidFill>
                  <a:srgbClr val="2A3E5F"/>
                </a:solidFill>
                <a:latin typeface="Tahoma"/>
                <a:cs typeface="Tahoma"/>
              </a:rPr>
              <a:t>e</a:t>
            </a:r>
            <a:r>
              <a:rPr sz="200" b="1" spc="15" dirty="0">
                <a:solidFill>
                  <a:srgbClr val="2A3E5F"/>
                </a:solidFill>
                <a:latin typeface="Tahoma"/>
                <a:cs typeface="Tahoma"/>
              </a:rPr>
              <a:t>ct</a:t>
            </a:r>
            <a:r>
              <a:rPr sz="200" b="1" spc="10" dirty="0">
                <a:solidFill>
                  <a:srgbClr val="2A3E5F"/>
                </a:solidFill>
                <a:latin typeface="Tahoma"/>
                <a:cs typeface="Tahoma"/>
              </a:rPr>
              <a:t>o</a:t>
            </a:r>
            <a:r>
              <a:rPr sz="200" b="1" spc="20" dirty="0">
                <a:solidFill>
                  <a:srgbClr val="2A3E5F"/>
                </a:solidFill>
                <a:latin typeface="Tahoma"/>
                <a:cs typeface="Tahoma"/>
              </a:rPr>
              <a:t>r</a:t>
            </a:r>
            <a:r>
              <a:rPr sz="200" b="1" spc="-10" dirty="0">
                <a:solidFill>
                  <a:srgbClr val="2A3E5F"/>
                </a:solidFill>
                <a:latin typeface="Tahoma"/>
                <a:cs typeface="Tahoma"/>
              </a:rPr>
              <a:t> </a:t>
            </a:r>
            <a:r>
              <a:rPr sz="200" b="1" spc="45" dirty="0">
                <a:solidFill>
                  <a:srgbClr val="2A3E5F"/>
                </a:solidFill>
                <a:latin typeface="Tahoma"/>
                <a:cs typeface="Tahoma"/>
              </a:rPr>
              <a:t>M</a:t>
            </a:r>
            <a:r>
              <a:rPr sz="200" b="1" spc="10" dirty="0">
                <a:solidFill>
                  <a:srgbClr val="2A3E5F"/>
                </a:solidFill>
                <a:latin typeface="Tahoma"/>
                <a:cs typeface="Tahoma"/>
              </a:rPr>
              <a:t>o</a:t>
            </a:r>
            <a:r>
              <a:rPr sz="200" b="1" spc="25" dirty="0">
                <a:solidFill>
                  <a:srgbClr val="2A3E5F"/>
                </a:solidFill>
                <a:latin typeface="Tahoma"/>
                <a:cs typeface="Tahoma"/>
              </a:rPr>
              <a:t>d</a:t>
            </a:r>
            <a:r>
              <a:rPr sz="200" b="1" spc="20" dirty="0">
                <a:solidFill>
                  <a:srgbClr val="2A3E5F"/>
                </a:solidFill>
                <a:latin typeface="Tahoma"/>
                <a:cs typeface="Tahoma"/>
              </a:rPr>
              <a:t>u</a:t>
            </a:r>
            <a:r>
              <a:rPr sz="200" b="1" spc="10" dirty="0">
                <a:solidFill>
                  <a:srgbClr val="2A3E5F"/>
                </a:solidFill>
                <a:latin typeface="Tahoma"/>
                <a:cs typeface="Tahoma"/>
              </a:rPr>
              <a:t>l</a:t>
            </a:r>
            <a:r>
              <a:rPr sz="200" b="1" spc="25" dirty="0">
                <a:solidFill>
                  <a:srgbClr val="2A3E5F"/>
                </a:solidFill>
                <a:latin typeface="Tahoma"/>
                <a:cs typeface="Tahoma"/>
              </a:rPr>
              <a:t>e</a:t>
            </a:r>
            <a:r>
              <a:rPr sz="300" spc="-7" baseline="27777" dirty="0">
                <a:latin typeface="Wingdings"/>
                <a:cs typeface="Wingdings"/>
              </a:rPr>
              <a:t></a:t>
            </a:r>
            <a:endParaRPr sz="300" baseline="27777">
              <a:latin typeface="Wingdings"/>
              <a:cs typeface="Wingdings"/>
            </a:endParaRPr>
          </a:p>
        </p:txBody>
      </p:sp>
      <p:grpSp>
        <p:nvGrpSpPr>
          <p:cNvPr id="111" name="object 111"/>
          <p:cNvGrpSpPr/>
          <p:nvPr/>
        </p:nvGrpSpPr>
        <p:grpSpPr>
          <a:xfrm>
            <a:off x="325788" y="1830230"/>
            <a:ext cx="751205" cy="476884"/>
            <a:chOff x="325788" y="1830230"/>
            <a:chExt cx="751205" cy="476884"/>
          </a:xfrm>
        </p:grpSpPr>
        <p:sp>
          <p:nvSpPr>
            <p:cNvPr id="112" name="object 112"/>
            <p:cNvSpPr/>
            <p:nvPr/>
          </p:nvSpPr>
          <p:spPr>
            <a:xfrm>
              <a:off x="369064" y="1858473"/>
              <a:ext cx="666115" cy="412750"/>
            </a:xfrm>
            <a:custGeom>
              <a:avLst/>
              <a:gdLst/>
              <a:ahLst/>
              <a:cxnLst/>
              <a:rect l="l" t="t" r="r" b="b"/>
              <a:pathLst>
                <a:path w="666115" h="412750">
                  <a:moveTo>
                    <a:pt x="0" y="412639"/>
                  </a:moveTo>
                  <a:lnTo>
                    <a:pt x="21477" y="394707"/>
                  </a:lnTo>
                  <a:lnTo>
                    <a:pt x="42945" y="400691"/>
                  </a:lnTo>
                  <a:lnTo>
                    <a:pt x="64433" y="355833"/>
                  </a:lnTo>
                  <a:lnTo>
                    <a:pt x="85911" y="251177"/>
                  </a:lnTo>
                  <a:lnTo>
                    <a:pt x="107379" y="167455"/>
                  </a:lnTo>
                  <a:lnTo>
                    <a:pt x="128857" y="110639"/>
                  </a:lnTo>
                  <a:lnTo>
                    <a:pt x="150345" y="116613"/>
                  </a:lnTo>
                  <a:lnTo>
                    <a:pt x="171813" y="0"/>
                  </a:lnTo>
                  <a:lnTo>
                    <a:pt x="193291" y="83732"/>
                  </a:lnTo>
                  <a:lnTo>
                    <a:pt x="214759" y="119605"/>
                  </a:lnTo>
                  <a:lnTo>
                    <a:pt x="236237" y="200335"/>
                  </a:lnTo>
                  <a:lnTo>
                    <a:pt x="257725" y="134564"/>
                  </a:lnTo>
                  <a:lnTo>
                    <a:pt x="279193" y="221268"/>
                  </a:lnTo>
                  <a:lnTo>
                    <a:pt x="300670" y="272110"/>
                  </a:lnTo>
                  <a:lnTo>
                    <a:pt x="322148" y="221268"/>
                  </a:lnTo>
                  <a:lnTo>
                    <a:pt x="343626" y="224260"/>
                  </a:lnTo>
                  <a:lnTo>
                    <a:pt x="365104" y="269118"/>
                  </a:lnTo>
                  <a:lnTo>
                    <a:pt x="386582" y="310975"/>
                  </a:lnTo>
                  <a:lnTo>
                    <a:pt x="408050" y="352841"/>
                  </a:lnTo>
                  <a:lnTo>
                    <a:pt x="429538" y="334900"/>
                  </a:lnTo>
                  <a:lnTo>
                    <a:pt x="451016" y="367790"/>
                  </a:lnTo>
                  <a:lnTo>
                    <a:pt x="472484" y="331908"/>
                  </a:lnTo>
                  <a:lnTo>
                    <a:pt x="493962" y="364809"/>
                  </a:lnTo>
                  <a:lnTo>
                    <a:pt x="515430" y="352841"/>
                  </a:lnTo>
                  <a:lnTo>
                    <a:pt x="536918" y="373774"/>
                  </a:lnTo>
                  <a:lnTo>
                    <a:pt x="558395" y="358825"/>
                  </a:lnTo>
                  <a:lnTo>
                    <a:pt x="579863" y="388724"/>
                  </a:lnTo>
                  <a:lnTo>
                    <a:pt x="601341" y="373774"/>
                  </a:lnTo>
                  <a:lnTo>
                    <a:pt x="622829" y="352841"/>
                  </a:lnTo>
                  <a:lnTo>
                    <a:pt x="644297" y="304991"/>
                  </a:lnTo>
                  <a:lnTo>
                    <a:pt x="665775" y="278094"/>
                  </a:lnTo>
                </a:path>
              </a:pathLst>
            </a:custGeom>
            <a:ln w="3175">
              <a:solidFill>
                <a:srgbClr val="626DF9"/>
              </a:solidFill>
            </a:ln>
          </p:spPr>
          <p:txBody>
            <a:bodyPr wrap="square" lIns="0" tIns="0" rIns="0" bIns="0" rtlCol="0"/>
            <a:lstStyle/>
            <a:p>
              <a:endParaRPr/>
            </a:p>
          </p:txBody>
        </p:sp>
        <p:sp>
          <p:nvSpPr>
            <p:cNvPr id="113" name="object 113"/>
            <p:cNvSpPr/>
            <p:nvPr/>
          </p:nvSpPr>
          <p:spPr>
            <a:xfrm>
              <a:off x="365467" y="1854885"/>
              <a:ext cx="673100" cy="420370"/>
            </a:xfrm>
            <a:custGeom>
              <a:avLst/>
              <a:gdLst/>
              <a:ahLst/>
              <a:cxnLst/>
              <a:rect l="l" t="t" r="r" b="b"/>
              <a:pathLst>
                <a:path w="673100" h="420369">
                  <a:moveTo>
                    <a:pt x="7188" y="414261"/>
                  </a:moveTo>
                  <a:lnTo>
                    <a:pt x="5575" y="412648"/>
                  </a:lnTo>
                  <a:lnTo>
                    <a:pt x="1600" y="412648"/>
                  </a:lnTo>
                  <a:lnTo>
                    <a:pt x="0" y="414261"/>
                  </a:lnTo>
                  <a:lnTo>
                    <a:pt x="0" y="418223"/>
                  </a:lnTo>
                  <a:lnTo>
                    <a:pt x="1600" y="419823"/>
                  </a:lnTo>
                  <a:lnTo>
                    <a:pt x="5575" y="419823"/>
                  </a:lnTo>
                  <a:lnTo>
                    <a:pt x="7188" y="418223"/>
                  </a:lnTo>
                  <a:lnTo>
                    <a:pt x="7188" y="416229"/>
                  </a:lnTo>
                  <a:lnTo>
                    <a:pt x="7188" y="414261"/>
                  </a:lnTo>
                  <a:close/>
                </a:path>
                <a:path w="673100" h="420369">
                  <a:moveTo>
                    <a:pt x="28663" y="396316"/>
                  </a:moveTo>
                  <a:lnTo>
                    <a:pt x="27038" y="394716"/>
                  </a:lnTo>
                  <a:lnTo>
                    <a:pt x="23075" y="394716"/>
                  </a:lnTo>
                  <a:lnTo>
                    <a:pt x="21475" y="396316"/>
                  </a:lnTo>
                  <a:lnTo>
                    <a:pt x="21475" y="400278"/>
                  </a:lnTo>
                  <a:lnTo>
                    <a:pt x="23075" y="401891"/>
                  </a:lnTo>
                  <a:lnTo>
                    <a:pt x="27038" y="401891"/>
                  </a:lnTo>
                  <a:lnTo>
                    <a:pt x="28663" y="400278"/>
                  </a:lnTo>
                  <a:lnTo>
                    <a:pt x="28663" y="398297"/>
                  </a:lnTo>
                  <a:lnTo>
                    <a:pt x="28663" y="396316"/>
                  </a:lnTo>
                  <a:close/>
                </a:path>
                <a:path w="673100" h="420369">
                  <a:moveTo>
                    <a:pt x="50126" y="402297"/>
                  </a:moveTo>
                  <a:lnTo>
                    <a:pt x="48526" y="400697"/>
                  </a:lnTo>
                  <a:lnTo>
                    <a:pt x="44551" y="400697"/>
                  </a:lnTo>
                  <a:lnTo>
                    <a:pt x="42938" y="402297"/>
                  </a:lnTo>
                  <a:lnTo>
                    <a:pt x="42938" y="406260"/>
                  </a:lnTo>
                  <a:lnTo>
                    <a:pt x="44551" y="407873"/>
                  </a:lnTo>
                  <a:lnTo>
                    <a:pt x="48526" y="407873"/>
                  </a:lnTo>
                  <a:lnTo>
                    <a:pt x="50126" y="406260"/>
                  </a:lnTo>
                  <a:lnTo>
                    <a:pt x="50126" y="404291"/>
                  </a:lnTo>
                  <a:lnTo>
                    <a:pt x="50126" y="402297"/>
                  </a:lnTo>
                  <a:close/>
                </a:path>
                <a:path w="673100" h="420369">
                  <a:moveTo>
                    <a:pt x="71615" y="357441"/>
                  </a:moveTo>
                  <a:lnTo>
                    <a:pt x="70015" y="355841"/>
                  </a:lnTo>
                  <a:lnTo>
                    <a:pt x="66040" y="355841"/>
                  </a:lnTo>
                  <a:lnTo>
                    <a:pt x="64427" y="357441"/>
                  </a:lnTo>
                  <a:lnTo>
                    <a:pt x="64427" y="361416"/>
                  </a:lnTo>
                  <a:lnTo>
                    <a:pt x="66040" y="363016"/>
                  </a:lnTo>
                  <a:lnTo>
                    <a:pt x="70015" y="363016"/>
                  </a:lnTo>
                  <a:lnTo>
                    <a:pt x="71615" y="361416"/>
                  </a:lnTo>
                  <a:lnTo>
                    <a:pt x="71615" y="359422"/>
                  </a:lnTo>
                  <a:lnTo>
                    <a:pt x="71615" y="357441"/>
                  </a:lnTo>
                  <a:close/>
                </a:path>
                <a:path w="673100" h="420369">
                  <a:moveTo>
                    <a:pt x="93091" y="252793"/>
                  </a:moveTo>
                  <a:lnTo>
                    <a:pt x="91478" y="251180"/>
                  </a:lnTo>
                  <a:lnTo>
                    <a:pt x="87515" y="251180"/>
                  </a:lnTo>
                  <a:lnTo>
                    <a:pt x="85902" y="252793"/>
                  </a:lnTo>
                  <a:lnTo>
                    <a:pt x="85902" y="256755"/>
                  </a:lnTo>
                  <a:lnTo>
                    <a:pt x="87515" y="258356"/>
                  </a:lnTo>
                  <a:lnTo>
                    <a:pt x="91478" y="258356"/>
                  </a:lnTo>
                  <a:lnTo>
                    <a:pt x="93091" y="256755"/>
                  </a:lnTo>
                  <a:lnTo>
                    <a:pt x="93091" y="254774"/>
                  </a:lnTo>
                  <a:lnTo>
                    <a:pt x="93091" y="252793"/>
                  </a:lnTo>
                  <a:close/>
                </a:path>
                <a:path w="673100" h="420369">
                  <a:moveTo>
                    <a:pt x="114566" y="169062"/>
                  </a:moveTo>
                  <a:lnTo>
                    <a:pt x="112953" y="167462"/>
                  </a:lnTo>
                  <a:lnTo>
                    <a:pt x="108978" y="167462"/>
                  </a:lnTo>
                  <a:lnTo>
                    <a:pt x="107378" y="169062"/>
                  </a:lnTo>
                  <a:lnTo>
                    <a:pt x="107378" y="173037"/>
                  </a:lnTo>
                  <a:lnTo>
                    <a:pt x="108978" y="174637"/>
                  </a:lnTo>
                  <a:lnTo>
                    <a:pt x="112953" y="174637"/>
                  </a:lnTo>
                  <a:lnTo>
                    <a:pt x="114566" y="173037"/>
                  </a:lnTo>
                  <a:lnTo>
                    <a:pt x="114566" y="171043"/>
                  </a:lnTo>
                  <a:lnTo>
                    <a:pt x="114566" y="169062"/>
                  </a:lnTo>
                  <a:close/>
                </a:path>
                <a:path w="673100" h="420369">
                  <a:moveTo>
                    <a:pt x="136042" y="112255"/>
                  </a:moveTo>
                  <a:lnTo>
                    <a:pt x="134429" y="110642"/>
                  </a:lnTo>
                  <a:lnTo>
                    <a:pt x="130467" y="110642"/>
                  </a:lnTo>
                  <a:lnTo>
                    <a:pt x="128854" y="112255"/>
                  </a:lnTo>
                  <a:lnTo>
                    <a:pt x="128854" y="116217"/>
                  </a:lnTo>
                  <a:lnTo>
                    <a:pt x="130467" y="117817"/>
                  </a:lnTo>
                  <a:lnTo>
                    <a:pt x="134429" y="117817"/>
                  </a:lnTo>
                  <a:lnTo>
                    <a:pt x="136042" y="116217"/>
                  </a:lnTo>
                  <a:lnTo>
                    <a:pt x="136042" y="114236"/>
                  </a:lnTo>
                  <a:lnTo>
                    <a:pt x="136042" y="112255"/>
                  </a:lnTo>
                  <a:close/>
                </a:path>
                <a:path w="673100" h="420369">
                  <a:moveTo>
                    <a:pt x="157530" y="118224"/>
                  </a:moveTo>
                  <a:lnTo>
                    <a:pt x="155905" y="116611"/>
                  </a:lnTo>
                  <a:lnTo>
                    <a:pt x="151942" y="116611"/>
                  </a:lnTo>
                  <a:lnTo>
                    <a:pt x="150342" y="118224"/>
                  </a:lnTo>
                  <a:lnTo>
                    <a:pt x="150342" y="122186"/>
                  </a:lnTo>
                  <a:lnTo>
                    <a:pt x="151942" y="123799"/>
                  </a:lnTo>
                  <a:lnTo>
                    <a:pt x="155905" y="123799"/>
                  </a:lnTo>
                  <a:lnTo>
                    <a:pt x="157530" y="122186"/>
                  </a:lnTo>
                  <a:lnTo>
                    <a:pt x="157530" y="120205"/>
                  </a:lnTo>
                  <a:lnTo>
                    <a:pt x="157530" y="118224"/>
                  </a:lnTo>
                  <a:close/>
                </a:path>
                <a:path w="673100" h="420369">
                  <a:moveTo>
                    <a:pt x="178993" y="1625"/>
                  </a:moveTo>
                  <a:lnTo>
                    <a:pt x="177393" y="0"/>
                  </a:lnTo>
                  <a:lnTo>
                    <a:pt x="173418" y="0"/>
                  </a:lnTo>
                  <a:lnTo>
                    <a:pt x="171805" y="1625"/>
                  </a:lnTo>
                  <a:lnTo>
                    <a:pt x="171805" y="5575"/>
                  </a:lnTo>
                  <a:lnTo>
                    <a:pt x="173418" y="7188"/>
                  </a:lnTo>
                  <a:lnTo>
                    <a:pt x="177393" y="7188"/>
                  </a:lnTo>
                  <a:lnTo>
                    <a:pt x="178993" y="5575"/>
                  </a:lnTo>
                  <a:lnTo>
                    <a:pt x="178993" y="3594"/>
                  </a:lnTo>
                  <a:lnTo>
                    <a:pt x="178993" y="1625"/>
                  </a:lnTo>
                  <a:close/>
                </a:path>
                <a:path w="673100" h="420369">
                  <a:moveTo>
                    <a:pt x="200469" y="85344"/>
                  </a:moveTo>
                  <a:lnTo>
                    <a:pt x="198869" y="83731"/>
                  </a:lnTo>
                  <a:lnTo>
                    <a:pt x="194894" y="83731"/>
                  </a:lnTo>
                  <a:lnTo>
                    <a:pt x="193294" y="85344"/>
                  </a:lnTo>
                  <a:lnTo>
                    <a:pt x="193294" y="89306"/>
                  </a:lnTo>
                  <a:lnTo>
                    <a:pt x="194894" y="90919"/>
                  </a:lnTo>
                  <a:lnTo>
                    <a:pt x="198869" y="90919"/>
                  </a:lnTo>
                  <a:lnTo>
                    <a:pt x="200469" y="89306"/>
                  </a:lnTo>
                  <a:lnTo>
                    <a:pt x="200469" y="87325"/>
                  </a:lnTo>
                  <a:lnTo>
                    <a:pt x="200469" y="85344"/>
                  </a:lnTo>
                  <a:close/>
                </a:path>
                <a:path w="673100" h="420369">
                  <a:moveTo>
                    <a:pt x="221945" y="121208"/>
                  </a:moveTo>
                  <a:lnTo>
                    <a:pt x="220332" y="119608"/>
                  </a:lnTo>
                  <a:lnTo>
                    <a:pt x="216369" y="119608"/>
                  </a:lnTo>
                  <a:lnTo>
                    <a:pt x="214757" y="121208"/>
                  </a:lnTo>
                  <a:lnTo>
                    <a:pt x="214757" y="125183"/>
                  </a:lnTo>
                  <a:lnTo>
                    <a:pt x="216369" y="126784"/>
                  </a:lnTo>
                  <a:lnTo>
                    <a:pt x="220332" y="126784"/>
                  </a:lnTo>
                  <a:lnTo>
                    <a:pt x="221945" y="125183"/>
                  </a:lnTo>
                  <a:lnTo>
                    <a:pt x="221945" y="123202"/>
                  </a:lnTo>
                  <a:lnTo>
                    <a:pt x="221945" y="121208"/>
                  </a:lnTo>
                  <a:close/>
                </a:path>
                <a:path w="673100" h="420369">
                  <a:moveTo>
                    <a:pt x="243420" y="201955"/>
                  </a:moveTo>
                  <a:lnTo>
                    <a:pt x="241808" y="200342"/>
                  </a:lnTo>
                  <a:lnTo>
                    <a:pt x="237845" y="200342"/>
                  </a:lnTo>
                  <a:lnTo>
                    <a:pt x="236232" y="201955"/>
                  </a:lnTo>
                  <a:lnTo>
                    <a:pt x="236232" y="205917"/>
                  </a:lnTo>
                  <a:lnTo>
                    <a:pt x="237845" y="207518"/>
                  </a:lnTo>
                  <a:lnTo>
                    <a:pt x="241808" y="207518"/>
                  </a:lnTo>
                  <a:lnTo>
                    <a:pt x="243420" y="205917"/>
                  </a:lnTo>
                  <a:lnTo>
                    <a:pt x="243420" y="203923"/>
                  </a:lnTo>
                  <a:lnTo>
                    <a:pt x="243420" y="201955"/>
                  </a:lnTo>
                  <a:close/>
                </a:path>
                <a:path w="673100" h="420369">
                  <a:moveTo>
                    <a:pt x="264909" y="136169"/>
                  </a:moveTo>
                  <a:lnTo>
                    <a:pt x="263296" y="134569"/>
                  </a:lnTo>
                  <a:lnTo>
                    <a:pt x="259334" y="134569"/>
                  </a:lnTo>
                  <a:lnTo>
                    <a:pt x="257721" y="136169"/>
                  </a:lnTo>
                  <a:lnTo>
                    <a:pt x="257721" y="140144"/>
                  </a:lnTo>
                  <a:lnTo>
                    <a:pt x="259334" y="141744"/>
                  </a:lnTo>
                  <a:lnTo>
                    <a:pt x="263296" y="141744"/>
                  </a:lnTo>
                  <a:lnTo>
                    <a:pt x="264909" y="140144"/>
                  </a:lnTo>
                  <a:lnTo>
                    <a:pt x="264909" y="138163"/>
                  </a:lnTo>
                  <a:lnTo>
                    <a:pt x="264909" y="136169"/>
                  </a:lnTo>
                  <a:close/>
                </a:path>
                <a:path w="673100" h="420369">
                  <a:moveTo>
                    <a:pt x="286372" y="222872"/>
                  </a:moveTo>
                  <a:lnTo>
                    <a:pt x="284772" y="221272"/>
                  </a:lnTo>
                  <a:lnTo>
                    <a:pt x="280809" y="221272"/>
                  </a:lnTo>
                  <a:lnTo>
                    <a:pt x="279184" y="222872"/>
                  </a:lnTo>
                  <a:lnTo>
                    <a:pt x="279184" y="226847"/>
                  </a:lnTo>
                  <a:lnTo>
                    <a:pt x="280809" y="228447"/>
                  </a:lnTo>
                  <a:lnTo>
                    <a:pt x="284772" y="228447"/>
                  </a:lnTo>
                  <a:lnTo>
                    <a:pt x="286372" y="226847"/>
                  </a:lnTo>
                  <a:lnTo>
                    <a:pt x="286372" y="224866"/>
                  </a:lnTo>
                  <a:lnTo>
                    <a:pt x="286372" y="222872"/>
                  </a:lnTo>
                  <a:close/>
                </a:path>
                <a:path w="673100" h="420369">
                  <a:moveTo>
                    <a:pt x="307848" y="273723"/>
                  </a:moveTo>
                  <a:lnTo>
                    <a:pt x="306247" y="272110"/>
                  </a:lnTo>
                  <a:lnTo>
                    <a:pt x="302272" y="272110"/>
                  </a:lnTo>
                  <a:lnTo>
                    <a:pt x="300672" y="273723"/>
                  </a:lnTo>
                  <a:lnTo>
                    <a:pt x="300672" y="277685"/>
                  </a:lnTo>
                  <a:lnTo>
                    <a:pt x="302272" y="279298"/>
                  </a:lnTo>
                  <a:lnTo>
                    <a:pt x="306247" y="279298"/>
                  </a:lnTo>
                  <a:lnTo>
                    <a:pt x="307848" y="277685"/>
                  </a:lnTo>
                  <a:lnTo>
                    <a:pt x="307848" y="275704"/>
                  </a:lnTo>
                  <a:lnTo>
                    <a:pt x="307848" y="273723"/>
                  </a:lnTo>
                  <a:close/>
                </a:path>
                <a:path w="673100" h="420369">
                  <a:moveTo>
                    <a:pt x="329336" y="222872"/>
                  </a:moveTo>
                  <a:lnTo>
                    <a:pt x="327710" y="221272"/>
                  </a:lnTo>
                  <a:lnTo>
                    <a:pt x="323748" y="221272"/>
                  </a:lnTo>
                  <a:lnTo>
                    <a:pt x="322148" y="222872"/>
                  </a:lnTo>
                  <a:lnTo>
                    <a:pt x="322148" y="226847"/>
                  </a:lnTo>
                  <a:lnTo>
                    <a:pt x="323748" y="228447"/>
                  </a:lnTo>
                  <a:lnTo>
                    <a:pt x="327710" y="228447"/>
                  </a:lnTo>
                  <a:lnTo>
                    <a:pt x="329336" y="226847"/>
                  </a:lnTo>
                  <a:lnTo>
                    <a:pt x="329336" y="224866"/>
                  </a:lnTo>
                  <a:lnTo>
                    <a:pt x="329336" y="222872"/>
                  </a:lnTo>
                  <a:close/>
                </a:path>
                <a:path w="673100" h="420369">
                  <a:moveTo>
                    <a:pt x="350812" y="225869"/>
                  </a:moveTo>
                  <a:lnTo>
                    <a:pt x="349199" y="224269"/>
                  </a:lnTo>
                  <a:lnTo>
                    <a:pt x="345236" y="224269"/>
                  </a:lnTo>
                  <a:lnTo>
                    <a:pt x="343623" y="225869"/>
                  </a:lnTo>
                  <a:lnTo>
                    <a:pt x="343623" y="229844"/>
                  </a:lnTo>
                  <a:lnTo>
                    <a:pt x="345236" y="231444"/>
                  </a:lnTo>
                  <a:lnTo>
                    <a:pt x="349199" y="231444"/>
                  </a:lnTo>
                  <a:lnTo>
                    <a:pt x="350812" y="229844"/>
                  </a:lnTo>
                  <a:lnTo>
                    <a:pt x="350812" y="227850"/>
                  </a:lnTo>
                  <a:lnTo>
                    <a:pt x="350812" y="225869"/>
                  </a:lnTo>
                  <a:close/>
                </a:path>
                <a:path w="673100" h="420369">
                  <a:moveTo>
                    <a:pt x="372287" y="270725"/>
                  </a:moveTo>
                  <a:lnTo>
                    <a:pt x="370674" y="269125"/>
                  </a:lnTo>
                  <a:lnTo>
                    <a:pt x="366712" y="269125"/>
                  </a:lnTo>
                  <a:lnTo>
                    <a:pt x="365099" y="270725"/>
                  </a:lnTo>
                  <a:lnTo>
                    <a:pt x="365099" y="274701"/>
                  </a:lnTo>
                  <a:lnTo>
                    <a:pt x="366712" y="276301"/>
                  </a:lnTo>
                  <a:lnTo>
                    <a:pt x="370674" y="276301"/>
                  </a:lnTo>
                  <a:lnTo>
                    <a:pt x="372287" y="274701"/>
                  </a:lnTo>
                  <a:lnTo>
                    <a:pt x="372287" y="272707"/>
                  </a:lnTo>
                  <a:lnTo>
                    <a:pt x="372287" y="270725"/>
                  </a:lnTo>
                  <a:close/>
                </a:path>
                <a:path w="673100" h="420369">
                  <a:moveTo>
                    <a:pt x="393763" y="312597"/>
                  </a:moveTo>
                  <a:lnTo>
                    <a:pt x="392150" y="310984"/>
                  </a:lnTo>
                  <a:lnTo>
                    <a:pt x="388188" y="310984"/>
                  </a:lnTo>
                  <a:lnTo>
                    <a:pt x="386575" y="312597"/>
                  </a:lnTo>
                  <a:lnTo>
                    <a:pt x="386575" y="316560"/>
                  </a:lnTo>
                  <a:lnTo>
                    <a:pt x="388188" y="318160"/>
                  </a:lnTo>
                  <a:lnTo>
                    <a:pt x="392150" y="318160"/>
                  </a:lnTo>
                  <a:lnTo>
                    <a:pt x="393763" y="316560"/>
                  </a:lnTo>
                  <a:lnTo>
                    <a:pt x="393763" y="314566"/>
                  </a:lnTo>
                  <a:lnTo>
                    <a:pt x="393763" y="312597"/>
                  </a:lnTo>
                  <a:close/>
                </a:path>
                <a:path w="673100" h="420369">
                  <a:moveTo>
                    <a:pt x="415239" y="354457"/>
                  </a:moveTo>
                  <a:lnTo>
                    <a:pt x="413626" y="352844"/>
                  </a:lnTo>
                  <a:lnTo>
                    <a:pt x="409651" y="352844"/>
                  </a:lnTo>
                  <a:lnTo>
                    <a:pt x="408051" y="354457"/>
                  </a:lnTo>
                  <a:lnTo>
                    <a:pt x="408051" y="358419"/>
                  </a:lnTo>
                  <a:lnTo>
                    <a:pt x="409651" y="360019"/>
                  </a:lnTo>
                  <a:lnTo>
                    <a:pt x="413626" y="360019"/>
                  </a:lnTo>
                  <a:lnTo>
                    <a:pt x="415239" y="358419"/>
                  </a:lnTo>
                  <a:lnTo>
                    <a:pt x="415239" y="356438"/>
                  </a:lnTo>
                  <a:lnTo>
                    <a:pt x="415239" y="354457"/>
                  </a:lnTo>
                  <a:close/>
                </a:path>
                <a:path w="673100" h="420369">
                  <a:moveTo>
                    <a:pt x="436714" y="336511"/>
                  </a:moveTo>
                  <a:lnTo>
                    <a:pt x="435114" y="334899"/>
                  </a:lnTo>
                  <a:lnTo>
                    <a:pt x="431139" y="334899"/>
                  </a:lnTo>
                  <a:lnTo>
                    <a:pt x="429539" y="336511"/>
                  </a:lnTo>
                  <a:lnTo>
                    <a:pt x="429539" y="340474"/>
                  </a:lnTo>
                  <a:lnTo>
                    <a:pt x="431139" y="342087"/>
                  </a:lnTo>
                  <a:lnTo>
                    <a:pt x="435114" y="342087"/>
                  </a:lnTo>
                  <a:lnTo>
                    <a:pt x="436714" y="340474"/>
                  </a:lnTo>
                  <a:lnTo>
                    <a:pt x="436714" y="338493"/>
                  </a:lnTo>
                  <a:lnTo>
                    <a:pt x="436714" y="336511"/>
                  </a:lnTo>
                  <a:close/>
                </a:path>
                <a:path w="673100" h="420369">
                  <a:moveTo>
                    <a:pt x="458203" y="369404"/>
                  </a:moveTo>
                  <a:lnTo>
                    <a:pt x="456577" y="367792"/>
                  </a:lnTo>
                  <a:lnTo>
                    <a:pt x="452615" y="367792"/>
                  </a:lnTo>
                  <a:lnTo>
                    <a:pt x="451015" y="369404"/>
                  </a:lnTo>
                  <a:lnTo>
                    <a:pt x="451015" y="373367"/>
                  </a:lnTo>
                  <a:lnTo>
                    <a:pt x="452615" y="374980"/>
                  </a:lnTo>
                  <a:lnTo>
                    <a:pt x="456577" y="374980"/>
                  </a:lnTo>
                  <a:lnTo>
                    <a:pt x="458203" y="373367"/>
                  </a:lnTo>
                  <a:lnTo>
                    <a:pt x="458203" y="371386"/>
                  </a:lnTo>
                  <a:lnTo>
                    <a:pt x="458203" y="369404"/>
                  </a:lnTo>
                  <a:close/>
                </a:path>
                <a:path w="673100" h="420369">
                  <a:moveTo>
                    <a:pt x="479666" y="333514"/>
                  </a:moveTo>
                  <a:lnTo>
                    <a:pt x="478066" y="331914"/>
                  </a:lnTo>
                  <a:lnTo>
                    <a:pt x="474091" y="331914"/>
                  </a:lnTo>
                  <a:lnTo>
                    <a:pt x="472478" y="333514"/>
                  </a:lnTo>
                  <a:lnTo>
                    <a:pt x="472478" y="337489"/>
                  </a:lnTo>
                  <a:lnTo>
                    <a:pt x="474091" y="339090"/>
                  </a:lnTo>
                  <a:lnTo>
                    <a:pt x="478066" y="339090"/>
                  </a:lnTo>
                  <a:lnTo>
                    <a:pt x="479666" y="337489"/>
                  </a:lnTo>
                  <a:lnTo>
                    <a:pt x="479666" y="335508"/>
                  </a:lnTo>
                  <a:lnTo>
                    <a:pt x="479666" y="333514"/>
                  </a:lnTo>
                  <a:close/>
                </a:path>
                <a:path w="673100" h="420369">
                  <a:moveTo>
                    <a:pt x="501142" y="366420"/>
                  </a:moveTo>
                  <a:lnTo>
                    <a:pt x="499541" y="364807"/>
                  </a:lnTo>
                  <a:lnTo>
                    <a:pt x="495566" y="364807"/>
                  </a:lnTo>
                  <a:lnTo>
                    <a:pt x="493953" y="366420"/>
                  </a:lnTo>
                  <a:lnTo>
                    <a:pt x="493953" y="370382"/>
                  </a:lnTo>
                  <a:lnTo>
                    <a:pt x="495566" y="371995"/>
                  </a:lnTo>
                  <a:lnTo>
                    <a:pt x="499541" y="371995"/>
                  </a:lnTo>
                  <a:lnTo>
                    <a:pt x="501142" y="370382"/>
                  </a:lnTo>
                  <a:lnTo>
                    <a:pt x="501142" y="368401"/>
                  </a:lnTo>
                  <a:lnTo>
                    <a:pt x="501142" y="366420"/>
                  </a:lnTo>
                  <a:close/>
                </a:path>
                <a:path w="673100" h="420369">
                  <a:moveTo>
                    <a:pt x="522617" y="354457"/>
                  </a:moveTo>
                  <a:lnTo>
                    <a:pt x="521004" y="352844"/>
                  </a:lnTo>
                  <a:lnTo>
                    <a:pt x="517042" y="352844"/>
                  </a:lnTo>
                  <a:lnTo>
                    <a:pt x="515429" y="354457"/>
                  </a:lnTo>
                  <a:lnTo>
                    <a:pt x="515429" y="358419"/>
                  </a:lnTo>
                  <a:lnTo>
                    <a:pt x="517042" y="360019"/>
                  </a:lnTo>
                  <a:lnTo>
                    <a:pt x="521004" y="360019"/>
                  </a:lnTo>
                  <a:lnTo>
                    <a:pt x="522617" y="358419"/>
                  </a:lnTo>
                  <a:lnTo>
                    <a:pt x="522617" y="356438"/>
                  </a:lnTo>
                  <a:lnTo>
                    <a:pt x="522617" y="354457"/>
                  </a:lnTo>
                  <a:close/>
                </a:path>
                <a:path w="673100" h="420369">
                  <a:moveTo>
                    <a:pt x="544106" y="375386"/>
                  </a:moveTo>
                  <a:lnTo>
                    <a:pt x="542493" y="373773"/>
                  </a:lnTo>
                  <a:lnTo>
                    <a:pt x="538518" y="373773"/>
                  </a:lnTo>
                  <a:lnTo>
                    <a:pt x="536917" y="375386"/>
                  </a:lnTo>
                  <a:lnTo>
                    <a:pt x="536917" y="379349"/>
                  </a:lnTo>
                  <a:lnTo>
                    <a:pt x="538518" y="380961"/>
                  </a:lnTo>
                  <a:lnTo>
                    <a:pt x="542493" y="380961"/>
                  </a:lnTo>
                  <a:lnTo>
                    <a:pt x="544106" y="379349"/>
                  </a:lnTo>
                  <a:lnTo>
                    <a:pt x="544106" y="377367"/>
                  </a:lnTo>
                  <a:lnTo>
                    <a:pt x="544106" y="375386"/>
                  </a:lnTo>
                  <a:close/>
                </a:path>
                <a:path w="673100" h="420369">
                  <a:moveTo>
                    <a:pt x="565581" y="360438"/>
                  </a:moveTo>
                  <a:lnTo>
                    <a:pt x="563968" y="358825"/>
                  </a:lnTo>
                  <a:lnTo>
                    <a:pt x="559993" y="358825"/>
                  </a:lnTo>
                  <a:lnTo>
                    <a:pt x="558393" y="360438"/>
                  </a:lnTo>
                  <a:lnTo>
                    <a:pt x="558393" y="364401"/>
                  </a:lnTo>
                  <a:lnTo>
                    <a:pt x="559993" y="366014"/>
                  </a:lnTo>
                  <a:lnTo>
                    <a:pt x="563968" y="366014"/>
                  </a:lnTo>
                  <a:lnTo>
                    <a:pt x="565581" y="364401"/>
                  </a:lnTo>
                  <a:lnTo>
                    <a:pt x="565581" y="362419"/>
                  </a:lnTo>
                  <a:lnTo>
                    <a:pt x="565581" y="360438"/>
                  </a:lnTo>
                  <a:close/>
                </a:path>
                <a:path w="673100" h="420369">
                  <a:moveTo>
                    <a:pt x="587044" y="390334"/>
                  </a:moveTo>
                  <a:lnTo>
                    <a:pt x="585444" y="388721"/>
                  </a:lnTo>
                  <a:lnTo>
                    <a:pt x="581482" y="388721"/>
                  </a:lnTo>
                  <a:lnTo>
                    <a:pt x="579856" y="390334"/>
                  </a:lnTo>
                  <a:lnTo>
                    <a:pt x="579856" y="394296"/>
                  </a:lnTo>
                  <a:lnTo>
                    <a:pt x="581482" y="395909"/>
                  </a:lnTo>
                  <a:lnTo>
                    <a:pt x="585444" y="395909"/>
                  </a:lnTo>
                  <a:lnTo>
                    <a:pt x="587044" y="394296"/>
                  </a:lnTo>
                  <a:lnTo>
                    <a:pt x="587044" y="392315"/>
                  </a:lnTo>
                  <a:lnTo>
                    <a:pt x="587044" y="390334"/>
                  </a:lnTo>
                  <a:close/>
                </a:path>
                <a:path w="673100" h="420369">
                  <a:moveTo>
                    <a:pt x="608520" y="375386"/>
                  </a:moveTo>
                  <a:lnTo>
                    <a:pt x="606920" y="373773"/>
                  </a:lnTo>
                  <a:lnTo>
                    <a:pt x="602945" y="373773"/>
                  </a:lnTo>
                  <a:lnTo>
                    <a:pt x="601345" y="375386"/>
                  </a:lnTo>
                  <a:lnTo>
                    <a:pt x="601345" y="379349"/>
                  </a:lnTo>
                  <a:lnTo>
                    <a:pt x="602945" y="380961"/>
                  </a:lnTo>
                  <a:lnTo>
                    <a:pt x="606920" y="380961"/>
                  </a:lnTo>
                  <a:lnTo>
                    <a:pt x="608520" y="379349"/>
                  </a:lnTo>
                  <a:lnTo>
                    <a:pt x="608520" y="377367"/>
                  </a:lnTo>
                  <a:lnTo>
                    <a:pt x="608520" y="375386"/>
                  </a:lnTo>
                  <a:close/>
                </a:path>
                <a:path w="673100" h="420369">
                  <a:moveTo>
                    <a:pt x="630008" y="354457"/>
                  </a:moveTo>
                  <a:lnTo>
                    <a:pt x="628408" y="352844"/>
                  </a:lnTo>
                  <a:lnTo>
                    <a:pt x="624433" y="352844"/>
                  </a:lnTo>
                  <a:lnTo>
                    <a:pt x="622820" y="354457"/>
                  </a:lnTo>
                  <a:lnTo>
                    <a:pt x="622820" y="358419"/>
                  </a:lnTo>
                  <a:lnTo>
                    <a:pt x="624433" y="360019"/>
                  </a:lnTo>
                  <a:lnTo>
                    <a:pt x="628408" y="360019"/>
                  </a:lnTo>
                  <a:lnTo>
                    <a:pt x="630008" y="358419"/>
                  </a:lnTo>
                  <a:lnTo>
                    <a:pt x="630008" y="356438"/>
                  </a:lnTo>
                  <a:lnTo>
                    <a:pt x="630008" y="354457"/>
                  </a:lnTo>
                  <a:close/>
                </a:path>
                <a:path w="673100" h="420369">
                  <a:moveTo>
                    <a:pt x="651484" y="306616"/>
                  </a:moveTo>
                  <a:lnTo>
                    <a:pt x="649871" y="304990"/>
                  </a:lnTo>
                  <a:lnTo>
                    <a:pt x="645909" y="304990"/>
                  </a:lnTo>
                  <a:lnTo>
                    <a:pt x="644296" y="306616"/>
                  </a:lnTo>
                  <a:lnTo>
                    <a:pt x="644296" y="310565"/>
                  </a:lnTo>
                  <a:lnTo>
                    <a:pt x="645909" y="312178"/>
                  </a:lnTo>
                  <a:lnTo>
                    <a:pt x="649871" y="312178"/>
                  </a:lnTo>
                  <a:lnTo>
                    <a:pt x="651484" y="310565"/>
                  </a:lnTo>
                  <a:lnTo>
                    <a:pt x="651484" y="308584"/>
                  </a:lnTo>
                  <a:lnTo>
                    <a:pt x="651484" y="306616"/>
                  </a:lnTo>
                  <a:close/>
                </a:path>
                <a:path w="673100" h="420369">
                  <a:moveTo>
                    <a:pt x="672960" y="279704"/>
                  </a:moveTo>
                  <a:lnTo>
                    <a:pt x="671347" y="278104"/>
                  </a:lnTo>
                  <a:lnTo>
                    <a:pt x="667385" y="278104"/>
                  </a:lnTo>
                  <a:lnTo>
                    <a:pt x="665772" y="279704"/>
                  </a:lnTo>
                  <a:lnTo>
                    <a:pt x="665772" y="283667"/>
                  </a:lnTo>
                  <a:lnTo>
                    <a:pt x="667385" y="285280"/>
                  </a:lnTo>
                  <a:lnTo>
                    <a:pt x="671347" y="285280"/>
                  </a:lnTo>
                  <a:lnTo>
                    <a:pt x="672960" y="283667"/>
                  </a:lnTo>
                  <a:lnTo>
                    <a:pt x="672960" y="281686"/>
                  </a:lnTo>
                  <a:lnTo>
                    <a:pt x="672960" y="279704"/>
                  </a:lnTo>
                  <a:close/>
                </a:path>
              </a:pathLst>
            </a:custGeom>
            <a:solidFill>
              <a:srgbClr val="626DF9"/>
            </a:solidFill>
          </p:spPr>
          <p:txBody>
            <a:bodyPr wrap="square" lIns="0" tIns="0" rIns="0" bIns="0" rtlCol="0"/>
            <a:lstStyle/>
            <a:p>
              <a:endParaRPr/>
            </a:p>
          </p:txBody>
        </p:sp>
        <p:sp>
          <p:nvSpPr>
            <p:cNvPr id="114" name="object 114"/>
            <p:cNvSpPr/>
            <p:nvPr/>
          </p:nvSpPr>
          <p:spPr>
            <a:xfrm>
              <a:off x="369064" y="2076760"/>
              <a:ext cx="666115" cy="197485"/>
            </a:xfrm>
            <a:custGeom>
              <a:avLst/>
              <a:gdLst/>
              <a:ahLst/>
              <a:cxnLst/>
              <a:rect l="l" t="t" r="r" b="b"/>
              <a:pathLst>
                <a:path w="666115" h="197485">
                  <a:moveTo>
                    <a:pt x="0" y="191360"/>
                  </a:moveTo>
                  <a:lnTo>
                    <a:pt x="21477" y="197343"/>
                  </a:lnTo>
                  <a:lnTo>
                    <a:pt x="42945" y="191360"/>
                  </a:lnTo>
                  <a:lnTo>
                    <a:pt x="64433" y="185396"/>
                  </a:lnTo>
                  <a:lnTo>
                    <a:pt x="85911" y="128570"/>
                  </a:lnTo>
                  <a:lnTo>
                    <a:pt x="107379" y="131562"/>
                  </a:lnTo>
                  <a:lnTo>
                    <a:pt x="128857" y="47840"/>
                  </a:lnTo>
                  <a:lnTo>
                    <a:pt x="150345" y="41866"/>
                  </a:lnTo>
                  <a:lnTo>
                    <a:pt x="171813" y="0"/>
                  </a:lnTo>
                  <a:lnTo>
                    <a:pt x="193291" y="47840"/>
                  </a:lnTo>
                  <a:lnTo>
                    <a:pt x="214759" y="32890"/>
                  </a:lnTo>
                  <a:lnTo>
                    <a:pt x="236237" y="92688"/>
                  </a:lnTo>
                  <a:lnTo>
                    <a:pt x="257725" y="86704"/>
                  </a:lnTo>
                  <a:lnTo>
                    <a:pt x="279193" y="146522"/>
                  </a:lnTo>
                  <a:lnTo>
                    <a:pt x="300670" y="119605"/>
                  </a:lnTo>
                  <a:lnTo>
                    <a:pt x="322148" y="110629"/>
                  </a:lnTo>
                  <a:lnTo>
                    <a:pt x="343626" y="35882"/>
                  </a:lnTo>
                  <a:lnTo>
                    <a:pt x="365104" y="47840"/>
                  </a:lnTo>
                  <a:lnTo>
                    <a:pt x="386582" y="107637"/>
                  </a:lnTo>
                  <a:lnTo>
                    <a:pt x="408050" y="95680"/>
                  </a:lnTo>
                  <a:lnTo>
                    <a:pt x="429538" y="107637"/>
                  </a:lnTo>
                  <a:lnTo>
                    <a:pt x="451016" y="131562"/>
                  </a:lnTo>
                  <a:lnTo>
                    <a:pt x="472484" y="95680"/>
                  </a:lnTo>
                  <a:lnTo>
                    <a:pt x="493962" y="164463"/>
                  </a:lnTo>
                  <a:lnTo>
                    <a:pt x="515430" y="158479"/>
                  </a:lnTo>
                  <a:lnTo>
                    <a:pt x="536918" y="173428"/>
                  </a:lnTo>
                  <a:lnTo>
                    <a:pt x="558395" y="170437"/>
                  </a:lnTo>
                  <a:lnTo>
                    <a:pt x="579863" y="158479"/>
                  </a:lnTo>
                  <a:lnTo>
                    <a:pt x="601341" y="167455"/>
                  </a:lnTo>
                  <a:lnTo>
                    <a:pt x="622829" y="152495"/>
                  </a:lnTo>
                  <a:lnTo>
                    <a:pt x="644297" y="149503"/>
                  </a:lnTo>
                  <a:lnTo>
                    <a:pt x="665775" y="5973"/>
                  </a:lnTo>
                </a:path>
              </a:pathLst>
            </a:custGeom>
            <a:ln w="3175">
              <a:solidFill>
                <a:srgbClr val="EE543A"/>
              </a:solidFill>
            </a:ln>
          </p:spPr>
          <p:txBody>
            <a:bodyPr wrap="square" lIns="0" tIns="0" rIns="0" bIns="0" rtlCol="0"/>
            <a:lstStyle/>
            <a:p>
              <a:endParaRPr/>
            </a:p>
          </p:txBody>
        </p:sp>
        <p:sp>
          <p:nvSpPr>
            <p:cNvPr id="115" name="object 115"/>
            <p:cNvSpPr/>
            <p:nvPr/>
          </p:nvSpPr>
          <p:spPr>
            <a:xfrm>
              <a:off x="365467" y="2073173"/>
              <a:ext cx="673100" cy="205104"/>
            </a:xfrm>
            <a:custGeom>
              <a:avLst/>
              <a:gdLst/>
              <a:ahLst/>
              <a:cxnLst/>
              <a:rect l="l" t="t" r="r" b="b"/>
              <a:pathLst>
                <a:path w="673100" h="205105">
                  <a:moveTo>
                    <a:pt x="7188" y="192976"/>
                  </a:moveTo>
                  <a:lnTo>
                    <a:pt x="5575" y="191363"/>
                  </a:lnTo>
                  <a:lnTo>
                    <a:pt x="1600" y="191363"/>
                  </a:lnTo>
                  <a:lnTo>
                    <a:pt x="0" y="192976"/>
                  </a:lnTo>
                  <a:lnTo>
                    <a:pt x="0" y="196938"/>
                  </a:lnTo>
                  <a:lnTo>
                    <a:pt x="1600" y="198539"/>
                  </a:lnTo>
                  <a:lnTo>
                    <a:pt x="5575" y="198539"/>
                  </a:lnTo>
                  <a:lnTo>
                    <a:pt x="7188" y="196938"/>
                  </a:lnTo>
                  <a:lnTo>
                    <a:pt x="7188" y="194957"/>
                  </a:lnTo>
                  <a:lnTo>
                    <a:pt x="7188" y="192976"/>
                  </a:lnTo>
                  <a:close/>
                </a:path>
                <a:path w="673100" h="205105">
                  <a:moveTo>
                    <a:pt x="28663" y="198958"/>
                  </a:moveTo>
                  <a:lnTo>
                    <a:pt x="27038" y="197345"/>
                  </a:lnTo>
                  <a:lnTo>
                    <a:pt x="23075" y="197345"/>
                  </a:lnTo>
                  <a:lnTo>
                    <a:pt x="21475" y="198958"/>
                  </a:lnTo>
                  <a:lnTo>
                    <a:pt x="21475" y="202920"/>
                  </a:lnTo>
                  <a:lnTo>
                    <a:pt x="23075" y="204533"/>
                  </a:lnTo>
                  <a:lnTo>
                    <a:pt x="27038" y="204533"/>
                  </a:lnTo>
                  <a:lnTo>
                    <a:pt x="28663" y="202920"/>
                  </a:lnTo>
                  <a:lnTo>
                    <a:pt x="28663" y="200939"/>
                  </a:lnTo>
                  <a:lnTo>
                    <a:pt x="28663" y="198958"/>
                  </a:lnTo>
                  <a:close/>
                </a:path>
                <a:path w="673100" h="205105">
                  <a:moveTo>
                    <a:pt x="50126" y="192976"/>
                  </a:moveTo>
                  <a:lnTo>
                    <a:pt x="48526" y="191363"/>
                  </a:lnTo>
                  <a:lnTo>
                    <a:pt x="44551" y="191363"/>
                  </a:lnTo>
                  <a:lnTo>
                    <a:pt x="42938" y="192976"/>
                  </a:lnTo>
                  <a:lnTo>
                    <a:pt x="42938" y="196938"/>
                  </a:lnTo>
                  <a:lnTo>
                    <a:pt x="44551" y="198539"/>
                  </a:lnTo>
                  <a:lnTo>
                    <a:pt x="48526" y="198539"/>
                  </a:lnTo>
                  <a:lnTo>
                    <a:pt x="50126" y="196938"/>
                  </a:lnTo>
                  <a:lnTo>
                    <a:pt x="50126" y="194957"/>
                  </a:lnTo>
                  <a:lnTo>
                    <a:pt x="50126" y="192976"/>
                  </a:lnTo>
                  <a:close/>
                </a:path>
                <a:path w="673100" h="205105">
                  <a:moveTo>
                    <a:pt x="71615" y="187007"/>
                  </a:moveTo>
                  <a:lnTo>
                    <a:pt x="70015" y="185394"/>
                  </a:lnTo>
                  <a:lnTo>
                    <a:pt x="66040" y="185394"/>
                  </a:lnTo>
                  <a:lnTo>
                    <a:pt x="64427" y="187007"/>
                  </a:lnTo>
                  <a:lnTo>
                    <a:pt x="64427" y="190969"/>
                  </a:lnTo>
                  <a:lnTo>
                    <a:pt x="66040" y="192582"/>
                  </a:lnTo>
                  <a:lnTo>
                    <a:pt x="70015" y="192582"/>
                  </a:lnTo>
                  <a:lnTo>
                    <a:pt x="71615" y="190969"/>
                  </a:lnTo>
                  <a:lnTo>
                    <a:pt x="71615" y="188988"/>
                  </a:lnTo>
                  <a:lnTo>
                    <a:pt x="71615" y="187007"/>
                  </a:lnTo>
                  <a:close/>
                </a:path>
                <a:path w="673100" h="205105">
                  <a:moveTo>
                    <a:pt x="93091" y="130175"/>
                  </a:moveTo>
                  <a:lnTo>
                    <a:pt x="91478" y="128574"/>
                  </a:lnTo>
                  <a:lnTo>
                    <a:pt x="87515" y="128574"/>
                  </a:lnTo>
                  <a:lnTo>
                    <a:pt x="85902" y="130175"/>
                  </a:lnTo>
                  <a:lnTo>
                    <a:pt x="85902" y="134150"/>
                  </a:lnTo>
                  <a:lnTo>
                    <a:pt x="87515" y="135750"/>
                  </a:lnTo>
                  <a:lnTo>
                    <a:pt x="91478" y="135750"/>
                  </a:lnTo>
                  <a:lnTo>
                    <a:pt x="93091" y="134150"/>
                  </a:lnTo>
                  <a:lnTo>
                    <a:pt x="93091" y="132168"/>
                  </a:lnTo>
                  <a:lnTo>
                    <a:pt x="93091" y="130175"/>
                  </a:lnTo>
                  <a:close/>
                </a:path>
                <a:path w="673100" h="205105">
                  <a:moveTo>
                    <a:pt x="114566" y="133172"/>
                  </a:moveTo>
                  <a:lnTo>
                    <a:pt x="112953" y="131572"/>
                  </a:lnTo>
                  <a:lnTo>
                    <a:pt x="108978" y="131572"/>
                  </a:lnTo>
                  <a:lnTo>
                    <a:pt x="107378" y="133172"/>
                  </a:lnTo>
                  <a:lnTo>
                    <a:pt x="107378" y="137134"/>
                  </a:lnTo>
                  <a:lnTo>
                    <a:pt x="108978" y="138747"/>
                  </a:lnTo>
                  <a:lnTo>
                    <a:pt x="112953" y="138747"/>
                  </a:lnTo>
                  <a:lnTo>
                    <a:pt x="114566" y="137134"/>
                  </a:lnTo>
                  <a:lnTo>
                    <a:pt x="114566" y="135153"/>
                  </a:lnTo>
                  <a:lnTo>
                    <a:pt x="114566" y="133172"/>
                  </a:lnTo>
                  <a:close/>
                </a:path>
                <a:path w="673100" h="205105">
                  <a:moveTo>
                    <a:pt x="136042" y="49453"/>
                  </a:moveTo>
                  <a:lnTo>
                    <a:pt x="134429" y="47840"/>
                  </a:lnTo>
                  <a:lnTo>
                    <a:pt x="130467" y="47840"/>
                  </a:lnTo>
                  <a:lnTo>
                    <a:pt x="128854" y="49453"/>
                  </a:lnTo>
                  <a:lnTo>
                    <a:pt x="128854" y="53416"/>
                  </a:lnTo>
                  <a:lnTo>
                    <a:pt x="130467" y="55029"/>
                  </a:lnTo>
                  <a:lnTo>
                    <a:pt x="134429" y="55029"/>
                  </a:lnTo>
                  <a:lnTo>
                    <a:pt x="136042" y="53416"/>
                  </a:lnTo>
                  <a:lnTo>
                    <a:pt x="136042" y="51435"/>
                  </a:lnTo>
                  <a:lnTo>
                    <a:pt x="136042" y="49453"/>
                  </a:lnTo>
                  <a:close/>
                </a:path>
                <a:path w="673100" h="205105">
                  <a:moveTo>
                    <a:pt x="157530" y="43472"/>
                  </a:moveTo>
                  <a:lnTo>
                    <a:pt x="155905" y="41871"/>
                  </a:lnTo>
                  <a:lnTo>
                    <a:pt x="151942" y="41871"/>
                  </a:lnTo>
                  <a:lnTo>
                    <a:pt x="150342" y="43472"/>
                  </a:lnTo>
                  <a:lnTo>
                    <a:pt x="150342" y="47447"/>
                  </a:lnTo>
                  <a:lnTo>
                    <a:pt x="151942" y="49047"/>
                  </a:lnTo>
                  <a:lnTo>
                    <a:pt x="155905" y="49047"/>
                  </a:lnTo>
                  <a:lnTo>
                    <a:pt x="157530" y="47447"/>
                  </a:lnTo>
                  <a:lnTo>
                    <a:pt x="157530" y="45466"/>
                  </a:lnTo>
                  <a:lnTo>
                    <a:pt x="157530" y="43472"/>
                  </a:lnTo>
                  <a:close/>
                </a:path>
                <a:path w="673100" h="205105">
                  <a:moveTo>
                    <a:pt x="178993" y="1612"/>
                  </a:moveTo>
                  <a:lnTo>
                    <a:pt x="177393" y="0"/>
                  </a:lnTo>
                  <a:lnTo>
                    <a:pt x="173418" y="0"/>
                  </a:lnTo>
                  <a:lnTo>
                    <a:pt x="171805" y="1612"/>
                  </a:lnTo>
                  <a:lnTo>
                    <a:pt x="171805" y="5575"/>
                  </a:lnTo>
                  <a:lnTo>
                    <a:pt x="173418" y="7188"/>
                  </a:lnTo>
                  <a:lnTo>
                    <a:pt x="177393" y="7188"/>
                  </a:lnTo>
                  <a:lnTo>
                    <a:pt x="178993" y="5575"/>
                  </a:lnTo>
                  <a:lnTo>
                    <a:pt x="178993" y="3594"/>
                  </a:lnTo>
                  <a:lnTo>
                    <a:pt x="178993" y="1612"/>
                  </a:lnTo>
                  <a:close/>
                </a:path>
                <a:path w="673100" h="205105">
                  <a:moveTo>
                    <a:pt x="200469" y="49453"/>
                  </a:moveTo>
                  <a:lnTo>
                    <a:pt x="198869" y="47840"/>
                  </a:lnTo>
                  <a:lnTo>
                    <a:pt x="194894" y="47840"/>
                  </a:lnTo>
                  <a:lnTo>
                    <a:pt x="193294" y="49453"/>
                  </a:lnTo>
                  <a:lnTo>
                    <a:pt x="193294" y="53416"/>
                  </a:lnTo>
                  <a:lnTo>
                    <a:pt x="194894" y="55029"/>
                  </a:lnTo>
                  <a:lnTo>
                    <a:pt x="198869" y="55029"/>
                  </a:lnTo>
                  <a:lnTo>
                    <a:pt x="200469" y="53416"/>
                  </a:lnTo>
                  <a:lnTo>
                    <a:pt x="200469" y="51435"/>
                  </a:lnTo>
                  <a:lnTo>
                    <a:pt x="200469" y="49453"/>
                  </a:lnTo>
                  <a:close/>
                </a:path>
                <a:path w="673100" h="205105">
                  <a:moveTo>
                    <a:pt x="221945" y="34505"/>
                  </a:moveTo>
                  <a:lnTo>
                    <a:pt x="220332" y="32893"/>
                  </a:lnTo>
                  <a:lnTo>
                    <a:pt x="216369" y="32893"/>
                  </a:lnTo>
                  <a:lnTo>
                    <a:pt x="214757" y="34505"/>
                  </a:lnTo>
                  <a:lnTo>
                    <a:pt x="214757" y="38468"/>
                  </a:lnTo>
                  <a:lnTo>
                    <a:pt x="216369" y="40068"/>
                  </a:lnTo>
                  <a:lnTo>
                    <a:pt x="220332" y="40068"/>
                  </a:lnTo>
                  <a:lnTo>
                    <a:pt x="221945" y="38468"/>
                  </a:lnTo>
                  <a:lnTo>
                    <a:pt x="221945" y="36487"/>
                  </a:lnTo>
                  <a:lnTo>
                    <a:pt x="221945" y="34505"/>
                  </a:lnTo>
                  <a:close/>
                </a:path>
                <a:path w="673100" h="205105">
                  <a:moveTo>
                    <a:pt x="243420" y="94310"/>
                  </a:moveTo>
                  <a:lnTo>
                    <a:pt x="241808" y="92697"/>
                  </a:lnTo>
                  <a:lnTo>
                    <a:pt x="237845" y="92697"/>
                  </a:lnTo>
                  <a:lnTo>
                    <a:pt x="236232" y="94310"/>
                  </a:lnTo>
                  <a:lnTo>
                    <a:pt x="236232" y="98272"/>
                  </a:lnTo>
                  <a:lnTo>
                    <a:pt x="237845" y="99872"/>
                  </a:lnTo>
                  <a:lnTo>
                    <a:pt x="241808" y="99872"/>
                  </a:lnTo>
                  <a:lnTo>
                    <a:pt x="243420" y="98272"/>
                  </a:lnTo>
                  <a:lnTo>
                    <a:pt x="243420" y="96278"/>
                  </a:lnTo>
                  <a:lnTo>
                    <a:pt x="243420" y="94310"/>
                  </a:lnTo>
                  <a:close/>
                </a:path>
                <a:path w="673100" h="205105">
                  <a:moveTo>
                    <a:pt x="264909" y="88328"/>
                  </a:moveTo>
                  <a:lnTo>
                    <a:pt x="263296" y="86702"/>
                  </a:lnTo>
                  <a:lnTo>
                    <a:pt x="259334" y="86702"/>
                  </a:lnTo>
                  <a:lnTo>
                    <a:pt x="257721" y="88328"/>
                  </a:lnTo>
                  <a:lnTo>
                    <a:pt x="257721" y="92278"/>
                  </a:lnTo>
                  <a:lnTo>
                    <a:pt x="259334" y="93891"/>
                  </a:lnTo>
                  <a:lnTo>
                    <a:pt x="263296" y="93891"/>
                  </a:lnTo>
                  <a:lnTo>
                    <a:pt x="264909" y="92278"/>
                  </a:lnTo>
                  <a:lnTo>
                    <a:pt x="264909" y="90297"/>
                  </a:lnTo>
                  <a:lnTo>
                    <a:pt x="264909" y="88328"/>
                  </a:lnTo>
                  <a:close/>
                </a:path>
                <a:path w="673100" h="205105">
                  <a:moveTo>
                    <a:pt x="286372" y="148132"/>
                  </a:moveTo>
                  <a:lnTo>
                    <a:pt x="284772" y="146519"/>
                  </a:lnTo>
                  <a:lnTo>
                    <a:pt x="280809" y="146519"/>
                  </a:lnTo>
                  <a:lnTo>
                    <a:pt x="279184" y="148132"/>
                  </a:lnTo>
                  <a:lnTo>
                    <a:pt x="279184" y="152095"/>
                  </a:lnTo>
                  <a:lnTo>
                    <a:pt x="280809" y="153708"/>
                  </a:lnTo>
                  <a:lnTo>
                    <a:pt x="284772" y="153708"/>
                  </a:lnTo>
                  <a:lnTo>
                    <a:pt x="286372" y="152095"/>
                  </a:lnTo>
                  <a:lnTo>
                    <a:pt x="286372" y="150114"/>
                  </a:lnTo>
                  <a:lnTo>
                    <a:pt x="286372" y="148132"/>
                  </a:lnTo>
                  <a:close/>
                </a:path>
                <a:path w="673100" h="205105">
                  <a:moveTo>
                    <a:pt x="307848" y="121208"/>
                  </a:moveTo>
                  <a:lnTo>
                    <a:pt x="306247" y="119608"/>
                  </a:lnTo>
                  <a:lnTo>
                    <a:pt x="302272" y="119608"/>
                  </a:lnTo>
                  <a:lnTo>
                    <a:pt x="300672" y="121208"/>
                  </a:lnTo>
                  <a:lnTo>
                    <a:pt x="300672" y="125183"/>
                  </a:lnTo>
                  <a:lnTo>
                    <a:pt x="302272" y="126784"/>
                  </a:lnTo>
                  <a:lnTo>
                    <a:pt x="306247" y="126784"/>
                  </a:lnTo>
                  <a:lnTo>
                    <a:pt x="307848" y="125183"/>
                  </a:lnTo>
                  <a:lnTo>
                    <a:pt x="307848" y="123202"/>
                  </a:lnTo>
                  <a:lnTo>
                    <a:pt x="307848" y="121208"/>
                  </a:lnTo>
                  <a:close/>
                </a:path>
                <a:path w="673100" h="205105">
                  <a:moveTo>
                    <a:pt x="329336" y="112242"/>
                  </a:moveTo>
                  <a:lnTo>
                    <a:pt x="327710" y="110629"/>
                  </a:lnTo>
                  <a:lnTo>
                    <a:pt x="323748" y="110629"/>
                  </a:lnTo>
                  <a:lnTo>
                    <a:pt x="322148" y="112242"/>
                  </a:lnTo>
                  <a:lnTo>
                    <a:pt x="322148" y="116205"/>
                  </a:lnTo>
                  <a:lnTo>
                    <a:pt x="323748" y="117817"/>
                  </a:lnTo>
                  <a:lnTo>
                    <a:pt x="327710" y="117817"/>
                  </a:lnTo>
                  <a:lnTo>
                    <a:pt x="329336" y="116205"/>
                  </a:lnTo>
                  <a:lnTo>
                    <a:pt x="329336" y="114223"/>
                  </a:lnTo>
                  <a:lnTo>
                    <a:pt x="329336" y="112242"/>
                  </a:lnTo>
                  <a:close/>
                </a:path>
                <a:path w="673100" h="205105">
                  <a:moveTo>
                    <a:pt x="350812" y="37490"/>
                  </a:moveTo>
                  <a:lnTo>
                    <a:pt x="349199" y="35890"/>
                  </a:lnTo>
                  <a:lnTo>
                    <a:pt x="345236" y="35890"/>
                  </a:lnTo>
                  <a:lnTo>
                    <a:pt x="343623" y="37490"/>
                  </a:lnTo>
                  <a:lnTo>
                    <a:pt x="343623" y="41465"/>
                  </a:lnTo>
                  <a:lnTo>
                    <a:pt x="345236" y="43065"/>
                  </a:lnTo>
                  <a:lnTo>
                    <a:pt x="349199" y="43065"/>
                  </a:lnTo>
                  <a:lnTo>
                    <a:pt x="350812" y="41465"/>
                  </a:lnTo>
                  <a:lnTo>
                    <a:pt x="350812" y="39471"/>
                  </a:lnTo>
                  <a:lnTo>
                    <a:pt x="350812" y="37490"/>
                  </a:lnTo>
                  <a:close/>
                </a:path>
                <a:path w="673100" h="205105">
                  <a:moveTo>
                    <a:pt x="372287" y="49453"/>
                  </a:moveTo>
                  <a:lnTo>
                    <a:pt x="370674" y="47840"/>
                  </a:lnTo>
                  <a:lnTo>
                    <a:pt x="366712" y="47840"/>
                  </a:lnTo>
                  <a:lnTo>
                    <a:pt x="365099" y="49453"/>
                  </a:lnTo>
                  <a:lnTo>
                    <a:pt x="365099" y="53416"/>
                  </a:lnTo>
                  <a:lnTo>
                    <a:pt x="366712" y="55029"/>
                  </a:lnTo>
                  <a:lnTo>
                    <a:pt x="370674" y="55029"/>
                  </a:lnTo>
                  <a:lnTo>
                    <a:pt x="372287" y="53416"/>
                  </a:lnTo>
                  <a:lnTo>
                    <a:pt x="372287" y="51435"/>
                  </a:lnTo>
                  <a:lnTo>
                    <a:pt x="372287" y="49453"/>
                  </a:lnTo>
                  <a:close/>
                </a:path>
                <a:path w="673100" h="205105">
                  <a:moveTo>
                    <a:pt x="393763" y="109245"/>
                  </a:moveTo>
                  <a:lnTo>
                    <a:pt x="392150" y="107645"/>
                  </a:lnTo>
                  <a:lnTo>
                    <a:pt x="388188" y="107645"/>
                  </a:lnTo>
                  <a:lnTo>
                    <a:pt x="386575" y="109245"/>
                  </a:lnTo>
                  <a:lnTo>
                    <a:pt x="386575" y="113220"/>
                  </a:lnTo>
                  <a:lnTo>
                    <a:pt x="388188" y="114820"/>
                  </a:lnTo>
                  <a:lnTo>
                    <a:pt x="392150" y="114820"/>
                  </a:lnTo>
                  <a:lnTo>
                    <a:pt x="393763" y="113220"/>
                  </a:lnTo>
                  <a:lnTo>
                    <a:pt x="393763" y="111226"/>
                  </a:lnTo>
                  <a:lnTo>
                    <a:pt x="393763" y="109245"/>
                  </a:lnTo>
                  <a:close/>
                </a:path>
                <a:path w="673100" h="205105">
                  <a:moveTo>
                    <a:pt x="415239" y="97294"/>
                  </a:moveTo>
                  <a:lnTo>
                    <a:pt x="413626" y="95681"/>
                  </a:lnTo>
                  <a:lnTo>
                    <a:pt x="409651" y="95681"/>
                  </a:lnTo>
                  <a:lnTo>
                    <a:pt x="408051" y="97294"/>
                  </a:lnTo>
                  <a:lnTo>
                    <a:pt x="408051" y="101257"/>
                  </a:lnTo>
                  <a:lnTo>
                    <a:pt x="409651" y="102870"/>
                  </a:lnTo>
                  <a:lnTo>
                    <a:pt x="413626" y="102870"/>
                  </a:lnTo>
                  <a:lnTo>
                    <a:pt x="415239" y="101257"/>
                  </a:lnTo>
                  <a:lnTo>
                    <a:pt x="415239" y="99275"/>
                  </a:lnTo>
                  <a:lnTo>
                    <a:pt x="415239" y="97294"/>
                  </a:lnTo>
                  <a:close/>
                </a:path>
                <a:path w="673100" h="205105">
                  <a:moveTo>
                    <a:pt x="436714" y="109245"/>
                  </a:moveTo>
                  <a:lnTo>
                    <a:pt x="435114" y="107645"/>
                  </a:lnTo>
                  <a:lnTo>
                    <a:pt x="431139" y="107645"/>
                  </a:lnTo>
                  <a:lnTo>
                    <a:pt x="429539" y="109245"/>
                  </a:lnTo>
                  <a:lnTo>
                    <a:pt x="429539" y="113220"/>
                  </a:lnTo>
                  <a:lnTo>
                    <a:pt x="431139" y="114820"/>
                  </a:lnTo>
                  <a:lnTo>
                    <a:pt x="435114" y="114820"/>
                  </a:lnTo>
                  <a:lnTo>
                    <a:pt x="436714" y="113220"/>
                  </a:lnTo>
                  <a:lnTo>
                    <a:pt x="436714" y="111226"/>
                  </a:lnTo>
                  <a:lnTo>
                    <a:pt x="436714" y="109245"/>
                  </a:lnTo>
                  <a:close/>
                </a:path>
                <a:path w="673100" h="205105">
                  <a:moveTo>
                    <a:pt x="458203" y="133172"/>
                  </a:moveTo>
                  <a:lnTo>
                    <a:pt x="456577" y="131572"/>
                  </a:lnTo>
                  <a:lnTo>
                    <a:pt x="452615" y="131572"/>
                  </a:lnTo>
                  <a:lnTo>
                    <a:pt x="451015" y="133172"/>
                  </a:lnTo>
                  <a:lnTo>
                    <a:pt x="451015" y="137134"/>
                  </a:lnTo>
                  <a:lnTo>
                    <a:pt x="452615" y="138747"/>
                  </a:lnTo>
                  <a:lnTo>
                    <a:pt x="456577" y="138747"/>
                  </a:lnTo>
                  <a:lnTo>
                    <a:pt x="458203" y="137134"/>
                  </a:lnTo>
                  <a:lnTo>
                    <a:pt x="458203" y="135153"/>
                  </a:lnTo>
                  <a:lnTo>
                    <a:pt x="458203" y="133172"/>
                  </a:lnTo>
                  <a:close/>
                </a:path>
                <a:path w="673100" h="205105">
                  <a:moveTo>
                    <a:pt x="479666" y="97294"/>
                  </a:moveTo>
                  <a:lnTo>
                    <a:pt x="478066" y="95681"/>
                  </a:lnTo>
                  <a:lnTo>
                    <a:pt x="474091" y="95681"/>
                  </a:lnTo>
                  <a:lnTo>
                    <a:pt x="472478" y="97294"/>
                  </a:lnTo>
                  <a:lnTo>
                    <a:pt x="472478" y="101257"/>
                  </a:lnTo>
                  <a:lnTo>
                    <a:pt x="474091" y="102870"/>
                  </a:lnTo>
                  <a:lnTo>
                    <a:pt x="478066" y="102870"/>
                  </a:lnTo>
                  <a:lnTo>
                    <a:pt x="479666" y="101257"/>
                  </a:lnTo>
                  <a:lnTo>
                    <a:pt x="479666" y="99275"/>
                  </a:lnTo>
                  <a:lnTo>
                    <a:pt x="479666" y="97294"/>
                  </a:lnTo>
                  <a:close/>
                </a:path>
                <a:path w="673100" h="205105">
                  <a:moveTo>
                    <a:pt x="501142" y="166077"/>
                  </a:moveTo>
                  <a:lnTo>
                    <a:pt x="499541" y="164465"/>
                  </a:lnTo>
                  <a:lnTo>
                    <a:pt x="495566" y="164465"/>
                  </a:lnTo>
                  <a:lnTo>
                    <a:pt x="493953" y="166077"/>
                  </a:lnTo>
                  <a:lnTo>
                    <a:pt x="493953" y="170040"/>
                  </a:lnTo>
                  <a:lnTo>
                    <a:pt x="495566" y="171653"/>
                  </a:lnTo>
                  <a:lnTo>
                    <a:pt x="499541" y="171653"/>
                  </a:lnTo>
                  <a:lnTo>
                    <a:pt x="501142" y="170040"/>
                  </a:lnTo>
                  <a:lnTo>
                    <a:pt x="501142" y="168059"/>
                  </a:lnTo>
                  <a:lnTo>
                    <a:pt x="501142" y="166077"/>
                  </a:lnTo>
                  <a:close/>
                </a:path>
                <a:path w="673100" h="205105">
                  <a:moveTo>
                    <a:pt x="522617" y="160083"/>
                  </a:moveTo>
                  <a:lnTo>
                    <a:pt x="521004" y="158483"/>
                  </a:lnTo>
                  <a:lnTo>
                    <a:pt x="517042" y="158483"/>
                  </a:lnTo>
                  <a:lnTo>
                    <a:pt x="515429" y="160083"/>
                  </a:lnTo>
                  <a:lnTo>
                    <a:pt x="515429" y="164058"/>
                  </a:lnTo>
                  <a:lnTo>
                    <a:pt x="517042" y="165658"/>
                  </a:lnTo>
                  <a:lnTo>
                    <a:pt x="521004" y="165658"/>
                  </a:lnTo>
                  <a:lnTo>
                    <a:pt x="522617" y="164058"/>
                  </a:lnTo>
                  <a:lnTo>
                    <a:pt x="522617" y="162077"/>
                  </a:lnTo>
                  <a:lnTo>
                    <a:pt x="522617" y="160083"/>
                  </a:lnTo>
                  <a:close/>
                </a:path>
                <a:path w="673100" h="205105">
                  <a:moveTo>
                    <a:pt x="544106" y="175044"/>
                  </a:moveTo>
                  <a:lnTo>
                    <a:pt x="542493" y="173431"/>
                  </a:lnTo>
                  <a:lnTo>
                    <a:pt x="538518" y="173431"/>
                  </a:lnTo>
                  <a:lnTo>
                    <a:pt x="536917" y="175044"/>
                  </a:lnTo>
                  <a:lnTo>
                    <a:pt x="536917" y="178993"/>
                  </a:lnTo>
                  <a:lnTo>
                    <a:pt x="538518" y="180606"/>
                  </a:lnTo>
                  <a:lnTo>
                    <a:pt x="542493" y="180606"/>
                  </a:lnTo>
                  <a:lnTo>
                    <a:pt x="544106" y="178993"/>
                  </a:lnTo>
                  <a:lnTo>
                    <a:pt x="544106" y="177025"/>
                  </a:lnTo>
                  <a:lnTo>
                    <a:pt x="544106" y="175044"/>
                  </a:lnTo>
                  <a:close/>
                </a:path>
                <a:path w="673100" h="205105">
                  <a:moveTo>
                    <a:pt x="565581" y="172046"/>
                  </a:moveTo>
                  <a:lnTo>
                    <a:pt x="563968" y="170434"/>
                  </a:lnTo>
                  <a:lnTo>
                    <a:pt x="559993" y="170434"/>
                  </a:lnTo>
                  <a:lnTo>
                    <a:pt x="558393" y="172046"/>
                  </a:lnTo>
                  <a:lnTo>
                    <a:pt x="558393" y="176009"/>
                  </a:lnTo>
                  <a:lnTo>
                    <a:pt x="559993" y="177622"/>
                  </a:lnTo>
                  <a:lnTo>
                    <a:pt x="563968" y="177622"/>
                  </a:lnTo>
                  <a:lnTo>
                    <a:pt x="565581" y="176009"/>
                  </a:lnTo>
                  <a:lnTo>
                    <a:pt x="565581" y="174028"/>
                  </a:lnTo>
                  <a:lnTo>
                    <a:pt x="565581" y="172046"/>
                  </a:lnTo>
                  <a:close/>
                </a:path>
                <a:path w="673100" h="205105">
                  <a:moveTo>
                    <a:pt x="587044" y="160083"/>
                  </a:moveTo>
                  <a:lnTo>
                    <a:pt x="585444" y="158483"/>
                  </a:lnTo>
                  <a:lnTo>
                    <a:pt x="581482" y="158483"/>
                  </a:lnTo>
                  <a:lnTo>
                    <a:pt x="579856" y="160083"/>
                  </a:lnTo>
                  <a:lnTo>
                    <a:pt x="579856" y="164058"/>
                  </a:lnTo>
                  <a:lnTo>
                    <a:pt x="581482" y="165658"/>
                  </a:lnTo>
                  <a:lnTo>
                    <a:pt x="585444" y="165658"/>
                  </a:lnTo>
                  <a:lnTo>
                    <a:pt x="587044" y="164058"/>
                  </a:lnTo>
                  <a:lnTo>
                    <a:pt x="587044" y="162077"/>
                  </a:lnTo>
                  <a:lnTo>
                    <a:pt x="587044" y="160083"/>
                  </a:lnTo>
                  <a:close/>
                </a:path>
                <a:path w="673100" h="205105">
                  <a:moveTo>
                    <a:pt x="608520" y="169062"/>
                  </a:moveTo>
                  <a:lnTo>
                    <a:pt x="606920" y="167462"/>
                  </a:lnTo>
                  <a:lnTo>
                    <a:pt x="602945" y="167462"/>
                  </a:lnTo>
                  <a:lnTo>
                    <a:pt x="601345" y="169062"/>
                  </a:lnTo>
                  <a:lnTo>
                    <a:pt x="601345" y="173037"/>
                  </a:lnTo>
                  <a:lnTo>
                    <a:pt x="602945" y="174637"/>
                  </a:lnTo>
                  <a:lnTo>
                    <a:pt x="606920" y="174637"/>
                  </a:lnTo>
                  <a:lnTo>
                    <a:pt x="608520" y="173037"/>
                  </a:lnTo>
                  <a:lnTo>
                    <a:pt x="608520" y="171043"/>
                  </a:lnTo>
                  <a:lnTo>
                    <a:pt x="608520" y="169062"/>
                  </a:lnTo>
                  <a:close/>
                </a:path>
                <a:path w="673100" h="205105">
                  <a:moveTo>
                    <a:pt x="630008" y="154101"/>
                  </a:moveTo>
                  <a:lnTo>
                    <a:pt x="628408" y="152501"/>
                  </a:lnTo>
                  <a:lnTo>
                    <a:pt x="624433" y="152501"/>
                  </a:lnTo>
                  <a:lnTo>
                    <a:pt x="622820" y="154101"/>
                  </a:lnTo>
                  <a:lnTo>
                    <a:pt x="622820" y="158076"/>
                  </a:lnTo>
                  <a:lnTo>
                    <a:pt x="624433" y="159677"/>
                  </a:lnTo>
                  <a:lnTo>
                    <a:pt x="628408" y="159677"/>
                  </a:lnTo>
                  <a:lnTo>
                    <a:pt x="630008" y="158076"/>
                  </a:lnTo>
                  <a:lnTo>
                    <a:pt x="630008" y="156083"/>
                  </a:lnTo>
                  <a:lnTo>
                    <a:pt x="630008" y="154101"/>
                  </a:lnTo>
                  <a:close/>
                </a:path>
                <a:path w="673100" h="205105">
                  <a:moveTo>
                    <a:pt x="651484" y="151117"/>
                  </a:moveTo>
                  <a:lnTo>
                    <a:pt x="649871" y="149504"/>
                  </a:lnTo>
                  <a:lnTo>
                    <a:pt x="645909" y="149504"/>
                  </a:lnTo>
                  <a:lnTo>
                    <a:pt x="644296" y="151117"/>
                  </a:lnTo>
                  <a:lnTo>
                    <a:pt x="644296" y="155079"/>
                  </a:lnTo>
                  <a:lnTo>
                    <a:pt x="645909" y="156692"/>
                  </a:lnTo>
                  <a:lnTo>
                    <a:pt x="649871" y="156692"/>
                  </a:lnTo>
                  <a:lnTo>
                    <a:pt x="651484" y="155079"/>
                  </a:lnTo>
                  <a:lnTo>
                    <a:pt x="651484" y="153098"/>
                  </a:lnTo>
                  <a:lnTo>
                    <a:pt x="651484" y="151117"/>
                  </a:lnTo>
                  <a:close/>
                </a:path>
                <a:path w="673100" h="205105">
                  <a:moveTo>
                    <a:pt x="672960" y="7581"/>
                  </a:moveTo>
                  <a:lnTo>
                    <a:pt x="671347" y="5981"/>
                  </a:lnTo>
                  <a:lnTo>
                    <a:pt x="667385" y="5981"/>
                  </a:lnTo>
                  <a:lnTo>
                    <a:pt x="665772" y="7581"/>
                  </a:lnTo>
                  <a:lnTo>
                    <a:pt x="665772" y="11557"/>
                  </a:lnTo>
                  <a:lnTo>
                    <a:pt x="667385" y="13157"/>
                  </a:lnTo>
                  <a:lnTo>
                    <a:pt x="671347" y="13157"/>
                  </a:lnTo>
                  <a:lnTo>
                    <a:pt x="672960" y="11557"/>
                  </a:lnTo>
                  <a:lnTo>
                    <a:pt x="672960" y="9563"/>
                  </a:lnTo>
                  <a:lnTo>
                    <a:pt x="672960" y="7581"/>
                  </a:lnTo>
                  <a:close/>
                </a:path>
              </a:pathLst>
            </a:custGeom>
            <a:solidFill>
              <a:srgbClr val="EE543A"/>
            </a:solidFill>
          </p:spPr>
          <p:txBody>
            <a:bodyPr wrap="square" lIns="0" tIns="0" rIns="0" bIns="0" rtlCol="0"/>
            <a:lstStyle/>
            <a:p>
              <a:endParaRPr/>
            </a:p>
          </p:txBody>
        </p:sp>
        <p:sp>
          <p:nvSpPr>
            <p:cNvPr id="116" name="object 116"/>
            <p:cNvSpPr/>
            <p:nvPr/>
          </p:nvSpPr>
          <p:spPr>
            <a:xfrm>
              <a:off x="369064" y="1864457"/>
              <a:ext cx="666115" cy="403860"/>
            </a:xfrm>
            <a:custGeom>
              <a:avLst/>
              <a:gdLst/>
              <a:ahLst/>
              <a:cxnLst/>
              <a:rect l="l" t="t" r="r" b="b"/>
              <a:pathLst>
                <a:path w="666115" h="403860">
                  <a:moveTo>
                    <a:pt x="0" y="394707"/>
                  </a:moveTo>
                  <a:lnTo>
                    <a:pt x="21477" y="382740"/>
                  </a:lnTo>
                  <a:lnTo>
                    <a:pt x="42945" y="403663"/>
                  </a:lnTo>
                  <a:lnTo>
                    <a:pt x="64433" y="355833"/>
                  </a:lnTo>
                  <a:lnTo>
                    <a:pt x="85911" y="236218"/>
                  </a:lnTo>
                  <a:lnTo>
                    <a:pt x="107379" y="152495"/>
                  </a:lnTo>
                  <a:lnTo>
                    <a:pt x="128857" y="116613"/>
                  </a:lnTo>
                  <a:lnTo>
                    <a:pt x="150345" y="128580"/>
                  </a:lnTo>
                  <a:lnTo>
                    <a:pt x="171813" y="0"/>
                  </a:lnTo>
                  <a:lnTo>
                    <a:pt x="193291" y="89696"/>
                  </a:lnTo>
                  <a:lnTo>
                    <a:pt x="214759" y="83732"/>
                  </a:lnTo>
                  <a:lnTo>
                    <a:pt x="236237" y="98671"/>
                  </a:lnTo>
                  <a:lnTo>
                    <a:pt x="257725" y="86724"/>
                  </a:lnTo>
                  <a:lnTo>
                    <a:pt x="279193" y="173428"/>
                  </a:lnTo>
                  <a:lnTo>
                    <a:pt x="300670" y="182404"/>
                  </a:lnTo>
                  <a:lnTo>
                    <a:pt x="322148" y="167455"/>
                  </a:lnTo>
                  <a:lnTo>
                    <a:pt x="343626" y="146522"/>
                  </a:lnTo>
                  <a:lnTo>
                    <a:pt x="365104" y="101663"/>
                  </a:lnTo>
                  <a:lnTo>
                    <a:pt x="386582" y="188388"/>
                  </a:lnTo>
                  <a:lnTo>
                    <a:pt x="408050" y="233236"/>
                  </a:lnTo>
                  <a:lnTo>
                    <a:pt x="429538" y="209311"/>
                  </a:lnTo>
                  <a:lnTo>
                    <a:pt x="451016" y="299007"/>
                  </a:lnTo>
                  <a:lnTo>
                    <a:pt x="472484" y="215285"/>
                  </a:lnTo>
                  <a:lnTo>
                    <a:pt x="493962" y="248185"/>
                  </a:lnTo>
                  <a:lnTo>
                    <a:pt x="515430" y="254169"/>
                  </a:lnTo>
                  <a:lnTo>
                    <a:pt x="536918" y="299007"/>
                  </a:lnTo>
                  <a:lnTo>
                    <a:pt x="558395" y="304991"/>
                  </a:lnTo>
                  <a:lnTo>
                    <a:pt x="579863" y="301999"/>
                  </a:lnTo>
                  <a:lnTo>
                    <a:pt x="601341" y="319940"/>
                  </a:lnTo>
                  <a:lnTo>
                    <a:pt x="644297" y="218277"/>
                  </a:lnTo>
                  <a:lnTo>
                    <a:pt x="665775" y="203327"/>
                  </a:lnTo>
                </a:path>
              </a:pathLst>
            </a:custGeom>
            <a:ln w="3175">
              <a:solidFill>
                <a:srgbClr val="00CC95"/>
              </a:solidFill>
            </a:ln>
          </p:spPr>
          <p:txBody>
            <a:bodyPr wrap="square" lIns="0" tIns="0" rIns="0" bIns="0" rtlCol="0"/>
            <a:lstStyle/>
            <a:p>
              <a:endParaRPr/>
            </a:p>
          </p:txBody>
        </p:sp>
        <p:sp>
          <p:nvSpPr>
            <p:cNvPr id="117" name="object 117"/>
            <p:cNvSpPr/>
            <p:nvPr/>
          </p:nvSpPr>
          <p:spPr>
            <a:xfrm>
              <a:off x="365467" y="1860867"/>
              <a:ext cx="673100" cy="410845"/>
            </a:xfrm>
            <a:custGeom>
              <a:avLst/>
              <a:gdLst/>
              <a:ahLst/>
              <a:cxnLst/>
              <a:rect l="l" t="t" r="r" b="b"/>
              <a:pathLst>
                <a:path w="673100" h="410844">
                  <a:moveTo>
                    <a:pt x="7188" y="396316"/>
                  </a:moveTo>
                  <a:lnTo>
                    <a:pt x="5575" y="394716"/>
                  </a:lnTo>
                  <a:lnTo>
                    <a:pt x="1600" y="394716"/>
                  </a:lnTo>
                  <a:lnTo>
                    <a:pt x="0" y="396316"/>
                  </a:lnTo>
                  <a:lnTo>
                    <a:pt x="0" y="400278"/>
                  </a:lnTo>
                  <a:lnTo>
                    <a:pt x="1600" y="401891"/>
                  </a:lnTo>
                  <a:lnTo>
                    <a:pt x="5575" y="401891"/>
                  </a:lnTo>
                  <a:lnTo>
                    <a:pt x="7188" y="400278"/>
                  </a:lnTo>
                  <a:lnTo>
                    <a:pt x="7188" y="398310"/>
                  </a:lnTo>
                  <a:lnTo>
                    <a:pt x="7188" y="396316"/>
                  </a:lnTo>
                  <a:close/>
                </a:path>
                <a:path w="673100" h="410844">
                  <a:moveTo>
                    <a:pt x="28663" y="384352"/>
                  </a:moveTo>
                  <a:lnTo>
                    <a:pt x="27038" y="382739"/>
                  </a:lnTo>
                  <a:lnTo>
                    <a:pt x="23075" y="382739"/>
                  </a:lnTo>
                  <a:lnTo>
                    <a:pt x="21475" y="384352"/>
                  </a:lnTo>
                  <a:lnTo>
                    <a:pt x="21475" y="388315"/>
                  </a:lnTo>
                  <a:lnTo>
                    <a:pt x="23075" y="389928"/>
                  </a:lnTo>
                  <a:lnTo>
                    <a:pt x="27038" y="389928"/>
                  </a:lnTo>
                  <a:lnTo>
                    <a:pt x="28663" y="388315"/>
                  </a:lnTo>
                  <a:lnTo>
                    <a:pt x="28663" y="386334"/>
                  </a:lnTo>
                  <a:lnTo>
                    <a:pt x="28663" y="384352"/>
                  </a:lnTo>
                  <a:close/>
                </a:path>
                <a:path w="673100" h="410844">
                  <a:moveTo>
                    <a:pt x="50126" y="405282"/>
                  </a:moveTo>
                  <a:lnTo>
                    <a:pt x="48526" y="403669"/>
                  </a:lnTo>
                  <a:lnTo>
                    <a:pt x="44551" y="403669"/>
                  </a:lnTo>
                  <a:lnTo>
                    <a:pt x="42938" y="405282"/>
                  </a:lnTo>
                  <a:lnTo>
                    <a:pt x="42938" y="409244"/>
                  </a:lnTo>
                  <a:lnTo>
                    <a:pt x="44551" y="410845"/>
                  </a:lnTo>
                  <a:lnTo>
                    <a:pt x="48526" y="410845"/>
                  </a:lnTo>
                  <a:lnTo>
                    <a:pt x="50126" y="409244"/>
                  </a:lnTo>
                  <a:lnTo>
                    <a:pt x="50126" y="407263"/>
                  </a:lnTo>
                  <a:lnTo>
                    <a:pt x="50126" y="405282"/>
                  </a:lnTo>
                  <a:close/>
                </a:path>
                <a:path w="673100" h="410844">
                  <a:moveTo>
                    <a:pt x="71615" y="357441"/>
                  </a:moveTo>
                  <a:lnTo>
                    <a:pt x="70015" y="355841"/>
                  </a:lnTo>
                  <a:lnTo>
                    <a:pt x="66040" y="355841"/>
                  </a:lnTo>
                  <a:lnTo>
                    <a:pt x="64427" y="357441"/>
                  </a:lnTo>
                  <a:lnTo>
                    <a:pt x="64427" y="361416"/>
                  </a:lnTo>
                  <a:lnTo>
                    <a:pt x="66040" y="363016"/>
                  </a:lnTo>
                  <a:lnTo>
                    <a:pt x="70015" y="363016"/>
                  </a:lnTo>
                  <a:lnTo>
                    <a:pt x="71615" y="361416"/>
                  </a:lnTo>
                  <a:lnTo>
                    <a:pt x="71615" y="359435"/>
                  </a:lnTo>
                  <a:lnTo>
                    <a:pt x="71615" y="357441"/>
                  </a:lnTo>
                  <a:close/>
                </a:path>
                <a:path w="673100" h="410844">
                  <a:moveTo>
                    <a:pt x="93091" y="237832"/>
                  </a:moveTo>
                  <a:lnTo>
                    <a:pt x="91478" y="236220"/>
                  </a:lnTo>
                  <a:lnTo>
                    <a:pt x="87515" y="236220"/>
                  </a:lnTo>
                  <a:lnTo>
                    <a:pt x="85902" y="237832"/>
                  </a:lnTo>
                  <a:lnTo>
                    <a:pt x="85902" y="241795"/>
                  </a:lnTo>
                  <a:lnTo>
                    <a:pt x="87515" y="243408"/>
                  </a:lnTo>
                  <a:lnTo>
                    <a:pt x="91478" y="243408"/>
                  </a:lnTo>
                  <a:lnTo>
                    <a:pt x="93091" y="241795"/>
                  </a:lnTo>
                  <a:lnTo>
                    <a:pt x="93091" y="239814"/>
                  </a:lnTo>
                  <a:lnTo>
                    <a:pt x="93091" y="237832"/>
                  </a:lnTo>
                  <a:close/>
                </a:path>
                <a:path w="673100" h="410844">
                  <a:moveTo>
                    <a:pt x="114566" y="154101"/>
                  </a:moveTo>
                  <a:lnTo>
                    <a:pt x="112953" y="152501"/>
                  </a:lnTo>
                  <a:lnTo>
                    <a:pt x="108978" y="152501"/>
                  </a:lnTo>
                  <a:lnTo>
                    <a:pt x="107378" y="154101"/>
                  </a:lnTo>
                  <a:lnTo>
                    <a:pt x="107378" y="158076"/>
                  </a:lnTo>
                  <a:lnTo>
                    <a:pt x="108978" y="159677"/>
                  </a:lnTo>
                  <a:lnTo>
                    <a:pt x="112953" y="159677"/>
                  </a:lnTo>
                  <a:lnTo>
                    <a:pt x="114566" y="158076"/>
                  </a:lnTo>
                  <a:lnTo>
                    <a:pt x="114566" y="156095"/>
                  </a:lnTo>
                  <a:lnTo>
                    <a:pt x="114566" y="154101"/>
                  </a:lnTo>
                  <a:close/>
                </a:path>
                <a:path w="673100" h="410844">
                  <a:moveTo>
                    <a:pt x="136042" y="118224"/>
                  </a:moveTo>
                  <a:lnTo>
                    <a:pt x="134429" y="116624"/>
                  </a:lnTo>
                  <a:lnTo>
                    <a:pt x="130467" y="116624"/>
                  </a:lnTo>
                  <a:lnTo>
                    <a:pt x="128854" y="118224"/>
                  </a:lnTo>
                  <a:lnTo>
                    <a:pt x="128854" y="122199"/>
                  </a:lnTo>
                  <a:lnTo>
                    <a:pt x="130467" y="123799"/>
                  </a:lnTo>
                  <a:lnTo>
                    <a:pt x="134429" y="123799"/>
                  </a:lnTo>
                  <a:lnTo>
                    <a:pt x="136042" y="122199"/>
                  </a:lnTo>
                  <a:lnTo>
                    <a:pt x="136042" y="120205"/>
                  </a:lnTo>
                  <a:lnTo>
                    <a:pt x="136042" y="118224"/>
                  </a:lnTo>
                  <a:close/>
                </a:path>
                <a:path w="673100" h="410844">
                  <a:moveTo>
                    <a:pt x="157530" y="130187"/>
                  </a:moveTo>
                  <a:lnTo>
                    <a:pt x="155905" y="128587"/>
                  </a:lnTo>
                  <a:lnTo>
                    <a:pt x="151942" y="128587"/>
                  </a:lnTo>
                  <a:lnTo>
                    <a:pt x="150342" y="130187"/>
                  </a:lnTo>
                  <a:lnTo>
                    <a:pt x="150342" y="134162"/>
                  </a:lnTo>
                  <a:lnTo>
                    <a:pt x="151942" y="135763"/>
                  </a:lnTo>
                  <a:lnTo>
                    <a:pt x="155905" y="135763"/>
                  </a:lnTo>
                  <a:lnTo>
                    <a:pt x="157530" y="134162"/>
                  </a:lnTo>
                  <a:lnTo>
                    <a:pt x="157530" y="132181"/>
                  </a:lnTo>
                  <a:lnTo>
                    <a:pt x="157530" y="130187"/>
                  </a:lnTo>
                  <a:close/>
                </a:path>
                <a:path w="673100" h="410844">
                  <a:moveTo>
                    <a:pt x="178993" y="1625"/>
                  </a:moveTo>
                  <a:lnTo>
                    <a:pt x="177393" y="0"/>
                  </a:lnTo>
                  <a:lnTo>
                    <a:pt x="173418" y="0"/>
                  </a:lnTo>
                  <a:lnTo>
                    <a:pt x="171805" y="1625"/>
                  </a:lnTo>
                  <a:lnTo>
                    <a:pt x="171805" y="5575"/>
                  </a:lnTo>
                  <a:lnTo>
                    <a:pt x="173418" y="7188"/>
                  </a:lnTo>
                  <a:lnTo>
                    <a:pt x="177393" y="7188"/>
                  </a:lnTo>
                  <a:lnTo>
                    <a:pt x="178993" y="5575"/>
                  </a:lnTo>
                  <a:lnTo>
                    <a:pt x="178993" y="3594"/>
                  </a:lnTo>
                  <a:lnTo>
                    <a:pt x="178993" y="1625"/>
                  </a:lnTo>
                  <a:close/>
                </a:path>
                <a:path w="673100" h="410844">
                  <a:moveTo>
                    <a:pt x="200469" y="91313"/>
                  </a:moveTo>
                  <a:lnTo>
                    <a:pt x="198869" y="89700"/>
                  </a:lnTo>
                  <a:lnTo>
                    <a:pt x="194894" y="89700"/>
                  </a:lnTo>
                  <a:lnTo>
                    <a:pt x="193294" y="91313"/>
                  </a:lnTo>
                  <a:lnTo>
                    <a:pt x="193294" y="95275"/>
                  </a:lnTo>
                  <a:lnTo>
                    <a:pt x="194894" y="96888"/>
                  </a:lnTo>
                  <a:lnTo>
                    <a:pt x="198869" y="96888"/>
                  </a:lnTo>
                  <a:lnTo>
                    <a:pt x="200469" y="95275"/>
                  </a:lnTo>
                  <a:lnTo>
                    <a:pt x="200469" y="93294"/>
                  </a:lnTo>
                  <a:lnTo>
                    <a:pt x="200469" y="91313"/>
                  </a:lnTo>
                  <a:close/>
                </a:path>
                <a:path w="673100" h="410844">
                  <a:moveTo>
                    <a:pt x="221945" y="85344"/>
                  </a:moveTo>
                  <a:lnTo>
                    <a:pt x="220332" y="83743"/>
                  </a:lnTo>
                  <a:lnTo>
                    <a:pt x="216369" y="83743"/>
                  </a:lnTo>
                  <a:lnTo>
                    <a:pt x="214757" y="85344"/>
                  </a:lnTo>
                  <a:lnTo>
                    <a:pt x="214757" y="89306"/>
                  </a:lnTo>
                  <a:lnTo>
                    <a:pt x="216369" y="90919"/>
                  </a:lnTo>
                  <a:lnTo>
                    <a:pt x="220332" y="90919"/>
                  </a:lnTo>
                  <a:lnTo>
                    <a:pt x="221945" y="89306"/>
                  </a:lnTo>
                  <a:lnTo>
                    <a:pt x="221945" y="87325"/>
                  </a:lnTo>
                  <a:lnTo>
                    <a:pt x="221945" y="85344"/>
                  </a:lnTo>
                  <a:close/>
                </a:path>
                <a:path w="673100" h="410844">
                  <a:moveTo>
                    <a:pt x="243420" y="100291"/>
                  </a:moveTo>
                  <a:lnTo>
                    <a:pt x="241808" y="98679"/>
                  </a:lnTo>
                  <a:lnTo>
                    <a:pt x="237845" y="98679"/>
                  </a:lnTo>
                  <a:lnTo>
                    <a:pt x="236232" y="100291"/>
                  </a:lnTo>
                  <a:lnTo>
                    <a:pt x="236232" y="104254"/>
                  </a:lnTo>
                  <a:lnTo>
                    <a:pt x="237845" y="105854"/>
                  </a:lnTo>
                  <a:lnTo>
                    <a:pt x="241808" y="105854"/>
                  </a:lnTo>
                  <a:lnTo>
                    <a:pt x="243420" y="104254"/>
                  </a:lnTo>
                  <a:lnTo>
                    <a:pt x="243420" y="102273"/>
                  </a:lnTo>
                  <a:lnTo>
                    <a:pt x="243420" y="100291"/>
                  </a:lnTo>
                  <a:close/>
                </a:path>
                <a:path w="673100" h="410844">
                  <a:moveTo>
                    <a:pt x="264909" y="88341"/>
                  </a:moveTo>
                  <a:lnTo>
                    <a:pt x="263296" y="86728"/>
                  </a:lnTo>
                  <a:lnTo>
                    <a:pt x="259334" y="86728"/>
                  </a:lnTo>
                  <a:lnTo>
                    <a:pt x="257721" y="88341"/>
                  </a:lnTo>
                  <a:lnTo>
                    <a:pt x="257721" y="92290"/>
                  </a:lnTo>
                  <a:lnTo>
                    <a:pt x="259334" y="93916"/>
                  </a:lnTo>
                  <a:lnTo>
                    <a:pt x="263296" y="93916"/>
                  </a:lnTo>
                  <a:lnTo>
                    <a:pt x="264909" y="92290"/>
                  </a:lnTo>
                  <a:lnTo>
                    <a:pt x="264909" y="90322"/>
                  </a:lnTo>
                  <a:lnTo>
                    <a:pt x="264909" y="88341"/>
                  </a:lnTo>
                  <a:close/>
                </a:path>
                <a:path w="673100" h="410844">
                  <a:moveTo>
                    <a:pt x="286372" y="175044"/>
                  </a:moveTo>
                  <a:lnTo>
                    <a:pt x="284772" y="173431"/>
                  </a:lnTo>
                  <a:lnTo>
                    <a:pt x="280809" y="173431"/>
                  </a:lnTo>
                  <a:lnTo>
                    <a:pt x="279184" y="175044"/>
                  </a:lnTo>
                  <a:lnTo>
                    <a:pt x="279184" y="178993"/>
                  </a:lnTo>
                  <a:lnTo>
                    <a:pt x="280809" y="180619"/>
                  </a:lnTo>
                  <a:lnTo>
                    <a:pt x="284772" y="180619"/>
                  </a:lnTo>
                  <a:lnTo>
                    <a:pt x="286372" y="178993"/>
                  </a:lnTo>
                  <a:lnTo>
                    <a:pt x="286372" y="177025"/>
                  </a:lnTo>
                  <a:lnTo>
                    <a:pt x="286372" y="175044"/>
                  </a:lnTo>
                  <a:close/>
                </a:path>
                <a:path w="673100" h="410844">
                  <a:moveTo>
                    <a:pt x="307848" y="184010"/>
                  </a:moveTo>
                  <a:lnTo>
                    <a:pt x="306247" y="182410"/>
                  </a:lnTo>
                  <a:lnTo>
                    <a:pt x="302272" y="182410"/>
                  </a:lnTo>
                  <a:lnTo>
                    <a:pt x="300672" y="184010"/>
                  </a:lnTo>
                  <a:lnTo>
                    <a:pt x="300672" y="187972"/>
                  </a:lnTo>
                  <a:lnTo>
                    <a:pt x="302272" y="189585"/>
                  </a:lnTo>
                  <a:lnTo>
                    <a:pt x="306247" y="189585"/>
                  </a:lnTo>
                  <a:lnTo>
                    <a:pt x="307848" y="187972"/>
                  </a:lnTo>
                  <a:lnTo>
                    <a:pt x="307848" y="186004"/>
                  </a:lnTo>
                  <a:lnTo>
                    <a:pt x="307848" y="184010"/>
                  </a:lnTo>
                  <a:close/>
                </a:path>
                <a:path w="673100" h="410844">
                  <a:moveTo>
                    <a:pt x="329336" y="169062"/>
                  </a:moveTo>
                  <a:lnTo>
                    <a:pt x="327710" y="167462"/>
                  </a:lnTo>
                  <a:lnTo>
                    <a:pt x="323748" y="167462"/>
                  </a:lnTo>
                  <a:lnTo>
                    <a:pt x="322148" y="169062"/>
                  </a:lnTo>
                  <a:lnTo>
                    <a:pt x="322148" y="173037"/>
                  </a:lnTo>
                  <a:lnTo>
                    <a:pt x="323748" y="174637"/>
                  </a:lnTo>
                  <a:lnTo>
                    <a:pt x="327710" y="174637"/>
                  </a:lnTo>
                  <a:lnTo>
                    <a:pt x="329336" y="173037"/>
                  </a:lnTo>
                  <a:lnTo>
                    <a:pt x="329336" y="171056"/>
                  </a:lnTo>
                  <a:lnTo>
                    <a:pt x="329336" y="169062"/>
                  </a:lnTo>
                  <a:close/>
                </a:path>
                <a:path w="673100" h="410844">
                  <a:moveTo>
                    <a:pt x="350812" y="148132"/>
                  </a:moveTo>
                  <a:lnTo>
                    <a:pt x="349199" y="146532"/>
                  </a:lnTo>
                  <a:lnTo>
                    <a:pt x="345236" y="146532"/>
                  </a:lnTo>
                  <a:lnTo>
                    <a:pt x="343623" y="148132"/>
                  </a:lnTo>
                  <a:lnTo>
                    <a:pt x="343623" y="152107"/>
                  </a:lnTo>
                  <a:lnTo>
                    <a:pt x="345236" y="153708"/>
                  </a:lnTo>
                  <a:lnTo>
                    <a:pt x="349199" y="153708"/>
                  </a:lnTo>
                  <a:lnTo>
                    <a:pt x="350812" y="152107"/>
                  </a:lnTo>
                  <a:lnTo>
                    <a:pt x="350812" y="150114"/>
                  </a:lnTo>
                  <a:lnTo>
                    <a:pt x="350812" y="148132"/>
                  </a:lnTo>
                  <a:close/>
                </a:path>
                <a:path w="673100" h="410844">
                  <a:moveTo>
                    <a:pt x="372287" y="103289"/>
                  </a:moveTo>
                  <a:lnTo>
                    <a:pt x="370674" y="101663"/>
                  </a:lnTo>
                  <a:lnTo>
                    <a:pt x="366712" y="101663"/>
                  </a:lnTo>
                  <a:lnTo>
                    <a:pt x="365099" y="103289"/>
                  </a:lnTo>
                  <a:lnTo>
                    <a:pt x="365099" y="107238"/>
                  </a:lnTo>
                  <a:lnTo>
                    <a:pt x="366712" y="108851"/>
                  </a:lnTo>
                  <a:lnTo>
                    <a:pt x="370674" y="108851"/>
                  </a:lnTo>
                  <a:lnTo>
                    <a:pt x="372287" y="107238"/>
                  </a:lnTo>
                  <a:lnTo>
                    <a:pt x="372287" y="105257"/>
                  </a:lnTo>
                  <a:lnTo>
                    <a:pt x="372287" y="103289"/>
                  </a:lnTo>
                  <a:close/>
                </a:path>
                <a:path w="673100" h="410844">
                  <a:moveTo>
                    <a:pt x="393763" y="190004"/>
                  </a:moveTo>
                  <a:lnTo>
                    <a:pt x="392150" y="188391"/>
                  </a:lnTo>
                  <a:lnTo>
                    <a:pt x="388188" y="188391"/>
                  </a:lnTo>
                  <a:lnTo>
                    <a:pt x="386575" y="190004"/>
                  </a:lnTo>
                  <a:lnTo>
                    <a:pt x="386575" y="193954"/>
                  </a:lnTo>
                  <a:lnTo>
                    <a:pt x="388188" y="195580"/>
                  </a:lnTo>
                  <a:lnTo>
                    <a:pt x="392150" y="195580"/>
                  </a:lnTo>
                  <a:lnTo>
                    <a:pt x="393763" y="193954"/>
                  </a:lnTo>
                  <a:lnTo>
                    <a:pt x="393763" y="191985"/>
                  </a:lnTo>
                  <a:lnTo>
                    <a:pt x="393763" y="190004"/>
                  </a:lnTo>
                  <a:close/>
                </a:path>
                <a:path w="673100" h="410844">
                  <a:moveTo>
                    <a:pt x="415239" y="234848"/>
                  </a:moveTo>
                  <a:lnTo>
                    <a:pt x="413626" y="233248"/>
                  </a:lnTo>
                  <a:lnTo>
                    <a:pt x="409651" y="233248"/>
                  </a:lnTo>
                  <a:lnTo>
                    <a:pt x="408051" y="234848"/>
                  </a:lnTo>
                  <a:lnTo>
                    <a:pt x="408051" y="238823"/>
                  </a:lnTo>
                  <a:lnTo>
                    <a:pt x="409651" y="240423"/>
                  </a:lnTo>
                  <a:lnTo>
                    <a:pt x="413626" y="240423"/>
                  </a:lnTo>
                  <a:lnTo>
                    <a:pt x="415239" y="238823"/>
                  </a:lnTo>
                  <a:lnTo>
                    <a:pt x="415239" y="236829"/>
                  </a:lnTo>
                  <a:lnTo>
                    <a:pt x="415239" y="234848"/>
                  </a:lnTo>
                  <a:close/>
                </a:path>
                <a:path w="673100" h="410844">
                  <a:moveTo>
                    <a:pt x="436714" y="210934"/>
                  </a:moveTo>
                  <a:lnTo>
                    <a:pt x="435114" y="209321"/>
                  </a:lnTo>
                  <a:lnTo>
                    <a:pt x="431139" y="209321"/>
                  </a:lnTo>
                  <a:lnTo>
                    <a:pt x="429539" y="210934"/>
                  </a:lnTo>
                  <a:lnTo>
                    <a:pt x="429539" y="214896"/>
                  </a:lnTo>
                  <a:lnTo>
                    <a:pt x="431139" y="216496"/>
                  </a:lnTo>
                  <a:lnTo>
                    <a:pt x="435114" y="216496"/>
                  </a:lnTo>
                  <a:lnTo>
                    <a:pt x="436714" y="214896"/>
                  </a:lnTo>
                  <a:lnTo>
                    <a:pt x="436714" y="212902"/>
                  </a:lnTo>
                  <a:lnTo>
                    <a:pt x="436714" y="210934"/>
                  </a:lnTo>
                  <a:close/>
                </a:path>
                <a:path w="673100" h="410844">
                  <a:moveTo>
                    <a:pt x="458203" y="300634"/>
                  </a:moveTo>
                  <a:lnTo>
                    <a:pt x="456577" y="299008"/>
                  </a:lnTo>
                  <a:lnTo>
                    <a:pt x="452615" y="299008"/>
                  </a:lnTo>
                  <a:lnTo>
                    <a:pt x="451015" y="300634"/>
                  </a:lnTo>
                  <a:lnTo>
                    <a:pt x="451015" y="304584"/>
                  </a:lnTo>
                  <a:lnTo>
                    <a:pt x="452615" y="306197"/>
                  </a:lnTo>
                  <a:lnTo>
                    <a:pt x="456577" y="306197"/>
                  </a:lnTo>
                  <a:lnTo>
                    <a:pt x="458203" y="304584"/>
                  </a:lnTo>
                  <a:lnTo>
                    <a:pt x="458203" y="302602"/>
                  </a:lnTo>
                  <a:lnTo>
                    <a:pt x="458203" y="300634"/>
                  </a:lnTo>
                  <a:close/>
                </a:path>
                <a:path w="673100" h="410844">
                  <a:moveTo>
                    <a:pt x="479666" y="216890"/>
                  </a:moveTo>
                  <a:lnTo>
                    <a:pt x="478066" y="215290"/>
                  </a:lnTo>
                  <a:lnTo>
                    <a:pt x="474091" y="215290"/>
                  </a:lnTo>
                  <a:lnTo>
                    <a:pt x="472478" y="216890"/>
                  </a:lnTo>
                  <a:lnTo>
                    <a:pt x="472478" y="220865"/>
                  </a:lnTo>
                  <a:lnTo>
                    <a:pt x="474091" y="222465"/>
                  </a:lnTo>
                  <a:lnTo>
                    <a:pt x="478066" y="222465"/>
                  </a:lnTo>
                  <a:lnTo>
                    <a:pt x="479666" y="220865"/>
                  </a:lnTo>
                  <a:lnTo>
                    <a:pt x="479666" y="218884"/>
                  </a:lnTo>
                  <a:lnTo>
                    <a:pt x="479666" y="216890"/>
                  </a:lnTo>
                  <a:close/>
                </a:path>
                <a:path w="673100" h="410844">
                  <a:moveTo>
                    <a:pt x="501142" y="249796"/>
                  </a:moveTo>
                  <a:lnTo>
                    <a:pt x="499541" y="248196"/>
                  </a:lnTo>
                  <a:lnTo>
                    <a:pt x="495566" y="248196"/>
                  </a:lnTo>
                  <a:lnTo>
                    <a:pt x="493953" y="249796"/>
                  </a:lnTo>
                  <a:lnTo>
                    <a:pt x="493953" y="253771"/>
                  </a:lnTo>
                  <a:lnTo>
                    <a:pt x="495566" y="255371"/>
                  </a:lnTo>
                  <a:lnTo>
                    <a:pt x="499541" y="255371"/>
                  </a:lnTo>
                  <a:lnTo>
                    <a:pt x="501142" y="253771"/>
                  </a:lnTo>
                  <a:lnTo>
                    <a:pt x="501142" y="251777"/>
                  </a:lnTo>
                  <a:lnTo>
                    <a:pt x="501142" y="249796"/>
                  </a:lnTo>
                  <a:close/>
                </a:path>
                <a:path w="673100" h="410844">
                  <a:moveTo>
                    <a:pt x="522617" y="255778"/>
                  </a:moveTo>
                  <a:lnTo>
                    <a:pt x="521004" y="254177"/>
                  </a:lnTo>
                  <a:lnTo>
                    <a:pt x="517042" y="254177"/>
                  </a:lnTo>
                  <a:lnTo>
                    <a:pt x="515429" y="255778"/>
                  </a:lnTo>
                  <a:lnTo>
                    <a:pt x="515429" y="259753"/>
                  </a:lnTo>
                  <a:lnTo>
                    <a:pt x="517042" y="261353"/>
                  </a:lnTo>
                  <a:lnTo>
                    <a:pt x="521004" y="261353"/>
                  </a:lnTo>
                  <a:lnTo>
                    <a:pt x="522617" y="259753"/>
                  </a:lnTo>
                  <a:lnTo>
                    <a:pt x="522617" y="257771"/>
                  </a:lnTo>
                  <a:lnTo>
                    <a:pt x="522617" y="255778"/>
                  </a:lnTo>
                  <a:close/>
                </a:path>
                <a:path w="673100" h="410844">
                  <a:moveTo>
                    <a:pt x="544106" y="300634"/>
                  </a:moveTo>
                  <a:lnTo>
                    <a:pt x="542493" y="299008"/>
                  </a:lnTo>
                  <a:lnTo>
                    <a:pt x="538518" y="299008"/>
                  </a:lnTo>
                  <a:lnTo>
                    <a:pt x="536917" y="300634"/>
                  </a:lnTo>
                  <a:lnTo>
                    <a:pt x="536917" y="304584"/>
                  </a:lnTo>
                  <a:lnTo>
                    <a:pt x="538518" y="306197"/>
                  </a:lnTo>
                  <a:lnTo>
                    <a:pt x="542493" y="306197"/>
                  </a:lnTo>
                  <a:lnTo>
                    <a:pt x="544106" y="304584"/>
                  </a:lnTo>
                  <a:lnTo>
                    <a:pt x="544106" y="302602"/>
                  </a:lnTo>
                  <a:lnTo>
                    <a:pt x="544106" y="300634"/>
                  </a:lnTo>
                  <a:close/>
                </a:path>
                <a:path w="673100" h="410844">
                  <a:moveTo>
                    <a:pt x="565581" y="306616"/>
                  </a:moveTo>
                  <a:lnTo>
                    <a:pt x="563968" y="305003"/>
                  </a:lnTo>
                  <a:lnTo>
                    <a:pt x="559993" y="305003"/>
                  </a:lnTo>
                  <a:lnTo>
                    <a:pt x="558393" y="306616"/>
                  </a:lnTo>
                  <a:lnTo>
                    <a:pt x="558393" y="310578"/>
                  </a:lnTo>
                  <a:lnTo>
                    <a:pt x="559993" y="312178"/>
                  </a:lnTo>
                  <a:lnTo>
                    <a:pt x="563968" y="312178"/>
                  </a:lnTo>
                  <a:lnTo>
                    <a:pt x="565581" y="310578"/>
                  </a:lnTo>
                  <a:lnTo>
                    <a:pt x="565581" y="308584"/>
                  </a:lnTo>
                  <a:lnTo>
                    <a:pt x="565581" y="306616"/>
                  </a:lnTo>
                  <a:close/>
                </a:path>
                <a:path w="673100" h="410844">
                  <a:moveTo>
                    <a:pt x="587044" y="303618"/>
                  </a:moveTo>
                  <a:lnTo>
                    <a:pt x="585444" y="302006"/>
                  </a:lnTo>
                  <a:lnTo>
                    <a:pt x="581482" y="302006"/>
                  </a:lnTo>
                  <a:lnTo>
                    <a:pt x="579856" y="303618"/>
                  </a:lnTo>
                  <a:lnTo>
                    <a:pt x="579856" y="307581"/>
                  </a:lnTo>
                  <a:lnTo>
                    <a:pt x="581482" y="309181"/>
                  </a:lnTo>
                  <a:lnTo>
                    <a:pt x="585444" y="309181"/>
                  </a:lnTo>
                  <a:lnTo>
                    <a:pt x="587044" y="307581"/>
                  </a:lnTo>
                  <a:lnTo>
                    <a:pt x="587044" y="305600"/>
                  </a:lnTo>
                  <a:lnTo>
                    <a:pt x="587044" y="303618"/>
                  </a:lnTo>
                  <a:close/>
                </a:path>
                <a:path w="673100" h="410844">
                  <a:moveTo>
                    <a:pt x="608520" y="321551"/>
                  </a:moveTo>
                  <a:lnTo>
                    <a:pt x="606920" y="319951"/>
                  </a:lnTo>
                  <a:lnTo>
                    <a:pt x="602945" y="319951"/>
                  </a:lnTo>
                  <a:lnTo>
                    <a:pt x="601345" y="321551"/>
                  </a:lnTo>
                  <a:lnTo>
                    <a:pt x="601345" y="325526"/>
                  </a:lnTo>
                  <a:lnTo>
                    <a:pt x="602945" y="327126"/>
                  </a:lnTo>
                  <a:lnTo>
                    <a:pt x="606920" y="327126"/>
                  </a:lnTo>
                  <a:lnTo>
                    <a:pt x="608520" y="325526"/>
                  </a:lnTo>
                  <a:lnTo>
                    <a:pt x="608520" y="323532"/>
                  </a:lnTo>
                  <a:lnTo>
                    <a:pt x="608520" y="321551"/>
                  </a:lnTo>
                  <a:close/>
                </a:path>
                <a:path w="673100" h="410844">
                  <a:moveTo>
                    <a:pt x="630008" y="270725"/>
                  </a:moveTo>
                  <a:lnTo>
                    <a:pt x="628408" y="269125"/>
                  </a:lnTo>
                  <a:lnTo>
                    <a:pt x="624433" y="269125"/>
                  </a:lnTo>
                  <a:lnTo>
                    <a:pt x="622820" y="270725"/>
                  </a:lnTo>
                  <a:lnTo>
                    <a:pt x="622820" y="274701"/>
                  </a:lnTo>
                  <a:lnTo>
                    <a:pt x="624433" y="276301"/>
                  </a:lnTo>
                  <a:lnTo>
                    <a:pt x="628408" y="276301"/>
                  </a:lnTo>
                  <a:lnTo>
                    <a:pt x="630008" y="274701"/>
                  </a:lnTo>
                  <a:lnTo>
                    <a:pt x="630008" y="272719"/>
                  </a:lnTo>
                  <a:lnTo>
                    <a:pt x="630008" y="270725"/>
                  </a:lnTo>
                  <a:close/>
                </a:path>
                <a:path w="673100" h="410844">
                  <a:moveTo>
                    <a:pt x="651484" y="219887"/>
                  </a:moveTo>
                  <a:lnTo>
                    <a:pt x="649871" y="218287"/>
                  </a:lnTo>
                  <a:lnTo>
                    <a:pt x="645909" y="218287"/>
                  </a:lnTo>
                  <a:lnTo>
                    <a:pt x="644296" y="219887"/>
                  </a:lnTo>
                  <a:lnTo>
                    <a:pt x="644296" y="223862"/>
                  </a:lnTo>
                  <a:lnTo>
                    <a:pt x="645909" y="225463"/>
                  </a:lnTo>
                  <a:lnTo>
                    <a:pt x="649871" y="225463"/>
                  </a:lnTo>
                  <a:lnTo>
                    <a:pt x="651484" y="223862"/>
                  </a:lnTo>
                  <a:lnTo>
                    <a:pt x="651484" y="221869"/>
                  </a:lnTo>
                  <a:lnTo>
                    <a:pt x="651484" y="219887"/>
                  </a:lnTo>
                  <a:close/>
                </a:path>
                <a:path w="673100" h="410844">
                  <a:moveTo>
                    <a:pt x="672960" y="204952"/>
                  </a:moveTo>
                  <a:lnTo>
                    <a:pt x="671347" y="203339"/>
                  </a:lnTo>
                  <a:lnTo>
                    <a:pt x="667385" y="203339"/>
                  </a:lnTo>
                  <a:lnTo>
                    <a:pt x="665772" y="204952"/>
                  </a:lnTo>
                  <a:lnTo>
                    <a:pt x="665772" y="208902"/>
                  </a:lnTo>
                  <a:lnTo>
                    <a:pt x="667385" y="210515"/>
                  </a:lnTo>
                  <a:lnTo>
                    <a:pt x="671347" y="210515"/>
                  </a:lnTo>
                  <a:lnTo>
                    <a:pt x="672960" y="208902"/>
                  </a:lnTo>
                  <a:lnTo>
                    <a:pt x="672960" y="206921"/>
                  </a:lnTo>
                  <a:lnTo>
                    <a:pt x="672960" y="204952"/>
                  </a:lnTo>
                  <a:close/>
                </a:path>
              </a:pathLst>
            </a:custGeom>
            <a:solidFill>
              <a:srgbClr val="00CC95"/>
            </a:solidFill>
          </p:spPr>
          <p:txBody>
            <a:bodyPr wrap="square" lIns="0" tIns="0" rIns="0" bIns="0" rtlCol="0"/>
            <a:lstStyle/>
            <a:p>
              <a:endParaRPr/>
            </a:p>
          </p:txBody>
        </p:sp>
        <p:sp>
          <p:nvSpPr>
            <p:cNvPr id="118" name="object 118"/>
            <p:cNvSpPr/>
            <p:nvPr/>
          </p:nvSpPr>
          <p:spPr>
            <a:xfrm>
              <a:off x="369064" y="2025928"/>
              <a:ext cx="666115" cy="248285"/>
            </a:xfrm>
            <a:custGeom>
              <a:avLst/>
              <a:gdLst/>
              <a:ahLst/>
              <a:cxnLst/>
              <a:rect l="l" t="t" r="r" b="b"/>
              <a:pathLst>
                <a:path w="666115" h="248285">
                  <a:moveTo>
                    <a:pt x="0" y="248175"/>
                  </a:moveTo>
                  <a:lnTo>
                    <a:pt x="21477" y="239220"/>
                  </a:lnTo>
                  <a:lnTo>
                    <a:pt x="42945" y="242192"/>
                  </a:lnTo>
                  <a:lnTo>
                    <a:pt x="64433" y="233236"/>
                  </a:lnTo>
                  <a:lnTo>
                    <a:pt x="85911" y="170437"/>
                  </a:lnTo>
                  <a:lnTo>
                    <a:pt x="107379" y="140528"/>
                  </a:lnTo>
                  <a:lnTo>
                    <a:pt x="128857" y="146512"/>
                  </a:lnTo>
                  <a:lnTo>
                    <a:pt x="150345" y="113631"/>
                  </a:lnTo>
                  <a:lnTo>
                    <a:pt x="171813" y="0"/>
                  </a:lnTo>
                  <a:lnTo>
                    <a:pt x="193291" y="110639"/>
                  </a:lnTo>
                  <a:lnTo>
                    <a:pt x="214759" y="71765"/>
                  </a:lnTo>
                  <a:lnTo>
                    <a:pt x="236237" y="143520"/>
                  </a:lnTo>
                  <a:lnTo>
                    <a:pt x="257725" y="110639"/>
                  </a:lnTo>
                  <a:lnTo>
                    <a:pt x="279193" y="122596"/>
                  </a:lnTo>
                  <a:lnTo>
                    <a:pt x="300670" y="179402"/>
                  </a:lnTo>
                  <a:lnTo>
                    <a:pt x="322148" y="158469"/>
                  </a:lnTo>
                  <a:lnTo>
                    <a:pt x="343626" y="179402"/>
                  </a:lnTo>
                  <a:lnTo>
                    <a:pt x="365104" y="200335"/>
                  </a:lnTo>
                  <a:lnTo>
                    <a:pt x="386582" y="209311"/>
                  </a:lnTo>
                  <a:lnTo>
                    <a:pt x="408050" y="236228"/>
                  </a:lnTo>
                  <a:lnTo>
                    <a:pt x="429538" y="230244"/>
                  </a:lnTo>
                  <a:lnTo>
                    <a:pt x="451016" y="245184"/>
                  </a:lnTo>
                  <a:lnTo>
                    <a:pt x="472484" y="224260"/>
                  </a:lnTo>
                  <a:lnTo>
                    <a:pt x="493962" y="242192"/>
                  </a:lnTo>
                  <a:lnTo>
                    <a:pt x="515430" y="245184"/>
                  </a:lnTo>
                  <a:lnTo>
                    <a:pt x="536918" y="248175"/>
                  </a:lnTo>
                  <a:lnTo>
                    <a:pt x="558395" y="248175"/>
                  </a:lnTo>
                  <a:lnTo>
                    <a:pt x="579863" y="242192"/>
                  </a:lnTo>
                  <a:lnTo>
                    <a:pt x="601341" y="239220"/>
                  </a:lnTo>
                  <a:lnTo>
                    <a:pt x="622829" y="221268"/>
                  </a:lnTo>
                  <a:lnTo>
                    <a:pt x="644297" y="188378"/>
                  </a:lnTo>
                  <a:lnTo>
                    <a:pt x="665775" y="164453"/>
                  </a:lnTo>
                </a:path>
              </a:pathLst>
            </a:custGeom>
            <a:ln w="3175">
              <a:solidFill>
                <a:srgbClr val="AB62F9"/>
              </a:solidFill>
            </a:ln>
          </p:spPr>
          <p:txBody>
            <a:bodyPr wrap="square" lIns="0" tIns="0" rIns="0" bIns="0" rtlCol="0"/>
            <a:lstStyle/>
            <a:p>
              <a:endParaRPr/>
            </a:p>
          </p:txBody>
        </p:sp>
        <p:sp>
          <p:nvSpPr>
            <p:cNvPr id="119" name="object 119"/>
            <p:cNvSpPr/>
            <p:nvPr/>
          </p:nvSpPr>
          <p:spPr>
            <a:xfrm>
              <a:off x="365467" y="2022347"/>
              <a:ext cx="673100" cy="255904"/>
            </a:xfrm>
            <a:custGeom>
              <a:avLst/>
              <a:gdLst/>
              <a:ahLst/>
              <a:cxnLst/>
              <a:rect l="l" t="t" r="r" b="b"/>
              <a:pathLst>
                <a:path w="673100" h="255905">
                  <a:moveTo>
                    <a:pt x="7188" y="249783"/>
                  </a:moveTo>
                  <a:lnTo>
                    <a:pt x="5575" y="248170"/>
                  </a:lnTo>
                  <a:lnTo>
                    <a:pt x="1600" y="248170"/>
                  </a:lnTo>
                  <a:lnTo>
                    <a:pt x="0" y="249783"/>
                  </a:lnTo>
                  <a:lnTo>
                    <a:pt x="0" y="253746"/>
                  </a:lnTo>
                  <a:lnTo>
                    <a:pt x="1600" y="255358"/>
                  </a:lnTo>
                  <a:lnTo>
                    <a:pt x="5575" y="255358"/>
                  </a:lnTo>
                  <a:lnTo>
                    <a:pt x="7188" y="253746"/>
                  </a:lnTo>
                  <a:lnTo>
                    <a:pt x="7188" y="251764"/>
                  </a:lnTo>
                  <a:lnTo>
                    <a:pt x="7188" y="249783"/>
                  </a:lnTo>
                  <a:close/>
                </a:path>
                <a:path w="673100" h="255905">
                  <a:moveTo>
                    <a:pt x="28663" y="240817"/>
                  </a:moveTo>
                  <a:lnTo>
                    <a:pt x="27038" y="239217"/>
                  </a:lnTo>
                  <a:lnTo>
                    <a:pt x="23075" y="239217"/>
                  </a:lnTo>
                  <a:lnTo>
                    <a:pt x="21475" y="240817"/>
                  </a:lnTo>
                  <a:lnTo>
                    <a:pt x="21475" y="244779"/>
                  </a:lnTo>
                  <a:lnTo>
                    <a:pt x="23075" y="246392"/>
                  </a:lnTo>
                  <a:lnTo>
                    <a:pt x="27038" y="246392"/>
                  </a:lnTo>
                  <a:lnTo>
                    <a:pt x="28663" y="244779"/>
                  </a:lnTo>
                  <a:lnTo>
                    <a:pt x="28663" y="242811"/>
                  </a:lnTo>
                  <a:lnTo>
                    <a:pt x="28663" y="240817"/>
                  </a:lnTo>
                  <a:close/>
                </a:path>
                <a:path w="673100" h="255905">
                  <a:moveTo>
                    <a:pt x="50126" y="243801"/>
                  </a:moveTo>
                  <a:lnTo>
                    <a:pt x="48526" y="242189"/>
                  </a:lnTo>
                  <a:lnTo>
                    <a:pt x="44551" y="242189"/>
                  </a:lnTo>
                  <a:lnTo>
                    <a:pt x="42938" y="243801"/>
                  </a:lnTo>
                  <a:lnTo>
                    <a:pt x="42938" y="247764"/>
                  </a:lnTo>
                  <a:lnTo>
                    <a:pt x="44551" y="249364"/>
                  </a:lnTo>
                  <a:lnTo>
                    <a:pt x="48526" y="249364"/>
                  </a:lnTo>
                  <a:lnTo>
                    <a:pt x="50126" y="247764"/>
                  </a:lnTo>
                  <a:lnTo>
                    <a:pt x="50126" y="245783"/>
                  </a:lnTo>
                  <a:lnTo>
                    <a:pt x="50126" y="243801"/>
                  </a:lnTo>
                  <a:close/>
                </a:path>
                <a:path w="673100" h="255905">
                  <a:moveTo>
                    <a:pt x="71615" y="234835"/>
                  </a:moveTo>
                  <a:lnTo>
                    <a:pt x="70015" y="233235"/>
                  </a:lnTo>
                  <a:lnTo>
                    <a:pt x="66040" y="233235"/>
                  </a:lnTo>
                  <a:lnTo>
                    <a:pt x="64427" y="234835"/>
                  </a:lnTo>
                  <a:lnTo>
                    <a:pt x="64427" y="238798"/>
                  </a:lnTo>
                  <a:lnTo>
                    <a:pt x="66040" y="240411"/>
                  </a:lnTo>
                  <a:lnTo>
                    <a:pt x="70015" y="240411"/>
                  </a:lnTo>
                  <a:lnTo>
                    <a:pt x="71615" y="238798"/>
                  </a:lnTo>
                  <a:lnTo>
                    <a:pt x="71615" y="236829"/>
                  </a:lnTo>
                  <a:lnTo>
                    <a:pt x="71615" y="234835"/>
                  </a:lnTo>
                  <a:close/>
                </a:path>
                <a:path w="673100" h="255905">
                  <a:moveTo>
                    <a:pt x="93091" y="172034"/>
                  </a:moveTo>
                  <a:lnTo>
                    <a:pt x="91478" y="170434"/>
                  </a:lnTo>
                  <a:lnTo>
                    <a:pt x="87515" y="170434"/>
                  </a:lnTo>
                  <a:lnTo>
                    <a:pt x="85902" y="172034"/>
                  </a:lnTo>
                  <a:lnTo>
                    <a:pt x="85902" y="176009"/>
                  </a:lnTo>
                  <a:lnTo>
                    <a:pt x="87515" y="177609"/>
                  </a:lnTo>
                  <a:lnTo>
                    <a:pt x="91478" y="177609"/>
                  </a:lnTo>
                  <a:lnTo>
                    <a:pt x="93091" y="176009"/>
                  </a:lnTo>
                  <a:lnTo>
                    <a:pt x="93091" y="174028"/>
                  </a:lnTo>
                  <a:lnTo>
                    <a:pt x="93091" y="172034"/>
                  </a:lnTo>
                  <a:close/>
                </a:path>
                <a:path w="673100" h="255905">
                  <a:moveTo>
                    <a:pt x="114566" y="142138"/>
                  </a:moveTo>
                  <a:lnTo>
                    <a:pt x="112953" y="140525"/>
                  </a:lnTo>
                  <a:lnTo>
                    <a:pt x="108978" y="140525"/>
                  </a:lnTo>
                  <a:lnTo>
                    <a:pt x="107378" y="142138"/>
                  </a:lnTo>
                  <a:lnTo>
                    <a:pt x="107378" y="146100"/>
                  </a:lnTo>
                  <a:lnTo>
                    <a:pt x="108978" y="147701"/>
                  </a:lnTo>
                  <a:lnTo>
                    <a:pt x="112953" y="147701"/>
                  </a:lnTo>
                  <a:lnTo>
                    <a:pt x="114566" y="146100"/>
                  </a:lnTo>
                  <a:lnTo>
                    <a:pt x="114566" y="144119"/>
                  </a:lnTo>
                  <a:lnTo>
                    <a:pt x="114566" y="142138"/>
                  </a:lnTo>
                  <a:close/>
                </a:path>
                <a:path w="673100" h="255905">
                  <a:moveTo>
                    <a:pt x="136042" y="148120"/>
                  </a:moveTo>
                  <a:lnTo>
                    <a:pt x="134429" y="146507"/>
                  </a:lnTo>
                  <a:lnTo>
                    <a:pt x="130467" y="146507"/>
                  </a:lnTo>
                  <a:lnTo>
                    <a:pt x="128854" y="148120"/>
                  </a:lnTo>
                  <a:lnTo>
                    <a:pt x="128854" y="152082"/>
                  </a:lnTo>
                  <a:lnTo>
                    <a:pt x="130467" y="153695"/>
                  </a:lnTo>
                  <a:lnTo>
                    <a:pt x="134429" y="153695"/>
                  </a:lnTo>
                  <a:lnTo>
                    <a:pt x="136042" y="152082"/>
                  </a:lnTo>
                  <a:lnTo>
                    <a:pt x="136042" y="150101"/>
                  </a:lnTo>
                  <a:lnTo>
                    <a:pt x="136042" y="148120"/>
                  </a:lnTo>
                  <a:close/>
                </a:path>
                <a:path w="673100" h="255905">
                  <a:moveTo>
                    <a:pt x="157530" y="115239"/>
                  </a:moveTo>
                  <a:lnTo>
                    <a:pt x="155905" y="113626"/>
                  </a:lnTo>
                  <a:lnTo>
                    <a:pt x="151942" y="113626"/>
                  </a:lnTo>
                  <a:lnTo>
                    <a:pt x="150342" y="115239"/>
                  </a:lnTo>
                  <a:lnTo>
                    <a:pt x="150342" y="119202"/>
                  </a:lnTo>
                  <a:lnTo>
                    <a:pt x="151942" y="120802"/>
                  </a:lnTo>
                  <a:lnTo>
                    <a:pt x="155905" y="120802"/>
                  </a:lnTo>
                  <a:lnTo>
                    <a:pt x="157530" y="119202"/>
                  </a:lnTo>
                  <a:lnTo>
                    <a:pt x="157530" y="117221"/>
                  </a:lnTo>
                  <a:lnTo>
                    <a:pt x="157530" y="115239"/>
                  </a:lnTo>
                  <a:close/>
                </a:path>
                <a:path w="673100" h="255905">
                  <a:moveTo>
                    <a:pt x="178993" y="1600"/>
                  </a:moveTo>
                  <a:lnTo>
                    <a:pt x="177393" y="0"/>
                  </a:lnTo>
                  <a:lnTo>
                    <a:pt x="173418" y="0"/>
                  </a:lnTo>
                  <a:lnTo>
                    <a:pt x="171805" y="1600"/>
                  </a:lnTo>
                  <a:lnTo>
                    <a:pt x="171805" y="5575"/>
                  </a:lnTo>
                  <a:lnTo>
                    <a:pt x="173418" y="7175"/>
                  </a:lnTo>
                  <a:lnTo>
                    <a:pt x="177393" y="7175"/>
                  </a:lnTo>
                  <a:lnTo>
                    <a:pt x="178993" y="5575"/>
                  </a:lnTo>
                  <a:lnTo>
                    <a:pt x="178993" y="3581"/>
                  </a:lnTo>
                  <a:lnTo>
                    <a:pt x="178993" y="1600"/>
                  </a:lnTo>
                  <a:close/>
                </a:path>
                <a:path w="673100" h="255905">
                  <a:moveTo>
                    <a:pt x="200469" y="112242"/>
                  </a:moveTo>
                  <a:lnTo>
                    <a:pt x="198869" y="110642"/>
                  </a:lnTo>
                  <a:lnTo>
                    <a:pt x="194894" y="110642"/>
                  </a:lnTo>
                  <a:lnTo>
                    <a:pt x="193294" y="112242"/>
                  </a:lnTo>
                  <a:lnTo>
                    <a:pt x="193294" y="116205"/>
                  </a:lnTo>
                  <a:lnTo>
                    <a:pt x="194894" y="117817"/>
                  </a:lnTo>
                  <a:lnTo>
                    <a:pt x="198869" y="117817"/>
                  </a:lnTo>
                  <a:lnTo>
                    <a:pt x="200469" y="116205"/>
                  </a:lnTo>
                  <a:lnTo>
                    <a:pt x="200469" y="114223"/>
                  </a:lnTo>
                  <a:lnTo>
                    <a:pt x="200469" y="112242"/>
                  </a:lnTo>
                  <a:close/>
                </a:path>
                <a:path w="673100" h="255905">
                  <a:moveTo>
                    <a:pt x="221945" y="73367"/>
                  </a:moveTo>
                  <a:lnTo>
                    <a:pt x="220332" y="71767"/>
                  </a:lnTo>
                  <a:lnTo>
                    <a:pt x="216369" y="71767"/>
                  </a:lnTo>
                  <a:lnTo>
                    <a:pt x="214757" y="73367"/>
                  </a:lnTo>
                  <a:lnTo>
                    <a:pt x="214757" y="77343"/>
                  </a:lnTo>
                  <a:lnTo>
                    <a:pt x="216369" y="78943"/>
                  </a:lnTo>
                  <a:lnTo>
                    <a:pt x="220332" y="78943"/>
                  </a:lnTo>
                  <a:lnTo>
                    <a:pt x="221945" y="77343"/>
                  </a:lnTo>
                  <a:lnTo>
                    <a:pt x="221945" y="75349"/>
                  </a:lnTo>
                  <a:lnTo>
                    <a:pt x="221945" y="73367"/>
                  </a:lnTo>
                  <a:close/>
                </a:path>
                <a:path w="673100" h="255905">
                  <a:moveTo>
                    <a:pt x="243420" y="145135"/>
                  </a:moveTo>
                  <a:lnTo>
                    <a:pt x="241808" y="143522"/>
                  </a:lnTo>
                  <a:lnTo>
                    <a:pt x="237845" y="143522"/>
                  </a:lnTo>
                  <a:lnTo>
                    <a:pt x="236232" y="145135"/>
                  </a:lnTo>
                  <a:lnTo>
                    <a:pt x="236232" y="149098"/>
                  </a:lnTo>
                  <a:lnTo>
                    <a:pt x="237845" y="150698"/>
                  </a:lnTo>
                  <a:lnTo>
                    <a:pt x="241808" y="150698"/>
                  </a:lnTo>
                  <a:lnTo>
                    <a:pt x="243420" y="149098"/>
                  </a:lnTo>
                  <a:lnTo>
                    <a:pt x="243420" y="147104"/>
                  </a:lnTo>
                  <a:lnTo>
                    <a:pt x="243420" y="145135"/>
                  </a:lnTo>
                  <a:close/>
                </a:path>
                <a:path w="673100" h="255905">
                  <a:moveTo>
                    <a:pt x="264909" y="112242"/>
                  </a:moveTo>
                  <a:lnTo>
                    <a:pt x="263296" y="110642"/>
                  </a:lnTo>
                  <a:lnTo>
                    <a:pt x="259334" y="110642"/>
                  </a:lnTo>
                  <a:lnTo>
                    <a:pt x="257721" y="112242"/>
                  </a:lnTo>
                  <a:lnTo>
                    <a:pt x="257721" y="116205"/>
                  </a:lnTo>
                  <a:lnTo>
                    <a:pt x="259334" y="117817"/>
                  </a:lnTo>
                  <a:lnTo>
                    <a:pt x="263296" y="117817"/>
                  </a:lnTo>
                  <a:lnTo>
                    <a:pt x="264909" y="116205"/>
                  </a:lnTo>
                  <a:lnTo>
                    <a:pt x="264909" y="114223"/>
                  </a:lnTo>
                  <a:lnTo>
                    <a:pt x="264909" y="112242"/>
                  </a:lnTo>
                  <a:close/>
                </a:path>
                <a:path w="673100" h="255905">
                  <a:moveTo>
                    <a:pt x="286372" y="124193"/>
                  </a:moveTo>
                  <a:lnTo>
                    <a:pt x="284772" y="122593"/>
                  </a:lnTo>
                  <a:lnTo>
                    <a:pt x="280809" y="122593"/>
                  </a:lnTo>
                  <a:lnTo>
                    <a:pt x="279184" y="124193"/>
                  </a:lnTo>
                  <a:lnTo>
                    <a:pt x="279184" y="128155"/>
                  </a:lnTo>
                  <a:lnTo>
                    <a:pt x="280809" y="129768"/>
                  </a:lnTo>
                  <a:lnTo>
                    <a:pt x="284772" y="129768"/>
                  </a:lnTo>
                  <a:lnTo>
                    <a:pt x="286372" y="128155"/>
                  </a:lnTo>
                  <a:lnTo>
                    <a:pt x="286372" y="126187"/>
                  </a:lnTo>
                  <a:lnTo>
                    <a:pt x="286372" y="124193"/>
                  </a:lnTo>
                  <a:close/>
                </a:path>
                <a:path w="673100" h="255905">
                  <a:moveTo>
                    <a:pt x="307848" y="181000"/>
                  </a:moveTo>
                  <a:lnTo>
                    <a:pt x="306247" y="179400"/>
                  </a:lnTo>
                  <a:lnTo>
                    <a:pt x="302272" y="179400"/>
                  </a:lnTo>
                  <a:lnTo>
                    <a:pt x="300672" y="181000"/>
                  </a:lnTo>
                  <a:lnTo>
                    <a:pt x="300672" y="184975"/>
                  </a:lnTo>
                  <a:lnTo>
                    <a:pt x="302272" y="186575"/>
                  </a:lnTo>
                  <a:lnTo>
                    <a:pt x="306247" y="186575"/>
                  </a:lnTo>
                  <a:lnTo>
                    <a:pt x="307848" y="184975"/>
                  </a:lnTo>
                  <a:lnTo>
                    <a:pt x="307848" y="182994"/>
                  </a:lnTo>
                  <a:lnTo>
                    <a:pt x="307848" y="181000"/>
                  </a:lnTo>
                  <a:close/>
                </a:path>
                <a:path w="673100" h="255905">
                  <a:moveTo>
                    <a:pt x="329336" y="160070"/>
                  </a:moveTo>
                  <a:lnTo>
                    <a:pt x="327710" y="158470"/>
                  </a:lnTo>
                  <a:lnTo>
                    <a:pt x="323748" y="158470"/>
                  </a:lnTo>
                  <a:lnTo>
                    <a:pt x="322148" y="160070"/>
                  </a:lnTo>
                  <a:lnTo>
                    <a:pt x="322148" y="164045"/>
                  </a:lnTo>
                  <a:lnTo>
                    <a:pt x="323748" y="165646"/>
                  </a:lnTo>
                  <a:lnTo>
                    <a:pt x="327710" y="165646"/>
                  </a:lnTo>
                  <a:lnTo>
                    <a:pt x="329336" y="164045"/>
                  </a:lnTo>
                  <a:lnTo>
                    <a:pt x="329336" y="162052"/>
                  </a:lnTo>
                  <a:lnTo>
                    <a:pt x="329336" y="160070"/>
                  </a:lnTo>
                  <a:close/>
                </a:path>
                <a:path w="673100" h="255905">
                  <a:moveTo>
                    <a:pt x="350812" y="181000"/>
                  </a:moveTo>
                  <a:lnTo>
                    <a:pt x="349199" y="179400"/>
                  </a:lnTo>
                  <a:lnTo>
                    <a:pt x="345236" y="179400"/>
                  </a:lnTo>
                  <a:lnTo>
                    <a:pt x="343623" y="181000"/>
                  </a:lnTo>
                  <a:lnTo>
                    <a:pt x="343623" y="184975"/>
                  </a:lnTo>
                  <a:lnTo>
                    <a:pt x="345236" y="186575"/>
                  </a:lnTo>
                  <a:lnTo>
                    <a:pt x="349199" y="186575"/>
                  </a:lnTo>
                  <a:lnTo>
                    <a:pt x="350812" y="184975"/>
                  </a:lnTo>
                  <a:lnTo>
                    <a:pt x="350812" y="182994"/>
                  </a:lnTo>
                  <a:lnTo>
                    <a:pt x="350812" y="181000"/>
                  </a:lnTo>
                  <a:close/>
                </a:path>
                <a:path w="673100" h="255905">
                  <a:moveTo>
                    <a:pt x="372287" y="201942"/>
                  </a:moveTo>
                  <a:lnTo>
                    <a:pt x="370674" y="200329"/>
                  </a:lnTo>
                  <a:lnTo>
                    <a:pt x="366712" y="200329"/>
                  </a:lnTo>
                  <a:lnTo>
                    <a:pt x="365099" y="201942"/>
                  </a:lnTo>
                  <a:lnTo>
                    <a:pt x="365099" y="205905"/>
                  </a:lnTo>
                  <a:lnTo>
                    <a:pt x="366712" y="207518"/>
                  </a:lnTo>
                  <a:lnTo>
                    <a:pt x="370674" y="207518"/>
                  </a:lnTo>
                  <a:lnTo>
                    <a:pt x="372287" y="205905"/>
                  </a:lnTo>
                  <a:lnTo>
                    <a:pt x="372287" y="203923"/>
                  </a:lnTo>
                  <a:lnTo>
                    <a:pt x="372287" y="201942"/>
                  </a:lnTo>
                  <a:close/>
                </a:path>
                <a:path w="673100" h="255905">
                  <a:moveTo>
                    <a:pt x="393763" y="210908"/>
                  </a:moveTo>
                  <a:lnTo>
                    <a:pt x="392150" y="209308"/>
                  </a:lnTo>
                  <a:lnTo>
                    <a:pt x="388188" y="209308"/>
                  </a:lnTo>
                  <a:lnTo>
                    <a:pt x="386575" y="210908"/>
                  </a:lnTo>
                  <a:lnTo>
                    <a:pt x="386575" y="214884"/>
                  </a:lnTo>
                  <a:lnTo>
                    <a:pt x="388188" y="216484"/>
                  </a:lnTo>
                  <a:lnTo>
                    <a:pt x="392150" y="216484"/>
                  </a:lnTo>
                  <a:lnTo>
                    <a:pt x="393763" y="214884"/>
                  </a:lnTo>
                  <a:lnTo>
                    <a:pt x="393763" y="212902"/>
                  </a:lnTo>
                  <a:lnTo>
                    <a:pt x="393763" y="210908"/>
                  </a:lnTo>
                  <a:close/>
                </a:path>
                <a:path w="673100" h="255905">
                  <a:moveTo>
                    <a:pt x="415239" y="237832"/>
                  </a:moveTo>
                  <a:lnTo>
                    <a:pt x="413626" y="236220"/>
                  </a:lnTo>
                  <a:lnTo>
                    <a:pt x="409651" y="236220"/>
                  </a:lnTo>
                  <a:lnTo>
                    <a:pt x="408051" y="237832"/>
                  </a:lnTo>
                  <a:lnTo>
                    <a:pt x="408051" y="241795"/>
                  </a:lnTo>
                  <a:lnTo>
                    <a:pt x="409651" y="243408"/>
                  </a:lnTo>
                  <a:lnTo>
                    <a:pt x="413626" y="243408"/>
                  </a:lnTo>
                  <a:lnTo>
                    <a:pt x="415239" y="241795"/>
                  </a:lnTo>
                  <a:lnTo>
                    <a:pt x="415239" y="239814"/>
                  </a:lnTo>
                  <a:lnTo>
                    <a:pt x="415239" y="237832"/>
                  </a:lnTo>
                  <a:close/>
                </a:path>
                <a:path w="673100" h="255905">
                  <a:moveTo>
                    <a:pt x="436714" y="231851"/>
                  </a:moveTo>
                  <a:lnTo>
                    <a:pt x="435114" y="230238"/>
                  </a:lnTo>
                  <a:lnTo>
                    <a:pt x="431139" y="230238"/>
                  </a:lnTo>
                  <a:lnTo>
                    <a:pt x="429539" y="231851"/>
                  </a:lnTo>
                  <a:lnTo>
                    <a:pt x="429539" y="235800"/>
                  </a:lnTo>
                  <a:lnTo>
                    <a:pt x="431139" y="237426"/>
                  </a:lnTo>
                  <a:lnTo>
                    <a:pt x="435114" y="237426"/>
                  </a:lnTo>
                  <a:lnTo>
                    <a:pt x="436714" y="235800"/>
                  </a:lnTo>
                  <a:lnTo>
                    <a:pt x="436714" y="233832"/>
                  </a:lnTo>
                  <a:lnTo>
                    <a:pt x="436714" y="231851"/>
                  </a:lnTo>
                  <a:close/>
                </a:path>
                <a:path w="673100" h="255905">
                  <a:moveTo>
                    <a:pt x="458203" y="246799"/>
                  </a:moveTo>
                  <a:lnTo>
                    <a:pt x="456577" y="245186"/>
                  </a:lnTo>
                  <a:lnTo>
                    <a:pt x="452615" y="245186"/>
                  </a:lnTo>
                  <a:lnTo>
                    <a:pt x="451015" y="246799"/>
                  </a:lnTo>
                  <a:lnTo>
                    <a:pt x="451015" y="250761"/>
                  </a:lnTo>
                  <a:lnTo>
                    <a:pt x="452615" y="252361"/>
                  </a:lnTo>
                  <a:lnTo>
                    <a:pt x="456577" y="252361"/>
                  </a:lnTo>
                  <a:lnTo>
                    <a:pt x="458203" y="250761"/>
                  </a:lnTo>
                  <a:lnTo>
                    <a:pt x="458203" y="248767"/>
                  </a:lnTo>
                  <a:lnTo>
                    <a:pt x="458203" y="246799"/>
                  </a:lnTo>
                  <a:close/>
                </a:path>
                <a:path w="673100" h="255905">
                  <a:moveTo>
                    <a:pt x="479666" y="225869"/>
                  </a:moveTo>
                  <a:lnTo>
                    <a:pt x="478066" y="224256"/>
                  </a:lnTo>
                  <a:lnTo>
                    <a:pt x="474091" y="224256"/>
                  </a:lnTo>
                  <a:lnTo>
                    <a:pt x="472478" y="225869"/>
                  </a:lnTo>
                  <a:lnTo>
                    <a:pt x="472478" y="229819"/>
                  </a:lnTo>
                  <a:lnTo>
                    <a:pt x="474091" y="231432"/>
                  </a:lnTo>
                  <a:lnTo>
                    <a:pt x="478066" y="231432"/>
                  </a:lnTo>
                  <a:lnTo>
                    <a:pt x="479666" y="229819"/>
                  </a:lnTo>
                  <a:lnTo>
                    <a:pt x="479666" y="227850"/>
                  </a:lnTo>
                  <a:lnTo>
                    <a:pt x="479666" y="225869"/>
                  </a:lnTo>
                  <a:close/>
                </a:path>
                <a:path w="673100" h="255905">
                  <a:moveTo>
                    <a:pt x="501142" y="243801"/>
                  </a:moveTo>
                  <a:lnTo>
                    <a:pt x="499541" y="242189"/>
                  </a:lnTo>
                  <a:lnTo>
                    <a:pt x="495566" y="242189"/>
                  </a:lnTo>
                  <a:lnTo>
                    <a:pt x="493953" y="243801"/>
                  </a:lnTo>
                  <a:lnTo>
                    <a:pt x="493953" y="247764"/>
                  </a:lnTo>
                  <a:lnTo>
                    <a:pt x="495566" y="249364"/>
                  </a:lnTo>
                  <a:lnTo>
                    <a:pt x="499541" y="249364"/>
                  </a:lnTo>
                  <a:lnTo>
                    <a:pt x="501142" y="247764"/>
                  </a:lnTo>
                  <a:lnTo>
                    <a:pt x="501142" y="245783"/>
                  </a:lnTo>
                  <a:lnTo>
                    <a:pt x="501142" y="243801"/>
                  </a:lnTo>
                  <a:close/>
                </a:path>
                <a:path w="673100" h="255905">
                  <a:moveTo>
                    <a:pt x="522617" y="246799"/>
                  </a:moveTo>
                  <a:lnTo>
                    <a:pt x="521004" y="245186"/>
                  </a:lnTo>
                  <a:lnTo>
                    <a:pt x="517042" y="245186"/>
                  </a:lnTo>
                  <a:lnTo>
                    <a:pt x="515429" y="246799"/>
                  </a:lnTo>
                  <a:lnTo>
                    <a:pt x="515429" y="250761"/>
                  </a:lnTo>
                  <a:lnTo>
                    <a:pt x="517042" y="252361"/>
                  </a:lnTo>
                  <a:lnTo>
                    <a:pt x="521004" y="252361"/>
                  </a:lnTo>
                  <a:lnTo>
                    <a:pt x="522617" y="250761"/>
                  </a:lnTo>
                  <a:lnTo>
                    <a:pt x="522617" y="248767"/>
                  </a:lnTo>
                  <a:lnTo>
                    <a:pt x="522617" y="246799"/>
                  </a:lnTo>
                  <a:close/>
                </a:path>
                <a:path w="673100" h="255905">
                  <a:moveTo>
                    <a:pt x="544106" y="249783"/>
                  </a:moveTo>
                  <a:lnTo>
                    <a:pt x="542493" y="248170"/>
                  </a:lnTo>
                  <a:lnTo>
                    <a:pt x="538518" y="248170"/>
                  </a:lnTo>
                  <a:lnTo>
                    <a:pt x="536917" y="249783"/>
                  </a:lnTo>
                  <a:lnTo>
                    <a:pt x="536917" y="253746"/>
                  </a:lnTo>
                  <a:lnTo>
                    <a:pt x="538518" y="255358"/>
                  </a:lnTo>
                  <a:lnTo>
                    <a:pt x="542493" y="255358"/>
                  </a:lnTo>
                  <a:lnTo>
                    <a:pt x="544106" y="253746"/>
                  </a:lnTo>
                  <a:lnTo>
                    <a:pt x="544106" y="251764"/>
                  </a:lnTo>
                  <a:lnTo>
                    <a:pt x="544106" y="249783"/>
                  </a:lnTo>
                  <a:close/>
                </a:path>
                <a:path w="673100" h="255905">
                  <a:moveTo>
                    <a:pt x="565581" y="249783"/>
                  </a:moveTo>
                  <a:lnTo>
                    <a:pt x="563968" y="248170"/>
                  </a:lnTo>
                  <a:lnTo>
                    <a:pt x="559993" y="248170"/>
                  </a:lnTo>
                  <a:lnTo>
                    <a:pt x="558393" y="249783"/>
                  </a:lnTo>
                  <a:lnTo>
                    <a:pt x="558393" y="253746"/>
                  </a:lnTo>
                  <a:lnTo>
                    <a:pt x="559993" y="255358"/>
                  </a:lnTo>
                  <a:lnTo>
                    <a:pt x="563968" y="255358"/>
                  </a:lnTo>
                  <a:lnTo>
                    <a:pt x="565581" y="253746"/>
                  </a:lnTo>
                  <a:lnTo>
                    <a:pt x="565581" y="251764"/>
                  </a:lnTo>
                  <a:lnTo>
                    <a:pt x="565581" y="249783"/>
                  </a:lnTo>
                  <a:close/>
                </a:path>
                <a:path w="673100" h="255905">
                  <a:moveTo>
                    <a:pt x="587044" y="243801"/>
                  </a:moveTo>
                  <a:lnTo>
                    <a:pt x="585444" y="242189"/>
                  </a:lnTo>
                  <a:lnTo>
                    <a:pt x="581482" y="242189"/>
                  </a:lnTo>
                  <a:lnTo>
                    <a:pt x="579856" y="243801"/>
                  </a:lnTo>
                  <a:lnTo>
                    <a:pt x="579856" y="247764"/>
                  </a:lnTo>
                  <a:lnTo>
                    <a:pt x="581482" y="249364"/>
                  </a:lnTo>
                  <a:lnTo>
                    <a:pt x="585444" y="249364"/>
                  </a:lnTo>
                  <a:lnTo>
                    <a:pt x="587044" y="247764"/>
                  </a:lnTo>
                  <a:lnTo>
                    <a:pt x="587044" y="245783"/>
                  </a:lnTo>
                  <a:lnTo>
                    <a:pt x="587044" y="243801"/>
                  </a:lnTo>
                  <a:close/>
                </a:path>
                <a:path w="673100" h="255905">
                  <a:moveTo>
                    <a:pt x="608520" y="240817"/>
                  </a:moveTo>
                  <a:lnTo>
                    <a:pt x="606920" y="239217"/>
                  </a:lnTo>
                  <a:lnTo>
                    <a:pt x="602945" y="239217"/>
                  </a:lnTo>
                  <a:lnTo>
                    <a:pt x="601345" y="240817"/>
                  </a:lnTo>
                  <a:lnTo>
                    <a:pt x="601345" y="244779"/>
                  </a:lnTo>
                  <a:lnTo>
                    <a:pt x="602945" y="246392"/>
                  </a:lnTo>
                  <a:lnTo>
                    <a:pt x="606920" y="246392"/>
                  </a:lnTo>
                  <a:lnTo>
                    <a:pt x="608520" y="244779"/>
                  </a:lnTo>
                  <a:lnTo>
                    <a:pt x="608520" y="242811"/>
                  </a:lnTo>
                  <a:lnTo>
                    <a:pt x="608520" y="240817"/>
                  </a:lnTo>
                  <a:close/>
                </a:path>
                <a:path w="673100" h="255905">
                  <a:moveTo>
                    <a:pt x="630008" y="222872"/>
                  </a:moveTo>
                  <a:lnTo>
                    <a:pt x="628408" y="221259"/>
                  </a:lnTo>
                  <a:lnTo>
                    <a:pt x="624433" y="221259"/>
                  </a:lnTo>
                  <a:lnTo>
                    <a:pt x="622820" y="222872"/>
                  </a:lnTo>
                  <a:lnTo>
                    <a:pt x="622820" y="226834"/>
                  </a:lnTo>
                  <a:lnTo>
                    <a:pt x="624433" y="228447"/>
                  </a:lnTo>
                  <a:lnTo>
                    <a:pt x="628408" y="228447"/>
                  </a:lnTo>
                  <a:lnTo>
                    <a:pt x="630008" y="226834"/>
                  </a:lnTo>
                  <a:lnTo>
                    <a:pt x="630008" y="224853"/>
                  </a:lnTo>
                  <a:lnTo>
                    <a:pt x="630008" y="222872"/>
                  </a:lnTo>
                  <a:close/>
                </a:path>
                <a:path w="673100" h="255905">
                  <a:moveTo>
                    <a:pt x="651484" y="189979"/>
                  </a:moveTo>
                  <a:lnTo>
                    <a:pt x="649871" y="188379"/>
                  </a:lnTo>
                  <a:lnTo>
                    <a:pt x="645909" y="188379"/>
                  </a:lnTo>
                  <a:lnTo>
                    <a:pt x="644296" y="189979"/>
                  </a:lnTo>
                  <a:lnTo>
                    <a:pt x="644296" y="193954"/>
                  </a:lnTo>
                  <a:lnTo>
                    <a:pt x="645909" y="195554"/>
                  </a:lnTo>
                  <a:lnTo>
                    <a:pt x="649871" y="195554"/>
                  </a:lnTo>
                  <a:lnTo>
                    <a:pt x="651484" y="193954"/>
                  </a:lnTo>
                  <a:lnTo>
                    <a:pt x="651484" y="191960"/>
                  </a:lnTo>
                  <a:lnTo>
                    <a:pt x="651484" y="189979"/>
                  </a:lnTo>
                  <a:close/>
                </a:path>
                <a:path w="673100" h="255905">
                  <a:moveTo>
                    <a:pt x="672960" y="166052"/>
                  </a:moveTo>
                  <a:lnTo>
                    <a:pt x="671347" y="164452"/>
                  </a:lnTo>
                  <a:lnTo>
                    <a:pt x="667385" y="164452"/>
                  </a:lnTo>
                  <a:lnTo>
                    <a:pt x="665772" y="166052"/>
                  </a:lnTo>
                  <a:lnTo>
                    <a:pt x="665772" y="170027"/>
                  </a:lnTo>
                  <a:lnTo>
                    <a:pt x="667385" y="171627"/>
                  </a:lnTo>
                  <a:lnTo>
                    <a:pt x="671347" y="171627"/>
                  </a:lnTo>
                  <a:lnTo>
                    <a:pt x="672960" y="170027"/>
                  </a:lnTo>
                  <a:lnTo>
                    <a:pt x="672960" y="168046"/>
                  </a:lnTo>
                  <a:lnTo>
                    <a:pt x="672960" y="166052"/>
                  </a:lnTo>
                  <a:close/>
                </a:path>
              </a:pathLst>
            </a:custGeom>
            <a:solidFill>
              <a:srgbClr val="AB62F9"/>
            </a:solidFill>
          </p:spPr>
          <p:txBody>
            <a:bodyPr wrap="square" lIns="0" tIns="0" rIns="0" bIns="0" rtlCol="0"/>
            <a:lstStyle/>
            <a:p>
              <a:endParaRPr/>
            </a:p>
          </p:txBody>
        </p:sp>
        <p:sp>
          <p:nvSpPr>
            <p:cNvPr id="120" name="object 120"/>
            <p:cNvSpPr/>
            <p:nvPr/>
          </p:nvSpPr>
          <p:spPr>
            <a:xfrm>
              <a:off x="369064" y="1945197"/>
              <a:ext cx="666115" cy="332105"/>
            </a:xfrm>
            <a:custGeom>
              <a:avLst/>
              <a:gdLst/>
              <a:ahLst/>
              <a:cxnLst/>
              <a:rect l="l" t="t" r="r" b="b"/>
              <a:pathLst>
                <a:path w="666115" h="332105">
                  <a:moveTo>
                    <a:pt x="0" y="322922"/>
                  </a:moveTo>
                  <a:lnTo>
                    <a:pt x="21477" y="328906"/>
                  </a:lnTo>
                  <a:lnTo>
                    <a:pt x="42945" y="331898"/>
                  </a:lnTo>
                  <a:lnTo>
                    <a:pt x="64433" y="319950"/>
                  </a:lnTo>
                  <a:lnTo>
                    <a:pt x="85911" y="316959"/>
                  </a:lnTo>
                  <a:lnTo>
                    <a:pt x="107379" y="313967"/>
                  </a:lnTo>
                  <a:lnTo>
                    <a:pt x="128857" y="287050"/>
                  </a:lnTo>
                  <a:lnTo>
                    <a:pt x="150345" y="313967"/>
                  </a:lnTo>
                  <a:lnTo>
                    <a:pt x="171813" y="254159"/>
                  </a:lnTo>
                  <a:lnTo>
                    <a:pt x="193291" y="239200"/>
                  </a:lnTo>
                  <a:lnTo>
                    <a:pt x="214759" y="269109"/>
                  </a:lnTo>
                  <a:lnTo>
                    <a:pt x="236237" y="284058"/>
                  </a:lnTo>
                  <a:lnTo>
                    <a:pt x="257725" y="272100"/>
                  </a:lnTo>
                  <a:lnTo>
                    <a:pt x="279193" y="278084"/>
                  </a:lnTo>
                  <a:lnTo>
                    <a:pt x="300670" y="293034"/>
                  </a:lnTo>
                  <a:lnTo>
                    <a:pt x="322148" y="278084"/>
                  </a:lnTo>
                  <a:lnTo>
                    <a:pt x="343626" y="284058"/>
                  </a:lnTo>
                  <a:lnTo>
                    <a:pt x="365104" y="301999"/>
                  </a:lnTo>
                  <a:lnTo>
                    <a:pt x="386582" y="313967"/>
                  </a:lnTo>
                  <a:lnTo>
                    <a:pt x="408050" y="319950"/>
                  </a:lnTo>
                  <a:lnTo>
                    <a:pt x="429538" y="313967"/>
                  </a:lnTo>
                  <a:lnTo>
                    <a:pt x="451016" y="313967"/>
                  </a:lnTo>
                  <a:lnTo>
                    <a:pt x="472484" y="316959"/>
                  </a:lnTo>
                  <a:lnTo>
                    <a:pt x="515430" y="322922"/>
                  </a:lnTo>
                  <a:lnTo>
                    <a:pt x="536918" y="316959"/>
                  </a:lnTo>
                  <a:lnTo>
                    <a:pt x="558395" y="325914"/>
                  </a:lnTo>
                  <a:lnTo>
                    <a:pt x="579863" y="325914"/>
                  </a:lnTo>
                  <a:lnTo>
                    <a:pt x="601341" y="322922"/>
                  </a:lnTo>
                  <a:lnTo>
                    <a:pt x="622829" y="296025"/>
                  </a:lnTo>
                  <a:lnTo>
                    <a:pt x="644297" y="257151"/>
                  </a:lnTo>
                  <a:lnTo>
                    <a:pt x="665775" y="0"/>
                  </a:lnTo>
                </a:path>
              </a:pathLst>
            </a:custGeom>
            <a:ln w="3175">
              <a:solidFill>
                <a:srgbClr val="FFA05A"/>
              </a:solidFill>
            </a:ln>
          </p:spPr>
          <p:txBody>
            <a:bodyPr wrap="square" lIns="0" tIns="0" rIns="0" bIns="0" rtlCol="0"/>
            <a:lstStyle/>
            <a:p>
              <a:endParaRPr/>
            </a:p>
          </p:txBody>
        </p:sp>
        <p:sp>
          <p:nvSpPr>
            <p:cNvPr id="121" name="object 121"/>
            <p:cNvSpPr/>
            <p:nvPr/>
          </p:nvSpPr>
          <p:spPr>
            <a:xfrm>
              <a:off x="365467" y="1941613"/>
              <a:ext cx="673100" cy="339090"/>
            </a:xfrm>
            <a:custGeom>
              <a:avLst/>
              <a:gdLst/>
              <a:ahLst/>
              <a:cxnLst/>
              <a:rect l="l" t="t" r="r" b="b"/>
              <a:pathLst>
                <a:path w="673100" h="339089">
                  <a:moveTo>
                    <a:pt x="7188" y="324535"/>
                  </a:moveTo>
                  <a:lnTo>
                    <a:pt x="5575" y="322922"/>
                  </a:lnTo>
                  <a:lnTo>
                    <a:pt x="1600" y="322922"/>
                  </a:lnTo>
                  <a:lnTo>
                    <a:pt x="0" y="324535"/>
                  </a:lnTo>
                  <a:lnTo>
                    <a:pt x="0" y="328498"/>
                  </a:lnTo>
                  <a:lnTo>
                    <a:pt x="1600" y="330098"/>
                  </a:lnTo>
                  <a:lnTo>
                    <a:pt x="5575" y="330098"/>
                  </a:lnTo>
                  <a:lnTo>
                    <a:pt x="7188" y="328498"/>
                  </a:lnTo>
                  <a:lnTo>
                    <a:pt x="7188" y="326517"/>
                  </a:lnTo>
                  <a:lnTo>
                    <a:pt x="7188" y="324535"/>
                  </a:lnTo>
                  <a:close/>
                </a:path>
                <a:path w="673100" h="339089">
                  <a:moveTo>
                    <a:pt x="28663" y="330517"/>
                  </a:moveTo>
                  <a:lnTo>
                    <a:pt x="27038" y="328904"/>
                  </a:lnTo>
                  <a:lnTo>
                    <a:pt x="23075" y="328904"/>
                  </a:lnTo>
                  <a:lnTo>
                    <a:pt x="21475" y="330517"/>
                  </a:lnTo>
                  <a:lnTo>
                    <a:pt x="21475" y="334479"/>
                  </a:lnTo>
                  <a:lnTo>
                    <a:pt x="23075" y="336092"/>
                  </a:lnTo>
                  <a:lnTo>
                    <a:pt x="27038" y="336092"/>
                  </a:lnTo>
                  <a:lnTo>
                    <a:pt x="28663" y="334479"/>
                  </a:lnTo>
                  <a:lnTo>
                    <a:pt x="28663" y="332498"/>
                  </a:lnTo>
                  <a:lnTo>
                    <a:pt x="28663" y="330517"/>
                  </a:lnTo>
                  <a:close/>
                </a:path>
                <a:path w="673100" h="339089">
                  <a:moveTo>
                    <a:pt x="50126" y="333514"/>
                  </a:moveTo>
                  <a:lnTo>
                    <a:pt x="48526" y="331901"/>
                  </a:lnTo>
                  <a:lnTo>
                    <a:pt x="44551" y="331901"/>
                  </a:lnTo>
                  <a:lnTo>
                    <a:pt x="42938" y="333514"/>
                  </a:lnTo>
                  <a:lnTo>
                    <a:pt x="42938" y="337477"/>
                  </a:lnTo>
                  <a:lnTo>
                    <a:pt x="44551" y="339077"/>
                  </a:lnTo>
                  <a:lnTo>
                    <a:pt x="48526" y="339077"/>
                  </a:lnTo>
                  <a:lnTo>
                    <a:pt x="50126" y="337477"/>
                  </a:lnTo>
                  <a:lnTo>
                    <a:pt x="50126" y="335483"/>
                  </a:lnTo>
                  <a:lnTo>
                    <a:pt x="50126" y="333514"/>
                  </a:lnTo>
                  <a:close/>
                </a:path>
                <a:path w="673100" h="339089">
                  <a:moveTo>
                    <a:pt x="71615" y="321551"/>
                  </a:moveTo>
                  <a:lnTo>
                    <a:pt x="70015" y="319951"/>
                  </a:lnTo>
                  <a:lnTo>
                    <a:pt x="66040" y="319951"/>
                  </a:lnTo>
                  <a:lnTo>
                    <a:pt x="64427" y="321551"/>
                  </a:lnTo>
                  <a:lnTo>
                    <a:pt x="64427" y="325513"/>
                  </a:lnTo>
                  <a:lnTo>
                    <a:pt x="66040" y="327126"/>
                  </a:lnTo>
                  <a:lnTo>
                    <a:pt x="70015" y="327126"/>
                  </a:lnTo>
                  <a:lnTo>
                    <a:pt x="71615" y="325513"/>
                  </a:lnTo>
                  <a:lnTo>
                    <a:pt x="71615" y="323545"/>
                  </a:lnTo>
                  <a:lnTo>
                    <a:pt x="71615" y="321551"/>
                  </a:lnTo>
                  <a:close/>
                </a:path>
                <a:path w="673100" h="339089">
                  <a:moveTo>
                    <a:pt x="93091" y="318566"/>
                  </a:moveTo>
                  <a:lnTo>
                    <a:pt x="91478" y="316953"/>
                  </a:lnTo>
                  <a:lnTo>
                    <a:pt x="87515" y="316953"/>
                  </a:lnTo>
                  <a:lnTo>
                    <a:pt x="85902" y="318566"/>
                  </a:lnTo>
                  <a:lnTo>
                    <a:pt x="85902" y="322529"/>
                  </a:lnTo>
                  <a:lnTo>
                    <a:pt x="87515" y="324142"/>
                  </a:lnTo>
                  <a:lnTo>
                    <a:pt x="91478" y="324142"/>
                  </a:lnTo>
                  <a:lnTo>
                    <a:pt x="93091" y="322529"/>
                  </a:lnTo>
                  <a:lnTo>
                    <a:pt x="93091" y="320548"/>
                  </a:lnTo>
                  <a:lnTo>
                    <a:pt x="93091" y="318566"/>
                  </a:lnTo>
                  <a:close/>
                </a:path>
                <a:path w="673100" h="339089">
                  <a:moveTo>
                    <a:pt x="114566" y="315569"/>
                  </a:moveTo>
                  <a:lnTo>
                    <a:pt x="112953" y="313969"/>
                  </a:lnTo>
                  <a:lnTo>
                    <a:pt x="108978" y="313969"/>
                  </a:lnTo>
                  <a:lnTo>
                    <a:pt x="107378" y="315569"/>
                  </a:lnTo>
                  <a:lnTo>
                    <a:pt x="107378" y="319532"/>
                  </a:lnTo>
                  <a:lnTo>
                    <a:pt x="108978" y="321144"/>
                  </a:lnTo>
                  <a:lnTo>
                    <a:pt x="112953" y="321144"/>
                  </a:lnTo>
                  <a:lnTo>
                    <a:pt x="114566" y="319532"/>
                  </a:lnTo>
                  <a:lnTo>
                    <a:pt x="114566" y="317563"/>
                  </a:lnTo>
                  <a:lnTo>
                    <a:pt x="114566" y="315569"/>
                  </a:lnTo>
                  <a:close/>
                </a:path>
                <a:path w="673100" h="339089">
                  <a:moveTo>
                    <a:pt x="136042" y="288658"/>
                  </a:moveTo>
                  <a:lnTo>
                    <a:pt x="134429" y="287045"/>
                  </a:lnTo>
                  <a:lnTo>
                    <a:pt x="130467" y="287045"/>
                  </a:lnTo>
                  <a:lnTo>
                    <a:pt x="128854" y="288658"/>
                  </a:lnTo>
                  <a:lnTo>
                    <a:pt x="128854" y="292620"/>
                  </a:lnTo>
                  <a:lnTo>
                    <a:pt x="130467" y="294233"/>
                  </a:lnTo>
                  <a:lnTo>
                    <a:pt x="134429" y="294233"/>
                  </a:lnTo>
                  <a:lnTo>
                    <a:pt x="136042" y="292620"/>
                  </a:lnTo>
                  <a:lnTo>
                    <a:pt x="136042" y="290639"/>
                  </a:lnTo>
                  <a:lnTo>
                    <a:pt x="136042" y="288658"/>
                  </a:lnTo>
                  <a:close/>
                </a:path>
                <a:path w="673100" h="339089">
                  <a:moveTo>
                    <a:pt x="157530" y="315569"/>
                  </a:moveTo>
                  <a:lnTo>
                    <a:pt x="155905" y="313969"/>
                  </a:lnTo>
                  <a:lnTo>
                    <a:pt x="151942" y="313969"/>
                  </a:lnTo>
                  <a:lnTo>
                    <a:pt x="150342" y="315569"/>
                  </a:lnTo>
                  <a:lnTo>
                    <a:pt x="150342" y="319532"/>
                  </a:lnTo>
                  <a:lnTo>
                    <a:pt x="151942" y="321144"/>
                  </a:lnTo>
                  <a:lnTo>
                    <a:pt x="155905" y="321144"/>
                  </a:lnTo>
                  <a:lnTo>
                    <a:pt x="157530" y="319532"/>
                  </a:lnTo>
                  <a:lnTo>
                    <a:pt x="157530" y="317563"/>
                  </a:lnTo>
                  <a:lnTo>
                    <a:pt x="157530" y="315569"/>
                  </a:lnTo>
                  <a:close/>
                </a:path>
                <a:path w="673100" h="339089">
                  <a:moveTo>
                    <a:pt x="178993" y="255765"/>
                  </a:moveTo>
                  <a:lnTo>
                    <a:pt x="177393" y="254165"/>
                  </a:lnTo>
                  <a:lnTo>
                    <a:pt x="173418" y="254165"/>
                  </a:lnTo>
                  <a:lnTo>
                    <a:pt x="171805" y="255765"/>
                  </a:lnTo>
                  <a:lnTo>
                    <a:pt x="171805" y="259740"/>
                  </a:lnTo>
                  <a:lnTo>
                    <a:pt x="173418" y="261340"/>
                  </a:lnTo>
                  <a:lnTo>
                    <a:pt x="177393" y="261340"/>
                  </a:lnTo>
                  <a:lnTo>
                    <a:pt x="178993" y="259740"/>
                  </a:lnTo>
                  <a:lnTo>
                    <a:pt x="178993" y="257746"/>
                  </a:lnTo>
                  <a:lnTo>
                    <a:pt x="178993" y="255765"/>
                  </a:lnTo>
                  <a:close/>
                </a:path>
                <a:path w="673100" h="339089">
                  <a:moveTo>
                    <a:pt x="200469" y="240804"/>
                  </a:moveTo>
                  <a:lnTo>
                    <a:pt x="198869" y="239204"/>
                  </a:lnTo>
                  <a:lnTo>
                    <a:pt x="194894" y="239204"/>
                  </a:lnTo>
                  <a:lnTo>
                    <a:pt x="193294" y="240804"/>
                  </a:lnTo>
                  <a:lnTo>
                    <a:pt x="193294" y="244779"/>
                  </a:lnTo>
                  <a:lnTo>
                    <a:pt x="194894" y="246380"/>
                  </a:lnTo>
                  <a:lnTo>
                    <a:pt x="198869" y="246380"/>
                  </a:lnTo>
                  <a:lnTo>
                    <a:pt x="200469" y="244779"/>
                  </a:lnTo>
                  <a:lnTo>
                    <a:pt x="200469" y="242785"/>
                  </a:lnTo>
                  <a:lnTo>
                    <a:pt x="200469" y="240804"/>
                  </a:lnTo>
                  <a:close/>
                </a:path>
                <a:path w="673100" h="339089">
                  <a:moveTo>
                    <a:pt x="221945" y="270713"/>
                  </a:moveTo>
                  <a:lnTo>
                    <a:pt x="220332" y="269113"/>
                  </a:lnTo>
                  <a:lnTo>
                    <a:pt x="216369" y="269113"/>
                  </a:lnTo>
                  <a:lnTo>
                    <a:pt x="214757" y="270713"/>
                  </a:lnTo>
                  <a:lnTo>
                    <a:pt x="214757" y="274688"/>
                  </a:lnTo>
                  <a:lnTo>
                    <a:pt x="216369" y="276288"/>
                  </a:lnTo>
                  <a:lnTo>
                    <a:pt x="220332" y="276288"/>
                  </a:lnTo>
                  <a:lnTo>
                    <a:pt x="221945" y="274688"/>
                  </a:lnTo>
                  <a:lnTo>
                    <a:pt x="221945" y="272694"/>
                  </a:lnTo>
                  <a:lnTo>
                    <a:pt x="221945" y="270713"/>
                  </a:lnTo>
                  <a:close/>
                </a:path>
                <a:path w="673100" h="339089">
                  <a:moveTo>
                    <a:pt x="243420" y="285661"/>
                  </a:moveTo>
                  <a:lnTo>
                    <a:pt x="241808" y="284060"/>
                  </a:lnTo>
                  <a:lnTo>
                    <a:pt x="237845" y="284060"/>
                  </a:lnTo>
                  <a:lnTo>
                    <a:pt x="236232" y="285661"/>
                  </a:lnTo>
                  <a:lnTo>
                    <a:pt x="236232" y="289636"/>
                  </a:lnTo>
                  <a:lnTo>
                    <a:pt x="237845" y="291236"/>
                  </a:lnTo>
                  <a:lnTo>
                    <a:pt x="241808" y="291236"/>
                  </a:lnTo>
                  <a:lnTo>
                    <a:pt x="243420" y="289636"/>
                  </a:lnTo>
                  <a:lnTo>
                    <a:pt x="243420" y="287642"/>
                  </a:lnTo>
                  <a:lnTo>
                    <a:pt x="243420" y="285661"/>
                  </a:lnTo>
                  <a:close/>
                </a:path>
                <a:path w="673100" h="339089">
                  <a:moveTo>
                    <a:pt x="264909" y="273710"/>
                  </a:moveTo>
                  <a:lnTo>
                    <a:pt x="263296" y="272097"/>
                  </a:lnTo>
                  <a:lnTo>
                    <a:pt x="259334" y="272097"/>
                  </a:lnTo>
                  <a:lnTo>
                    <a:pt x="257721" y="273710"/>
                  </a:lnTo>
                  <a:lnTo>
                    <a:pt x="257721" y="277672"/>
                  </a:lnTo>
                  <a:lnTo>
                    <a:pt x="259334" y="279285"/>
                  </a:lnTo>
                  <a:lnTo>
                    <a:pt x="263296" y="279285"/>
                  </a:lnTo>
                  <a:lnTo>
                    <a:pt x="264909" y="277672"/>
                  </a:lnTo>
                  <a:lnTo>
                    <a:pt x="264909" y="275691"/>
                  </a:lnTo>
                  <a:lnTo>
                    <a:pt x="264909" y="273710"/>
                  </a:lnTo>
                  <a:close/>
                </a:path>
                <a:path w="673100" h="339089">
                  <a:moveTo>
                    <a:pt x="286372" y="279692"/>
                  </a:moveTo>
                  <a:lnTo>
                    <a:pt x="284772" y="278079"/>
                  </a:lnTo>
                  <a:lnTo>
                    <a:pt x="280809" y="278079"/>
                  </a:lnTo>
                  <a:lnTo>
                    <a:pt x="279184" y="279692"/>
                  </a:lnTo>
                  <a:lnTo>
                    <a:pt x="279184" y="283654"/>
                  </a:lnTo>
                  <a:lnTo>
                    <a:pt x="280809" y="285267"/>
                  </a:lnTo>
                  <a:lnTo>
                    <a:pt x="284772" y="285267"/>
                  </a:lnTo>
                  <a:lnTo>
                    <a:pt x="286372" y="283654"/>
                  </a:lnTo>
                  <a:lnTo>
                    <a:pt x="286372" y="281673"/>
                  </a:lnTo>
                  <a:lnTo>
                    <a:pt x="286372" y="279692"/>
                  </a:lnTo>
                  <a:close/>
                </a:path>
                <a:path w="673100" h="339089">
                  <a:moveTo>
                    <a:pt x="307848" y="294640"/>
                  </a:moveTo>
                  <a:lnTo>
                    <a:pt x="306247" y="293039"/>
                  </a:lnTo>
                  <a:lnTo>
                    <a:pt x="302272" y="293039"/>
                  </a:lnTo>
                  <a:lnTo>
                    <a:pt x="300672" y="294640"/>
                  </a:lnTo>
                  <a:lnTo>
                    <a:pt x="300672" y="298615"/>
                  </a:lnTo>
                  <a:lnTo>
                    <a:pt x="302272" y="300215"/>
                  </a:lnTo>
                  <a:lnTo>
                    <a:pt x="306247" y="300215"/>
                  </a:lnTo>
                  <a:lnTo>
                    <a:pt x="307848" y="298615"/>
                  </a:lnTo>
                  <a:lnTo>
                    <a:pt x="307848" y="296621"/>
                  </a:lnTo>
                  <a:lnTo>
                    <a:pt x="307848" y="294640"/>
                  </a:lnTo>
                  <a:close/>
                </a:path>
                <a:path w="673100" h="339089">
                  <a:moveTo>
                    <a:pt x="329336" y="279692"/>
                  </a:moveTo>
                  <a:lnTo>
                    <a:pt x="327710" y="278079"/>
                  </a:lnTo>
                  <a:lnTo>
                    <a:pt x="323748" y="278079"/>
                  </a:lnTo>
                  <a:lnTo>
                    <a:pt x="322148" y="279692"/>
                  </a:lnTo>
                  <a:lnTo>
                    <a:pt x="322148" y="283654"/>
                  </a:lnTo>
                  <a:lnTo>
                    <a:pt x="323748" y="285267"/>
                  </a:lnTo>
                  <a:lnTo>
                    <a:pt x="327710" y="285267"/>
                  </a:lnTo>
                  <a:lnTo>
                    <a:pt x="329336" y="283654"/>
                  </a:lnTo>
                  <a:lnTo>
                    <a:pt x="329336" y="281673"/>
                  </a:lnTo>
                  <a:lnTo>
                    <a:pt x="329336" y="279692"/>
                  </a:lnTo>
                  <a:close/>
                </a:path>
                <a:path w="673100" h="339089">
                  <a:moveTo>
                    <a:pt x="350812" y="285661"/>
                  </a:moveTo>
                  <a:lnTo>
                    <a:pt x="349199" y="284060"/>
                  </a:lnTo>
                  <a:lnTo>
                    <a:pt x="345236" y="284060"/>
                  </a:lnTo>
                  <a:lnTo>
                    <a:pt x="343623" y="285661"/>
                  </a:lnTo>
                  <a:lnTo>
                    <a:pt x="343623" y="289636"/>
                  </a:lnTo>
                  <a:lnTo>
                    <a:pt x="345236" y="291236"/>
                  </a:lnTo>
                  <a:lnTo>
                    <a:pt x="349199" y="291236"/>
                  </a:lnTo>
                  <a:lnTo>
                    <a:pt x="350812" y="289636"/>
                  </a:lnTo>
                  <a:lnTo>
                    <a:pt x="350812" y="287642"/>
                  </a:lnTo>
                  <a:lnTo>
                    <a:pt x="350812" y="285661"/>
                  </a:lnTo>
                  <a:close/>
                </a:path>
                <a:path w="673100" h="339089">
                  <a:moveTo>
                    <a:pt x="372287" y="303606"/>
                  </a:moveTo>
                  <a:lnTo>
                    <a:pt x="370674" y="301993"/>
                  </a:lnTo>
                  <a:lnTo>
                    <a:pt x="366712" y="301993"/>
                  </a:lnTo>
                  <a:lnTo>
                    <a:pt x="365099" y="303606"/>
                  </a:lnTo>
                  <a:lnTo>
                    <a:pt x="365099" y="307568"/>
                  </a:lnTo>
                  <a:lnTo>
                    <a:pt x="366712" y="309181"/>
                  </a:lnTo>
                  <a:lnTo>
                    <a:pt x="370674" y="309181"/>
                  </a:lnTo>
                  <a:lnTo>
                    <a:pt x="372287" y="307568"/>
                  </a:lnTo>
                  <a:lnTo>
                    <a:pt x="372287" y="305587"/>
                  </a:lnTo>
                  <a:lnTo>
                    <a:pt x="372287" y="303606"/>
                  </a:lnTo>
                  <a:close/>
                </a:path>
                <a:path w="673100" h="339089">
                  <a:moveTo>
                    <a:pt x="393763" y="315569"/>
                  </a:moveTo>
                  <a:lnTo>
                    <a:pt x="392150" y="313969"/>
                  </a:lnTo>
                  <a:lnTo>
                    <a:pt x="388188" y="313969"/>
                  </a:lnTo>
                  <a:lnTo>
                    <a:pt x="386575" y="315569"/>
                  </a:lnTo>
                  <a:lnTo>
                    <a:pt x="386575" y="319532"/>
                  </a:lnTo>
                  <a:lnTo>
                    <a:pt x="388188" y="321144"/>
                  </a:lnTo>
                  <a:lnTo>
                    <a:pt x="392150" y="321144"/>
                  </a:lnTo>
                  <a:lnTo>
                    <a:pt x="393763" y="319532"/>
                  </a:lnTo>
                  <a:lnTo>
                    <a:pt x="393763" y="317563"/>
                  </a:lnTo>
                  <a:lnTo>
                    <a:pt x="393763" y="315569"/>
                  </a:lnTo>
                  <a:close/>
                </a:path>
                <a:path w="673100" h="339089">
                  <a:moveTo>
                    <a:pt x="415239" y="321551"/>
                  </a:moveTo>
                  <a:lnTo>
                    <a:pt x="413626" y="319951"/>
                  </a:lnTo>
                  <a:lnTo>
                    <a:pt x="409651" y="319951"/>
                  </a:lnTo>
                  <a:lnTo>
                    <a:pt x="408051" y="321551"/>
                  </a:lnTo>
                  <a:lnTo>
                    <a:pt x="408051" y="325513"/>
                  </a:lnTo>
                  <a:lnTo>
                    <a:pt x="409651" y="327126"/>
                  </a:lnTo>
                  <a:lnTo>
                    <a:pt x="413626" y="327126"/>
                  </a:lnTo>
                  <a:lnTo>
                    <a:pt x="415239" y="325513"/>
                  </a:lnTo>
                  <a:lnTo>
                    <a:pt x="415239" y="323545"/>
                  </a:lnTo>
                  <a:lnTo>
                    <a:pt x="415239" y="321551"/>
                  </a:lnTo>
                  <a:close/>
                </a:path>
                <a:path w="673100" h="339089">
                  <a:moveTo>
                    <a:pt x="436714" y="315569"/>
                  </a:moveTo>
                  <a:lnTo>
                    <a:pt x="435114" y="313969"/>
                  </a:lnTo>
                  <a:lnTo>
                    <a:pt x="431139" y="313969"/>
                  </a:lnTo>
                  <a:lnTo>
                    <a:pt x="429539" y="315569"/>
                  </a:lnTo>
                  <a:lnTo>
                    <a:pt x="429539" y="319532"/>
                  </a:lnTo>
                  <a:lnTo>
                    <a:pt x="431139" y="321144"/>
                  </a:lnTo>
                  <a:lnTo>
                    <a:pt x="435114" y="321144"/>
                  </a:lnTo>
                  <a:lnTo>
                    <a:pt x="436714" y="319532"/>
                  </a:lnTo>
                  <a:lnTo>
                    <a:pt x="436714" y="317563"/>
                  </a:lnTo>
                  <a:lnTo>
                    <a:pt x="436714" y="315569"/>
                  </a:lnTo>
                  <a:close/>
                </a:path>
                <a:path w="673100" h="339089">
                  <a:moveTo>
                    <a:pt x="458203" y="315569"/>
                  </a:moveTo>
                  <a:lnTo>
                    <a:pt x="456577" y="313969"/>
                  </a:lnTo>
                  <a:lnTo>
                    <a:pt x="452615" y="313969"/>
                  </a:lnTo>
                  <a:lnTo>
                    <a:pt x="451015" y="315569"/>
                  </a:lnTo>
                  <a:lnTo>
                    <a:pt x="451015" y="319532"/>
                  </a:lnTo>
                  <a:lnTo>
                    <a:pt x="452615" y="321144"/>
                  </a:lnTo>
                  <a:lnTo>
                    <a:pt x="456577" y="321144"/>
                  </a:lnTo>
                  <a:lnTo>
                    <a:pt x="458203" y="319532"/>
                  </a:lnTo>
                  <a:lnTo>
                    <a:pt x="458203" y="317563"/>
                  </a:lnTo>
                  <a:lnTo>
                    <a:pt x="458203" y="315569"/>
                  </a:lnTo>
                  <a:close/>
                </a:path>
                <a:path w="673100" h="339089">
                  <a:moveTo>
                    <a:pt x="479666" y="318566"/>
                  </a:moveTo>
                  <a:lnTo>
                    <a:pt x="478066" y="316953"/>
                  </a:lnTo>
                  <a:lnTo>
                    <a:pt x="474091" y="316953"/>
                  </a:lnTo>
                  <a:lnTo>
                    <a:pt x="472478" y="318566"/>
                  </a:lnTo>
                  <a:lnTo>
                    <a:pt x="472478" y="322529"/>
                  </a:lnTo>
                  <a:lnTo>
                    <a:pt x="474091" y="324142"/>
                  </a:lnTo>
                  <a:lnTo>
                    <a:pt x="478066" y="324142"/>
                  </a:lnTo>
                  <a:lnTo>
                    <a:pt x="479666" y="322529"/>
                  </a:lnTo>
                  <a:lnTo>
                    <a:pt x="479666" y="320548"/>
                  </a:lnTo>
                  <a:lnTo>
                    <a:pt x="479666" y="318566"/>
                  </a:lnTo>
                  <a:close/>
                </a:path>
                <a:path w="673100" h="339089">
                  <a:moveTo>
                    <a:pt x="501142" y="321551"/>
                  </a:moveTo>
                  <a:lnTo>
                    <a:pt x="499541" y="319951"/>
                  </a:lnTo>
                  <a:lnTo>
                    <a:pt x="495566" y="319951"/>
                  </a:lnTo>
                  <a:lnTo>
                    <a:pt x="493953" y="321551"/>
                  </a:lnTo>
                  <a:lnTo>
                    <a:pt x="493953" y="325513"/>
                  </a:lnTo>
                  <a:lnTo>
                    <a:pt x="495566" y="327126"/>
                  </a:lnTo>
                  <a:lnTo>
                    <a:pt x="499541" y="327126"/>
                  </a:lnTo>
                  <a:lnTo>
                    <a:pt x="501142" y="325513"/>
                  </a:lnTo>
                  <a:lnTo>
                    <a:pt x="501142" y="323545"/>
                  </a:lnTo>
                  <a:lnTo>
                    <a:pt x="501142" y="321551"/>
                  </a:lnTo>
                  <a:close/>
                </a:path>
                <a:path w="673100" h="339089">
                  <a:moveTo>
                    <a:pt x="522617" y="324535"/>
                  </a:moveTo>
                  <a:lnTo>
                    <a:pt x="521004" y="322922"/>
                  </a:lnTo>
                  <a:lnTo>
                    <a:pt x="517042" y="322922"/>
                  </a:lnTo>
                  <a:lnTo>
                    <a:pt x="515429" y="324535"/>
                  </a:lnTo>
                  <a:lnTo>
                    <a:pt x="515429" y="328498"/>
                  </a:lnTo>
                  <a:lnTo>
                    <a:pt x="517042" y="330098"/>
                  </a:lnTo>
                  <a:lnTo>
                    <a:pt x="521004" y="330098"/>
                  </a:lnTo>
                  <a:lnTo>
                    <a:pt x="522617" y="328498"/>
                  </a:lnTo>
                  <a:lnTo>
                    <a:pt x="522617" y="326517"/>
                  </a:lnTo>
                  <a:lnTo>
                    <a:pt x="522617" y="324535"/>
                  </a:lnTo>
                  <a:close/>
                </a:path>
                <a:path w="673100" h="339089">
                  <a:moveTo>
                    <a:pt x="544106" y="318566"/>
                  </a:moveTo>
                  <a:lnTo>
                    <a:pt x="542493" y="316953"/>
                  </a:lnTo>
                  <a:lnTo>
                    <a:pt x="538518" y="316953"/>
                  </a:lnTo>
                  <a:lnTo>
                    <a:pt x="536917" y="318566"/>
                  </a:lnTo>
                  <a:lnTo>
                    <a:pt x="536917" y="322529"/>
                  </a:lnTo>
                  <a:lnTo>
                    <a:pt x="538518" y="324142"/>
                  </a:lnTo>
                  <a:lnTo>
                    <a:pt x="542493" y="324142"/>
                  </a:lnTo>
                  <a:lnTo>
                    <a:pt x="544106" y="322529"/>
                  </a:lnTo>
                  <a:lnTo>
                    <a:pt x="544106" y="320548"/>
                  </a:lnTo>
                  <a:lnTo>
                    <a:pt x="544106" y="318566"/>
                  </a:lnTo>
                  <a:close/>
                </a:path>
                <a:path w="673100" h="339089">
                  <a:moveTo>
                    <a:pt x="565581" y="327533"/>
                  </a:moveTo>
                  <a:lnTo>
                    <a:pt x="563968" y="325920"/>
                  </a:lnTo>
                  <a:lnTo>
                    <a:pt x="559993" y="325920"/>
                  </a:lnTo>
                  <a:lnTo>
                    <a:pt x="558393" y="327533"/>
                  </a:lnTo>
                  <a:lnTo>
                    <a:pt x="558393" y="331495"/>
                  </a:lnTo>
                  <a:lnTo>
                    <a:pt x="559993" y="333095"/>
                  </a:lnTo>
                  <a:lnTo>
                    <a:pt x="563968" y="333095"/>
                  </a:lnTo>
                  <a:lnTo>
                    <a:pt x="565581" y="331495"/>
                  </a:lnTo>
                  <a:lnTo>
                    <a:pt x="565581" y="329501"/>
                  </a:lnTo>
                  <a:lnTo>
                    <a:pt x="565581" y="327533"/>
                  </a:lnTo>
                  <a:close/>
                </a:path>
                <a:path w="673100" h="339089">
                  <a:moveTo>
                    <a:pt x="587044" y="327533"/>
                  </a:moveTo>
                  <a:lnTo>
                    <a:pt x="585444" y="325920"/>
                  </a:lnTo>
                  <a:lnTo>
                    <a:pt x="581482" y="325920"/>
                  </a:lnTo>
                  <a:lnTo>
                    <a:pt x="579856" y="327533"/>
                  </a:lnTo>
                  <a:lnTo>
                    <a:pt x="579856" y="331495"/>
                  </a:lnTo>
                  <a:lnTo>
                    <a:pt x="581482" y="333095"/>
                  </a:lnTo>
                  <a:lnTo>
                    <a:pt x="585444" y="333095"/>
                  </a:lnTo>
                  <a:lnTo>
                    <a:pt x="587044" y="331495"/>
                  </a:lnTo>
                  <a:lnTo>
                    <a:pt x="587044" y="329501"/>
                  </a:lnTo>
                  <a:lnTo>
                    <a:pt x="587044" y="327533"/>
                  </a:lnTo>
                  <a:close/>
                </a:path>
                <a:path w="673100" h="339089">
                  <a:moveTo>
                    <a:pt x="608520" y="324535"/>
                  </a:moveTo>
                  <a:lnTo>
                    <a:pt x="606920" y="322922"/>
                  </a:lnTo>
                  <a:lnTo>
                    <a:pt x="602945" y="322922"/>
                  </a:lnTo>
                  <a:lnTo>
                    <a:pt x="601345" y="324535"/>
                  </a:lnTo>
                  <a:lnTo>
                    <a:pt x="601345" y="328498"/>
                  </a:lnTo>
                  <a:lnTo>
                    <a:pt x="602945" y="330098"/>
                  </a:lnTo>
                  <a:lnTo>
                    <a:pt x="606920" y="330098"/>
                  </a:lnTo>
                  <a:lnTo>
                    <a:pt x="608520" y="328498"/>
                  </a:lnTo>
                  <a:lnTo>
                    <a:pt x="608520" y="326517"/>
                  </a:lnTo>
                  <a:lnTo>
                    <a:pt x="608520" y="324535"/>
                  </a:lnTo>
                  <a:close/>
                </a:path>
                <a:path w="673100" h="339089">
                  <a:moveTo>
                    <a:pt x="630008" y="297637"/>
                  </a:moveTo>
                  <a:lnTo>
                    <a:pt x="628408" y="296024"/>
                  </a:lnTo>
                  <a:lnTo>
                    <a:pt x="624433" y="296024"/>
                  </a:lnTo>
                  <a:lnTo>
                    <a:pt x="622820" y="297637"/>
                  </a:lnTo>
                  <a:lnTo>
                    <a:pt x="622820" y="301599"/>
                  </a:lnTo>
                  <a:lnTo>
                    <a:pt x="624433" y="303212"/>
                  </a:lnTo>
                  <a:lnTo>
                    <a:pt x="628408" y="303212"/>
                  </a:lnTo>
                  <a:lnTo>
                    <a:pt x="630008" y="301599"/>
                  </a:lnTo>
                  <a:lnTo>
                    <a:pt x="630008" y="299618"/>
                  </a:lnTo>
                  <a:lnTo>
                    <a:pt x="630008" y="297637"/>
                  </a:lnTo>
                  <a:close/>
                </a:path>
                <a:path w="673100" h="339089">
                  <a:moveTo>
                    <a:pt x="651484" y="258762"/>
                  </a:moveTo>
                  <a:lnTo>
                    <a:pt x="649871" y="257149"/>
                  </a:lnTo>
                  <a:lnTo>
                    <a:pt x="645909" y="257149"/>
                  </a:lnTo>
                  <a:lnTo>
                    <a:pt x="644296" y="258762"/>
                  </a:lnTo>
                  <a:lnTo>
                    <a:pt x="644296" y="262724"/>
                  </a:lnTo>
                  <a:lnTo>
                    <a:pt x="645909" y="264337"/>
                  </a:lnTo>
                  <a:lnTo>
                    <a:pt x="649871" y="264337"/>
                  </a:lnTo>
                  <a:lnTo>
                    <a:pt x="651484" y="262724"/>
                  </a:lnTo>
                  <a:lnTo>
                    <a:pt x="651484" y="260743"/>
                  </a:lnTo>
                  <a:lnTo>
                    <a:pt x="651484" y="258762"/>
                  </a:lnTo>
                  <a:close/>
                </a:path>
                <a:path w="673100" h="339089">
                  <a:moveTo>
                    <a:pt x="672960" y="1600"/>
                  </a:moveTo>
                  <a:lnTo>
                    <a:pt x="671347" y="0"/>
                  </a:lnTo>
                  <a:lnTo>
                    <a:pt x="667385" y="0"/>
                  </a:lnTo>
                  <a:lnTo>
                    <a:pt x="665772" y="1600"/>
                  </a:lnTo>
                  <a:lnTo>
                    <a:pt x="665772" y="5562"/>
                  </a:lnTo>
                  <a:lnTo>
                    <a:pt x="667385" y="7175"/>
                  </a:lnTo>
                  <a:lnTo>
                    <a:pt x="671347" y="7175"/>
                  </a:lnTo>
                  <a:lnTo>
                    <a:pt x="672960" y="5562"/>
                  </a:lnTo>
                  <a:lnTo>
                    <a:pt x="672960" y="3594"/>
                  </a:lnTo>
                  <a:lnTo>
                    <a:pt x="672960" y="1600"/>
                  </a:lnTo>
                  <a:close/>
                </a:path>
              </a:pathLst>
            </a:custGeom>
            <a:solidFill>
              <a:srgbClr val="FFA05A"/>
            </a:solidFill>
          </p:spPr>
          <p:txBody>
            <a:bodyPr wrap="square" lIns="0" tIns="0" rIns="0" bIns="0" rtlCol="0"/>
            <a:lstStyle/>
            <a:p>
              <a:endParaRPr/>
            </a:p>
          </p:txBody>
        </p:sp>
        <p:sp>
          <p:nvSpPr>
            <p:cNvPr id="122" name="object 122"/>
            <p:cNvSpPr/>
            <p:nvPr/>
          </p:nvSpPr>
          <p:spPr>
            <a:xfrm>
              <a:off x="325888" y="1830230"/>
              <a:ext cx="751205" cy="476250"/>
            </a:xfrm>
            <a:custGeom>
              <a:avLst/>
              <a:gdLst/>
              <a:ahLst/>
              <a:cxnLst/>
              <a:rect l="l" t="t" r="r" b="b"/>
              <a:pathLst>
                <a:path w="751205" h="476250">
                  <a:moveTo>
                    <a:pt x="0" y="475711"/>
                  </a:moveTo>
                  <a:lnTo>
                    <a:pt x="750928" y="475711"/>
                  </a:lnTo>
                </a:path>
                <a:path w="751205" h="476250">
                  <a:moveTo>
                    <a:pt x="598" y="0"/>
                  </a:moveTo>
                  <a:lnTo>
                    <a:pt x="598" y="475113"/>
                  </a:lnTo>
                </a:path>
              </a:pathLst>
            </a:custGeom>
            <a:ln w="3175">
              <a:solidFill>
                <a:srgbClr val="000000"/>
              </a:solidFill>
            </a:ln>
          </p:spPr>
          <p:txBody>
            <a:bodyPr wrap="square" lIns="0" tIns="0" rIns="0" bIns="0" rtlCol="0"/>
            <a:lstStyle/>
            <a:p>
              <a:endParaRPr/>
            </a:p>
          </p:txBody>
        </p:sp>
      </p:grpSp>
      <p:sp>
        <p:nvSpPr>
          <p:cNvPr id="123" name="object 123"/>
          <p:cNvSpPr txBox="1"/>
          <p:nvPr/>
        </p:nvSpPr>
        <p:spPr>
          <a:xfrm>
            <a:off x="328149" y="2299454"/>
            <a:ext cx="146685" cy="54610"/>
          </a:xfrm>
          <a:prstGeom prst="rect">
            <a:avLst/>
          </a:prstGeom>
        </p:spPr>
        <p:txBody>
          <a:bodyPr vert="horz" wrap="square" lIns="0" tIns="17145" rIns="0" bIns="0" rtlCol="0">
            <a:spAutoFit/>
          </a:bodyPr>
          <a:lstStyle/>
          <a:p>
            <a:pPr marL="12700">
              <a:lnSpc>
                <a:spcPct val="100000"/>
              </a:lnSpc>
              <a:spcBef>
                <a:spcPts val="135"/>
              </a:spcBef>
            </a:pPr>
            <a:r>
              <a:rPr sz="150" b="1" spc="10" dirty="0">
                <a:solidFill>
                  <a:srgbClr val="2A3E5F"/>
                </a:solidFill>
                <a:latin typeface="Tahoma"/>
                <a:cs typeface="Tahoma"/>
              </a:rPr>
              <a:t>0                </a:t>
            </a:r>
            <a:r>
              <a:rPr sz="150" b="1" spc="-10" dirty="0">
                <a:solidFill>
                  <a:srgbClr val="2A3E5F"/>
                </a:solidFill>
                <a:latin typeface="Tahoma"/>
                <a:cs typeface="Tahoma"/>
              </a:rPr>
              <a:t> </a:t>
            </a:r>
            <a:r>
              <a:rPr sz="150" b="1" spc="10" dirty="0">
                <a:solidFill>
                  <a:srgbClr val="2A3E5F"/>
                </a:solidFill>
                <a:latin typeface="Tahoma"/>
                <a:cs typeface="Tahoma"/>
              </a:rPr>
              <a:t>5</a:t>
            </a:r>
            <a:endParaRPr sz="150">
              <a:latin typeface="Tahoma"/>
              <a:cs typeface="Tahoma"/>
            </a:endParaRPr>
          </a:p>
        </p:txBody>
      </p:sp>
      <p:sp>
        <p:nvSpPr>
          <p:cNvPr id="124" name="object 124"/>
          <p:cNvSpPr txBox="1"/>
          <p:nvPr/>
        </p:nvSpPr>
        <p:spPr>
          <a:xfrm>
            <a:off x="268745" y="1830085"/>
            <a:ext cx="66040" cy="473709"/>
          </a:xfrm>
          <a:prstGeom prst="rect">
            <a:avLst/>
          </a:prstGeom>
        </p:spPr>
        <p:txBody>
          <a:bodyPr vert="horz" wrap="square" lIns="0" tIns="17145" rIns="0" bIns="0" rtlCol="0">
            <a:spAutoFit/>
          </a:bodyPr>
          <a:lstStyle/>
          <a:p>
            <a:pPr marL="12700">
              <a:lnSpc>
                <a:spcPct val="100000"/>
              </a:lnSpc>
              <a:spcBef>
                <a:spcPts val="135"/>
              </a:spcBef>
            </a:pPr>
            <a:r>
              <a:rPr sz="150" b="1" spc="5" dirty="0">
                <a:solidFill>
                  <a:srgbClr val="2A3E5F"/>
                </a:solidFill>
                <a:latin typeface="Tahoma"/>
                <a:cs typeface="Tahoma"/>
              </a:rPr>
              <a:t>140</a:t>
            </a:r>
            <a:endParaRPr sz="150">
              <a:latin typeface="Tahoma"/>
              <a:cs typeface="Tahoma"/>
            </a:endParaRPr>
          </a:p>
          <a:p>
            <a:pPr>
              <a:lnSpc>
                <a:spcPct val="100000"/>
              </a:lnSpc>
              <a:spcBef>
                <a:spcPts val="55"/>
              </a:spcBef>
            </a:pPr>
            <a:endParaRPr sz="200">
              <a:latin typeface="Tahoma"/>
              <a:cs typeface="Tahoma"/>
            </a:endParaRPr>
          </a:p>
          <a:p>
            <a:pPr marL="12700">
              <a:lnSpc>
                <a:spcPct val="100000"/>
              </a:lnSpc>
            </a:pPr>
            <a:r>
              <a:rPr sz="150" b="1" spc="5" dirty="0">
                <a:solidFill>
                  <a:srgbClr val="2A3E5F"/>
                </a:solidFill>
                <a:latin typeface="Tahoma"/>
                <a:cs typeface="Tahoma"/>
              </a:rPr>
              <a:t>120</a:t>
            </a:r>
            <a:endParaRPr sz="150">
              <a:latin typeface="Tahoma"/>
              <a:cs typeface="Tahoma"/>
            </a:endParaRPr>
          </a:p>
          <a:p>
            <a:pPr>
              <a:lnSpc>
                <a:spcPct val="100000"/>
              </a:lnSpc>
              <a:spcBef>
                <a:spcPts val="45"/>
              </a:spcBef>
            </a:pPr>
            <a:endParaRPr sz="200">
              <a:latin typeface="Tahoma"/>
              <a:cs typeface="Tahoma"/>
            </a:endParaRPr>
          </a:p>
          <a:p>
            <a:pPr marL="12700">
              <a:lnSpc>
                <a:spcPct val="100000"/>
              </a:lnSpc>
              <a:spcBef>
                <a:spcPts val="5"/>
              </a:spcBef>
            </a:pPr>
            <a:r>
              <a:rPr sz="150" b="1" spc="5" dirty="0">
                <a:solidFill>
                  <a:srgbClr val="2A3E5F"/>
                </a:solidFill>
                <a:latin typeface="Tahoma"/>
                <a:cs typeface="Tahoma"/>
              </a:rPr>
              <a:t>100</a:t>
            </a:r>
            <a:endParaRPr sz="150">
              <a:latin typeface="Tahoma"/>
              <a:cs typeface="Tahoma"/>
            </a:endParaRPr>
          </a:p>
          <a:p>
            <a:pPr>
              <a:lnSpc>
                <a:spcPct val="100000"/>
              </a:lnSpc>
              <a:spcBef>
                <a:spcPts val="45"/>
              </a:spcBef>
            </a:pPr>
            <a:endParaRPr sz="200">
              <a:latin typeface="Tahoma"/>
              <a:cs typeface="Tahoma"/>
            </a:endParaRPr>
          </a:p>
          <a:p>
            <a:pPr marL="25400">
              <a:lnSpc>
                <a:spcPct val="100000"/>
              </a:lnSpc>
              <a:spcBef>
                <a:spcPts val="5"/>
              </a:spcBef>
            </a:pPr>
            <a:r>
              <a:rPr sz="150" b="1" spc="5" dirty="0">
                <a:solidFill>
                  <a:srgbClr val="2A3E5F"/>
                </a:solidFill>
                <a:latin typeface="Tahoma"/>
                <a:cs typeface="Tahoma"/>
              </a:rPr>
              <a:t>80</a:t>
            </a:r>
            <a:endParaRPr sz="150">
              <a:latin typeface="Tahoma"/>
              <a:cs typeface="Tahoma"/>
            </a:endParaRPr>
          </a:p>
          <a:p>
            <a:pPr>
              <a:lnSpc>
                <a:spcPct val="100000"/>
              </a:lnSpc>
              <a:spcBef>
                <a:spcPts val="55"/>
              </a:spcBef>
            </a:pPr>
            <a:endParaRPr sz="150">
              <a:latin typeface="Tahoma"/>
              <a:cs typeface="Tahoma"/>
            </a:endParaRPr>
          </a:p>
          <a:p>
            <a:pPr marL="25400">
              <a:lnSpc>
                <a:spcPct val="100000"/>
              </a:lnSpc>
              <a:spcBef>
                <a:spcPts val="5"/>
              </a:spcBef>
            </a:pPr>
            <a:r>
              <a:rPr sz="200" b="1" spc="-25" dirty="0">
                <a:solidFill>
                  <a:srgbClr val="2A3E5F"/>
                </a:solidFill>
                <a:latin typeface="Tahoma"/>
                <a:cs typeface="Tahoma"/>
              </a:rPr>
              <a:t>60</a:t>
            </a:r>
            <a:endParaRPr sz="200">
              <a:latin typeface="Tahoma"/>
              <a:cs typeface="Tahoma"/>
            </a:endParaRPr>
          </a:p>
          <a:p>
            <a:pPr>
              <a:lnSpc>
                <a:spcPct val="100000"/>
              </a:lnSpc>
              <a:spcBef>
                <a:spcPts val="40"/>
              </a:spcBef>
            </a:pPr>
            <a:endParaRPr sz="200">
              <a:latin typeface="Tahoma"/>
              <a:cs typeface="Tahoma"/>
            </a:endParaRPr>
          </a:p>
          <a:p>
            <a:pPr marL="25400">
              <a:lnSpc>
                <a:spcPct val="100000"/>
              </a:lnSpc>
            </a:pPr>
            <a:r>
              <a:rPr sz="150" b="1" spc="5" dirty="0">
                <a:solidFill>
                  <a:srgbClr val="2A3E5F"/>
                </a:solidFill>
                <a:latin typeface="Tahoma"/>
                <a:cs typeface="Tahoma"/>
              </a:rPr>
              <a:t>40</a:t>
            </a:r>
            <a:endParaRPr sz="150">
              <a:latin typeface="Tahoma"/>
              <a:cs typeface="Tahoma"/>
            </a:endParaRPr>
          </a:p>
          <a:p>
            <a:pPr>
              <a:lnSpc>
                <a:spcPct val="100000"/>
              </a:lnSpc>
              <a:spcBef>
                <a:spcPts val="50"/>
              </a:spcBef>
            </a:pPr>
            <a:endParaRPr sz="200">
              <a:latin typeface="Tahoma"/>
              <a:cs typeface="Tahoma"/>
            </a:endParaRPr>
          </a:p>
          <a:p>
            <a:pPr marL="25400">
              <a:lnSpc>
                <a:spcPct val="100000"/>
              </a:lnSpc>
            </a:pPr>
            <a:r>
              <a:rPr sz="150" b="1" spc="5" dirty="0">
                <a:solidFill>
                  <a:srgbClr val="2A3E5F"/>
                </a:solidFill>
                <a:latin typeface="Tahoma"/>
                <a:cs typeface="Tahoma"/>
              </a:rPr>
              <a:t>20</a:t>
            </a:r>
            <a:endParaRPr sz="150">
              <a:latin typeface="Tahoma"/>
              <a:cs typeface="Tahoma"/>
            </a:endParaRPr>
          </a:p>
          <a:p>
            <a:pPr>
              <a:lnSpc>
                <a:spcPct val="100000"/>
              </a:lnSpc>
            </a:pPr>
            <a:endParaRPr sz="200">
              <a:latin typeface="Tahoma"/>
              <a:cs typeface="Tahoma"/>
            </a:endParaRPr>
          </a:p>
          <a:p>
            <a:pPr marL="38735">
              <a:lnSpc>
                <a:spcPct val="100000"/>
              </a:lnSpc>
            </a:pPr>
            <a:r>
              <a:rPr sz="200" b="1" spc="-20" dirty="0">
                <a:solidFill>
                  <a:srgbClr val="2A3E5F"/>
                </a:solidFill>
                <a:latin typeface="Tahoma"/>
                <a:cs typeface="Tahoma"/>
              </a:rPr>
              <a:t>0</a:t>
            </a:r>
            <a:endParaRPr sz="200">
              <a:latin typeface="Tahoma"/>
              <a:cs typeface="Tahoma"/>
            </a:endParaRPr>
          </a:p>
        </p:txBody>
      </p:sp>
      <p:sp>
        <p:nvSpPr>
          <p:cNvPr id="125" name="object 125"/>
          <p:cNvSpPr txBox="1"/>
          <p:nvPr/>
        </p:nvSpPr>
        <p:spPr>
          <a:xfrm>
            <a:off x="466118" y="1784130"/>
            <a:ext cx="387985" cy="61594"/>
          </a:xfrm>
          <a:prstGeom prst="rect">
            <a:avLst/>
          </a:prstGeom>
        </p:spPr>
        <p:txBody>
          <a:bodyPr vert="horz" wrap="square" lIns="0" tIns="17145" rIns="0" bIns="0" rtlCol="0">
            <a:spAutoFit/>
          </a:bodyPr>
          <a:lstStyle/>
          <a:p>
            <a:pPr marL="12700">
              <a:lnSpc>
                <a:spcPct val="100000"/>
              </a:lnSpc>
              <a:spcBef>
                <a:spcPts val="135"/>
              </a:spcBef>
            </a:pPr>
            <a:r>
              <a:rPr sz="200" b="1" spc="10" dirty="0">
                <a:solidFill>
                  <a:srgbClr val="2A3E5F"/>
                </a:solidFill>
                <a:latin typeface="Tahoma"/>
                <a:cs typeface="Tahoma"/>
              </a:rPr>
              <a:t>Language</a:t>
            </a:r>
            <a:r>
              <a:rPr sz="200" b="1" spc="-5" dirty="0">
                <a:solidFill>
                  <a:srgbClr val="2A3E5F"/>
                </a:solidFill>
                <a:latin typeface="Tahoma"/>
                <a:cs typeface="Tahoma"/>
              </a:rPr>
              <a:t> </a:t>
            </a:r>
            <a:r>
              <a:rPr sz="200" b="1" spc="20" dirty="0">
                <a:solidFill>
                  <a:srgbClr val="2A3E5F"/>
                </a:solidFill>
                <a:latin typeface="Tahoma"/>
                <a:cs typeface="Tahoma"/>
              </a:rPr>
              <a:t>Model</a:t>
            </a:r>
            <a:r>
              <a:rPr sz="200" b="1" spc="5" dirty="0">
                <a:solidFill>
                  <a:srgbClr val="2A3E5F"/>
                </a:solidFill>
                <a:latin typeface="Tahoma"/>
                <a:cs typeface="Tahoma"/>
              </a:rPr>
              <a:t> </a:t>
            </a:r>
            <a:r>
              <a:rPr sz="200" b="1" spc="20" dirty="0">
                <a:solidFill>
                  <a:srgbClr val="2A3E5F"/>
                </a:solidFill>
                <a:latin typeface="Tahoma"/>
                <a:cs typeface="Tahoma"/>
              </a:rPr>
              <a:t>Module</a:t>
            </a:r>
            <a:endParaRPr sz="200">
              <a:latin typeface="Tahoma"/>
              <a:cs typeface="Tahoma"/>
            </a:endParaRPr>
          </a:p>
        </p:txBody>
      </p:sp>
      <p:sp>
        <p:nvSpPr>
          <p:cNvPr id="126" name="object 126"/>
          <p:cNvSpPr txBox="1"/>
          <p:nvPr/>
        </p:nvSpPr>
        <p:spPr>
          <a:xfrm>
            <a:off x="223651" y="1961739"/>
            <a:ext cx="64769" cy="213995"/>
          </a:xfrm>
          <a:prstGeom prst="rect">
            <a:avLst/>
          </a:prstGeom>
        </p:spPr>
        <p:txBody>
          <a:bodyPr vert="vert270" wrap="square" lIns="0" tIns="17780" rIns="0" bIns="0" rtlCol="0">
            <a:spAutoFit/>
          </a:bodyPr>
          <a:lstStyle/>
          <a:p>
            <a:pPr marL="12700">
              <a:lnSpc>
                <a:spcPct val="100000"/>
              </a:lnSpc>
              <a:spcBef>
                <a:spcPts val="140"/>
              </a:spcBef>
            </a:pPr>
            <a:r>
              <a:rPr sz="200" b="1" dirty="0">
                <a:solidFill>
                  <a:srgbClr val="2A3E5F"/>
                </a:solidFill>
                <a:latin typeface="Tahoma"/>
                <a:cs typeface="Tahoma"/>
              </a:rPr>
              <a:t>N</a:t>
            </a:r>
            <a:r>
              <a:rPr sz="200" b="1" spc="-5" dirty="0">
                <a:solidFill>
                  <a:srgbClr val="2A3E5F"/>
                </a:solidFill>
                <a:latin typeface="Tahoma"/>
                <a:cs typeface="Tahoma"/>
              </a:rPr>
              <a:t>e</a:t>
            </a:r>
            <a:r>
              <a:rPr sz="200" b="1" dirty="0">
                <a:solidFill>
                  <a:srgbClr val="2A3E5F"/>
                </a:solidFill>
                <a:latin typeface="Tahoma"/>
                <a:cs typeface="Tahoma"/>
              </a:rPr>
              <a:t>uron</a:t>
            </a:r>
            <a:r>
              <a:rPr sz="200" b="1" spc="-5" dirty="0">
                <a:solidFill>
                  <a:srgbClr val="2A3E5F"/>
                </a:solidFill>
                <a:latin typeface="Tahoma"/>
                <a:cs typeface="Tahoma"/>
              </a:rPr>
              <a:t> </a:t>
            </a:r>
            <a:r>
              <a:rPr sz="200" b="1" dirty="0">
                <a:solidFill>
                  <a:srgbClr val="2A3E5F"/>
                </a:solidFill>
                <a:latin typeface="Tahoma"/>
                <a:cs typeface="Tahoma"/>
              </a:rPr>
              <a:t>Num</a:t>
            </a:r>
            <a:endParaRPr sz="200">
              <a:latin typeface="Tahoma"/>
              <a:cs typeface="Tahoma"/>
            </a:endParaRPr>
          </a:p>
        </p:txBody>
      </p:sp>
      <p:grpSp>
        <p:nvGrpSpPr>
          <p:cNvPr id="127" name="object 127"/>
          <p:cNvGrpSpPr/>
          <p:nvPr/>
        </p:nvGrpSpPr>
        <p:grpSpPr>
          <a:xfrm>
            <a:off x="2004370" y="1829277"/>
            <a:ext cx="753110" cy="478155"/>
            <a:chOff x="2004370" y="1829277"/>
            <a:chExt cx="753110" cy="478155"/>
          </a:xfrm>
        </p:grpSpPr>
        <p:sp>
          <p:nvSpPr>
            <p:cNvPr id="128" name="object 128"/>
            <p:cNvSpPr/>
            <p:nvPr/>
          </p:nvSpPr>
          <p:spPr>
            <a:xfrm>
              <a:off x="2048498" y="2082824"/>
              <a:ext cx="666115" cy="194310"/>
            </a:xfrm>
            <a:custGeom>
              <a:avLst/>
              <a:gdLst/>
              <a:ahLst/>
              <a:cxnLst/>
              <a:rect l="l" t="t" r="r" b="b"/>
              <a:pathLst>
                <a:path w="666114" h="194310">
                  <a:moveTo>
                    <a:pt x="0" y="185027"/>
                  </a:moveTo>
                  <a:lnTo>
                    <a:pt x="28943" y="0"/>
                  </a:lnTo>
                  <a:lnTo>
                    <a:pt x="57896" y="168831"/>
                  </a:lnTo>
                  <a:lnTo>
                    <a:pt x="86839" y="152645"/>
                  </a:lnTo>
                  <a:lnTo>
                    <a:pt x="115793" y="178086"/>
                  </a:lnTo>
                  <a:lnTo>
                    <a:pt x="144736" y="180390"/>
                  </a:lnTo>
                  <a:lnTo>
                    <a:pt x="173679" y="187331"/>
                  </a:lnTo>
                  <a:lnTo>
                    <a:pt x="202632" y="173468"/>
                  </a:lnTo>
                  <a:lnTo>
                    <a:pt x="231576" y="185027"/>
                  </a:lnTo>
                  <a:lnTo>
                    <a:pt x="260529" y="189644"/>
                  </a:lnTo>
                  <a:lnTo>
                    <a:pt x="289472" y="187331"/>
                  </a:lnTo>
                  <a:lnTo>
                    <a:pt x="318416" y="182713"/>
                  </a:lnTo>
                  <a:lnTo>
                    <a:pt x="347359" y="182713"/>
                  </a:lnTo>
                  <a:lnTo>
                    <a:pt x="376302" y="189644"/>
                  </a:lnTo>
                  <a:lnTo>
                    <a:pt x="405246" y="191968"/>
                  </a:lnTo>
                  <a:lnTo>
                    <a:pt x="434199" y="187331"/>
                  </a:lnTo>
                  <a:lnTo>
                    <a:pt x="463142" y="191968"/>
                  </a:lnTo>
                  <a:lnTo>
                    <a:pt x="492095" y="194272"/>
                  </a:lnTo>
                  <a:lnTo>
                    <a:pt x="521039" y="194272"/>
                  </a:lnTo>
                  <a:lnTo>
                    <a:pt x="665775" y="194272"/>
                  </a:lnTo>
                </a:path>
              </a:pathLst>
            </a:custGeom>
            <a:ln w="3175">
              <a:solidFill>
                <a:srgbClr val="626DF9"/>
              </a:solidFill>
            </a:ln>
          </p:spPr>
          <p:txBody>
            <a:bodyPr wrap="square" lIns="0" tIns="0" rIns="0" bIns="0" rtlCol="0"/>
            <a:lstStyle/>
            <a:p>
              <a:endParaRPr/>
            </a:p>
          </p:txBody>
        </p:sp>
        <p:sp>
          <p:nvSpPr>
            <p:cNvPr id="129" name="object 129"/>
            <p:cNvSpPr/>
            <p:nvPr/>
          </p:nvSpPr>
          <p:spPr>
            <a:xfrm>
              <a:off x="2044903" y="2079243"/>
              <a:ext cx="673100" cy="201930"/>
            </a:xfrm>
            <a:custGeom>
              <a:avLst/>
              <a:gdLst/>
              <a:ahLst/>
              <a:cxnLst/>
              <a:rect l="l" t="t" r="r" b="b"/>
              <a:pathLst>
                <a:path w="673100" h="201930">
                  <a:moveTo>
                    <a:pt x="7175" y="186626"/>
                  </a:moveTo>
                  <a:lnTo>
                    <a:pt x="5575" y="185026"/>
                  </a:lnTo>
                  <a:lnTo>
                    <a:pt x="1600" y="185026"/>
                  </a:lnTo>
                  <a:lnTo>
                    <a:pt x="0" y="186626"/>
                  </a:lnTo>
                  <a:lnTo>
                    <a:pt x="0" y="190601"/>
                  </a:lnTo>
                  <a:lnTo>
                    <a:pt x="1600" y="192201"/>
                  </a:lnTo>
                  <a:lnTo>
                    <a:pt x="5575" y="192201"/>
                  </a:lnTo>
                  <a:lnTo>
                    <a:pt x="7175" y="190601"/>
                  </a:lnTo>
                  <a:lnTo>
                    <a:pt x="7175" y="188607"/>
                  </a:lnTo>
                  <a:lnTo>
                    <a:pt x="7175" y="186626"/>
                  </a:lnTo>
                  <a:close/>
                </a:path>
                <a:path w="673100" h="201930">
                  <a:moveTo>
                    <a:pt x="36118" y="1600"/>
                  </a:moveTo>
                  <a:lnTo>
                    <a:pt x="34518" y="0"/>
                  </a:lnTo>
                  <a:lnTo>
                    <a:pt x="30556" y="0"/>
                  </a:lnTo>
                  <a:lnTo>
                    <a:pt x="28943" y="1600"/>
                  </a:lnTo>
                  <a:lnTo>
                    <a:pt x="28943" y="5562"/>
                  </a:lnTo>
                  <a:lnTo>
                    <a:pt x="30556" y="7175"/>
                  </a:lnTo>
                  <a:lnTo>
                    <a:pt x="34518" y="7175"/>
                  </a:lnTo>
                  <a:lnTo>
                    <a:pt x="36118" y="5562"/>
                  </a:lnTo>
                  <a:lnTo>
                    <a:pt x="36118" y="3581"/>
                  </a:lnTo>
                  <a:lnTo>
                    <a:pt x="36118" y="1600"/>
                  </a:lnTo>
                  <a:close/>
                </a:path>
                <a:path w="673100" h="201930">
                  <a:moveTo>
                    <a:pt x="65074" y="170434"/>
                  </a:moveTo>
                  <a:lnTo>
                    <a:pt x="63474" y="168833"/>
                  </a:lnTo>
                  <a:lnTo>
                    <a:pt x="59499" y="168833"/>
                  </a:lnTo>
                  <a:lnTo>
                    <a:pt x="57886" y="170434"/>
                  </a:lnTo>
                  <a:lnTo>
                    <a:pt x="57886" y="174396"/>
                  </a:lnTo>
                  <a:lnTo>
                    <a:pt x="59499" y="176009"/>
                  </a:lnTo>
                  <a:lnTo>
                    <a:pt x="63474" y="176009"/>
                  </a:lnTo>
                  <a:lnTo>
                    <a:pt x="65074" y="174396"/>
                  </a:lnTo>
                  <a:lnTo>
                    <a:pt x="65074" y="172415"/>
                  </a:lnTo>
                  <a:lnTo>
                    <a:pt x="65074" y="170434"/>
                  </a:lnTo>
                  <a:close/>
                </a:path>
                <a:path w="673100" h="201930">
                  <a:moveTo>
                    <a:pt x="94018" y="154241"/>
                  </a:moveTo>
                  <a:lnTo>
                    <a:pt x="92417" y="152641"/>
                  </a:lnTo>
                  <a:lnTo>
                    <a:pt x="88442" y="152641"/>
                  </a:lnTo>
                  <a:lnTo>
                    <a:pt x="86829" y="154241"/>
                  </a:lnTo>
                  <a:lnTo>
                    <a:pt x="86829" y="158203"/>
                  </a:lnTo>
                  <a:lnTo>
                    <a:pt x="88442" y="159816"/>
                  </a:lnTo>
                  <a:lnTo>
                    <a:pt x="92417" y="159816"/>
                  </a:lnTo>
                  <a:lnTo>
                    <a:pt x="94018" y="158203"/>
                  </a:lnTo>
                  <a:lnTo>
                    <a:pt x="94018" y="156235"/>
                  </a:lnTo>
                  <a:lnTo>
                    <a:pt x="94018" y="154241"/>
                  </a:lnTo>
                  <a:close/>
                </a:path>
                <a:path w="673100" h="201930">
                  <a:moveTo>
                    <a:pt x="122974" y="179692"/>
                  </a:moveTo>
                  <a:lnTo>
                    <a:pt x="121361" y="178079"/>
                  </a:lnTo>
                  <a:lnTo>
                    <a:pt x="117398" y="178079"/>
                  </a:lnTo>
                  <a:lnTo>
                    <a:pt x="115785" y="179692"/>
                  </a:lnTo>
                  <a:lnTo>
                    <a:pt x="115785" y="183654"/>
                  </a:lnTo>
                  <a:lnTo>
                    <a:pt x="117398" y="185267"/>
                  </a:lnTo>
                  <a:lnTo>
                    <a:pt x="121361" y="185267"/>
                  </a:lnTo>
                  <a:lnTo>
                    <a:pt x="122974" y="183654"/>
                  </a:lnTo>
                  <a:lnTo>
                    <a:pt x="122974" y="181673"/>
                  </a:lnTo>
                  <a:lnTo>
                    <a:pt x="122974" y="179692"/>
                  </a:lnTo>
                  <a:close/>
                </a:path>
                <a:path w="673100" h="201930">
                  <a:moveTo>
                    <a:pt x="151917" y="182003"/>
                  </a:moveTo>
                  <a:lnTo>
                    <a:pt x="150317" y="180390"/>
                  </a:lnTo>
                  <a:lnTo>
                    <a:pt x="146342" y="180390"/>
                  </a:lnTo>
                  <a:lnTo>
                    <a:pt x="144729" y="182003"/>
                  </a:lnTo>
                  <a:lnTo>
                    <a:pt x="144729" y="185966"/>
                  </a:lnTo>
                  <a:lnTo>
                    <a:pt x="146342" y="187566"/>
                  </a:lnTo>
                  <a:lnTo>
                    <a:pt x="150317" y="187566"/>
                  </a:lnTo>
                  <a:lnTo>
                    <a:pt x="151917" y="185966"/>
                  </a:lnTo>
                  <a:lnTo>
                    <a:pt x="151917" y="183972"/>
                  </a:lnTo>
                  <a:lnTo>
                    <a:pt x="151917" y="182003"/>
                  </a:lnTo>
                  <a:close/>
                </a:path>
                <a:path w="673100" h="201930">
                  <a:moveTo>
                    <a:pt x="180860" y="188937"/>
                  </a:moveTo>
                  <a:lnTo>
                    <a:pt x="179260" y="187325"/>
                  </a:lnTo>
                  <a:lnTo>
                    <a:pt x="175298" y="187325"/>
                  </a:lnTo>
                  <a:lnTo>
                    <a:pt x="173672" y="188937"/>
                  </a:lnTo>
                  <a:lnTo>
                    <a:pt x="173672" y="192900"/>
                  </a:lnTo>
                  <a:lnTo>
                    <a:pt x="175298" y="194513"/>
                  </a:lnTo>
                  <a:lnTo>
                    <a:pt x="179260" y="194513"/>
                  </a:lnTo>
                  <a:lnTo>
                    <a:pt x="180860" y="192900"/>
                  </a:lnTo>
                  <a:lnTo>
                    <a:pt x="180860" y="190919"/>
                  </a:lnTo>
                  <a:lnTo>
                    <a:pt x="180860" y="188937"/>
                  </a:lnTo>
                  <a:close/>
                </a:path>
                <a:path w="673100" h="201930">
                  <a:moveTo>
                    <a:pt x="209816" y="175069"/>
                  </a:moveTo>
                  <a:lnTo>
                    <a:pt x="208203" y="173469"/>
                  </a:lnTo>
                  <a:lnTo>
                    <a:pt x="204241" y="173469"/>
                  </a:lnTo>
                  <a:lnTo>
                    <a:pt x="202628" y="175069"/>
                  </a:lnTo>
                  <a:lnTo>
                    <a:pt x="202628" y="179031"/>
                  </a:lnTo>
                  <a:lnTo>
                    <a:pt x="204241" y="180644"/>
                  </a:lnTo>
                  <a:lnTo>
                    <a:pt x="208203" y="180644"/>
                  </a:lnTo>
                  <a:lnTo>
                    <a:pt x="209816" y="179031"/>
                  </a:lnTo>
                  <a:lnTo>
                    <a:pt x="209816" y="177050"/>
                  </a:lnTo>
                  <a:lnTo>
                    <a:pt x="209816" y="175069"/>
                  </a:lnTo>
                  <a:close/>
                </a:path>
                <a:path w="673100" h="201930">
                  <a:moveTo>
                    <a:pt x="238760" y="186626"/>
                  </a:moveTo>
                  <a:lnTo>
                    <a:pt x="237147" y="185026"/>
                  </a:lnTo>
                  <a:lnTo>
                    <a:pt x="233184" y="185026"/>
                  </a:lnTo>
                  <a:lnTo>
                    <a:pt x="231571" y="186626"/>
                  </a:lnTo>
                  <a:lnTo>
                    <a:pt x="231571" y="190601"/>
                  </a:lnTo>
                  <a:lnTo>
                    <a:pt x="233184" y="192201"/>
                  </a:lnTo>
                  <a:lnTo>
                    <a:pt x="237147" y="192201"/>
                  </a:lnTo>
                  <a:lnTo>
                    <a:pt x="238760" y="190601"/>
                  </a:lnTo>
                  <a:lnTo>
                    <a:pt x="238760" y="188607"/>
                  </a:lnTo>
                  <a:lnTo>
                    <a:pt x="238760" y="186626"/>
                  </a:lnTo>
                  <a:close/>
                </a:path>
                <a:path w="673100" h="201930">
                  <a:moveTo>
                    <a:pt x="267716" y="191249"/>
                  </a:moveTo>
                  <a:lnTo>
                    <a:pt x="266090" y="189636"/>
                  </a:lnTo>
                  <a:lnTo>
                    <a:pt x="262128" y="189636"/>
                  </a:lnTo>
                  <a:lnTo>
                    <a:pt x="260527" y="191249"/>
                  </a:lnTo>
                  <a:lnTo>
                    <a:pt x="260527" y="195211"/>
                  </a:lnTo>
                  <a:lnTo>
                    <a:pt x="262128" y="196824"/>
                  </a:lnTo>
                  <a:lnTo>
                    <a:pt x="266090" y="196824"/>
                  </a:lnTo>
                  <a:lnTo>
                    <a:pt x="267716" y="195211"/>
                  </a:lnTo>
                  <a:lnTo>
                    <a:pt x="267716" y="193230"/>
                  </a:lnTo>
                  <a:lnTo>
                    <a:pt x="267716" y="191249"/>
                  </a:lnTo>
                  <a:close/>
                </a:path>
                <a:path w="673100" h="201930">
                  <a:moveTo>
                    <a:pt x="296659" y="188937"/>
                  </a:moveTo>
                  <a:lnTo>
                    <a:pt x="295046" y="187325"/>
                  </a:lnTo>
                  <a:lnTo>
                    <a:pt x="291071" y="187325"/>
                  </a:lnTo>
                  <a:lnTo>
                    <a:pt x="289471" y="188937"/>
                  </a:lnTo>
                  <a:lnTo>
                    <a:pt x="289471" y="192900"/>
                  </a:lnTo>
                  <a:lnTo>
                    <a:pt x="291071" y="194513"/>
                  </a:lnTo>
                  <a:lnTo>
                    <a:pt x="295046" y="194513"/>
                  </a:lnTo>
                  <a:lnTo>
                    <a:pt x="296659" y="192900"/>
                  </a:lnTo>
                  <a:lnTo>
                    <a:pt x="296659" y="190919"/>
                  </a:lnTo>
                  <a:lnTo>
                    <a:pt x="296659" y="188937"/>
                  </a:lnTo>
                  <a:close/>
                </a:path>
                <a:path w="673100" h="201930">
                  <a:moveTo>
                    <a:pt x="325602" y="184315"/>
                  </a:moveTo>
                  <a:lnTo>
                    <a:pt x="323989" y="182714"/>
                  </a:lnTo>
                  <a:lnTo>
                    <a:pt x="320027" y="182714"/>
                  </a:lnTo>
                  <a:lnTo>
                    <a:pt x="318414" y="184315"/>
                  </a:lnTo>
                  <a:lnTo>
                    <a:pt x="318414" y="188290"/>
                  </a:lnTo>
                  <a:lnTo>
                    <a:pt x="320027" y="189890"/>
                  </a:lnTo>
                  <a:lnTo>
                    <a:pt x="323989" y="189890"/>
                  </a:lnTo>
                  <a:lnTo>
                    <a:pt x="325602" y="188290"/>
                  </a:lnTo>
                  <a:lnTo>
                    <a:pt x="325602" y="186296"/>
                  </a:lnTo>
                  <a:lnTo>
                    <a:pt x="325602" y="184315"/>
                  </a:lnTo>
                  <a:close/>
                </a:path>
                <a:path w="673100" h="201930">
                  <a:moveTo>
                    <a:pt x="354545" y="184315"/>
                  </a:moveTo>
                  <a:lnTo>
                    <a:pt x="352920" y="182714"/>
                  </a:lnTo>
                  <a:lnTo>
                    <a:pt x="348957" y="182714"/>
                  </a:lnTo>
                  <a:lnTo>
                    <a:pt x="347357" y="184315"/>
                  </a:lnTo>
                  <a:lnTo>
                    <a:pt x="347357" y="188290"/>
                  </a:lnTo>
                  <a:lnTo>
                    <a:pt x="348957" y="189890"/>
                  </a:lnTo>
                  <a:lnTo>
                    <a:pt x="352920" y="189890"/>
                  </a:lnTo>
                  <a:lnTo>
                    <a:pt x="354545" y="188290"/>
                  </a:lnTo>
                  <a:lnTo>
                    <a:pt x="354545" y="186296"/>
                  </a:lnTo>
                  <a:lnTo>
                    <a:pt x="354545" y="184315"/>
                  </a:lnTo>
                  <a:close/>
                </a:path>
                <a:path w="673100" h="201930">
                  <a:moveTo>
                    <a:pt x="383489" y="191249"/>
                  </a:moveTo>
                  <a:lnTo>
                    <a:pt x="381876" y="189636"/>
                  </a:lnTo>
                  <a:lnTo>
                    <a:pt x="377901" y="189636"/>
                  </a:lnTo>
                  <a:lnTo>
                    <a:pt x="376301" y="191249"/>
                  </a:lnTo>
                  <a:lnTo>
                    <a:pt x="376301" y="195211"/>
                  </a:lnTo>
                  <a:lnTo>
                    <a:pt x="377901" y="196824"/>
                  </a:lnTo>
                  <a:lnTo>
                    <a:pt x="381876" y="196824"/>
                  </a:lnTo>
                  <a:lnTo>
                    <a:pt x="383489" y="195211"/>
                  </a:lnTo>
                  <a:lnTo>
                    <a:pt x="383489" y="193230"/>
                  </a:lnTo>
                  <a:lnTo>
                    <a:pt x="383489" y="191249"/>
                  </a:lnTo>
                  <a:close/>
                </a:path>
                <a:path w="673100" h="201930">
                  <a:moveTo>
                    <a:pt x="412432" y="193573"/>
                  </a:moveTo>
                  <a:lnTo>
                    <a:pt x="410819" y="191960"/>
                  </a:lnTo>
                  <a:lnTo>
                    <a:pt x="406857" y="191960"/>
                  </a:lnTo>
                  <a:lnTo>
                    <a:pt x="405244" y="193573"/>
                  </a:lnTo>
                  <a:lnTo>
                    <a:pt x="405244" y="197535"/>
                  </a:lnTo>
                  <a:lnTo>
                    <a:pt x="406857" y="199148"/>
                  </a:lnTo>
                  <a:lnTo>
                    <a:pt x="410819" y="199148"/>
                  </a:lnTo>
                  <a:lnTo>
                    <a:pt x="412432" y="197535"/>
                  </a:lnTo>
                  <a:lnTo>
                    <a:pt x="412432" y="195554"/>
                  </a:lnTo>
                  <a:lnTo>
                    <a:pt x="412432" y="193573"/>
                  </a:lnTo>
                  <a:close/>
                </a:path>
                <a:path w="673100" h="201930">
                  <a:moveTo>
                    <a:pt x="441375" y="188937"/>
                  </a:moveTo>
                  <a:lnTo>
                    <a:pt x="439775" y="187325"/>
                  </a:lnTo>
                  <a:lnTo>
                    <a:pt x="435800" y="187325"/>
                  </a:lnTo>
                  <a:lnTo>
                    <a:pt x="434200" y="188937"/>
                  </a:lnTo>
                  <a:lnTo>
                    <a:pt x="434200" y="192900"/>
                  </a:lnTo>
                  <a:lnTo>
                    <a:pt x="435800" y="194513"/>
                  </a:lnTo>
                  <a:lnTo>
                    <a:pt x="439775" y="194513"/>
                  </a:lnTo>
                  <a:lnTo>
                    <a:pt x="441375" y="192900"/>
                  </a:lnTo>
                  <a:lnTo>
                    <a:pt x="441375" y="190919"/>
                  </a:lnTo>
                  <a:lnTo>
                    <a:pt x="441375" y="188937"/>
                  </a:lnTo>
                  <a:close/>
                </a:path>
                <a:path w="673100" h="201930">
                  <a:moveTo>
                    <a:pt x="470319" y="193573"/>
                  </a:moveTo>
                  <a:lnTo>
                    <a:pt x="468718" y="191960"/>
                  </a:lnTo>
                  <a:lnTo>
                    <a:pt x="464743" y="191960"/>
                  </a:lnTo>
                  <a:lnTo>
                    <a:pt x="463143" y="193573"/>
                  </a:lnTo>
                  <a:lnTo>
                    <a:pt x="463143" y="197535"/>
                  </a:lnTo>
                  <a:lnTo>
                    <a:pt x="464743" y="199148"/>
                  </a:lnTo>
                  <a:lnTo>
                    <a:pt x="468718" y="199148"/>
                  </a:lnTo>
                  <a:lnTo>
                    <a:pt x="470319" y="197535"/>
                  </a:lnTo>
                  <a:lnTo>
                    <a:pt x="470319" y="195554"/>
                  </a:lnTo>
                  <a:lnTo>
                    <a:pt x="470319" y="193573"/>
                  </a:lnTo>
                  <a:close/>
                </a:path>
                <a:path w="673100" h="201930">
                  <a:moveTo>
                    <a:pt x="499275" y="195884"/>
                  </a:moveTo>
                  <a:lnTo>
                    <a:pt x="497662" y="194271"/>
                  </a:lnTo>
                  <a:lnTo>
                    <a:pt x="493699" y="194271"/>
                  </a:lnTo>
                  <a:lnTo>
                    <a:pt x="492086" y="195884"/>
                  </a:lnTo>
                  <a:lnTo>
                    <a:pt x="492086" y="199847"/>
                  </a:lnTo>
                  <a:lnTo>
                    <a:pt x="493699" y="201447"/>
                  </a:lnTo>
                  <a:lnTo>
                    <a:pt x="497662" y="201447"/>
                  </a:lnTo>
                  <a:lnTo>
                    <a:pt x="499275" y="199847"/>
                  </a:lnTo>
                  <a:lnTo>
                    <a:pt x="499275" y="197853"/>
                  </a:lnTo>
                  <a:lnTo>
                    <a:pt x="499275" y="195884"/>
                  </a:lnTo>
                  <a:close/>
                </a:path>
                <a:path w="673100" h="201930">
                  <a:moveTo>
                    <a:pt x="528218" y="195884"/>
                  </a:moveTo>
                  <a:lnTo>
                    <a:pt x="526618" y="194271"/>
                  </a:lnTo>
                  <a:lnTo>
                    <a:pt x="522643" y="194271"/>
                  </a:lnTo>
                  <a:lnTo>
                    <a:pt x="521030" y="195884"/>
                  </a:lnTo>
                  <a:lnTo>
                    <a:pt x="521030" y="199847"/>
                  </a:lnTo>
                  <a:lnTo>
                    <a:pt x="522643" y="201447"/>
                  </a:lnTo>
                  <a:lnTo>
                    <a:pt x="526618" y="201447"/>
                  </a:lnTo>
                  <a:lnTo>
                    <a:pt x="528218" y="199847"/>
                  </a:lnTo>
                  <a:lnTo>
                    <a:pt x="528218" y="197853"/>
                  </a:lnTo>
                  <a:lnTo>
                    <a:pt x="528218" y="195884"/>
                  </a:lnTo>
                  <a:close/>
                </a:path>
                <a:path w="673100" h="201930">
                  <a:moveTo>
                    <a:pt x="557161" y="195884"/>
                  </a:moveTo>
                  <a:lnTo>
                    <a:pt x="555561" y="194271"/>
                  </a:lnTo>
                  <a:lnTo>
                    <a:pt x="551599" y="194271"/>
                  </a:lnTo>
                  <a:lnTo>
                    <a:pt x="549973" y="195884"/>
                  </a:lnTo>
                  <a:lnTo>
                    <a:pt x="549973" y="199847"/>
                  </a:lnTo>
                  <a:lnTo>
                    <a:pt x="551599" y="201447"/>
                  </a:lnTo>
                  <a:lnTo>
                    <a:pt x="555561" y="201447"/>
                  </a:lnTo>
                  <a:lnTo>
                    <a:pt x="557161" y="199847"/>
                  </a:lnTo>
                  <a:lnTo>
                    <a:pt x="557161" y="197853"/>
                  </a:lnTo>
                  <a:lnTo>
                    <a:pt x="557161" y="195884"/>
                  </a:lnTo>
                  <a:close/>
                </a:path>
                <a:path w="673100" h="201930">
                  <a:moveTo>
                    <a:pt x="586117" y="195884"/>
                  </a:moveTo>
                  <a:lnTo>
                    <a:pt x="584504" y="194271"/>
                  </a:lnTo>
                  <a:lnTo>
                    <a:pt x="580542" y="194271"/>
                  </a:lnTo>
                  <a:lnTo>
                    <a:pt x="578929" y="195884"/>
                  </a:lnTo>
                  <a:lnTo>
                    <a:pt x="578929" y="199847"/>
                  </a:lnTo>
                  <a:lnTo>
                    <a:pt x="580542" y="201447"/>
                  </a:lnTo>
                  <a:lnTo>
                    <a:pt x="584504" y="201447"/>
                  </a:lnTo>
                  <a:lnTo>
                    <a:pt x="586117" y="199847"/>
                  </a:lnTo>
                  <a:lnTo>
                    <a:pt x="586117" y="197853"/>
                  </a:lnTo>
                  <a:lnTo>
                    <a:pt x="586117" y="195884"/>
                  </a:lnTo>
                  <a:close/>
                </a:path>
                <a:path w="673100" h="201930">
                  <a:moveTo>
                    <a:pt x="615061" y="195884"/>
                  </a:moveTo>
                  <a:lnTo>
                    <a:pt x="613448" y="194271"/>
                  </a:lnTo>
                  <a:lnTo>
                    <a:pt x="609485" y="194271"/>
                  </a:lnTo>
                  <a:lnTo>
                    <a:pt x="607872" y="195884"/>
                  </a:lnTo>
                  <a:lnTo>
                    <a:pt x="607872" y="199847"/>
                  </a:lnTo>
                  <a:lnTo>
                    <a:pt x="609485" y="201447"/>
                  </a:lnTo>
                  <a:lnTo>
                    <a:pt x="613448" y="201447"/>
                  </a:lnTo>
                  <a:lnTo>
                    <a:pt x="615061" y="199847"/>
                  </a:lnTo>
                  <a:lnTo>
                    <a:pt x="615061" y="197853"/>
                  </a:lnTo>
                  <a:lnTo>
                    <a:pt x="615061" y="195884"/>
                  </a:lnTo>
                  <a:close/>
                </a:path>
                <a:path w="673100" h="201930">
                  <a:moveTo>
                    <a:pt x="644017" y="195884"/>
                  </a:moveTo>
                  <a:lnTo>
                    <a:pt x="642391" y="194271"/>
                  </a:lnTo>
                  <a:lnTo>
                    <a:pt x="638429" y="194271"/>
                  </a:lnTo>
                  <a:lnTo>
                    <a:pt x="636828" y="195884"/>
                  </a:lnTo>
                  <a:lnTo>
                    <a:pt x="636828" y="199847"/>
                  </a:lnTo>
                  <a:lnTo>
                    <a:pt x="638429" y="201447"/>
                  </a:lnTo>
                  <a:lnTo>
                    <a:pt x="642391" y="201447"/>
                  </a:lnTo>
                  <a:lnTo>
                    <a:pt x="644017" y="199847"/>
                  </a:lnTo>
                  <a:lnTo>
                    <a:pt x="644017" y="197853"/>
                  </a:lnTo>
                  <a:lnTo>
                    <a:pt x="644017" y="195884"/>
                  </a:lnTo>
                  <a:close/>
                </a:path>
                <a:path w="673100" h="201930">
                  <a:moveTo>
                    <a:pt x="672960" y="195884"/>
                  </a:moveTo>
                  <a:lnTo>
                    <a:pt x="671347" y="194271"/>
                  </a:lnTo>
                  <a:lnTo>
                    <a:pt x="667372" y="194271"/>
                  </a:lnTo>
                  <a:lnTo>
                    <a:pt x="665772" y="195884"/>
                  </a:lnTo>
                  <a:lnTo>
                    <a:pt x="665772" y="199847"/>
                  </a:lnTo>
                  <a:lnTo>
                    <a:pt x="667372" y="201447"/>
                  </a:lnTo>
                  <a:lnTo>
                    <a:pt x="671347" y="201447"/>
                  </a:lnTo>
                  <a:lnTo>
                    <a:pt x="672960" y="199847"/>
                  </a:lnTo>
                  <a:lnTo>
                    <a:pt x="672960" y="197853"/>
                  </a:lnTo>
                  <a:lnTo>
                    <a:pt x="672960" y="195884"/>
                  </a:lnTo>
                  <a:close/>
                </a:path>
              </a:pathLst>
            </a:custGeom>
            <a:solidFill>
              <a:srgbClr val="626DF9"/>
            </a:solidFill>
          </p:spPr>
          <p:txBody>
            <a:bodyPr wrap="square" lIns="0" tIns="0" rIns="0" bIns="0" rtlCol="0"/>
            <a:lstStyle/>
            <a:p>
              <a:endParaRPr/>
            </a:p>
          </p:txBody>
        </p:sp>
        <p:sp>
          <p:nvSpPr>
            <p:cNvPr id="130" name="object 130"/>
            <p:cNvSpPr/>
            <p:nvPr/>
          </p:nvSpPr>
          <p:spPr>
            <a:xfrm>
              <a:off x="2048498" y="2055069"/>
              <a:ext cx="666115" cy="222250"/>
            </a:xfrm>
            <a:custGeom>
              <a:avLst/>
              <a:gdLst/>
              <a:ahLst/>
              <a:cxnLst/>
              <a:rect l="l" t="t" r="r" b="b"/>
              <a:pathLst>
                <a:path w="666114" h="222250">
                  <a:moveTo>
                    <a:pt x="0" y="219723"/>
                  </a:moveTo>
                  <a:lnTo>
                    <a:pt x="28943" y="0"/>
                  </a:lnTo>
                  <a:lnTo>
                    <a:pt x="57896" y="210468"/>
                  </a:lnTo>
                  <a:lnTo>
                    <a:pt x="86839" y="185027"/>
                  </a:lnTo>
                  <a:lnTo>
                    <a:pt x="115793" y="194282"/>
                  </a:lnTo>
                  <a:lnTo>
                    <a:pt x="144736" y="124890"/>
                  </a:lnTo>
                  <a:lnTo>
                    <a:pt x="173679" y="205840"/>
                  </a:lnTo>
                  <a:lnTo>
                    <a:pt x="202632" y="212782"/>
                  </a:lnTo>
                  <a:lnTo>
                    <a:pt x="231576" y="203527"/>
                  </a:lnTo>
                  <a:lnTo>
                    <a:pt x="260529" y="217399"/>
                  </a:lnTo>
                  <a:lnTo>
                    <a:pt x="289472" y="208144"/>
                  </a:lnTo>
                  <a:lnTo>
                    <a:pt x="318416" y="189644"/>
                  </a:lnTo>
                  <a:lnTo>
                    <a:pt x="347359" y="198899"/>
                  </a:lnTo>
                  <a:lnTo>
                    <a:pt x="376302" y="215085"/>
                  </a:lnTo>
                  <a:lnTo>
                    <a:pt x="405246" y="212782"/>
                  </a:lnTo>
                  <a:lnTo>
                    <a:pt x="434199" y="219723"/>
                  </a:lnTo>
                  <a:lnTo>
                    <a:pt x="463142" y="219723"/>
                  </a:lnTo>
                  <a:lnTo>
                    <a:pt x="492095" y="222026"/>
                  </a:lnTo>
                  <a:lnTo>
                    <a:pt x="521039" y="222026"/>
                  </a:lnTo>
                  <a:lnTo>
                    <a:pt x="636832" y="222026"/>
                  </a:lnTo>
                  <a:lnTo>
                    <a:pt x="665775" y="219723"/>
                  </a:lnTo>
                </a:path>
              </a:pathLst>
            </a:custGeom>
            <a:ln w="3175">
              <a:solidFill>
                <a:srgbClr val="EE543A"/>
              </a:solidFill>
            </a:ln>
          </p:spPr>
          <p:txBody>
            <a:bodyPr wrap="square" lIns="0" tIns="0" rIns="0" bIns="0" rtlCol="0"/>
            <a:lstStyle/>
            <a:p>
              <a:endParaRPr/>
            </a:p>
          </p:txBody>
        </p:sp>
        <p:sp>
          <p:nvSpPr>
            <p:cNvPr id="131" name="object 131"/>
            <p:cNvSpPr/>
            <p:nvPr/>
          </p:nvSpPr>
          <p:spPr>
            <a:xfrm>
              <a:off x="2044903" y="2051481"/>
              <a:ext cx="673100" cy="229235"/>
            </a:xfrm>
            <a:custGeom>
              <a:avLst/>
              <a:gdLst/>
              <a:ahLst/>
              <a:cxnLst/>
              <a:rect l="l" t="t" r="r" b="b"/>
              <a:pathLst>
                <a:path w="673100" h="229235">
                  <a:moveTo>
                    <a:pt x="7175" y="221335"/>
                  </a:moveTo>
                  <a:lnTo>
                    <a:pt x="5575" y="219722"/>
                  </a:lnTo>
                  <a:lnTo>
                    <a:pt x="1600" y="219722"/>
                  </a:lnTo>
                  <a:lnTo>
                    <a:pt x="0" y="221335"/>
                  </a:lnTo>
                  <a:lnTo>
                    <a:pt x="0" y="225298"/>
                  </a:lnTo>
                  <a:lnTo>
                    <a:pt x="1600" y="226910"/>
                  </a:lnTo>
                  <a:lnTo>
                    <a:pt x="5575" y="226910"/>
                  </a:lnTo>
                  <a:lnTo>
                    <a:pt x="7175" y="225298"/>
                  </a:lnTo>
                  <a:lnTo>
                    <a:pt x="7175" y="223316"/>
                  </a:lnTo>
                  <a:lnTo>
                    <a:pt x="7175" y="221335"/>
                  </a:lnTo>
                  <a:close/>
                </a:path>
                <a:path w="673100" h="229235">
                  <a:moveTo>
                    <a:pt x="36118" y="1612"/>
                  </a:moveTo>
                  <a:lnTo>
                    <a:pt x="34518" y="0"/>
                  </a:lnTo>
                  <a:lnTo>
                    <a:pt x="30556" y="0"/>
                  </a:lnTo>
                  <a:lnTo>
                    <a:pt x="28943" y="1612"/>
                  </a:lnTo>
                  <a:lnTo>
                    <a:pt x="28943" y="5575"/>
                  </a:lnTo>
                  <a:lnTo>
                    <a:pt x="30556" y="7188"/>
                  </a:lnTo>
                  <a:lnTo>
                    <a:pt x="34518" y="7188"/>
                  </a:lnTo>
                  <a:lnTo>
                    <a:pt x="36118" y="5575"/>
                  </a:lnTo>
                  <a:lnTo>
                    <a:pt x="36118" y="3594"/>
                  </a:lnTo>
                  <a:lnTo>
                    <a:pt x="36118" y="1612"/>
                  </a:lnTo>
                  <a:close/>
                </a:path>
                <a:path w="673100" h="229235">
                  <a:moveTo>
                    <a:pt x="65074" y="212077"/>
                  </a:moveTo>
                  <a:lnTo>
                    <a:pt x="63474" y="210477"/>
                  </a:lnTo>
                  <a:lnTo>
                    <a:pt x="59499" y="210477"/>
                  </a:lnTo>
                  <a:lnTo>
                    <a:pt x="57886" y="212077"/>
                  </a:lnTo>
                  <a:lnTo>
                    <a:pt x="57886" y="216052"/>
                  </a:lnTo>
                  <a:lnTo>
                    <a:pt x="59499" y="217652"/>
                  </a:lnTo>
                  <a:lnTo>
                    <a:pt x="63474" y="217652"/>
                  </a:lnTo>
                  <a:lnTo>
                    <a:pt x="65074" y="216052"/>
                  </a:lnTo>
                  <a:lnTo>
                    <a:pt x="65074" y="214058"/>
                  </a:lnTo>
                  <a:lnTo>
                    <a:pt x="65074" y="212077"/>
                  </a:lnTo>
                  <a:close/>
                </a:path>
                <a:path w="673100" h="229235">
                  <a:moveTo>
                    <a:pt x="94018" y="186639"/>
                  </a:moveTo>
                  <a:lnTo>
                    <a:pt x="92417" y="185026"/>
                  </a:lnTo>
                  <a:lnTo>
                    <a:pt x="88442" y="185026"/>
                  </a:lnTo>
                  <a:lnTo>
                    <a:pt x="86829" y="186639"/>
                  </a:lnTo>
                  <a:lnTo>
                    <a:pt x="86829" y="190601"/>
                  </a:lnTo>
                  <a:lnTo>
                    <a:pt x="88442" y="192214"/>
                  </a:lnTo>
                  <a:lnTo>
                    <a:pt x="92417" y="192214"/>
                  </a:lnTo>
                  <a:lnTo>
                    <a:pt x="94018" y="190601"/>
                  </a:lnTo>
                  <a:lnTo>
                    <a:pt x="94018" y="188620"/>
                  </a:lnTo>
                  <a:lnTo>
                    <a:pt x="94018" y="186639"/>
                  </a:lnTo>
                  <a:close/>
                </a:path>
                <a:path w="673100" h="229235">
                  <a:moveTo>
                    <a:pt x="122974" y="195897"/>
                  </a:moveTo>
                  <a:lnTo>
                    <a:pt x="121361" y="194284"/>
                  </a:lnTo>
                  <a:lnTo>
                    <a:pt x="117398" y="194284"/>
                  </a:lnTo>
                  <a:lnTo>
                    <a:pt x="115785" y="195897"/>
                  </a:lnTo>
                  <a:lnTo>
                    <a:pt x="115785" y="199847"/>
                  </a:lnTo>
                  <a:lnTo>
                    <a:pt x="117398" y="201472"/>
                  </a:lnTo>
                  <a:lnTo>
                    <a:pt x="121361" y="201472"/>
                  </a:lnTo>
                  <a:lnTo>
                    <a:pt x="122974" y="199847"/>
                  </a:lnTo>
                  <a:lnTo>
                    <a:pt x="122974" y="197878"/>
                  </a:lnTo>
                  <a:lnTo>
                    <a:pt x="122974" y="195897"/>
                  </a:lnTo>
                  <a:close/>
                </a:path>
                <a:path w="673100" h="229235">
                  <a:moveTo>
                    <a:pt x="151917" y="126504"/>
                  </a:moveTo>
                  <a:lnTo>
                    <a:pt x="150317" y="124891"/>
                  </a:lnTo>
                  <a:lnTo>
                    <a:pt x="146342" y="124891"/>
                  </a:lnTo>
                  <a:lnTo>
                    <a:pt x="144729" y="126504"/>
                  </a:lnTo>
                  <a:lnTo>
                    <a:pt x="144729" y="130467"/>
                  </a:lnTo>
                  <a:lnTo>
                    <a:pt x="146342" y="132080"/>
                  </a:lnTo>
                  <a:lnTo>
                    <a:pt x="150317" y="132080"/>
                  </a:lnTo>
                  <a:lnTo>
                    <a:pt x="151917" y="130467"/>
                  </a:lnTo>
                  <a:lnTo>
                    <a:pt x="151917" y="128485"/>
                  </a:lnTo>
                  <a:lnTo>
                    <a:pt x="151917" y="126504"/>
                  </a:lnTo>
                  <a:close/>
                </a:path>
                <a:path w="673100" h="229235">
                  <a:moveTo>
                    <a:pt x="180860" y="207454"/>
                  </a:moveTo>
                  <a:lnTo>
                    <a:pt x="179260" y="205841"/>
                  </a:lnTo>
                  <a:lnTo>
                    <a:pt x="175298" y="205841"/>
                  </a:lnTo>
                  <a:lnTo>
                    <a:pt x="173672" y="207454"/>
                  </a:lnTo>
                  <a:lnTo>
                    <a:pt x="173672" y="211416"/>
                  </a:lnTo>
                  <a:lnTo>
                    <a:pt x="175298" y="213029"/>
                  </a:lnTo>
                  <a:lnTo>
                    <a:pt x="179260" y="213029"/>
                  </a:lnTo>
                  <a:lnTo>
                    <a:pt x="180860" y="211416"/>
                  </a:lnTo>
                  <a:lnTo>
                    <a:pt x="180860" y="209435"/>
                  </a:lnTo>
                  <a:lnTo>
                    <a:pt x="180860" y="207454"/>
                  </a:lnTo>
                  <a:close/>
                </a:path>
                <a:path w="673100" h="229235">
                  <a:moveTo>
                    <a:pt x="209816" y="214388"/>
                  </a:moveTo>
                  <a:lnTo>
                    <a:pt x="208203" y="212788"/>
                  </a:lnTo>
                  <a:lnTo>
                    <a:pt x="204241" y="212788"/>
                  </a:lnTo>
                  <a:lnTo>
                    <a:pt x="202628" y="214388"/>
                  </a:lnTo>
                  <a:lnTo>
                    <a:pt x="202628" y="218363"/>
                  </a:lnTo>
                  <a:lnTo>
                    <a:pt x="204241" y="219964"/>
                  </a:lnTo>
                  <a:lnTo>
                    <a:pt x="208203" y="219964"/>
                  </a:lnTo>
                  <a:lnTo>
                    <a:pt x="209816" y="218363"/>
                  </a:lnTo>
                  <a:lnTo>
                    <a:pt x="209816" y="216369"/>
                  </a:lnTo>
                  <a:lnTo>
                    <a:pt x="209816" y="214388"/>
                  </a:lnTo>
                  <a:close/>
                </a:path>
                <a:path w="673100" h="229235">
                  <a:moveTo>
                    <a:pt x="238760" y="205130"/>
                  </a:moveTo>
                  <a:lnTo>
                    <a:pt x="237147" y="203530"/>
                  </a:lnTo>
                  <a:lnTo>
                    <a:pt x="233184" y="203530"/>
                  </a:lnTo>
                  <a:lnTo>
                    <a:pt x="231571" y="205130"/>
                  </a:lnTo>
                  <a:lnTo>
                    <a:pt x="231571" y="209105"/>
                  </a:lnTo>
                  <a:lnTo>
                    <a:pt x="233184" y="210705"/>
                  </a:lnTo>
                  <a:lnTo>
                    <a:pt x="237147" y="210705"/>
                  </a:lnTo>
                  <a:lnTo>
                    <a:pt x="238760" y="209105"/>
                  </a:lnTo>
                  <a:lnTo>
                    <a:pt x="238760" y="207124"/>
                  </a:lnTo>
                  <a:lnTo>
                    <a:pt x="238760" y="205130"/>
                  </a:lnTo>
                  <a:close/>
                </a:path>
                <a:path w="673100" h="229235">
                  <a:moveTo>
                    <a:pt x="267716" y="219011"/>
                  </a:moveTo>
                  <a:lnTo>
                    <a:pt x="266090" y="217398"/>
                  </a:lnTo>
                  <a:lnTo>
                    <a:pt x="262128" y="217398"/>
                  </a:lnTo>
                  <a:lnTo>
                    <a:pt x="260527" y="219011"/>
                  </a:lnTo>
                  <a:lnTo>
                    <a:pt x="260527" y="222973"/>
                  </a:lnTo>
                  <a:lnTo>
                    <a:pt x="262128" y="224586"/>
                  </a:lnTo>
                  <a:lnTo>
                    <a:pt x="266090" y="224586"/>
                  </a:lnTo>
                  <a:lnTo>
                    <a:pt x="267716" y="222973"/>
                  </a:lnTo>
                  <a:lnTo>
                    <a:pt x="267716" y="220992"/>
                  </a:lnTo>
                  <a:lnTo>
                    <a:pt x="267716" y="219011"/>
                  </a:lnTo>
                  <a:close/>
                </a:path>
                <a:path w="673100" h="229235">
                  <a:moveTo>
                    <a:pt x="296659" y="209765"/>
                  </a:moveTo>
                  <a:lnTo>
                    <a:pt x="295046" y="208153"/>
                  </a:lnTo>
                  <a:lnTo>
                    <a:pt x="291071" y="208153"/>
                  </a:lnTo>
                  <a:lnTo>
                    <a:pt x="289471" y="209765"/>
                  </a:lnTo>
                  <a:lnTo>
                    <a:pt x="289471" y="213728"/>
                  </a:lnTo>
                  <a:lnTo>
                    <a:pt x="291071" y="215328"/>
                  </a:lnTo>
                  <a:lnTo>
                    <a:pt x="295046" y="215328"/>
                  </a:lnTo>
                  <a:lnTo>
                    <a:pt x="296659" y="213728"/>
                  </a:lnTo>
                  <a:lnTo>
                    <a:pt x="296659" y="211734"/>
                  </a:lnTo>
                  <a:lnTo>
                    <a:pt x="296659" y="209765"/>
                  </a:lnTo>
                  <a:close/>
                </a:path>
                <a:path w="673100" h="229235">
                  <a:moveTo>
                    <a:pt x="325602" y="191249"/>
                  </a:moveTo>
                  <a:lnTo>
                    <a:pt x="323989" y="189649"/>
                  </a:lnTo>
                  <a:lnTo>
                    <a:pt x="320027" y="189649"/>
                  </a:lnTo>
                  <a:lnTo>
                    <a:pt x="318414" y="191249"/>
                  </a:lnTo>
                  <a:lnTo>
                    <a:pt x="318414" y="195224"/>
                  </a:lnTo>
                  <a:lnTo>
                    <a:pt x="320027" y="196824"/>
                  </a:lnTo>
                  <a:lnTo>
                    <a:pt x="323989" y="196824"/>
                  </a:lnTo>
                  <a:lnTo>
                    <a:pt x="325602" y="195224"/>
                  </a:lnTo>
                  <a:lnTo>
                    <a:pt x="325602" y="193243"/>
                  </a:lnTo>
                  <a:lnTo>
                    <a:pt x="325602" y="191249"/>
                  </a:lnTo>
                  <a:close/>
                </a:path>
                <a:path w="673100" h="229235">
                  <a:moveTo>
                    <a:pt x="354545" y="200507"/>
                  </a:moveTo>
                  <a:lnTo>
                    <a:pt x="352920" y="198907"/>
                  </a:lnTo>
                  <a:lnTo>
                    <a:pt x="348957" y="198907"/>
                  </a:lnTo>
                  <a:lnTo>
                    <a:pt x="347357" y="200507"/>
                  </a:lnTo>
                  <a:lnTo>
                    <a:pt x="347357" y="204482"/>
                  </a:lnTo>
                  <a:lnTo>
                    <a:pt x="348957" y="206082"/>
                  </a:lnTo>
                  <a:lnTo>
                    <a:pt x="352920" y="206082"/>
                  </a:lnTo>
                  <a:lnTo>
                    <a:pt x="354545" y="204482"/>
                  </a:lnTo>
                  <a:lnTo>
                    <a:pt x="354545" y="202488"/>
                  </a:lnTo>
                  <a:lnTo>
                    <a:pt x="354545" y="200507"/>
                  </a:lnTo>
                  <a:close/>
                </a:path>
                <a:path w="673100" h="229235">
                  <a:moveTo>
                    <a:pt x="383489" y="216700"/>
                  </a:moveTo>
                  <a:lnTo>
                    <a:pt x="381876" y="215087"/>
                  </a:lnTo>
                  <a:lnTo>
                    <a:pt x="377901" y="215087"/>
                  </a:lnTo>
                  <a:lnTo>
                    <a:pt x="376301" y="216700"/>
                  </a:lnTo>
                  <a:lnTo>
                    <a:pt x="376301" y="220662"/>
                  </a:lnTo>
                  <a:lnTo>
                    <a:pt x="377901" y="222275"/>
                  </a:lnTo>
                  <a:lnTo>
                    <a:pt x="381876" y="222275"/>
                  </a:lnTo>
                  <a:lnTo>
                    <a:pt x="383489" y="220662"/>
                  </a:lnTo>
                  <a:lnTo>
                    <a:pt x="383489" y="218681"/>
                  </a:lnTo>
                  <a:lnTo>
                    <a:pt x="383489" y="216700"/>
                  </a:lnTo>
                  <a:close/>
                </a:path>
                <a:path w="673100" h="229235">
                  <a:moveTo>
                    <a:pt x="412432" y="214388"/>
                  </a:moveTo>
                  <a:lnTo>
                    <a:pt x="410819" y="212788"/>
                  </a:lnTo>
                  <a:lnTo>
                    <a:pt x="406857" y="212788"/>
                  </a:lnTo>
                  <a:lnTo>
                    <a:pt x="405244" y="214388"/>
                  </a:lnTo>
                  <a:lnTo>
                    <a:pt x="405244" y="218363"/>
                  </a:lnTo>
                  <a:lnTo>
                    <a:pt x="406857" y="219964"/>
                  </a:lnTo>
                  <a:lnTo>
                    <a:pt x="410819" y="219964"/>
                  </a:lnTo>
                  <a:lnTo>
                    <a:pt x="412432" y="218363"/>
                  </a:lnTo>
                  <a:lnTo>
                    <a:pt x="412432" y="216369"/>
                  </a:lnTo>
                  <a:lnTo>
                    <a:pt x="412432" y="214388"/>
                  </a:lnTo>
                  <a:close/>
                </a:path>
                <a:path w="673100" h="229235">
                  <a:moveTo>
                    <a:pt x="441375" y="221335"/>
                  </a:moveTo>
                  <a:lnTo>
                    <a:pt x="439775" y="219722"/>
                  </a:lnTo>
                  <a:lnTo>
                    <a:pt x="435800" y="219722"/>
                  </a:lnTo>
                  <a:lnTo>
                    <a:pt x="434200" y="221335"/>
                  </a:lnTo>
                  <a:lnTo>
                    <a:pt x="434200" y="225298"/>
                  </a:lnTo>
                  <a:lnTo>
                    <a:pt x="435800" y="226910"/>
                  </a:lnTo>
                  <a:lnTo>
                    <a:pt x="439775" y="226910"/>
                  </a:lnTo>
                  <a:lnTo>
                    <a:pt x="441375" y="225298"/>
                  </a:lnTo>
                  <a:lnTo>
                    <a:pt x="441375" y="223316"/>
                  </a:lnTo>
                  <a:lnTo>
                    <a:pt x="441375" y="221335"/>
                  </a:lnTo>
                  <a:close/>
                </a:path>
                <a:path w="673100" h="229235">
                  <a:moveTo>
                    <a:pt x="470319" y="221335"/>
                  </a:moveTo>
                  <a:lnTo>
                    <a:pt x="468718" y="219722"/>
                  </a:lnTo>
                  <a:lnTo>
                    <a:pt x="464743" y="219722"/>
                  </a:lnTo>
                  <a:lnTo>
                    <a:pt x="463143" y="221335"/>
                  </a:lnTo>
                  <a:lnTo>
                    <a:pt x="463143" y="225298"/>
                  </a:lnTo>
                  <a:lnTo>
                    <a:pt x="464743" y="226910"/>
                  </a:lnTo>
                  <a:lnTo>
                    <a:pt x="468718" y="226910"/>
                  </a:lnTo>
                  <a:lnTo>
                    <a:pt x="470319" y="225298"/>
                  </a:lnTo>
                  <a:lnTo>
                    <a:pt x="470319" y="223316"/>
                  </a:lnTo>
                  <a:lnTo>
                    <a:pt x="470319" y="221335"/>
                  </a:lnTo>
                  <a:close/>
                </a:path>
                <a:path w="673100" h="229235">
                  <a:moveTo>
                    <a:pt x="499275" y="223647"/>
                  </a:moveTo>
                  <a:lnTo>
                    <a:pt x="497662" y="222034"/>
                  </a:lnTo>
                  <a:lnTo>
                    <a:pt x="493699" y="222034"/>
                  </a:lnTo>
                  <a:lnTo>
                    <a:pt x="492086" y="223647"/>
                  </a:lnTo>
                  <a:lnTo>
                    <a:pt x="492086" y="227609"/>
                  </a:lnTo>
                  <a:lnTo>
                    <a:pt x="493699" y="229209"/>
                  </a:lnTo>
                  <a:lnTo>
                    <a:pt x="497662" y="229209"/>
                  </a:lnTo>
                  <a:lnTo>
                    <a:pt x="499275" y="227609"/>
                  </a:lnTo>
                  <a:lnTo>
                    <a:pt x="499275" y="225615"/>
                  </a:lnTo>
                  <a:lnTo>
                    <a:pt x="499275" y="223647"/>
                  </a:lnTo>
                  <a:close/>
                </a:path>
                <a:path w="673100" h="229235">
                  <a:moveTo>
                    <a:pt x="528218" y="223647"/>
                  </a:moveTo>
                  <a:lnTo>
                    <a:pt x="526618" y="222034"/>
                  </a:lnTo>
                  <a:lnTo>
                    <a:pt x="522643" y="222034"/>
                  </a:lnTo>
                  <a:lnTo>
                    <a:pt x="521030" y="223647"/>
                  </a:lnTo>
                  <a:lnTo>
                    <a:pt x="521030" y="227609"/>
                  </a:lnTo>
                  <a:lnTo>
                    <a:pt x="522643" y="229209"/>
                  </a:lnTo>
                  <a:lnTo>
                    <a:pt x="526618" y="229209"/>
                  </a:lnTo>
                  <a:lnTo>
                    <a:pt x="528218" y="227609"/>
                  </a:lnTo>
                  <a:lnTo>
                    <a:pt x="528218" y="225615"/>
                  </a:lnTo>
                  <a:lnTo>
                    <a:pt x="528218" y="223647"/>
                  </a:lnTo>
                  <a:close/>
                </a:path>
                <a:path w="673100" h="229235">
                  <a:moveTo>
                    <a:pt x="557161" y="223647"/>
                  </a:moveTo>
                  <a:lnTo>
                    <a:pt x="555561" y="222034"/>
                  </a:lnTo>
                  <a:lnTo>
                    <a:pt x="551599" y="222034"/>
                  </a:lnTo>
                  <a:lnTo>
                    <a:pt x="549973" y="223647"/>
                  </a:lnTo>
                  <a:lnTo>
                    <a:pt x="549973" y="227609"/>
                  </a:lnTo>
                  <a:lnTo>
                    <a:pt x="551599" y="229209"/>
                  </a:lnTo>
                  <a:lnTo>
                    <a:pt x="555561" y="229209"/>
                  </a:lnTo>
                  <a:lnTo>
                    <a:pt x="557161" y="227609"/>
                  </a:lnTo>
                  <a:lnTo>
                    <a:pt x="557161" y="225615"/>
                  </a:lnTo>
                  <a:lnTo>
                    <a:pt x="557161" y="223647"/>
                  </a:lnTo>
                  <a:close/>
                </a:path>
                <a:path w="673100" h="229235">
                  <a:moveTo>
                    <a:pt x="586117" y="223647"/>
                  </a:moveTo>
                  <a:lnTo>
                    <a:pt x="584504" y="222034"/>
                  </a:lnTo>
                  <a:lnTo>
                    <a:pt x="580542" y="222034"/>
                  </a:lnTo>
                  <a:lnTo>
                    <a:pt x="578929" y="223647"/>
                  </a:lnTo>
                  <a:lnTo>
                    <a:pt x="578929" y="227609"/>
                  </a:lnTo>
                  <a:lnTo>
                    <a:pt x="580542" y="229209"/>
                  </a:lnTo>
                  <a:lnTo>
                    <a:pt x="584504" y="229209"/>
                  </a:lnTo>
                  <a:lnTo>
                    <a:pt x="586117" y="227609"/>
                  </a:lnTo>
                  <a:lnTo>
                    <a:pt x="586117" y="225615"/>
                  </a:lnTo>
                  <a:lnTo>
                    <a:pt x="586117" y="223647"/>
                  </a:lnTo>
                  <a:close/>
                </a:path>
                <a:path w="673100" h="229235">
                  <a:moveTo>
                    <a:pt x="615061" y="223647"/>
                  </a:moveTo>
                  <a:lnTo>
                    <a:pt x="613448" y="222034"/>
                  </a:lnTo>
                  <a:lnTo>
                    <a:pt x="609485" y="222034"/>
                  </a:lnTo>
                  <a:lnTo>
                    <a:pt x="607872" y="223647"/>
                  </a:lnTo>
                  <a:lnTo>
                    <a:pt x="607872" y="227609"/>
                  </a:lnTo>
                  <a:lnTo>
                    <a:pt x="609485" y="229209"/>
                  </a:lnTo>
                  <a:lnTo>
                    <a:pt x="613448" y="229209"/>
                  </a:lnTo>
                  <a:lnTo>
                    <a:pt x="615061" y="227609"/>
                  </a:lnTo>
                  <a:lnTo>
                    <a:pt x="615061" y="225615"/>
                  </a:lnTo>
                  <a:lnTo>
                    <a:pt x="615061" y="223647"/>
                  </a:lnTo>
                  <a:close/>
                </a:path>
                <a:path w="673100" h="229235">
                  <a:moveTo>
                    <a:pt x="644017" y="223647"/>
                  </a:moveTo>
                  <a:lnTo>
                    <a:pt x="642391" y="222034"/>
                  </a:lnTo>
                  <a:lnTo>
                    <a:pt x="638429" y="222034"/>
                  </a:lnTo>
                  <a:lnTo>
                    <a:pt x="636828" y="223647"/>
                  </a:lnTo>
                  <a:lnTo>
                    <a:pt x="636828" y="227609"/>
                  </a:lnTo>
                  <a:lnTo>
                    <a:pt x="638429" y="229209"/>
                  </a:lnTo>
                  <a:lnTo>
                    <a:pt x="642391" y="229209"/>
                  </a:lnTo>
                  <a:lnTo>
                    <a:pt x="644017" y="227609"/>
                  </a:lnTo>
                  <a:lnTo>
                    <a:pt x="644017" y="225615"/>
                  </a:lnTo>
                  <a:lnTo>
                    <a:pt x="644017" y="223647"/>
                  </a:lnTo>
                  <a:close/>
                </a:path>
                <a:path w="673100" h="229235">
                  <a:moveTo>
                    <a:pt x="672960" y="221335"/>
                  </a:moveTo>
                  <a:lnTo>
                    <a:pt x="671347" y="219722"/>
                  </a:lnTo>
                  <a:lnTo>
                    <a:pt x="667372" y="219722"/>
                  </a:lnTo>
                  <a:lnTo>
                    <a:pt x="665772" y="221335"/>
                  </a:lnTo>
                  <a:lnTo>
                    <a:pt x="665772" y="225298"/>
                  </a:lnTo>
                  <a:lnTo>
                    <a:pt x="667372" y="226910"/>
                  </a:lnTo>
                  <a:lnTo>
                    <a:pt x="671347" y="226910"/>
                  </a:lnTo>
                  <a:lnTo>
                    <a:pt x="672960" y="225298"/>
                  </a:lnTo>
                  <a:lnTo>
                    <a:pt x="672960" y="223316"/>
                  </a:lnTo>
                  <a:lnTo>
                    <a:pt x="672960" y="221335"/>
                  </a:lnTo>
                  <a:close/>
                </a:path>
              </a:pathLst>
            </a:custGeom>
            <a:solidFill>
              <a:srgbClr val="EE543A"/>
            </a:solidFill>
          </p:spPr>
          <p:txBody>
            <a:bodyPr wrap="square" lIns="0" tIns="0" rIns="0" bIns="0" rtlCol="0"/>
            <a:lstStyle/>
            <a:p>
              <a:endParaRPr/>
            </a:p>
          </p:txBody>
        </p:sp>
        <p:sp>
          <p:nvSpPr>
            <p:cNvPr id="132" name="object 132"/>
            <p:cNvSpPr/>
            <p:nvPr/>
          </p:nvSpPr>
          <p:spPr>
            <a:xfrm>
              <a:off x="2048498" y="2124450"/>
              <a:ext cx="666115" cy="153035"/>
            </a:xfrm>
            <a:custGeom>
              <a:avLst/>
              <a:gdLst/>
              <a:ahLst/>
              <a:cxnLst/>
              <a:rect l="l" t="t" r="r" b="b"/>
              <a:pathLst>
                <a:path w="666114" h="153035">
                  <a:moveTo>
                    <a:pt x="0" y="150341"/>
                  </a:moveTo>
                  <a:lnTo>
                    <a:pt x="28943" y="127204"/>
                  </a:lnTo>
                  <a:lnTo>
                    <a:pt x="57896" y="136459"/>
                  </a:lnTo>
                  <a:lnTo>
                    <a:pt x="86839" y="104087"/>
                  </a:lnTo>
                  <a:lnTo>
                    <a:pt x="115793" y="117959"/>
                  </a:lnTo>
                  <a:lnTo>
                    <a:pt x="144736" y="57822"/>
                  </a:lnTo>
                  <a:lnTo>
                    <a:pt x="173679" y="69391"/>
                  </a:lnTo>
                  <a:lnTo>
                    <a:pt x="202632" y="0"/>
                  </a:lnTo>
                  <a:lnTo>
                    <a:pt x="231576" y="39313"/>
                  </a:lnTo>
                  <a:lnTo>
                    <a:pt x="260529" y="111018"/>
                  </a:lnTo>
                  <a:lnTo>
                    <a:pt x="289472" y="120263"/>
                  </a:lnTo>
                  <a:lnTo>
                    <a:pt x="318416" y="99449"/>
                  </a:lnTo>
                  <a:lnTo>
                    <a:pt x="347359" y="80950"/>
                  </a:lnTo>
                  <a:lnTo>
                    <a:pt x="376302" y="25450"/>
                  </a:lnTo>
                  <a:lnTo>
                    <a:pt x="405246" y="74008"/>
                  </a:lnTo>
                  <a:lnTo>
                    <a:pt x="434199" y="71705"/>
                  </a:lnTo>
                  <a:lnTo>
                    <a:pt x="463142" y="136459"/>
                  </a:lnTo>
                  <a:lnTo>
                    <a:pt x="492095" y="152645"/>
                  </a:lnTo>
                  <a:lnTo>
                    <a:pt x="521039" y="150341"/>
                  </a:lnTo>
                  <a:lnTo>
                    <a:pt x="549982" y="152645"/>
                  </a:lnTo>
                  <a:lnTo>
                    <a:pt x="578935" y="152645"/>
                  </a:lnTo>
                  <a:lnTo>
                    <a:pt x="665775" y="152645"/>
                  </a:lnTo>
                </a:path>
              </a:pathLst>
            </a:custGeom>
            <a:ln w="3175">
              <a:solidFill>
                <a:srgbClr val="00CC95"/>
              </a:solidFill>
            </a:ln>
          </p:spPr>
          <p:txBody>
            <a:bodyPr wrap="square" lIns="0" tIns="0" rIns="0" bIns="0" rtlCol="0"/>
            <a:lstStyle/>
            <a:p>
              <a:endParaRPr/>
            </a:p>
          </p:txBody>
        </p:sp>
        <p:sp>
          <p:nvSpPr>
            <p:cNvPr id="133" name="object 133"/>
            <p:cNvSpPr/>
            <p:nvPr/>
          </p:nvSpPr>
          <p:spPr>
            <a:xfrm>
              <a:off x="2044903" y="2120861"/>
              <a:ext cx="673100" cy="160020"/>
            </a:xfrm>
            <a:custGeom>
              <a:avLst/>
              <a:gdLst/>
              <a:ahLst/>
              <a:cxnLst/>
              <a:rect l="l" t="t" r="r" b="b"/>
              <a:pathLst>
                <a:path w="673100" h="160019">
                  <a:moveTo>
                    <a:pt x="7175" y="151955"/>
                  </a:moveTo>
                  <a:lnTo>
                    <a:pt x="5575" y="150342"/>
                  </a:lnTo>
                  <a:lnTo>
                    <a:pt x="1600" y="150342"/>
                  </a:lnTo>
                  <a:lnTo>
                    <a:pt x="0" y="151955"/>
                  </a:lnTo>
                  <a:lnTo>
                    <a:pt x="0" y="155917"/>
                  </a:lnTo>
                  <a:lnTo>
                    <a:pt x="1600" y="157530"/>
                  </a:lnTo>
                  <a:lnTo>
                    <a:pt x="5575" y="157530"/>
                  </a:lnTo>
                  <a:lnTo>
                    <a:pt x="7175" y="155917"/>
                  </a:lnTo>
                  <a:lnTo>
                    <a:pt x="7175" y="153936"/>
                  </a:lnTo>
                  <a:lnTo>
                    <a:pt x="7175" y="151955"/>
                  </a:lnTo>
                  <a:close/>
                </a:path>
                <a:path w="673100" h="160019">
                  <a:moveTo>
                    <a:pt x="36118" y="128816"/>
                  </a:moveTo>
                  <a:lnTo>
                    <a:pt x="34518" y="127215"/>
                  </a:lnTo>
                  <a:lnTo>
                    <a:pt x="30556" y="127215"/>
                  </a:lnTo>
                  <a:lnTo>
                    <a:pt x="28943" y="128816"/>
                  </a:lnTo>
                  <a:lnTo>
                    <a:pt x="28943" y="132778"/>
                  </a:lnTo>
                  <a:lnTo>
                    <a:pt x="30556" y="134391"/>
                  </a:lnTo>
                  <a:lnTo>
                    <a:pt x="34518" y="134391"/>
                  </a:lnTo>
                  <a:lnTo>
                    <a:pt x="36118" y="132778"/>
                  </a:lnTo>
                  <a:lnTo>
                    <a:pt x="36118" y="130797"/>
                  </a:lnTo>
                  <a:lnTo>
                    <a:pt x="36118" y="128816"/>
                  </a:lnTo>
                  <a:close/>
                </a:path>
                <a:path w="673100" h="160019">
                  <a:moveTo>
                    <a:pt x="65074" y="138074"/>
                  </a:moveTo>
                  <a:lnTo>
                    <a:pt x="63474" y="136461"/>
                  </a:lnTo>
                  <a:lnTo>
                    <a:pt x="59499" y="136461"/>
                  </a:lnTo>
                  <a:lnTo>
                    <a:pt x="57886" y="138074"/>
                  </a:lnTo>
                  <a:lnTo>
                    <a:pt x="57886" y="142036"/>
                  </a:lnTo>
                  <a:lnTo>
                    <a:pt x="59499" y="143649"/>
                  </a:lnTo>
                  <a:lnTo>
                    <a:pt x="63474" y="143649"/>
                  </a:lnTo>
                  <a:lnTo>
                    <a:pt x="65074" y="142036"/>
                  </a:lnTo>
                  <a:lnTo>
                    <a:pt x="65074" y="140055"/>
                  </a:lnTo>
                  <a:lnTo>
                    <a:pt x="65074" y="138074"/>
                  </a:lnTo>
                  <a:close/>
                </a:path>
                <a:path w="673100" h="160019">
                  <a:moveTo>
                    <a:pt x="94018" y="105702"/>
                  </a:moveTo>
                  <a:lnTo>
                    <a:pt x="92417" y="104089"/>
                  </a:lnTo>
                  <a:lnTo>
                    <a:pt x="88442" y="104089"/>
                  </a:lnTo>
                  <a:lnTo>
                    <a:pt x="86829" y="105702"/>
                  </a:lnTo>
                  <a:lnTo>
                    <a:pt x="86829" y="109664"/>
                  </a:lnTo>
                  <a:lnTo>
                    <a:pt x="88442" y="111277"/>
                  </a:lnTo>
                  <a:lnTo>
                    <a:pt x="92417" y="111277"/>
                  </a:lnTo>
                  <a:lnTo>
                    <a:pt x="94018" y="109664"/>
                  </a:lnTo>
                  <a:lnTo>
                    <a:pt x="94018" y="107683"/>
                  </a:lnTo>
                  <a:lnTo>
                    <a:pt x="94018" y="105702"/>
                  </a:lnTo>
                  <a:close/>
                </a:path>
                <a:path w="673100" h="160019">
                  <a:moveTo>
                    <a:pt x="122974" y="119570"/>
                  </a:moveTo>
                  <a:lnTo>
                    <a:pt x="121361" y="117970"/>
                  </a:lnTo>
                  <a:lnTo>
                    <a:pt x="117398" y="117970"/>
                  </a:lnTo>
                  <a:lnTo>
                    <a:pt x="115785" y="119570"/>
                  </a:lnTo>
                  <a:lnTo>
                    <a:pt x="115785" y="123532"/>
                  </a:lnTo>
                  <a:lnTo>
                    <a:pt x="117398" y="125145"/>
                  </a:lnTo>
                  <a:lnTo>
                    <a:pt x="121361" y="125145"/>
                  </a:lnTo>
                  <a:lnTo>
                    <a:pt x="122974" y="123532"/>
                  </a:lnTo>
                  <a:lnTo>
                    <a:pt x="122974" y="121551"/>
                  </a:lnTo>
                  <a:lnTo>
                    <a:pt x="122974" y="119570"/>
                  </a:lnTo>
                  <a:close/>
                </a:path>
                <a:path w="673100" h="160019">
                  <a:moveTo>
                    <a:pt x="151917" y="59436"/>
                  </a:moveTo>
                  <a:lnTo>
                    <a:pt x="150317" y="57823"/>
                  </a:lnTo>
                  <a:lnTo>
                    <a:pt x="146342" y="57823"/>
                  </a:lnTo>
                  <a:lnTo>
                    <a:pt x="144729" y="59436"/>
                  </a:lnTo>
                  <a:lnTo>
                    <a:pt x="144729" y="63398"/>
                  </a:lnTo>
                  <a:lnTo>
                    <a:pt x="146342" y="65011"/>
                  </a:lnTo>
                  <a:lnTo>
                    <a:pt x="150317" y="65011"/>
                  </a:lnTo>
                  <a:lnTo>
                    <a:pt x="151917" y="63398"/>
                  </a:lnTo>
                  <a:lnTo>
                    <a:pt x="151917" y="61417"/>
                  </a:lnTo>
                  <a:lnTo>
                    <a:pt x="151917" y="59436"/>
                  </a:lnTo>
                  <a:close/>
                </a:path>
                <a:path w="673100" h="160019">
                  <a:moveTo>
                    <a:pt x="180860" y="71005"/>
                  </a:moveTo>
                  <a:lnTo>
                    <a:pt x="179260" y="69392"/>
                  </a:lnTo>
                  <a:lnTo>
                    <a:pt x="175298" y="69392"/>
                  </a:lnTo>
                  <a:lnTo>
                    <a:pt x="173672" y="71005"/>
                  </a:lnTo>
                  <a:lnTo>
                    <a:pt x="173672" y="74968"/>
                  </a:lnTo>
                  <a:lnTo>
                    <a:pt x="175298" y="76581"/>
                  </a:lnTo>
                  <a:lnTo>
                    <a:pt x="179260" y="76581"/>
                  </a:lnTo>
                  <a:lnTo>
                    <a:pt x="180860" y="74968"/>
                  </a:lnTo>
                  <a:lnTo>
                    <a:pt x="180860" y="72986"/>
                  </a:lnTo>
                  <a:lnTo>
                    <a:pt x="180860" y="71005"/>
                  </a:lnTo>
                  <a:close/>
                </a:path>
                <a:path w="673100" h="160019">
                  <a:moveTo>
                    <a:pt x="209816" y="1625"/>
                  </a:moveTo>
                  <a:lnTo>
                    <a:pt x="208203" y="0"/>
                  </a:lnTo>
                  <a:lnTo>
                    <a:pt x="204241" y="0"/>
                  </a:lnTo>
                  <a:lnTo>
                    <a:pt x="202628" y="1625"/>
                  </a:lnTo>
                  <a:lnTo>
                    <a:pt x="202628" y="5575"/>
                  </a:lnTo>
                  <a:lnTo>
                    <a:pt x="204241" y="7188"/>
                  </a:lnTo>
                  <a:lnTo>
                    <a:pt x="208203" y="7188"/>
                  </a:lnTo>
                  <a:lnTo>
                    <a:pt x="209816" y="5575"/>
                  </a:lnTo>
                  <a:lnTo>
                    <a:pt x="209816" y="3594"/>
                  </a:lnTo>
                  <a:lnTo>
                    <a:pt x="209816" y="1625"/>
                  </a:lnTo>
                  <a:close/>
                </a:path>
                <a:path w="673100" h="160019">
                  <a:moveTo>
                    <a:pt x="238760" y="40932"/>
                  </a:moveTo>
                  <a:lnTo>
                    <a:pt x="237147" y="39319"/>
                  </a:lnTo>
                  <a:lnTo>
                    <a:pt x="233184" y="39319"/>
                  </a:lnTo>
                  <a:lnTo>
                    <a:pt x="231571" y="40932"/>
                  </a:lnTo>
                  <a:lnTo>
                    <a:pt x="231571" y="44894"/>
                  </a:lnTo>
                  <a:lnTo>
                    <a:pt x="233184" y="46494"/>
                  </a:lnTo>
                  <a:lnTo>
                    <a:pt x="237147" y="46494"/>
                  </a:lnTo>
                  <a:lnTo>
                    <a:pt x="238760" y="44894"/>
                  </a:lnTo>
                  <a:lnTo>
                    <a:pt x="238760" y="42913"/>
                  </a:lnTo>
                  <a:lnTo>
                    <a:pt x="238760" y="40932"/>
                  </a:lnTo>
                  <a:close/>
                </a:path>
                <a:path w="673100" h="160019">
                  <a:moveTo>
                    <a:pt x="267716" y="112623"/>
                  </a:moveTo>
                  <a:lnTo>
                    <a:pt x="266090" y="111023"/>
                  </a:lnTo>
                  <a:lnTo>
                    <a:pt x="262128" y="111023"/>
                  </a:lnTo>
                  <a:lnTo>
                    <a:pt x="260527" y="112623"/>
                  </a:lnTo>
                  <a:lnTo>
                    <a:pt x="260527" y="116586"/>
                  </a:lnTo>
                  <a:lnTo>
                    <a:pt x="262128" y="118198"/>
                  </a:lnTo>
                  <a:lnTo>
                    <a:pt x="266090" y="118198"/>
                  </a:lnTo>
                  <a:lnTo>
                    <a:pt x="267716" y="116586"/>
                  </a:lnTo>
                  <a:lnTo>
                    <a:pt x="267716" y="114617"/>
                  </a:lnTo>
                  <a:lnTo>
                    <a:pt x="267716" y="112623"/>
                  </a:lnTo>
                  <a:close/>
                </a:path>
                <a:path w="673100" h="160019">
                  <a:moveTo>
                    <a:pt x="296659" y="121869"/>
                  </a:moveTo>
                  <a:lnTo>
                    <a:pt x="295046" y="120269"/>
                  </a:lnTo>
                  <a:lnTo>
                    <a:pt x="291071" y="120269"/>
                  </a:lnTo>
                  <a:lnTo>
                    <a:pt x="289471" y="121869"/>
                  </a:lnTo>
                  <a:lnTo>
                    <a:pt x="289471" y="125844"/>
                  </a:lnTo>
                  <a:lnTo>
                    <a:pt x="291071" y="127444"/>
                  </a:lnTo>
                  <a:lnTo>
                    <a:pt x="295046" y="127444"/>
                  </a:lnTo>
                  <a:lnTo>
                    <a:pt x="296659" y="125844"/>
                  </a:lnTo>
                  <a:lnTo>
                    <a:pt x="296659" y="123863"/>
                  </a:lnTo>
                  <a:lnTo>
                    <a:pt x="296659" y="121869"/>
                  </a:lnTo>
                  <a:close/>
                </a:path>
                <a:path w="673100" h="160019">
                  <a:moveTo>
                    <a:pt x="325602" y="101066"/>
                  </a:moveTo>
                  <a:lnTo>
                    <a:pt x="323989" y="99453"/>
                  </a:lnTo>
                  <a:lnTo>
                    <a:pt x="320027" y="99453"/>
                  </a:lnTo>
                  <a:lnTo>
                    <a:pt x="318414" y="101066"/>
                  </a:lnTo>
                  <a:lnTo>
                    <a:pt x="318414" y="105029"/>
                  </a:lnTo>
                  <a:lnTo>
                    <a:pt x="320027" y="106641"/>
                  </a:lnTo>
                  <a:lnTo>
                    <a:pt x="323989" y="106641"/>
                  </a:lnTo>
                  <a:lnTo>
                    <a:pt x="325602" y="105029"/>
                  </a:lnTo>
                  <a:lnTo>
                    <a:pt x="325602" y="103047"/>
                  </a:lnTo>
                  <a:lnTo>
                    <a:pt x="325602" y="101066"/>
                  </a:lnTo>
                  <a:close/>
                </a:path>
                <a:path w="673100" h="160019">
                  <a:moveTo>
                    <a:pt x="354545" y="82562"/>
                  </a:moveTo>
                  <a:lnTo>
                    <a:pt x="352920" y="80949"/>
                  </a:lnTo>
                  <a:lnTo>
                    <a:pt x="348957" y="80949"/>
                  </a:lnTo>
                  <a:lnTo>
                    <a:pt x="347357" y="82562"/>
                  </a:lnTo>
                  <a:lnTo>
                    <a:pt x="347357" y="86525"/>
                  </a:lnTo>
                  <a:lnTo>
                    <a:pt x="348957" y="88138"/>
                  </a:lnTo>
                  <a:lnTo>
                    <a:pt x="352920" y="88138"/>
                  </a:lnTo>
                  <a:lnTo>
                    <a:pt x="354545" y="86525"/>
                  </a:lnTo>
                  <a:lnTo>
                    <a:pt x="354545" y="84543"/>
                  </a:lnTo>
                  <a:lnTo>
                    <a:pt x="354545" y="82562"/>
                  </a:lnTo>
                  <a:close/>
                </a:path>
                <a:path w="673100" h="160019">
                  <a:moveTo>
                    <a:pt x="383489" y="27063"/>
                  </a:moveTo>
                  <a:lnTo>
                    <a:pt x="381876" y="25450"/>
                  </a:lnTo>
                  <a:lnTo>
                    <a:pt x="377901" y="25450"/>
                  </a:lnTo>
                  <a:lnTo>
                    <a:pt x="376301" y="27063"/>
                  </a:lnTo>
                  <a:lnTo>
                    <a:pt x="376301" y="31026"/>
                  </a:lnTo>
                  <a:lnTo>
                    <a:pt x="377901" y="32639"/>
                  </a:lnTo>
                  <a:lnTo>
                    <a:pt x="381876" y="32639"/>
                  </a:lnTo>
                  <a:lnTo>
                    <a:pt x="383489" y="31026"/>
                  </a:lnTo>
                  <a:lnTo>
                    <a:pt x="383489" y="29044"/>
                  </a:lnTo>
                  <a:lnTo>
                    <a:pt x="383489" y="27063"/>
                  </a:lnTo>
                  <a:close/>
                </a:path>
                <a:path w="673100" h="160019">
                  <a:moveTo>
                    <a:pt x="412432" y="75615"/>
                  </a:moveTo>
                  <a:lnTo>
                    <a:pt x="410819" y="74015"/>
                  </a:lnTo>
                  <a:lnTo>
                    <a:pt x="406857" y="74015"/>
                  </a:lnTo>
                  <a:lnTo>
                    <a:pt x="405244" y="75615"/>
                  </a:lnTo>
                  <a:lnTo>
                    <a:pt x="405244" y="79590"/>
                  </a:lnTo>
                  <a:lnTo>
                    <a:pt x="406857" y="81191"/>
                  </a:lnTo>
                  <a:lnTo>
                    <a:pt x="410819" y="81191"/>
                  </a:lnTo>
                  <a:lnTo>
                    <a:pt x="412432" y="79590"/>
                  </a:lnTo>
                  <a:lnTo>
                    <a:pt x="412432" y="77609"/>
                  </a:lnTo>
                  <a:lnTo>
                    <a:pt x="412432" y="75615"/>
                  </a:lnTo>
                  <a:close/>
                </a:path>
                <a:path w="673100" h="160019">
                  <a:moveTo>
                    <a:pt x="441375" y="73317"/>
                  </a:moveTo>
                  <a:lnTo>
                    <a:pt x="439775" y="71704"/>
                  </a:lnTo>
                  <a:lnTo>
                    <a:pt x="435800" y="71704"/>
                  </a:lnTo>
                  <a:lnTo>
                    <a:pt x="434200" y="73317"/>
                  </a:lnTo>
                  <a:lnTo>
                    <a:pt x="434200" y="77279"/>
                  </a:lnTo>
                  <a:lnTo>
                    <a:pt x="435800" y="78892"/>
                  </a:lnTo>
                  <a:lnTo>
                    <a:pt x="439775" y="78892"/>
                  </a:lnTo>
                  <a:lnTo>
                    <a:pt x="441375" y="77279"/>
                  </a:lnTo>
                  <a:lnTo>
                    <a:pt x="441375" y="75298"/>
                  </a:lnTo>
                  <a:lnTo>
                    <a:pt x="441375" y="73317"/>
                  </a:lnTo>
                  <a:close/>
                </a:path>
                <a:path w="673100" h="160019">
                  <a:moveTo>
                    <a:pt x="470319" y="138074"/>
                  </a:moveTo>
                  <a:lnTo>
                    <a:pt x="468718" y="136461"/>
                  </a:lnTo>
                  <a:lnTo>
                    <a:pt x="464743" y="136461"/>
                  </a:lnTo>
                  <a:lnTo>
                    <a:pt x="463143" y="138074"/>
                  </a:lnTo>
                  <a:lnTo>
                    <a:pt x="463143" y="142036"/>
                  </a:lnTo>
                  <a:lnTo>
                    <a:pt x="464743" y="143649"/>
                  </a:lnTo>
                  <a:lnTo>
                    <a:pt x="468718" y="143649"/>
                  </a:lnTo>
                  <a:lnTo>
                    <a:pt x="470319" y="142036"/>
                  </a:lnTo>
                  <a:lnTo>
                    <a:pt x="470319" y="140055"/>
                  </a:lnTo>
                  <a:lnTo>
                    <a:pt x="470319" y="138074"/>
                  </a:lnTo>
                  <a:close/>
                </a:path>
                <a:path w="673100" h="160019">
                  <a:moveTo>
                    <a:pt x="499275" y="154266"/>
                  </a:moveTo>
                  <a:lnTo>
                    <a:pt x="497662" y="152654"/>
                  </a:lnTo>
                  <a:lnTo>
                    <a:pt x="493699" y="152654"/>
                  </a:lnTo>
                  <a:lnTo>
                    <a:pt x="492086" y="154266"/>
                  </a:lnTo>
                  <a:lnTo>
                    <a:pt x="492086" y="158229"/>
                  </a:lnTo>
                  <a:lnTo>
                    <a:pt x="493699" y="159829"/>
                  </a:lnTo>
                  <a:lnTo>
                    <a:pt x="497662" y="159829"/>
                  </a:lnTo>
                  <a:lnTo>
                    <a:pt x="499275" y="158229"/>
                  </a:lnTo>
                  <a:lnTo>
                    <a:pt x="499275" y="156235"/>
                  </a:lnTo>
                  <a:lnTo>
                    <a:pt x="499275" y="154266"/>
                  </a:lnTo>
                  <a:close/>
                </a:path>
                <a:path w="673100" h="160019">
                  <a:moveTo>
                    <a:pt x="528218" y="151955"/>
                  </a:moveTo>
                  <a:lnTo>
                    <a:pt x="526618" y="150342"/>
                  </a:lnTo>
                  <a:lnTo>
                    <a:pt x="522643" y="150342"/>
                  </a:lnTo>
                  <a:lnTo>
                    <a:pt x="521030" y="151955"/>
                  </a:lnTo>
                  <a:lnTo>
                    <a:pt x="521030" y="155917"/>
                  </a:lnTo>
                  <a:lnTo>
                    <a:pt x="522643" y="157530"/>
                  </a:lnTo>
                  <a:lnTo>
                    <a:pt x="526618" y="157530"/>
                  </a:lnTo>
                  <a:lnTo>
                    <a:pt x="528218" y="155917"/>
                  </a:lnTo>
                  <a:lnTo>
                    <a:pt x="528218" y="153936"/>
                  </a:lnTo>
                  <a:lnTo>
                    <a:pt x="528218" y="151955"/>
                  </a:lnTo>
                  <a:close/>
                </a:path>
                <a:path w="673100" h="160019">
                  <a:moveTo>
                    <a:pt x="557161" y="154266"/>
                  </a:moveTo>
                  <a:lnTo>
                    <a:pt x="555561" y="152654"/>
                  </a:lnTo>
                  <a:lnTo>
                    <a:pt x="551599" y="152654"/>
                  </a:lnTo>
                  <a:lnTo>
                    <a:pt x="549973" y="154266"/>
                  </a:lnTo>
                  <a:lnTo>
                    <a:pt x="549973" y="158229"/>
                  </a:lnTo>
                  <a:lnTo>
                    <a:pt x="551599" y="159829"/>
                  </a:lnTo>
                  <a:lnTo>
                    <a:pt x="555561" y="159829"/>
                  </a:lnTo>
                  <a:lnTo>
                    <a:pt x="557161" y="158229"/>
                  </a:lnTo>
                  <a:lnTo>
                    <a:pt x="557161" y="156235"/>
                  </a:lnTo>
                  <a:lnTo>
                    <a:pt x="557161" y="154266"/>
                  </a:lnTo>
                  <a:close/>
                </a:path>
                <a:path w="673100" h="160019">
                  <a:moveTo>
                    <a:pt x="586117" y="154266"/>
                  </a:moveTo>
                  <a:lnTo>
                    <a:pt x="584504" y="152654"/>
                  </a:lnTo>
                  <a:lnTo>
                    <a:pt x="580542" y="152654"/>
                  </a:lnTo>
                  <a:lnTo>
                    <a:pt x="578929" y="154266"/>
                  </a:lnTo>
                  <a:lnTo>
                    <a:pt x="578929" y="158229"/>
                  </a:lnTo>
                  <a:lnTo>
                    <a:pt x="580542" y="159829"/>
                  </a:lnTo>
                  <a:lnTo>
                    <a:pt x="584504" y="159829"/>
                  </a:lnTo>
                  <a:lnTo>
                    <a:pt x="586117" y="158229"/>
                  </a:lnTo>
                  <a:lnTo>
                    <a:pt x="586117" y="156235"/>
                  </a:lnTo>
                  <a:lnTo>
                    <a:pt x="586117" y="154266"/>
                  </a:lnTo>
                  <a:close/>
                </a:path>
                <a:path w="673100" h="160019">
                  <a:moveTo>
                    <a:pt x="615061" y="154266"/>
                  </a:moveTo>
                  <a:lnTo>
                    <a:pt x="613448" y="152654"/>
                  </a:lnTo>
                  <a:lnTo>
                    <a:pt x="609485" y="152654"/>
                  </a:lnTo>
                  <a:lnTo>
                    <a:pt x="607872" y="154266"/>
                  </a:lnTo>
                  <a:lnTo>
                    <a:pt x="607872" y="158229"/>
                  </a:lnTo>
                  <a:lnTo>
                    <a:pt x="609485" y="159829"/>
                  </a:lnTo>
                  <a:lnTo>
                    <a:pt x="613448" y="159829"/>
                  </a:lnTo>
                  <a:lnTo>
                    <a:pt x="615061" y="158229"/>
                  </a:lnTo>
                  <a:lnTo>
                    <a:pt x="615061" y="156235"/>
                  </a:lnTo>
                  <a:lnTo>
                    <a:pt x="615061" y="154266"/>
                  </a:lnTo>
                  <a:close/>
                </a:path>
                <a:path w="673100" h="160019">
                  <a:moveTo>
                    <a:pt x="644017" y="154266"/>
                  </a:moveTo>
                  <a:lnTo>
                    <a:pt x="642391" y="152654"/>
                  </a:lnTo>
                  <a:lnTo>
                    <a:pt x="638429" y="152654"/>
                  </a:lnTo>
                  <a:lnTo>
                    <a:pt x="636828" y="154266"/>
                  </a:lnTo>
                  <a:lnTo>
                    <a:pt x="636828" y="158229"/>
                  </a:lnTo>
                  <a:lnTo>
                    <a:pt x="638429" y="159829"/>
                  </a:lnTo>
                  <a:lnTo>
                    <a:pt x="642391" y="159829"/>
                  </a:lnTo>
                  <a:lnTo>
                    <a:pt x="644017" y="158229"/>
                  </a:lnTo>
                  <a:lnTo>
                    <a:pt x="644017" y="156235"/>
                  </a:lnTo>
                  <a:lnTo>
                    <a:pt x="644017" y="154266"/>
                  </a:lnTo>
                  <a:close/>
                </a:path>
                <a:path w="673100" h="160019">
                  <a:moveTo>
                    <a:pt x="672960" y="154266"/>
                  </a:moveTo>
                  <a:lnTo>
                    <a:pt x="671347" y="152654"/>
                  </a:lnTo>
                  <a:lnTo>
                    <a:pt x="667372" y="152654"/>
                  </a:lnTo>
                  <a:lnTo>
                    <a:pt x="665772" y="154266"/>
                  </a:lnTo>
                  <a:lnTo>
                    <a:pt x="665772" y="158229"/>
                  </a:lnTo>
                  <a:lnTo>
                    <a:pt x="667372" y="159829"/>
                  </a:lnTo>
                  <a:lnTo>
                    <a:pt x="671347" y="159829"/>
                  </a:lnTo>
                  <a:lnTo>
                    <a:pt x="672960" y="158229"/>
                  </a:lnTo>
                  <a:lnTo>
                    <a:pt x="672960" y="156235"/>
                  </a:lnTo>
                  <a:lnTo>
                    <a:pt x="672960" y="154266"/>
                  </a:lnTo>
                  <a:close/>
                </a:path>
              </a:pathLst>
            </a:custGeom>
            <a:solidFill>
              <a:srgbClr val="00CC95"/>
            </a:solidFill>
          </p:spPr>
          <p:txBody>
            <a:bodyPr wrap="square" lIns="0" tIns="0" rIns="0" bIns="0" rtlCol="0"/>
            <a:lstStyle/>
            <a:p>
              <a:endParaRPr/>
            </a:p>
          </p:txBody>
        </p:sp>
        <p:sp>
          <p:nvSpPr>
            <p:cNvPr id="134" name="object 134"/>
            <p:cNvSpPr/>
            <p:nvPr/>
          </p:nvSpPr>
          <p:spPr>
            <a:xfrm>
              <a:off x="2048498" y="2210018"/>
              <a:ext cx="666115" cy="67310"/>
            </a:xfrm>
            <a:custGeom>
              <a:avLst/>
              <a:gdLst/>
              <a:ahLst/>
              <a:cxnLst/>
              <a:rect l="l" t="t" r="r" b="b"/>
              <a:pathLst>
                <a:path w="666114" h="67310">
                  <a:moveTo>
                    <a:pt x="0" y="67077"/>
                  </a:moveTo>
                  <a:lnTo>
                    <a:pt x="28943" y="0"/>
                  </a:lnTo>
                  <a:lnTo>
                    <a:pt x="57896" y="62450"/>
                  </a:lnTo>
                  <a:lnTo>
                    <a:pt x="86839" y="55519"/>
                  </a:lnTo>
                  <a:lnTo>
                    <a:pt x="115793" y="62450"/>
                  </a:lnTo>
                  <a:lnTo>
                    <a:pt x="144736" y="60136"/>
                  </a:lnTo>
                  <a:lnTo>
                    <a:pt x="173679" y="64774"/>
                  </a:lnTo>
                  <a:lnTo>
                    <a:pt x="202632" y="60136"/>
                  </a:lnTo>
                  <a:lnTo>
                    <a:pt x="231576" y="57832"/>
                  </a:lnTo>
                  <a:lnTo>
                    <a:pt x="260529" y="62450"/>
                  </a:lnTo>
                  <a:lnTo>
                    <a:pt x="289472" y="62450"/>
                  </a:lnTo>
                  <a:lnTo>
                    <a:pt x="318416" y="62450"/>
                  </a:lnTo>
                  <a:lnTo>
                    <a:pt x="347359" y="55519"/>
                  </a:lnTo>
                  <a:lnTo>
                    <a:pt x="376302" y="60136"/>
                  </a:lnTo>
                  <a:lnTo>
                    <a:pt x="405246" y="62450"/>
                  </a:lnTo>
                  <a:lnTo>
                    <a:pt x="434199" y="67077"/>
                  </a:lnTo>
                  <a:lnTo>
                    <a:pt x="463142" y="67077"/>
                  </a:lnTo>
                  <a:lnTo>
                    <a:pt x="665775" y="67077"/>
                  </a:lnTo>
                </a:path>
              </a:pathLst>
            </a:custGeom>
            <a:ln w="3175">
              <a:solidFill>
                <a:srgbClr val="AB62F9"/>
              </a:solidFill>
            </a:ln>
          </p:spPr>
          <p:txBody>
            <a:bodyPr wrap="square" lIns="0" tIns="0" rIns="0" bIns="0" rtlCol="0"/>
            <a:lstStyle/>
            <a:p>
              <a:endParaRPr/>
            </a:p>
          </p:txBody>
        </p:sp>
        <p:sp>
          <p:nvSpPr>
            <p:cNvPr id="135" name="object 135"/>
            <p:cNvSpPr/>
            <p:nvPr/>
          </p:nvSpPr>
          <p:spPr>
            <a:xfrm>
              <a:off x="2044903" y="2206434"/>
              <a:ext cx="673100" cy="74295"/>
            </a:xfrm>
            <a:custGeom>
              <a:avLst/>
              <a:gdLst/>
              <a:ahLst/>
              <a:cxnLst/>
              <a:rect l="l" t="t" r="r" b="b"/>
              <a:pathLst>
                <a:path w="673100" h="74294">
                  <a:moveTo>
                    <a:pt x="7175" y="68694"/>
                  </a:moveTo>
                  <a:lnTo>
                    <a:pt x="5575" y="67081"/>
                  </a:lnTo>
                  <a:lnTo>
                    <a:pt x="1600" y="67081"/>
                  </a:lnTo>
                  <a:lnTo>
                    <a:pt x="0" y="68694"/>
                  </a:lnTo>
                  <a:lnTo>
                    <a:pt x="0" y="72656"/>
                  </a:lnTo>
                  <a:lnTo>
                    <a:pt x="1600" y="74256"/>
                  </a:lnTo>
                  <a:lnTo>
                    <a:pt x="5575" y="74256"/>
                  </a:lnTo>
                  <a:lnTo>
                    <a:pt x="7175" y="72656"/>
                  </a:lnTo>
                  <a:lnTo>
                    <a:pt x="7175" y="70662"/>
                  </a:lnTo>
                  <a:lnTo>
                    <a:pt x="7175" y="68694"/>
                  </a:lnTo>
                  <a:close/>
                </a:path>
                <a:path w="673100" h="74294">
                  <a:moveTo>
                    <a:pt x="36118" y="1612"/>
                  </a:moveTo>
                  <a:lnTo>
                    <a:pt x="34518" y="0"/>
                  </a:lnTo>
                  <a:lnTo>
                    <a:pt x="30556" y="0"/>
                  </a:lnTo>
                  <a:lnTo>
                    <a:pt x="28943" y="1612"/>
                  </a:lnTo>
                  <a:lnTo>
                    <a:pt x="28943" y="5575"/>
                  </a:lnTo>
                  <a:lnTo>
                    <a:pt x="30556" y="7175"/>
                  </a:lnTo>
                  <a:lnTo>
                    <a:pt x="34518" y="7175"/>
                  </a:lnTo>
                  <a:lnTo>
                    <a:pt x="36118" y="5575"/>
                  </a:lnTo>
                  <a:lnTo>
                    <a:pt x="36118" y="3594"/>
                  </a:lnTo>
                  <a:lnTo>
                    <a:pt x="36118" y="1612"/>
                  </a:lnTo>
                  <a:close/>
                </a:path>
                <a:path w="673100" h="74294">
                  <a:moveTo>
                    <a:pt x="65074" y="64058"/>
                  </a:moveTo>
                  <a:lnTo>
                    <a:pt x="63474" y="62445"/>
                  </a:lnTo>
                  <a:lnTo>
                    <a:pt x="59499" y="62445"/>
                  </a:lnTo>
                  <a:lnTo>
                    <a:pt x="57886" y="64058"/>
                  </a:lnTo>
                  <a:lnTo>
                    <a:pt x="57886" y="68021"/>
                  </a:lnTo>
                  <a:lnTo>
                    <a:pt x="59499" y="69634"/>
                  </a:lnTo>
                  <a:lnTo>
                    <a:pt x="63474" y="69634"/>
                  </a:lnTo>
                  <a:lnTo>
                    <a:pt x="65074" y="68021"/>
                  </a:lnTo>
                  <a:lnTo>
                    <a:pt x="65074" y="66040"/>
                  </a:lnTo>
                  <a:lnTo>
                    <a:pt x="65074" y="64058"/>
                  </a:lnTo>
                  <a:close/>
                </a:path>
                <a:path w="673100" h="74294">
                  <a:moveTo>
                    <a:pt x="94018" y="57124"/>
                  </a:moveTo>
                  <a:lnTo>
                    <a:pt x="92417" y="55524"/>
                  </a:lnTo>
                  <a:lnTo>
                    <a:pt x="88442" y="55524"/>
                  </a:lnTo>
                  <a:lnTo>
                    <a:pt x="86829" y="57124"/>
                  </a:lnTo>
                  <a:lnTo>
                    <a:pt x="86829" y="61099"/>
                  </a:lnTo>
                  <a:lnTo>
                    <a:pt x="88442" y="62699"/>
                  </a:lnTo>
                  <a:lnTo>
                    <a:pt x="92417" y="62699"/>
                  </a:lnTo>
                  <a:lnTo>
                    <a:pt x="94018" y="61099"/>
                  </a:lnTo>
                  <a:lnTo>
                    <a:pt x="94018" y="59105"/>
                  </a:lnTo>
                  <a:lnTo>
                    <a:pt x="94018" y="57124"/>
                  </a:lnTo>
                  <a:close/>
                </a:path>
                <a:path w="673100" h="74294">
                  <a:moveTo>
                    <a:pt x="122974" y="64058"/>
                  </a:moveTo>
                  <a:lnTo>
                    <a:pt x="121361" y="62445"/>
                  </a:lnTo>
                  <a:lnTo>
                    <a:pt x="117398" y="62445"/>
                  </a:lnTo>
                  <a:lnTo>
                    <a:pt x="115785" y="64058"/>
                  </a:lnTo>
                  <a:lnTo>
                    <a:pt x="115785" y="68021"/>
                  </a:lnTo>
                  <a:lnTo>
                    <a:pt x="117398" y="69634"/>
                  </a:lnTo>
                  <a:lnTo>
                    <a:pt x="121361" y="69634"/>
                  </a:lnTo>
                  <a:lnTo>
                    <a:pt x="122974" y="68021"/>
                  </a:lnTo>
                  <a:lnTo>
                    <a:pt x="122974" y="66040"/>
                  </a:lnTo>
                  <a:lnTo>
                    <a:pt x="122974" y="64058"/>
                  </a:lnTo>
                  <a:close/>
                </a:path>
                <a:path w="673100" h="74294">
                  <a:moveTo>
                    <a:pt x="151917" y="61747"/>
                  </a:moveTo>
                  <a:lnTo>
                    <a:pt x="150317" y="60134"/>
                  </a:lnTo>
                  <a:lnTo>
                    <a:pt x="146342" y="60134"/>
                  </a:lnTo>
                  <a:lnTo>
                    <a:pt x="144729" y="61747"/>
                  </a:lnTo>
                  <a:lnTo>
                    <a:pt x="144729" y="65709"/>
                  </a:lnTo>
                  <a:lnTo>
                    <a:pt x="146342" y="67322"/>
                  </a:lnTo>
                  <a:lnTo>
                    <a:pt x="150317" y="67322"/>
                  </a:lnTo>
                  <a:lnTo>
                    <a:pt x="151917" y="65709"/>
                  </a:lnTo>
                  <a:lnTo>
                    <a:pt x="151917" y="63728"/>
                  </a:lnTo>
                  <a:lnTo>
                    <a:pt x="151917" y="61747"/>
                  </a:lnTo>
                  <a:close/>
                </a:path>
                <a:path w="673100" h="74294">
                  <a:moveTo>
                    <a:pt x="180860" y="66382"/>
                  </a:moveTo>
                  <a:lnTo>
                    <a:pt x="179260" y="64770"/>
                  </a:lnTo>
                  <a:lnTo>
                    <a:pt x="175298" y="64770"/>
                  </a:lnTo>
                  <a:lnTo>
                    <a:pt x="173672" y="66382"/>
                  </a:lnTo>
                  <a:lnTo>
                    <a:pt x="173672" y="70345"/>
                  </a:lnTo>
                  <a:lnTo>
                    <a:pt x="175298" y="71958"/>
                  </a:lnTo>
                  <a:lnTo>
                    <a:pt x="179260" y="71958"/>
                  </a:lnTo>
                  <a:lnTo>
                    <a:pt x="180860" y="70345"/>
                  </a:lnTo>
                  <a:lnTo>
                    <a:pt x="180860" y="68364"/>
                  </a:lnTo>
                  <a:lnTo>
                    <a:pt x="180860" y="66382"/>
                  </a:lnTo>
                  <a:close/>
                </a:path>
                <a:path w="673100" h="74294">
                  <a:moveTo>
                    <a:pt x="209816" y="61747"/>
                  </a:moveTo>
                  <a:lnTo>
                    <a:pt x="208203" y="60134"/>
                  </a:lnTo>
                  <a:lnTo>
                    <a:pt x="204241" y="60134"/>
                  </a:lnTo>
                  <a:lnTo>
                    <a:pt x="202628" y="61747"/>
                  </a:lnTo>
                  <a:lnTo>
                    <a:pt x="202628" y="65709"/>
                  </a:lnTo>
                  <a:lnTo>
                    <a:pt x="204241" y="67322"/>
                  </a:lnTo>
                  <a:lnTo>
                    <a:pt x="208203" y="67322"/>
                  </a:lnTo>
                  <a:lnTo>
                    <a:pt x="209816" y="65709"/>
                  </a:lnTo>
                  <a:lnTo>
                    <a:pt x="209816" y="63728"/>
                  </a:lnTo>
                  <a:lnTo>
                    <a:pt x="209816" y="61747"/>
                  </a:lnTo>
                  <a:close/>
                </a:path>
                <a:path w="673100" h="74294">
                  <a:moveTo>
                    <a:pt x="238760" y="59436"/>
                  </a:moveTo>
                  <a:lnTo>
                    <a:pt x="237147" y="57835"/>
                  </a:lnTo>
                  <a:lnTo>
                    <a:pt x="233184" y="57835"/>
                  </a:lnTo>
                  <a:lnTo>
                    <a:pt x="231571" y="59436"/>
                  </a:lnTo>
                  <a:lnTo>
                    <a:pt x="231571" y="63411"/>
                  </a:lnTo>
                  <a:lnTo>
                    <a:pt x="233184" y="65011"/>
                  </a:lnTo>
                  <a:lnTo>
                    <a:pt x="237147" y="65011"/>
                  </a:lnTo>
                  <a:lnTo>
                    <a:pt x="238760" y="63411"/>
                  </a:lnTo>
                  <a:lnTo>
                    <a:pt x="238760" y="61417"/>
                  </a:lnTo>
                  <a:lnTo>
                    <a:pt x="238760" y="59436"/>
                  </a:lnTo>
                  <a:close/>
                </a:path>
                <a:path w="673100" h="74294">
                  <a:moveTo>
                    <a:pt x="267716" y="64058"/>
                  </a:moveTo>
                  <a:lnTo>
                    <a:pt x="266090" y="62445"/>
                  </a:lnTo>
                  <a:lnTo>
                    <a:pt x="262128" y="62445"/>
                  </a:lnTo>
                  <a:lnTo>
                    <a:pt x="260527" y="64058"/>
                  </a:lnTo>
                  <a:lnTo>
                    <a:pt x="260527" y="68021"/>
                  </a:lnTo>
                  <a:lnTo>
                    <a:pt x="262128" y="69634"/>
                  </a:lnTo>
                  <a:lnTo>
                    <a:pt x="266090" y="69634"/>
                  </a:lnTo>
                  <a:lnTo>
                    <a:pt x="267716" y="68021"/>
                  </a:lnTo>
                  <a:lnTo>
                    <a:pt x="267716" y="66040"/>
                  </a:lnTo>
                  <a:lnTo>
                    <a:pt x="267716" y="64058"/>
                  </a:lnTo>
                  <a:close/>
                </a:path>
                <a:path w="673100" h="74294">
                  <a:moveTo>
                    <a:pt x="296659" y="64058"/>
                  </a:moveTo>
                  <a:lnTo>
                    <a:pt x="295046" y="62445"/>
                  </a:lnTo>
                  <a:lnTo>
                    <a:pt x="291071" y="62445"/>
                  </a:lnTo>
                  <a:lnTo>
                    <a:pt x="289471" y="64058"/>
                  </a:lnTo>
                  <a:lnTo>
                    <a:pt x="289471" y="68021"/>
                  </a:lnTo>
                  <a:lnTo>
                    <a:pt x="291071" y="69634"/>
                  </a:lnTo>
                  <a:lnTo>
                    <a:pt x="295046" y="69634"/>
                  </a:lnTo>
                  <a:lnTo>
                    <a:pt x="296659" y="68021"/>
                  </a:lnTo>
                  <a:lnTo>
                    <a:pt x="296659" y="66040"/>
                  </a:lnTo>
                  <a:lnTo>
                    <a:pt x="296659" y="64058"/>
                  </a:lnTo>
                  <a:close/>
                </a:path>
                <a:path w="673100" h="74294">
                  <a:moveTo>
                    <a:pt x="325602" y="64058"/>
                  </a:moveTo>
                  <a:lnTo>
                    <a:pt x="323989" y="62445"/>
                  </a:lnTo>
                  <a:lnTo>
                    <a:pt x="320027" y="62445"/>
                  </a:lnTo>
                  <a:lnTo>
                    <a:pt x="318414" y="64058"/>
                  </a:lnTo>
                  <a:lnTo>
                    <a:pt x="318414" y="68021"/>
                  </a:lnTo>
                  <a:lnTo>
                    <a:pt x="320027" y="69634"/>
                  </a:lnTo>
                  <a:lnTo>
                    <a:pt x="323989" y="69634"/>
                  </a:lnTo>
                  <a:lnTo>
                    <a:pt x="325602" y="68021"/>
                  </a:lnTo>
                  <a:lnTo>
                    <a:pt x="325602" y="66040"/>
                  </a:lnTo>
                  <a:lnTo>
                    <a:pt x="325602" y="64058"/>
                  </a:lnTo>
                  <a:close/>
                </a:path>
                <a:path w="673100" h="74294">
                  <a:moveTo>
                    <a:pt x="354545" y="57124"/>
                  </a:moveTo>
                  <a:lnTo>
                    <a:pt x="352920" y="55524"/>
                  </a:lnTo>
                  <a:lnTo>
                    <a:pt x="348957" y="55524"/>
                  </a:lnTo>
                  <a:lnTo>
                    <a:pt x="347357" y="57124"/>
                  </a:lnTo>
                  <a:lnTo>
                    <a:pt x="347357" y="61099"/>
                  </a:lnTo>
                  <a:lnTo>
                    <a:pt x="348957" y="62699"/>
                  </a:lnTo>
                  <a:lnTo>
                    <a:pt x="352920" y="62699"/>
                  </a:lnTo>
                  <a:lnTo>
                    <a:pt x="354545" y="61099"/>
                  </a:lnTo>
                  <a:lnTo>
                    <a:pt x="354545" y="59105"/>
                  </a:lnTo>
                  <a:lnTo>
                    <a:pt x="354545" y="57124"/>
                  </a:lnTo>
                  <a:close/>
                </a:path>
                <a:path w="673100" h="74294">
                  <a:moveTo>
                    <a:pt x="383489" y="61747"/>
                  </a:moveTo>
                  <a:lnTo>
                    <a:pt x="381876" y="60134"/>
                  </a:lnTo>
                  <a:lnTo>
                    <a:pt x="377901" y="60134"/>
                  </a:lnTo>
                  <a:lnTo>
                    <a:pt x="376301" y="61747"/>
                  </a:lnTo>
                  <a:lnTo>
                    <a:pt x="376301" y="65709"/>
                  </a:lnTo>
                  <a:lnTo>
                    <a:pt x="377901" y="67322"/>
                  </a:lnTo>
                  <a:lnTo>
                    <a:pt x="381876" y="67322"/>
                  </a:lnTo>
                  <a:lnTo>
                    <a:pt x="383489" y="65709"/>
                  </a:lnTo>
                  <a:lnTo>
                    <a:pt x="383489" y="63728"/>
                  </a:lnTo>
                  <a:lnTo>
                    <a:pt x="383489" y="61747"/>
                  </a:lnTo>
                  <a:close/>
                </a:path>
                <a:path w="673100" h="74294">
                  <a:moveTo>
                    <a:pt x="412432" y="64058"/>
                  </a:moveTo>
                  <a:lnTo>
                    <a:pt x="410819" y="62445"/>
                  </a:lnTo>
                  <a:lnTo>
                    <a:pt x="406857" y="62445"/>
                  </a:lnTo>
                  <a:lnTo>
                    <a:pt x="405244" y="64058"/>
                  </a:lnTo>
                  <a:lnTo>
                    <a:pt x="405244" y="68021"/>
                  </a:lnTo>
                  <a:lnTo>
                    <a:pt x="406857" y="69634"/>
                  </a:lnTo>
                  <a:lnTo>
                    <a:pt x="410819" y="69634"/>
                  </a:lnTo>
                  <a:lnTo>
                    <a:pt x="412432" y="68021"/>
                  </a:lnTo>
                  <a:lnTo>
                    <a:pt x="412432" y="66040"/>
                  </a:lnTo>
                  <a:lnTo>
                    <a:pt x="412432" y="64058"/>
                  </a:lnTo>
                  <a:close/>
                </a:path>
                <a:path w="673100" h="74294">
                  <a:moveTo>
                    <a:pt x="441375" y="68694"/>
                  </a:moveTo>
                  <a:lnTo>
                    <a:pt x="439775" y="67081"/>
                  </a:lnTo>
                  <a:lnTo>
                    <a:pt x="435800" y="67081"/>
                  </a:lnTo>
                  <a:lnTo>
                    <a:pt x="434200" y="68694"/>
                  </a:lnTo>
                  <a:lnTo>
                    <a:pt x="434200" y="72656"/>
                  </a:lnTo>
                  <a:lnTo>
                    <a:pt x="435800" y="74256"/>
                  </a:lnTo>
                  <a:lnTo>
                    <a:pt x="439775" y="74256"/>
                  </a:lnTo>
                  <a:lnTo>
                    <a:pt x="441375" y="72656"/>
                  </a:lnTo>
                  <a:lnTo>
                    <a:pt x="441375" y="70662"/>
                  </a:lnTo>
                  <a:lnTo>
                    <a:pt x="441375" y="68694"/>
                  </a:lnTo>
                  <a:close/>
                </a:path>
                <a:path w="673100" h="74294">
                  <a:moveTo>
                    <a:pt x="470319" y="68694"/>
                  </a:moveTo>
                  <a:lnTo>
                    <a:pt x="468718" y="67081"/>
                  </a:lnTo>
                  <a:lnTo>
                    <a:pt x="464743" y="67081"/>
                  </a:lnTo>
                  <a:lnTo>
                    <a:pt x="463143" y="68694"/>
                  </a:lnTo>
                  <a:lnTo>
                    <a:pt x="463143" y="72656"/>
                  </a:lnTo>
                  <a:lnTo>
                    <a:pt x="464743" y="74256"/>
                  </a:lnTo>
                  <a:lnTo>
                    <a:pt x="468718" y="74256"/>
                  </a:lnTo>
                  <a:lnTo>
                    <a:pt x="470319" y="72656"/>
                  </a:lnTo>
                  <a:lnTo>
                    <a:pt x="470319" y="70662"/>
                  </a:lnTo>
                  <a:lnTo>
                    <a:pt x="470319" y="68694"/>
                  </a:lnTo>
                  <a:close/>
                </a:path>
                <a:path w="673100" h="74294">
                  <a:moveTo>
                    <a:pt x="499275" y="68694"/>
                  </a:moveTo>
                  <a:lnTo>
                    <a:pt x="497662" y="67081"/>
                  </a:lnTo>
                  <a:lnTo>
                    <a:pt x="493699" y="67081"/>
                  </a:lnTo>
                  <a:lnTo>
                    <a:pt x="492086" y="68694"/>
                  </a:lnTo>
                  <a:lnTo>
                    <a:pt x="492086" y="72656"/>
                  </a:lnTo>
                  <a:lnTo>
                    <a:pt x="493699" y="74256"/>
                  </a:lnTo>
                  <a:lnTo>
                    <a:pt x="497662" y="74256"/>
                  </a:lnTo>
                  <a:lnTo>
                    <a:pt x="499275" y="72656"/>
                  </a:lnTo>
                  <a:lnTo>
                    <a:pt x="499275" y="70662"/>
                  </a:lnTo>
                  <a:lnTo>
                    <a:pt x="499275" y="68694"/>
                  </a:lnTo>
                  <a:close/>
                </a:path>
                <a:path w="673100" h="74294">
                  <a:moveTo>
                    <a:pt x="528218" y="68694"/>
                  </a:moveTo>
                  <a:lnTo>
                    <a:pt x="526618" y="67081"/>
                  </a:lnTo>
                  <a:lnTo>
                    <a:pt x="522643" y="67081"/>
                  </a:lnTo>
                  <a:lnTo>
                    <a:pt x="521030" y="68694"/>
                  </a:lnTo>
                  <a:lnTo>
                    <a:pt x="521030" y="72656"/>
                  </a:lnTo>
                  <a:lnTo>
                    <a:pt x="522643" y="74256"/>
                  </a:lnTo>
                  <a:lnTo>
                    <a:pt x="526618" y="74256"/>
                  </a:lnTo>
                  <a:lnTo>
                    <a:pt x="528218" y="72656"/>
                  </a:lnTo>
                  <a:lnTo>
                    <a:pt x="528218" y="70662"/>
                  </a:lnTo>
                  <a:lnTo>
                    <a:pt x="528218" y="68694"/>
                  </a:lnTo>
                  <a:close/>
                </a:path>
                <a:path w="673100" h="74294">
                  <a:moveTo>
                    <a:pt x="557161" y="68694"/>
                  </a:moveTo>
                  <a:lnTo>
                    <a:pt x="555561" y="67081"/>
                  </a:lnTo>
                  <a:lnTo>
                    <a:pt x="551599" y="67081"/>
                  </a:lnTo>
                  <a:lnTo>
                    <a:pt x="549973" y="68694"/>
                  </a:lnTo>
                  <a:lnTo>
                    <a:pt x="549973" y="72656"/>
                  </a:lnTo>
                  <a:lnTo>
                    <a:pt x="551599" y="74256"/>
                  </a:lnTo>
                  <a:lnTo>
                    <a:pt x="555561" y="74256"/>
                  </a:lnTo>
                  <a:lnTo>
                    <a:pt x="557161" y="72656"/>
                  </a:lnTo>
                  <a:lnTo>
                    <a:pt x="557161" y="70662"/>
                  </a:lnTo>
                  <a:lnTo>
                    <a:pt x="557161" y="68694"/>
                  </a:lnTo>
                  <a:close/>
                </a:path>
                <a:path w="673100" h="74294">
                  <a:moveTo>
                    <a:pt x="586117" y="68694"/>
                  </a:moveTo>
                  <a:lnTo>
                    <a:pt x="584504" y="67081"/>
                  </a:lnTo>
                  <a:lnTo>
                    <a:pt x="580542" y="67081"/>
                  </a:lnTo>
                  <a:lnTo>
                    <a:pt x="578929" y="68694"/>
                  </a:lnTo>
                  <a:lnTo>
                    <a:pt x="578929" y="72656"/>
                  </a:lnTo>
                  <a:lnTo>
                    <a:pt x="580542" y="74256"/>
                  </a:lnTo>
                  <a:lnTo>
                    <a:pt x="584504" y="74256"/>
                  </a:lnTo>
                  <a:lnTo>
                    <a:pt x="586117" y="72656"/>
                  </a:lnTo>
                  <a:lnTo>
                    <a:pt x="586117" y="70662"/>
                  </a:lnTo>
                  <a:lnTo>
                    <a:pt x="586117" y="68694"/>
                  </a:lnTo>
                  <a:close/>
                </a:path>
                <a:path w="673100" h="74294">
                  <a:moveTo>
                    <a:pt x="615061" y="68694"/>
                  </a:moveTo>
                  <a:lnTo>
                    <a:pt x="613448" y="67081"/>
                  </a:lnTo>
                  <a:lnTo>
                    <a:pt x="609485" y="67081"/>
                  </a:lnTo>
                  <a:lnTo>
                    <a:pt x="607872" y="68694"/>
                  </a:lnTo>
                  <a:lnTo>
                    <a:pt x="607872" y="72656"/>
                  </a:lnTo>
                  <a:lnTo>
                    <a:pt x="609485" y="74256"/>
                  </a:lnTo>
                  <a:lnTo>
                    <a:pt x="613448" y="74256"/>
                  </a:lnTo>
                  <a:lnTo>
                    <a:pt x="615061" y="72656"/>
                  </a:lnTo>
                  <a:lnTo>
                    <a:pt x="615061" y="70662"/>
                  </a:lnTo>
                  <a:lnTo>
                    <a:pt x="615061" y="68694"/>
                  </a:lnTo>
                  <a:close/>
                </a:path>
                <a:path w="673100" h="74294">
                  <a:moveTo>
                    <a:pt x="644017" y="68694"/>
                  </a:moveTo>
                  <a:lnTo>
                    <a:pt x="642391" y="67081"/>
                  </a:lnTo>
                  <a:lnTo>
                    <a:pt x="638429" y="67081"/>
                  </a:lnTo>
                  <a:lnTo>
                    <a:pt x="636828" y="68694"/>
                  </a:lnTo>
                  <a:lnTo>
                    <a:pt x="636828" y="72656"/>
                  </a:lnTo>
                  <a:lnTo>
                    <a:pt x="638429" y="74256"/>
                  </a:lnTo>
                  <a:lnTo>
                    <a:pt x="642391" y="74256"/>
                  </a:lnTo>
                  <a:lnTo>
                    <a:pt x="644017" y="72656"/>
                  </a:lnTo>
                  <a:lnTo>
                    <a:pt x="644017" y="70662"/>
                  </a:lnTo>
                  <a:lnTo>
                    <a:pt x="644017" y="68694"/>
                  </a:lnTo>
                  <a:close/>
                </a:path>
                <a:path w="673100" h="74294">
                  <a:moveTo>
                    <a:pt x="672960" y="68694"/>
                  </a:moveTo>
                  <a:lnTo>
                    <a:pt x="671347" y="67081"/>
                  </a:lnTo>
                  <a:lnTo>
                    <a:pt x="667372" y="67081"/>
                  </a:lnTo>
                  <a:lnTo>
                    <a:pt x="665772" y="68694"/>
                  </a:lnTo>
                  <a:lnTo>
                    <a:pt x="665772" y="72656"/>
                  </a:lnTo>
                  <a:lnTo>
                    <a:pt x="667372" y="74256"/>
                  </a:lnTo>
                  <a:lnTo>
                    <a:pt x="671347" y="74256"/>
                  </a:lnTo>
                  <a:lnTo>
                    <a:pt x="672960" y="72656"/>
                  </a:lnTo>
                  <a:lnTo>
                    <a:pt x="672960" y="70662"/>
                  </a:lnTo>
                  <a:lnTo>
                    <a:pt x="672960" y="68694"/>
                  </a:lnTo>
                  <a:close/>
                </a:path>
              </a:pathLst>
            </a:custGeom>
            <a:solidFill>
              <a:srgbClr val="AB62F9"/>
            </a:solidFill>
          </p:spPr>
          <p:txBody>
            <a:bodyPr wrap="square" lIns="0" tIns="0" rIns="0" bIns="0" rtlCol="0"/>
            <a:lstStyle/>
            <a:p>
              <a:endParaRPr/>
            </a:p>
          </p:txBody>
        </p:sp>
        <p:sp>
          <p:nvSpPr>
            <p:cNvPr id="136" name="object 136"/>
            <p:cNvSpPr/>
            <p:nvPr/>
          </p:nvSpPr>
          <p:spPr>
            <a:xfrm>
              <a:off x="2048498" y="1858473"/>
              <a:ext cx="666115" cy="419100"/>
            </a:xfrm>
            <a:custGeom>
              <a:avLst/>
              <a:gdLst/>
              <a:ahLst/>
              <a:cxnLst/>
              <a:rect l="l" t="t" r="r" b="b"/>
              <a:pathLst>
                <a:path w="666114" h="419100">
                  <a:moveTo>
                    <a:pt x="0" y="404740"/>
                  </a:moveTo>
                  <a:lnTo>
                    <a:pt x="28943" y="0"/>
                  </a:lnTo>
                  <a:lnTo>
                    <a:pt x="57896" y="409378"/>
                  </a:lnTo>
                  <a:lnTo>
                    <a:pt x="86839" y="358486"/>
                  </a:lnTo>
                  <a:lnTo>
                    <a:pt x="115793" y="379309"/>
                  </a:lnTo>
                  <a:lnTo>
                    <a:pt x="144736" y="367741"/>
                  </a:lnTo>
                  <a:lnTo>
                    <a:pt x="173679" y="388564"/>
                  </a:lnTo>
                  <a:lnTo>
                    <a:pt x="202632" y="393181"/>
                  </a:lnTo>
                  <a:lnTo>
                    <a:pt x="231576" y="376995"/>
                  </a:lnTo>
                  <a:lnTo>
                    <a:pt x="260529" y="397819"/>
                  </a:lnTo>
                  <a:lnTo>
                    <a:pt x="289472" y="374682"/>
                  </a:lnTo>
                  <a:lnTo>
                    <a:pt x="318416" y="360809"/>
                  </a:lnTo>
                  <a:lnTo>
                    <a:pt x="347359" y="356182"/>
                  </a:lnTo>
                  <a:lnTo>
                    <a:pt x="376302" y="395495"/>
                  </a:lnTo>
                  <a:lnTo>
                    <a:pt x="405246" y="381623"/>
                  </a:lnTo>
                  <a:lnTo>
                    <a:pt x="434199" y="411681"/>
                  </a:lnTo>
                  <a:lnTo>
                    <a:pt x="463142" y="418622"/>
                  </a:lnTo>
                  <a:lnTo>
                    <a:pt x="607879" y="418622"/>
                  </a:lnTo>
                  <a:lnTo>
                    <a:pt x="636832" y="416319"/>
                  </a:lnTo>
                  <a:lnTo>
                    <a:pt x="665775" y="416319"/>
                  </a:lnTo>
                </a:path>
              </a:pathLst>
            </a:custGeom>
            <a:ln w="3175">
              <a:solidFill>
                <a:srgbClr val="FFA05A"/>
              </a:solidFill>
            </a:ln>
          </p:spPr>
          <p:txBody>
            <a:bodyPr wrap="square" lIns="0" tIns="0" rIns="0" bIns="0" rtlCol="0"/>
            <a:lstStyle/>
            <a:p>
              <a:endParaRPr/>
            </a:p>
          </p:txBody>
        </p:sp>
        <p:sp>
          <p:nvSpPr>
            <p:cNvPr id="137" name="object 137"/>
            <p:cNvSpPr/>
            <p:nvPr/>
          </p:nvSpPr>
          <p:spPr>
            <a:xfrm>
              <a:off x="2044903" y="1854885"/>
              <a:ext cx="673100" cy="426084"/>
            </a:xfrm>
            <a:custGeom>
              <a:avLst/>
              <a:gdLst/>
              <a:ahLst/>
              <a:cxnLst/>
              <a:rect l="l" t="t" r="r" b="b"/>
              <a:pathLst>
                <a:path w="673100" h="426085">
                  <a:moveTo>
                    <a:pt x="7175" y="406361"/>
                  </a:moveTo>
                  <a:lnTo>
                    <a:pt x="5575" y="404749"/>
                  </a:lnTo>
                  <a:lnTo>
                    <a:pt x="1600" y="404749"/>
                  </a:lnTo>
                  <a:lnTo>
                    <a:pt x="0" y="406361"/>
                  </a:lnTo>
                  <a:lnTo>
                    <a:pt x="0" y="410324"/>
                  </a:lnTo>
                  <a:lnTo>
                    <a:pt x="1600" y="411924"/>
                  </a:lnTo>
                  <a:lnTo>
                    <a:pt x="5575" y="411924"/>
                  </a:lnTo>
                  <a:lnTo>
                    <a:pt x="7175" y="410324"/>
                  </a:lnTo>
                  <a:lnTo>
                    <a:pt x="7175" y="408330"/>
                  </a:lnTo>
                  <a:lnTo>
                    <a:pt x="7175" y="406361"/>
                  </a:lnTo>
                  <a:close/>
                </a:path>
                <a:path w="673100" h="426085">
                  <a:moveTo>
                    <a:pt x="36118" y="1625"/>
                  </a:moveTo>
                  <a:lnTo>
                    <a:pt x="34518" y="0"/>
                  </a:lnTo>
                  <a:lnTo>
                    <a:pt x="30556" y="0"/>
                  </a:lnTo>
                  <a:lnTo>
                    <a:pt x="28943" y="1625"/>
                  </a:lnTo>
                  <a:lnTo>
                    <a:pt x="28943" y="5575"/>
                  </a:lnTo>
                  <a:lnTo>
                    <a:pt x="30556" y="7188"/>
                  </a:lnTo>
                  <a:lnTo>
                    <a:pt x="34518" y="7188"/>
                  </a:lnTo>
                  <a:lnTo>
                    <a:pt x="36118" y="5575"/>
                  </a:lnTo>
                  <a:lnTo>
                    <a:pt x="36118" y="3594"/>
                  </a:lnTo>
                  <a:lnTo>
                    <a:pt x="36118" y="1625"/>
                  </a:lnTo>
                  <a:close/>
                </a:path>
                <a:path w="673100" h="426085">
                  <a:moveTo>
                    <a:pt x="65074" y="410984"/>
                  </a:moveTo>
                  <a:lnTo>
                    <a:pt x="63474" y="409384"/>
                  </a:lnTo>
                  <a:lnTo>
                    <a:pt x="59499" y="409384"/>
                  </a:lnTo>
                  <a:lnTo>
                    <a:pt x="57886" y="410984"/>
                  </a:lnTo>
                  <a:lnTo>
                    <a:pt x="57886" y="414959"/>
                  </a:lnTo>
                  <a:lnTo>
                    <a:pt x="59499" y="416560"/>
                  </a:lnTo>
                  <a:lnTo>
                    <a:pt x="63474" y="416560"/>
                  </a:lnTo>
                  <a:lnTo>
                    <a:pt x="65074" y="414959"/>
                  </a:lnTo>
                  <a:lnTo>
                    <a:pt x="65074" y="412965"/>
                  </a:lnTo>
                  <a:lnTo>
                    <a:pt x="65074" y="410984"/>
                  </a:lnTo>
                  <a:close/>
                </a:path>
                <a:path w="673100" h="426085">
                  <a:moveTo>
                    <a:pt x="94018" y="360108"/>
                  </a:moveTo>
                  <a:lnTo>
                    <a:pt x="92417" y="358495"/>
                  </a:lnTo>
                  <a:lnTo>
                    <a:pt x="88442" y="358495"/>
                  </a:lnTo>
                  <a:lnTo>
                    <a:pt x="86829" y="360108"/>
                  </a:lnTo>
                  <a:lnTo>
                    <a:pt x="86829" y="364070"/>
                  </a:lnTo>
                  <a:lnTo>
                    <a:pt x="88442" y="365671"/>
                  </a:lnTo>
                  <a:lnTo>
                    <a:pt x="92417" y="365671"/>
                  </a:lnTo>
                  <a:lnTo>
                    <a:pt x="94018" y="364070"/>
                  </a:lnTo>
                  <a:lnTo>
                    <a:pt x="94018" y="362077"/>
                  </a:lnTo>
                  <a:lnTo>
                    <a:pt x="94018" y="360108"/>
                  </a:lnTo>
                  <a:close/>
                </a:path>
                <a:path w="673100" h="426085">
                  <a:moveTo>
                    <a:pt x="122974" y="380923"/>
                  </a:moveTo>
                  <a:lnTo>
                    <a:pt x="121361" y="379310"/>
                  </a:lnTo>
                  <a:lnTo>
                    <a:pt x="117398" y="379310"/>
                  </a:lnTo>
                  <a:lnTo>
                    <a:pt x="115785" y="380923"/>
                  </a:lnTo>
                  <a:lnTo>
                    <a:pt x="115785" y="384886"/>
                  </a:lnTo>
                  <a:lnTo>
                    <a:pt x="117398" y="386499"/>
                  </a:lnTo>
                  <a:lnTo>
                    <a:pt x="121361" y="386499"/>
                  </a:lnTo>
                  <a:lnTo>
                    <a:pt x="122974" y="384886"/>
                  </a:lnTo>
                  <a:lnTo>
                    <a:pt x="122974" y="382905"/>
                  </a:lnTo>
                  <a:lnTo>
                    <a:pt x="122974" y="380923"/>
                  </a:lnTo>
                  <a:close/>
                </a:path>
                <a:path w="673100" h="426085">
                  <a:moveTo>
                    <a:pt x="151917" y="369354"/>
                  </a:moveTo>
                  <a:lnTo>
                    <a:pt x="150317" y="367741"/>
                  </a:lnTo>
                  <a:lnTo>
                    <a:pt x="146342" y="367741"/>
                  </a:lnTo>
                  <a:lnTo>
                    <a:pt x="144729" y="369354"/>
                  </a:lnTo>
                  <a:lnTo>
                    <a:pt x="144729" y="373316"/>
                  </a:lnTo>
                  <a:lnTo>
                    <a:pt x="146342" y="374929"/>
                  </a:lnTo>
                  <a:lnTo>
                    <a:pt x="150317" y="374929"/>
                  </a:lnTo>
                  <a:lnTo>
                    <a:pt x="151917" y="373316"/>
                  </a:lnTo>
                  <a:lnTo>
                    <a:pt x="151917" y="371335"/>
                  </a:lnTo>
                  <a:lnTo>
                    <a:pt x="151917" y="369354"/>
                  </a:lnTo>
                  <a:close/>
                </a:path>
                <a:path w="673100" h="426085">
                  <a:moveTo>
                    <a:pt x="180860" y="390169"/>
                  </a:moveTo>
                  <a:lnTo>
                    <a:pt x="179260" y="388569"/>
                  </a:lnTo>
                  <a:lnTo>
                    <a:pt x="175298" y="388569"/>
                  </a:lnTo>
                  <a:lnTo>
                    <a:pt x="173672" y="390169"/>
                  </a:lnTo>
                  <a:lnTo>
                    <a:pt x="173672" y="394144"/>
                  </a:lnTo>
                  <a:lnTo>
                    <a:pt x="175298" y="395744"/>
                  </a:lnTo>
                  <a:lnTo>
                    <a:pt x="179260" y="395744"/>
                  </a:lnTo>
                  <a:lnTo>
                    <a:pt x="180860" y="394144"/>
                  </a:lnTo>
                  <a:lnTo>
                    <a:pt x="180860" y="392163"/>
                  </a:lnTo>
                  <a:lnTo>
                    <a:pt x="180860" y="390169"/>
                  </a:lnTo>
                  <a:close/>
                </a:path>
                <a:path w="673100" h="426085">
                  <a:moveTo>
                    <a:pt x="209816" y="394792"/>
                  </a:moveTo>
                  <a:lnTo>
                    <a:pt x="208203" y="393192"/>
                  </a:lnTo>
                  <a:lnTo>
                    <a:pt x="204241" y="393192"/>
                  </a:lnTo>
                  <a:lnTo>
                    <a:pt x="202628" y="394792"/>
                  </a:lnTo>
                  <a:lnTo>
                    <a:pt x="202628" y="398754"/>
                  </a:lnTo>
                  <a:lnTo>
                    <a:pt x="204241" y="400367"/>
                  </a:lnTo>
                  <a:lnTo>
                    <a:pt x="208203" y="400367"/>
                  </a:lnTo>
                  <a:lnTo>
                    <a:pt x="209816" y="398754"/>
                  </a:lnTo>
                  <a:lnTo>
                    <a:pt x="209816" y="396773"/>
                  </a:lnTo>
                  <a:lnTo>
                    <a:pt x="209816" y="394792"/>
                  </a:lnTo>
                  <a:close/>
                </a:path>
                <a:path w="673100" h="426085">
                  <a:moveTo>
                    <a:pt x="238760" y="378599"/>
                  </a:moveTo>
                  <a:lnTo>
                    <a:pt x="237147" y="376999"/>
                  </a:lnTo>
                  <a:lnTo>
                    <a:pt x="233184" y="376999"/>
                  </a:lnTo>
                  <a:lnTo>
                    <a:pt x="231571" y="378599"/>
                  </a:lnTo>
                  <a:lnTo>
                    <a:pt x="231571" y="382562"/>
                  </a:lnTo>
                  <a:lnTo>
                    <a:pt x="233184" y="384175"/>
                  </a:lnTo>
                  <a:lnTo>
                    <a:pt x="237147" y="384175"/>
                  </a:lnTo>
                  <a:lnTo>
                    <a:pt x="238760" y="382562"/>
                  </a:lnTo>
                  <a:lnTo>
                    <a:pt x="238760" y="380593"/>
                  </a:lnTo>
                  <a:lnTo>
                    <a:pt x="238760" y="378599"/>
                  </a:lnTo>
                  <a:close/>
                </a:path>
                <a:path w="673100" h="426085">
                  <a:moveTo>
                    <a:pt x="267716" y="399427"/>
                  </a:moveTo>
                  <a:lnTo>
                    <a:pt x="266090" y="397827"/>
                  </a:lnTo>
                  <a:lnTo>
                    <a:pt x="262128" y="397827"/>
                  </a:lnTo>
                  <a:lnTo>
                    <a:pt x="260527" y="399427"/>
                  </a:lnTo>
                  <a:lnTo>
                    <a:pt x="260527" y="403390"/>
                  </a:lnTo>
                  <a:lnTo>
                    <a:pt x="262128" y="405003"/>
                  </a:lnTo>
                  <a:lnTo>
                    <a:pt x="266090" y="405003"/>
                  </a:lnTo>
                  <a:lnTo>
                    <a:pt x="267716" y="403390"/>
                  </a:lnTo>
                  <a:lnTo>
                    <a:pt x="267716" y="401408"/>
                  </a:lnTo>
                  <a:lnTo>
                    <a:pt x="267716" y="399427"/>
                  </a:lnTo>
                  <a:close/>
                </a:path>
                <a:path w="673100" h="426085">
                  <a:moveTo>
                    <a:pt x="296659" y="376288"/>
                  </a:moveTo>
                  <a:lnTo>
                    <a:pt x="295046" y="374688"/>
                  </a:lnTo>
                  <a:lnTo>
                    <a:pt x="291071" y="374688"/>
                  </a:lnTo>
                  <a:lnTo>
                    <a:pt x="289471" y="376288"/>
                  </a:lnTo>
                  <a:lnTo>
                    <a:pt x="289471" y="380263"/>
                  </a:lnTo>
                  <a:lnTo>
                    <a:pt x="291071" y="381863"/>
                  </a:lnTo>
                  <a:lnTo>
                    <a:pt x="295046" y="381863"/>
                  </a:lnTo>
                  <a:lnTo>
                    <a:pt x="296659" y="380263"/>
                  </a:lnTo>
                  <a:lnTo>
                    <a:pt x="296659" y="378282"/>
                  </a:lnTo>
                  <a:lnTo>
                    <a:pt x="296659" y="376288"/>
                  </a:lnTo>
                  <a:close/>
                </a:path>
                <a:path w="673100" h="426085">
                  <a:moveTo>
                    <a:pt x="325602" y="362419"/>
                  </a:moveTo>
                  <a:lnTo>
                    <a:pt x="323989" y="360819"/>
                  </a:lnTo>
                  <a:lnTo>
                    <a:pt x="320027" y="360819"/>
                  </a:lnTo>
                  <a:lnTo>
                    <a:pt x="318414" y="362419"/>
                  </a:lnTo>
                  <a:lnTo>
                    <a:pt x="318414" y="366382"/>
                  </a:lnTo>
                  <a:lnTo>
                    <a:pt x="320027" y="367995"/>
                  </a:lnTo>
                  <a:lnTo>
                    <a:pt x="323989" y="367995"/>
                  </a:lnTo>
                  <a:lnTo>
                    <a:pt x="325602" y="366382"/>
                  </a:lnTo>
                  <a:lnTo>
                    <a:pt x="325602" y="364401"/>
                  </a:lnTo>
                  <a:lnTo>
                    <a:pt x="325602" y="362419"/>
                  </a:lnTo>
                  <a:close/>
                </a:path>
                <a:path w="673100" h="426085">
                  <a:moveTo>
                    <a:pt x="354545" y="357797"/>
                  </a:moveTo>
                  <a:lnTo>
                    <a:pt x="352920" y="356184"/>
                  </a:lnTo>
                  <a:lnTo>
                    <a:pt x="348957" y="356184"/>
                  </a:lnTo>
                  <a:lnTo>
                    <a:pt x="347357" y="357797"/>
                  </a:lnTo>
                  <a:lnTo>
                    <a:pt x="347357" y="361759"/>
                  </a:lnTo>
                  <a:lnTo>
                    <a:pt x="348957" y="363372"/>
                  </a:lnTo>
                  <a:lnTo>
                    <a:pt x="352920" y="363372"/>
                  </a:lnTo>
                  <a:lnTo>
                    <a:pt x="354545" y="361759"/>
                  </a:lnTo>
                  <a:lnTo>
                    <a:pt x="354545" y="359778"/>
                  </a:lnTo>
                  <a:lnTo>
                    <a:pt x="354545" y="357797"/>
                  </a:lnTo>
                  <a:close/>
                </a:path>
                <a:path w="673100" h="426085">
                  <a:moveTo>
                    <a:pt x="383489" y="397103"/>
                  </a:moveTo>
                  <a:lnTo>
                    <a:pt x="381876" y="395503"/>
                  </a:lnTo>
                  <a:lnTo>
                    <a:pt x="377901" y="395503"/>
                  </a:lnTo>
                  <a:lnTo>
                    <a:pt x="376301" y="397103"/>
                  </a:lnTo>
                  <a:lnTo>
                    <a:pt x="376301" y="401078"/>
                  </a:lnTo>
                  <a:lnTo>
                    <a:pt x="377901" y="402678"/>
                  </a:lnTo>
                  <a:lnTo>
                    <a:pt x="381876" y="402678"/>
                  </a:lnTo>
                  <a:lnTo>
                    <a:pt x="383489" y="401078"/>
                  </a:lnTo>
                  <a:lnTo>
                    <a:pt x="383489" y="399084"/>
                  </a:lnTo>
                  <a:lnTo>
                    <a:pt x="383489" y="397103"/>
                  </a:lnTo>
                  <a:close/>
                </a:path>
                <a:path w="673100" h="426085">
                  <a:moveTo>
                    <a:pt x="412432" y="383235"/>
                  </a:moveTo>
                  <a:lnTo>
                    <a:pt x="410819" y="381622"/>
                  </a:lnTo>
                  <a:lnTo>
                    <a:pt x="406857" y="381622"/>
                  </a:lnTo>
                  <a:lnTo>
                    <a:pt x="405244" y="383235"/>
                  </a:lnTo>
                  <a:lnTo>
                    <a:pt x="405244" y="387197"/>
                  </a:lnTo>
                  <a:lnTo>
                    <a:pt x="406857" y="388810"/>
                  </a:lnTo>
                  <a:lnTo>
                    <a:pt x="410819" y="388810"/>
                  </a:lnTo>
                  <a:lnTo>
                    <a:pt x="412432" y="387197"/>
                  </a:lnTo>
                  <a:lnTo>
                    <a:pt x="412432" y="385216"/>
                  </a:lnTo>
                  <a:lnTo>
                    <a:pt x="412432" y="383235"/>
                  </a:lnTo>
                  <a:close/>
                </a:path>
                <a:path w="673100" h="426085">
                  <a:moveTo>
                    <a:pt x="441375" y="413296"/>
                  </a:moveTo>
                  <a:lnTo>
                    <a:pt x="439775" y="411683"/>
                  </a:lnTo>
                  <a:lnTo>
                    <a:pt x="435800" y="411683"/>
                  </a:lnTo>
                  <a:lnTo>
                    <a:pt x="434200" y="413296"/>
                  </a:lnTo>
                  <a:lnTo>
                    <a:pt x="434200" y="417258"/>
                  </a:lnTo>
                  <a:lnTo>
                    <a:pt x="435800" y="418871"/>
                  </a:lnTo>
                  <a:lnTo>
                    <a:pt x="439775" y="418871"/>
                  </a:lnTo>
                  <a:lnTo>
                    <a:pt x="441375" y="417258"/>
                  </a:lnTo>
                  <a:lnTo>
                    <a:pt x="441375" y="415277"/>
                  </a:lnTo>
                  <a:lnTo>
                    <a:pt x="441375" y="413296"/>
                  </a:lnTo>
                  <a:close/>
                </a:path>
                <a:path w="673100" h="426085">
                  <a:moveTo>
                    <a:pt x="470319" y="420243"/>
                  </a:moveTo>
                  <a:lnTo>
                    <a:pt x="468718" y="418630"/>
                  </a:lnTo>
                  <a:lnTo>
                    <a:pt x="464743" y="418630"/>
                  </a:lnTo>
                  <a:lnTo>
                    <a:pt x="463143" y="420243"/>
                  </a:lnTo>
                  <a:lnTo>
                    <a:pt x="463143" y="424205"/>
                  </a:lnTo>
                  <a:lnTo>
                    <a:pt x="464743" y="425805"/>
                  </a:lnTo>
                  <a:lnTo>
                    <a:pt x="468718" y="425805"/>
                  </a:lnTo>
                  <a:lnTo>
                    <a:pt x="470319" y="424205"/>
                  </a:lnTo>
                  <a:lnTo>
                    <a:pt x="470319" y="422211"/>
                  </a:lnTo>
                  <a:lnTo>
                    <a:pt x="470319" y="420243"/>
                  </a:lnTo>
                  <a:close/>
                </a:path>
                <a:path w="673100" h="426085">
                  <a:moveTo>
                    <a:pt x="499275" y="420243"/>
                  </a:moveTo>
                  <a:lnTo>
                    <a:pt x="497662" y="418630"/>
                  </a:lnTo>
                  <a:lnTo>
                    <a:pt x="493699" y="418630"/>
                  </a:lnTo>
                  <a:lnTo>
                    <a:pt x="492086" y="420243"/>
                  </a:lnTo>
                  <a:lnTo>
                    <a:pt x="492086" y="424205"/>
                  </a:lnTo>
                  <a:lnTo>
                    <a:pt x="493699" y="425805"/>
                  </a:lnTo>
                  <a:lnTo>
                    <a:pt x="497662" y="425805"/>
                  </a:lnTo>
                  <a:lnTo>
                    <a:pt x="499275" y="424205"/>
                  </a:lnTo>
                  <a:lnTo>
                    <a:pt x="499275" y="422211"/>
                  </a:lnTo>
                  <a:lnTo>
                    <a:pt x="499275" y="420243"/>
                  </a:lnTo>
                  <a:close/>
                </a:path>
                <a:path w="673100" h="426085">
                  <a:moveTo>
                    <a:pt x="528218" y="420243"/>
                  </a:moveTo>
                  <a:lnTo>
                    <a:pt x="526618" y="418630"/>
                  </a:lnTo>
                  <a:lnTo>
                    <a:pt x="522643" y="418630"/>
                  </a:lnTo>
                  <a:lnTo>
                    <a:pt x="521030" y="420243"/>
                  </a:lnTo>
                  <a:lnTo>
                    <a:pt x="521030" y="424205"/>
                  </a:lnTo>
                  <a:lnTo>
                    <a:pt x="522643" y="425805"/>
                  </a:lnTo>
                  <a:lnTo>
                    <a:pt x="526618" y="425805"/>
                  </a:lnTo>
                  <a:lnTo>
                    <a:pt x="528218" y="424205"/>
                  </a:lnTo>
                  <a:lnTo>
                    <a:pt x="528218" y="422211"/>
                  </a:lnTo>
                  <a:lnTo>
                    <a:pt x="528218" y="420243"/>
                  </a:lnTo>
                  <a:close/>
                </a:path>
                <a:path w="673100" h="426085">
                  <a:moveTo>
                    <a:pt x="557161" y="420243"/>
                  </a:moveTo>
                  <a:lnTo>
                    <a:pt x="555561" y="418630"/>
                  </a:lnTo>
                  <a:lnTo>
                    <a:pt x="551599" y="418630"/>
                  </a:lnTo>
                  <a:lnTo>
                    <a:pt x="549973" y="420243"/>
                  </a:lnTo>
                  <a:lnTo>
                    <a:pt x="549973" y="424205"/>
                  </a:lnTo>
                  <a:lnTo>
                    <a:pt x="551599" y="425805"/>
                  </a:lnTo>
                  <a:lnTo>
                    <a:pt x="555561" y="425805"/>
                  </a:lnTo>
                  <a:lnTo>
                    <a:pt x="557161" y="424205"/>
                  </a:lnTo>
                  <a:lnTo>
                    <a:pt x="557161" y="422211"/>
                  </a:lnTo>
                  <a:lnTo>
                    <a:pt x="557161" y="420243"/>
                  </a:lnTo>
                  <a:close/>
                </a:path>
                <a:path w="673100" h="426085">
                  <a:moveTo>
                    <a:pt x="586117" y="420243"/>
                  </a:moveTo>
                  <a:lnTo>
                    <a:pt x="584504" y="418630"/>
                  </a:lnTo>
                  <a:lnTo>
                    <a:pt x="580542" y="418630"/>
                  </a:lnTo>
                  <a:lnTo>
                    <a:pt x="578929" y="420243"/>
                  </a:lnTo>
                  <a:lnTo>
                    <a:pt x="578929" y="424205"/>
                  </a:lnTo>
                  <a:lnTo>
                    <a:pt x="580542" y="425805"/>
                  </a:lnTo>
                  <a:lnTo>
                    <a:pt x="584504" y="425805"/>
                  </a:lnTo>
                  <a:lnTo>
                    <a:pt x="586117" y="424205"/>
                  </a:lnTo>
                  <a:lnTo>
                    <a:pt x="586117" y="422211"/>
                  </a:lnTo>
                  <a:lnTo>
                    <a:pt x="586117" y="420243"/>
                  </a:lnTo>
                  <a:close/>
                </a:path>
                <a:path w="673100" h="426085">
                  <a:moveTo>
                    <a:pt x="615061" y="420243"/>
                  </a:moveTo>
                  <a:lnTo>
                    <a:pt x="613448" y="418630"/>
                  </a:lnTo>
                  <a:lnTo>
                    <a:pt x="609485" y="418630"/>
                  </a:lnTo>
                  <a:lnTo>
                    <a:pt x="607872" y="420243"/>
                  </a:lnTo>
                  <a:lnTo>
                    <a:pt x="607872" y="424205"/>
                  </a:lnTo>
                  <a:lnTo>
                    <a:pt x="609485" y="425805"/>
                  </a:lnTo>
                  <a:lnTo>
                    <a:pt x="613448" y="425805"/>
                  </a:lnTo>
                  <a:lnTo>
                    <a:pt x="615061" y="424205"/>
                  </a:lnTo>
                  <a:lnTo>
                    <a:pt x="615061" y="422211"/>
                  </a:lnTo>
                  <a:lnTo>
                    <a:pt x="615061" y="420243"/>
                  </a:lnTo>
                  <a:close/>
                </a:path>
                <a:path w="673100" h="426085">
                  <a:moveTo>
                    <a:pt x="644017" y="417931"/>
                  </a:moveTo>
                  <a:lnTo>
                    <a:pt x="642391" y="416318"/>
                  </a:lnTo>
                  <a:lnTo>
                    <a:pt x="638429" y="416318"/>
                  </a:lnTo>
                  <a:lnTo>
                    <a:pt x="636828" y="417931"/>
                  </a:lnTo>
                  <a:lnTo>
                    <a:pt x="636828" y="421894"/>
                  </a:lnTo>
                  <a:lnTo>
                    <a:pt x="638429" y="423506"/>
                  </a:lnTo>
                  <a:lnTo>
                    <a:pt x="642391" y="423506"/>
                  </a:lnTo>
                  <a:lnTo>
                    <a:pt x="644017" y="421894"/>
                  </a:lnTo>
                  <a:lnTo>
                    <a:pt x="644017" y="419912"/>
                  </a:lnTo>
                  <a:lnTo>
                    <a:pt x="644017" y="417931"/>
                  </a:lnTo>
                  <a:close/>
                </a:path>
                <a:path w="673100" h="426085">
                  <a:moveTo>
                    <a:pt x="672960" y="417931"/>
                  </a:moveTo>
                  <a:lnTo>
                    <a:pt x="671347" y="416318"/>
                  </a:lnTo>
                  <a:lnTo>
                    <a:pt x="667372" y="416318"/>
                  </a:lnTo>
                  <a:lnTo>
                    <a:pt x="665772" y="417931"/>
                  </a:lnTo>
                  <a:lnTo>
                    <a:pt x="665772" y="421894"/>
                  </a:lnTo>
                  <a:lnTo>
                    <a:pt x="667372" y="423506"/>
                  </a:lnTo>
                  <a:lnTo>
                    <a:pt x="671347" y="423506"/>
                  </a:lnTo>
                  <a:lnTo>
                    <a:pt x="672960" y="421894"/>
                  </a:lnTo>
                  <a:lnTo>
                    <a:pt x="672960" y="419912"/>
                  </a:lnTo>
                  <a:lnTo>
                    <a:pt x="672960" y="417931"/>
                  </a:lnTo>
                  <a:close/>
                </a:path>
              </a:pathLst>
            </a:custGeom>
            <a:solidFill>
              <a:srgbClr val="FFA05A"/>
            </a:solidFill>
          </p:spPr>
          <p:txBody>
            <a:bodyPr wrap="square" lIns="0" tIns="0" rIns="0" bIns="0" rtlCol="0"/>
            <a:lstStyle/>
            <a:p>
              <a:endParaRPr/>
            </a:p>
          </p:txBody>
        </p:sp>
        <p:sp>
          <p:nvSpPr>
            <p:cNvPr id="138" name="object 138"/>
            <p:cNvSpPr/>
            <p:nvPr/>
          </p:nvSpPr>
          <p:spPr>
            <a:xfrm>
              <a:off x="2005322" y="1830230"/>
              <a:ext cx="751205" cy="476250"/>
            </a:xfrm>
            <a:custGeom>
              <a:avLst/>
              <a:gdLst/>
              <a:ahLst/>
              <a:cxnLst/>
              <a:rect l="l" t="t" r="r" b="b"/>
              <a:pathLst>
                <a:path w="751205" h="476250">
                  <a:moveTo>
                    <a:pt x="0" y="475711"/>
                  </a:moveTo>
                  <a:lnTo>
                    <a:pt x="750928" y="475711"/>
                  </a:lnTo>
                </a:path>
                <a:path w="751205" h="476250">
                  <a:moveTo>
                    <a:pt x="598" y="0"/>
                  </a:moveTo>
                  <a:lnTo>
                    <a:pt x="598" y="475113"/>
                  </a:lnTo>
                </a:path>
              </a:pathLst>
            </a:custGeom>
            <a:ln w="3175">
              <a:solidFill>
                <a:srgbClr val="000000"/>
              </a:solidFill>
            </a:ln>
          </p:spPr>
          <p:txBody>
            <a:bodyPr wrap="square" lIns="0" tIns="0" rIns="0" bIns="0" rtlCol="0"/>
            <a:lstStyle/>
            <a:p>
              <a:endParaRPr/>
            </a:p>
          </p:txBody>
        </p:sp>
      </p:grpSp>
      <p:sp>
        <p:nvSpPr>
          <p:cNvPr id="139" name="object 139"/>
          <p:cNvSpPr txBox="1"/>
          <p:nvPr/>
        </p:nvSpPr>
        <p:spPr>
          <a:xfrm>
            <a:off x="1974528" y="2249191"/>
            <a:ext cx="39370" cy="54610"/>
          </a:xfrm>
          <a:prstGeom prst="rect">
            <a:avLst/>
          </a:prstGeom>
        </p:spPr>
        <p:txBody>
          <a:bodyPr vert="horz" wrap="square" lIns="0" tIns="11430" rIns="0" bIns="0" rtlCol="0">
            <a:spAutoFit/>
          </a:bodyPr>
          <a:lstStyle/>
          <a:p>
            <a:pPr marL="12700">
              <a:lnSpc>
                <a:spcPct val="100000"/>
              </a:lnSpc>
              <a:spcBef>
                <a:spcPts val="90"/>
              </a:spcBef>
            </a:pPr>
            <a:r>
              <a:rPr sz="200" b="1" spc="-20" dirty="0">
                <a:solidFill>
                  <a:srgbClr val="2A3E5F"/>
                </a:solidFill>
                <a:latin typeface="Tahoma"/>
                <a:cs typeface="Tahoma"/>
              </a:rPr>
              <a:t>0</a:t>
            </a:r>
            <a:endParaRPr sz="200">
              <a:latin typeface="Tahoma"/>
              <a:cs typeface="Tahoma"/>
            </a:endParaRPr>
          </a:p>
        </p:txBody>
      </p:sp>
      <p:sp>
        <p:nvSpPr>
          <p:cNvPr id="140" name="object 140"/>
          <p:cNvSpPr txBox="1"/>
          <p:nvPr/>
        </p:nvSpPr>
        <p:spPr>
          <a:xfrm>
            <a:off x="1961354" y="2133342"/>
            <a:ext cx="52069" cy="54610"/>
          </a:xfrm>
          <a:prstGeom prst="rect">
            <a:avLst/>
          </a:prstGeom>
        </p:spPr>
        <p:txBody>
          <a:bodyPr vert="horz" wrap="square" lIns="0" tIns="11430" rIns="0" bIns="0" rtlCol="0">
            <a:spAutoFit/>
          </a:bodyPr>
          <a:lstStyle/>
          <a:p>
            <a:pPr marL="12700">
              <a:lnSpc>
                <a:spcPct val="100000"/>
              </a:lnSpc>
              <a:spcBef>
                <a:spcPts val="90"/>
              </a:spcBef>
            </a:pPr>
            <a:r>
              <a:rPr sz="200" b="1" spc="-25" dirty="0">
                <a:solidFill>
                  <a:srgbClr val="2A3E5F"/>
                </a:solidFill>
                <a:latin typeface="Tahoma"/>
                <a:cs typeface="Tahoma"/>
              </a:rPr>
              <a:t>50</a:t>
            </a:r>
            <a:endParaRPr sz="200">
              <a:latin typeface="Tahoma"/>
              <a:cs typeface="Tahoma"/>
            </a:endParaRPr>
          </a:p>
        </p:txBody>
      </p:sp>
      <p:sp>
        <p:nvSpPr>
          <p:cNvPr id="141" name="object 141"/>
          <p:cNvSpPr txBox="1"/>
          <p:nvPr/>
        </p:nvSpPr>
        <p:spPr>
          <a:xfrm>
            <a:off x="1948179" y="2017497"/>
            <a:ext cx="65405" cy="54610"/>
          </a:xfrm>
          <a:prstGeom prst="rect">
            <a:avLst/>
          </a:prstGeom>
        </p:spPr>
        <p:txBody>
          <a:bodyPr vert="horz" wrap="square" lIns="0" tIns="11430" rIns="0" bIns="0" rtlCol="0">
            <a:spAutoFit/>
          </a:bodyPr>
          <a:lstStyle/>
          <a:p>
            <a:pPr marL="12700">
              <a:lnSpc>
                <a:spcPct val="100000"/>
              </a:lnSpc>
              <a:spcBef>
                <a:spcPts val="90"/>
              </a:spcBef>
            </a:pPr>
            <a:r>
              <a:rPr sz="200" b="1" spc="-25" dirty="0">
                <a:solidFill>
                  <a:srgbClr val="2A3E5F"/>
                </a:solidFill>
                <a:latin typeface="Tahoma"/>
                <a:cs typeface="Tahoma"/>
              </a:rPr>
              <a:t>100</a:t>
            </a:r>
            <a:endParaRPr sz="200">
              <a:latin typeface="Tahoma"/>
              <a:cs typeface="Tahoma"/>
            </a:endParaRPr>
          </a:p>
        </p:txBody>
      </p:sp>
      <p:sp>
        <p:nvSpPr>
          <p:cNvPr id="142" name="object 142"/>
          <p:cNvSpPr txBox="1"/>
          <p:nvPr/>
        </p:nvSpPr>
        <p:spPr>
          <a:xfrm>
            <a:off x="1948179" y="1901890"/>
            <a:ext cx="65405" cy="54610"/>
          </a:xfrm>
          <a:prstGeom prst="rect">
            <a:avLst/>
          </a:prstGeom>
        </p:spPr>
        <p:txBody>
          <a:bodyPr vert="horz" wrap="square" lIns="0" tIns="17145" rIns="0" bIns="0" rtlCol="0">
            <a:spAutoFit/>
          </a:bodyPr>
          <a:lstStyle/>
          <a:p>
            <a:pPr marL="12700">
              <a:lnSpc>
                <a:spcPct val="100000"/>
              </a:lnSpc>
              <a:spcBef>
                <a:spcPts val="135"/>
              </a:spcBef>
            </a:pPr>
            <a:r>
              <a:rPr sz="150" b="1" spc="5" dirty="0">
                <a:solidFill>
                  <a:srgbClr val="2A3E5F"/>
                </a:solidFill>
                <a:latin typeface="Tahoma"/>
                <a:cs typeface="Tahoma"/>
              </a:rPr>
              <a:t>150</a:t>
            </a:r>
            <a:endParaRPr sz="150">
              <a:latin typeface="Tahoma"/>
              <a:cs typeface="Tahoma"/>
            </a:endParaRPr>
          </a:p>
        </p:txBody>
      </p:sp>
      <p:grpSp>
        <p:nvGrpSpPr>
          <p:cNvPr id="143" name="object 143"/>
          <p:cNvGrpSpPr/>
          <p:nvPr/>
        </p:nvGrpSpPr>
        <p:grpSpPr>
          <a:xfrm>
            <a:off x="2476838" y="1901496"/>
            <a:ext cx="241935" cy="186055"/>
            <a:chOff x="2476838" y="1901496"/>
            <a:chExt cx="241935" cy="186055"/>
          </a:xfrm>
        </p:grpSpPr>
        <p:sp>
          <p:nvSpPr>
            <p:cNvPr id="144" name="object 144"/>
            <p:cNvSpPr/>
            <p:nvPr/>
          </p:nvSpPr>
          <p:spPr>
            <a:xfrm>
              <a:off x="2476838" y="1901496"/>
              <a:ext cx="241935" cy="186055"/>
            </a:xfrm>
            <a:custGeom>
              <a:avLst/>
              <a:gdLst/>
              <a:ahLst/>
              <a:cxnLst/>
              <a:rect l="l" t="t" r="r" b="b"/>
              <a:pathLst>
                <a:path w="241935" h="186055">
                  <a:moveTo>
                    <a:pt x="241926" y="0"/>
                  </a:moveTo>
                  <a:lnTo>
                    <a:pt x="0" y="0"/>
                  </a:lnTo>
                  <a:lnTo>
                    <a:pt x="0" y="185496"/>
                  </a:lnTo>
                  <a:lnTo>
                    <a:pt x="241926" y="185496"/>
                  </a:lnTo>
                  <a:lnTo>
                    <a:pt x="241926" y="0"/>
                  </a:lnTo>
                  <a:close/>
                </a:path>
              </a:pathLst>
            </a:custGeom>
            <a:solidFill>
              <a:srgbClr val="FFFFFF"/>
            </a:solidFill>
          </p:spPr>
          <p:txBody>
            <a:bodyPr wrap="square" lIns="0" tIns="0" rIns="0" bIns="0" rtlCol="0"/>
            <a:lstStyle/>
            <a:p>
              <a:endParaRPr/>
            </a:p>
          </p:txBody>
        </p:sp>
        <p:sp>
          <p:nvSpPr>
            <p:cNvPr id="145" name="object 145"/>
            <p:cNvSpPr/>
            <p:nvPr/>
          </p:nvSpPr>
          <p:spPr>
            <a:xfrm>
              <a:off x="2482827" y="1924833"/>
              <a:ext cx="36195" cy="0"/>
            </a:xfrm>
            <a:custGeom>
              <a:avLst/>
              <a:gdLst/>
              <a:ahLst/>
              <a:cxnLst/>
              <a:rect l="l" t="t" r="r" b="b"/>
              <a:pathLst>
                <a:path w="36194">
                  <a:moveTo>
                    <a:pt x="0" y="0"/>
                  </a:moveTo>
                  <a:lnTo>
                    <a:pt x="35929" y="0"/>
                  </a:lnTo>
                </a:path>
              </a:pathLst>
            </a:custGeom>
            <a:ln w="3175">
              <a:solidFill>
                <a:srgbClr val="626DF9"/>
              </a:solidFill>
            </a:ln>
          </p:spPr>
          <p:txBody>
            <a:bodyPr wrap="square" lIns="0" tIns="0" rIns="0" bIns="0" rtlCol="0"/>
            <a:lstStyle/>
            <a:p>
              <a:endParaRPr/>
            </a:p>
          </p:txBody>
        </p:sp>
        <p:sp>
          <p:nvSpPr>
            <p:cNvPr id="146" name="object 146"/>
            <p:cNvSpPr/>
            <p:nvPr/>
          </p:nvSpPr>
          <p:spPr>
            <a:xfrm>
              <a:off x="2497199" y="1921242"/>
              <a:ext cx="7620" cy="7620"/>
            </a:xfrm>
            <a:custGeom>
              <a:avLst/>
              <a:gdLst/>
              <a:ahLst/>
              <a:cxnLst/>
              <a:rect l="l" t="t" r="r" b="b"/>
              <a:pathLst>
                <a:path w="7619" h="7619">
                  <a:moveTo>
                    <a:pt x="5579" y="0"/>
                  </a:moveTo>
                  <a:lnTo>
                    <a:pt x="1606" y="0"/>
                  </a:lnTo>
                  <a:lnTo>
                    <a:pt x="0" y="1615"/>
                  </a:lnTo>
                  <a:lnTo>
                    <a:pt x="0" y="5574"/>
                  </a:lnTo>
                  <a:lnTo>
                    <a:pt x="1606" y="7180"/>
                  </a:lnTo>
                  <a:lnTo>
                    <a:pt x="5579" y="7180"/>
                  </a:lnTo>
                  <a:lnTo>
                    <a:pt x="7185" y="5574"/>
                  </a:lnTo>
                  <a:lnTo>
                    <a:pt x="7185" y="3590"/>
                  </a:lnTo>
                  <a:lnTo>
                    <a:pt x="7185" y="1615"/>
                  </a:lnTo>
                  <a:lnTo>
                    <a:pt x="5579" y="0"/>
                  </a:lnTo>
                  <a:close/>
                </a:path>
              </a:pathLst>
            </a:custGeom>
            <a:solidFill>
              <a:srgbClr val="626DF9"/>
            </a:solidFill>
          </p:spPr>
          <p:txBody>
            <a:bodyPr wrap="square" lIns="0" tIns="0" rIns="0" bIns="0" rtlCol="0"/>
            <a:lstStyle/>
            <a:p>
              <a:endParaRPr/>
            </a:p>
          </p:txBody>
        </p:sp>
        <p:sp>
          <p:nvSpPr>
            <p:cNvPr id="147" name="object 147"/>
            <p:cNvSpPr/>
            <p:nvPr/>
          </p:nvSpPr>
          <p:spPr>
            <a:xfrm>
              <a:off x="2482827" y="1959538"/>
              <a:ext cx="36195" cy="0"/>
            </a:xfrm>
            <a:custGeom>
              <a:avLst/>
              <a:gdLst/>
              <a:ahLst/>
              <a:cxnLst/>
              <a:rect l="l" t="t" r="r" b="b"/>
              <a:pathLst>
                <a:path w="36194">
                  <a:moveTo>
                    <a:pt x="0" y="0"/>
                  </a:moveTo>
                  <a:lnTo>
                    <a:pt x="35929" y="0"/>
                  </a:lnTo>
                </a:path>
              </a:pathLst>
            </a:custGeom>
            <a:ln w="3175">
              <a:solidFill>
                <a:srgbClr val="EE543A"/>
              </a:solidFill>
            </a:ln>
          </p:spPr>
          <p:txBody>
            <a:bodyPr wrap="square" lIns="0" tIns="0" rIns="0" bIns="0" rtlCol="0"/>
            <a:lstStyle/>
            <a:p>
              <a:endParaRPr/>
            </a:p>
          </p:txBody>
        </p:sp>
        <p:sp>
          <p:nvSpPr>
            <p:cNvPr id="148" name="object 148"/>
            <p:cNvSpPr/>
            <p:nvPr/>
          </p:nvSpPr>
          <p:spPr>
            <a:xfrm>
              <a:off x="2497199" y="1955948"/>
              <a:ext cx="7620" cy="7620"/>
            </a:xfrm>
            <a:custGeom>
              <a:avLst/>
              <a:gdLst/>
              <a:ahLst/>
              <a:cxnLst/>
              <a:rect l="l" t="t" r="r" b="b"/>
              <a:pathLst>
                <a:path w="7619" h="7619">
                  <a:moveTo>
                    <a:pt x="5579" y="0"/>
                  </a:moveTo>
                  <a:lnTo>
                    <a:pt x="1606" y="0"/>
                  </a:lnTo>
                  <a:lnTo>
                    <a:pt x="0" y="1615"/>
                  </a:lnTo>
                  <a:lnTo>
                    <a:pt x="0" y="5574"/>
                  </a:lnTo>
                  <a:lnTo>
                    <a:pt x="1606" y="7180"/>
                  </a:lnTo>
                  <a:lnTo>
                    <a:pt x="5579" y="7180"/>
                  </a:lnTo>
                  <a:lnTo>
                    <a:pt x="7185" y="5574"/>
                  </a:lnTo>
                  <a:lnTo>
                    <a:pt x="7185" y="3590"/>
                  </a:lnTo>
                  <a:lnTo>
                    <a:pt x="7185" y="1615"/>
                  </a:lnTo>
                  <a:lnTo>
                    <a:pt x="5579" y="0"/>
                  </a:lnTo>
                  <a:close/>
                </a:path>
              </a:pathLst>
            </a:custGeom>
            <a:solidFill>
              <a:srgbClr val="EE543A"/>
            </a:solidFill>
          </p:spPr>
          <p:txBody>
            <a:bodyPr wrap="square" lIns="0" tIns="0" rIns="0" bIns="0" rtlCol="0"/>
            <a:lstStyle/>
            <a:p>
              <a:endParaRPr/>
            </a:p>
          </p:txBody>
        </p:sp>
        <p:sp>
          <p:nvSpPr>
            <p:cNvPr id="149" name="object 149"/>
            <p:cNvSpPr/>
            <p:nvPr/>
          </p:nvSpPr>
          <p:spPr>
            <a:xfrm>
              <a:off x="2482827" y="1994244"/>
              <a:ext cx="36195" cy="0"/>
            </a:xfrm>
            <a:custGeom>
              <a:avLst/>
              <a:gdLst/>
              <a:ahLst/>
              <a:cxnLst/>
              <a:rect l="l" t="t" r="r" b="b"/>
              <a:pathLst>
                <a:path w="36194">
                  <a:moveTo>
                    <a:pt x="0" y="0"/>
                  </a:moveTo>
                  <a:lnTo>
                    <a:pt x="35929" y="0"/>
                  </a:lnTo>
                </a:path>
              </a:pathLst>
            </a:custGeom>
            <a:ln w="3175">
              <a:solidFill>
                <a:srgbClr val="00CC95"/>
              </a:solidFill>
            </a:ln>
          </p:spPr>
          <p:txBody>
            <a:bodyPr wrap="square" lIns="0" tIns="0" rIns="0" bIns="0" rtlCol="0"/>
            <a:lstStyle/>
            <a:p>
              <a:endParaRPr/>
            </a:p>
          </p:txBody>
        </p:sp>
        <p:sp>
          <p:nvSpPr>
            <p:cNvPr id="150" name="object 150"/>
            <p:cNvSpPr/>
            <p:nvPr/>
          </p:nvSpPr>
          <p:spPr>
            <a:xfrm>
              <a:off x="2497199" y="1990654"/>
              <a:ext cx="7620" cy="7620"/>
            </a:xfrm>
            <a:custGeom>
              <a:avLst/>
              <a:gdLst/>
              <a:ahLst/>
              <a:cxnLst/>
              <a:rect l="l" t="t" r="r" b="b"/>
              <a:pathLst>
                <a:path w="7619" h="7619">
                  <a:moveTo>
                    <a:pt x="5579" y="0"/>
                  </a:moveTo>
                  <a:lnTo>
                    <a:pt x="1606" y="0"/>
                  </a:lnTo>
                  <a:lnTo>
                    <a:pt x="0" y="1615"/>
                  </a:lnTo>
                  <a:lnTo>
                    <a:pt x="0" y="5574"/>
                  </a:lnTo>
                  <a:lnTo>
                    <a:pt x="1606" y="7180"/>
                  </a:lnTo>
                  <a:lnTo>
                    <a:pt x="5579" y="7180"/>
                  </a:lnTo>
                  <a:lnTo>
                    <a:pt x="7185" y="5574"/>
                  </a:lnTo>
                  <a:lnTo>
                    <a:pt x="7185" y="3590"/>
                  </a:lnTo>
                  <a:lnTo>
                    <a:pt x="7185" y="1615"/>
                  </a:lnTo>
                  <a:lnTo>
                    <a:pt x="5579" y="0"/>
                  </a:lnTo>
                  <a:close/>
                </a:path>
              </a:pathLst>
            </a:custGeom>
            <a:solidFill>
              <a:srgbClr val="00CC95"/>
            </a:solidFill>
          </p:spPr>
          <p:txBody>
            <a:bodyPr wrap="square" lIns="0" tIns="0" rIns="0" bIns="0" rtlCol="0"/>
            <a:lstStyle/>
            <a:p>
              <a:endParaRPr/>
            </a:p>
          </p:txBody>
        </p:sp>
        <p:sp>
          <p:nvSpPr>
            <p:cNvPr id="151" name="object 151"/>
            <p:cNvSpPr/>
            <p:nvPr/>
          </p:nvSpPr>
          <p:spPr>
            <a:xfrm>
              <a:off x="2482827" y="2028950"/>
              <a:ext cx="36195" cy="0"/>
            </a:xfrm>
            <a:custGeom>
              <a:avLst/>
              <a:gdLst/>
              <a:ahLst/>
              <a:cxnLst/>
              <a:rect l="l" t="t" r="r" b="b"/>
              <a:pathLst>
                <a:path w="36194">
                  <a:moveTo>
                    <a:pt x="0" y="0"/>
                  </a:moveTo>
                  <a:lnTo>
                    <a:pt x="35929" y="0"/>
                  </a:lnTo>
                </a:path>
              </a:pathLst>
            </a:custGeom>
            <a:ln w="3175">
              <a:solidFill>
                <a:srgbClr val="AB62F9"/>
              </a:solidFill>
            </a:ln>
          </p:spPr>
          <p:txBody>
            <a:bodyPr wrap="square" lIns="0" tIns="0" rIns="0" bIns="0" rtlCol="0"/>
            <a:lstStyle/>
            <a:p>
              <a:endParaRPr/>
            </a:p>
          </p:txBody>
        </p:sp>
        <p:sp>
          <p:nvSpPr>
            <p:cNvPr id="152" name="object 152"/>
            <p:cNvSpPr/>
            <p:nvPr/>
          </p:nvSpPr>
          <p:spPr>
            <a:xfrm>
              <a:off x="2497199" y="2025360"/>
              <a:ext cx="7620" cy="7620"/>
            </a:xfrm>
            <a:custGeom>
              <a:avLst/>
              <a:gdLst/>
              <a:ahLst/>
              <a:cxnLst/>
              <a:rect l="l" t="t" r="r" b="b"/>
              <a:pathLst>
                <a:path w="7619" h="7619">
                  <a:moveTo>
                    <a:pt x="5579" y="0"/>
                  </a:moveTo>
                  <a:lnTo>
                    <a:pt x="1606" y="0"/>
                  </a:lnTo>
                  <a:lnTo>
                    <a:pt x="0" y="1615"/>
                  </a:lnTo>
                  <a:lnTo>
                    <a:pt x="0" y="5574"/>
                  </a:lnTo>
                  <a:lnTo>
                    <a:pt x="1606" y="7180"/>
                  </a:lnTo>
                  <a:lnTo>
                    <a:pt x="5579" y="7180"/>
                  </a:lnTo>
                  <a:lnTo>
                    <a:pt x="7185" y="5574"/>
                  </a:lnTo>
                  <a:lnTo>
                    <a:pt x="7185" y="3590"/>
                  </a:lnTo>
                  <a:lnTo>
                    <a:pt x="7185" y="1615"/>
                  </a:lnTo>
                  <a:lnTo>
                    <a:pt x="5579" y="0"/>
                  </a:lnTo>
                  <a:close/>
                </a:path>
              </a:pathLst>
            </a:custGeom>
            <a:solidFill>
              <a:srgbClr val="AB62F9"/>
            </a:solidFill>
          </p:spPr>
          <p:txBody>
            <a:bodyPr wrap="square" lIns="0" tIns="0" rIns="0" bIns="0" rtlCol="0"/>
            <a:lstStyle/>
            <a:p>
              <a:endParaRPr/>
            </a:p>
          </p:txBody>
        </p:sp>
      </p:grpSp>
      <p:sp>
        <p:nvSpPr>
          <p:cNvPr id="153" name="object 153"/>
          <p:cNvSpPr txBox="1"/>
          <p:nvPr/>
        </p:nvSpPr>
        <p:spPr>
          <a:xfrm>
            <a:off x="2512753" y="1891598"/>
            <a:ext cx="216535" cy="199390"/>
          </a:xfrm>
          <a:prstGeom prst="rect">
            <a:avLst/>
          </a:prstGeom>
        </p:spPr>
        <p:txBody>
          <a:bodyPr vert="horz" wrap="square" lIns="0" tIns="11430" rIns="0" bIns="0" rtlCol="0">
            <a:spAutoFit/>
          </a:bodyPr>
          <a:lstStyle/>
          <a:p>
            <a:pPr marL="12700" marR="5080">
              <a:lnSpc>
                <a:spcPct val="152100"/>
              </a:lnSpc>
              <a:spcBef>
                <a:spcPts val="90"/>
              </a:spcBef>
            </a:pPr>
            <a:r>
              <a:rPr sz="150" b="1" spc="25" dirty="0">
                <a:solidFill>
                  <a:srgbClr val="2A3E5F"/>
                </a:solidFill>
                <a:latin typeface="Tahoma"/>
                <a:cs typeface="Tahoma"/>
              </a:rPr>
              <a:t>A</a:t>
            </a:r>
            <a:r>
              <a:rPr sz="150" b="1" spc="20" dirty="0">
                <a:solidFill>
                  <a:srgbClr val="2A3E5F"/>
                </a:solidFill>
                <a:latin typeface="Tahoma"/>
                <a:cs typeface="Tahoma"/>
              </a:rPr>
              <a:t>u</a:t>
            </a:r>
            <a:r>
              <a:rPr sz="150" b="1" spc="15" dirty="0">
                <a:solidFill>
                  <a:srgbClr val="2A3E5F"/>
                </a:solidFill>
                <a:latin typeface="Tahoma"/>
                <a:cs typeface="Tahoma"/>
              </a:rPr>
              <a:t>t</a:t>
            </a:r>
            <a:r>
              <a:rPr sz="150" b="1" spc="20" dirty="0">
                <a:solidFill>
                  <a:srgbClr val="2A3E5F"/>
                </a:solidFill>
                <a:latin typeface="Tahoma"/>
                <a:cs typeface="Tahoma"/>
              </a:rPr>
              <a:t>o</a:t>
            </a:r>
            <a:r>
              <a:rPr sz="150" b="1" spc="-5" dirty="0">
                <a:solidFill>
                  <a:srgbClr val="2A3E5F"/>
                </a:solidFill>
                <a:latin typeface="Tahoma"/>
                <a:cs typeface="Tahoma"/>
              </a:rPr>
              <a:t> </a:t>
            </a:r>
            <a:r>
              <a:rPr sz="150" b="1" spc="25" dirty="0">
                <a:solidFill>
                  <a:srgbClr val="2A3E5F"/>
                </a:solidFill>
                <a:latin typeface="Tahoma"/>
                <a:cs typeface="Tahoma"/>
              </a:rPr>
              <a:t>D</a:t>
            </a:r>
            <a:r>
              <a:rPr sz="150" b="1" spc="15" dirty="0">
                <a:solidFill>
                  <a:srgbClr val="2A3E5F"/>
                </a:solidFill>
                <a:latin typeface="Tahoma"/>
                <a:cs typeface="Tahoma"/>
              </a:rPr>
              <a:t>r</a:t>
            </a:r>
            <a:r>
              <a:rPr sz="150" b="1" spc="5" dirty="0">
                <a:solidFill>
                  <a:srgbClr val="2A3E5F"/>
                </a:solidFill>
                <a:latin typeface="Tahoma"/>
                <a:cs typeface="Tahoma"/>
              </a:rPr>
              <a:t>i</a:t>
            </a:r>
            <a:r>
              <a:rPr sz="150" b="1" spc="15" dirty="0">
                <a:solidFill>
                  <a:srgbClr val="2A3E5F"/>
                </a:solidFill>
                <a:latin typeface="Tahoma"/>
                <a:cs typeface="Tahoma"/>
              </a:rPr>
              <a:t>v</a:t>
            </a:r>
            <a:r>
              <a:rPr sz="150" b="1" spc="5" dirty="0">
                <a:solidFill>
                  <a:srgbClr val="2A3E5F"/>
                </a:solidFill>
                <a:latin typeface="Tahoma"/>
                <a:cs typeface="Tahoma"/>
              </a:rPr>
              <a:t>i</a:t>
            </a:r>
            <a:r>
              <a:rPr sz="150" b="1" spc="20" dirty="0">
                <a:solidFill>
                  <a:srgbClr val="2A3E5F"/>
                </a:solidFill>
                <a:latin typeface="Tahoma"/>
                <a:cs typeface="Tahoma"/>
              </a:rPr>
              <a:t>n</a:t>
            </a:r>
            <a:r>
              <a:rPr sz="150" b="1" spc="5" dirty="0">
                <a:solidFill>
                  <a:srgbClr val="2A3E5F"/>
                </a:solidFill>
                <a:latin typeface="Tahoma"/>
                <a:cs typeface="Tahoma"/>
              </a:rPr>
              <a:t>g  </a:t>
            </a:r>
            <a:r>
              <a:rPr sz="150" b="1" spc="20" dirty="0">
                <a:solidFill>
                  <a:srgbClr val="2A3E5F"/>
                </a:solidFill>
                <a:latin typeface="Tahoma"/>
                <a:cs typeface="Tahoma"/>
              </a:rPr>
              <a:t>Medical </a:t>
            </a:r>
            <a:r>
              <a:rPr sz="150" b="1" spc="55" dirty="0">
                <a:solidFill>
                  <a:srgbClr val="2A3E5F"/>
                </a:solidFill>
                <a:latin typeface="Tahoma"/>
                <a:cs typeface="Tahoma"/>
              </a:rPr>
              <a:t> </a:t>
            </a:r>
            <a:r>
              <a:rPr sz="150" b="1" spc="10" dirty="0">
                <a:solidFill>
                  <a:srgbClr val="2A3E5F"/>
                </a:solidFill>
                <a:latin typeface="Tahoma"/>
                <a:cs typeface="Tahoma"/>
              </a:rPr>
              <a:t>R</a:t>
            </a:r>
            <a:r>
              <a:rPr sz="150" b="1" spc="20" dirty="0">
                <a:solidFill>
                  <a:srgbClr val="2A3E5F"/>
                </a:solidFill>
                <a:latin typeface="Tahoma"/>
                <a:cs typeface="Tahoma"/>
              </a:rPr>
              <a:t>e</a:t>
            </a:r>
            <a:r>
              <a:rPr sz="150" b="1" spc="40" dirty="0">
                <a:solidFill>
                  <a:srgbClr val="2A3E5F"/>
                </a:solidFill>
                <a:latin typeface="Tahoma"/>
                <a:cs typeface="Tahoma"/>
              </a:rPr>
              <a:t>m</a:t>
            </a:r>
            <a:r>
              <a:rPr sz="150" b="1" spc="15" dirty="0">
                <a:solidFill>
                  <a:srgbClr val="2A3E5F"/>
                </a:solidFill>
                <a:latin typeface="Tahoma"/>
                <a:cs typeface="Tahoma"/>
              </a:rPr>
              <a:t>ot</a:t>
            </a:r>
            <a:r>
              <a:rPr sz="150" b="1" spc="20" dirty="0">
                <a:solidFill>
                  <a:srgbClr val="2A3E5F"/>
                </a:solidFill>
                <a:latin typeface="Tahoma"/>
                <a:cs typeface="Tahoma"/>
              </a:rPr>
              <a:t>e</a:t>
            </a:r>
            <a:r>
              <a:rPr sz="150" b="1" dirty="0">
                <a:solidFill>
                  <a:srgbClr val="2A3E5F"/>
                </a:solidFill>
                <a:latin typeface="Tahoma"/>
                <a:cs typeface="Tahoma"/>
              </a:rPr>
              <a:t> </a:t>
            </a:r>
            <a:r>
              <a:rPr sz="150" b="1" spc="15" dirty="0">
                <a:solidFill>
                  <a:srgbClr val="2A3E5F"/>
                </a:solidFill>
                <a:latin typeface="Tahoma"/>
                <a:cs typeface="Tahoma"/>
              </a:rPr>
              <a:t>Se</a:t>
            </a:r>
            <a:r>
              <a:rPr sz="150" b="1" spc="20" dirty="0">
                <a:solidFill>
                  <a:srgbClr val="2A3E5F"/>
                </a:solidFill>
                <a:latin typeface="Tahoma"/>
                <a:cs typeface="Tahoma"/>
              </a:rPr>
              <a:t>n</a:t>
            </a:r>
            <a:r>
              <a:rPr sz="150" b="1" spc="15" dirty="0">
                <a:solidFill>
                  <a:srgbClr val="2A3E5F"/>
                </a:solidFill>
                <a:latin typeface="Tahoma"/>
                <a:cs typeface="Tahoma"/>
              </a:rPr>
              <a:t>si</a:t>
            </a:r>
            <a:r>
              <a:rPr sz="150" b="1" spc="20" dirty="0">
                <a:solidFill>
                  <a:srgbClr val="2A3E5F"/>
                </a:solidFill>
                <a:latin typeface="Tahoma"/>
                <a:cs typeface="Tahoma"/>
              </a:rPr>
              <a:t>n</a:t>
            </a:r>
            <a:r>
              <a:rPr sz="150" b="1" spc="5" dirty="0">
                <a:solidFill>
                  <a:srgbClr val="2A3E5F"/>
                </a:solidFill>
                <a:latin typeface="Tahoma"/>
                <a:cs typeface="Tahoma"/>
              </a:rPr>
              <a:t>g  </a:t>
            </a:r>
            <a:r>
              <a:rPr sz="150" b="1" spc="25" dirty="0">
                <a:solidFill>
                  <a:srgbClr val="2A3E5F"/>
                </a:solidFill>
                <a:latin typeface="Tahoma"/>
                <a:cs typeface="Tahoma"/>
              </a:rPr>
              <a:t>Common </a:t>
            </a:r>
            <a:r>
              <a:rPr sz="150" b="1" spc="30" dirty="0">
                <a:solidFill>
                  <a:srgbClr val="2A3E5F"/>
                </a:solidFill>
                <a:latin typeface="Tahoma"/>
                <a:cs typeface="Tahoma"/>
              </a:rPr>
              <a:t> </a:t>
            </a:r>
            <a:r>
              <a:rPr sz="150" b="1" spc="20" dirty="0">
                <a:solidFill>
                  <a:srgbClr val="2A3E5F"/>
                </a:solidFill>
                <a:latin typeface="Tahoma"/>
                <a:cs typeface="Tahoma"/>
              </a:rPr>
              <a:t>Document</a:t>
            </a:r>
            <a:endParaRPr sz="150">
              <a:latin typeface="Tahoma"/>
              <a:cs typeface="Tahoma"/>
            </a:endParaRPr>
          </a:p>
        </p:txBody>
      </p:sp>
      <p:grpSp>
        <p:nvGrpSpPr>
          <p:cNvPr id="154" name="object 154"/>
          <p:cNvGrpSpPr/>
          <p:nvPr/>
        </p:nvGrpSpPr>
        <p:grpSpPr>
          <a:xfrm>
            <a:off x="2482827" y="2060065"/>
            <a:ext cx="36195" cy="7620"/>
            <a:chOff x="2482827" y="2060065"/>
            <a:chExt cx="36195" cy="7620"/>
          </a:xfrm>
        </p:grpSpPr>
        <p:sp>
          <p:nvSpPr>
            <p:cNvPr id="155" name="object 155"/>
            <p:cNvSpPr/>
            <p:nvPr/>
          </p:nvSpPr>
          <p:spPr>
            <a:xfrm>
              <a:off x="2482827" y="2063656"/>
              <a:ext cx="36195" cy="0"/>
            </a:xfrm>
            <a:custGeom>
              <a:avLst/>
              <a:gdLst/>
              <a:ahLst/>
              <a:cxnLst/>
              <a:rect l="l" t="t" r="r" b="b"/>
              <a:pathLst>
                <a:path w="36194">
                  <a:moveTo>
                    <a:pt x="0" y="0"/>
                  </a:moveTo>
                  <a:lnTo>
                    <a:pt x="35929" y="0"/>
                  </a:lnTo>
                </a:path>
              </a:pathLst>
            </a:custGeom>
            <a:ln w="3175">
              <a:solidFill>
                <a:srgbClr val="FFA05A"/>
              </a:solidFill>
            </a:ln>
          </p:spPr>
          <p:txBody>
            <a:bodyPr wrap="square" lIns="0" tIns="0" rIns="0" bIns="0" rtlCol="0"/>
            <a:lstStyle/>
            <a:p>
              <a:endParaRPr/>
            </a:p>
          </p:txBody>
        </p:sp>
        <p:sp>
          <p:nvSpPr>
            <p:cNvPr id="156" name="object 156"/>
            <p:cNvSpPr/>
            <p:nvPr/>
          </p:nvSpPr>
          <p:spPr>
            <a:xfrm>
              <a:off x="2497199" y="2060065"/>
              <a:ext cx="7620" cy="7620"/>
            </a:xfrm>
            <a:custGeom>
              <a:avLst/>
              <a:gdLst/>
              <a:ahLst/>
              <a:cxnLst/>
              <a:rect l="l" t="t" r="r" b="b"/>
              <a:pathLst>
                <a:path w="7619" h="7619">
                  <a:moveTo>
                    <a:pt x="5579" y="0"/>
                  </a:moveTo>
                  <a:lnTo>
                    <a:pt x="1606" y="0"/>
                  </a:lnTo>
                  <a:lnTo>
                    <a:pt x="0" y="1615"/>
                  </a:lnTo>
                  <a:lnTo>
                    <a:pt x="0" y="5574"/>
                  </a:lnTo>
                  <a:lnTo>
                    <a:pt x="1606" y="7180"/>
                  </a:lnTo>
                  <a:lnTo>
                    <a:pt x="5579" y="7180"/>
                  </a:lnTo>
                  <a:lnTo>
                    <a:pt x="7185" y="5574"/>
                  </a:lnTo>
                  <a:lnTo>
                    <a:pt x="7185" y="3590"/>
                  </a:lnTo>
                  <a:lnTo>
                    <a:pt x="7185" y="1615"/>
                  </a:lnTo>
                  <a:lnTo>
                    <a:pt x="5579" y="0"/>
                  </a:lnTo>
                  <a:close/>
                </a:path>
              </a:pathLst>
            </a:custGeom>
            <a:solidFill>
              <a:srgbClr val="FFA05A"/>
            </a:solidFill>
          </p:spPr>
          <p:txBody>
            <a:bodyPr wrap="square" lIns="0" tIns="0" rIns="0" bIns="0" rtlCol="0"/>
            <a:lstStyle/>
            <a:p>
              <a:endParaRPr/>
            </a:p>
          </p:txBody>
        </p:sp>
      </p:grpSp>
      <p:sp>
        <p:nvSpPr>
          <p:cNvPr id="157" name="object 157"/>
          <p:cNvSpPr txBox="1"/>
          <p:nvPr/>
        </p:nvSpPr>
        <p:spPr>
          <a:xfrm>
            <a:off x="2158727" y="1784130"/>
            <a:ext cx="361950" cy="61594"/>
          </a:xfrm>
          <a:prstGeom prst="rect">
            <a:avLst/>
          </a:prstGeom>
        </p:spPr>
        <p:txBody>
          <a:bodyPr vert="horz" wrap="square" lIns="0" tIns="17145" rIns="0" bIns="0" rtlCol="0">
            <a:spAutoFit/>
          </a:bodyPr>
          <a:lstStyle/>
          <a:p>
            <a:pPr marL="12700">
              <a:lnSpc>
                <a:spcPct val="100000"/>
              </a:lnSpc>
              <a:spcBef>
                <a:spcPts val="135"/>
              </a:spcBef>
            </a:pPr>
            <a:r>
              <a:rPr sz="200" b="1" spc="10" dirty="0">
                <a:solidFill>
                  <a:srgbClr val="2A3E5F"/>
                </a:solidFill>
                <a:latin typeface="Tahoma"/>
                <a:cs typeface="Tahoma"/>
              </a:rPr>
              <a:t>Visio</a:t>
            </a:r>
            <a:r>
              <a:rPr sz="200" b="1" spc="25" dirty="0">
                <a:solidFill>
                  <a:srgbClr val="2A3E5F"/>
                </a:solidFill>
                <a:latin typeface="Tahoma"/>
                <a:cs typeface="Tahoma"/>
              </a:rPr>
              <a:t>n</a:t>
            </a:r>
            <a:r>
              <a:rPr sz="200" b="1" spc="-10" dirty="0">
                <a:solidFill>
                  <a:srgbClr val="2A3E5F"/>
                </a:solidFill>
                <a:latin typeface="Tahoma"/>
                <a:cs typeface="Tahoma"/>
              </a:rPr>
              <a:t> </a:t>
            </a:r>
            <a:r>
              <a:rPr sz="200" b="1" spc="5" dirty="0">
                <a:solidFill>
                  <a:srgbClr val="2A3E5F"/>
                </a:solidFill>
                <a:latin typeface="Tahoma"/>
                <a:cs typeface="Tahoma"/>
              </a:rPr>
              <a:t>E</a:t>
            </a:r>
            <a:r>
              <a:rPr sz="200" b="1" spc="15" dirty="0">
                <a:solidFill>
                  <a:srgbClr val="2A3E5F"/>
                </a:solidFill>
                <a:latin typeface="Tahoma"/>
                <a:cs typeface="Tahoma"/>
              </a:rPr>
              <a:t>nc</a:t>
            </a:r>
            <a:r>
              <a:rPr sz="200" b="1" spc="10" dirty="0">
                <a:solidFill>
                  <a:srgbClr val="2A3E5F"/>
                </a:solidFill>
                <a:latin typeface="Tahoma"/>
                <a:cs typeface="Tahoma"/>
              </a:rPr>
              <a:t>o</a:t>
            </a:r>
            <a:r>
              <a:rPr sz="200" b="1" spc="20" dirty="0">
                <a:solidFill>
                  <a:srgbClr val="2A3E5F"/>
                </a:solidFill>
                <a:latin typeface="Tahoma"/>
                <a:cs typeface="Tahoma"/>
              </a:rPr>
              <a:t>der</a:t>
            </a:r>
            <a:r>
              <a:rPr sz="200" b="1" spc="-10" dirty="0">
                <a:solidFill>
                  <a:srgbClr val="2A3E5F"/>
                </a:solidFill>
                <a:latin typeface="Tahoma"/>
                <a:cs typeface="Tahoma"/>
              </a:rPr>
              <a:t> </a:t>
            </a:r>
            <a:r>
              <a:rPr sz="200" b="1" spc="45" dirty="0">
                <a:solidFill>
                  <a:srgbClr val="2A3E5F"/>
                </a:solidFill>
                <a:latin typeface="Tahoma"/>
                <a:cs typeface="Tahoma"/>
              </a:rPr>
              <a:t>M</a:t>
            </a:r>
            <a:r>
              <a:rPr sz="200" b="1" spc="10" dirty="0">
                <a:solidFill>
                  <a:srgbClr val="2A3E5F"/>
                </a:solidFill>
                <a:latin typeface="Tahoma"/>
                <a:cs typeface="Tahoma"/>
              </a:rPr>
              <a:t>o</a:t>
            </a:r>
            <a:r>
              <a:rPr sz="200" b="1" spc="25" dirty="0">
                <a:solidFill>
                  <a:srgbClr val="2A3E5F"/>
                </a:solidFill>
                <a:latin typeface="Tahoma"/>
                <a:cs typeface="Tahoma"/>
              </a:rPr>
              <a:t>d</a:t>
            </a:r>
            <a:r>
              <a:rPr sz="200" b="1" spc="20" dirty="0">
                <a:solidFill>
                  <a:srgbClr val="2A3E5F"/>
                </a:solidFill>
                <a:latin typeface="Tahoma"/>
                <a:cs typeface="Tahoma"/>
              </a:rPr>
              <a:t>u</a:t>
            </a:r>
            <a:r>
              <a:rPr sz="200" b="1" spc="10" dirty="0">
                <a:solidFill>
                  <a:srgbClr val="2A3E5F"/>
                </a:solidFill>
                <a:latin typeface="Tahoma"/>
                <a:cs typeface="Tahoma"/>
              </a:rPr>
              <a:t>l</a:t>
            </a:r>
            <a:r>
              <a:rPr sz="200" b="1" spc="20" dirty="0">
                <a:solidFill>
                  <a:srgbClr val="2A3E5F"/>
                </a:solidFill>
                <a:latin typeface="Tahoma"/>
                <a:cs typeface="Tahoma"/>
              </a:rPr>
              <a:t>e</a:t>
            </a:r>
            <a:endParaRPr sz="200">
              <a:latin typeface="Tahoma"/>
              <a:cs typeface="Tahoma"/>
            </a:endParaRPr>
          </a:p>
        </p:txBody>
      </p:sp>
      <p:sp>
        <p:nvSpPr>
          <p:cNvPr id="158" name="object 158"/>
          <p:cNvSpPr txBox="1"/>
          <p:nvPr/>
        </p:nvSpPr>
        <p:spPr>
          <a:xfrm>
            <a:off x="1903085" y="1961739"/>
            <a:ext cx="64769" cy="213995"/>
          </a:xfrm>
          <a:prstGeom prst="rect">
            <a:avLst/>
          </a:prstGeom>
        </p:spPr>
        <p:txBody>
          <a:bodyPr vert="vert270" wrap="square" lIns="0" tIns="17780" rIns="0" bIns="0" rtlCol="0">
            <a:spAutoFit/>
          </a:bodyPr>
          <a:lstStyle/>
          <a:p>
            <a:pPr marL="12700">
              <a:lnSpc>
                <a:spcPct val="100000"/>
              </a:lnSpc>
              <a:spcBef>
                <a:spcPts val="140"/>
              </a:spcBef>
            </a:pPr>
            <a:r>
              <a:rPr sz="200" b="1" dirty="0">
                <a:solidFill>
                  <a:srgbClr val="2A3E5F"/>
                </a:solidFill>
                <a:latin typeface="Tahoma"/>
                <a:cs typeface="Tahoma"/>
              </a:rPr>
              <a:t>N</a:t>
            </a:r>
            <a:r>
              <a:rPr sz="200" b="1" spc="-5" dirty="0">
                <a:solidFill>
                  <a:srgbClr val="2A3E5F"/>
                </a:solidFill>
                <a:latin typeface="Tahoma"/>
                <a:cs typeface="Tahoma"/>
              </a:rPr>
              <a:t>e</a:t>
            </a:r>
            <a:r>
              <a:rPr sz="200" b="1" dirty="0">
                <a:solidFill>
                  <a:srgbClr val="2A3E5F"/>
                </a:solidFill>
                <a:latin typeface="Tahoma"/>
                <a:cs typeface="Tahoma"/>
              </a:rPr>
              <a:t>uron</a:t>
            </a:r>
            <a:r>
              <a:rPr sz="200" b="1" spc="-5" dirty="0">
                <a:solidFill>
                  <a:srgbClr val="2A3E5F"/>
                </a:solidFill>
                <a:latin typeface="Tahoma"/>
                <a:cs typeface="Tahoma"/>
              </a:rPr>
              <a:t> </a:t>
            </a:r>
            <a:r>
              <a:rPr sz="200" b="1" dirty="0">
                <a:solidFill>
                  <a:srgbClr val="2A3E5F"/>
                </a:solidFill>
                <a:latin typeface="Tahoma"/>
                <a:cs typeface="Tahoma"/>
              </a:rPr>
              <a:t>Num</a:t>
            </a:r>
            <a:endParaRPr sz="200">
              <a:latin typeface="Tahoma"/>
              <a:cs typeface="Tahoma"/>
            </a:endParaRPr>
          </a:p>
        </p:txBody>
      </p:sp>
      <p:sp>
        <p:nvSpPr>
          <p:cNvPr id="159" name="object 159"/>
          <p:cNvSpPr txBox="1"/>
          <p:nvPr/>
        </p:nvSpPr>
        <p:spPr>
          <a:xfrm>
            <a:off x="227304" y="2495437"/>
            <a:ext cx="1690370" cy="329565"/>
          </a:xfrm>
          <a:prstGeom prst="rect">
            <a:avLst/>
          </a:prstGeom>
        </p:spPr>
        <p:txBody>
          <a:bodyPr vert="horz" wrap="square" lIns="0" tIns="12065" rIns="0" bIns="0" rtlCol="0">
            <a:spAutoFit/>
          </a:bodyPr>
          <a:lstStyle/>
          <a:p>
            <a:pPr marL="12700" marR="5080">
              <a:lnSpc>
                <a:spcPct val="110700"/>
              </a:lnSpc>
              <a:spcBef>
                <a:spcPts val="95"/>
              </a:spcBef>
            </a:pPr>
            <a:r>
              <a:rPr sz="900" spc="45" dirty="0">
                <a:solidFill>
                  <a:srgbClr val="003874"/>
                </a:solidFill>
                <a:latin typeface="Times New Roman"/>
                <a:cs typeface="Times New Roman"/>
              </a:rPr>
              <a:t>Figure</a:t>
            </a:r>
            <a:r>
              <a:rPr sz="900" spc="-40" dirty="0">
                <a:solidFill>
                  <a:srgbClr val="003874"/>
                </a:solidFill>
                <a:latin typeface="Times New Roman"/>
                <a:cs typeface="Times New Roman"/>
              </a:rPr>
              <a:t> </a:t>
            </a:r>
            <a:r>
              <a:rPr sz="900" spc="10" dirty="0">
                <a:solidFill>
                  <a:srgbClr val="003874"/>
                </a:solidFill>
                <a:latin typeface="Times New Roman"/>
                <a:cs typeface="Times New Roman"/>
              </a:rPr>
              <a:t>4:</a:t>
            </a:r>
            <a:r>
              <a:rPr sz="900" spc="-35" dirty="0">
                <a:solidFill>
                  <a:srgbClr val="003874"/>
                </a:solidFill>
                <a:latin typeface="Times New Roman"/>
                <a:cs typeface="Times New Roman"/>
              </a:rPr>
              <a:t> </a:t>
            </a:r>
            <a:r>
              <a:rPr sz="900" spc="75" dirty="0">
                <a:latin typeface="Times New Roman"/>
                <a:cs typeface="Times New Roman"/>
              </a:rPr>
              <a:t>Neuron</a:t>
            </a:r>
            <a:r>
              <a:rPr sz="900" spc="-40" dirty="0">
                <a:latin typeface="Times New Roman"/>
                <a:cs typeface="Times New Roman"/>
              </a:rPr>
              <a:t> </a:t>
            </a:r>
            <a:r>
              <a:rPr sz="900" spc="65" dirty="0">
                <a:latin typeface="Times New Roman"/>
                <a:cs typeface="Times New Roman"/>
              </a:rPr>
              <a:t>distribution</a:t>
            </a:r>
            <a:r>
              <a:rPr sz="900" spc="-35" dirty="0">
                <a:latin typeface="Times New Roman"/>
                <a:cs typeface="Times New Roman"/>
              </a:rPr>
              <a:t> </a:t>
            </a:r>
            <a:r>
              <a:rPr sz="900" spc="35" dirty="0">
                <a:latin typeface="Times New Roman"/>
                <a:cs typeface="Times New Roman"/>
              </a:rPr>
              <a:t>of </a:t>
            </a:r>
            <a:r>
              <a:rPr sz="900" spc="-210" dirty="0">
                <a:latin typeface="Times New Roman"/>
                <a:cs typeface="Times New Roman"/>
              </a:rPr>
              <a:t> </a:t>
            </a:r>
            <a:r>
              <a:rPr sz="900" spc="-5" dirty="0">
                <a:latin typeface="Times New Roman"/>
                <a:cs typeface="Times New Roman"/>
              </a:rPr>
              <a:t>LLaVA-NEXT[</a:t>
            </a:r>
            <a:r>
              <a:rPr sz="900" spc="-5" dirty="0">
                <a:latin typeface="Times New Roman"/>
                <a:cs typeface="Times New Roman"/>
                <a:hlinkClick r:id="rId7" action="ppaction://hlinksldjump"/>
              </a:rPr>
              <a:t>6</a:t>
            </a:r>
            <a:r>
              <a:rPr sz="900" spc="-5" dirty="0">
                <a:latin typeface="Times New Roman"/>
                <a:cs typeface="Times New Roman"/>
              </a:rPr>
              <a:t>].</a:t>
            </a:r>
            <a:endParaRPr sz="900">
              <a:latin typeface="Times New Roman"/>
              <a:cs typeface="Times New Roman"/>
            </a:endParaRPr>
          </a:p>
        </p:txBody>
      </p:sp>
      <p:graphicFrame>
        <p:nvGraphicFramePr>
          <p:cNvPr id="160" name="object 160"/>
          <p:cNvGraphicFramePr>
            <a:graphicFrameLocks noGrp="1"/>
          </p:cNvGraphicFramePr>
          <p:nvPr>
            <p:extLst>
              <p:ext uri="{D42A27DB-BD31-4B8C-83A1-F6EECF244321}">
                <p14:modId xmlns:p14="http://schemas.microsoft.com/office/powerpoint/2010/main" val="2892026879"/>
              </p:ext>
            </p:extLst>
          </p:nvPr>
        </p:nvGraphicFramePr>
        <p:xfrm>
          <a:off x="444500" y="2340000"/>
          <a:ext cx="4878065" cy="250364"/>
        </p:xfrm>
        <a:graphic>
          <a:graphicData uri="http://schemas.openxmlformats.org/drawingml/2006/table">
            <a:tbl>
              <a:tblPr firstRow="1" bandRow="1">
                <a:tableStyleId>{2D5ABB26-0587-4C30-8999-92F81FD0307C}</a:tableStyleId>
              </a:tblPr>
              <a:tblGrid>
                <a:gridCol w="633730">
                  <a:extLst>
                    <a:ext uri="{9D8B030D-6E8A-4147-A177-3AD203B41FA5}">
                      <a16:colId xmlns:a16="http://schemas.microsoft.com/office/drawing/2014/main" val="20000"/>
                    </a:ext>
                  </a:extLst>
                </a:gridCol>
                <a:gridCol w="856614">
                  <a:extLst>
                    <a:ext uri="{9D8B030D-6E8A-4147-A177-3AD203B41FA5}">
                      <a16:colId xmlns:a16="http://schemas.microsoft.com/office/drawing/2014/main" val="20001"/>
                    </a:ext>
                  </a:extLst>
                </a:gridCol>
                <a:gridCol w="833119">
                  <a:extLst>
                    <a:ext uri="{9D8B030D-6E8A-4147-A177-3AD203B41FA5}">
                      <a16:colId xmlns:a16="http://schemas.microsoft.com/office/drawing/2014/main" val="20002"/>
                    </a:ext>
                  </a:extLst>
                </a:gridCol>
                <a:gridCol w="755650">
                  <a:extLst>
                    <a:ext uri="{9D8B030D-6E8A-4147-A177-3AD203B41FA5}">
                      <a16:colId xmlns:a16="http://schemas.microsoft.com/office/drawing/2014/main" val="20003"/>
                    </a:ext>
                  </a:extLst>
                </a:gridCol>
                <a:gridCol w="441325">
                  <a:extLst>
                    <a:ext uri="{9D8B030D-6E8A-4147-A177-3AD203B41FA5}">
                      <a16:colId xmlns:a16="http://schemas.microsoft.com/office/drawing/2014/main" val="20004"/>
                    </a:ext>
                  </a:extLst>
                </a:gridCol>
                <a:gridCol w="233679">
                  <a:extLst>
                    <a:ext uri="{9D8B030D-6E8A-4147-A177-3AD203B41FA5}">
                      <a16:colId xmlns:a16="http://schemas.microsoft.com/office/drawing/2014/main" val="20005"/>
                    </a:ext>
                  </a:extLst>
                </a:gridCol>
                <a:gridCol w="308610">
                  <a:extLst>
                    <a:ext uri="{9D8B030D-6E8A-4147-A177-3AD203B41FA5}">
                      <a16:colId xmlns:a16="http://schemas.microsoft.com/office/drawing/2014/main" val="20006"/>
                    </a:ext>
                  </a:extLst>
                </a:gridCol>
                <a:gridCol w="281939">
                  <a:extLst>
                    <a:ext uri="{9D8B030D-6E8A-4147-A177-3AD203B41FA5}">
                      <a16:colId xmlns:a16="http://schemas.microsoft.com/office/drawing/2014/main" val="20007"/>
                    </a:ext>
                  </a:extLst>
                </a:gridCol>
                <a:gridCol w="288289">
                  <a:extLst>
                    <a:ext uri="{9D8B030D-6E8A-4147-A177-3AD203B41FA5}">
                      <a16:colId xmlns:a16="http://schemas.microsoft.com/office/drawing/2014/main" val="20008"/>
                    </a:ext>
                  </a:extLst>
                </a:gridCol>
                <a:gridCol w="245110">
                  <a:extLst>
                    <a:ext uri="{9D8B030D-6E8A-4147-A177-3AD203B41FA5}">
                      <a16:colId xmlns:a16="http://schemas.microsoft.com/office/drawing/2014/main" val="20009"/>
                    </a:ext>
                  </a:extLst>
                </a:gridCol>
              </a:tblGrid>
              <a:tr h="91216">
                <a:tc>
                  <a:txBody>
                    <a:bodyPr/>
                    <a:lstStyle/>
                    <a:p>
                      <a:pPr marL="72390">
                        <a:lnSpc>
                          <a:spcPct val="100000"/>
                        </a:lnSpc>
                        <a:spcBef>
                          <a:spcPts val="125"/>
                        </a:spcBef>
                      </a:pPr>
                      <a:r>
                        <a:rPr sz="150" b="1" spc="5" dirty="0">
                          <a:solidFill>
                            <a:srgbClr val="2A3E5F"/>
                          </a:solidFill>
                          <a:latin typeface="Tahoma"/>
                          <a:cs typeface="Tahoma"/>
                        </a:rPr>
                        <a:t>10            </a:t>
                      </a:r>
                      <a:r>
                        <a:rPr sz="150" b="1" spc="10" dirty="0">
                          <a:solidFill>
                            <a:srgbClr val="2A3E5F"/>
                          </a:solidFill>
                          <a:latin typeface="Tahoma"/>
                          <a:cs typeface="Tahoma"/>
                        </a:rPr>
                        <a:t> </a:t>
                      </a:r>
                      <a:r>
                        <a:rPr sz="150" b="1" spc="5" dirty="0">
                          <a:solidFill>
                            <a:srgbClr val="2A3E5F"/>
                          </a:solidFill>
                          <a:latin typeface="Tahoma"/>
                          <a:cs typeface="Tahoma"/>
                        </a:rPr>
                        <a:t>15            </a:t>
                      </a:r>
                      <a:r>
                        <a:rPr sz="150" b="1" spc="15" dirty="0">
                          <a:solidFill>
                            <a:srgbClr val="2A3E5F"/>
                          </a:solidFill>
                          <a:latin typeface="Tahoma"/>
                          <a:cs typeface="Tahoma"/>
                        </a:rPr>
                        <a:t> </a:t>
                      </a:r>
                      <a:r>
                        <a:rPr sz="150" b="1" spc="5" dirty="0">
                          <a:solidFill>
                            <a:srgbClr val="2A3E5F"/>
                          </a:solidFill>
                          <a:latin typeface="Tahoma"/>
                          <a:cs typeface="Tahoma"/>
                        </a:rPr>
                        <a:t>20            </a:t>
                      </a:r>
                      <a:r>
                        <a:rPr sz="150" b="1" spc="10" dirty="0">
                          <a:solidFill>
                            <a:srgbClr val="2A3E5F"/>
                          </a:solidFill>
                          <a:latin typeface="Tahoma"/>
                          <a:cs typeface="Tahoma"/>
                        </a:rPr>
                        <a:t> </a:t>
                      </a:r>
                      <a:r>
                        <a:rPr sz="150" b="1" spc="5" dirty="0">
                          <a:solidFill>
                            <a:srgbClr val="2A3E5F"/>
                          </a:solidFill>
                          <a:latin typeface="Tahoma"/>
                          <a:cs typeface="Tahoma"/>
                        </a:rPr>
                        <a:t>25            </a:t>
                      </a:r>
                      <a:r>
                        <a:rPr sz="150" b="1" spc="15" dirty="0">
                          <a:solidFill>
                            <a:srgbClr val="2A3E5F"/>
                          </a:solidFill>
                          <a:latin typeface="Tahoma"/>
                          <a:cs typeface="Tahoma"/>
                        </a:rPr>
                        <a:t> </a:t>
                      </a:r>
                      <a:r>
                        <a:rPr sz="150" b="1" spc="5" dirty="0">
                          <a:solidFill>
                            <a:srgbClr val="2A3E5F"/>
                          </a:solidFill>
                          <a:latin typeface="Tahoma"/>
                          <a:cs typeface="Tahoma"/>
                        </a:rPr>
                        <a:t>S0</a:t>
                      </a:r>
                      <a:endParaRPr sz="150">
                        <a:latin typeface="Tahoma"/>
                        <a:cs typeface="Tahoma"/>
                      </a:endParaRPr>
                    </a:p>
                    <a:p>
                      <a:pPr marL="177800">
                        <a:lnSpc>
                          <a:spcPts val="229"/>
                        </a:lnSpc>
                        <a:spcBef>
                          <a:spcPts val="80"/>
                        </a:spcBef>
                      </a:pPr>
                      <a:r>
                        <a:rPr sz="200" b="1" spc="10" dirty="0">
                          <a:solidFill>
                            <a:srgbClr val="2A3E5F"/>
                          </a:solidFill>
                          <a:latin typeface="Tahoma"/>
                          <a:cs typeface="Tahoma"/>
                        </a:rPr>
                        <a:t>Layers</a:t>
                      </a:r>
                      <a:endParaRPr sz="200">
                        <a:latin typeface="Tahoma"/>
                        <a:cs typeface="Tahoma"/>
                      </a:endParaRPr>
                    </a:p>
                  </a:txBody>
                  <a:tcPr marL="0" marR="0" marT="15875" marB="0"/>
                </a:tc>
                <a:tc>
                  <a:txBody>
                    <a:bodyPr/>
                    <a:lstStyle/>
                    <a:p>
                      <a:pPr marL="23495">
                        <a:lnSpc>
                          <a:spcPts val="135"/>
                        </a:lnSpc>
                      </a:pPr>
                      <a:r>
                        <a:rPr sz="150" b="1" dirty="0">
                          <a:solidFill>
                            <a:srgbClr val="2A3E5F"/>
                          </a:solidFill>
                          <a:latin typeface="Tahoma"/>
                          <a:cs typeface="Tahoma"/>
                        </a:rPr>
                        <a:t>0</a:t>
                      </a:r>
                      <a:endParaRPr sz="150">
                        <a:latin typeface="Tahoma"/>
                        <a:cs typeface="Tahoma"/>
                      </a:endParaRPr>
                    </a:p>
                    <a:p>
                      <a:pPr>
                        <a:lnSpc>
                          <a:spcPct val="100000"/>
                        </a:lnSpc>
                        <a:spcBef>
                          <a:spcPts val="20"/>
                        </a:spcBef>
                      </a:pPr>
                      <a:endParaRPr sz="200">
                        <a:latin typeface="Times New Roman"/>
                        <a:cs typeface="Times New Roman"/>
                      </a:endParaRPr>
                    </a:p>
                    <a:p>
                      <a:pPr algn="ctr">
                        <a:lnSpc>
                          <a:spcPts val="229"/>
                        </a:lnSpc>
                      </a:pPr>
                      <a:r>
                        <a:rPr sz="200" b="1" spc="15" dirty="0">
                          <a:solidFill>
                            <a:srgbClr val="2A3E5F"/>
                          </a:solidFill>
                          <a:latin typeface="Tahoma"/>
                          <a:cs typeface="Tahoma"/>
                        </a:rPr>
                        <a:t>Domains</a:t>
                      </a:r>
                      <a:endParaRPr sz="200">
                        <a:latin typeface="Tahoma"/>
                        <a:cs typeface="Tahoma"/>
                      </a:endParaRPr>
                    </a:p>
                  </a:txBody>
                  <a:tcPr marL="0" marR="0" marT="0" marB="0"/>
                </a:tc>
                <a:tc>
                  <a:txBody>
                    <a:bodyPr/>
                    <a:lstStyle/>
                    <a:p>
                      <a:pPr marL="1905" algn="ctr">
                        <a:lnSpc>
                          <a:spcPct val="100000"/>
                        </a:lnSpc>
                        <a:spcBef>
                          <a:spcPts val="125"/>
                        </a:spcBef>
                        <a:tabLst>
                          <a:tab pos="146685" algn="l"/>
                        </a:tabLst>
                      </a:pPr>
                      <a:r>
                        <a:rPr sz="150" b="1" spc="10" dirty="0">
                          <a:solidFill>
                            <a:srgbClr val="2A3E5F"/>
                          </a:solidFill>
                          <a:latin typeface="Tahoma"/>
                          <a:cs typeface="Tahoma"/>
                        </a:rPr>
                        <a:t>0	5                 </a:t>
                      </a:r>
                      <a:r>
                        <a:rPr sz="150" b="1" spc="20" dirty="0">
                          <a:solidFill>
                            <a:srgbClr val="2A3E5F"/>
                          </a:solidFill>
                          <a:latin typeface="Tahoma"/>
                          <a:cs typeface="Tahoma"/>
                        </a:rPr>
                        <a:t> </a:t>
                      </a:r>
                      <a:r>
                        <a:rPr sz="150" b="1" spc="5" dirty="0">
                          <a:solidFill>
                            <a:srgbClr val="2A3E5F"/>
                          </a:solidFill>
                          <a:latin typeface="Tahoma"/>
                          <a:cs typeface="Tahoma"/>
                        </a:rPr>
                        <a:t>10                  </a:t>
                      </a:r>
                      <a:r>
                        <a:rPr sz="150" b="1" spc="15" dirty="0">
                          <a:solidFill>
                            <a:srgbClr val="2A3E5F"/>
                          </a:solidFill>
                          <a:latin typeface="Tahoma"/>
                          <a:cs typeface="Tahoma"/>
                        </a:rPr>
                        <a:t> </a:t>
                      </a:r>
                      <a:r>
                        <a:rPr sz="150" b="1" spc="5" dirty="0">
                          <a:solidFill>
                            <a:srgbClr val="2A3E5F"/>
                          </a:solidFill>
                          <a:latin typeface="Tahoma"/>
                          <a:cs typeface="Tahoma"/>
                        </a:rPr>
                        <a:t>15                  </a:t>
                      </a:r>
                      <a:r>
                        <a:rPr sz="150" b="1" spc="10" dirty="0">
                          <a:solidFill>
                            <a:srgbClr val="2A3E5F"/>
                          </a:solidFill>
                          <a:latin typeface="Tahoma"/>
                          <a:cs typeface="Tahoma"/>
                        </a:rPr>
                        <a:t> </a:t>
                      </a:r>
                      <a:r>
                        <a:rPr sz="150" b="1" spc="5" dirty="0">
                          <a:solidFill>
                            <a:srgbClr val="2A3E5F"/>
                          </a:solidFill>
                          <a:latin typeface="Tahoma"/>
                          <a:cs typeface="Tahoma"/>
                        </a:rPr>
                        <a:t>20                  </a:t>
                      </a:r>
                      <a:r>
                        <a:rPr sz="150" b="1" spc="10" dirty="0">
                          <a:solidFill>
                            <a:srgbClr val="2A3E5F"/>
                          </a:solidFill>
                          <a:latin typeface="Tahoma"/>
                          <a:cs typeface="Tahoma"/>
                        </a:rPr>
                        <a:t> </a:t>
                      </a:r>
                      <a:r>
                        <a:rPr sz="150" b="1" spc="5" dirty="0">
                          <a:solidFill>
                            <a:srgbClr val="2A3E5F"/>
                          </a:solidFill>
                          <a:latin typeface="Tahoma"/>
                          <a:cs typeface="Tahoma"/>
                        </a:rPr>
                        <a:t>25</a:t>
                      </a:r>
                      <a:endParaRPr sz="150">
                        <a:latin typeface="Tahoma"/>
                        <a:cs typeface="Tahoma"/>
                      </a:endParaRPr>
                    </a:p>
                    <a:p>
                      <a:pPr algn="ctr">
                        <a:lnSpc>
                          <a:spcPts val="229"/>
                        </a:lnSpc>
                        <a:spcBef>
                          <a:spcPts val="80"/>
                        </a:spcBef>
                      </a:pPr>
                      <a:r>
                        <a:rPr sz="200" b="1" spc="10" dirty="0">
                          <a:solidFill>
                            <a:srgbClr val="2A3E5F"/>
                          </a:solidFill>
                          <a:latin typeface="Tahoma"/>
                          <a:cs typeface="Tahoma"/>
                        </a:rPr>
                        <a:t>Layers</a:t>
                      </a:r>
                      <a:endParaRPr sz="200">
                        <a:latin typeface="Tahoma"/>
                        <a:cs typeface="Tahoma"/>
                      </a:endParaRPr>
                    </a:p>
                  </a:txBody>
                  <a:tcPr marL="0" marR="0" marT="15875" marB="0"/>
                </a:tc>
                <a:tc>
                  <a:txBody>
                    <a:bodyPr/>
                    <a:lstStyle/>
                    <a:p>
                      <a:pPr>
                        <a:lnSpc>
                          <a:spcPct val="100000"/>
                        </a:lnSpc>
                      </a:pPr>
                      <a:endParaRPr sz="400">
                        <a:latin typeface="Times New Roman"/>
                        <a:cs typeface="Times New Roman"/>
                      </a:endParaRPr>
                    </a:p>
                  </a:txBody>
                  <a:tcPr marL="0" marR="0" marT="0" marB="0"/>
                </a:tc>
                <a:tc>
                  <a:txBody>
                    <a:bodyPr/>
                    <a:lstStyle/>
                    <a:p>
                      <a:pPr marR="34290" algn="ctr">
                        <a:lnSpc>
                          <a:spcPts val="505"/>
                        </a:lnSpc>
                        <a:spcBef>
                          <a:spcPts val="110"/>
                        </a:spcBef>
                      </a:pPr>
                      <a:r>
                        <a:rPr sz="450" spc="-15" dirty="0">
                          <a:latin typeface="Times New Roman"/>
                          <a:cs typeface="Times New Roman"/>
                        </a:rPr>
                        <a:t>LLM</a:t>
                      </a:r>
                      <a:endParaRPr sz="450">
                        <a:latin typeface="Times New Roman"/>
                        <a:cs typeface="Times New Roman"/>
                      </a:endParaRPr>
                    </a:p>
                  </a:txBody>
                  <a:tcPr marL="0" marR="0" marT="13970" marB="0">
                    <a:lnT w="3175">
                      <a:solidFill>
                        <a:srgbClr val="000000"/>
                      </a:solidFill>
                      <a:prstDash val="solid"/>
                    </a:lnT>
                  </a:tcPr>
                </a:tc>
                <a:tc>
                  <a:txBody>
                    <a:bodyPr/>
                    <a:lstStyle/>
                    <a:p>
                      <a:pPr marR="23495" algn="ctr">
                        <a:lnSpc>
                          <a:spcPts val="505"/>
                        </a:lnSpc>
                        <a:spcBef>
                          <a:spcPts val="110"/>
                        </a:spcBef>
                      </a:pPr>
                      <a:r>
                        <a:rPr sz="450" spc="5" dirty="0">
                          <a:latin typeface="Times New Roman"/>
                          <a:cs typeface="Times New Roman"/>
                        </a:rPr>
                        <a:t>6.84</a:t>
                      </a:r>
                      <a:endParaRPr sz="450">
                        <a:latin typeface="Times New Roman"/>
                        <a:cs typeface="Times New Roman"/>
                      </a:endParaRPr>
                    </a:p>
                  </a:txBody>
                  <a:tcPr marL="0" marR="0" marT="13970" marB="0">
                    <a:lnT w="3175">
                      <a:solidFill>
                        <a:srgbClr val="000000"/>
                      </a:solidFill>
                      <a:prstDash val="solid"/>
                    </a:lnT>
                  </a:tcPr>
                </a:tc>
                <a:tc>
                  <a:txBody>
                    <a:bodyPr/>
                    <a:lstStyle/>
                    <a:p>
                      <a:pPr marR="86360" algn="r">
                        <a:lnSpc>
                          <a:spcPts val="505"/>
                        </a:lnSpc>
                        <a:spcBef>
                          <a:spcPts val="110"/>
                        </a:spcBef>
                      </a:pPr>
                      <a:r>
                        <a:rPr sz="450" spc="5" dirty="0">
                          <a:latin typeface="Times New Roman"/>
                          <a:cs typeface="Times New Roman"/>
                        </a:rPr>
                        <a:t>12.13</a:t>
                      </a:r>
                      <a:endParaRPr sz="450">
                        <a:latin typeface="Times New Roman"/>
                        <a:cs typeface="Times New Roman"/>
                      </a:endParaRPr>
                    </a:p>
                  </a:txBody>
                  <a:tcPr marL="0" marR="0" marT="13970" marB="0">
                    <a:lnT w="3175">
                      <a:solidFill>
                        <a:srgbClr val="000000"/>
                      </a:solidFill>
                      <a:prstDash val="solid"/>
                    </a:lnT>
                  </a:tcPr>
                </a:tc>
                <a:tc>
                  <a:txBody>
                    <a:bodyPr/>
                    <a:lstStyle/>
                    <a:p>
                      <a:pPr marL="10160" algn="ctr">
                        <a:lnSpc>
                          <a:spcPts val="505"/>
                        </a:lnSpc>
                        <a:spcBef>
                          <a:spcPts val="110"/>
                        </a:spcBef>
                      </a:pPr>
                      <a:r>
                        <a:rPr sz="450" spc="5" dirty="0">
                          <a:latin typeface="Times New Roman"/>
                          <a:cs typeface="Times New Roman"/>
                        </a:rPr>
                        <a:t>9.62</a:t>
                      </a:r>
                      <a:endParaRPr sz="450">
                        <a:latin typeface="Times New Roman"/>
                        <a:cs typeface="Times New Roman"/>
                      </a:endParaRPr>
                    </a:p>
                  </a:txBody>
                  <a:tcPr marL="0" marR="0" marT="13970" marB="0">
                    <a:lnT w="3175">
                      <a:solidFill>
                        <a:srgbClr val="000000"/>
                      </a:solidFill>
                      <a:prstDash val="solid"/>
                    </a:lnT>
                  </a:tcPr>
                </a:tc>
                <a:tc>
                  <a:txBody>
                    <a:bodyPr/>
                    <a:lstStyle/>
                    <a:p>
                      <a:pPr marL="12700" algn="ctr">
                        <a:lnSpc>
                          <a:spcPts val="505"/>
                        </a:lnSpc>
                        <a:spcBef>
                          <a:spcPts val="110"/>
                        </a:spcBef>
                      </a:pPr>
                      <a:r>
                        <a:rPr sz="450" spc="5" dirty="0">
                          <a:latin typeface="Times New Roman"/>
                          <a:cs typeface="Times New Roman"/>
                        </a:rPr>
                        <a:t>7.80</a:t>
                      </a:r>
                      <a:endParaRPr sz="450">
                        <a:latin typeface="Times New Roman"/>
                        <a:cs typeface="Times New Roman"/>
                      </a:endParaRPr>
                    </a:p>
                  </a:txBody>
                  <a:tcPr marL="0" marR="0" marT="13970" marB="0">
                    <a:lnT w="3175">
                      <a:solidFill>
                        <a:srgbClr val="000000"/>
                      </a:solidFill>
                      <a:prstDash val="solid"/>
                    </a:lnT>
                  </a:tcPr>
                </a:tc>
                <a:tc>
                  <a:txBody>
                    <a:bodyPr/>
                    <a:lstStyle/>
                    <a:p>
                      <a:pPr marL="30480" algn="ctr">
                        <a:lnSpc>
                          <a:spcPts val="505"/>
                        </a:lnSpc>
                        <a:spcBef>
                          <a:spcPts val="110"/>
                        </a:spcBef>
                      </a:pPr>
                      <a:r>
                        <a:rPr sz="450" spc="5" dirty="0">
                          <a:latin typeface="Times New Roman"/>
                          <a:cs typeface="Times New Roman"/>
                        </a:rPr>
                        <a:t>11.98</a:t>
                      </a:r>
                      <a:endParaRPr sz="450">
                        <a:latin typeface="Times New Roman"/>
                        <a:cs typeface="Times New Roman"/>
                      </a:endParaRPr>
                    </a:p>
                  </a:txBody>
                  <a:tcPr marL="0" marR="0" marT="13970" marB="0">
                    <a:lnT w="3175">
                      <a:solidFill>
                        <a:srgbClr val="000000"/>
                      </a:solidFill>
                      <a:prstDash val="solid"/>
                    </a:lnT>
                  </a:tcPr>
                </a:tc>
                <a:extLst>
                  <a:ext uri="{0D108BD9-81ED-4DB2-BD59-A6C34878D82A}">
                    <a16:rowId xmlns:a16="http://schemas.microsoft.com/office/drawing/2014/main" val="10000"/>
                  </a:ext>
                </a:extLst>
              </a:tr>
              <a:tr h="79809">
                <a:tc>
                  <a:txBody>
                    <a:bodyPr/>
                    <a:lstStyle/>
                    <a:p>
                      <a:pPr>
                        <a:lnSpc>
                          <a:spcPct val="100000"/>
                        </a:lnSpc>
                      </a:pPr>
                      <a:endParaRPr sz="300">
                        <a:latin typeface="Times New Roman"/>
                        <a:cs typeface="Times New Roman"/>
                      </a:endParaRPr>
                    </a:p>
                  </a:txBody>
                  <a:tcPr marL="0" marR="0" marT="0" marB="0"/>
                </a:tc>
                <a:tc>
                  <a:txBody>
                    <a:bodyPr/>
                    <a:lstStyle/>
                    <a:p>
                      <a:pPr>
                        <a:lnSpc>
                          <a:spcPct val="100000"/>
                        </a:lnSpc>
                      </a:pPr>
                      <a:endParaRPr sz="300">
                        <a:latin typeface="Times New Roman"/>
                        <a:cs typeface="Times New Roman"/>
                      </a:endParaRPr>
                    </a:p>
                  </a:txBody>
                  <a:tcPr marL="0" marR="0" marT="0" marB="0"/>
                </a:tc>
                <a:tc>
                  <a:txBody>
                    <a:bodyPr/>
                    <a:lstStyle/>
                    <a:p>
                      <a:pPr>
                        <a:lnSpc>
                          <a:spcPct val="100000"/>
                        </a:lnSpc>
                      </a:pPr>
                      <a:endParaRPr sz="300">
                        <a:latin typeface="Times New Roman"/>
                        <a:cs typeface="Times New Roman"/>
                      </a:endParaRPr>
                    </a:p>
                  </a:txBody>
                  <a:tcPr marL="0" marR="0" marT="0" marB="0"/>
                </a:tc>
                <a:tc>
                  <a:txBody>
                    <a:bodyPr/>
                    <a:lstStyle/>
                    <a:p>
                      <a:pPr marL="371475">
                        <a:lnSpc>
                          <a:spcPts val="475"/>
                        </a:lnSpc>
                        <a:spcBef>
                          <a:spcPts val="50"/>
                        </a:spcBef>
                      </a:pPr>
                      <a:r>
                        <a:rPr sz="450" spc="10" dirty="0">
                          <a:latin typeface="Times New Roman"/>
                          <a:cs typeface="Times New Roman"/>
                        </a:rPr>
                        <a:t>InstructBLIP</a:t>
                      </a:r>
                      <a:endParaRPr sz="450" dirty="0">
                        <a:latin typeface="Times New Roman"/>
                        <a:cs typeface="Times New Roman"/>
                      </a:endParaRPr>
                    </a:p>
                  </a:txBody>
                  <a:tcPr marL="0" marR="0" marT="6350" marB="0"/>
                </a:tc>
                <a:tc>
                  <a:txBody>
                    <a:bodyPr/>
                    <a:lstStyle/>
                    <a:p>
                      <a:pPr marR="34290" algn="ctr">
                        <a:lnSpc>
                          <a:spcPts val="530"/>
                        </a:lnSpc>
                      </a:pPr>
                      <a:r>
                        <a:rPr sz="450" dirty="0">
                          <a:latin typeface="Times New Roman"/>
                          <a:cs typeface="Times New Roman"/>
                        </a:rPr>
                        <a:t>Vision</a:t>
                      </a:r>
                      <a:r>
                        <a:rPr sz="450" spc="-15" dirty="0">
                          <a:latin typeface="Times New Roman"/>
                          <a:cs typeface="Times New Roman"/>
                        </a:rPr>
                        <a:t> </a:t>
                      </a:r>
                      <a:r>
                        <a:rPr sz="450" spc="-5" dirty="0">
                          <a:latin typeface="Times New Roman"/>
                          <a:cs typeface="Times New Roman"/>
                        </a:rPr>
                        <a:t>En</a:t>
                      </a:r>
                      <a:r>
                        <a:rPr sz="450" dirty="0">
                          <a:latin typeface="Times New Roman"/>
                          <a:cs typeface="Times New Roman"/>
                        </a:rPr>
                        <a:t>coder</a:t>
                      </a:r>
                      <a:endParaRPr sz="450">
                        <a:latin typeface="Times New Roman"/>
                        <a:cs typeface="Times New Roman"/>
                      </a:endParaRPr>
                    </a:p>
                  </a:txBody>
                  <a:tcPr marL="0" marR="0" marT="0" marB="0"/>
                </a:tc>
                <a:tc>
                  <a:txBody>
                    <a:bodyPr/>
                    <a:lstStyle/>
                    <a:p>
                      <a:pPr marR="23495" algn="ctr">
                        <a:lnSpc>
                          <a:spcPts val="530"/>
                        </a:lnSpc>
                      </a:pPr>
                      <a:r>
                        <a:rPr sz="450" spc="5" dirty="0">
                          <a:latin typeface="Times New Roman"/>
                          <a:cs typeface="Times New Roman"/>
                        </a:rPr>
                        <a:t>2.44</a:t>
                      </a:r>
                      <a:endParaRPr sz="450">
                        <a:latin typeface="Times New Roman"/>
                        <a:cs typeface="Times New Roman"/>
                      </a:endParaRPr>
                    </a:p>
                  </a:txBody>
                  <a:tcPr marL="0" marR="0" marT="0" marB="0"/>
                </a:tc>
                <a:tc>
                  <a:txBody>
                    <a:bodyPr/>
                    <a:lstStyle/>
                    <a:p>
                      <a:pPr marR="86360" algn="r">
                        <a:lnSpc>
                          <a:spcPts val="530"/>
                        </a:lnSpc>
                      </a:pPr>
                      <a:r>
                        <a:rPr sz="450" spc="5" dirty="0">
                          <a:latin typeface="Times New Roman"/>
                          <a:cs typeface="Times New Roman"/>
                        </a:rPr>
                        <a:t>17.93</a:t>
                      </a:r>
                      <a:endParaRPr sz="450">
                        <a:latin typeface="Times New Roman"/>
                        <a:cs typeface="Times New Roman"/>
                      </a:endParaRPr>
                    </a:p>
                  </a:txBody>
                  <a:tcPr marL="0" marR="0" marT="0" marB="0"/>
                </a:tc>
                <a:tc>
                  <a:txBody>
                    <a:bodyPr/>
                    <a:lstStyle/>
                    <a:p>
                      <a:pPr marL="10160" algn="ctr">
                        <a:lnSpc>
                          <a:spcPts val="530"/>
                        </a:lnSpc>
                      </a:pPr>
                      <a:r>
                        <a:rPr sz="450" spc="5" dirty="0">
                          <a:latin typeface="Times New Roman"/>
                          <a:cs typeface="Times New Roman"/>
                        </a:rPr>
                        <a:t>5.33</a:t>
                      </a:r>
                      <a:endParaRPr sz="450">
                        <a:latin typeface="Times New Roman"/>
                        <a:cs typeface="Times New Roman"/>
                      </a:endParaRPr>
                    </a:p>
                  </a:txBody>
                  <a:tcPr marL="0" marR="0" marT="0" marB="0"/>
                </a:tc>
                <a:tc>
                  <a:txBody>
                    <a:bodyPr/>
                    <a:lstStyle/>
                    <a:p>
                      <a:pPr marL="12700" algn="ctr">
                        <a:lnSpc>
                          <a:spcPts val="530"/>
                        </a:lnSpc>
                      </a:pPr>
                      <a:r>
                        <a:rPr sz="450" spc="5" dirty="0">
                          <a:latin typeface="Times New Roman"/>
                          <a:cs typeface="Times New Roman"/>
                        </a:rPr>
                        <a:t>26.11</a:t>
                      </a:r>
                      <a:endParaRPr sz="450">
                        <a:latin typeface="Times New Roman"/>
                        <a:cs typeface="Times New Roman"/>
                      </a:endParaRPr>
                    </a:p>
                  </a:txBody>
                  <a:tcPr marL="0" marR="0" marT="0" marB="0"/>
                </a:tc>
                <a:tc>
                  <a:txBody>
                    <a:bodyPr/>
                    <a:lstStyle/>
                    <a:p>
                      <a:pPr marL="30480" algn="ctr">
                        <a:lnSpc>
                          <a:spcPts val="530"/>
                        </a:lnSpc>
                      </a:pPr>
                      <a:r>
                        <a:rPr sz="450" spc="5" dirty="0">
                          <a:latin typeface="Times New Roman"/>
                          <a:cs typeface="Times New Roman"/>
                        </a:rPr>
                        <a:t>23.76</a:t>
                      </a:r>
                      <a:endParaRPr sz="450">
                        <a:latin typeface="Times New Roman"/>
                        <a:cs typeface="Times New Roman"/>
                      </a:endParaRPr>
                    </a:p>
                  </a:txBody>
                  <a:tcPr marL="0" marR="0" marT="0" marB="0"/>
                </a:tc>
                <a:extLst>
                  <a:ext uri="{0D108BD9-81ED-4DB2-BD59-A6C34878D82A}">
                    <a16:rowId xmlns:a16="http://schemas.microsoft.com/office/drawing/2014/main" val="10001"/>
                  </a:ext>
                </a:extLst>
              </a:tr>
              <a:tr h="79339">
                <a:tc>
                  <a:txBody>
                    <a:bodyPr/>
                    <a:lstStyle/>
                    <a:p>
                      <a:pPr>
                        <a:lnSpc>
                          <a:spcPct val="100000"/>
                        </a:lnSpc>
                      </a:pPr>
                      <a:endParaRPr sz="300">
                        <a:latin typeface="Times New Roman"/>
                        <a:cs typeface="Times New Roman"/>
                      </a:endParaRPr>
                    </a:p>
                  </a:txBody>
                  <a:tcPr marL="0" marR="0" marT="0" marB="0"/>
                </a:tc>
                <a:tc>
                  <a:txBody>
                    <a:bodyPr/>
                    <a:lstStyle/>
                    <a:p>
                      <a:pPr>
                        <a:lnSpc>
                          <a:spcPct val="100000"/>
                        </a:lnSpc>
                      </a:pPr>
                      <a:endParaRPr sz="300">
                        <a:latin typeface="Times New Roman"/>
                        <a:cs typeface="Times New Roman"/>
                      </a:endParaRPr>
                    </a:p>
                  </a:txBody>
                  <a:tcPr marL="0" marR="0" marT="0" marB="0"/>
                </a:tc>
                <a:tc>
                  <a:txBody>
                    <a:bodyPr/>
                    <a:lstStyle/>
                    <a:p>
                      <a:pPr>
                        <a:lnSpc>
                          <a:spcPct val="100000"/>
                        </a:lnSpc>
                      </a:pPr>
                      <a:endParaRPr sz="300">
                        <a:latin typeface="Times New Roman"/>
                        <a:cs typeface="Times New Roman"/>
                      </a:endParaRPr>
                    </a:p>
                  </a:txBody>
                  <a:tcPr marL="0" marR="0" marT="0" marB="0"/>
                </a:tc>
                <a:tc>
                  <a:txBody>
                    <a:bodyPr/>
                    <a:lstStyle/>
                    <a:p>
                      <a:pPr>
                        <a:lnSpc>
                          <a:spcPct val="100000"/>
                        </a:lnSpc>
                      </a:pPr>
                      <a:endParaRPr sz="300">
                        <a:latin typeface="Times New Roman"/>
                        <a:cs typeface="Times New Roman"/>
                      </a:endParaRPr>
                    </a:p>
                  </a:txBody>
                  <a:tcPr marL="0" marR="0" marT="0" marB="0"/>
                </a:tc>
                <a:tc>
                  <a:txBody>
                    <a:bodyPr/>
                    <a:lstStyle/>
                    <a:p>
                      <a:pPr marR="34925" algn="ctr">
                        <a:lnSpc>
                          <a:spcPts val="500"/>
                        </a:lnSpc>
                      </a:pPr>
                      <a:r>
                        <a:rPr sz="450" spc="20" dirty="0">
                          <a:latin typeface="Times New Roman"/>
                          <a:cs typeface="Times New Roman"/>
                        </a:rPr>
                        <a:t>Q-Former</a:t>
                      </a:r>
                      <a:endParaRPr sz="450">
                        <a:latin typeface="Times New Roman"/>
                        <a:cs typeface="Times New Roman"/>
                      </a:endParaRPr>
                    </a:p>
                  </a:txBody>
                  <a:tcPr marL="0" marR="0" marT="0" marB="0"/>
                </a:tc>
                <a:tc>
                  <a:txBody>
                    <a:bodyPr/>
                    <a:lstStyle/>
                    <a:p>
                      <a:pPr marR="23495" algn="ctr">
                        <a:lnSpc>
                          <a:spcPts val="500"/>
                        </a:lnSpc>
                      </a:pPr>
                      <a:r>
                        <a:rPr sz="450" spc="5" dirty="0">
                          <a:latin typeface="Times New Roman"/>
                          <a:cs typeface="Times New Roman"/>
                        </a:rPr>
                        <a:t>2.93</a:t>
                      </a:r>
                      <a:endParaRPr sz="450">
                        <a:latin typeface="Times New Roman"/>
                        <a:cs typeface="Times New Roman"/>
                      </a:endParaRPr>
                    </a:p>
                  </a:txBody>
                  <a:tcPr marL="0" marR="0" marT="0" marB="0"/>
                </a:tc>
                <a:tc>
                  <a:txBody>
                    <a:bodyPr/>
                    <a:lstStyle/>
                    <a:p>
                      <a:pPr marR="86360" algn="r">
                        <a:lnSpc>
                          <a:spcPts val="500"/>
                        </a:lnSpc>
                      </a:pPr>
                      <a:r>
                        <a:rPr sz="450" spc="5" dirty="0">
                          <a:latin typeface="Times New Roman"/>
                          <a:cs typeface="Times New Roman"/>
                        </a:rPr>
                        <a:t>11.61</a:t>
                      </a:r>
                      <a:endParaRPr sz="450">
                        <a:latin typeface="Times New Roman"/>
                        <a:cs typeface="Times New Roman"/>
                      </a:endParaRPr>
                    </a:p>
                  </a:txBody>
                  <a:tcPr marL="0" marR="0" marT="0" marB="0"/>
                </a:tc>
                <a:tc>
                  <a:txBody>
                    <a:bodyPr/>
                    <a:lstStyle/>
                    <a:p>
                      <a:pPr marL="10160" algn="ctr">
                        <a:lnSpc>
                          <a:spcPts val="500"/>
                        </a:lnSpc>
                      </a:pPr>
                      <a:r>
                        <a:rPr sz="450" spc="5" dirty="0">
                          <a:latin typeface="Times New Roman"/>
                          <a:cs typeface="Times New Roman"/>
                        </a:rPr>
                        <a:t>6.95</a:t>
                      </a:r>
                      <a:endParaRPr sz="450">
                        <a:latin typeface="Times New Roman"/>
                        <a:cs typeface="Times New Roman"/>
                      </a:endParaRPr>
                    </a:p>
                  </a:txBody>
                  <a:tcPr marL="0" marR="0" marT="0" marB="0"/>
                </a:tc>
                <a:tc>
                  <a:txBody>
                    <a:bodyPr/>
                    <a:lstStyle/>
                    <a:p>
                      <a:pPr marL="12700" algn="ctr">
                        <a:lnSpc>
                          <a:spcPts val="500"/>
                        </a:lnSpc>
                      </a:pPr>
                      <a:r>
                        <a:rPr sz="450" spc="5" dirty="0">
                          <a:latin typeface="Times New Roman"/>
                          <a:cs typeface="Times New Roman"/>
                        </a:rPr>
                        <a:t>14.58</a:t>
                      </a:r>
                      <a:endParaRPr sz="450">
                        <a:latin typeface="Times New Roman"/>
                        <a:cs typeface="Times New Roman"/>
                      </a:endParaRPr>
                    </a:p>
                  </a:txBody>
                  <a:tcPr marL="0" marR="0" marT="0" marB="0"/>
                </a:tc>
                <a:tc>
                  <a:txBody>
                    <a:bodyPr/>
                    <a:lstStyle/>
                    <a:p>
                      <a:pPr marL="30480" algn="ctr">
                        <a:lnSpc>
                          <a:spcPts val="500"/>
                        </a:lnSpc>
                      </a:pPr>
                      <a:r>
                        <a:rPr sz="450" spc="5" dirty="0">
                          <a:latin typeface="Times New Roman"/>
                          <a:cs typeface="Times New Roman"/>
                        </a:rPr>
                        <a:t>6.52</a:t>
                      </a:r>
                      <a:endParaRPr sz="450" dirty="0">
                        <a:latin typeface="Times New Roman"/>
                        <a:cs typeface="Times New Roman"/>
                      </a:endParaRPr>
                    </a:p>
                  </a:txBody>
                  <a:tcPr marL="0" marR="0" marT="0" marB="0"/>
                </a:tc>
                <a:extLst>
                  <a:ext uri="{0D108BD9-81ED-4DB2-BD59-A6C34878D82A}">
                    <a16:rowId xmlns:a16="http://schemas.microsoft.com/office/drawing/2014/main" val="10002"/>
                  </a:ext>
                </a:extLst>
              </a:tr>
            </a:tbl>
          </a:graphicData>
        </a:graphic>
      </p:graphicFrame>
      <p:sp>
        <p:nvSpPr>
          <p:cNvPr id="161" name="object 161"/>
          <p:cNvSpPr/>
          <p:nvPr/>
        </p:nvSpPr>
        <p:spPr>
          <a:xfrm>
            <a:off x="3137672" y="515796"/>
            <a:ext cx="2244725" cy="0"/>
          </a:xfrm>
          <a:custGeom>
            <a:avLst/>
            <a:gdLst/>
            <a:ahLst/>
            <a:cxnLst/>
            <a:rect l="l" t="t" r="r" b="b"/>
            <a:pathLst>
              <a:path w="2244725">
                <a:moveTo>
                  <a:pt x="0" y="0"/>
                </a:moveTo>
                <a:lnTo>
                  <a:pt x="2244620" y="0"/>
                </a:lnTo>
              </a:path>
            </a:pathLst>
          </a:custGeom>
          <a:ln w="3962">
            <a:solidFill>
              <a:srgbClr val="000000"/>
            </a:solidFill>
          </a:ln>
        </p:spPr>
        <p:txBody>
          <a:bodyPr wrap="square" lIns="0" tIns="0" rIns="0" bIns="0" rtlCol="0"/>
          <a:lstStyle/>
          <a:p>
            <a:endParaRPr/>
          </a:p>
        </p:txBody>
      </p:sp>
      <p:sp>
        <p:nvSpPr>
          <p:cNvPr id="162" name="object 162"/>
          <p:cNvSpPr txBox="1"/>
          <p:nvPr/>
        </p:nvSpPr>
        <p:spPr>
          <a:xfrm>
            <a:off x="3155813" y="518323"/>
            <a:ext cx="174625" cy="87630"/>
          </a:xfrm>
          <a:prstGeom prst="rect">
            <a:avLst/>
          </a:prstGeom>
        </p:spPr>
        <p:txBody>
          <a:bodyPr vert="horz" wrap="square" lIns="0" tIns="13335" rIns="0" bIns="0" rtlCol="0">
            <a:spAutoFit/>
          </a:bodyPr>
          <a:lstStyle/>
          <a:p>
            <a:pPr marL="12700">
              <a:lnSpc>
                <a:spcPct val="100000"/>
              </a:lnSpc>
              <a:spcBef>
                <a:spcPts val="105"/>
              </a:spcBef>
            </a:pPr>
            <a:r>
              <a:rPr sz="400" spc="10" dirty="0">
                <a:latin typeface="Times New Roman"/>
                <a:cs typeface="Times New Roman"/>
              </a:rPr>
              <a:t>M</a:t>
            </a:r>
            <a:r>
              <a:rPr sz="400" spc="25" dirty="0">
                <a:latin typeface="Times New Roman"/>
                <a:cs typeface="Times New Roman"/>
              </a:rPr>
              <a:t>odel</a:t>
            </a:r>
            <a:endParaRPr sz="400">
              <a:latin typeface="Times New Roman"/>
              <a:cs typeface="Times New Roman"/>
            </a:endParaRPr>
          </a:p>
        </p:txBody>
      </p:sp>
      <p:sp>
        <p:nvSpPr>
          <p:cNvPr id="163" name="object 163"/>
          <p:cNvSpPr/>
          <p:nvPr/>
        </p:nvSpPr>
        <p:spPr>
          <a:xfrm>
            <a:off x="3137672" y="614918"/>
            <a:ext cx="2244725" cy="0"/>
          </a:xfrm>
          <a:custGeom>
            <a:avLst/>
            <a:gdLst/>
            <a:ahLst/>
            <a:cxnLst/>
            <a:rect l="l" t="t" r="r" b="b"/>
            <a:pathLst>
              <a:path w="2244725">
                <a:moveTo>
                  <a:pt x="0" y="0"/>
                </a:moveTo>
                <a:lnTo>
                  <a:pt x="2244620" y="0"/>
                </a:lnTo>
              </a:path>
            </a:pathLst>
          </a:custGeom>
          <a:ln w="3175">
            <a:solidFill>
              <a:srgbClr val="000000"/>
            </a:solidFill>
          </a:ln>
        </p:spPr>
        <p:txBody>
          <a:bodyPr wrap="square" lIns="0" tIns="0" rIns="0" bIns="0" rtlCol="0"/>
          <a:lstStyle/>
          <a:p>
            <a:endParaRPr/>
          </a:p>
        </p:txBody>
      </p:sp>
      <p:sp>
        <p:nvSpPr>
          <p:cNvPr id="164" name="object 164"/>
          <p:cNvSpPr txBox="1"/>
          <p:nvPr/>
        </p:nvSpPr>
        <p:spPr>
          <a:xfrm>
            <a:off x="3516229" y="482078"/>
            <a:ext cx="1848485" cy="222250"/>
          </a:xfrm>
          <a:prstGeom prst="rect">
            <a:avLst/>
          </a:prstGeom>
        </p:spPr>
        <p:txBody>
          <a:bodyPr vert="horz" wrap="square" lIns="0" tIns="12065" rIns="0" bIns="0" rtlCol="0">
            <a:spAutoFit/>
          </a:bodyPr>
          <a:lstStyle/>
          <a:p>
            <a:pPr marL="214629" marR="5080" indent="-202565">
              <a:lnSpc>
                <a:spcPct val="161400"/>
              </a:lnSpc>
              <a:spcBef>
                <a:spcPts val="95"/>
              </a:spcBef>
              <a:tabLst>
                <a:tab pos="634365" algn="l"/>
                <a:tab pos="892810" algn="l"/>
                <a:tab pos="1176655" algn="l"/>
                <a:tab pos="1433195" algn="l"/>
                <a:tab pos="1687195" algn="l"/>
              </a:tabLst>
            </a:pPr>
            <a:r>
              <a:rPr sz="400" spc="20" dirty="0">
                <a:latin typeface="Times New Roman"/>
                <a:cs typeface="Times New Roman"/>
              </a:rPr>
              <a:t>D</a:t>
            </a:r>
            <a:r>
              <a:rPr sz="400" spc="30" dirty="0">
                <a:latin typeface="Times New Roman"/>
                <a:cs typeface="Times New Roman"/>
              </a:rPr>
              <a:t>eac</a:t>
            </a:r>
            <a:r>
              <a:rPr sz="400" spc="15" dirty="0">
                <a:latin typeface="Times New Roman"/>
                <a:cs typeface="Times New Roman"/>
              </a:rPr>
              <a:t>t</a:t>
            </a:r>
            <a:r>
              <a:rPr sz="400" dirty="0">
                <a:latin typeface="Times New Roman"/>
                <a:cs typeface="Times New Roman"/>
              </a:rPr>
              <a:t>iv</a:t>
            </a:r>
            <a:r>
              <a:rPr sz="400" spc="30" dirty="0">
                <a:latin typeface="Times New Roman"/>
                <a:cs typeface="Times New Roman"/>
              </a:rPr>
              <a:t>a</a:t>
            </a:r>
            <a:r>
              <a:rPr sz="400" spc="35" dirty="0">
                <a:latin typeface="Times New Roman"/>
                <a:cs typeface="Times New Roman"/>
              </a:rPr>
              <a:t>ted</a:t>
            </a:r>
            <a:r>
              <a:rPr sz="400" spc="-10" dirty="0">
                <a:latin typeface="Times New Roman"/>
                <a:cs typeface="Times New Roman"/>
              </a:rPr>
              <a:t> </a:t>
            </a:r>
            <a:r>
              <a:rPr sz="400" spc="10" dirty="0">
                <a:latin typeface="Times New Roman"/>
                <a:cs typeface="Times New Roman"/>
              </a:rPr>
              <a:t>M</a:t>
            </a:r>
            <a:r>
              <a:rPr sz="400" spc="25" dirty="0">
                <a:latin typeface="Times New Roman"/>
                <a:cs typeface="Times New Roman"/>
              </a:rPr>
              <a:t>odule(s)</a:t>
            </a:r>
            <a:r>
              <a:rPr sz="400" dirty="0">
                <a:latin typeface="Times New Roman"/>
                <a:cs typeface="Times New Roman"/>
              </a:rPr>
              <a:t>    </a:t>
            </a:r>
            <a:r>
              <a:rPr sz="400" spc="-15" dirty="0">
                <a:latin typeface="Times New Roman"/>
                <a:cs typeface="Times New Roman"/>
              </a:rPr>
              <a:t> </a:t>
            </a:r>
            <a:r>
              <a:rPr sz="400" spc="-40" dirty="0">
                <a:latin typeface="Times New Roman"/>
                <a:cs typeface="Times New Roman"/>
              </a:rPr>
              <a:t>V</a:t>
            </a:r>
            <a:r>
              <a:rPr sz="400" spc="10" dirty="0">
                <a:latin typeface="Times New Roman"/>
                <a:cs typeface="Times New Roman"/>
              </a:rPr>
              <a:t>Q</a:t>
            </a:r>
            <a:r>
              <a:rPr sz="400" spc="-55" dirty="0">
                <a:latin typeface="Times New Roman"/>
                <a:cs typeface="Times New Roman"/>
              </a:rPr>
              <a:t>A</a:t>
            </a:r>
            <a:r>
              <a:rPr sz="400" spc="10" dirty="0">
                <a:latin typeface="Times New Roman"/>
                <a:cs typeface="Times New Roman"/>
              </a:rPr>
              <a:t>v2</a:t>
            </a:r>
            <a:r>
              <a:rPr sz="400" dirty="0">
                <a:latin typeface="Times New Roman"/>
                <a:cs typeface="Times New Roman"/>
              </a:rPr>
              <a:t>    </a:t>
            </a:r>
            <a:r>
              <a:rPr sz="400" spc="-15" dirty="0">
                <a:latin typeface="Times New Roman"/>
                <a:cs typeface="Times New Roman"/>
              </a:rPr>
              <a:t> </a:t>
            </a:r>
            <a:r>
              <a:rPr sz="400" spc="10" dirty="0">
                <a:latin typeface="Times New Roman"/>
                <a:cs typeface="Times New Roman"/>
              </a:rPr>
              <a:t>PMC-</a:t>
            </a:r>
            <a:r>
              <a:rPr sz="400" spc="5" dirty="0">
                <a:latin typeface="Times New Roman"/>
                <a:cs typeface="Times New Roman"/>
              </a:rPr>
              <a:t>V</a:t>
            </a:r>
            <a:r>
              <a:rPr sz="400" spc="10" dirty="0">
                <a:latin typeface="Times New Roman"/>
                <a:cs typeface="Times New Roman"/>
              </a:rPr>
              <a:t>Q</a:t>
            </a:r>
            <a:r>
              <a:rPr sz="400" spc="-30" dirty="0">
                <a:latin typeface="Times New Roman"/>
                <a:cs typeface="Times New Roman"/>
              </a:rPr>
              <a:t>A</a:t>
            </a:r>
            <a:r>
              <a:rPr sz="400" dirty="0">
                <a:latin typeface="Times New Roman"/>
                <a:cs typeface="Times New Roman"/>
              </a:rPr>
              <a:t>    </a:t>
            </a:r>
            <a:r>
              <a:rPr sz="400" spc="-15" dirty="0">
                <a:latin typeface="Times New Roman"/>
                <a:cs typeface="Times New Roman"/>
              </a:rPr>
              <a:t> </a:t>
            </a:r>
            <a:r>
              <a:rPr sz="400" spc="-5" dirty="0">
                <a:latin typeface="Times New Roman"/>
                <a:cs typeface="Times New Roman"/>
              </a:rPr>
              <a:t>Li</a:t>
            </a:r>
            <a:r>
              <a:rPr sz="400" spc="25" dirty="0">
                <a:latin typeface="Times New Roman"/>
                <a:cs typeface="Times New Roman"/>
              </a:rPr>
              <a:t>ngoQ</a:t>
            </a:r>
            <a:r>
              <a:rPr sz="400" spc="-30" dirty="0">
                <a:latin typeface="Times New Roman"/>
                <a:cs typeface="Times New Roman"/>
              </a:rPr>
              <a:t>A</a:t>
            </a:r>
            <a:r>
              <a:rPr sz="400" dirty="0">
                <a:latin typeface="Times New Roman"/>
                <a:cs typeface="Times New Roman"/>
              </a:rPr>
              <a:t>    </a:t>
            </a:r>
            <a:r>
              <a:rPr sz="400" spc="-15" dirty="0">
                <a:latin typeface="Times New Roman"/>
                <a:cs typeface="Times New Roman"/>
              </a:rPr>
              <a:t> </a:t>
            </a:r>
            <a:r>
              <a:rPr sz="400" spc="-5" dirty="0">
                <a:latin typeface="Times New Roman"/>
                <a:cs typeface="Times New Roman"/>
              </a:rPr>
              <a:t>RS-</a:t>
            </a:r>
            <a:r>
              <a:rPr sz="400" spc="-10" dirty="0">
                <a:latin typeface="Times New Roman"/>
                <a:cs typeface="Times New Roman"/>
              </a:rPr>
              <a:t>V</a:t>
            </a:r>
            <a:r>
              <a:rPr sz="400" spc="10" dirty="0">
                <a:latin typeface="Times New Roman"/>
                <a:cs typeface="Times New Roman"/>
              </a:rPr>
              <a:t>Q</a:t>
            </a:r>
            <a:r>
              <a:rPr sz="400" spc="-30" dirty="0">
                <a:latin typeface="Times New Roman"/>
                <a:cs typeface="Times New Roman"/>
              </a:rPr>
              <a:t>A</a:t>
            </a:r>
            <a:r>
              <a:rPr sz="400" dirty="0">
                <a:latin typeface="Times New Roman"/>
                <a:cs typeface="Times New Roman"/>
              </a:rPr>
              <a:t>    </a:t>
            </a:r>
            <a:r>
              <a:rPr sz="400" spc="-15" dirty="0">
                <a:latin typeface="Times New Roman"/>
                <a:cs typeface="Times New Roman"/>
              </a:rPr>
              <a:t> </a:t>
            </a:r>
            <a:r>
              <a:rPr sz="400" spc="10" dirty="0">
                <a:latin typeface="Times New Roman"/>
                <a:cs typeface="Times New Roman"/>
              </a:rPr>
              <a:t>DocVQ</a:t>
            </a:r>
            <a:r>
              <a:rPr sz="400" spc="-20" dirty="0">
                <a:latin typeface="Times New Roman"/>
                <a:cs typeface="Times New Roman"/>
              </a:rPr>
              <a:t>A  </a:t>
            </a:r>
            <a:r>
              <a:rPr sz="400" spc="30" dirty="0">
                <a:latin typeface="Times New Roman"/>
                <a:cs typeface="Times New Roman"/>
              </a:rPr>
              <a:t>None	</a:t>
            </a:r>
            <a:r>
              <a:rPr sz="400" spc="10" dirty="0">
                <a:latin typeface="Times New Roman"/>
                <a:cs typeface="Times New Roman"/>
              </a:rPr>
              <a:t>74.9	34.4	20.6	42.5	59.2</a:t>
            </a:r>
            <a:endParaRPr sz="400">
              <a:latin typeface="Times New Roman"/>
              <a:cs typeface="Times New Roman"/>
            </a:endParaRPr>
          </a:p>
        </p:txBody>
      </p:sp>
      <p:sp>
        <p:nvSpPr>
          <p:cNvPr id="165" name="object 165"/>
          <p:cNvSpPr txBox="1"/>
          <p:nvPr/>
        </p:nvSpPr>
        <p:spPr>
          <a:xfrm>
            <a:off x="3155813" y="721556"/>
            <a:ext cx="324485" cy="87630"/>
          </a:xfrm>
          <a:prstGeom prst="rect">
            <a:avLst/>
          </a:prstGeom>
        </p:spPr>
        <p:txBody>
          <a:bodyPr vert="horz" wrap="square" lIns="0" tIns="13335" rIns="0" bIns="0" rtlCol="0">
            <a:spAutoFit/>
          </a:bodyPr>
          <a:lstStyle/>
          <a:p>
            <a:pPr marL="12700">
              <a:lnSpc>
                <a:spcPct val="100000"/>
              </a:lnSpc>
              <a:spcBef>
                <a:spcPts val="105"/>
              </a:spcBef>
            </a:pPr>
            <a:r>
              <a:rPr sz="400" spc="-5" dirty="0">
                <a:latin typeface="Times New Roman"/>
                <a:cs typeface="Times New Roman"/>
              </a:rPr>
              <a:t>LLa</a:t>
            </a:r>
            <a:r>
              <a:rPr sz="400" spc="-35" dirty="0">
                <a:latin typeface="Times New Roman"/>
                <a:cs typeface="Times New Roman"/>
              </a:rPr>
              <a:t>V</a:t>
            </a:r>
            <a:r>
              <a:rPr sz="400" spc="5" dirty="0">
                <a:latin typeface="Times New Roman"/>
                <a:cs typeface="Times New Roman"/>
              </a:rPr>
              <a:t>A-</a:t>
            </a:r>
            <a:r>
              <a:rPr sz="400" spc="-5" dirty="0">
                <a:latin typeface="Times New Roman"/>
                <a:cs typeface="Times New Roman"/>
              </a:rPr>
              <a:t>N</a:t>
            </a:r>
            <a:r>
              <a:rPr sz="400" dirty="0">
                <a:latin typeface="Times New Roman"/>
                <a:cs typeface="Times New Roman"/>
              </a:rPr>
              <a:t>eXT</a:t>
            </a:r>
            <a:endParaRPr sz="400">
              <a:latin typeface="Times New Roman"/>
              <a:cs typeface="Times New Roman"/>
            </a:endParaRPr>
          </a:p>
        </p:txBody>
      </p:sp>
      <p:sp>
        <p:nvSpPr>
          <p:cNvPr id="166" name="object 166"/>
          <p:cNvSpPr/>
          <p:nvPr/>
        </p:nvSpPr>
        <p:spPr>
          <a:xfrm>
            <a:off x="3522852" y="712802"/>
            <a:ext cx="1835150" cy="0"/>
          </a:xfrm>
          <a:custGeom>
            <a:avLst/>
            <a:gdLst/>
            <a:ahLst/>
            <a:cxnLst/>
            <a:rect l="l" t="t" r="r" b="b"/>
            <a:pathLst>
              <a:path w="1835150">
                <a:moveTo>
                  <a:pt x="0" y="0"/>
                </a:moveTo>
                <a:lnTo>
                  <a:pt x="1834676" y="0"/>
                </a:lnTo>
              </a:path>
            </a:pathLst>
          </a:custGeom>
          <a:ln w="3175">
            <a:solidFill>
              <a:srgbClr val="000000"/>
            </a:solidFill>
          </a:ln>
        </p:spPr>
        <p:txBody>
          <a:bodyPr wrap="square" lIns="0" tIns="0" rIns="0" bIns="0" rtlCol="0"/>
          <a:lstStyle/>
          <a:p>
            <a:endParaRPr/>
          </a:p>
        </p:txBody>
      </p:sp>
      <p:sp>
        <p:nvSpPr>
          <p:cNvPr id="167" name="object 167"/>
          <p:cNvSpPr txBox="1"/>
          <p:nvPr/>
        </p:nvSpPr>
        <p:spPr>
          <a:xfrm>
            <a:off x="3604027" y="706325"/>
            <a:ext cx="381635" cy="305435"/>
          </a:xfrm>
          <a:prstGeom prst="rect">
            <a:avLst/>
          </a:prstGeom>
        </p:spPr>
        <p:txBody>
          <a:bodyPr vert="horz" wrap="square" lIns="0" tIns="12065" rIns="0" bIns="0" rtlCol="0">
            <a:spAutoFit/>
          </a:bodyPr>
          <a:lstStyle/>
          <a:p>
            <a:pPr marL="12700" marR="5080" algn="ctr">
              <a:lnSpc>
                <a:spcPct val="114700"/>
              </a:lnSpc>
              <a:spcBef>
                <a:spcPts val="95"/>
              </a:spcBef>
            </a:pPr>
            <a:r>
              <a:rPr sz="400" spc="-35" dirty="0">
                <a:latin typeface="Times New Roman"/>
                <a:cs typeface="Times New Roman"/>
              </a:rPr>
              <a:t>V</a:t>
            </a:r>
            <a:r>
              <a:rPr sz="400" spc="20" dirty="0">
                <a:latin typeface="Times New Roman"/>
                <a:cs typeface="Times New Roman"/>
              </a:rPr>
              <a:t>ision</a:t>
            </a:r>
            <a:r>
              <a:rPr sz="400" spc="-10" dirty="0">
                <a:latin typeface="Times New Roman"/>
                <a:cs typeface="Times New Roman"/>
              </a:rPr>
              <a:t> </a:t>
            </a:r>
            <a:r>
              <a:rPr sz="400" spc="-5" dirty="0">
                <a:latin typeface="Times New Roman"/>
                <a:cs typeface="Times New Roman"/>
              </a:rPr>
              <a:t>E</a:t>
            </a:r>
            <a:r>
              <a:rPr sz="400" spc="40" dirty="0">
                <a:latin typeface="Times New Roman"/>
                <a:cs typeface="Times New Roman"/>
              </a:rPr>
              <a:t>n</a:t>
            </a:r>
            <a:r>
              <a:rPr sz="400" spc="30" dirty="0">
                <a:latin typeface="Times New Roman"/>
                <a:cs typeface="Times New Roman"/>
              </a:rPr>
              <a:t>c</a:t>
            </a:r>
            <a:r>
              <a:rPr sz="400" spc="25" dirty="0">
                <a:latin typeface="Times New Roman"/>
                <a:cs typeface="Times New Roman"/>
              </a:rPr>
              <a:t>oder  </a:t>
            </a:r>
            <a:r>
              <a:rPr sz="400" spc="10" dirty="0">
                <a:latin typeface="Times New Roman"/>
                <a:cs typeface="Times New Roman"/>
              </a:rPr>
              <a:t>MLP</a:t>
            </a:r>
            <a:r>
              <a:rPr sz="400" spc="-10" dirty="0">
                <a:latin typeface="Times New Roman"/>
                <a:cs typeface="Times New Roman"/>
              </a:rPr>
              <a:t> </a:t>
            </a:r>
            <a:r>
              <a:rPr sz="400" spc="15" dirty="0">
                <a:latin typeface="Times New Roman"/>
                <a:cs typeface="Times New Roman"/>
              </a:rPr>
              <a:t>P</a:t>
            </a:r>
            <a:r>
              <a:rPr sz="400" spc="20" dirty="0">
                <a:latin typeface="Times New Roman"/>
                <a:cs typeface="Times New Roman"/>
              </a:rPr>
              <a:t>rojector  </a:t>
            </a:r>
            <a:r>
              <a:rPr sz="400" dirty="0">
                <a:latin typeface="Times New Roman"/>
                <a:cs typeface="Times New Roman"/>
              </a:rPr>
              <a:t>LLM</a:t>
            </a:r>
            <a:endParaRPr sz="400">
              <a:latin typeface="Times New Roman"/>
              <a:cs typeface="Times New Roman"/>
            </a:endParaRPr>
          </a:p>
          <a:p>
            <a:pPr algn="ctr">
              <a:lnSpc>
                <a:spcPct val="100000"/>
              </a:lnSpc>
              <a:spcBef>
                <a:spcPts val="70"/>
              </a:spcBef>
            </a:pPr>
            <a:r>
              <a:rPr sz="400" spc="-10" dirty="0">
                <a:latin typeface="Times New Roman"/>
                <a:cs typeface="Times New Roman"/>
              </a:rPr>
              <a:t>All</a:t>
            </a:r>
            <a:endParaRPr sz="400">
              <a:latin typeface="Times New Roman"/>
              <a:cs typeface="Times New Roman"/>
            </a:endParaRPr>
          </a:p>
        </p:txBody>
      </p:sp>
      <p:sp>
        <p:nvSpPr>
          <p:cNvPr id="168" name="object 168"/>
          <p:cNvSpPr txBox="1"/>
          <p:nvPr/>
        </p:nvSpPr>
        <p:spPr>
          <a:xfrm>
            <a:off x="4135710" y="706325"/>
            <a:ext cx="127000" cy="305435"/>
          </a:xfrm>
          <a:prstGeom prst="rect">
            <a:avLst/>
          </a:prstGeom>
        </p:spPr>
        <p:txBody>
          <a:bodyPr vert="horz" wrap="square" lIns="0" tIns="20955" rIns="0" bIns="0" rtlCol="0">
            <a:spAutoFit/>
          </a:bodyPr>
          <a:lstStyle/>
          <a:p>
            <a:pPr marL="15240">
              <a:lnSpc>
                <a:spcPct val="100000"/>
              </a:lnSpc>
              <a:spcBef>
                <a:spcPts val="165"/>
              </a:spcBef>
            </a:pPr>
            <a:r>
              <a:rPr sz="400" spc="10" dirty="0">
                <a:latin typeface="Times New Roman"/>
                <a:cs typeface="Times New Roman"/>
              </a:rPr>
              <a:t>75.8</a:t>
            </a:r>
            <a:endParaRPr sz="400">
              <a:latin typeface="Times New Roman"/>
              <a:cs typeface="Times New Roman"/>
            </a:endParaRPr>
          </a:p>
          <a:p>
            <a:pPr marL="15240">
              <a:lnSpc>
                <a:spcPct val="100000"/>
              </a:lnSpc>
              <a:spcBef>
                <a:spcPts val="75"/>
              </a:spcBef>
            </a:pPr>
            <a:r>
              <a:rPr sz="400" spc="10" dirty="0">
                <a:latin typeface="Times New Roman"/>
                <a:cs typeface="Times New Roman"/>
              </a:rPr>
              <a:t>74.9</a:t>
            </a:r>
            <a:endParaRPr sz="400">
              <a:latin typeface="Times New Roman"/>
              <a:cs typeface="Times New Roman"/>
            </a:endParaRPr>
          </a:p>
          <a:p>
            <a:pPr marL="15240">
              <a:lnSpc>
                <a:spcPct val="100000"/>
              </a:lnSpc>
              <a:spcBef>
                <a:spcPts val="70"/>
              </a:spcBef>
            </a:pPr>
            <a:r>
              <a:rPr sz="400" spc="10" dirty="0">
                <a:latin typeface="Times New Roman"/>
                <a:cs typeface="Times New Roman"/>
              </a:rPr>
              <a:t>75.7</a:t>
            </a:r>
            <a:endParaRPr sz="400">
              <a:latin typeface="Times New Roman"/>
              <a:cs typeface="Times New Roman"/>
            </a:endParaRPr>
          </a:p>
          <a:p>
            <a:pPr marL="12700">
              <a:lnSpc>
                <a:spcPct val="100000"/>
              </a:lnSpc>
              <a:spcBef>
                <a:spcPts val="70"/>
              </a:spcBef>
            </a:pPr>
            <a:r>
              <a:rPr sz="400" b="1" spc="-5" dirty="0">
                <a:latin typeface="Cambria"/>
                <a:cs typeface="Cambria"/>
              </a:rPr>
              <a:t>73.5</a:t>
            </a:r>
            <a:endParaRPr sz="400">
              <a:latin typeface="Cambria"/>
              <a:cs typeface="Cambria"/>
            </a:endParaRPr>
          </a:p>
        </p:txBody>
      </p:sp>
      <p:sp>
        <p:nvSpPr>
          <p:cNvPr id="169" name="object 169"/>
          <p:cNvSpPr txBox="1"/>
          <p:nvPr/>
        </p:nvSpPr>
        <p:spPr>
          <a:xfrm>
            <a:off x="4394007" y="706325"/>
            <a:ext cx="127000" cy="305435"/>
          </a:xfrm>
          <a:prstGeom prst="rect">
            <a:avLst/>
          </a:prstGeom>
        </p:spPr>
        <p:txBody>
          <a:bodyPr vert="horz" wrap="square" lIns="0" tIns="20955" rIns="0" bIns="0" rtlCol="0">
            <a:spAutoFit/>
          </a:bodyPr>
          <a:lstStyle/>
          <a:p>
            <a:pPr marL="12700">
              <a:lnSpc>
                <a:spcPct val="100000"/>
              </a:lnSpc>
              <a:spcBef>
                <a:spcPts val="165"/>
              </a:spcBef>
            </a:pPr>
            <a:r>
              <a:rPr sz="400" b="1" spc="-5" dirty="0">
                <a:latin typeface="Cambria"/>
                <a:cs typeface="Cambria"/>
              </a:rPr>
              <a:t>34.3</a:t>
            </a:r>
            <a:endParaRPr sz="400">
              <a:latin typeface="Cambria"/>
              <a:cs typeface="Cambria"/>
            </a:endParaRPr>
          </a:p>
          <a:p>
            <a:pPr marL="15240">
              <a:lnSpc>
                <a:spcPct val="100000"/>
              </a:lnSpc>
              <a:spcBef>
                <a:spcPts val="75"/>
              </a:spcBef>
            </a:pPr>
            <a:r>
              <a:rPr sz="400" spc="10" dirty="0">
                <a:latin typeface="Times New Roman"/>
                <a:cs typeface="Times New Roman"/>
              </a:rPr>
              <a:t>34.4</a:t>
            </a:r>
            <a:endParaRPr sz="400">
              <a:latin typeface="Times New Roman"/>
              <a:cs typeface="Times New Roman"/>
            </a:endParaRPr>
          </a:p>
          <a:p>
            <a:pPr marL="15240">
              <a:lnSpc>
                <a:spcPct val="100000"/>
              </a:lnSpc>
              <a:spcBef>
                <a:spcPts val="70"/>
              </a:spcBef>
            </a:pPr>
            <a:r>
              <a:rPr sz="400" spc="10" dirty="0">
                <a:latin typeface="Times New Roman"/>
                <a:cs typeface="Times New Roman"/>
              </a:rPr>
              <a:t>34.5</a:t>
            </a:r>
            <a:endParaRPr sz="400">
              <a:latin typeface="Times New Roman"/>
              <a:cs typeface="Times New Roman"/>
            </a:endParaRPr>
          </a:p>
          <a:p>
            <a:pPr marL="15240">
              <a:lnSpc>
                <a:spcPct val="100000"/>
              </a:lnSpc>
              <a:spcBef>
                <a:spcPts val="70"/>
              </a:spcBef>
            </a:pPr>
            <a:r>
              <a:rPr sz="400" spc="10" dirty="0">
                <a:latin typeface="Times New Roman"/>
                <a:cs typeface="Times New Roman"/>
              </a:rPr>
              <a:t>34.5</a:t>
            </a:r>
            <a:endParaRPr sz="400">
              <a:latin typeface="Times New Roman"/>
              <a:cs typeface="Times New Roman"/>
            </a:endParaRPr>
          </a:p>
        </p:txBody>
      </p:sp>
      <p:sp>
        <p:nvSpPr>
          <p:cNvPr id="170" name="object 170"/>
          <p:cNvSpPr txBox="1"/>
          <p:nvPr/>
        </p:nvSpPr>
        <p:spPr>
          <a:xfrm>
            <a:off x="4677629" y="706325"/>
            <a:ext cx="127000" cy="305435"/>
          </a:xfrm>
          <a:prstGeom prst="rect">
            <a:avLst/>
          </a:prstGeom>
        </p:spPr>
        <p:txBody>
          <a:bodyPr vert="horz" wrap="square" lIns="0" tIns="20955" rIns="0" bIns="0" rtlCol="0">
            <a:spAutoFit/>
          </a:bodyPr>
          <a:lstStyle/>
          <a:p>
            <a:pPr marL="15240">
              <a:lnSpc>
                <a:spcPct val="100000"/>
              </a:lnSpc>
              <a:spcBef>
                <a:spcPts val="165"/>
              </a:spcBef>
            </a:pPr>
            <a:r>
              <a:rPr sz="400" spc="10" dirty="0">
                <a:latin typeface="Times New Roman"/>
                <a:cs typeface="Times New Roman"/>
              </a:rPr>
              <a:t>24.6</a:t>
            </a:r>
            <a:endParaRPr sz="400">
              <a:latin typeface="Times New Roman"/>
              <a:cs typeface="Times New Roman"/>
            </a:endParaRPr>
          </a:p>
          <a:p>
            <a:pPr marL="15240">
              <a:lnSpc>
                <a:spcPct val="100000"/>
              </a:lnSpc>
              <a:spcBef>
                <a:spcPts val="75"/>
              </a:spcBef>
            </a:pPr>
            <a:r>
              <a:rPr sz="400" spc="10" dirty="0">
                <a:latin typeface="Times New Roman"/>
                <a:cs typeface="Times New Roman"/>
              </a:rPr>
              <a:t>24.2</a:t>
            </a:r>
            <a:endParaRPr sz="400">
              <a:latin typeface="Times New Roman"/>
              <a:cs typeface="Times New Roman"/>
            </a:endParaRPr>
          </a:p>
          <a:p>
            <a:pPr marL="15240">
              <a:lnSpc>
                <a:spcPct val="100000"/>
              </a:lnSpc>
              <a:spcBef>
                <a:spcPts val="70"/>
              </a:spcBef>
            </a:pPr>
            <a:r>
              <a:rPr sz="400" spc="10" dirty="0">
                <a:latin typeface="Times New Roman"/>
                <a:cs typeface="Times New Roman"/>
              </a:rPr>
              <a:t>24.2</a:t>
            </a:r>
            <a:endParaRPr sz="400">
              <a:latin typeface="Times New Roman"/>
              <a:cs typeface="Times New Roman"/>
            </a:endParaRPr>
          </a:p>
          <a:p>
            <a:pPr marL="12700">
              <a:lnSpc>
                <a:spcPct val="100000"/>
              </a:lnSpc>
              <a:spcBef>
                <a:spcPts val="70"/>
              </a:spcBef>
            </a:pPr>
            <a:r>
              <a:rPr sz="400" b="1" spc="-5" dirty="0">
                <a:latin typeface="Cambria"/>
                <a:cs typeface="Cambria"/>
              </a:rPr>
              <a:t>24.2</a:t>
            </a:r>
            <a:endParaRPr sz="400">
              <a:latin typeface="Cambria"/>
              <a:cs typeface="Cambria"/>
            </a:endParaRPr>
          </a:p>
        </p:txBody>
      </p:sp>
      <p:sp>
        <p:nvSpPr>
          <p:cNvPr id="171" name="object 171"/>
          <p:cNvSpPr txBox="1"/>
          <p:nvPr/>
        </p:nvSpPr>
        <p:spPr>
          <a:xfrm>
            <a:off x="4934246" y="706325"/>
            <a:ext cx="127000" cy="305435"/>
          </a:xfrm>
          <a:prstGeom prst="rect">
            <a:avLst/>
          </a:prstGeom>
        </p:spPr>
        <p:txBody>
          <a:bodyPr vert="horz" wrap="square" lIns="0" tIns="20955" rIns="0" bIns="0" rtlCol="0">
            <a:spAutoFit/>
          </a:bodyPr>
          <a:lstStyle/>
          <a:p>
            <a:pPr marL="15240">
              <a:lnSpc>
                <a:spcPct val="100000"/>
              </a:lnSpc>
              <a:spcBef>
                <a:spcPts val="165"/>
              </a:spcBef>
            </a:pPr>
            <a:r>
              <a:rPr sz="400" spc="10" dirty="0">
                <a:latin typeface="Times New Roman"/>
                <a:cs typeface="Times New Roman"/>
              </a:rPr>
              <a:t>42.1</a:t>
            </a:r>
            <a:endParaRPr sz="400">
              <a:latin typeface="Times New Roman"/>
              <a:cs typeface="Times New Roman"/>
            </a:endParaRPr>
          </a:p>
          <a:p>
            <a:pPr marL="15240">
              <a:lnSpc>
                <a:spcPct val="100000"/>
              </a:lnSpc>
              <a:spcBef>
                <a:spcPts val="75"/>
              </a:spcBef>
            </a:pPr>
            <a:r>
              <a:rPr sz="400" spc="10" dirty="0">
                <a:latin typeface="Times New Roman"/>
                <a:cs typeface="Times New Roman"/>
              </a:rPr>
              <a:t>42.5</a:t>
            </a:r>
            <a:endParaRPr sz="400">
              <a:latin typeface="Times New Roman"/>
              <a:cs typeface="Times New Roman"/>
            </a:endParaRPr>
          </a:p>
          <a:p>
            <a:pPr marL="15240">
              <a:lnSpc>
                <a:spcPct val="100000"/>
              </a:lnSpc>
              <a:spcBef>
                <a:spcPts val="70"/>
              </a:spcBef>
            </a:pPr>
            <a:r>
              <a:rPr sz="400" spc="10" dirty="0">
                <a:latin typeface="Times New Roman"/>
                <a:cs typeface="Times New Roman"/>
              </a:rPr>
              <a:t>41.0</a:t>
            </a:r>
            <a:endParaRPr sz="400">
              <a:latin typeface="Times New Roman"/>
              <a:cs typeface="Times New Roman"/>
            </a:endParaRPr>
          </a:p>
          <a:p>
            <a:pPr marL="12700">
              <a:lnSpc>
                <a:spcPct val="100000"/>
              </a:lnSpc>
              <a:spcBef>
                <a:spcPts val="70"/>
              </a:spcBef>
            </a:pPr>
            <a:r>
              <a:rPr sz="400" b="1" spc="-5" dirty="0">
                <a:latin typeface="Cambria"/>
                <a:cs typeface="Cambria"/>
              </a:rPr>
              <a:t>38.5</a:t>
            </a:r>
            <a:endParaRPr sz="400">
              <a:latin typeface="Cambria"/>
              <a:cs typeface="Cambria"/>
            </a:endParaRPr>
          </a:p>
        </p:txBody>
      </p:sp>
      <p:sp>
        <p:nvSpPr>
          <p:cNvPr id="172" name="object 172"/>
          <p:cNvSpPr txBox="1"/>
          <p:nvPr/>
        </p:nvSpPr>
        <p:spPr>
          <a:xfrm>
            <a:off x="5188274" y="706325"/>
            <a:ext cx="127000" cy="305435"/>
          </a:xfrm>
          <a:prstGeom prst="rect">
            <a:avLst/>
          </a:prstGeom>
        </p:spPr>
        <p:txBody>
          <a:bodyPr vert="horz" wrap="square" lIns="0" tIns="20955" rIns="0" bIns="0" rtlCol="0">
            <a:spAutoFit/>
          </a:bodyPr>
          <a:lstStyle/>
          <a:p>
            <a:pPr marL="15240">
              <a:lnSpc>
                <a:spcPct val="100000"/>
              </a:lnSpc>
              <a:spcBef>
                <a:spcPts val="165"/>
              </a:spcBef>
            </a:pPr>
            <a:r>
              <a:rPr sz="400" spc="10" dirty="0">
                <a:latin typeface="Times New Roman"/>
                <a:cs typeface="Times New Roman"/>
              </a:rPr>
              <a:t>58.3</a:t>
            </a:r>
            <a:endParaRPr sz="400">
              <a:latin typeface="Times New Roman"/>
              <a:cs typeface="Times New Roman"/>
            </a:endParaRPr>
          </a:p>
          <a:p>
            <a:pPr marL="15240">
              <a:lnSpc>
                <a:spcPct val="100000"/>
              </a:lnSpc>
              <a:spcBef>
                <a:spcPts val="75"/>
              </a:spcBef>
            </a:pPr>
            <a:r>
              <a:rPr sz="400" spc="10" dirty="0">
                <a:latin typeface="Times New Roman"/>
                <a:cs typeface="Times New Roman"/>
              </a:rPr>
              <a:t>59.2</a:t>
            </a:r>
            <a:endParaRPr sz="400">
              <a:latin typeface="Times New Roman"/>
              <a:cs typeface="Times New Roman"/>
            </a:endParaRPr>
          </a:p>
          <a:p>
            <a:pPr marL="15240">
              <a:lnSpc>
                <a:spcPct val="100000"/>
              </a:lnSpc>
              <a:spcBef>
                <a:spcPts val="70"/>
              </a:spcBef>
            </a:pPr>
            <a:r>
              <a:rPr sz="400" spc="10" dirty="0">
                <a:latin typeface="Times New Roman"/>
                <a:cs typeface="Times New Roman"/>
              </a:rPr>
              <a:t>59.0</a:t>
            </a:r>
            <a:endParaRPr sz="400">
              <a:latin typeface="Times New Roman"/>
              <a:cs typeface="Times New Roman"/>
            </a:endParaRPr>
          </a:p>
          <a:p>
            <a:pPr marL="12700">
              <a:lnSpc>
                <a:spcPct val="100000"/>
              </a:lnSpc>
              <a:spcBef>
                <a:spcPts val="70"/>
              </a:spcBef>
            </a:pPr>
            <a:r>
              <a:rPr sz="400" b="1" spc="-5" dirty="0">
                <a:latin typeface="Cambria"/>
                <a:cs typeface="Cambria"/>
              </a:rPr>
              <a:t>57.0</a:t>
            </a:r>
            <a:endParaRPr sz="400">
              <a:latin typeface="Cambria"/>
              <a:cs typeface="Cambria"/>
            </a:endParaRPr>
          </a:p>
        </p:txBody>
      </p:sp>
      <p:sp>
        <p:nvSpPr>
          <p:cNvPr id="173" name="object 173"/>
          <p:cNvSpPr/>
          <p:nvPr/>
        </p:nvSpPr>
        <p:spPr>
          <a:xfrm>
            <a:off x="3137672" y="1020388"/>
            <a:ext cx="2244725" cy="0"/>
          </a:xfrm>
          <a:custGeom>
            <a:avLst/>
            <a:gdLst/>
            <a:ahLst/>
            <a:cxnLst/>
            <a:rect l="l" t="t" r="r" b="b"/>
            <a:pathLst>
              <a:path w="2244725">
                <a:moveTo>
                  <a:pt x="0" y="0"/>
                </a:moveTo>
                <a:lnTo>
                  <a:pt x="2244620" y="0"/>
                </a:lnTo>
              </a:path>
            </a:pathLst>
          </a:custGeom>
          <a:ln w="3175">
            <a:solidFill>
              <a:srgbClr val="000000"/>
            </a:solidFill>
          </a:ln>
        </p:spPr>
        <p:txBody>
          <a:bodyPr wrap="square" lIns="0" tIns="0" rIns="0" bIns="0" rtlCol="0"/>
          <a:lstStyle/>
          <a:p>
            <a:endParaRPr/>
          </a:p>
        </p:txBody>
      </p:sp>
      <p:sp>
        <p:nvSpPr>
          <p:cNvPr id="174" name="object 174"/>
          <p:cNvSpPr txBox="1"/>
          <p:nvPr/>
        </p:nvSpPr>
        <p:spPr>
          <a:xfrm>
            <a:off x="3718307" y="1022178"/>
            <a:ext cx="153035" cy="87630"/>
          </a:xfrm>
          <a:prstGeom prst="rect">
            <a:avLst/>
          </a:prstGeom>
        </p:spPr>
        <p:txBody>
          <a:bodyPr vert="horz" wrap="square" lIns="0" tIns="13335" rIns="0" bIns="0" rtlCol="0">
            <a:spAutoFit/>
          </a:bodyPr>
          <a:lstStyle/>
          <a:p>
            <a:pPr marL="12700">
              <a:lnSpc>
                <a:spcPct val="100000"/>
              </a:lnSpc>
              <a:spcBef>
                <a:spcPts val="105"/>
              </a:spcBef>
            </a:pPr>
            <a:r>
              <a:rPr sz="400" spc="10" dirty="0">
                <a:latin typeface="Times New Roman"/>
                <a:cs typeface="Times New Roman"/>
              </a:rPr>
              <a:t>N</a:t>
            </a:r>
            <a:r>
              <a:rPr sz="400" spc="40" dirty="0">
                <a:latin typeface="Times New Roman"/>
                <a:cs typeface="Times New Roman"/>
              </a:rPr>
              <a:t>o</a:t>
            </a:r>
            <a:r>
              <a:rPr sz="400" spc="35" dirty="0">
                <a:latin typeface="Times New Roman"/>
                <a:cs typeface="Times New Roman"/>
              </a:rPr>
              <a:t>n</a:t>
            </a:r>
            <a:r>
              <a:rPr sz="400" spc="30" dirty="0">
                <a:latin typeface="Times New Roman"/>
                <a:cs typeface="Times New Roman"/>
              </a:rPr>
              <a:t>e</a:t>
            </a:r>
            <a:endParaRPr sz="400">
              <a:latin typeface="Times New Roman"/>
              <a:cs typeface="Times New Roman"/>
            </a:endParaRPr>
          </a:p>
        </p:txBody>
      </p:sp>
      <p:sp>
        <p:nvSpPr>
          <p:cNvPr id="175" name="object 175"/>
          <p:cNvSpPr txBox="1"/>
          <p:nvPr/>
        </p:nvSpPr>
        <p:spPr>
          <a:xfrm>
            <a:off x="4138383" y="1022178"/>
            <a:ext cx="121920" cy="87630"/>
          </a:xfrm>
          <a:prstGeom prst="rect">
            <a:avLst/>
          </a:prstGeom>
        </p:spPr>
        <p:txBody>
          <a:bodyPr vert="horz" wrap="square" lIns="0" tIns="13335" rIns="0" bIns="0" rtlCol="0">
            <a:spAutoFit/>
          </a:bodyPr>
          <a:lstStyle/>
          <a:p>
            <a:pPr marL="12700">
              <a:lnSpc>
                <a:spcPct val="100000"/>
              </a:lnSpc>
              <a:spcBef>
                <a:spcPts val="105"/>
              </a:spcBef>
            </a:pPr>
            <a:r>
              <a:rPr sz="400" spc="10" dirty="0">
                <a:latin typeface="Times New Roman"/>
                <a:cs typeface="Times New Roman"/>
              </a:rPr>
              <a:t>66.1</a:t>
            </a:r>
            <a:endParaRPr sz="400">
              <a:latin typeface="Times New Roman"/>
              <a:cs typeface="Times New Roman"/>
            </a:endParaRPr>
          </a:p>
        </p:txBody>
      </p:sp>
      <p:sp>
        <p:nvSpPr>
          <p:cNvPr id="176" name="object 176"/>
          <p:cNvSpPr txBox="1"/>
          <p:nvPr/>
        </p:nvSpPr>
        <p:spPr>
          <a:xfrm>
            <a:off x="4396679" y="1022178"/>
            <a:ext cx="121920" cy="87630"/>
          </a:xfrm>
          <a:prstGeom prst="rect">
            <a:avLst/>
          </a:prstGeom>
        </p:spPr>
        <p:txBody>
          <a:bodyPr vert="horz" wrap="square" lIns="0" tIns="13335" rIns="0" bIns="0" rtlCol="0">
            <a:spAutoFit/>
          </a:bodyPr>
          <a:lstStyle/>
          <a:p>
            <a:pPr marL="12700">
              <a:lnSpc>
                <a:spcPct val="100000"/>
              </a:lnSpc>
              <a:spcBef>
                <a:spcPts val="105"/>
              </a:spcBef>
            </a:pPr>
            <a:r>
              <a:rPr sz="400" spc="10" dirty="0">
                <a:latin typeface="Times New Roman"/>
                <a:cs typeface="Times New Roman"/>
              </a:rPr>
              <a:t>28.1</a:t>
            </a:r>
            <a:endParaRPr sz="400">
              <a:latin typeface="Times New Roman"/>
              <a:cs typeface="Times New Roman"/>
            </a:endParaRPr>
          </a:p>
        </p:txBody>
      </p:sp>
      <p:sp>
        <p:nvSpPr>
          <p:cNvPr id="177" name="object 177"/>
          <p:cNvSpPr txBox="1"/>
          <p:nvPr/>
        </p:nvSpPr>
        <p:spPr>
          <a:xfrm>
            <a:off x="4680302" y="1022178"/>
            <a:ext cx="121920" cy="87630"/>
          </a:xfrm>
          <a:prstGeom prst="rect">
            <a:avLst/>
          </a:prstGeom>
        </p:spPr>
        <p:txBody>
          <a:bodyPr vert="horz" wrap="square" lIns="0" tIns="13335" rIns="0" bIns="0" rtlCol="0">
            <a:spAutoFit/>
          </a:bodyPr>
          <a:lstStyle/>
          <a:p>
            <a:pPr marL="12700">
              <a:lnSpc>
                <a:spcPct val="100000"/>
              </a:lnSpc>
              <a:spcBef>
                <a:spcPts val="105"/>
              </a:spcBef>
            </a:pPr>
            <a:r>
              <a:rPr sz="400" spc="10" dirty="0">
                <a:latin typeface="Times New Roman"/>
                <a:cs typeface="Times New Roman"/>
              </a:rPr>
              <a:t>20.6</a:t>
            </a:r>
            <a:endParaRPr sz="400">
              <a:latin typeface="Times New Roman"/>
              <a:cs typeface="Times New Roman"/>
            </a:endParaRPr>
          </a:p>
        </p:txBody>
      </p:sp>
      <p:sp>
        <p:nvSpPr>
          <p:cNvPr id="178" name="object 178"/>
          <p:cNvSpPr txBox="1"/>
          <p:nvPr/>
        </p:nvSpPr>
        <p:spPr>
          <a:xfrm>
            <a:off x="4936942" y="1022178"/>
            <a:ext cx="121920" cy="87630"/>
          </a:xfrm>
          <a:prstGeom prst="rect">
            <a:avLst/>
          </a:prstGeom>
        </p:spPr>
        <p:txBody>
          <a:bodyPr vert="horz" wrap="square" lIns="0" tIns="13335" rIns="0" bIns="0" rtlCol="0">
            <a:spAutoFit/>
          </a:bodyPr>
          <a:lstStyle/>
          <a:p>
            <a:pPr marL="12700">
              <a:lnSpc>
                <a:spcPct val="100000"/>
              </a:lnSpc>
              <a:spcBef>
                <a:spcPts val="105"/>
              </a:spcBef>
            </a:pPr>
            <a:r>
              <a:rPr sz="400" spc="10" dirty="0">
                <a:latin typeface="Times New Roman"/>
                <a:cs typeface="Times New Roman"/>
              </a:rPr>
              <a:t>34.7</a:t>
            </a:r>
            <a:endParaRPr sz="400">
              <a:latin typeface="Times New Roman"/>
              <a:cs typeface="Times New Roman"/>
            </a:endParaRPr>
          </a:p>
        </p:txBody>
      </p:sp>
      <p:sp>
        <p:nvSpPr>
          <p:cNvPr id="179" name="object 179"/>
          <p:cNvSpPr txBox="1"/>
          <p:nvPr/>
        </p:nvSpPr>
        <p:spPr>
          <a:xfrm>
            <a:off x="5190957" y="1022178"/>
            <a:ext cx="121920" cy="87630"/>
          </a:xfrm>
          <a:prstGeom prst="rect">
            <a:avLst/>
          </a:prstGeom>
        </p:spPr>
        <p:txBody>
          <a:bodyPr vert="horz" wrap="square" lIns="0" tIns="13335" rIns="0" bIns="0" rtlCol="0">
            <a:spAutoFit/>
          </a:bodyPr>
          <a:lstStyle/>
          <a:p>
            <a:pPr marL="12700">
              <a:lnSpc>
                <a:spcPct val="100000"/>
              </a:lnSpc>
              <a:spcBef>
                <a:spcPts val="105"/>
              </a:spcBef>
            </a:pPr>
            <a:r>
              <a:rPr sz="400" spc="10" dirty="0">
                <a:latin typeface="Times New Roman"/>
                <a:cs typeface="Times New Roman"/>
              </a:rPr>
              <a:t>24.0</a:t>
            </a:r>
            <a:endParaRPr sz="400">
              <a:latin typeface="Times New Roman"/>
              <a:cs typeface="Times New Roman"/>
            </a:endParaRPr>
          </a:p>
        </p:txBody>
      </p:sp>
      <p:sp>
        <p:nvSpPr>
          <p:cNvPr id="180" name="object 180"/>
          <p:cNvSpPr/>
          <p:nvPr/>
        </p:nvSpPr>
        <p:spPr>
          <a:xfrm>
            <a:off x="3522852" y="1118278"/>
            <a:ext cx="1835150" cy="0"/>
          </a:xfrm>
          <a:custGeom>
            <a:avLst/>
            <a:gdLst/>
            <a:ahLst/>
            <a:cxnLst/>
            <a:rect l="l" t="t" r="r" b="b"/>
            <a:pathLst>
              <a:path w="1835150">
                <a:moveTo>
                  <a:pt x="0" y="0"/>
                </a:moveTo>
                <a:lnTo>
                  <a:pt x="1834676" y="0"/>
                </a:lnTo>
              </a:path>
            </a:pathLst>
          </a:custGeom>
          <a:ln w="3175">
            <a:solidFill>
              <a:srgbClr val="000000"/>
            </a:solidFill>
          </a:ln>
        </p:spPr>
        <p:txBody>
          <a:bodyPr wrap="square" lIns="0" tIns="0" rIns="0" bIns="0" rtlCol="0"/>
          <a:lstStyle/>
          <a:p>
            <a:endParaRPr/>
          </a:p>
        </p:txBody>
      </p:sp>
      <p:sp>
        <p:nvSpPr>
          <p:cNvPr id="181" name="object 181"/>
          <p:cNvSpPr txBox="1"/>
          <p:nvPr/>
        </p:nvSpPr>
        <p:spPr>
          <a:xfrm>
            <a:off x="3604027" y="1119567"/>
            <a:ext cx="381635" cy="87630"/>
          </a:xfrm>
          <a:prstGeom prst="rect">
            <a:avLst/>
          </a:prstGeom>
        </p:spPr>
        <p:txBody>
          <a:bodyPr vert="horz" wrap="square" lIns="0" tIns="13335" rIns="0" bIns="0" rtlCol="0">
            <a:spAutoFit/>
          </a:bodyPr>
          <a:lstStyle/>
          <a:p>
            <a:pPr marL="12700">
              <a:lnSpc>
                <a:spcPct val="100000"/>
              </a:lnSpc>
              <a:spcBef>
                <a:spcPts val="105"/>
              </a:spcBef>
            </a:pPr>
            <a:r>
              <a:rPr sz="400" spc="-35" dirty="0">
                <a:latin typeface="Times New Roman"/>
                <a:cs typeface="Times New Roman"/>
              </a:rPr>
              <a:t>V</a:t>
            </a:r>
            <a:r>
              <a:rPr sz="400" spc="20" dirty="0">
                <a:latin typeface="Times New Roman"/>
                <a:cs typeface="Times New Roman"/>
              </a:rPr>
              <a:t>ision</a:t>
            </a:r>
            <a:r>
              <a:rPr sz="400" spc="-10" dirty="0">
                <a:latin typeface="Times New Roman"/>
                <a:cs typeface="Times New Roman"/>
              </a:rPr>
              <a:t> </a:t>
            </a:r>
            <a:r>
              <a:rPr sz="400" spc="-5" dirty="0">
                <a:latin typeface="Times New Roman"/>
                <a:cs typeface="Times New Roman"/>
              </a:rPr>
              <a:t>E</a:t>
            </a:r>
            <a:r>
              <a:rPr sz="400" spc="40" dirty="0">
                <a:latin typeface="Times New Roman"/>
                <a:cs typeface="Times New Roman"/>
              </a:rPr>
              <a:t>n</a:t>
            </a:r>
            <a:r>
              <a:rPr sz="400" spc="30" dirty="0">
                <a:latin typeface="Times New Roman"/>
                <a:cs typeface="Times New Roman"/>
              </a:rPr>
              <a:t>coder</a:t>
            </a:r>
            <a:endParaRPr sz="400">
              <a:latin typeface="Times New Roman"/>
              <a:cs typeface="Times New Roman"/>
            </a:endParaRPr>
          </a:p>
        </p:txBody>
      </p:sp>
      <p:sp>
        <p:nvSpPr>
          <p:cNvPr id="182" name="object 182"/>
          <p:cNvSpPr txBox="1"/>
          <p:nvPr/>
        </p:nvSpPr>
        <p:spPr>
          <a:xfrm>
            <a:off x="4135710" y="1119567"/>
            <a:ext cx="127000" cy="87630"/>
          </a:xfrm>
          <a:prstGeom prst="rect">
            <a:avLst/>
          </a:prstGeom>
        </p:spPr>
        <p:txBody>
          <a:bodyPr vert="horz" wrap="square" lIns="0" tIns="13335" rIns="0" bIns="0" rtlCol="0">
            <a:spAutoFit/>
          </a:bodyPr>
          <a:lstStyle/>
          <a:p>
            <a:pPr marL="12700">
              <a:lnSpc>
                <a:spcPct val="100000"/>
              </a:lnSpc>
              <a:spcBef>
                <a:spcPts val="105"/>
              </a:spcBef>
            </a:pPr>
            <a:r>
              <a:rPr sz="400" b="1" spc="-5" dirty="0">
                <a:latin typeface="Cambria"/>
                <a:cs typeface="Cambria"/>
              </a:rPr>
              <a:t>66.9</a:t>
            </a:r>
            <a:endParaRPr sz="400">
              <a:latin typeface="Cambria"/>
              <a:cs typeface="Cambria"/>
            </a:endParaRPr>
          </a:p>
        </p:txBody>
      </p:sp>
      <p:sp>
        <p:nvSpPr>
          <p:cNvPr id="183" name="object 183"/>
          <p:cNvSpPr txBox="1"/>
          <p:nvPr/>
        </p:nvSpPr>
        <p:spPr>
          <a:xfrm>
            <a:off x="4396679" y="1119567"/>
            <a:ext cx="121920" cy="87630"/>
          </a:xfrm>
          <a:prstGeom prst="rect">
            <a:avLst/>
          </a:prstGeom>
        </p:spPr>
        <p:txBody>
          <a:bodyPr vert="horz" wrap="square" lIns="0" tIns="13335" rIns="0" bIns="0" rtlCol="0">
            <a:spAutoFit/>
          </a:bodyPr>
          <a:lstStyle/>
          <a:p>
            <a:pPr marL="12700">
              <a:lnSpc>
                <a:spcPct val="100000"/>
              </a:lnSpc>
              <a:spcBef>
                <a:spcPts val="105"/>
              </a:spcBef>
            </a:pPr>
            <a:r>
              <a:rPr sz="400" spc="10" dirty="0">
                <a:latin typeface="Times New Roman"/>
                <a:cs typeface="Times New Roman"/>
              </a:rPr>
              <a:t>31.0</a:t>
            </a:r>
            <a:endParaRPr sz="400">
              <a:latin typeface="Times New Roman"/>
              <a:cs typeface="Times New Roman"/>
            </a:endParaRPr>
          </a:p>
        </p:txBody>
      </p:sp>
      <p:sp>
        <p:nvSpPr>
          <p:cNvPr id="184" name="object 184"/>
          <p:cNvSpPr txBox="1"/>
          <p:nvPr/>
        </p:nvSpPr>
        <p:spPr>
          <a:xfrm>
            <a:off x="4680302" y="1119567"/>
            <a:ext cx="121920" cy="87630"/>
          </a:xfrm>
          <a:prstGeom prst="rect">
            <a:avLst/>
          </a:prstGeom>
        </p:spPr>
        <p:txBody>
          <a:bodyPr vert="horz" wrap="square" lIns="0" tIns="13335" rIns="0" bIns="0" rtlCol="0">
            <a:spAutoFit/>
          </a:bodyPr>
          <a:lstStyle/>
          <a:p>
            <a:pPr marL="12700">
              <a:lnSpc>
                <a:spcPct val="100000"/>
              </a:lnSpc>
              <a:spcBef>
                <a:spcPts val="105"/>
              </a:spcBef>
            </a:pPr>
            <a:r>
              <a:rPr sz="400" spc="10" dirty="0">
                <a:latin typeface="Times New Roman"/>
                <a:cs typeface="Times New Roman"/>
              </a:rPr>
              <a:t>21.8</a:t>
            </a:r>
            <a:endParaRPr sz="400">
              <a:latin typeface="Times New Roman"/>
              <a:cs typeface="Times New Roman"/>
            </a:endParaRPr>
          </a:p>
        </p:txBody>
      </p:sp>
      <p:sp>
        <p:nvSpPr>
          <p:cNvPr id="185" name="object 185"/>
          <p:cNvSpPr txBox="1"/>
          <p:nvPr/>
        </p:nvSpPr>
        <p:spPr>
          <a:xfrm>
            <a:off x="4936942" y="1119567"/>
            <a:ext cx="121920" cy="87630"/>
          </a:xfrm>
          <a:prstGeom prst="rect">
            <a:avLst/>
          </a:prstGeom>
        </p:spPr>
        <p:txBody>
          <a:bodyPr vert="horz" wrap="square" lIns="0" tIns="13335" rIns="0" bIns="0" rtlCol="0">
            <a:spAutoFit/>
          </a:bodyPr>
          <a:lstStyle/>
          <a:p>
            <a:pPr marL="12700">
              <a:lnSpc>
                <a:spcPct val="100000"/>
              </a:lnSpc>
              <a:spcBef>
                <a:spcPts val="105"/>
              </a:spcBef>
            </a:pPr>
            <a:r>
              <a:rPr sz="400" spc="10" dirty="0">
                <a:latin typeface="Times New Roman"/>
                <a:cs typeface="Times New Roman"/>
              </a:rPr>
              <a:t>34.8</a:t>
            </a:r>
            <a:endParaRPr sz="400">
              <a:latin typeface="Times New Roman"/>
              <a:cs typeface="Times New Roman"/>
            </a:endParaRPr>
          </a:p>
        </p:txBody>
      </p:sp>
      <p:sp>
        <p:nvSpPr>
          <p:cNvPr id="186" name="object 186"/>
          <p:cNvSpPr txBox="1"/>
          <p:nvPr/>
        </p:nvSpPr>
        <p:spPr>
          <a:xfrm>
            <a:off x="5190957" y="1119567"/>
            <a:ext cx="121920" cy="87630"/>
          </a:xfrm>
          <a:prstGeom prst="rect">
            <a:avLst/>
          </a:prstGeom>
        </p:spPr>
        <p:txBody>
          <a:bodyPr vert="horz" wrap="square" lIns="0" tIns="13335" rIns="0" bIns="0" rtlCol="0">
            <a:spAutoFit/>
          </a:bodyPr>
          <a:lstStyle/>
          <a:p>
            <a:pPr marL="12700">
              <a:lnSpc>
                <a:spcPct val="100000"/>
              </a:lnSpc>
              <a:spcBef>
                <a:spcPts val="105"/>
              </a:spcBef>
            </a:pPr>
            <a:r>
              <a:rPr sz="400" spc="10" dirty="0">
                <a:latin typeface="Times New Roman"/>
                <a:cs typeface="Times New Roman"/>
              </a:rPr>
              <a:t>23.8</a:t>
            </a:r>
            <a:endParaRPr sz="400">
              <a:latin typeface="Times New Roman"/>
              <a:cs typeface="Times New Roman"/>
            </a:endParaRPr>
          </a:p>
        </p:txBody>
      </p:sp>
      <p:graphicFrame>
        <p:nvGraphicFramePr>
          <p:cNvPr id="187" name="object 187"/>
          <p:cNvGraphicFramePr>
            <a:graphicFrameLocks noGrp="1"/>
          </p:cNvGraphicFramePr>
          <p:nvPr/>
        </p:nvGraphicFramePr>
        <p:xfrm>
          <a:off x="3137672" y="1166867"/>
          <a:ext cx="2250437" cy="259738"/>
        </p:xfrm>
        <a:graphic>
          <a:graphicData uri="http://schemas.openxmlformats.org/drawingml/2006/table">
            <a:tbl>
              <a:tblPr firstRow="1" bandRow="1">
                <a:tableStyleId>{2D5ABB26-0587-4C30-8999-92F81FD0307C}</a:tableStyleId>
              </a:tblPr>
              <a:tblGrid>
                <a:gridCol w="434340">
                  <a:extLst>
                    <a:ext uri="{9D8B030D-6E8A-4147-A177-3AD203B41FA5}">
                      <a16:colId xmlns:a16="http://schemas.microsoft.com/office/drawing/2014/main" val="20000"/>
                    </a:ext>
                  </a:extLst>
                </a:gridCol>
                <a:gridCol w="459740">
                  <a:extLst>
                    <a:ext uri="{9D8B030D-6E8A-4147-A177-3AD203B41FA5}">
                      <a16:colId xmlns:a16="http://schemas.microsoft.com/office/drawing/2014/main" val="20001"/>
                    </a:ext>
                  </a:extLst>
                </a:gridCol>
                <a:gridCol w="296544">
                  <a:extLst>
                    <a:ext uri="{9D8B030D-6E8A-4147-A177-3AD203B41FA5}">
                      <a16:colId xmlns:a16="http://schemas.microsoft.com/office/drawing/2014/main" val="20002"/>
                    </a:ext>
                  </a:extLst>
                </a:gridCol>
                <a:gridCol w="273050">
                  <a:extLst>
                    <a:ext uri="{9D8B030D-6E8A-4147-A177-3AD203B41FA5}">
                      <a16:colId xmlns:a16="http://schemas.microsoft.com/office/drawing/2014/main" val="20003"/>
                    </a:ext>
                  </a:extLst>
                </a:gridCol>
                <a:gridCol w="271144">
                  <a:extLst>
                    <a:ext uri="{9D8B030D-6E8A-4147-A177-3AD203B41FA5}">
                      <a16:colId xmlns:a16="http://schemas.microsoft.com/office/drawing/2014/main" val="20004"/>
                    </a:ext>
                  </a:extLst>
                </a:gridCol>
                <a:gridCol w="256539">
                  <a:extLst>
                    <a:ext uri="{9D8B030D-6E8A-4147-A177-3AD203B41FA5}">
                      <a16:colId xmlns:a16="http://schemas.microsoft.com/office/drawing/2014/main" val="20005"/>
                    </a:ext>
                  </a:extLst>
                </a:gridCol>
                <a:gridCol w="259080">
                  <a:extLst>
                    <a:ext uri="{9D8B030D-6E8A-4147-A177-3AD203B41FA5}">
                      <a16:colId xmlns:a16="http://schemas.microsoft.com/office/drawing/2014/main" val="20006"/>
                    </a:ext>
                  </a:extLst>
                </a:gridCol>
              </a:tblGrid>
              <a:tr h="105460">
                <a:tc>
                  <a:txBody>
                    <a:bodyPr/>
                    <a:lstStyle/>
                    <a:p>
                      <a:pPr marL="30480">
                        <a:lnSpc>
                          <a:spcPct val="100000"/>
                        </a:lnSpc>
                        <a:spcBef>
                          <a:spcPts val="70"/>
                        </a:spcBef>
                      </a:pPr>
                      <a:r>
                        <a:rPr sz="400" spc="15" dirty="0">
                          <a:latin typeface="Times New Roman"/>
                          <a:cs typeface="Times New Roman"/>
                        </a:rPr>
                        <a:t>InstructBLIP</a:t>
                      </a:r>
                      <a:endParaRPr sz="400">
                        <a:latin typeface="Times New Roman"/>
                        <a:cs typeface="Times New Roman"/>
                      </a:endParaRPr>
                    </a:p>
                  </a:txBody>
                  <a:tcPr marL="0" marR="0" marT="8890" marB="0"/>
                </a:tc>
                <a:tc>
                  <a:txBody>
                    <a:bodyPr/>
                    <a:lstStyle/>
                    <a:p>
                      <a:pPr marR="5715" algn="ctr">
                        <a:lnSpc>
                          <a:spcPts val="445"/>
                        </a:lnSpc>
                        <a:spcBef>
                          <a:spcPts val="285"/>
                        </a:spcBef>
                      </a:pPr>
                      <a:r>
                        <a:rPr sz="400" spc="25" dirty="0">
                          <a:latin typeface="Times New Roman"/>
                          <a:cs typeface="Times New Roman"/>
                        </a:rPr>
                        <a:t>Q-Former</a:t>
                      </a:r>
                      <a:endParaRPr sz="400">
                        <a:latin typeface="Times New Roman"/>
                        <a:cs typeface="Times New Roman"/>
                      </a:endParaRPr>
                    </a:p>
                  </a:txBody>
                  <a:tcPr marL="0" marR="0" marT="36195" marB="0"/>
                </a:tc>
                <a:tc>
                  <a:txBody>
                    <a:bodyPr/>
                    <a:lstStyle/>
                    <a:p>
                      <a:pPr marR="71755" algn="r">
                        <a:lnSpc>
                          <a:spcPts val="445"/>
                        </a:lnSpc>
                        <a:spcBef>
                          <a:spcPts val="285"/>
                        </a:spcBef>
                      </a:pPr>
                      <a:r>
                        <a:rPr sz="400" spc="10" dirty="0">
                          <a:latin typeface="Times New Roman"/>
                          <a:cs typeface="Times New Roman"/>
                        </a:rPr>
                        <a:t>67.1</a:t>
                      </a:r>
                      <a:endParaRPr sz="400">
                        <a:latin typeface="Times New Roman"/>
                        <a:cs typeface="Times New Roman"/>
                      </a:endParaRPr>
                    </a:p>
                  </a:txBody>
                  <a:tcPr marL="0" marR="0" marT="36195" marB="0"/>
                </a:tc>
                <a:tc>
                  <a:txBody>
                    <a:bodyPr/>
                    <a:lstStyle/>
                    <a:p>
                      <a:pPr marR="3175" algn="ctr">
                        <a:lnSpc>
                          <a:spcPts val="445"/>
                        </a:lnSpc>
                        <a:spcBef>
                          <a:spcPts val="285"/>
                        </a:spcBef>
                      </a:pPr>
                      <a:r>
                        <a:rPr sz="400" spc="10" dirty="0">
                          <a:latin typeface="Times New Roman"/>
                          <a:cs typeface="Times New Roman"/>
                        </a:rPr>
                        <a:t>32.4</a:t>
                      </a:r>
                      <a:endParaRPr sz="400">
                        <a:latin typeface="Times New Roman"/>
                        <a:cs typeface="Times New Roman"/>
                      </a:endParaRPr>
                    </a:p>
                  </a:txBody>
                  <a:tcPr marL="0" marR="0" marT="36195" marB="0"/>
                </a:tc>
                <a:tc>
                  <a:txBody>
                    <a:bodyPr/>
                    <a:lstStyle/>
                    <a:p>
                      <a:pPr marL="93345">
                        <a:lnSpc>
                          <a:spcPts val="445"/>
                        </a:lnSpc>
                        <a:spcBef>
                          <a:spcPts val="285"/>
                        </a:spcBef>
                      </a:pPr>
                      <a:r>
                        <a:rPr sz="400" spc="10" dirty="0">
                          <a:latin typeface="Times New Roman"/>
                          <a:cs typeface="Times New Roman"/>
                        </a:rPr>
                        <a:t>20.0</a:t>
                      </a:r>
                      <a:endParaRPr sz="400">
                        <a:latin typeface="Times New Roman"/>
                        <a:cs typeface="Times New Roman"/>
                      </a:endParaRPr>
                    </a:p>
                  </a:txBody>
                  <a:tcPr marL="0" marR="0" marT="36195" marB="0"/>
                </a:tc>
                <a:tc>
                  <a:txBody>
                    <a:bodyPr/>
                    <a:lstStyle/>
                    <a:p>
                      <a:pPr marL="77470">
                        <a:lnSpc>
                          <a:spcPts val="445"/>
                        </a:lnSpc>
                        <a:spcBef>
                          <a:spcPts val="285"/>
                        </a:spcBef>
                      </a:pPr>
                      <a:r>
                        <a:rPr sz="400" b="1" spc="-5" dirty="0">
                          <a:latin typeface="Cambria"/>
                          <a:cs typeface="Cambria"/>
                        </a:rPr>
                        <a:t>33.1</a:t>
                      </a:r>
                      <a:endParaRPr sz="400">
                        <a:latin typeface="Cambria"/>
                        <a:cs typeface="Cambria"/>
                      </a:endParaRPr>
                    </a:p>
                  </a:txBody>
                  <a:tcPr marL="0" marR="0" marT="36195" marB="0"/>
                </a:tc>
                <a:tc>
                  <a:txBody>
                    <a:bodyPr/>
                    <a:lstStyle/>
                    <a:p>
                      <a:pPr marL="78740">
                        <a:lnSpc>
                          <a:spcPts val="445"/>
                        </a:lnSpc>
                        <a:spcBef>
                          <a:spcPts val="285"/>
                        </a:spcBef>
                      </a:pPr>
                      <a:r>
                        <a:rPr sz="400" spc="10" dirty="0">
                          <a:latin typeface="Times New Roman"/>
                          <a:cs typeface="Times New Roman"/>
                        </a:rPr>
                        <a:t>24.6</a:t>
                      </a:r>
                      <a:endParaRPr sz="400">
                        <a:latin typeface="Times New Roman"/>
                        <a:cs typeface="Times New Roman"/>
                      </a:endParaRPr>
                    </a:p>
                  </a:txBody>
                  <a:tcPr marL="0" marR="0" marT="36195" marB="0"/>
                </a:tc>
                <a:extLst>
                  <a:ext uri="{0D108BD9-81ED-4DB2-BD59-A6C34878D82A}">
                    <a16:rowId xmlns:a16="http://schemas.microsoft.com/office/drawing/2014/main" val="10000"/>
                  </a:ext>
                </a:extLst>
              </a:tr>
              <a:tr h="69227">
                <a:tc>
                  <a:txBody>
                    <a:bodyPr/>
                    <a:lstStyle/>
                    <a:p>
                      <a:pPr>
                        <a:lnSpc>
                          <a:spcPct val="100000"/>
                        </a:lnSpc>
                      </a:pPr>
                      <a:endParaRPr sz="300">
                        <a:latin typeface="Times New Roman"/>
                        <a:cs typeface="Times New Roman"/>
                      </a:endParaRPr>
                    </a:p>
                  </a:txBody>
                  <a:tcPr marL="0" marR="0" marT="0" marB="0"/>
                </a:tc>
                <a:tc>
                  <a:txBody>
                    <a:bodyPr/>
                    <a:lstStyle/>
                    <a:p>
                      <a:pPr marR="5715" algn="ctr">
                        <a:lnSpc>
                          <a:spcPts val="440"/>
                        </a:lnSpc>
                        <a:spcBef>
                          <a:spcPts val="5"/>
                        </a:spcBef>
                      </a:pPr>
                      <a:r>
                        <a:rPr sz="400" dirty="0">
                          <a:latin typeface="Times New Roman"/>
                          <a:cs typeface="Times New Roman"/>
                        </a:rPr>
                        <a:t>LLM</a:t>
                      </a:r>
                      <a:endParaRPr sz="400">
                        <a:latin typeface="Times New Roman"/>
                        <a:cs typeface="Times New Roman"/>
                      </a:endParaRPr>
                    </a:p>
                  </a:txBody>
                  <a:tcPr marL="0" marR="0" marT="635" marB="0"/>
                </a:tc>
                <a:tc>
                  <a:txBody>
                    <a:bodyPr/>
                    <a:lstStyle/>
                    <a:p>
                      <a:pPr marR="71755" algn="r">
                        <a:lnSpc>
                          <a:spcPts val="440"/>
                        </a:lnSpc>
                        <a:spcBef>
                          <a:spcPts val="5"/>
                        </a:spcBef>
                      </a:pPr>
                      <a:r>
                        <a:rPr sz="400" spc="10" dirty="0">
                          <a:latin typeface="Times New Roman"/>
                          <a:cs typeface="Times New Roman"/>
                        </a:rPr>
                        <a:t>67.1</a:t>
                      </a:r>
                      <a:endParaRPr sz="400">
                        <a:latin typeface="Times New Roman"/>
                        <a:cs typeface="Times New Roman"/>
                      </a:endParaRPr>
                    </a:p>
                  </a:txBody>
                  <a:tcPr marL="0" marR="0" marT="635" marB="0"/>
                </a:tc>
                <a:tc>
                  <a:txBody>
                    <a:bodyPr/>
                    <a:lstStyle/>
                    <a:p>
                      <a:pPr marR="3175" algn="ctr">
                        <a:lnSpc>
                          <a:spcPts val="440"/>
                        </a:lnSpc>
                        <a:spcBef>
                          <a:spcPts val="5"/>
                        </a:spcBef>
                      </a:pPr>
                      <a:r>
                        <a:rPr sz="400" spc="10" dirty="0">
                          <a:latin typeface="Times New Roman"/>
                          <a:cs typeface="Times New Roman"/>
                        </a:rPr>
                        <a:t>32.6</a:t>
                      </a:r>
                      <a:endParaRPr sz="400">
                        <a:latin typeface="Times New Roman"/>
                        <a:cs typeface="Times New Roman"/>
                      </a:endParaRPr>
                    </a:p>
                  </a:txBody>
                  <a:tcPr marL="0" marR="0" marT="635" marB="0"/>
                </a:tc>
                <a:tc>
                  <a:txBody>
                    <a:bodyPr/>
                    <a:lstStyle/>
                    <a:p>
                      <a:pPr marL="93345">
                        <a:lnSpc>
                          <a:spcPts val="440"/>
                        </a:lnSpc>
                        <a:spcBef>
                          <a:spcPts val="5"/>
                        </a:spcBef>
                      </a:pPr>
                      <a:r>
                        <a:rPr sz="400" spc="10" dirty="0">
                          <a:latin typeface="Times New Roman"/>
                          <a:cs typeface="Times New Roman"/>
                        </a:rPr>
                        <a:t>24.2</a:t>
                      </a:r>
                      <a:endParaRPr sz="400">
                        <a:latin typeface="Times New Roman"/>
                        <a:cs typeface="Times New Roman"/>
                      </a:endParaRPr>
                    </a:p>
                  </a:txBody>
                  <a:tcPr marL="0" marR="0" marT="635" marB="0"/>
                </a:tc>
                <a:tc>
                  <a:txBody>
                    <a:bodyPr/>
                    <a:lstStyle/>
                    <a:p>
                      <a:pPr marL="80010">
                        <a:lnSpc>
                          <a:spcPts val="440"/>
                        </a:lnSpc>
                        <a:spcBef>
                          <a:spcPts val="5"/>
                        </a:spcBef>
                      </a:pPr>
                      <a:r>
                        <a:rPr sz="400" spc="10" dirty="0">
                          <a:latin typeface="Times New Roman"/>
                          <a:cs typeface="Times New Roman"/>
                        </a:rPr>
                        <a:t>35.5</a:t>
                      </a:r>
                      <a:endParaRPr sz="400">
                        <a:latin typeface="Times New Roman"/>
                        <a:cs typeface="Times New Roman"/>
                      </a:endParaRPr>
                    </a:p>
                  </a:txBody>
                  <a:tcPr marL="0" marR="0" marT="635" marB="0"/>
                </a:tc>
                <a:tc>
                  <a:txBody>
                    <a:bodyPr/>
                    <a:lstStyle/>
                    <a:p>
                      <a:pPr marL="78740">
                        <a:lnSpc>
                          <a:spcPts val="440"/>
                        </a:lnSpc>
                        <a:spcBef>
                          <a:spcPts val="5"/>
                        </a:spcBef>
                      </a:pPr>
                      <a:r>
                        <a:rPr sz="400" spc="10" dirty="0">
                          <a:latin typeface="Times New Roman"/>
                          <a:cs typeface="Times New Roman"/>
                        </a:rPr>
                        <a:t>24.4</a:t>
                      </a:r>
                      <a:endParaRPr sz="400">
                        <a:latin typeface="Times New Roman"/>
                        <a:cs typeface="Times New Roman"/>
                      </a:endParaRPr>
                    </a:p>
                  </a:txBody>
                  <a:tcPr marL="0" marR="0" marT="635" marB="0"/>
                </a:tc>
                <a:extLst>
                  <a:ext uri="{0D108BD9-81ED-4DB2-BD59-A6C34878D82A}">
                    <a16:rowId xmlns:a16="http://schemas.microsoft.com/office/drawing/2014/main" val="10001"/>
                  </a:ext>
                </a:extLst>
              </a:tr>
              <a:tr h="85051">
                <a:tc>
                  <a:txBody>
                    <a:bodyPr/>
                    <a:lstStyle/>
                    <a:p>
                      <a:pPr>
                        <a:lnSpc>
                          <a:spcPct val="100000"/>
                        </a:lnSpc>
                      </a:pPr>
                      <a:endParaRPr sz="400">
                        <a:latin typeface="Times New Roman"/>
                        <a:cs typeface="Times New Roman"/>
                      </a:endParaRPr>
                    </a:p>
                  </a:txBody>
                  <a:tcPr marL="0" marR="0" marT="0" marB="0">
                    <a:lnB w="6350">
                      <a:solidFill>
                        <a:srgbClr val="000000"/>
                      </a:solidFill>
                      <a:prstDash val="solid"/>
                    </a:lnB>
                  </a:tcPr>
                </a:tc>
                <a:tc>
                  <a:txBody>
                    <a:bodyPr/>
                    <a:lstStyle/>
                    <a:p>
                      <a:pPr marR="5715" algn="ctr">
                        <a:lnSpc>
                          <a:spcPct val="100000"/>
                        </a:lnSpc>
                        <a:spcBef>
                          <a:spcPts val="10"/>
                        </a:spcBef>
                      </a:pPr>
                      <a:r>
                        <a:rPr sz="400" spc="-10" dirty="0">
                          <a:latin typeface="Times New Roman"/>
                          <a:cs typeface="Times New Roman"/>
                        </a:rPr>
                        <a:t>All</a:t>
                      </a:r>
                      <a:endParaRPr sz="400">
                        <a:latin typeface="Times New Roman"/>
                        <a:cs typeface="Times New Roman"/>
                      </a:endParaRPr>
                    </a:p>
                  </a:txBody>
                  <a:tcPr marL="0" marR="0" marT="1270" marB="0">
                    <a:lnB w="6350">
                      <a:solidFill>
                        <a:srgbClr val="000000"/>
                      </a:solidFill>
                      <a:prstDash val="solid"/>
                    </a:lnB>
                  </a:tcPr>
                </a:tc>
                <a:tc>
                  <a:txBody>
                    <a:bodyPr/>
                    <a:lstStyle/>
                    <a:p>
                      <a:pPr marR="71755" algn="r">
                        <a:lnSpc>
                          <a:spcPct val="100000"/>
                        </a:lnSpc>
                        <a:spcBef>
                          <a:spcPts val="10"/>
                        </a:spcBef>
                      </a:pPr>
                      <a:r>
                        <a:rPr sz="400" spc="10" dirty="0">
                          <a:latin typeface="Times New Roman"/>
                          <a:cs typeface="Times New Roman"/>
                        </a:rPr>
                        <a:t>68.6</a:t>
                      </a:r>
                      <a:endParaRPr sz="400">
                        <a:latin typeface="Times New Roman"/>
                        <a:cs typeface="Times New Roman"/>
                      </a:endParaRPr>
                    </a:p>
                  </a:txBody>
                  <a:tcPr marL="0" marR="0" marT="1270" marB="0">
                    <a:lnB w="6350">
                      <a:solidFill>
                        <a:srgbClr val="000000"/>
                      </a:solidFill>
                      <a:prstDash val="solid"/>
                    </a:lnB>
                  </a:tcPr>
                </a:tc>
                <a:tc>
                  <a:txBody>
                    <a:bodyPr/>
                    <a:lstStyle/>
                    <a:p>
                      <a:pPr marR="3175" algn="ctr">
                        <a:lnSpc>
                          <a:spcPct val="100000"/>
                        </a:lnSpc>
                        <a:spcBef>
                          <a:spcPts val="10"/>
                        </a:spcBef>
                      </a:pPr>
                      <a:r>
                        <a:rPr sz="400" b="1" spc="-5" dirty="0">
                          <a:latin typeface="Cambria"/>
                          <a:cs typeface="Cambria"/>
                        </a:rPr>
                        <a:t>30.9</a:t>
                      </a:r>
                      <a:endParaRPr sz="400">
                        <a:latin typeface="Cambria"/>
                        <a:cs typeface="Cambria"/>
                      </a:endParaRPr>
                    </a:p>
                  </a:txBody>
                  <a:tcPr marL="0" marR="0" marT="1270" marB="0">
                    <a:lnB w="6350">
                      <a:solidFill>
                        <a:srgbClr val="000000"/>
                      </a:solidFill>
                      <a:prstDash val="solid"/>
                    </a:lnB>
                  </a:tcPr>
                </a:tc>
                <a:tc>
                  <a:txBody>
                    <a:bodyPr/>
                    <a:lstStyle/>
                    <a:p>
                      <a:pPr marL="90805">
                        <a:lnSpc>
                          <a:spcPct val="100000"/>
                        </a:lnSpc>
                        <a:spcBef>
                          <a:spcPts val="10"/>
                        </a:spcBef>
                      </a:pPr>
                      <a:r>
                        <a:rPr sz="400" b="1" spc="-5" dirty="0">
                          <a:latin typeface="Cambria"/>
                          <a:cs typeface="Cambria"/>
                        </a:rPr>
                        <a:t>18.0</a:t>
                      </a:r>
                      <a:endParaRPr sz="400">
                        <a:latin typeface="Cambria"/>
                        <a:cs typeface="Cambria"/>
                      </a:endParaRPr>
                    </a:p>
                  </a:txBody>
                  <a:tcPr marL="0" marR="0" marT="1270" marB="0">
                    <a:lnB w="6350">
                      <a:solidFill>
                        <a:srgbClr val="000000"/>
                      </a:solidFill>
                      <a:prstDash val="solid"/>
                    </a:lnB>
                  </a:tcPr>
                </a:tc>
                <a:tc>
                  <a:txBody>
                    <a:bodyPr/>
                    <a:lstStyle/>
                    <a:p>
                      <a:pPr marL="80010">
                        <a:lnSpc>
                          <a:spcPct val="100000"/>
                        </a:lnSpc>
                        <a:spcBef>
                          <a:spcPts val="10"/>
                        </a:spcBef>
                      </a:pPr>
                      <a:r>
                        <a:rPr sz="400" spc="10" dirty="0">
                          <a:latin typeface="Times New Roman"/>
                          <a:cs typeface="Times New Roman"/>
                        </a:rPr>
                        <a:t>33.6</a:t>
                      </a:r>
                      <a:endParaRPr sz="400">
                        <a:latin typeface="Times New Roman"/>
                        <a:cs typeface="Times New Roman"/>
                      </a:endParaRPr>
                    </a:p>
                  </a:txBody>
                  <a:tcPr marL="0" marR="0" marT="1270" marB="0">
                    <a:lnB w="6350">
                      <a:solidFill>
                        <a:srgbClr val="000000"/>
                      </a:solidFill>
                      <a:prstDash val="solid"/>
                    </a:lnB>
                  </a:tcPr>
                </a:tc>
                <a:tc>
                  <a:txBody>
                    <a:bodyPr/>
                    <a:lstStyle/>
                    <a:p>
                      <a:pPr marL="76200">
                        <a:lnSpc>
                          <a:spcPct val="100000"/>
                        </a:lnSpc>
                        <a:spcBef>
                          <a:spcPts val="10"/>
                        </a:spcBef>
                      </a:pPr>
                      <a:r>
                        <a:rPr sz="400" b="1" spc="-5" dirty="0">
                          <a:latin typeface="Cambria"/>
                          <a:cs typeface="Cambria"/>
                        </a:rPr>
                        <a:t>23.8</a:t>
                      </a:r>
                      <a:endParaRPr sz="400">
                        <a:latin typeface="Cambria"/>
                        <a:cs typeface="Cambria"/>
                      </a:endParaRPr>
                    </a:p>
                  </a:txBody>
                  <a:tcPr marL="0" marR="0" marT="1270" marB="0">
                    <a:lnB w="6350">
                      <a:solidFill>
                        <a:srgbClr val="000000"/>
                      </a:solidFill>
                      <a:prstDash val="solid"/>
                    </a:lnB>
                  </a:tcPr>
                </a:tc>
                <a:extLst>
                  <a:ext uri="{0D108BD9-81ED-4DB2-BD59-A6C34878D82A}">
                    <a16:rowId xmlns:a16="http://schemas.microsoft.com/office/drawing/2014/main" val="10002"/>
                  </a:ext>
                </a:extLst>
              </a:tr>
            </a:tbl>
          </a:graphicData>
        </a:graphic>
      </p:graphicFrame>
      <p:sp>
        <p:nvSpPr>
          <p:cNvPr id="188" name="object 188"/>
          <p:cNvSpPr/>
          <p:nvPr/>
        </p:nvSpPr>
        <p:spPr>
          <a:xfrm>
            <a:off x="3111500" y="1809415"/>
            <a:ext cx="2242820" cy="0"/>
          </a:xfrm>
          <a:custGeom>
            <a:avLst/>
            <a:gdLst/>
            <a:ahLst/>
            <a:cxnLst/>
            <a:rect l="l" t="t" r="r" b="b"/>
            <a:pathLst>
              <a:path w="2242820">
                <a:moveTo>
                  <a:pt x="0" y="0"/>
                </a:moveTo>
                <a:lnTo>
                  <a:pt x="2242652" y="0"/>
                </a:lnTo>
              </a:path>
            </a:pathLst>
          </a:custGeom>
          <a:ln w="3175">
            <a:solidFill>
              <a:srgbClr val="000000"/>
            </a:solidFill>
          </a:ln>
        </p:spPr>
        <p:txBody>
          <a:bodyPr wrap="square" lIns="0" tIns="0" rIns="0" bIns="0" rtlCol="0"/>
          <a:lstStyle/>
          <a:p>
            <a:endParaRPr/>
          </a:p>
        </p:txBody>
      </p:sp>
      <p:sp>
        <p:nvSpPr>
          <p:cNvPr id="189" name="object 189"/>
          <p:cNvSpPr txBox="1"/>
          <p:nvPr/>
        </p:nvSpPr>
        <p:spPr>
          <a:xfrm>
            <a:off x="3111500" y="1470025"/>
            <a:ext cx="2277745" cy="415290"/>
          </a:xfrm>
          <a:prstGeom prst="rect">
            <a:avLst/>
          </a:prstGeom>
        </p:spPr>
        <p:txBody>
          <a:bodyPr vert="horz" wrap="square" lIns="0" tIns="65405" rIns="0" bIns="0" rtlCol="0">
            <a:spAutoFit/>
          </a:bodyPr>
          <a:lstStyle/>
          <a:p>
            <a:pPr marL="12700">
              <a:lnSpc>
                <a:spcPct val="100000"/>
              </a:lnSpc>
              <a:spcBef>
                <a:spcPts val="515"/>
              </a:spcBef>
            </a:pPr>
            <a:r>
              <a:rPr sz="900" u="sng" spc="35" dirty="0">
                <a:solidFill>
                  <a:srgbClr val="003874"/>
                </a:solidFill>
                <a:uFill>
                  <a:solidFill>
                    <a:srgbClr val="000000"/>
                  </a:solidFill>
                </a:uFill>
                <a:latin typeface="Times New Roman"/>
                <a:cs typeface="Times New Roman"/>
              </a:rPr>
              <a:t>Table</a:t>
            </a:r>
            <a:r>
              <a:rPr sz="900" u="sng" spc="-30" dirty="0">
                <a:solidFill>
                  <a:srgbClr val="003874"/>
                </a:solidFill>
                <a:uFill>
                  <a:solidFill>
                    <a:srgbClr val="000000"/>
                  </a:solidFill>
                </a:uFill>
                <a:latin typeface="Times New Roman"/>
                <a:cs typeface="Times New Roman"/>
              </a:rPr>
              <a:t> </a:t>
            </a:r>
            <a:r>
              <a:rPr sz="900" u="sng" spc="10" dirty="0">
                <a:solidFill>
                  <a:srgbClr val="003874"/>
                </a:solidFill>
                <a:uFill>
                  <a:solidFill>
                    <a:srgbClr val="000000"/>
                  </a:solidFill>
                </a:uFill>
                <a:latin typeface="Times New Roman"/>
                <a:cs typeface="Times New Roman"/>
              </a:rPr>
              <a:t>1:</a:t>
            </a:r>
            <a:r>
              <a:rPr sz="900" u="sng" spc="-25" dirty="0">
                <a:solidFill>
                  <a:srgbClr val="003874"/>
                </a:solidFill>
                <a:uFill>
                  <a:solidFill>
                    <a:srgbClr val="000000"/>
                  </a:solidFill>
                </a:uFill>
                <a:latin typeface="Times New Roman"/>
                <a:cs typeface="Times New Roman"/>
              </a:rPr>
              <a:t> </a:t>
            </a:r>
            <a:r>
              <a:rPr sz="900" u="sng" spc="40" dirty="0">
                <a:uFill>
                  <a:solidFill>
                    <a:srgbClr val="000000"/>
                  </a:solidFill>
                </a:uFill>
                <a:latin typeface="Times New Roman"/>
                <a:cs typeface="Times New Roman"/>
              </a:rPr>
              <a:t>Accuracy</a:t>
            </a:r>
            <a:r>
              <a:rPr sz="900" u="sng" spc="-25" dirty="0">
                <a:uFill>
                  <a:solidFill>
                    <a:srgbClr val="000000"/>
                  </a:solidFill>
                </a:uFill>
                <a:latin typeface="Times New Roman"/>
                <a:cs typeface="Times New Roman"/>
              </a:rPr>
              <a:t> </a:t>
            </a:r>
            <a:r>
              <a:rPr sz="900" u="sng" spc="20" dirty="0">
                <a:uFill>
                  <a:solidFill>
                    <a:srgbClr val="000000"/>
                  </a:solidFill>
                </a:uFill>
                <a:latin typeface="Times New Roman"/>
                <a:cs typeface="Times New Roman"/>
              </a:rPr>
              <a:t>(%)</a:t>
            </a:r>
            <a:r>
              <a:rPr sz="900" u="sng" spc="-30" dirty="0">
                <a:uFill>
                  <a:solidFill>
                    <a:srgbClr val="000000"/>
                  </a:solidFill>
                </a:uFill>
                <a:latin typeface="Times New Roman"/>
                <a:cs typeface="Times New Roman"/>
              </a:rPr>
              <a:t> </a:t>
            </a:r>
            <a:r>
              <a:rPr sz="900" u="sng" spc="95" dirty="0">
                <a:uFill>
                  <a:solidFill>
                    <a:srgbClr val="000000"/>
                  </a:solidFill>
                </a:uFill>
                <a:latin typeface="Times New Roman"/>
                <a:cs typeface="Times New Roman"/>
              </a:rPr>
              <a:t>on</a:t>
            </a:r>
            <a:r>
              <a:rPr sz="900" u="sng" spc="-25" dirty="0">
                <a:uFill>
                  <a:solidFill>
                    <a:srgbClr val="000000"/>
                  </a:solidFill>
                </a:uFill>
                <a:latin typeface="Times New Roman"/>
                <a:cs typeface="Times New Roman"/>
              </a:rPr>
              <a:t> </a:t>
            </a:r>
            <a:r>
              <a:rPr sz="900" u="sng" spc="60" dirty="0">
                <a:uFill>
                  <a:solidFill>
                    <a:srgbClr val="000000"/>
                  </a:solidFill>
                </a:uFill>
                <a:latin typeface="Times New Roman"/>
                <a:cs typeface="Times New Roman"/>
              </a:rPr>
              <a:t>selected</a:t>
            </a:r>
            <a:r>
              <a:rPr sz="900" u="sng" spc="-25" dirty="0">
                <a:uFill>
                  <a:solidFill>
                    <a:srgbClr val="000000"/>
                  </a:solidFill>
                </a:uFill>
                <a:latin typeface="Times New Roman"/>
                <a:cs typeface="Times New Roman"/>
              </a:rPr>
              <a:t> </a:t>
            </a:r>
            <a:r>
              <a:rPr sz="900" u="sng" spc="70" dirty="0">
                <a:uFill>
                  <a:solidFill>
                    <a:srgbClr val="000000"/>
                  </a:solidFill>
                </a:uFill>
                <a:latin typeface="Times New Roman"/>
                <a:cs typeface="Times New Roman"/>
              </a:rPr>
              <a:t>domains.</a:t>
            </a:r>
            <a:endParaRPr sz="900" dirty="0">
              <a:latin typeface="Times New Roman"/>
              <a:cs typeface="Times New Roman"/>
            </a:endParaRPr>
          </a:p>
          <a:p>
            <a:pPr marL="50165">
              <a:lnSpc>
                <a:spcPct val="100000"/>
              </a:lnSpc>
              <a:spcBef>
                <a:spcPts val="190"/>
              </a:spcBef>
              <a:tabLst>
                <a:tab pos="535940" algn="l"/>
                <a:tab pos="893444" algn="l"/>
              </a:tabLst>
            </a:pPr>
            <a:r>
              <a:rPr sz="450" spc="15" dirty="0">
                <a:latin typeface="Times New Roman"/>
                <a:cs typeface="Times New Roman"/>
              </a:rPr>
              <a:t>Baseline	</a:t>
            </a:r>
            <a:r>
              <a:rPr sz="450" spc="20" dirty="0">
                <a:latin typeface="Times New Roman"/>
                <a:cs typeface="Times New Roman"/>
              </a:rPr>
              <a:t>Module	</a:t>
            </a:r>
            <a:r>
              <a:rPr sz="450" spc="-25" dirty="0">
                <a:latin typeface="Times New Roman"/>
                <a:cs typeface="Times New Roman"/>
              </a:rPr>
              <a:t>VQAv2</a:t>
            </a:r>
            <a:r>
              <a:rPr sz="450" spc="60" dirty="0">
                <a:latin typeface="Times New Roman"/>
                <a:cs typeface="Times New Roman"/>
              </a:rPr>
              <a:t>   </a:t>
            </a:r>
            <a:r>
              <a:rPr sz="450" spc="-10" dirty="0">
                <a:latin typeface="Times New Roman"/>
                <a:cs typeface="Times New Roman"/>
              </a:rPr>
              <a:t>PMC-VQA</a:t>
            </a:r>
            <a:r>
              <a:rPr sz="450" spc="160" dirty="0">
                <a:latin typeface="Times New Roman"/>
                <a:cs typeface="Times New Roman"/>
              </a:rPr>
              <a:t> </a:t>
            </a:r>
            <a:r>
              <a:rPr sz="450" spc="165" dirty="0">
                <a:latin typeface="Times New Roman"/>
                <a:cs typeface="Times New Roman"/>
              </a:rPr>
              <a:t> </a:t>
            </a:r>
            <a:r>
              <a:rPr sz="450" dirty="0">
                <a:latin typeface="Times New Roman"/>
                <a:cs typeface="Times New Roman"/>
              </a:rPr>
              <a:t>LingoQA   </a:t>
            </a:r>
            <a:r>
              <a:rPr sz="450" spc="90" dirty="0">
                <a:latin typeface="Times New Roman"/>
                <a:cs typeface="Times New Roman"/>
              </a:rPr>
              <a:t> </a:t>
            </a:r>
            <a:r>
              <a:rPr sz="450" spc="-5" dirty="0">
                <a:latin typeface="Times New Roman"/>
                <a:cs typeface="Times New Roman"/>
              </a:rPr>
              <a:t>DocVQA</a:t>
            </a:r>
            <a:r>
              <a:rPr sz="450" spc="145" dirty="0">
                <a:latin typeface="Times New Roman"/>
                <a:cs typeface="Times New Roman"/>
              </a:rPr>
              <a:t> </a:t>
            </a:r>
            <a:r>
              <a:rPr sz="450" spc="150" dirty="0">
                <a:latin typeface="Times New Roman"/>
                <a:cs typeface="Times New Roman"/>
              </a:rPr>
              <a:t> </a:t>
            </a:r>
            <a:r>
              <a:rPr sz="450" spc="-20" dirty="0">
                <a:latin typeface="Times New Roman"/>
                <a:cs typeface="Times New Roman"/>
              </a:rPr>
              <a:t>RS-VQA</a:t>
            </a:r>
            <a:endParaRPr sz="450" dirty="0">
              <a:latin typeface="Times New Roman"/>
              <a:cs typeface="Times New Roman"/>
            </a:endParaRPr>
          </a:p>
          <a:p>
            <a:pPr marL="447040">
              <a:lnSpc>
                <a:spcPct val="100000"/>
              </a:lnSpc>
              <a:spcBef>
                <a:spcPts val="300"/>
              </a:spcBef>
              <a:tabLst>
                <a:tab pos="1189990" algn="l"/>
                <a:tab pos="1497330" algn="l"/>
                <a:tab pos="1783714" algn="l"/>
                <a:tab pos="2058670" algn="l"/>
              </a:tabLst>
            </a:pPr>
            <a:r>
              <a:rPr sz="450" spc="25" dirty="0">
                <a:latin typeface="Times New Roman"/>
                <a:cs typeface="Times New Roman"/>
              </a:rPr>
              <a:t>Random</a:t>
            </a:r>
            <a:r>
              <a:rPr sz="450" spc="10" dirty="0">
                <a:latin typeface="Times New Roman"/>
                <a:cs typeface="Times New Roman"/>
              </a:rPr>
              <a:t> </a:t>
            </a:r>
            <a:r>
              <a:rPr sz="450" spc="-10" dirty="0">
                <a:latin typeface="Times New Roman"/>
                <a:cs typeface="Times New Roman"/>
              </a:rPr>
              <a:t>(Avg.)</a:t>
            </a:r>
            <a:r>
              <a:rPr sz="450" spc="160" dirty="0">
                <a:latin typeface="Times New Roman"/>
                <a:cs typeface="Times New Roman"/>
              </a:rPr>
              <a:t>   </a:t>
            </a:r>
            <a:r>
              <a:rPr sz="450" spc="5" dirty="0">
                <a:latin typeface="Times New Roman"/>
                <a:cs typeface="Times New Roman"/>
              </a:rPr>
              <a:t>8.41	18.90	16.04	21.81	32.76</a:t>
            </a:r>
            <a:endParaRPr sz="450" dirty="0">
              <a:latin typeface="Times New Roman"/>
              <a:cs typeface="Times New Roman"/>
            </a:endParaRPr>
          </a:p>
        </p:txBody>
      </p:sp>
      <p:sp>
        <p:nvSpPr>
          <p:cNvPr id="190" name="object 190"/>
          <p:cNvSpPr txBox="1"/>
          <p:nvPr/>
        </p:nvSpPr>
        <p:spPr>
          <a:xfrm>
            <a:off x="3094129" y="1926073"/>
            <a:ext cx="1068070" cy="93345"/>
          </a:xfrm>
          <a:prstGeom prst="rect">
            <a:avLst/>
          </a:prstGeom>
        </p:spPr>
        <p:txBody>
          <a:bodyPr vert="horz" wrap="square" lIns="0" tIns="11430" rIns="0" bIns="0" rtlCol="0">
            <a:spAutoFit/>
          </a:bodyPr>
          <a:lstStyle/>
          <a:p>
            <a:pPr marL="50800">
              <a:lnSpc>
                <a:spcPct val="100000"/>
              </a:lnSpc>
              <a:spcBef>
                <a:spcPts val="90"/>
              </a:spcBef>
              <a:tabLst>
                <a:tab pos="575310" algn="l"/>
                <a:tab pos="925194" algn="l"/>
              </a:tabLst>
            </a:pPr>
            <a:r>
              <a:rPr sz="450" spc="-15" dirty="0">
                <a:latin typeface="Times New Roman"/>
                <a:cs typeface="Times New Roman"/>
              </a:rPr>
              <a:t>LLaVA-NeXT	</a:t>
            </a:r>
            <a:r>
              <a:rPr sz="675" spc="-22" baseline="6172" dirty="0">
                <a:latin typeface="Times New Roman"/>
                <a:cs typeface="Times New Roman"/>
              </a:rPr>
              <a:t>LLM	</a:t>
            </a:r>
            <a:r>
              <a:rPr sz="675" spc="7" baseline="6172" dirty="0">
                <a:latin typeface="Times New Roman"/>
                <a:cs typeface="Times New Roman"/>
              </a:rPr>
              <a:t>0.01</a:t>
            </a:r>
            <a:endParaRPr sz="675" baseline="6172">
              <a:latin typeface="Times New Roman"/>
              <a:cs typeface="Times New Roman"/>
            </a:endParaRPr>
          </a:p>
        </p:txBody>
      </p:sp>
      <p:sp>
        <p:nvSpPr>
          <p:cNvPr id="191" name="object 191"/>
          <p:cNvSpPr/>
          <p:nvPr/>
        </p:nvSpPr>
        <p:spPr>
          <a:xfrm>
            <a:off x="3529003" y="1915518"/>
            <a:ext cx="1798320" cy="0"/>
          </a:xfrm>
          <a:custGeom>
            <a:avLst/>
            <a:gdLst/>
            <a:ahLst/>
            <a:cxnLst/>
            <a:rect l="l" t="t" r="r" b="b"/>
            <a:pathLst>
              <a:path w="1798320">
                <a:moveTo>
                  <a:pt x="0" y="0"/>
                </a:moveTo>
                <a:lnTo>
                  <a:pt x="1798307" y="0"/>
                </a:lnTo>
              </a:path>
            </a:pathLst>
          </a:custGeom>
          <a:ln w="3175">
            <a:solidFill>
              <a:srgbClr val="000000"/>
            </a:solidFill>
          </a:ln>
        </p:spPr>
        <p:txBody>
          <a:bodyPr wrap="square" lIns="0" tIns="0" rIns="0" bIns="0" rtlCol="0"/>
          <a:lstStyle/>
          <a:p>
            <a:endParaRPr/>
          </a:p>
        </p:txBody>
      </p:sp>
      <p:sp>
        <p:nvSpPr>
          <p:cNvPr id="192" name="object 192"/>
          <p:cNvSpPr txBox="1"/>
          <p:nvPr/>
        </p:nvSpPr>
        <p:spPr>
          <a:xfrm>
            <a:off x="4268266" y="1909564"/>
            <a:ext cx="167005" cy="328930"/>
          </a:xfrm>
          <a:prstGeom prst="rect">
            <a:avLst/>
          </a:prstGeom>
        </p:spPr>
        <p:txBody>
          <a:bodyPr vert="horz" wrap="square" lIns="0" tIns="19685" rIns="0" bIns="0" rtlCol="0">
            <a:spAutoFit/>
          </a:bodyPr>
          <a:lstStyle/>
          <a:p>
            <a:pPr marL="31115">
              <a:lnSpc>
                <a:spcPct val="100000"/>
              </a:lnSpc>
              <a:spcBef>
                <a:spcPts val="155"/>
              </a:spcBef>
            </a:pPr>
            <a:r>
              <a:rPr sz="450" spc="5" dirty="0">
                <a:latin typeface="Times New Roman"/>
                <a:cs typeface="Times New Roman"/>
              </a:rPr>
              <a:t>0.01</a:t>
            </a:r>
            <a:endParaRPr sz="450">
              <a:latin typeface="Times New Roman"/>
              <a:cs typeface="Times New Roman"/>
            </a:endParaRPr>
          </a:p>
          <a:p>
            <a:pPr marL="15875">
              <a:lnSpc>
                <a:spcPct val="100000"/>
              </a:lnSpc>
              <a:spcBef>
                <a:spcPts val="60"/>
              </a:spcBef>
            </a:pPr>
            <a:r>
              <a:rPr sz="450" spc="5" dirty="0">
                <a:latin typeface="Times New Roman"/>
                <a:cs typeface="Times New Roman"/>
              </a:rPr>
              <a:t>30.98</a:t>
            </a:r>
            <a:endParaRPr sz="450">
              <a:latin typeface="Times New Roman"/>
              <a:cs typeface="Times New Roman"/>
            </a:endParaRPr>
          </a:p>
          <a:p>
            <a:pPr marL="45720">
              <a:lnSpc>
                <a:spcPct val="100000"/>
              </a:lnSpc>
              <a:spcBef>
                <a:spcPts val="55"/>
              </a:spcBef>
            </a:pPr>
            <a:r>
              <a:rPr sz="450" spc="5" dirty="0">
                <a:latin typeface="Times New Roman"/>
                <a:cs typeface="Times New Roman"/>
              </a:rPr>
              <a:t>0.0</a:t>
            </a:r>
            <a:endParaRPr sz="450">
              <a:latin typeface="Times New Roman"/>
              <a:cs typeface="Times New Roman"/>
            </a:endParaRPr>
          </a:p>
          <a:p>
            <a:pPr marL="12700">
              <a:lnSpc>
                <a:spcPct val="100000"/>
              </a:lnSpc>
              <a:spcBef>
                <a:spcPts val="55"/>
              </a:spcBef>
            </a:pPr>
            <a:r>
              <a:rPr sz="450" b="1" spc="-15" dirty="0">
                <a:latin typeface="Cambria"/>
                <a:cs typeface="Cambria"/>
              </a:rPr>
              <a:t>30.98</a:t>
            </a:r>
            <a:endParaRPr sz="450">
              <a:latin typeface="Cambria"/>
              <a:cs typeface="Cambria"/>
            </a:endParaRPr>
          </a:p>
        </p:txBody>
      </p:sp>
      <p:sp>
        <p:nvSpPr>
          <p:cNvPr id="193" name="object 193"/>
          <p:cNvSpPr txBox="1"/>
          <p:nvPr/>
        </p:nvSpPr>
        <p:spPr>
          <a:xfrm>
            <a:off x="4575714" y="1909564"/>
            <a:ext cx="167005" cy="328930"/>
          </a:xfrm>
          <a:prstGeom prst="rect">
            <a:avLst/>
          </a:prstGeom>
        </p:spPr>
        <p:txBody>
          <a:bodyPr vert="horz" wrap="square" lIns="0" tIns="19685" rIns="0" bIns="0" rtlCol="0">
            <a:spAutoFit/>
          </a:bodyPr>
          <a:lstStyle/>
          <a:p>
            <a:pPr marL="31115">
              <a:lnSpc>
                <a:spcPct val="100000"/>
              </a:lnSpc>
              <a:spcBef>
                <a:spcPts val="155"/>
              </a:spcBef>
            </a:pPr>
            <a:r>
              <a:rPr sz="450" spc="5" dirty="0">
                <a:latin typeface="Times New Roman"/>
                <a:cs typeface="Times New Roman"/>
              </a:rPr>
              <a:t>0.02</a:t>
            </a:r>
            <a:endParaRPr sz="450">
              <a:latin typeface="Times New Roman"/>
              <a:cs typeface="Times New Roman"/>
            </a:endParaRPr>
          </a:p>
          <a:p>
            <a:pPr marL="15875">
              <a:lnSpc>
                <a:spcPct val="100000"/>
              </a:lnSpc>
              <a:spcBef>
                <a:spcPts val="60"/>
              </a:spcBef>
            </a:pPr>
            <a:r>
              <a:rPr sz="450" spc="5" dirty="0">
                <a:latin typeface="Times New Roman"/>
                <a:cs typeface="Times New Roman"/>
              </a:rPr>
              <a:t>35.74</a:t>
            </a:r>
            <a:endParaRPr sz="450">
              <a:latin typeface="Times New Roman"/>
              <a:cs typeface="Times New Roman"/>
            </a:endParaRPr>
          </a:p>
          <a:p>
            <a:pPr marL="45720">
              <a:lnSpc>
                <a:spcPct val="100000"/>
              </a:lnSpc>
              <a:spcBef>
                <a:spcPts val="55"/>
              </a:spcBef>
            </a:pPr>
            <a:r>
              <a:rPr sz="450" spc="5" dirty="0">
                <a:latin typeface="Times New Roman"/>
                <a:cs typeface="Times New Roman"/>
              </a:rPr>
              <a:t>0.0</a:t>
            </a:r>
            <a:endParaRPr sz="450">
              <a:latin typeface="Times New Roman"/>
              <a:cs typeface="Times New Roman"/>
            </a:endParaRPr>
          </a:p>
          <a:p>
            <a:pPr marL="12700">
              <a:lnSpc>
                <a:spcPct val="100000"/>
              </a:lnSpc>
              <a:spcBef>
                <a:spcPts val="55"/>
              </a:spcBef>
            </a:pPr>
            <a:r>
              <a:rPr sz="450" b="1" spc="-15" dirty="0">
                <a:latin typeface="Cambria"/>
                <a:cs typeface="Cambria"/>
              </a:rPr>
              <a:t>35.74</a:t>
            </a:r>
            <a:endParaRPr sz="450">
              <a:latin typeface="Cambria"/>
              <a:cs typeface="Cambria"/>
            </a:endParaRPr>
          </a:p>
        </p:txBody>
      </p:sp>
      <p:sp>
        <p:nvSpPr>
          <p:cNvPr id="194" name="object 194"/>
          <p:cNvSpPr txBox="1"/>
          <p:nvPr/>
        </p:nvSpPr>
        <p:spPr>
          <a:xfrm>
            <a:off x="4861555" y="1909564"/>
            <a:ext cx="167005" cy="328930"/>
          </a:xfrm>
          <a:prstGeom prst="rect">
            <a:avLst/>
          </a:prstGeom>
        </p:spPr>
        <p:txBody>
          <a:bodyPr vert="horz" wrap="square" lIns="0" tIns="19685" rIns="0" bIns="0" rtlCol="0">
            <a:spAutoFit/>
          </a:bodyPr>
          <a:lstStyle/>
          <a:p>
            <a:pPr marL="31115">
              <a:lnSpc>
                <a:spcPct val="100000"/>
              </a:lnSpc>
              <a:spcBef>
                <a:spcPts val="155"/>
              </a:spcBef>
            </a:pPr>
            <a:r>
              <a:rPr sz="450" spc="5" dirty="0">
                <a:latin typeface="Times New Roman"/>
                <a:cs typeface="Times New Roman"/>
              </a:rPr>
              <a:t>0.10</a:t>
            </a:r>
            <a:endParaRPr sz="450">
              <a:latin typeface="Times New Roman"/>
              <a:cs typeface="Times New Roman"/>
            </a:endParaRPr>
          </a:p>
          <a:p>
            <a:pPr marL="15875">
              <a:lnSpc>
                <a:spcPct val="100000"/>
              </a:lnSpc>
              <a:spcBef>
                <a:spcPts val="60"/>
              </a:spcBef>
            </a:pPr>
            <a:r>
              <a:rPr sz="450" spc="5" dirty="0">
                <a:latin typeface="Times New Roman"/>
                <a:cs typeface="Times New Roman"/>
              </a:rPr>
              <a:t>46.75</a:t>
            </a:r>
            <a:endParaRPr sz="450">
              <a:latin typeface="Times New Roman"/>
              <a:cs typeface="Times New Roman"/>
            </a:endParaRPr>
          </a:p>
          <a:p>
            <a:pPr marL="45720">
              <a:lnSpc>
                <a:spcPct val="100000"/>
              </a:lnSpc>
              <a:spcBef>
                <a:spcPts val="55"/>
              </a:spcBef>
            </a:pPr>
            <a:r>
              <a:rPr sz="450" spc="5" dirty="0">
                <a:latin typeface="Times New Roman"/>
                <a:cs typeface="Times New Roman"/>
              </a:rPr>
              <a:t>0.0</a:t>
            </a:r>
            <a:endParaRPr sz="450">
              <a:latin typeface="Times New Roman"/>
              <a:cs typeface="Times New Roman"/>
            </a:endParaRPr>
          </a:p>
          <a:p>
            <a:pPr marL="12700">
              <a:lnSpc>
                <a:spcPct val="100000"/>
              </a:lnSpc>
              <a:spcBef>
                <a:spcPts val="55"/>
              </a:spcBef>
            </a:pPr>
            <a:r>
              <a:rPr sz="450" b="1" spc="-15" dirty="0">
                <a:latin typeface="Cambria"/>
                <a:cs typeface="Cambria"/>
              </a:rPr>
              <a:t>46.75</a:t>
            </a:r>
            <a:endParaRPr sz="450">
              <a:latin typeface="Cambria"/>
              <a:cs typeface="Cambria"/>
            </a:endParaRPr>
          </a:p>
        </p:txBody>
      </p:sp>
      <p:sp>
        <p:nvSpPr>
          <p:cNvPr id="195" name="object 195"/>
          <p:cNvSpPr txBox="1"/>
          <p:nvPr/>
        </p:nvSpPr>
        <p:spPr>
          <a:xfrm>
            <a:off x="5136900" y="1909564"/>
            <a:ext cx="167005" cy="328930"/>
          </a:xfrm>
          <a:prstGeom prst="rect">
            <a:avLst/>
          </a:prstGeom>
        </p:spPr>
        <p:txBody>
          <a:bodyPr vert="horz" wrap="square" lIns="0" tIns="19685" rIns="0" bIns="0" rtlCol="0">
            <a:spAutoFit/>
          </a:bodyPr>
          <a:lstStyle/>
          <a:p>
            <a:pPr marL="31115">
              <a:lnSpc>
                <a:spcPct val="100000"/>
              </a:lnSpc>
              <a:spcBef>
                <a:spcPts val="155"/>
              </a:spcBef>
            </a:pPr>
            <a:r>
              <a:rPr sz="450" spc="5" dirty="0">
                <a:latin typeface="Times New Roman"/>
                <a:cs typeface="Times New Roman"/>
              </a:rPr>
              <a:t>0.02</a:t>
            </a:r>
            <a:endParaRPr sz="450">
              <a:latin typeface="Times New Roman"/>
              <a:cs typeface="Times New Roman"/>
            </a:endParaRPr>
          </a:p>
          <a:p>
            <a:pPr marL="15875">
              <a:lnSpc>
                <a:spcPct val="100000"/>
              </a:lnSpc>
              <a:spcBef>
                <a:spcPts val="60"/>
              </a:spcBef>
            </a:pPr>
            <a:r>
              <a:rPr sz="450" spc="5" dirty="0">
                <a:latin typeface="Times New Roman"/>
                <a:cs typeface="Times New Roman"/>
              </a:rPr>
              <a:t>49.90</a:t>
            </a:r>
            <a:endParaRPr sz="450">
              <a:latin typeface="Times New Roman"/>
              <a:cs typeface="Times New Roman"/>
            </a:endParaRPr>
          </a:p>
          <a:p>
            <a:pPr marL="45720">
              <a:lnSpc>
                <a:spcPct val="100000"/>
              </a:lnSpc>
              <a:spcBef>
                <a:spcPts val="55"/>
              </a:spcBef>
            </a:pPr>
            <a:r>
              <a:rPr sz="450" spc="5" dirty="0">
                <a:latin typeface="Times New Roman"/>
                <a:cs typeface="Times New Roman"/>
              </a:rPr>
              <a:t>0.0</a:t>
            </a:r>
            <a:endParaRPr sz="450">
              <a:latin typeface="Times New Roman"/>
              <a:cs typeface="Times New Roman"/>
            </a:endParaRPr>
          </a:p>
          <a:p>
            <a:pPr marL="12700">
              <a:lnSpc>
                <a:spcPct val="100000"/>
              </a:lnSpc>
              <a:spcBef>
                <a:spcPts val="55"/>
              </a:spcBef>
            </a:pPr>
            <a:r>
              <a:rPr sz="450" b="1" spc="-15" dirty="0">
                <a:latin typeface="Cambria"/>
                <a:cs typeface="Cambria"/>
              </a:rPr>
              <a:t>49.90</a:t>
            </a:r>
            <a:endParaRPr sz="450">
              <a:latin typeface="Cambria"/>
              <a:cs typeface="Cambria"/>
            </a:endParaRPr>
          </a:p>
        </p:txBody>
      </p:sp>
      <p:sp>
        <p:nvSpPr>
          <p:cNvPr id="196" name="object 196"/>
          <p:cNvSpPr txBox="1"/>
          <p:nvPr/>
        </p:nvSpPr>
        <p:spPr>
          <a:xfrm>
            <a:off x="3522891" y="1993749"/>
            <a:ext cx="628650" cy="93345"/>
          </a:xfrm>
          <a:prstGeom prst="rect">
            <a:avLst/>
          </a:prstGeom>
        </p:spPr>
        <p:txBody>
          <a:bodyPr vert="horz" wrap="square" lIns="0" tIns="11430" rIns="0" bIns="0" rtlCol="0">
            <a:spAutoFit/>
          </a:bodyPr>
          <a:lstStyle/>
          <a:p>
            <a:pPr marL="12700">
              <a:lnSpc>
                <a:spcPct val="100000"/>
              </a:lnSpc>
              <a:spcBef>
                <a:spcPts val="90"/>
              </a:spcBef>
            </a:pPr>
            <a:r>
              <a:rPr sz="450" spc="-45" dirty="0">
                <a:latin typeface="Times New Roman"/>
                <a:cs typeface="Times New Roman"/>
              </a:rPr>
              <a:t>V</a:t>
            </a:r>
            <a:r>
              <a:rPr sz="450" spc="20" dirty="0">
                <a:latin typeface="Times New Roman"/>
                <a:cs typeface="Times New Roman"/>
              </a:rPr>
              <a:t>ision</a:t>
            </a:r>
            <a:r>
              <a:rPr sz="450" spc="-15" dirty="0">
                <a:latin typeface="Times New Roman"/>
                <a:cs typeface="Times New Roman"/>
              </a:rPr>
              <a:t> E</a:t>
            </a:r>
            <a:r>
              <a:rPr sz="450" spc="40" dirty="0">
                <a:latin typeface="Times New Roman"/>
                <a:cs typeface="Times New Roman"/>
              </a:rPr>
              <a:t>n</a:t>
            </a:r>
            <a:r>
              <a:rPr sz="450" spc="25" dirty="0">
                <a:latin typeface="Times New Roman"/>
                <a:cs typeface="Times New Roman"/>
              </a:rPr>
              <a:t>coder</a:t>
            </a:r>
            <a:r>
              <a:rPr sz="450" dirty="0">
                <a:latin typeface="Times New Roman"/>
                <a:cs typeface="Times New Roman"/>
              </a:rPr>
              <a:t>     </a:t>
            </a:r>
            <a:r>
              <a:rPr sz="450" spc="-20" dirty="0">
                <a:latin typeface="Times New Roman"/>
                <a:cs typeface="Times New Roman"/>
              </a:rPr>
              <a:t> </a:t>
            </a:r>
            <a:r>
              <a:rPr sz="450" spc="5" dirty="0">
                <a:latin typeface="Times New Roman"/>
                <a:cs typeface="Times New Roman"/>
              </a:rPr>
              <a:t>17.19</a:t>
            </a:r>
            <a:endParaRPr sz="450">
              <a:latin typeface="Times New Roman"/>
              <a:cs typeface="Times New Roman"/>
            </a:endParaRPr>
          </a:p>
        </p:txBody>
      </p:sp>
      <p:sp>
        <p:nvSpPr>
          <p:cNvPr id="197" name="object 197"/>
          <p:cNvSpPr txBox="1"/>
          <p:nvPr/>
        </p:nvSpPr>
        <p:spPr>
          <a:xfrm>
            <a:off x="3533812" y="2061098"/>
            <a:ext cx="389890" cy="177165"/>
          </a:xfrm>
          <a:prstGeom prst="rect">
            <a:avLst/>
          </a:prstGeom>
        </p:spPr>
        <p:txBody>
          <a:bodyPr vert="horz" wrap="square" lIns="0" tIns="12700" rIns="0" bIns="0" rtlCol="0">
            <a:spAutoFit/>
          </a:bodyPr>
          <a:lstStyle/>
          <a:p>
            <a:pPr marL="160655" marR="5080" indent="-148590">
              <a:lnSpc>
                <a:spcPct val="110500"/>
              </a:lnSpc>
              <a:spcBef>
                <a:spcPts val="100"/>
              </a:spcBef>
            </a:pPr>
            <a:r>
              <a:rPr sz="450" dirty="0">
                <a:latin typeface="Times New Roman"/>
                <a:cs typeface="Times New Roman"/>
              </a:rPr>
              <a:t>MLP</a:t>
            </a:r>
            <a:r>
              <a:rPr sz="450" spc="-15" dirty="0">
                <a:latin typeface="Times New Roman"/>
                <a:cs typeface="Times New Roman"/>
              </a:rPr>
              <a:t> </a:t>
            </a:r>
            <a:r>
              <a:rPr sz="450" spc="5" dirty="0">
                <a:latin typeface="Times New Roman"/>
                <a:cs typeface="Times New Roman"/>
              </a:rPr>
              <a:t>P</a:t>
            </a:r>
            <a:r>
              <a:rPr sz="450" spc="15" dirty="0">
                <a:latin typeface="Times New Roman"/>
                <a:cs typeface="Times New Roman"/>
              </a:rPr>
              <a:t>r</a:t>
            </a:r>
            <a:r>
              <a:rPr sz="450" spc="20" dirty="0">
                <a:latin typeface="Times New Roman"/>
                <a:cs typeface="Times New Roman"/>
              </a:rPr>
              <a:t>ojector  </a:t>
            </a:r>
            <a:r>
              <a:rPr sz="450" spc="-20" dirty="0">
                <a:latin typeface="Times New Roman"/>
                <a:cs typeface="Times New Roman"/>
              </a:rPr>
              <a:t>All</a:t>
            </a:r>
            <a:endParaRPr sz="450">
              <a:latin typeface="Times New Roman"/>
              <a:cs typeface="Times New Roman"/>
            </a:endParaRPr>
          </a:p>
        </p:txBody>
      </p:sp>
      <p:sp>
        <p:nvSpPr>
          <p:cNvPr id="198" name="object 198"/>
          <p:cNvSpPr txBox="1"/>
          <p:nvPr/>
        </p:nvSpPr>
        <p:spPr>
          <a:xfrm>
            <a:off x="3988318" y="2061098"/>
            <a:ext cx="167005" cy="177165"/>
          </a:xfrm>
          <a:prstGeom prst="rect">
            <a:avLst/>
          </a:prstGeom>
        </p:spPr>
        <p:txBody>
          <a:bodyPr vert="horz" wrap="square" lIns="0" tIns="19685" rIns="0" bIns="0" rtlCol="0">
            <a:spAutoFit/>
          </a:bodyPr>
          <a:lstStyle/>
          <a:p>
            <a:pPr marL="45720">
              <a:lnSpc>
                <a:spcPct val="100000"/>
              </a:lnSpc>
              <a:spcBef>
                <a:spcPts val="155"/>
              </a:spcBef>
            </a:pPr>
            <a:r>
              <a:rPr sz="450" spc="5" dirty="0">
                <a:latin typeface="Times New Roman"/>
                <a:cs typeface="Times New Roman"/>
              </a:rPr>
              <a:t>0.0</a:t>
            </a:r>
            <a:endParaRPr sz="450">
              <a:latin typeface="Times New Roman"/>
              <a:cs typeface="Times New Roman"/>
            </a:endParaRPr>
          </a:p>
          <a:p>
            <a:pPr marL="12700">
              <a:lnSpc>
                <a:spcPct val="100000"/>
              </a:lnSpc>
              <a:spcBef>
                <a:spcPts val="60"/>
              </a:spcBef>
            </a:pPr>
            <a:r>
              <a:rPr sz="450" b="1" spc="-15" dirty="0">
                <a:latin typeface="Cambria"/>
                <a:cs typeface="Cambria"/>
              </a:rPr>
              <a:t>17.19</a:t>
            </a:r>
            <a:endParaRPr sz="450">
              <a:latin typeface="Cambria"/>
              <a:cs typeface="Cambria"/>
            </a:endParaRPr>
          </a:p>
        </p:txBody>
      </p:sp>
      <p:sp>
        <p:nvSpPr>
          <p:cNvPr id="199" name="object 199"/>
          <p:cNvSpPr/>
          <p:nvPr/>
        </p:nvSpPr>
        <p:spPr>
          <a:xfrm>
            <a:off x="3111500" y="2248917"/>
            <a:ext cx="2242820" cy="0"/>
          </a:xfrm>
          <a:custGeom>
            <a:avLst/>
            <a:gdLst/>
            <a:ahLst/>
            <a:cxnLst/>
            <a:rect l="l" t="t" r="r" b="b"/>
            <a:pathLst>
              <a:path w="2242820">
                <a:moveTo>
                  <a:pt x="0" y="0"/>
                </a:moveTo>
                <a:lnTo>
                  <a:pt x="2242652" y="0"/>
                </a:lnTo>
              </a:path>
            </a:pathLst>
          </a:custGeom>
          <a:ln w="3175">
            <a:solidFill>
              <a:srgbClr val="000000"/>
            </a:solidFill>
          </a:ln>
        </p:spPr>
        <p:txBody>
          <a:bodyPr wrap="square" lIns="0" tIns="0" rIns="0" bIns="0" rtlCol="0"/>
          <a:lstStyle/>
          <a:p>
            <a:endParaRPr/>
          </a:p>
        </p:txBody>
      </p:sp>
      <p:sp>
        <p:nvSpPr>
          <p:cNvPr id="200" name="object 200"/>
          <p:cNvSpPr txBox="1"/>
          <p:nvPr/>
        </p:nvSpPr>
        <p:spPr>
          <a:xfrm>
            <a:off x="3528902" y="2251923"/>
            <a:ext cx="399415" cy="93345"/>
          </a:xfrm>
          <a:prstGeom prst="rect">
            <a:avLst/>
          </a:prstGeom>
        </p:spPr>
        <p:txBody>
          <a:bodyPr vert="horz" wrap="square" lIns="0" tIns="11430" rIns="0" bIns="0" rtlCol="0">
            <a:spAutoFit/>
          </a:bodyPr>
          <a:lstStyle/>
          <a:p>
            <a:pPr marL="12700">
              <a:lnSpc>
                <a:spcPct val="100000"/>
              </a:lnSpc>
              <a:spcBef>
                <a:spcPts val="90"/>
              </a:spcBef>
            </a:pPr>
            <a:r>
              <a:rPr sz="450" spc="-30" dirty="0">
                <a:latin typeface="Times New Roman"/>
                <a:cs typeface="Times New Roman"/>
              </a:rPr>
              <a:t>R</a:t>
            </a:r>
            <a:r>
              <a:rPr sz="450" spc="35" dirty="0">
                <a:latin typeface="Times New Roman"/>
                <a:cs typeface="Times New Roman"/>
              </a:rPr>
              <a:t>an</a:t>
            </a:r>
            <a:r>
              <a:rPr sz="450" spc="40" dirty="0">
                <a:latin typeface="Times New Roman"/>
                <a:cs typeface="Times New Roman"/>
              </a:rPr>
              <a:t>dom</a:t>
            </a:r>
            <a:r>
              <a:rPr sz="450" spc="-15" dirty="0">
                <a:latin typeface="Times New Roman"/>
                <a:cs typeface="Times New Roman"/>
              </a:rPr>
              <a:t> (</a:t>
            </a:r>
            <a:r>
              <a:rPr sz="450" spc="-60" dirty="0">
                <a:latin typeface="Times New Roman"/>
                <a:cs typeface="Times New Roman"/>
              </a:rPr>
              <a:t>A</a:t>
            </a:r>
            <a:r>
              <a:rPr sz="450" dirty="0">
                <a:latin typeface="Times New Roman"/>
                <a:cs typeface="Times New Roman"/>
              </a:rPr>
              <a:t>vg.)</a:t>
            </a:r>
          </a:p>
        </p:txBody>
      </p:sp>
      <p:sp>
        <p:nvSpPr>
          <p:cNvPr id="201" name="object 201"/>
          <p:cNvSpPr txBox="1"/>
          <p:nvPr/>
        </p:nvSpPr>
        <p:spPr>
          <a:xfrm>
            <a:off x="4006912" y="2251923"/>
            <a:ext cx="130175" cy="93345"/>
          </a:xfrm>
          <a:prstGeom prst="rect">
            <a:avLst/>
          </a:prstGeom>
        </p:spPr>
        <p:txBody>
          <a:bodyPr vert="horz" wrap="square" lIns="0" tIns="11430" rIns="0" bIns="0" rtlCol="0">
            <a:spAutoFit/>
          </a:bodyPr>
          <a:lstStyle/>
          <a:p>
            <a:pPr marL="12700">
              <a:lnSpc>
                <a:spcPct val="100000"/>
              </a:lnSpc>
              <a:spcBef>
                <a:spcPts val="90"/>
              </a:spcBef>
            </a:pPr>
            <a:r>
              <a:rPr sz="450" spc="5" dirty="0">
                <a:latin typeface="Times New Roman"/>
                <a:cs typeface="Times New Roman"/>
              </a:rPr>
              <a:t>5.13</a:t>
            </a:r>
            <a:endParaRPr sz="450">
              <a:latin typeface="Times New Roman"/>
              <a:cs typeface="Times New Roman"/>
            </a:endParaRPr>
          </a:p>
        </p:txBody>
      </p:sp>
      <p:sp>
        <p:nvSpPr>
          <p:cNvPr id="202" name="object 202"/>
          <p:cNvSpPr txBox="1"/>
          <p:nvPr/>
        </p:nvSpPr>
        <p:spPr>
          <a:xfrm>
            <a:off x="4286895" y="2251923"/>
            <a:ext cx="130175" cy="93345"/>
          </a:xfrm>
          <a:prstGeom prst="rect">
            <a:avLst/>
          </a:prstGeom>
        </p:spPr>
        <p:txBody>
          <a:bodyPr vert="horz" wrap="square" lIns="0" tIns="11430" rIns="0" bIns="0" rtlCol="0">
            <a:spAutoFit/>
          </a:bodyPr>
          <a:lstStyle/>
          <a:p>
            <a:pPr marL="12700">
              <a:lnSpc>
                <a:spcPct val="100000"/>
              </a:lnSpc>
              <a:spcBef>
                <a:spcPts val="90"/>
              </a:spcBef>
            </a:pPr>
            <a:r>
              <a:rPr sz="450" spc="5" dirty="0">
                <a:latin typeface="Times New Roman"/>
                <a:cs typeface="Times New Roman"/>
              </a:rPr>
              <a:t>8.15</a:t>
            </a:r>
            <a:endParaRPr sz="450">
              <a:latin typeface="Times New Roman"/>
              <a:cs typeface="Times New Roman"/>
            </a:endParaRPr>
          </a:p>
        </p:txBody>
      </p:sp>
      <p:sp>
        <p:nvSpPr>
          <p:cNvPr id="203" name="object 203"/>
          <p:cNvSpPr txBox="1"/>
          <p:nvPr/>
        </p:nvSpPr>
        <p:spPr>
          <a:xfrm>
            <a:off x="4594319" y="2251923"/>
            <a:ext cx="130175" cy="93345"/>
          </a:xfrm>
          <a:prstGeom prst="rect">
            <a:avLst/>
          </a:prstGeom>
        </p:spPr>
        <p:txBody>
          <a:bodyPr vert="horz" wrap="square" lIns="0" tIns="11430" rIns="0" bIns="0" rtlCol="0">
            <a:spAutoFit/>
          </a:bodyPr>
          <a:lstStyle/>
          <a:p>
            <a:pPr marL="12700">
              <a:lnSpc>
                <a:spcPct val="100000"/>
              </a:lnSpc>
              <a:spcBef>
                <a:spcPts val="90"/>
              </a:spcBef>
            </a:pPr>
            <a:r>
              <a:rPr sz="450" spc="5" dirty="0">
                <a:latin typeface="Times New Roman"/>
                <a:cs typeface="Times New Roman"/>
              </a:rPr>
              <a:t>8.57</a:t>
            </a:r>
            <a:endParaRPr sz="450" dirty="0">
              <a:latin typeface="Times New Roman"/>
              <a:cs typeface="Times New Roman"/>
            </a:endParaRPr>
          </a:p>
        </p:txBody>
      </p:sp>
      <p:sp>
        <p:nvSpPr>
          <p:cNvPr id="204" name="object 204"/>
          <p:cNvSpPr txBox="1"/>
          <p:nvPr/>
        </p:nvSpPr>
        <p:spPr>
          <a:xfrm>
            <a:off x="4865287" y="2251923"/>
            <a:ext cx="159385" cy="93345"/>
          </a:xfrm>
          <a:prstGeom prst="rect">
            <a:avLst/>
          </a:prstGeom>
        </p:spPr>
        <p:txBody>
          <a:bodyPr vert="horz" wrap="square" lIns="0" tIns="11430" rIns="0" bIns="0" rtlCol="0">
            <a:spAutoFit/>
          </a:bodyPr>
          <a:lstStyle/>
          <a:p>
            <a:pPr marL="12700">
              <a:lnSpc>
                <a:spcPct val="100000"/>
              </a:lnSpc>
              <a:spcBef>
                <a:spcPts val="90"/>
              </a:spcBef>
            </a:pPr>
            <a:r>
              <a:rPr sz="450" spc="5" dirty="0">
                <a:latin typeface="Times New Roman"/>
                <a:cs typeface="Times New Roman"/>
              </a:rPr>
              <a:t>14.85</a:t>
            </a:r>
            <a:endParaRPr sz="450">
              <a:latin typeface="Times New Roman"/>
              <a:cs typeface="Times New Roman"/>
            </a:endParaRPr>
          </a:p>
        </p:txBody>
      </p:sp>
      <p:sp>
        <p:nvSpPr>
          <p:cNvPr id="205" name="object 205"/>
          <p:cNvSpPr txBox="1"/>
          <p:nvPr/>
        </p:nvSpPr>
        <p:spPr>
          <a:xfrm>
            <a:off x="5155505" y="2251923"/>
            <a:ext cx="130175" cy="93345"/>
          </a:xfrm>
          <a:prstGeom prst="rect">
            <a:avLst/>
          </a:prstGeom>
        </p:spPr>
        <p:txBody>
          <a:bodyPr vert="horz" wrap="square" lIns="0" tIns="11430" rIns="0" bIns="0" rtlCol="0">
            <a:spAutoFit/>
          </a:bodyPr>
          <a:lstStyle/>
          <a:p>
            <a:pPr marL="12700">
              <a:lnSpc>
                <a:spcPct val="100000"/>
              </a:lnSpc>
              <a:spcBef>
                <a:spcPts val="90"/>
              </a:spcBef>
            </a:pPr>
            <a:r>
              <a:rPr sz="450" spc="5" dirty="0">
                <a:latin typeface="Times New Roman"/>
                <a:cs typeface="Times New Roman"/>
              </a:rPr>
              <a:t>9.91</a:t>
            </a:r>
            <a:endParaRPr sz="450">
              <a:latin typeface="Times New Roman"/>
              <a:cs typeface="Times New Roman"/>
            </a:endParaRPr>
          </a:p>
        </p:txBody>
      </p:sp>
      <p:sp>
        <p:nvSpPr>
          <p:cNvPr id="206" name="object 206"/>
          <p:cNvSpPr/>
          <p:nvPr/>
        </p:nvSpPr>
        <p:spPr>
          <a:xfrm>
            <a:off x="3111500" y="2689225"/>
            <a:ext cx="2242820" cy="0"/>
          </a:xfrm>
          <a:custGeom>
            <a:avLst/>
            <a:gdLst/>
            <a:ahLst/>
            <a:cxnLst/>
            <a:rect l="l" t="t" r="r" b="b"/>
            <a:pathLst>
              <a:path w="2242820">
                <a:moveTo>
                  <a:pt x="0" y="0"/>
                </a:moveTo>
                <a:lnTo>
                  <a:pt x="2242652" y="0"/>
                </a:lnTo>
              </a:path>
            </a:pathLst>
          </a:custGeom>
          <a:ln w="4294">
            <a:solidFill>
              <a:srgbClr val="000000"/>
            </a:solidFill>
          </a:ln>
        </p:spPr>
        <p:txBody>
          <a:bodyPr wrap="square" lIns="0" tIns="0" rIns="0" bIns="0" rtlCol="0"/>
          <a:lstStyle/>
          <a:p>
            <a:endParaRPr/>
          </a:p>
        </p:txBody>
      </p:sp>
      <p:sp>
        <p:nvSpPr>
          <p:cNvPr id="207" name="object 207"/>
          <p:cNvSpPr txBox="1"/>
          <p:nvPr/>
        </p:nvSpPr>
        <p:spPr>
          <a:xfrm>
            <a:off x="3096339" y="2584785"/>
            <a:ext cx="2273300" cy="330835"/>
          </a:xfrm>
          <a:prstGeom prst="rect">
            <a:avLst/>
          </a:prstGeom>
        </p:spPr>
        <p:txBody>
          <a:bodyPr vert="horz" wrap="square" lIns="0" tIns="11430" rIns="0" bIns="0" rtlCol="0">
            <a:spAutoFit/>
          </a:bodyPr>
          <a:lstStyle/>
          <a:p>
            <a:pPr marL="598170">
              <a:lnSpc>
                <a:spcPct val="100000"/>
              </a:lnSpc>
              <a:spcBef>
                <a:spcPts val="90"/>
              </a:spcBef>
              <a:tabLst>
                <a:tab pos="920115" algn="l"/>
                <a:tab pos="1184275" algn="l"/>
                <a:tab pos="1491615" algn="l"/>
                <a:tab pos="1777364" algn="l"/>
                <a:tab pos="2052955" algn="l"/>
              </a:tabLst>
            </a:pPr>
            <a:r>
              <a:rPr sz="450" spc="-20" dirty="0">
                <a:latin typeface="Times New Roman"/>
                <a:cs typeface="Times New Roman"/>
              </a:rPr>
              <a:t>All	</a:t>
            </a:r>
            <a:r>
              <a:rPr sz="450" b="1" spc="-10" dirty="0">
                <a:latin typeface="Cambria"/>
                <a:cs typeface="Cambria"/>
              </a:rPr>
              <a:t>8.00	</a:t>
            </a:r>
            <a:r>
              <a:rPr sz="450" b="1" spc="-15" dirty="0">
                <a:latin typeface="Cambria"/>
                <a:cs typeface="Cambria"/>
              </a:rPr>
              <a:t>24.84	12.77	29.04	26.58</a:t>
            </a:r>
            <a:endParaRPr sz="450" dirty="0">
              <a:latin typeface="Cambria"/>
              <a:cs typeface="Cambria"/>
            </a:endParaRPr>
          </a:p>
          <a:p>
            <a:pPr>
              <a:lnSpc>
                <a:spcPct val="100000"/>
              </a:lnSpc>
              <a:spcBef>
                <a:spcPts val="25"/>
              </a:spcBef>
            </a:pPr>
            <a:endParaRPr sz="650" dirty="0">
              <a:latin typeface="Cambria"/>
              <a:cs typeface="Cambria"/>
            </a:endParaRPr>
          </a:p>
          <a:p>
            <a:pPr marL="12700">
              <a:lnSpc>
                <a:spcPct val="100000"/>
              </a:lnSpc>
            </a:pPr>
            <a:r>
              <a:rPr sz="900" spc="35" dirty="0">
                <a:solidFill>
                  <a:srgbClr val="003874"/>
                </a:solidFill>
                <a:latin typeface="Times New Roman"/>
                <a:cs typeface="Times New Roman"/>
              </a:rPr>
              <a:t>Table</a:t>
            </a:r>
            <a:r>
              <a:rPr sz="900" spc="-25" dirty="0">
                <a:solidFill>
                  <a:srgbClr val="003874"/>
                </a:solidFill>
                <a:latin typeface="Times New Roman"/>
                <a:cs typeface="Times New Roman"/>
              </a:rPr>
              <a:t> </a:t>
            </a:r>
            <a:r>
              <a:rPr sz="900" spc="10" dirty="0">
                <a:solidFill>
                  <a:srgbClr val="003874"/>
                </a:solidFill>
                <a:latin typeface="Times New Roman"/>
                <a:cs typeface="Times New Roman"/>
              </a:rPr>
              <a:t>2:</a:t>
            </a:r>
            <a:r>
              <a:rPr sz="900" spc="-20" dirty="0">
                <a:solidFill>
                  <a:srgbClr val="003874"/>
                </a:solidFill>
                <a:latin typeface="Times New Roman"/>
                <a:cs typeface="Times New Roman"/>
              </a:rPr>
              <a:t> </a:t>
            </a:r>
            <a:r>
              <a:rPr sz="900" spc="65" dirty="0">
                <a:latin typeface="Times New Roman"/>
                <a:cs typeface="Times New Roman"/>
              </a:rPr>
              <a:t>The</a:t>
            </a:r>
            <a:r>
              <a:rPr sz="900" spc="-20" dirty="0">
                <a:latin typeface="Times New Roman"/>
                <a:cs typeface="Times New Roman"/>
              </a:rPr>
              <a:t> </a:t>
            </a:r>
            <a:r>
              <a:rPr sz="900" spc="60" dirty="0">
                <a:latin typeface="Times New Roman"/>
                <a:cs typeface="Times New Roman"/>
              </a:rPr>
              <a:t>deviation</a:t>
            </a:r>
            <a:r>
              <a:rPr sz="900" spc="-20" dirty="0">
                <a:latin typeface="Times New Roman"/>
                <a:cs typeface="Times New Roman"/>
              </a:rPr>
              <a:t> </a:t>
            </a:r>
            <a:r>
              <a:rPr sz="900" spc="20" dirty="0">
                <a:latin typeface="Times New Roman"/>
                <a:cs typeface="Times New Roman"/>
              </a:rPr>
              <a:t>(%)</a:t>
            </a:r>
            <a:r>
              <a:rPr sz="900" spc="-25" dirty="0">
                <a:latin typeface="Times New Roman"/>
                <a:cs typeface="Times New Roman"/>
              </a:rPr>
              <a:t> </a:t>
            </a:r>
            <a:r>
              <a:rPr sz="900" spc="35" dirty="0">
                <a:latin typeface="Times New Roman"/>
                <a:cs typeface="Times New Roman"/>
              </a:rPr>
              <a:t>of</a:t>
            </a:r>
            <a:r>
              <a:rPr sz="900" spc="-20" dirty="0">
                <a:latin typeface="Times New Roman"/>
                <a:cs typeface="Times New Roman"/>
              </a:rPr>
              <a:t> </a:t>
            </a:r>
            <a:r>
              <a:rPr sz="900" spc="80" dirty="0">
                <a:latin typeface="Times New Roman"/>
                <a:cs typeface="Times New Roman"/>
              </a:rPr>
              <a:t>hidden</a:t>
            </a:r>
            <a:r>
              <a:rPr sz="900" spc="-20" dirty="0">
                <a:latin typeface="Times New Roman"/>
                <a:cs typeface="Times New Roman"/>
              </a:rPr>
              <a:t> </a:t>
            </a:r>
            <a:r>
              <a:rPr sz="900" spc="50" dirty="0">
                <a:latin typeface="Times New Roman"/>
                <a:cs typeface="Times New Roman"/>
              </a:rPr>
              <a:t>states.</a:t>
            </a:r>
            <a:endParaRPr sz="900" dirty="0">
              <a:latin typeface="Times New Roman"/>
              <a:cs typeface="Times New Roman"/>
            </a:endParaRPr>
          </a:p>
        </p:txBody>
      </p:sp>
      <p:grpSp>
        <p:nvGrpSpPr>
          <p:cNvPr id="208" name="object 208"/>
          <p:cNvGrpSpPr/>
          <p:nvPr/>
        </p:nvGrpSpPr>
        <p:grpSpPr>
          <a:xfrm>
            <a:off x="0" y="3131464"/>
            <a:ext cx="5760085" cy="108585"/>
            <a:chOff x="0" y="3131464"/>
            <a:chExt cx="5760085" cy="108585"/>
          </a:xfrm>
        </p:grpSpPr>
        <p:sp>
          <p:nvSpPr>
            <p:cNvPr id="209" name="object 209"/>
            <p:cNvSpPr/>
            <p:nvPr/>
          </p:nvSpPr>
          <p:spPr>
            <a:xfrm>
              <a:off x="0"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sp>
          <p:nvSpPr>
            <p:cNvPr id="210" name="object 210"/>
            <p:cNvSpPr/>
            <p:nvPr/>
          </p:nvSpPr>
          <p:spPr>
            <a:xfrm>
              <a:off x="1728012" y="3131464"/>
              <a:ext cx="2304415" cy="108585"/>
            </a:xfrm>
            <a:custGeom>
              <a:avLst/>
              <a:gdLst/>
              <a:ahLst/>
              <a:cxnLst/>
              <a:rect l="l" t="t" r="r" b="b"/>
              <a:pathLst>
                <a:path w="2304415" h="108585">
                  <a:moveTo>
                    <a:pt x="2303970" y="0"/>
                  </a:moveTo>
                  <a:lnTo>
                    <a:pt x="0" y="0"/>
                  </a:lnTo>
                  <a:lnTo>
                    <a:pt x="0" y="108559"/>
                  </a:lnTo>
                  <a:lnTo>
                    <a:pt x="2303970" y="108559"/>
                  </a:lnTo>
                  <a:lnTo>
                    <a:pt x="2303970" y="0"/>
                  </a:lnTo>
                  <a:close/>
                </a:path>
              </a:pathLst>
            </a:custGeom>
            <a:solidFill>
              <a:srgbClr val="E3E3E3"/>
            </a:solidFill>
          </p:spPr>
          <p:txBody>
            <a:bodyPr wrap="square" lIns="0" tIns="0" rIns="0" bIns="0" rtlCol="0"/>
            <a:lstStyle/>
            <a:p>
              <a:endParaRPr/>
            </a:p>
          </p:txBody>
        </p:sp>
        <p:sp>
          <p:nvSpPr>
            <p:cNvPr id="211" name="object 211"/>
            <p:cNvSpPr/>
            <p:nvPr/>
          </p:nvSpPr>
          <p:spPr>
            <a:xfrm>
              <a:off x="4031983"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grpSp>
      <p:sp>
        <p:nvSpPr>
          <p:cNvPr id="212" name="object 212"/>
          <p:cNvSpPr txBox="1">
            <a:spLocks noGrp="1"/>
          </p:cNvSpPr>
          <p:nvPr>
            <p:ph type="dt" sz="half" idx="6"/>
          </p:nvPr>
        </p:nvSpPr>
        <p:spPr>
          <a:prstGeom prst="rect">
            <a:avLst/>
          </a:prstGeom>
        </p:spPr>
        <p:txBody>
          <a:bodyPr vert="horz" wrap="square" lIns="0" tIns="5080" rIns="0" bIns="0" rtlCol="0">
            <a:spAutoFit/>
          </a:bodyPr>
          <a:lstStyle/>
          <a:p>
            <a:pPr marL="12700">
              <a:lnSpc>
                <a:spcPct val="100000"/>
              </a:lnSpc>
              <a:spcBef>
                <a:spcPts val="40"/>
              </a:spcBef>
            </a:pPr>
            <a:r>
              <a:rPr spc="5" dirty="0"/>
              <a:t>HKUST(GZ)</a:t>
            </a:r>
          </a:p>
        </p:txBody>
      </p:sp>
      <p:sp>
        <p:nvSpPr>
          <p:cNvPr id="213" name="object 213"/>
          <p:cNvSpPr txBox="1"/>
          <p:nvPr/>
        </p:nvSpPr>
        <p:spPr>
          <a:xfrm>
            <a:off x="2688818" y="3131763"/>
            <a:ext cx="398145" cy="105410"/>
          </a:xfrm>
          <a:prstGeom prst="rect">
            <a:avLst/>
          </a:prstGeom>
        </p:spPr>
        <p:txBody>
          <a:bodyPr vert="horz" wrap="square" lIns="0" tIns="5080" rIns="0" bIns="0" rtlCol="0">
            <a:spAutoFit/>
          </a:bodyPr>
          <a:lstStyle/>
          <a:p>
            <a:pPr marL="12700">
              <a:lnSpc>
                <a:spcPct val="100000"/>
              </a:lnSpc>
              <a:spcBef>
                <a:spcPts val="40"/>
              </a:spcBef>
            </a:pPr>
            <a:r>
              <a:rPr sz="550" spc="30" dirty="0">
                <a:solidFill>
                  <a:srgbClr val="003874"/>
                </a:solidFill>
                <a:latin typeface="Times New Roman"/>
                <a:cs typeface="Times New Roman"/>
              </a:rPr>
              <a:t>MM</a:t>
            </a:r>
            <a:r>
              <a:rPr sz="550" spc="5" dirty="0">
                <a:solidFill>
                  <a:srgbClr val="003874"/>
                </a:solidFill>
                <a:latin typeface="Times New Roman"/>
                <a:cs typeface="Times New Roman"/>
              </a:rPr>
              <a:t>N</a:t>
            </a:r>
            <a:r>
              <a:rPr sz="550" spc="45" dirty="0">
                <a:solidFill>
                  <a:srgbClr val="003874"/>
                </a:solidFill>
                <a:latin typeface="Times New Roman"/>
                <a:cs typeface="Times New Roman"/>
              </a:rPr>
              <a:t>eu</a:t>
            </a:r>
            <a:r>
              <a:rPr sz="550" spc="25" dirty="0">
                <a:solidFill>
                  <a:srgbClr val="003874"/>
                </a:solidFill>
                <a:latin typeface="Times New Roman"/>
                <a:cs typeface="Times New Roman"/>
              </a:rPr>
              <a:t>r</a:t>
            </a:r>
            <a:r>
              <a:rPr sz="550" spc="50" dirty="0">
                <a:solidFill>
                  <a:srgbClr val="003874"/>
                </a:solidFill>
                <a:latin typeface="Times New Roman"/>
                <a:cs typeface="Times New Roman"/>
              </a:rPr>
              <a:t>on</a:t>
            </a:r>
            <a:endParaRPr sz="550">
              <a:latin typeface="Times New Roman"/>
              <a:cs typeface="Times New Roman"/>
            </a:endParaRPr>
          </a:p>
        </p:txBody>
      </p:sp>
      <p:sp>
        <p:nvSpPr>
          <p:cNvPr id="214" name="object 214"/>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spc="10" dirty="0"/>
              <a:t>EMNLP</a:t>
            </a:r>
            <a:r>
              <a:rPr spc="-15" dirty="0"/>
              <a:t> </a:t>
            </a:r>
            <a:r>
              <a:rPr spc="15" dirty="0"/>
              <a:t>2024</a:t>
            </a:r>
          </a:p>
        </p:txBody>
      </p:sp>
    </p:spTree>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2" y="25"/>
            <a:ext cx="5760085" cy="232410"/>
            <a:chOff x="-32" y="25"/>
            <a:chExt cx="5760085" cy="232410"/>
          </a:xfrm>
        </p:grpSpPr>
        <p:sp>
          <p:nvSpPr>
            <p:cNvPr id="3" name="object 3"/>
            <p:cNvSpPr/>
            <p:nvPr/>
          </p:nvSpPr>
          <p:spPr>
            <a:xfrm>
              <a:off x="120650"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 name="object 4"/>
            <p:cNvSpPr/>
            <p:nvPr/>
          </p:nvSpPr>
          <p:spPr>
            <a:xfrm>
              <a:off x="171056"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grpSp>
      <p:sp>
        <p:nvSpPr>
          <p:cNvPr id="5" name="object 5"/>
          <p:cNvSpPr txBox="1"/>
          <p:nvPr/>
        </p:nvSpPr>
        <p:spPr>
          <a:xfrm>
            <a:off x="95300" y="0"/>
            <a:ext cx="408305" cy="109220"/>
          </a:xfrm>
          <a:prstGeom prst="rect">
            <a:avLst/>
          </a:prstGeom>
        </p:spPr>
        <p:txBody>
          <a:bodyPr vert="horz" wrap="square" lIns="0" tIns="12700" rIns="0" bIns="0" rtlCol="0">
            <a:spAutoFit/>
          </a:bodyPr>
          <a:lstStyle/>
          <a:p>
            <a:pPr marL="12700">
              <a:lnSpc>
                <a:spcPct val="100000"/>
              </a:lnSpc>
              <a:spcBef>
                <a:spcPts val="100"/>
              </a:spcBef>
            </a:pPr>
            <a:r>
              <a:rPr sz="550" spc="-25" dirty="0">
                <a:solidFill>
                  <a:srgbClr val="7F8D9C"/>
                </a:solidFill>
                <a:latin typeface="Times New Roman"/>
                <a:cs typeface="Times New Roman"/>
                <a:hlinkClick r:id="rId3" action="ppaction://hlinksldjump"/>
              </a:rPr>
              <a:t>B</a:t>
            </a:r>
            <a:r>
              <a:rPr sz="550" spc="20" dirty="0">
                <a:solidFill>
                  <a:srgbClr val="7F8D9C"/>
                </a:solidFill>
                <a:latin typeface="Times New Roman"/>
                <a:cs typeface="Times New Roman"/>
                <a:hlinkClick r:id="rId3" action="ppaction://hlinksldjump"/>
              </a:rPr>
              <a:t>ackg</a:t>
            </a:r>
            <a:r>
              <a:rPr sz="550" spc="25" dirty="0">
                <a:solidFill>
                  <a:srgbClr val="7F8D9C"/>
                </a:solidFill>
                <a:latin typeface="Times New Roman"/>
                <a:cs typeface="Times New Roman"/>
                <a:hlinkClick r:id="rId3" action="ppaction://hlinksldjump"/>
              </a:rPr>
              <a:t>r</a:t>
            </a:r>
            <a:r>
              <a:rPr sz="550" spc="55" dirty="0">
                <a:solidFill>
                  <a:srgbClr val="7F8D9C"/>
                </a:solidFill>
                <a:latin typeface="Times New Roman"/>
                <a:cs typeface="Times New Roman"/>
                <a:hlinkClick r:id="rId3" action="ppaction://hlinksldjump"/>
              </a:rPr>
              <a:t>ound</a:t>
            </a:r>
            <a:endParaRPr sz="550">
              <a:latin typeface="Times New Roman"/>
              <a:cs typeface="Times New Roman"/>
            </a:endParaRPr>
          </a:p>
        </p:txBody>
      </p:sp>
      <p:grpSp>
        <p:nvGrpSpPr>
          <p:cNvPr id="6" name="object 6"/>
          <p:cNvGrpSpPr/>
          <p:nvPr/>
        </p:nvGrpSpPr>
        <p:grpSpPr>
          <a:xfrm>
            <a:off x="1488973" y="104777"/>
            <a:ext cx="92075" cy="41275"/>
            <a:chOff x="1488973" y="104777"/>
            <a:chExt cx="92075" cy="41275"/>
          </a:xfrm>
        </p:grpSpPr>
        <p:sp>
          <p:nvSpPr>
            <p:cNvPr id="7" name="object 7"/>
            <p:cNvSpPr/>
            <p:nvPr/>
          </p:nvSpPr>
          <p:spPr>
            <a:xfrm>
              <a:off x="1491513"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8" name="object 8"/>
            <p:cNvSpPr/>
            <p:nvPr/>
          </p:nvSpPr>
          <p:spPr>
            <a:xfrm>
              <a:off x="1541906"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grpSp>
      <p:sp>
        <p:nvSpPr>
          <p:cNvPr id="9" name="object 9"/>
          <p:cNvSpPr txBox="1"/>
          <p:nvPr/>
        </p:nvSpPr>
        <p:spPr>
          <a:xfrm>
            <a:off x="1466151" y="0"/>
            <a:ext cx="273685" cy="109220"/>
          </a:xfrm>
          <a:prstGeom prst="rect">
            <a:avLst/>
          </a:prstGeom>
        </p:spPr>
        <p:txBody>
          <a:bodyPr vert="horz" wrap="square" lIns="0" tIns="12700" rIns="0" bIns="0" rtlCol="0">
            <a:spAutoFit/>
          </a:bodyPr>
          <a:lstStyle/>
          <a:p>
            <a:pPr marL="12700">
              <a:lnSpc>
                <a:spcPct val="100000"/>
              </a:lnSpc>
              <a:spcBef>
                <a:spcPts val="100"/>
              </a:spcBef>
            </a:pPr>
            <a:r>
              <a:rPr sz="550" spc="10" dirty="0">
                <a:solidFill>
                  <a:srgbClr val="7F8D9C"/>
                </a:solidFill>
                <a:latin typeface="Times New Roman"/>
                <a:cs typeface="Times New Roman"/>
                <a:hlinkClick r:id="rId4" action="ppaction://hlinksldjump"/>
              </a:rPr>
              <a:t>M</a:t>
            </a:r>
            <a:r>
              <a:rPr sz="550" spc="45" dirty="0">
                <a:solidFill>
                  <a:srgbClr val="7F8D9C"/>
                </a:solidFill>
                <a:latin typeface="Times New Roman"/>
                <a:cs typeface="Times New Roman"/>
                <a:hlinkClick r:id="rId4" action="ppaction://hlinksldjump"/>
              </a:rPr>
              <a:t>e</a:t>
            </a:r>
            <a:r>
              <a:rPr sz="550" spc="20" dirty="0">
                <a:solidFill>
                  <a:srgbClr val="7F8D9C"/>
                </a:solidFill>
                <a:latin typeface="Times New Roman"/>
                <a:cs typeface="Times New Roman"/>
                <a:hlinkClick r:id="rId4" action="ppaction://hlinksldjump"/>
              </a:rPr>
              <a:t>t</a:t>
            </a:r>
            <a:r>
              <a:rPr sz="550" spc="50" dirty="0">
                <a:solidFill>
                  <a:srgbClr val="7F8D9C"/>
                </a:solidFill>
                <a:latin typeface="Times New Roman"/>
                <a:cs typeface="Times New Roman"/>
                <a:hlinkClick r:id="rId4" action="ppaction://hlinksldjump"/>
              </a:rPr>
              <a:t>hod</a:t>
            </a:r>
            <a:endParaRPr sz="550">
              <a:latin typeface="Times New Roman"/>
              <a:cs typeface="Times New Roman"/>
            </a:endParaRPr>
          </a:p>
        </p:txBody>
      </p:sp>
      <p:grpSp>
        <p:nvGrpSpPr>
          <p:cNvPr id="10" name="object 10"/>
          <p:cNvGrpSpPr/>
          <p:nvPr/>
        </p:nvGrpSpPr>
        <p:grpSpPr>
          <a:xfrm>
            <a:off x="2725305" y="104777"/>
            <a:ext cx="92075" cy="41275"/>
            <a:chOff x="2725305" y="104777"/>
            <a:chExt cx="92075" cy="41275"/>
          </a:xfrm>
        </p:grpSpPr>
        <p:sp>
          <p:nvSpPr>
            <p:cNvPr id="11" name="object 11"/>
            <p:cNvSpPr/>
            <p:nvPr/>
          </p:nvSpPr>
          <p:spPr>
            <a:xfrm>
              <a:off x="272784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sp>
          <p:nvSpPr>
            <p:cNvPr id="12" name="object 12"/>
            <p:cNvSpPr/>
            <p:nvPr/>
          </p:nvSpPr>
          <p:spPr>
            <a:xfrm>
              <a:off x="2778239" y="107317"/>
              <a:ext cx="36195" cy="36195"/>
            </a:xfrm>
            <a:custGeom>
              <a:avLst/>
              <a:gdLst/>
              <a:ahLst/>
              <a:cxnLst/>
              <a:rect l="l" t="t" r="r" b="b"/>
              <a:pathLst>
                <a:path w="36194"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13" name="object 13"/>
            <p:cNvSpPr/>
            <p:nvPr/>
          </p:nvSpPr>
          <p:spPr>
            <a:xfrm>
              <a:off x="277823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14" name="object 14"/>
          <p:cNvSpPr txBox="1"/>
          <p:nvPr/>
        </p:nvSpPr>
        <p:spPr>
          <a:xfrm>
            <a:off x="2702483" y="0"/>
            <a:ext cx="252095" cy="109220"/>
          </a:xfrm>
          <a:prstGeom prst="rect">
            <a:avLst/>
          </a:prstGeom>
        </p:spPr>
        <p:txBody>
          <a:bodyPr vert="horz" wrap="square" lIns="0" tIns="12700" rIns="0" bIns="0" rtlCol="0">
            <a:spAutoFit/>
          </a:bodyPr>
          <a:lstStyle/>
          <a:p>
            <a:pPr marL="12700">
              <a:lnSpc>
                <a:spcPct val="100000"/>
              </a:lnSpc>
              <a:spcBef>
                <a:spcPts val="100"/>
              </a:spcBef>
            </a:pPr>
            <a:r>
              <a:rPr sz="550" spc="-30" dirty="0">
                <a:solidFill>
                  <a:srgbClr val="FFFFFF"/>
                </a:solidFill>
                <a:latin typeface="Times New Roman"/>
                <a:cs typeface="Times New Roman"/>
                <a:hlinkClick r:id="rId5" action="ppaction://hlinksldjump"/>
              </a:rPr>
              <a:t>R</a:t>
            </a:r>
            <a:r>
              <a:rPr sz="550" spc="30" dirty="0">
                <a:solidFill>
                  <a:srgbClr val="FFFFFF"/>
                </a:solidFill>
                <a:latin typeface="Times New Roman"/>
                <a:cs typeface="Times New Roman"/>
                <a:hlinkClick r:id="rId5" action="ppaction://hlinksldjump"/>
              </a:rPr>
              <a:t>esults</a:t>
            </a:r>
            <a:endParaRPr sz="550">
              <a:latin typeface="Times New Roman"/>
              <a:cs typeface="Times New Roman"/>
            </a:endParaRPr>
          </a:p>
        </p:txBody>
      </p:sp>
      <p:sp>
        <p:nvSpPr>
          <p:cNvPr id="15" name="object 15"/>
          <p:cNvSpPr/>
          <p:nvPr/>
        </p:nvSpPr>
        <p:spPr>
          <a:xfrm>
            <a:off x="3942308"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6" name="object 16"/>
          <p:cNvSpPr txBox="1"/>
          <p:nvPr/>
        </p:nvSpPr>
        <p:spPr>
          <a:xfrm>
            <a:off x="3916959" y="0"/>
            <a:ext cx="416559" cy="109220"/>
          </a:xfrm>
          <a:prstGeom prst="rect">
            <a:avLst/>
          </a:prstGeom>
        </p:spPr>
        <p:txBody>
          <a:bodyPr vert="horz" wrap="square" lIns="0" tIns="12700" rIns="0" bIns="0" rtlCol="0">
            <a:spAutoFit/>
          </a:bodyPr>
          <a:lstStyle/>
          <a:p>
            <a:pPr marL="12700">
              <a:lnSpc>
                <a:spcPct val="100000"/>
              </a:lnSpc>
              <a:spcBef>
                <a:spcPts val="100"/>
              </a:spcBef>
            </a:pPr>
            <a:r>
              <a:rPr sz="550" dirty="0">
                <a:solidFill>
                  <a:srgbClr val="7F8D9C"/>
                </a:solidFill>
                <a:latin typeface="Times New Roman"/>
                <a:cs typeface="Times New Roman"/>
                <a:hlinkClick r:id="rId6" action="ppaction://hlinksldjump"/>
              </a:rPr>
              <a:t>F</a:t>
            </a:r>
            <a:r>
              <a:rPr sz="550" spc="45" dirty="0">
                <a:solidFill>
                  <a:srgbClr val="7F8D9C"/>
                </a:solidFill>
                <a:latin typeface="Times New Roman"/>
                <a:cs typeface="Times New Roman"/>
                <a:hlinkClick r:id="rId6" action="ppaction://hlinksldjump"/>
              </a:rPr>
              <a:t>utu</a:t>
            </a:r>
            <a:r>
              <a:rPr sz="550" spc="20" dirty="0">
                <a:solidFill>
                  <a:srgbClr val="7F8D9C"/>
                </a:solidFill>
                <a:latin typeface="Times New Roman"/>
                <a:cs typeface="Times New Roman"/>
                <a:hlinkClick r:id="rId6" action="ppaction://hlinksldjump"/>
              </a:rPr>
              <a:t>r</a:t>
            </a:r>
            <a:r>
              <a:rPr sz="550" spc="35" dirty="0">
                <a:solidFill>
                  <a:srgbClr val="7F8D9C"/>
                </a:solidFill>
                <a:latin typeface="Times New Roman"/>
                <a:cs typeface="Times New Roman"/>
                <a:hlinkClick r:id="rId6" action="ppaction://hlinksldjump"/>
              </a:rPr>
              <a:t>e</a:t>
            </a:r>
            <a:r>
              <a:rPr sz="550" spc="-15" dirty="0">
                <a:solidFill>
                  <a:srgbClr val="7F8D9C"/>
                </a:solidFill>
                <a:latin typeface="Times New Roman"/>
                <a:cs typeface="Times New Roman"/>
                <a:hlinkClick r:id="rId6" action="ppaction://hlinksldjump"/>
              </a:rPr>
              <a:t> </a:t>
            </a:r>
            <a:r>
              <a:rPr sz="550" spc="-45" dirty="0">
                <a:solidFill>
                  <a:srgbClr val="7F8D9C"/>
                </a:solidFill>
                <a:latin typeface="Times New Roman"/>
                <a:cs typeface="Times New Roman"/>
                <a:hlinkClick r:id="rId6" action="ppaction://hlinksldjump"/>
              </a:rPr>
              <a:t>W</a:t>
            </a:r>
            <a:r>
              <a:rPr sz="550" spc="40" dirty="0">
                <a:solidFill>
                  <a:srgbClr val="7F8D9C"/>
                </a:solidFill>
                <a:latin typeface="Times New Roman"/>
                <a:cs typeface="Times New Roman"/>
                <a:hlinkClick r:id="rId6" action="ppaction://hlinksldjump"/>
              </a:rPr>
              <a:t>o</a:t>
            </a:r>
            <a:r>
              <a:rPr sz="550" spc="20" dirty="0">
                <a:solidFill>
                  <a:srgbClr val="7F8D9C"/>
                </a:solidFill>
                <a:latin typeface="Times New Roman"/>
                <a:cs typeface="Times New Roman"/>
                <a:hlinkClick r:id="rId6" action="ppaction://hlinksldjump"/>
              </a:rPr>
              <a:t>r</a:t>
            </a:r>
            <a:r>
              <a:rPr sz="550" spc="10" dirty="0">
                <a:solidFill>
                  <a:srgbClr val="7F8D9C"/>
                </a:solidFill>
                <a:latin typeface="Times New Roman"/>
                <a:cs typeface="Times New Roman"/>
                <a:hlinkClick r:id="rId6" action="ppaction://hlinksldjump"/>
              </a:rPr>
              <a:t>k</a:t>
            </a:r>
            <a:endParaRPr sz="550">
              <a:latin typeface="Times New Roman"/>
              <a:cs typeface="Times New Roman"/>
            </a:endParaRPr>
          </a:p>
        </p:txBody>
      </p:sp>
      <p:sp>
        <p:nvSpPr>
          <p:cNvPr id="17" name="object 17"/>
          <p:cNvSpPr txBox="1"/>
          <p:nvPr/>
        </p:nvSpPr>
        <p:spPr>
          <a:xfrm>
            <a:off x="5295785" y="0"/>
            <a:ext cx="369570" cy="109220"/>
          </a:xfrm>
          <a:prstGeom prst="rect">
            <a:avLst/>
          </a:prstGeom>
        </p:spPr>
        <p:txBody>
          <a:bodyPr vert="horz" wrap="square" lIns="0" tIns="12700" rIns="0" bIns="0" rtlCol="0">
            <a:spAutoFit/>
          </a:bodyPr>
          <a:lstStyle/>
          <a:p>
            <a:pPr marL="12700">
              <a:lnSpc>
                <a:spcPct val="100000"/>
              </a:lnSpc>
              <a:spcBef>
                <a:spcPts val="100"/>
              </a:spcBef>
            </a:pPr>
            <a:r>
              <a:rPr sz="550" spc="-30" dirty="0">
                <a:solidFill>
                  <a:srgbClr val="7F8D9C"/>
                </a:solidFill>
                <a:latin typeface="Times New Roman"/>
                <a:cs typeface="Times New Roman"/>
                <a:hlinkClick r:id="rId7" action="ppaction://hlinksldjump"/>
              </a:rPr>
              <a:t>R</a:t>
            </a:r>
            <a:r>
              <a:rPr sz="550" spc="25" dirty="0">
                <a:solidFill>
                  <a:srgbClr val="7F8D9C"/>
                </a:solidFill>
                <a:latin typeface="Times New Roman"/>
                <a:cs typeface="Times New Roman"/>
                <a:hlinkClick r:id="rId7" action="ppaction://hlinksldjump"/>
              </a:rPr>
              <a:t>efe</a:t>
            </a:r>
            <a:r>
              <a:rPr sz="550" spc="5" dirty="0">
                <a:solidFill>
                  <a:srgbClr val="7F8D9C"/>
                </a:solidFill>
                <a:latin typeface="Times New Roman"/>
                <a:cs typeface="Times New Roman"/>
                <a:hlinkClick r:id="rId7" action="ppaction://hlinksldjump"/>
              </a:rPr>
              <a:t>r</a:t>
            </a:r>
            <a:r>
              <a:rPr sz="550" spc="45" dirty="0">
                <a:solidFill>
                  <a:srgbClr val="7F8D9C"/>
                </a:solidFill>
                <a:latin typeface="Times New Roman"/>
                <a:cs typeface="Times New Roman"/>
                <a:hlinkClick r:id="rId7" action="ppaction://hlinksldjump"/>
              </a:rPr>
              <a:t>e</a:t>
            </a:r>
            <a:r>
              <a:rPr sz="550" spc="50" dirty="0">
                <a:solidFill>
                  <a:srgbClr val="7F8D9C"/>
                </a:solidFill>
                <a:latin typeface="Times New Roman"/>
                <a:cs typeface="Times New Roman"/>
                <a:hlinkClick r:id="rId7" action="ppaction://hlinksldjump"/>
              </a:rPr>
              <a:t>n</a:t>
            </a:r>
            <a:r>
              <a:rPr sz="550" spc="30" dirty="0">
                <a:solidFill>
                  <a:srgbClr val="7F8D9C"/>
                </a:solidFill>
                <a:latin typeface="Times New Roman"/>
                <a:cs typeface="Times New Roman"/>
                <a:hlinkClick r:id="rId7" action="ppaction://hlinksldjump"/>
              </a:rPr>
              <a:t>ces</a:t>
            </a:r>
            <a:endParaRPr sz="550">
              <a:latin typeface="Times New Roman"/>
              <a:cs typeface="Times New Roman"/>
            </a:endParaRPr>
          </a:p>
        </p:txBody>
      </p:sp>
      <p:grpSp>
        <p:nvGrpSpPr>
          <p:cNvPr id="18" name="object 18"/>
          <p:cNvGrpSpPr/>
          <p:nvPr/>
        </p:nvGrpSpPr>
        <p:grpSpPr>
          <a:xfrm>
            <a:off x="0" y="104786"/>
            <a:ext cx="5760085" cy="318770"/>
            <a:chOff x="0" y="104786"/>
            <a:chExt cx="5760085" cy="318770"/>
          </a:xfrm>
        </p:grpSpPr>
        <p:pic>
          <p:nvPicPr>
            <p:cNvPr id="19" name="object 19"/>
            <p:cNvPicPr/>
            <p:nvPr/>
          </p:nvPicPr>
          <p:blipFill>
            <a:blip r:embed="rId8" cstate="print"/>
            <a:stretch>
              <a:fillRect/>
            </a:stretch>
          </p:blipFill>
          <p:spPr>
            <a:xfrm>
              <a:off x="0" y="104786"/>
              <a:ext cx="5759958" cy="125718"/>
            </a:xfrm>
            <a:prstGeom prst="rect">
              <a:avLst/>
            </a:prstGeom>
          </p:spPr>
        </p:pic>
        <p:sp>
          <p:nvSpPr>
            <p:cNvPr id="20" name="object 20"/>
            <p:cNvSpPr/>
            <p:nvPr/>
          </p:nvSpPr>
          <p:spPr>
            <a:xfrm>
              <a:off x="0" y="227495"/>
              <a:ext cx="5760085" cy="195580"/>
            </a:xfrm>
            <a:custGeom>
              <a:avLst/>
              <a:gdLst/>
              <a:ahLst/>
              <a:cxnLst/>
              <a:rect l="l" t="t" r="r" b="b"/>
              <a:pathLst>
                <a:path w="5760085" h="195579">
                  <a:moveTo>
                    <a:pt x="5759996" y="0"/>
                  </a:moveTo>
                  <a:lnTo>
                    <a:pt x="0" y="0"/>
                  </a:lnTo>
                  <a:lnTo>
                    <a:pt x="0" y="195503"/>
                  </a:lnTo>
                  <a:lnTo>
                    <a:pt x="5759996" y="195503"/>
                  </a:lnTo>
                  <a:lnTo>
                    <a:pt x="5759996" y="0"/>
                  </a:lnTo>
                  <a:close/>
                </a:path>
              </a:pathLst>
            </a:custGeom>
            <a:solidFill>
              <a:srgbClr val="003874"/>
            </a:solidFill>
          </p:spPr>
          <p:txBody>
            <a:bodyPr wrap="square" lIns="0" tIns="0" rIns="0" bIns="0" rtlCol="0"/>
            <a:lstStyle/>
            <a:p>
              <a:endParaRPr/>
            </a:p>
          </p:txBody>
        </p:sp>
      </p:grpSp>
      <p:sp>
        <p:nvSpPr>
          <p:cNvPr id="21" name="object 21"/>
          <p:cNvSpPr txBox="1"/>
          <p:nvPr/>
        </p:nvSpPr>
        <p:spPr>
          <a:xfrm>
            <a:off x="95300" y="215813"/>
            <a:ext cx="718820" cy="193040"/>
          </a:xfrm>
          <a:prstGeom prst="rect">
            <a:avLst/>
          </a:prstGeom>
        </p:spPr>
        <p:txBody>
          <a:bodyPr vert="horz" wrap="square" lIns="0" tIns="12700" rIns="0" bIns="0" rtlCol="0">
            <a:spAutoFit/>
          </a:bodyPr>
          <a:lstStyle/>
          <a:p>
            <a:pPr marL="12700">
              <a:lnSpc>
                <a:spcPct val="100000"/>
              </a:lnSpc>
              <a:spcBef>
                <a:spcPts val="100"/>
              </a:spcBef>
            </a:pPr>
            <a:r>
              <a:rPr sz="1100" spc="50" dirty="0">
                <a:solidFill>
                  <a:srgbClr val="FFFFFF"/>
                </a:solidFill>
                <a:latin typeface="Times New Roman"/>
                <a:cs typeface="Times New Roman"/>
              </a:rPr>
              <a:t>D</a:t>
            </a:r>
            <a:r>
              <a:rPr sz="1100" spc="60" dirty="0">
                <a:solidFill>
                  <a:srgbClr val="FFFFFF"/>
                </a:solidFill>
                <a:latin typeface="Times New Roman"/>
                <a:cs typeface="Times New Roman"/>
              </a:rPr>
              <a:t>iscussion</a:t>
            </a:r>
            <a:endParaRPr sz="1100">
              <a:latin typeface="Times New Roman"/>
              <a:cs typeface="Times New Roman"/>
            </a:endParaRPr>
          </a:p>
        </p:txBody>
      </p:sp>
      <p:sp>
        <p:nvSpPr>
          <p:cNvPr id="22" name="object 22"/>
          <p:cNvSpPr/>
          <p:nvPr/>
        </p:nvSpPr>
        <p:spPr>
          <a:xfrm>
            <a:off x="-32" y="421334"/>
            <a:ext cx="5760085" cy="33655"/>
          </a:xfrm>
          <a:custGeom>
            <a:avLst/>
            <a:gdLst/>
            <a:ahLst/>
            <a:cxnLst/>
            <a:rect l="l" t="t" r="r" b="b"/>
            <a:pathLst>
              <a:path w="5760085" h="33654">
                <a:moveTo>
                  <a:pt x="5760073" y="0"/>
                </a:moveTo>
                <a:lnTo>
                  <a:pt x="0" y="0"/>
                </a:lnTo>
                <a:lnTo>
                  <a:pt x="0" y="33402"/>
                </a:lnTo>
                <a:lnTo>
                  <a:pt x="5760073" y="33402"/>
                </a:lnTo>
                <a:lnTo>
                  <a:pt x="5760073" y="0"/>
                </a:lnTo>
                <a:close/>
              </a:path>
            </a:pathLst>
          </a:custGeom>
          <a:solidFill>
            <a:srgbClr val="003873"/>
          </a:solidFill>
        </p:spPr>
        <p:txBody>
          <a:bodyPr wrap="square" lIns="0" tIns="0" rIns="0" bIns="0" rtlCol="0"/>
          <a:lstStyle/>
          <a:p>
            <a:endParaRPr/>
          </a:p>
        </p:txBody>
      </p:sp>
      <p:sp>
        <p:nvSpPr>
          <p:cNvPr id="23" name="object 23"/>
          <p:cNvSpPr txBox="1"/>
          <p:nvPr/>
        </p:nvSpPr>
        <p:spPr>
          <a:xfrm>
            <a:off x="314274" y="849858"/>
            <a:ext cx="5131435" cy="234950"/>
          </a:xfrm>
          <a:prstGeom prst="rect">
            <a:avLst/>
          </a:prstGeom>
          <a:solidFill>
            <a:srgbClr val="003874"/>
          </a:solidFill>
        </p:spPr>
        <p:txBody>
          <a:bodyPr vert="horz" wrap="square" lIns="0" tIns="10160" rIns="0" bIns="0" rtlCol="0">
            <a:spAutoFit/>
          </a:bodyPr>
          <a:lstStyle/>
          <a:p>
            <a:pPr marL="45085">
              <a:lnSpc>
                <a:spcPct val="100000"/>
              </a:lnSpc>
              <a:spcBef>
                <a:spcPts val="80"/>
              </a:spcBef>
            </a:pPr>
            <a:r>
              <a:rPr sz="1100" spc="60" dirty="0">
                <a:solidFill>
                  <a:srgbClr val="FFFFFF"/>
                </a:solidFill>
                <a:latin typeface="Times New Roman"/>
                <a:cs typeface="Times New Roman"/>
              </a:rPr>
              <a:t>Findings</a:t>
            </a:r>
            <a:endParaRPr sz="1100">
              <a:latin typeface="Times New Roman"/>
              <a:cs typeface="Times New Roman"/>
            </a:endParaRPr>
          </a:p>
        </p:txBody>
      </p:sp>
      <p:sp>
        <p:nvSpPr>
          <p:cNvPr id="24" name="object 24"/>
          <p:cNvSpPr txBox="1"/>
          <p:nvPr/>
        </p:nvSpPr>
        <p:spPr>
          <a:xfrm>
            <a:off x="465988" y="1094438"/>
            <a:ext cx="4500245" cy="445770"/>
          </a:xfrm>
          <a:prstGeom prst="rect">
            <a:avLst/>
          </a:prstGeom>
        </p:spPr>
        <p:txBody>
          <a:bodyPr vert="horz" wrap="square" lIns="0" tIns="69850" rIns="0" bIns="0" rtlCol="0">
            <a:spAutoFit/>
          </a:bodyPr>
          <a:lstStyle/>
          <a:p>
            <a:pPr marL="170815" indent="-133350">
              <a:lnSpc>
                <a:spcPct val="100000"/>
              </a:lnSpc>
              <a:spcBef>
                <a:spcPts val="550"/>
              </a:spcBef>
              <a:buClr>
                <a:srgbClr val="003874"/>
              </a:buClr>
              <a:buFont typeface="Verdana"/>
              <a:buChar char="•"/>
              <a:tabLst>
                <a:tab pos="171450" algn="l"/>
              </a:tabLst>
            </a:pPr>
            <a:r>
              <a:rPr sz="1000" spc="65" dirty="0">
                <a:latin typeface="Times New Roman"/>
                <a:cs typeface="Times New Roman"/>
              </a:rPr>
              <a:t>Domain-speciﬁc</a:t>
            </a:r>
            <a:r>
              <a:rPr sz="1000" spc="-35" dirty="0">
                <a:latin typeface="Times New Roman"/>
                <a:cs typeface="Times New Roman"/>
              </a:rPr>
              <a:t> </a:t>
            </a:r>
            <a:r>
              <a:rPr sz="1000" spc="70" dirty="0">
                <a:latin typeface="Times New Roman"/>
                <a:cs typeface="Times New Roman"/>
              </a:rPr>
              <a:t>information</a:t>
            </a:r>
            <a:r>
              <a:rPr sz="1000" spc="-30" dirty="0">
                <a:latin typeface="Times New Roman"/>
                <a:cs typeface="Times New Roman"/>
              </a:rPr>
              <a:t> </a:t>
            </a:r>
            <a:r>
              <a:rPr sz="1000" spc="65" dirty="0">
                <a:latin typeface="Times New Roman"/>
                <a:cs typeface="Times New Roman"/>
              </a:rPr>
              <a:t>in</a:t>
            </a:r>
            <a:r>
              <a:rPr sz="1000" spc="-25" dirty="0">
                <a:latin typeface="Times New Roman"/>
                <a:cs typeface="Times New Roman"/>
              </a:rPr>
              <a:t> </a:t>
            </a:r>
            <a:r>
              <a:rPr sz="1000" spc="50" dirty="0">
                <a:latin typeface="Times New Roman"/>
                <a:cs typeface="Times New Roman"/>
              </a:rPr>
              <a:t>different</a:t>
            </a:r>
            <a:r>
              <a:rPr sz="1000" spc="-30" dirty="0">
                <a:latin typeface="Times New Roman"/>
                <a:cs typeface="Times New Roman"/>
              </a:rPr>
              <a:t> </a:t>
            </a:r>
            <a:r>
              <a:rPr sz="1000" spc="75" dirty="0">
                <a:latin typeface="Times New Roman"/>
                <a:cs typeface="Times New Roman"/>
              </a:rPr>
              <a:t>semantic</a:t>
            </a:r>
            <a:r>
              <a:rPr sz="1000" spc="-30" dirty="0">
                <a:latin typeface="Times New Roman"/>
                <a:cs typeface="Times New Roman"/>
              </a:rPr>
              <a:t> </a:t>
            </a:r>
            <a:r>
              <a:rPr sz="1000" spc="25" dirty="0">
                <a:latin typeface="Times New Roman"/>
                <a:cs typeface="Times New Roman"/>
              </a:rPr>
              <a:t>levels.</a:t>
            </a:r>
            <a:endParaRPr sz="1000" dirty="0">
              <a:latin typeface="Times New Roman"/>
              <a:cs typeface="Times New Roman"/>
            </a:endParaRPr>
          </a:p>
          <a:p>
            <a:pPr marL="170815" indent="-133350">
              <a:lnSpc>
                <a:spcPct val="100000"/>
              </a:lnSpc>
              <a:spcBef>
                <a:spcPts val="455"/>
              </a:spcBef>
              <a:buClr>
                <a:srgbClr val="003874"/>
              </a:buClr>
              <a:buFont typeface="Verdana"/>
              <a:buChar char="•"/>
              <a:tabLst>
                <a:tab pos="171450" algn="l"/>
              </a:tabLst>
            </a:pPr>
            <a:r>
              <a:rPr sz="1000" spc="60" dirty="0">
                <a:latin typeface="Times New Roman"/>
                <a:cs typeface="Times New Roman"/>
              </a:rPr>
              <a:t>Gap</a:t>
            </a:r>
            <a:r>
              <a:rPr sz="1000" spc="-30" dirty="0">
                <a:latin typeface="Times New Roman"/>
                <a:cs typeface="Times New Roman"/>
              </a:rPr>
              <a:t> </a:t>
            </a:r>
            <a:r>
              <a:rPr sz="1000" spc="75" dirty="0">
                <a:latin typeface="Times New Roman"/>
                <a:cs typeface="Times New Roman"/>
              </a:rPr>
              <a:t>between</a:t>
            </a:r>
            <a:r>
              <a:rPr sz="1000" spc="-30" dirty="0">
                <a:latin typeface="Times New Roman"/>
                <a:cs typeface="Times New Roman"/>
              </a:rPr>
              <a:t> </a:t>
            </a:r>
            <a:r>
              <a:rPr sz="1000" spc="80" dirty="0">
                <a:latin typeface="Times New Roman"/>
                <a:cs typeface="Times New Roman"/>
              </a:rPr>
              <a:t>the</a:t>
            </a:r>
            <a:r>
              <a:rPr sz="1000" spc="-30" dirty="0">
                <a:latin typeface="Times New Roman"/>
                <a:cs typeface="Times New Roman"/>
              </a:rPr>
              <a:t> </a:t>
            </a:r>
            <a:r>
              <a:rPr sz="1000" spc="40" dirty="0">
                <a:latin typeface="Times New Roman"/>
                <a:cs typeface="Times New Roman"/>
              </a:rPr>
              <a:t>ability</a:t>
            </a:r>
            <a:r>
              <a:rPr sz="1000" spc="-25" dirty="0">
                <a:latin typeface="Times New Roman"/>
                <a:cs typeface="Times New Roman"/>
              </a:rPr>
              <a:t> </a:t>
            </a:r>
            <a:r>
              <a:rPr sz="1000" spc="30" dirty="0">
                <a:latin typeface="Times New Roman"/>
                <a:cs typeface="Times New Roman"/>
              </a:rPr>
              <a:t>of</a:t>
            </a:r>
            <a:r>
              <a:rPr sz="1000" spc="-25" dirty="0">
                <a:latin typeface="Times New Roman"/>
                <a:cs typeface="Times New Roman"/>
              </a:rPr>
              <a:t> </a:t>
            </a:r>
            <a:r>
              <a:rPr sz="1000" spc="5" dirty="0">
                <a:latin typeface="Times New Roman"/>
                <a:cs typeface="Times New Roman"/>
              </a:rPr>
              <a:t>MLLM</a:t>
            </a:r>
            <a:r>
              <a:rPr sz="1000" spc="-30" dirty="0">
                <a:latin typeface="Times New Roman"/>
                <a:cs typeface="Times New Roman"/>
              </a:rPr>
              <a:t> </a:t>
            </a:r>
            <a:r>
              <a:rPr sz="1000" spc="70" dirty="0">
                <a:latin typeface="Times New Roman"/>
                <a:cs typeface="Times New Roman"/>
              </a:rPr>
              <a:t>to</a:t>
            </a:r>
            <a:r>
              <a:rPr sz="1000" spc="-25" dirty="0">
                <a:latin typeface="Times New Roman"/>
                <a:cs typeface="Times New Roman"/>
              </a:rPr>
              <a:t> </a:t>
            </a:r>
            <a:r>
              <a:rPr sz="1000" spc="80" dirty="0">
                <a:latin typeface="Times New Roman"/>
                <a:cs typeface="Times New Roman"/>
              </a:rPr>
              <a:t>handle</a:t>
            </a:r>
            <a:r>
              <a:rPr sz="1000" spc="-25" dirty="0">
                <a:latin typeface="Times New Roman"/>
                <a:cs typeface="Times New Roman"/>
              </a:rPr>
              <a:t> </a:t>
            </a:r>
            <a:r>
              <a:rPr sz="1000" spc="40" dirty="0">
                <a:latin typeface="Times New Roman"/>
                <a:cs typeface="Times New Roman"/>
              </a:rPr>
              <a:t>visual</a:t>
            </a:r>
            <a:r>
              <a:rPr sz="1000" spc="-20" dirty="0">
                <a:latin typeface="Times New Roman"/>
                <a:cs typeface="Times New Roman"/>
              </a:rPr>
              <a:t> </a:t>
            </a:r>
            <a:r>
              <a:rPr sz="1000" spc="100" dirty="0">
                <a:latin typeface="Times New Roman"/>
                <a:cs typeface="Times New Roman"/>
              </a:rPr>
              <a:t>and</a:t>
            </a:r>
            <a:r>
              <a:rPr sz="1000" spc="-30" dirty="0">
                <a:latin typeface="Times New Roman"/>
                <a:cs typeface="Times New Roman"/>
              </a:rPr>
              <a:t> </a:t>
            </a:r>
            <a:r>
              <a:rPr sz="1000" spc="50" dirty="0">
                <a:latin typeface="Times New Roman"/>
                <a:cs typeface="Times New Roman"/>
              </a:rPr>
              <a:t>lingual</a:t>
            </a:r>
            <a:r>
              <a:rPr sz="1000" spc="-25" dirty="0">
                <a:latin typeface="Times New Roman"/>
                <a:cs typeface="Times New Roman"/>
              </a:rPr>
              <a:t> </a:t>
            </a:r>
            <a:r>
              <a:rPr sz="1000" spc="60" dirty="0">
                <a:latin typeface="Times New Roman"/>
                <a:cs typeface="Times New Roman"/>
              </a:rPr>
              <a:t>instructions.</a:t>
            </a:r>
            <a:endParaRPr sz="1000" dirty="0">
              <a:latin typeface="Times New Roman"/>
              <a:cs typeface="Times New Roman"/>
            </a:endParaRPr>
          </a:p>
        </p:txBody>
      </p:sp>
      <p:sp>
        <p:nvSpPr>
          <p:cNvPr id="25" name="object 25"/>
          <p:cNvSpPr txBox="1"/>
          <p:nvPr/>
        </p:nvSpPr>
        <p:spPr>
          <a:xfrm>
            <a:off x="314274" y="1697570"/>
            <a:ext cx="5131435" cy="234950"/>
          </a:xfrm>
          <a:prstGeom prst="rect">
            <a:avLst/>
          </a:prstGeom>
          <a:solidFill>
            <a:srgbClr val="003874"/>
          </a:solidFill>
        </p:spPr>
        <p:txBody>
          <a:bodyPr vert="horz" wrap="square" lIns="0" tIns="10160" rIns="0" bIns="0" rtlCol="0">
            <a:spAutoFit/>
          </a:bodyPr>
          <a:lstStyle/>
          <a:p>
            <a:pPr marL="45085">
              <a:lnSpc>
                <a:spcPct val="100000"/>
              </a:lnSpc>
              <a:spcBef>
                <a:spcPts val="80"/>
              </a:spcBef>
            </a:pPr>
            <a:r>
              <a:rPr sz="1100" spc="55" dirty="0">
                <a:solidFill>
                  <a:srgbClr val="FFFFFF"/>
                </a:solidFill>
                <a:latin typeface="Times New Roman"/>
                <a:cs typeface="Times New Roman"/>
              </a:rPr>
              <a:t>Hypothesis:</a:t>
            </a:r>
            <a:r>
              <a:rPr sz="1100" spc="25" dirty="0">
                <a:solidFill>
                  <a:srgbClr val="FFFFFF"/>
                </a:solidFill>
                <a:latin typeface="Times New Roman"/>
                <a:cs typeface="Times New Roman"/>
              </a:rPr>
              <a:t> </a:t>
            </a:r>
            <a:r>
              <a:rPr sz="1100" spc="75" dirty="0">
                <a:solidFill>
                  <a:srgbClr val="FFFFFF"/>
                </a:solidFill>
                <a:latin typeface="Times New Roman"/>
                <a:cs typeface="Times New Roman"/>
              </a:rPr>
              <a:t>Three-phase</a:t>
            </a:r>
            <a:r>
              <a:rPr sz="1100" spc="-35" dirty="0">
                <a:solidFill>
                  <a:srgbClr val="FFFFFF"/>
                </a:solidFill>
                <a:latin typeface="Times New Roman"/>
                <a:cs typeface="Times New Roman"/>
              </a:rPr>
              <a:t> </a:t>
            </a:r>
            <a:r>
              <a:rPr sz="1100" spc="50" dirty="0">
                <a:solidFill>
                  <a:srgbClr val="FFFFFF"/>
                </a:solidFill>
                <a:latin typeface="Times New Roman"/>
                <a:cs typeface="Times New Roman"/>
              </a:rPr>
              <a:t>workﬂow</a:t>
            </a:r>
            <a:r>
              <a:rPr sz="1100" spc="-30" dirty="0">
                <a:solidFill>
                  <a:srgbClr val="FFFFFF"/>
                </a:solidFill>
                <a:latin typeface="Times New Roman"/>
                <a:cs typeface="Times New Roman"/>
              </a:rPr>
              <a:t> </a:t>
            </a:r>
            <a:r>
              <a:rPr sz="1100" spc="30" dirty="0">
                <a:solidFill>
                  <a:srgbClr val="FFFFFF"/>
                </a:solidFill>
                <a:latin typeface="Times New Roman"/>
                <a:cs typeface="Times New Roman"/>
              </a:rPr>
              <a:t>of</a:t>
            </a:r>
            <a:r>
              <a:rPr sz="1100" spc="-35" dirty="0">
                <a:solidFill>
                  <a:srgbClr val="FFFFFF"/>
                </a:solidFill>
                <a:latin typeface="Times New Roman"/>
                <a:cs typeface="Times New Roman"/>
              </a:rPr>
              <a:t> </a:t>
            </a:r>
            <a:r>
              <a:rPr sz="1100" spc="10" dirty="0">
                <a:solidFill>
                  <a:srgbClr val="FFFFFF"/>
                </a:solidFill>
                <a:latin typeface="Times New Roman"/>
                <a:cs typeface="Times New Roman"/>
              </a:rPr>
              <a:t>MLLMs.</a:t>
            </a:r>
            <a:endParaRPr sz="1100">
              <a:latin typeface="Times New Roman"/>
              <a:cs typeface="Times New Roman"/>
            </a:endParaRPr>
          </a:p>
        </p:txBody>
      </p:sp>
      <p:pic>
        <p:nvPicPr>
          <p:cNvPr id="26" name="object 26"/>
          <p:cNvPicPr/>
          <p:nvPr/>
        </p:nvPicPr>
        <p:blipFill>
          <a:blip r:embed="rId9" cstate="print"/>
          <a:stretch>
            <a:fillRect/>
          </a:stretch>
        </p:blipFill>
        <p:spPr>
          <a:xfrm>
            <a:off x="469833" y="2052530"/>
            <a:ext cx="106889" cy="106889"/>
          </a:xfrm>
          <a:prstGeom prst="rect">
            <a:avLst/>
          </a:prstGeom>
        </p:spPr>
      </p:pic>
      <p:pic>
        <p:nvPicPr>
          <p:cNvPr id="27" name="object 27"/>
          <p:cNvPicPr/>
          <p:nvPr/>
        </p:nvPicPr>
        <p:blipFill>
          <a:blip r:embed="rId9" cstate="print"/>
          <a:stretch>
            <a:fillRect/>
          </a:stretch>
        </p:blipFill>
        <p:spPr>
          <a:xfrm>
            <a:off x="469833" y="2262563"/>
            <a:ext cx="106889" cy="106889"/>
          </a:xfrm>
          <a:prstGeom prst="rect">
            <a:avLst/>
          </a:prstGeom>
        </p:spPr>
      </p:pic>
      <p:pic>
        <p:nvPicPr>
          <p:cNvPr id="28" name="object 28"/>
          <p:cNvPicPr/>
          <p:nvPr/>
        </p:nvPicPr>
        <p:blipFill>
          <a:blip r:embed="rId9" cstate="print"/>
          <a:stretch>
            <a:fillRect/>
          </a:stretch>
        </p:blipFill>
        <p:spPr>
          <a:xfrm>
            <a:off x="469833" y="2472595"/>
            <a:ext cx="106889" cy="106889"/>
          </a:xfrm>
          <a:prstGeom prst="rect">
            <a:avLst/>
          </a:prstGeom>
        </p:spPr>
      </p:pic>
      <p:sp>
        <p:nvSpPr>
          <p:cNvPr id="29" name="object 29"/>
          <p:cNvSpPr txBox="1"/>
          <p:nvPr/>
        </p:nvSpPr>
        <p:spPr>
          <a:xfrm>
            <a:off x="485876" y="1942138"/>
            <a:ext cx="4314825" cy="655955"/>
          </a:xfrm>
          <a:prstGeom prst="rect">
            <a:avLst/>
          </a:prstGeom>
        </p:spPr>
        <p:txBody>
          <a:bodyPr vert="horz" wrap="square" lIns="0" tIns="69850" rIns="0" bIns="0" rtlCol="0">
            <a:spAutoFit/>
          </a:bodyPr>
          <a:lstStyle/>
          <a:p>
            <a:pPr marL="12700">
              <a:lnSpc>
                <a:spcPct val="100000"/>
              </a:lnSpc>
              <a:spcBef>
                <a:spcPts val="550"/>
              </a:spcBef>
            </a:pPr>
            <a:r>
              <a:rPr sz="700" spc="35" dirty="0">
                <a:solidFill>
                  <a:srgbClr val="FFFFFF"/>
                </a:solidFill>
                <a:latin typeface="Times New Roman"/>
                <a:cs typeface="Times New Roman"/>
              </a:rPr>
              <a:t>1  </a:t>
            </a:r>
            <a:r>
              <a:rPr sz="700" spc="114" dirty="0">
                <a:solidFill>
                  <a:srgbClr val="FFFFFF"/>
                </a:solidFill>
                <a:latin typeface="Times New Roman"/>
                <a:cs typeface="Times New Roman"/>
              </a:rPr>
              <a:t> </a:t>
            </a:r>
            <a:r>
              <a:rPr sz="1000" spc="60" dirty="0">
                <a:latin typeface="Times New Roman"/>
                <a:cs typeface="Times New Roman"/>
              </a:rPr>
              <a:t>Multimodal</a:t>
            </a:r>
            <a:r>
              <a:rPr sz="1000" spc="-20" dirty="0">
                <a:latin typeface="Times New Roman"/>
                <a:cs typeface="Times New Roman"/>
              </a:rPr>
              <a:t> </a:t>
            </a:r>
            <a:r>
              <a:rPr sz="1000" spc="55" dirty="0">
                <a:latin typeface="Times New Roman"/>
                <a:cs typeface="Times New Roman"/>
              </a:rPr>
              <a:t>features</a:t>
            </a:r>
            <a:r>
              <a:rPr sz="1000" spc="-25" dirty="0">
                <a:latin typeface="Times New Roman"/>
                <a:cs typeface="Times New Roman"/>
              </a:rPr>
              <a:t> </a:t>
            </a:r>
            <a:r>
              <a:rPr sz="1000" spc="60" dirty="0">
                <a:latin typeface="Times New Roman"/>
                <a:cs typeface="Times New Roman"/>
              </a:rPr>
              <a:t>are</a:t>
            </a:r>
            <a:r>
              <a:rPr sz="1000" spc="-30" dirty="0">
                <a:latin typeface="Times New Roman"/>
                <a:cs typeface="Times New Roman"/>
              </a:rPr>
              <a:t> </a:t>
            </a:r>
            <a:r>
              <a:rPr sz="1000" spc="95" dirty="0">
                <a:latin typeface="Times New Roman"/>
                <a:cs typeface="Times New Roman"/>
              </a:rPr>
              <a:t>embedded</a:t>
            </a:r>
            <a:r>
              <a:rPr sz="1000" spc="-20" dirty="0">
                <a:latin typeface="Times New Roman"/>
                <a:cs typeface="Times New Roman"/>
              </a:rPr>
              <a:t> </a:t>
            </a:r>
            <a:r>
              <a:rPr sz="1000" spc="70" dirty="0">
                <a:latin typeface="Times New Roman"/>
                <a:cs typeface="Times New Roman"/>
              </a:rPr>
              <a:t>into</a:t>
            </a:r>
            <a:r>
              <a:rPr sz="1000" spc="-25" dirty="0">
                <a:latin typeface="Times New Roman"/>
                <a:cs typeface="Times New Roman"/>
              </a:rPr>
              <a:t> </a:t>
            </a:r>
            <a:r>
              <a:rPr sz="1000" spc="80" dirty="0">
                <a:latin typeface="Times New Roman"/>
                <a:cs typeface="Times New Roman"/>
              </a:rPr>
              <a:t>a</a:t>
            </a:r>
            <a:r>
              <a:rPr sz="1000" spc="-20" dirty="0">
                <a:latin typeface="Times New Roman"/>
                <a:cs typeface="Times New Roman"/>
              </a:rPr>
              <a:t> </a:t>
            </a:r>
            <a:r>
              <a:rPr sz="1000" spc="70" dirty="0">
                <a:latin typeface="Times New Roman"/>
                <a:cs typeface="Times New Roman"/>
              </a:rPr>
              <a:t>uniform</a:t>
            </a:r>
            <a:r>
              <a:rPr sz="1000" spc="-25" dirty="0">
                <a:latin typeface="Times New Roman"/>
                <a:cs typeface="Times New Roman"/>
              </a:rPr>
              <a:t> </a:t>
            </a:r>
            <a:r>
              <a:rPr sz="1000" spc="70" dirty="0">
                <a:latin typeface="Times New Roman"/>
                <a:cs typeface="Times New Roman"/>
              </a:rPr>
              <a:t>representation</a:t>
            </a:r>
            <a:r>
              <a:rPr sz="1000" spc="-25" dirty="0">
                <a:latin typeface="Times New Roman"/>
                <a:cs typeface="Times New Roman"/>
              </a:rPr>
              <a:t> </a:t>
            </a:r>
            <a:r>
              <a:rPr sz="1000" spc="55" dirty="0">
                <a:latin typeface="Times New Roman"/>
                <a:cs typeface="Times New Roman"/>
              </a:rPr>
              <a:t>space.</a:t>
            </a:r>
            <a:endParaRPr sz="1000" dirty="0">
              <a:latin typeface="Times New Roman"/>
              <a:cs typeface="Times New Roman"/>
            </a:endParaRPr>
          </a:p>
          <a:p>
            <a:pPr marL="12700">
              <a:lnSpc>
                <a:spcPct val="100000"/>
              </a:lnSpc>
              <a:spcBef>
                <a:spcPts val="455"/>
              </a:spcBef>
            </a:pPr>
            <a:r>
              <a:rPr sz="700" spc="35" dirty="0">
                <a:solidFill>
                  <a:srgbClr val="FFFFFF"/>
                </a:solidFill>
                <a:latin typeface="Times New Roman"/>
                <a:cs typeface="Times New Roman"/>
              </a:rPr>
              <a:t>2  </a:t>
            </a:r>
            <a:r>
              <a:rPr sz="700" spc="105" dirty="0">
                <a:solidFill>
                  <a:srgbClr val="FFFFFF"/>
                </a:solidFill>
                <a:latin typeface="Times New Roman"/>
                <a:cs typeface="Times New Roman"/>
              </a:rPr>
              <a:t> </a:t>
            </a:r>
            <a:r>
              <a:rPr sz="1000" spc="65" dirty="0">
                <a:latin typeface="Times New Roman"/>
                <a:cs typeface="Times New Roman"/>
              </a:rPr>
              <a:t>Further</a:t>
            </a:r>
            <a:r>
              <a:rPr sz="1000" spc="-30" dirty="0">
                <a:latin typeface="Times New Roman"/>
                <a:cs typeface="Times New Roman"/>
              </a:rPr>
              <a:t> </a:t>
            </a:r>
            <a:r>
              <a:rPr sz="1000" spc="50" dirty="0">
                <a:latin typeface="Times New Roman"/>
                <a:cs typeface="Times New Roman"/>
              </a:rPr>
              <a:t>generalize</a:t>
            </a:r>
            <a:r>
              <a:rPr sz="1000" spc="-20" dirty="0">
                <a:latin typeface="Times New Roman"/>
                <a:cs typeface="Times New Roman"/>
              </a:rPr>
              <a:t> </a:t>
            </a:r>
            <a:r>
              <a:rPr sz="1000" spc="100" dirty="0">
                <a:latin typeface="Times New Roman"/>
                <a:cs typeface="Times New Roman"/>
              </a:rPr>
              <a:t>and</a:t>
            </a:r>
            <a:r>
              <a:rPr sz="1000" spc="-30" dirty="0">
                <a:latin typeface="Times New Roman"/>
                <a:cs typeface="Times New Roman"/>
              </a:rPr>
              <a:t> </a:t>
            </a:r>
            <a:r>
              <a:rPr sz="1000" spc="85" dirty="0">
                <a:latin typeface="Times New Roman"/>
                <a:cs typeface="Times New Roman"/>
              </a:rPr>
              <a:t>understand</a:t>
            </a:r>
            <a:r>
              <a:rPr sz="1000" spc="-30" dirty="0">
                <a:latin typeface="Times New Roman"/>
                <a:cs typeface="Times New Roman"/>
              </a:rPr>
              <a:t> </a:t>
            </a:r>
            <a:r>
              <a:rPr sz="1000" spc="75" dirty="0">
                <a:latin typeface="Times New Roman"/>
                <a:cs typeface="Times New Roman"/>
              </a:rPr>
              <a:t>multimodal</a:t>
            </a:r>
            <a:r>
              <a:rPr sz="1000" spc="-25" dirty="0">
                <a:latin typeface="Times New Roman"/>
                <a:cs typeface="Times New Roman"/>
              </a:rPr>
              <a:t> </a:t>
            </a:r>
            <a:r>
              <a:rPr sz="1000" spc="50" dirty="0">
                <a:latin typeface="Times New Roman"/>
                <a:cs typeface="Times New Roman"/>
              </a:rPr>
              <a:t>features.</a:t>
            </a:r>
            <a:endParaRPr sz="1000" dirty="0">
              <a:latin typeface="Times New Roman"/>
              <a:cs typeface="Times New Roman"/>
            </a:endParaRPr>
          </a:p>
          <a:p>
            <a:pPr marL="12700">
              <a:lnSpc>
                <a:spcPct val="100000"/>
              </a:lnSpc>
              <a:spcBef>
                <a:spcPts val="455"/>
              </a:spcBef>
            </a:pPr>
            <a:r>
              <a:rPr sz="700" spc="35" dirty="0">
                <a:solidFill>
                  <a:srgbClr val="FFFFFF"/>
                </a:solidFill>
                <a:latin typeface="Times New Roman"/>
                <a:cs typeface="Times New Roman"/>
              </a:rPr>
              <a:t>3  </a:t>
            </a:r>
            <a:r>
              <a:rPr sz="700" spc="90" dirty="0">
                <a:solidFill>
                  <a:srgbClr val="FFFFFF"/>
                </a:solidFill>
                <a:latin typeface="Times New Roman"/>
                <a:cs typeface="Times New Roman"/>
              </a:rPr>
              <a:t> </a:t>
            </a:r>
            <a:r>
              <a:rPr sz="1000" spc="60" dirty="0">
                <a:latin typeface="Times New Roman"/>
                <a:cs typeface="Times New Roman"/>
              </a:rPr>
              <a:t>Generating</a:t>
            </a:r>
            <a:r>
              <a:rPr sz="1000" spc="-30" dirty="0">
                <a:latin typeface="Times New Roman"/>
                <a:cs typeface="Times New Roman"/>
              </a:rPr>
              <a:t> </a:t>
            </a:r>
            <a:r>
              <a:rPr sz="1000" spc="70" dirty="0">
                <a:latin typeface="Times New Roman"/>
                <a:cs typeface="Times New Roman"/>
              </a:rPr>
              <a:t>responses</a:t>
            </a:r>
            <a:r>
              <a:rPr sz="1000" spc="-35" dirty="0">
                <a:latin typeface="Times New Roman"/>
                <a:cs typeface="Times New Roman"/>
              </a:rPr>
              <a:t> </a:t>
            </a:r>
            <a:r>
              <a:rPr sz="1000" spc="70" dirty="0">
                <a:latin typeface="Times New Roman"/>
                <a:cs typeface="Times New Roman"/>
              </a:rPr>
              <a:t>to</a:t>
            </a:r>
            <a:r>
              <a:rPr sz="1000" spc="-30" dirty="0">
                <a:latin typeface="Times New Roman"/>
                <a:cs typeface="Times New Roman"/>
              </a:rPr>
              <a:t> </a:t>
            </a:r>
            <a:r>
              <a:rPr sz="1000" spc="80" dirty="0">
                <a:latin typeface="Times New Roman"/>
                <a:cs typeface="Times New Roman"/>
              </a:rPr>
              <a:t>the</a:t>
            </a:r>
            <a:r>
              <a:rPr sz="1000" spc="-30" dirty="0">
                <a:latin typeface="Times New Roman"/>
                <a:cs typeface="Times New Roman"/>
              </a:rPr>
              <a:t> </a:t>
            </a:r>
            <a:r>
              <a:rPr sz="1000" spc="70" dirty="0">
                <a:latin typeface="Times New Roman"/>
                <a:cs typeface="Times New Roman"/>
              </a:rPr>
              <a:t>input.</a:t>
            </a:r>
            <a:endParaRPr sz="1000" dirty="0">
              <a:latin typeface="Times New Roman"/>
              <a:cs typeface="Times New Roman"/>
            </a:endParaRPr>
          </a:p>
        </p:txBody>
      </p:sp>
      <p:grpSp>
        <p:nvGrpSpPr>
          <p:cNvPr id="30" name="object 30"/>
          <p:cNvGrpSpPr/>
          <p:nvPr/>
        </p:nvGrpSpPr>
        <p:grpSpPr>
          <a:xfrm>
            <a:off x="0" y="3131464"/>
            <a:ext cx="5760085" cy="108585"/>
            <a:chOff x="0" y="3131464"/>
            <a:chExt cx="5760085" cy="108585"/>
          </a:xfrm>
        </p:grpSpPr>
        <p:sp>
          <p:nvSpPr>
            <p:cNvPr id="31" name="object 31"/>
            <p:cNvSpPr/>
            <p:nvPr/>
          </p:nvSpPr>
          <p:spPr>
            <a:xfrm>
              <a:off x="0"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sp>
          <p:nvSpPr>
            <p:cNvPr id="32" name="object 32"/>
            <p:cNvSpPr/>
            <p:nvPr/>
          </p:nvSpPr>
          <p:spPr>
            <a:xfrm>
              <a:off x="1728012" y="3131464"/>
              <a:ext cx="2304415" cy="108585"/>
            </a:xfrm>
            <a:custGeom>
              <a:avLst/>
              <a:gdLst/>
              <a:ahLst/>
              <a:cxnLst/>
              <a:rect l="l" t="t" r="r" b="b"/>
              <a:pathLst>
                <a:path w="2304415" h="108585">
                  <a:moveTo>
                    <a:pt x="2303970" y="0"/>
                  </a:moveTo>
                  <a:lnTo>
                    <a:pt x="0" y="0"/>
                  </a:lnTo>
                  <a:lnTo>
                    <a:pt x="0" y="108559"/>
                  </a:lnTo>
                  <a:lnTo>
                    <a:pt x="2303970" y="108559"/>
                  </a:lnTo>
                  <a:lnTo>
                    <a:pt x="2303970" y="0"/>
                  </a:lnTo>
                  <a:close/>
                </a:path>
              </a:pathLst>
            </a:custGeom>
            <a:solidFill>
              <a:srgbClr val="E3E3E3"/>
            </a:solidFill>
          </p:spPr>
          <p:txBody>
            <a:bodyPr wrap="square" lIns="0" tIns="0" rIns="0" bIns="0" rtlCol="0"/>
            <a:lstStyle/>
            <a:p>
              <a:endParaRPr/>
            </a:p>
          </p:txBody>
        </p:sp>
        <p:sp>
          <p:nvSpPr>
            <p:cNvPr id="33" name="object 33"/>
            <p:cNvSpPr/>
            <p:nvPr/>
          </p:nvSpPr>
          <p:spPr>
            <a:xfrm>
              <a:off x="4031983"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grpSp>
      <p:sp>
        <p:nvSpPr>
          <p:cNvPr id="34" name="object 34"/>
          <p:cNvSpPr txBox="1">
            <a:spLocks noGrp="1"/>
          </p:cNvSpPr>
          <p:nvPr>
            <p:ph type="dt" sz="half" idx="6"/>
          </p:nvPr>
        </p:nvSpPr>
        <p:spPr>
          <a:prstGeom prst="rect">
            <a:avLst/>
          </a:prstGeom>
        </p:spPr>
        <p:txBody>
          <a:bodyPr vert="horz" wrap="square" lIns="0" tIns="5080" rIns="0" bIns="0" rtlCol="0">
            <a:spAutoFit/>
          </a:bodyPr>
          <a:lstStyle/>
          <a:p>
            <a:pPr marL="12700">
              <a:lnSpc>
                <a:spcPct val="100000"/>
              </a:lnSpc>
              <a:spcBef>
                <a:spcPts val="40"/>
              </a:spcBef>
            </a:pPr>
            <a:r>
              <a:rPr spc="5" dirty="0"/>
              <a:t>HKUST(GZ)</a:t>
            </a:r>
          </a:p>
        </p:txBody>
      </p:sp>
      <p:sp>
        <p:nvSpPr>
          <p:cNvPr id="35" name="object 35"/>
          <p:cNvSpPr txBox="1"/>
          <p:nvPr/>
        </p:nvSpPr>
        <p:spPr>
          <a:xfrm>
            <a:off x="2688818" y="3131763"/>
            <a:ext cx="398145" cy="105410"/>
          </a:xfrm>
          <a:prstGeom prst="rect">
            <a:avLst/>
          </a:prstGeom>
        </p:spPr>
        <p:txBody>
          <a:bodyPr vert="horz" wrap="square" lIns="0" tIns="5080" rIns="0" bIns="0" rtlCol="0">
            <a:spAutoFit/>
          </a:bodyPr>
          <a:lstStyle/>
          <a:p>
            <a:pPr marL="12700">
              <a:lnSpc>
                <a:spcPct val="100000"/>
              </a:lnSpc>
              <a:spcBef>
                <a:spcPts val="40"/>
              </a:spcBef>
            </a:pPr>
            <a:r>
              <a:rPr sz="550" spc="30" dirty="0">
                <a:solidFill>
                  <a:srgbClr val="003874"/>
                </a:solidFill>
                <a:latin typeface="Times New Roman"/>
                <a:cs typeface="Times New Roman"/>
              </a:rPr>
              <a:t>MM</a:t>
            </a:r>
            <a:r>
              <a:rPr sz="550" spc="5" dirty="0">
                <a:solidFill>
                  <a:srgbClr val="003874"/>
                </a:solidFill>
                <a:latin typeface="Times New Roman"/>
                <a:cs typeface="Times New Roman"/>
              </a:rPr>
              <a:t>N</a:t>
            </a:r>
            <a:r>
              <a:rPr sz="550" spc="45" dirty="0">
                <a:solidFill>
                  <a:srgbClr val="003874"/>
                </a:solidFill>
                <a:latin typeface="Times New Roman"/>
                <a:cs typeface="Times New Roman"/>
              </a:rPr>
              <a:t>eu</a:t>
            </a:r>
            <a:r>
              <a:rPr sz="550" spc="25" dirty="0">
                <a:solidFill>
                  <a:srgbClr val="003874"/>
                </a:solidFill>
                <a:latin typeface="Times New Roman"/>
                <a:cs typeface="Times New Roman"/>
              </a:rPr>
              <a:t>r</a:t>
            </a:r>
            <a:r>
              <a:rPr sz="550" spc="50" dirty="0">
                <a:solidFill>
                  <a:srgbClr val="003874"/>
                </a:solidFill>
                <a:latin typeface="Times New Roman"/>
                <a:cs typeface="Times New Roman"/>
              </a:rPr>
              <a:t>on</a:t>
            </a:r>
            <a:endParaRPr sz="550">
              <a:latin typeface="Times New Roman"/>
              <a:cs typeface="Times New Roman"/>
            </a:endParaRPr>
          </a:p>
        </p:txBody>
      </p:sp>
      <p:sp>
        <p:nvSpPr>
          <p:cNvPr id="36" name="object 36"/>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spc="10" dirty="0"/>
              <a:t>EMNLP</a:t>
            </a:r>
            <a:r>
              <a:rPr spc="-15" dirty="0"/>
              <a:t> </a:t>
            </a:r>
            <a:r>
              <a:rPr spc="15" dirty="0"/>
              <a:t>2024</a:t>
            </a:r>
          </a:p>
        </p:txBody>
      </p:sp>
    </p:spTree>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2" y="25"/>
            <a:ext cx="5760085" cy="232410"/>
            <a:chOff x="-32" y="25"/>
            <a:chExt cx="5760085" cy="232410"/>
          </a:xfrm>
        </p:grpSpPr>
        <p:sp>
          <p:nvSpPr>
            <p:cNvPr id="3" name="object 3"/>
            <p:cNvSpPr/>
            <p:nvPr/>
          </p:nvSpPr>
          <p:spPr>
            <a:xfrm>
              <a:off x="120650"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 name="object 4"/>
            <p:cNvSpPr/>
            <p:nvPr/>
          </p:nvSpPr>
          <p:spPr>
            <a:xfrm>
              <a:off x="171056"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grpSp>
      <p:sp>
        <p:nvSpPr>
          <p:cNvPr id="5" name="object 5"/>
          <p:cNvSpPr txBox="1"/>
          <p:nvPr/>
        </p:nvSpPr>
        <p:spPr>
          <a:xfrm>
            <a:off x="95300" y="0"/>
            <a:ext cx="408305" cy="109220"/>
          </a:xfrm>
          <a:prstGeom prst="rect">
            <a:avLst/>
          </a:prstGeom>
        </p:spPr>
        <p:txBody>
          <a:bodyPr vert="horz" wrap="square" lIns="0" tIns="12700" rIns="0" bIns="0" rtlCol="0">
            <a:spAutoFit/>
          </a:bodyPr>
          <a:lstStyle/>
          <a:p>
            <a:pPr marL="12700">
              <a:lnSpc>
                <a:spcPct val="100000"/>
              </a:lnSpc>
              <a:spcBef>
                <a:spcPts val="100"/>
              </a:spcBef>
            </a:pPr>
            <a:r>
              <a:rPr sz="550" spc="-25" dirty="0">
                <a:solidFill>
                  <a:srgbClr val="7F8D9C"/>
                </a:solidFill>
                <a:latin typeface="Times New Roman"/>
                <a:cs typeface="Times New Roman"/>
                <a:hlinkClick r:id="rId3" action="ppaction://hlinksldjump"/>
              </a:rPr>
              <a:t>B</a:t>
            </a:r>
            <a:r>
              <a:rPr sz="550" spc="20" dirty="0">
                <a:solidFill>
                  <a:srgbClr val="7F8D9C"/>
                </a:solidFill>
                <a:latin typeface="Times New Roman"/>
                <a:cs typeface="Times New Roman"/>
                <a:hlinkClick r:id="rId3" action="ppaction://hlinksldjump"/>
              </a:rPr>
              <a:t>ackg</a:t>
            </a:r>
            <a:r>
              <a:rPr sz="550" spc="25" dirty="0">
                <a:solidFill>
                  <a:srgbClr val="7F8D9C"/>
                </a:solidFill>
                <a:latin typeface="Times New Roman"/>
                <a:cs typeface="Times New Roman"/>
                <a:hlinkClick r:id="rId3" action="ppaction://hlinksldjump"/>
              </a:rPr>
              <a:t>r</a:t>
            </a:r>
            <a:r>
              <a:rPr sz="550" spc="55" dirty="0">
                <a:solidFill>
                  <a:srgbClr val="7F8D9C"/>
                </a:solidFill>
                <a:latin typeface="Times New Roman"/>
                <a:cs typeface="Times New Roman"/>
                <a:hlinkClick r:id="rId3" action="ppaction://hlinksldjump"/>
              </a:rPr>
              <a:t>ound</a:t>
            </a:r>
            <a:endParaRPr sz="550">
              <a:latin typeface="Times New Roman"/>
              <a:cs typeface="Times New Roman"/>
            </a:endParaRPr>
          </a:p>
        </p:txBody>
      </p:sp>
      <p:grpSp>
        <p:nvGrpSpPr>
          <p:cNvPr id="6" name="object 6"/>
          <p:cNvGrpSpPr/>
          <p:nvPr/>
        </p:nvGrpSpPr>
        <p:grpSpPr>
          <a:xfrm>
            <a:off x="1488973" y="104777"/>
            <a:ext cx="92075" cy="41275"/>
            <a:chOff x="1488973" y="104777"/>
            <a:chExt cx="92075" cy="41275"/>
          </a:xfrm>
        </p:grpSpPr>
        <p:sp>
          <p:nvSpPr>
            <p:cNvPr id="7" name="object 7"/>
            <p:cNvSpPr/>
            <p:nvPr/>
          </p:nvSpPr>
          <p:spPr>
            <a:xfrm>
              <a:off x="1491513"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8" name="object 8"/>
            <p:cNvSpPr/>
            <p:nvPr/>
          </p:nvSpPr>
          <p:spPr>
            <a:xfrm>
              <a:off x="1541906"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grpSp>
      <p:sp>
        <p:nvSpPr>
          <p:cNvPr id="9" name="object 9"/>
          <p:cNvSpPr txBox="1"/>
          <p:nvPr/>
        </p:nvSpPr>
        <p:spPr>
          <a:xfrm>
            <a:off x="1466151" y="0"/>
            <a:ext cx="273685" cy="109220"/>
          </a:xfrm>
          <a:prstGeom prst="rect">
            <a:avLst/>
          </a:prstGeom>
        </p:spPr>
        <p:txBody>
          <a:bodyPr vert="horz" wrap="square" lIns="0" tIns="12700" rIns="0" bIns="0" rtlCol="0">
            <a:spAutoFit/>
          </a:bodyPr>
          <a:lstStyle/>
          <a:p>
            <a:pPr marL="12700">
              <a:lnSpc>
                <a:spcPct val="100000"/>
              </a:lnSpc>
              <a:spcBef>
                <a:spcPts val="100"/>
              </a:spcBef>
            </a:pPr>
            <a:r>
              <a:rPr sz="550" spc="10" dirty="0">
                <a:solidFill>
                  <a:srgbClr val="7F8D9C"/>
                </a:solidFill>
                <a:latin typeface="Times New Roman"/>
                <a:cs typeface="Times New Roman"/>
                <a:hlinkClick r:id="rId4" action="ppaction://hlinksldjump"/>
              </a:rPr>
              <a:t>M</a:t>
            </a:r>
            <a:r>
              <a:rPr sz="550" spc="45" dirty="0">
                <a:solidFill>
                  <a:srgbClr val="7F8D9C"/>
                </a:solidFill>
                <a:latin typeface="Times New Roman"/>
                <a:cs typeface="Times New Roman"/>
                <a:hlinkClick r:id="rId4" action="ppaction://hlinksldjump"/>
              </a:rPr>
              <a:t>e</a:t>
            </a:r>
            <a:r>
              <a:rPr sz="550" spc="20" dirty="0">
                <a:solidFill>
                  <a:srgbClr val="7F8D9C"/>
                </a:solidFill>
                <a:latin typeface="Times New Roman"/>
                <a:cs typeface="Times New Roman"/>
                <a:hlinkClick r:id="rId4" action="ppaction://hlinksldjump"/>
              </a:rPr>
              <a:t>t</a:t>
            </a:r>
            <a:r>
              <a:rPr sz="550" spc="50" dirty="0">
                <a:solidFill>
                  <a:srgbClr val="7F8D9C"/>
                </a:solidFill>
                <a:latin typeface="Times New Roman"/>
                <a:cs typeface="Times New Roman"/>
                <a:hlinkClick r:id="rId4" action="ppaction://hlinksldjump"/>
              </a:rPr>
              <a:t>hod</a:t>
            </a:r>
            <a:endParaRPr sz="550">
              <a:latin typeface="Times New Roman"/>
              <a:cs typeface="Times New Roman"/>
            </a:endParaRPr>
          </a:p>
        </p:txBody>
      </p:sp>
      <p:grpSp>
        <p:nvGrpSpPr>
          <p:cNvPr id="10" name="object 10"/>
          <p:cNvGrpSpPr/>
          <p:nvPr/>
        </p:nvGrpSpPr>
        <p:grpSpPr>
          <a:xfrm>
            <a:off x="2725305" y="104777"/>
            <a:ext cx="92075" cy="41275"/>
            <a:chOff x="2725305" y="104777"/>
            <a:chExt cx="92075" cy="41275"/>
          </a:xfrm>
        </p:grpSpPr>
        <p:sp>
          <p:nvSpPr>
            <p:cNvPr id="11" name="object 11"/>
            <p:cNvSpPr/>
            <p:nvPr/>
          </p:nvSpPr>
          <p:spPr>
            <a:xfrm>
              <a:off x="272784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2" name="object 12"/>
            <p:cNvSpPr/>
            <p:nvPr/>
          </p:nvSpPr>
          <p:spPr>
            <a:xfrm>
              <a:off x="277823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grpSp>
      <p:sp>
        <p:nvSpPr>
          <p:cNvPr id="13" name="object 13"/>
          <p:cNvSpPr txBox="1"/>
          <p:nvPr/>
        </p:nvSpPr>
        <p:spPr>
          <a:xfrm>
            <a:off x="2702483" y="0"/>
            <a:ext cx="252095" cy="109220"/>
          </a:xfrm>
          <a:prstGeom prst="rect">
            <a:avLst/>
          </a:prstGeom>
        </p:spPr>
        <p:txBody>
          <a:bodyPr vert="horz" wrap="square" lIns="0" tIns="12700" rIns="0" bIns="0" rtlCol="0">
            <a:spAutoFit/>
          </a:bodyPr>
          <a:lstStyle/>
          <a:p>
            <a:pPr marL="12700">
              <a:lnSpc>
                <a:spcPct val="100000"/>
              </a:lnSpc>
              <a:spcBef>
                <a:spcPts val="100"/>
              </a:spcBef>
            </a:pPr>
            <a:r>
              <a:rPr sz="550" spc="-30" dirty="0">
                <a:solidFill>
                  <a:srgbClr val="7F8D9C"/>
                </a:solidFill>
                <a:latin typeface="Times New Roman"/>
                <a:cs typeface="Times New Roman"/>
                <a:hlinkClick r:id="rId5" action="ppaction://hlinksldjump"/>
              </a:rPr>
              <a:t>R</a:t>
            </a:r>
            <a:r>
              <a:rPr sz="550" spc="30" dirty="0">
                <a:solidFill>
                  <a:srgbClr val="7F8D9C"/>
                </a:solidFill>
                <a:latin typeface="Times New Roman"/>
                <a:cs typeface="Times New Roman"/>
                <a:hlinkClick r:id="rId5" action="ppaction://hlinksldjump"/>
              </a:rPr>
              <a:t>esults</a:t>
            </a:r>
            <a:endParaRPr sz="550">
              <a:latin typeface="Times New Roman"/>
              <a:cs typeface="Times New Roman"/>
            </a:endParaRPr>
          </a:p>
        </p:txBody>
      </p:sp>
      <p:grpSp>
        <p:nvGrpSpPr>
          <p:cNvPr id="14" name="object 14"/>
          <p:cNvGrpSpPr/>
          <p:nvPr/>
        </p:nvGrpSpPr>
        <p:grpSpPr>
          <a:xfrm>
            <a:off x="3939768" y="104777"/>
            <a:ext cx="41275" cy="41275"/>
            <a:chOff x="3939768" y="104777"/>
            <a:chExt cx="41275" cy="41275"/>
          </a:xfrm>
        </p:grpSpPr>
        <p:sp>
          <p:nvSpPr>
            <p:cNvPr id="15" name="object 15"/>
            <p:cNvSpPr/>
            <p:nvPr/>
          </p:nvSpPr>
          <p:spPr>
            <a:xfrm>
              <a:off x="3942308" y="107317"/>
              <a:ext cx="36195" cy="36195"/>
            </a:xfrm>
            <a:custGeom>
              <a:avLst/>
              <a:gdLst/>
              <a:ahLst/>
              <a:cxnLst/>
              <a:rect l="l" t="t" r="r" b="b"/>
              <a:pathLst>
                <a:path w="36195" h="36194">
                  <a:moveTo>
                    <a:pt x="18000" y="0"/>
                  </a:move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lnTo>
                    <a:pt x="34587" y="10994"/>
                  </a:lnTo>
                  <a:lnTo>
                    <a:pt x="30729" y="5272"/>
                  </a:lnTo>
                  <a:lnTo>
                    <a:pt x="25007" y="1414"/>
                  </a:lnTo>
                  <a:lnTo>
                    <a:pt x="18000" y="0"/>
                  </a:lnTo>
                  <a:close/>
                </a:path>
              </a:pathLst>
            </a:custGeom>
            <a:solidFill>
              <a:srgbClr val="FFFFFF"/>
            </a:solidFill>
          </p:spPr>
          <p:txBody>
            <a:bodyPr wrap="square" lIns="0" tIns="0" rIns="0" bIns="0" rtlCol="0"/>
            <a:lstStyle/>
            <a:p>
              <a:endParaRPr/>
            </a:p>
          </p:txBody>
        </p:sp>
        <p:sp>
          <p:nvSpPr>
            <p:cNvPr id="16" name="object 16"/>
            <p:cNvSpPr/>
            <p:nvPr/>
          </p:nvSpPr>
          <p:spPr>
            <a:xfrm>
              <a:off x="3942308"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FFFFFF"/>
              </a:solidFill>
            </a:ln>
          </p:spPr>
          <p:txBody>
            <a:bodyPr wrap="square" lIns="0" tIns="0" rIns="0" bIns="0" rtlCol="0"/>
            <a:lstStyle/>
            <a:p>
              <a:endParaRPr/>
            </a:p>
          </p:txBody>
        </p:sp>
      </p:grpSp>
      <p:sp>
        <p:nvSpPr>
          <p:cNvPr id="17" name="object 17"/>
          <p:cNvSpPr txBox="1"/>
          <p:nvPr/>
        </p:nvSpPr>
        <p:spPr>
          <a:xfrm>
            <a:off x="3916959" y="0"/>
            <a:ext cx="416559" cy="109220"/>
          </a:xfrm>
          <a:prstGeom prst="rect">
            <a:avLst/>
          </a:prstGeom>
        </p:spPr>
        <p:txBody>
          <a:bodyPr vert="horz" wrap="square" lIns="0" tIns="12700" rIns="0" bIns="0" rtlCol="0">
            <a:spAutoFit/>
          </a:bodyPr>
          <a:lstStyle/>
          <a:p>
            <a:pPr marL="12700">
              <a:lnSpc>
                <a:spcPct val="100000"/>
              </a:lnSpc>
              <a:spcBef>
                <a:spcPts val="100"/>
              </a:spcBef>
            </a:pPr>
            <a:r>
              <a:rPr sz="550" dirty="0">
                <a:solidFill>
                  <a:srgbClr val="FFFFFF"/>
                </a:solidFill>
                <a:latin typeface="Times New Roman"/>
                <a:cs typeface="Times New Roman"/>
                <a:hlinkClick r:id="rId6" action="ppaction://hlinksldjump"/>
              </a:rPr>
              <a:t>F</a:t>
            </a:r>
            <a:r>
              <a:rPr sz="550" spc="45" dirty="0">
                <a:solidFill>
                  <a:srgbClr val="FFFFFF"/>
                </a:solidFill>
                <a:latin typeface="Times New Roman"/>
                <a:cs typeface="Times New Roman"/>
                <a:hlinkClick r:id="rId6" action="ppaction://hlinksldjump"/>
              </a:rPr>
              <a:t>utu</a:t>
            </a:r>
            <a:r>
              <a:rPr sz="550" spc="20" dirty="0">
                <a:solidFill>
                  <a:srgbClr val="FFFFFF"/>
                </a:solidFill>
                <a:latin typeface="Times New Roman"/>
                <a:cs typeface="Times New Roman"/>
                <a:hlinkClick r:id="rId6" action="ppaction://hlinksldjump"/>
              </a:rPr>
              <a:t>r</a:t>
            </a:r>
            <a:r>
              <a:rPr sz="550" spc="35" dirty="0">
                <a:solidFill>
                  <a:srgbClr val="FFFFFF"/>
                </a:solidFill>
                <a:latin typeface="Times New Roman"/>
                <a:cs typeface="Times New Roman"/>
                <a:hlinkClick r:id="rId6" action="ppaction://hlinksldjump"/>
              </a:rPr>
              <a:t>e</a:t>
            </a:r>
            <a:r>
              <a:rPr sz="550" spc="-15" dirty="0">
                <a:solidFill>
                  <a:srgbClr val="FFFFFF"/>
                </a:solidFill>
                <a:latin typeface="Times New Roman"/>
                <a:cs typeface="Times New Roman"/>
                <a:hlinkClick r:id="rId6" action="ppaction://hlinksldjump"/>
              </a:rPr>
              <a:t> </a:t>
            </a:r>
            <a:r>
              <a:rPr sz="550" spc="-45" dirty="0">
                <a:solidFill>
                  <a:srgbClr val="FFFFFF"/>
                </a:solidFill>
                <a:latin typeface="Times New Roman"/>
                <a:cs typeface="Times New Roman"/>
                <a:hlinkClick r:id="rId6" action="ppaction://hlinksldjump"/>
              </a:rPr>
              <a:t>W</a:t>
            </a:r>
            <a:r>
              <a:rPr sz="550" spc="40" dirty="0">
                <a:solidFill>
                  <a:srgbClr val="FFFFFF"/>
                </a:solidFill>
                <a:latin typeface="Times New Roman"/>
                <a:cs typeface="Times New Roman"/>
                <a:hlinkClick r:id="rId6" action="ppaction://hlinksldjump"/>
              </a:rPr>
              <a:t>o</a:t>
            </a:r>
            <a:r>
              <a:rPr sz="550" spc="20" dirty="0">
                <a:solidFill>
                  <a:srgbClr val="FFFFFF"/>
                </a:solidFill>
                <a:latin typeface="Times New Roman"/>
                <a:cs typeface="Times New Roman"/>
                <a:hlinkClick r:id="rId6" action="ppaction://hlinksldjump"/>
              </a:rPr>
              <a:t>r</a:t>
            </a:r>
            <a:r>
              <a:rPr sz="550" spc="10" dirty="0">
                <a:solidFill>
                  <a:srgbClr val="FFFFFF"/>
                </a:solidFill>
                <a:latin typeface="Times New Roman"/>
                <a:cs typeface="Times New Roman"/>
                <a:hlinkClick r:id="rId6" action="ppaction://hlinksldjump"/>
              </a:rPr>
              <a:t>k</a:t>
            </a:r>
            <a:endParaRPr sz="550">
              <a:latin typeface="Times New Roman"/>
              <a:cs typeface="Times New Roman"/>
            </a:endParaRPr>
          </a:p>
        </p:txBody>
      </p:sp>
      <p:sp>
        <p:nvSpPr>
          <p:cNvPr id="18" name="object 18"/>
          <p:cNvSpPr txBox="1"/>
          <p:nvPr/>
        </p:nvSpPr>
        <p:spPr>
          <a:xfrm>
            <a:off x="5295785" y="0"/>
            <a:ext cx="369570" cy="109220"/>
          </a:xfrm>
          <a:prstGeom prst="rect">
            <a:avLst/>
          </a:prstGeom>
        </p:spPr>
        <p:txBody>
          <a:bodyPr vert="horz" wrap="square" lIns="0" tIns="12700" rIns="0" bIns="0" rtlCol="0">
            <a:spAutoFit/>
          </a:bodyPr>
          <a:lstStyle/>
          <a:p>
            <a:pPr marL="12700">
              <a:lnSpc>
                <a:spcPct val="100000"/>
              </a:lnSpc>
              <a:spcBef>
                <a:spcPts val="100"/>
              </a:spcBef>
            </a:pPr>
            <a:r>
              <a:rPr sz="550" spc="-30" dirty="0">
                <a:solidFill>
                  <a:srgbClr val="7F8D9C"/>
                </a:solidFill>
                <a:latin typeface="Times New Roman"/>
                <a:cs typeface="Times New Roman"/>
                <a:hlinkClick r:id="rId7" action="ppaction://hlinksldjump"/>
              </a:rPr>
              <a:t>R</a:t>
            </a:r>
            <a:r>
              <a:rPr sz="550" spc="25" dirty="0">
                <a:solidFill>
                  <a:srgbClr val="7F8D9C"/>
                </a:solidFill>
                <a:latin typeface="Times New Roman"/>
                <a:cs typeface="Times New Roman"/>
                <a:hlinkClick r:id="rId7" action="ppaction://hlinksldjump"/>
              </a:rPr>
              <a:t>efe</a:t>
            </a:r>
            <a:r>
              <a:rPr sz="550" spc="5" dirty="0">
                <a:solidFill>
                  <a:srgbClr val="7F8D9C"/>
                </a:solidFill>
                <a:latin typeface="Times New Roman"/>
                <a:cs typeface="Times New Roman"/>
                <a:hlinkClick r:id="rId7" action="ppaction://hlinksldjump"/>
              </a:rPr>
              <a:t>r</a:t>
            </a:r>
            <a:r>
              <a:rPr sz="550" spc="45" dirty="0">
                <a:solidFill>
                  <a:srgbClr val="7F8D9C"/>
                </a:solidFill>
                <a:latin typeface="Times New Roman"/>
                <a:cs typeface="Times New Roman"/>
                <a:hlinkClick r:id="rId7" action="ppaction://hlinksldjump"/>
              </a:rPr>
              <a:t>e</a:t>
            </a:r>
            <a:r>
              <a:rPr sz="550" spc="50" dirty="0">
                <a:solidFill>
                  <a:srgbClr val="7F8D9C"/>
                </a:solidFill>
                <a:latin typeface="Times New Roman"/>
                <a:cs typeface="Times New Roman"/>
                <a:hlinkClick r:id="rId7" action="ppaction://hlinksldjump"/>
              </a:rPr>
              <a:t>n</a:t>
            </a:r>
            <a:r>
              <a:rPr sz="550" spc="30" dirty="0">
                <a:solidFill>
                  <a:srgbClr val="7F8D9C"/>
                </a:solidFill>
                <a:latin typeface="Times New Roman"/>
                <a:cs typeface="Times New Roman"/>
                <a:hlinkClick r:id="rId7" action="ppaction://hlinksldjump"/>
              </a:rPr>
              <a:t>ces</a:t>
            </a:r>
            <a:endParaRPr sz="550">
              <a:latin typeface="Times New Roman"/>
              <a:cs typeface="Times New Roman"/>
            </a:endParaRPr>
          </a:p>
        </p:txBody>
      </p:sp>
      <p:grpSp>
        <p:nvGrpSpPr>
          <p:cNvPr id="19" name="object 19"/>
          <p:cNvGrpSpPr/>
          <p:nvPr/>
        </p:nvGrpSpPr>
        <p:grpSpPr>
          <a:xfrm>
            <a:off x="0" y="104786"/>
            <a:ext cx="5760085" cy="318770"/>
            <a:chOff x="0" y="104786"/>
            <a:chExt cx="5760085" cy="318770"/>
          </a:xfrm>
        </p:grpSpPr>
        <p:pic>
          <p:nvPicPr>
            <p:cNvPr id="20" name="object 20"/>
            <p:cNvPicPr/>
            <p:nvPr/>
          </p:nvPicPr>
          <p:blipFill>
            <a:blip r:embed="rId8" cstate="print"/>
            <a:stretch>
              <a:fillRect/>
            </a:stretch>
          </p:blipFill>
          <p:spPr>
            <a:xfrm>
              <a:off x="0" y="104786"/>
              <a:ext cx="5759958" cy="125718"/>
            </a:xfrm>
            <a:prstGeom prst="rect">
              <a:avLst/>
            </a:prstGeom>
          </p:spPr>
        </p:pic>
        <p:sp>
          <p:nvSpPr>
            <p:cNvPr id="21" name="object 21"/>
            <p:cNvSpPr/>
            <p:nvPr/>
          </p:nvSpPr>
          <p:spPr>
            <a:xfrm>
              <a:off x="0" y="227495"/>
              <a:ext cx="5760085" cy="195580"/>
            </a:xfrm>
            <a:custGeom>
              <a:avLst/>
              <a:gdLst/>
              <a:ahLst/>
              <a:cxnLst/>
              <a:rect l="l" t="t" r="r" b="b"/>
              <a:pathLst>
                <a:path w="5760085" h="195579">
                  <a:moveTo>
                    <a:pt x="5759996" y="0"/>
                  </a:moveTo>
                  <a:lnTo>
                    <a:pt x="0" y="0"/>
                  </a:lnTo>
                  <a:lnTo>
                    <a:pt x="0" y="195503"/>
                  </a:lnTo>
                  <a:lnTo>
                    <a:pt x="5759996" y="195503"/>
                  </a:lnTo>
                  <a:lnTo>
                    <a:pt x="5759996" y="0"/>
                  </a:lnTo>
                  <a:close/>
                </a:path>
              </a:pathLst>
            </a:custGeom>
            <a:solidFill>
              <a:srgbClr val="003874"/>
            </a:solidFill>
          </p:spPr>
          <p:txBody>
            <a:bodyPr wrap="square" lIns="0" tIns="0" rIns="0" bIns="0" rtlCol="0"/>
            <a:lstStyle/>
            <a:p>
              <a:endParaRPr/>
            </a:p>
          </p:txBody>
        </p:sp>
      </p:grpSp>
      <p:sp>
        <p:nvSpPr>
          <p:cNvPr id="22" name="object 22"/>
          <p:cNvSpPr txBox="1"/>
          <p:nvPr/>
        </p:nvSpPr>
        <p:spPr>
          <a:xfrm>
            <a:off x="95300" y="215813"/>
            <a:ext cx="807085" cy="193040"/>
          </a:xfrm>
          <a:prstGeom prst="rect">
            <a:avLst/>
          </a:prstGeom>
        </p:spPr>
        <p:txBody>
          <a:bodyPr vert="horz" wrap="square" lIns="0" tIns="12700" rIns="0" bIns="0" rtlCol="0">
            <a:spAutoFit/>
          </a:bodyPr>
          <a:lstStyle/>
          <a:p>
            <a:pPr marL="12700">
              <a:lnSpc>
                <a:spcPct val="100000"/>
              </a:lnSpc>
              <a:spcBef>
                <a:spcPts val="100"/>
              </a:spcBef>
            </a:pPr>
            <a:r>
              <a:rPr sz="1100" spc="10" dirty="0">
                <a:solidFill>
                  <a:srgbClr val="FFFFFF"/>
                </a:solidFill>
                <a:latin typeface="Times New Roman"/>
                <a:cs typeface="Times New Roman"/>
              </a:rPr>
              <a:t>F</a:t>
            </a:r>
            <a:r>
              <a:rPr sz="1100" spc="95" dirty="0">
                <a:solidFill>
                  <a:srgbClr val="FFFFFF"/>
                </a:solidFill>
                <a:latin typeface="Times New Roman"/>
                <a:cs typeface="Times New Roman"/>
              </a:rPr>
              <a:t>utu</a:t>
            </a:r>
            <a:r>
              <a:rPr sz="1100" spc="50" dirty="0">
                <a:solidFill>
                  <a:srgbClr val="FFFFFF"/>
                </a:solidFill>
                <a:latin typeface="Times New Roman"/>
                <a:cs typeface="Times New Roman"/>
              </a:rPr>
              <a:t>r</a:t>
            </a:r>
            <a:r>
              <a:rPr sz="1100" spc="75" dirty="0">
                <a:solidFill>
                  <a:srgbClr val="FFFFFF"/>
                </a:solidFill>
                <a:latin typeface="Times New Roman"/>
                <a:cs typeface="Times New Roman"/>
              </a:rPr>
              <a:t>e</a:t>
            </a:r>
            <a:r>
              <a:rPr sz="1100" spc="-30" dirty="0">
                <a:solidFill>
                  <a:srgbClr val="FFFFFF"/>
                </a:solidFill>
                <a:latin typeface="Times New Roman"/>
                <a:cs typeface="Times New Roman"/>
              </a:rPr>
              <a:t> </a:t>
            </a:r>
            <a:r>
              <a:rPr sz="1100" spc="-80" dirty="0">
                <a:solidFill>
                  <a:srgbClr val="FFFFFF"/>
                </a:solidFill>
                <a:latin typeface="Times New Roman"/>
                <a:cs typeface="Times New Roman"/>
              </a:rPr>
              <a:t>W</a:t>
            </a:r>
            <a:r>
              <a:rPr sz="1100" spc="85" dirty="0">
                <a:solidFill>
                  <a:srgbClr val="FFFFFF"/>
                </a:solidFill>
                <a:latin typeface="Times New Roman"/>
                <a:cs typeface="Times New Roman"/>
              </a:rPr>
              <a:t>o</a:t>
            </a:r>
            <a:r>
              <a:rPr sz="1100" spc="45" dirty="0">
                <a:solidFill>
                  <a:srgbClr val="FFFFFF"/>
                </a:solidFill>
                <a:latin typeface="Times New Roman"/>
                <a:cs typeface="Times New Roman"/>
              </a:rPr>
              <a:t>r</a:t>
            </a:r>
            <a:r>
              <a:rPr sz="1100" spc="25" dirty="0">
                <a:solidFill>
                  <a:srgbClr val="FFFFFF"/>
                </a:solidFill>
                <a:latin typeface="Times New Roman"/>
                <a:cs typeface="Times New Roman"/>
              </a:rPr>
              <a:t>k</a:t>
            </a:r>
            <a:endParaRPr sz="1100" dirty="0">
              <a:latin typeface="Times New Roman"/>
              <a:cs typeface="Times New Roman"/>
            </a:endParaRPr>
          </a:p>
        </p:txBody>
      </p:sp>
      <p:sp>
        <p:nvSpPr>
          <p:cNvPr id="23" name="object 23"/>
          <p:cNvSpPr/>
          <p:nvPr/>
        </p:nvSpPr>
        <p:spPr>
          <a:xfrm>
            <a:off x="-32" y="421334"/>
            <a:ext cx="5760085" cy="33655"/>
          </a:xfrm>
          <a:custGeom>
            <a:avLst/>
            <a:gdLst/>
            <a:ahLst/>
            <a:cxnLst/>
            <a:rect l="l" t="t" r="r" b="b"/>
            <a:pathLst>
              <a:path w="5760085" h="33654">
                <a:moveTo>
                  <a:pt x="5760073" y="0"/>
                </a:moveTo>
                <a:lnTo>
                  <a:pt x="0" y="0"/>
                </a:lnTo>
                <a:lnTo>
                  <a:pt x="0" y="33402"/>
                </a:lnTo>
                <a:lnTo>
                  <a:pt x="5760073" y="33402"/>
                </a:lnTo>
                <a:lnTo>
                  <a:pt x="5760073" y="0"/>
                </a:lnTo>
                <a:close/>
              </a:path>
            </a:pathLst>
          </a:custGeom>
          <a:solidFill>
            <a:srgbClr val="003873"/>
          </a:solidFill>
        </p:spPr>
        <p:txBody>
          <a:bodyPr wrap="square" lIns="0" tIns="0" rIns="0" bIns="0" rtlCol="0"/>
          <a:lstStyle/>
          <a:p>
            <a:endParaRPr/>
          </a:p>
        </p:txBody>
      </p:sp>
      <p:sp>
        <p:nvSpPr>
          <p:cNvPr id="24" name="object 24"/>
          <p:cNvSpPr txBox="1"/>
          <p:nvPr/>
        </p:nvSpPr>
        <p:spPr>
          <a:xfrm>
            <a:off x="314274" y="851103"/>
            <a:ext cx="5131435" cy="231775"/>
          </a:xfrm>
          <a:prstGeom prst="rect">
            <a:avLst/>
          </a:prstGeom>
          <a:solidFill>
            <a:srgbClr val="003874"/>
          </a:solidFill>
        </p:spPr>
        <p:txBody>
          <a:bodyPr vert="horz" wrap="square" lIns="0" tIns="10160" rIns="0" bIns="0" rtlCol="0">
            <a:spAutoFit/>
          </a:bodyPr>
          <a:lstStyle/>
          <a:p>
            <a:pPr marL="45085">
              <a:lnSpc>
                <a:spcPct val="100000"/>
              </a:lnSpc>
              <a:spcBef>
                <a:spcPts val="80"/>
              </a:spcBef>
            </a:pPr>
            <a:r>
              <a:rPr sz="1100" spc="75" dirty="0">
                <a:solidFill>
                  <a:srgbClr val="FFFFFF"/>
                </a:solidFill>
                <a:latin typeface="Times New Roman"/>
                <a:cs typeface="Times New Roman"/>
              </a:rPr>
              <a:t>Downstream</a:t>
            </a:r>
            <a:r>
              <a:rPr sz="1100" spc="-55" dirty="0">
                <a:solidFill>
                  <a:srgbClr val="FFFFFF"/>
                </a:solidFill>
                <a:latin typeface="Times New Roman"/>
                <a:cs typeface="Times New Roman"/>
              </a:rPr>
              <a:t> </a:t>
            </a:r>
            <a:r>
              <a:rPr sz="1100" spc="50" dirty="0">
                <a:solidFill>
                  <a:srgbClr val="FFFFFF"/>
                </a:solidFill>
                <a:latin typeface="Times New Roman"/>
                <a:cs typeface="Times New Roman"/>
              </a:rPr>
              <a:t>Application</a:t>
            </a:r>
            <a:endParaRPr sz="1100">
              <a:latin typeface="Times New Roman"/>
              <a:cs typeface="Times New Roman"/>
            </a:endParaRPr>
          </a:p>
        </p:txBody>
      </p:sp>
      <p:sp>
        <p:nvSpPr>
          <p:cNvPr id="25" name="object 25"/>
          <p:cNvSpPr txBox="1"/>
          <p:nvPr/>
        </p:nvSpPr>
        <p:spPr>
          <a:xfrm>
            <a:off x="465988" y="1092584"/>
            <a:ext cx="3098800" cy="655955"/>
          </a:xfrm>
          <a:prstGeom prst="rect">
            <a:avLst/>
          </a:prstGeom>
        </p:spPr>
        <p:txBody>
          <a:bodyPr vert="horz" wrap="square" lIns="0" tIns="69850" rIns="0" bIns="0" rtlCol="0">
            <a:spAutoFit/>
          </a:bodyPr>
          <a:lstStyle/>
          <a:p>
            <a:pPr marL="170815" indent="-133350">
              <a:lnSpc>
                <a:spcPct val="100000"/>
              </a:lnSpc>
              <a:spcBef>
                <a:spcPts val="550"/>
              </a:spcBef>
              <a:buClr>
                <a:srgbClr val="003874"/>
              </a:buClr>
              <a:buFont typeface="Verdana"/>
              <a:buChar char="•"/>
              <a:tabLst>
                <a:tab pos="171450" algn="l"/>
              </a:tabLst>
            </a:pPr>
            <a:r>
              <a:rPr sz="1000" spc="55" dirty="0">
                <a:latin typeface="Times New Roman"/>
                <a:cs typeface="Times New Roman"/>
              </a:rPr>
              <a:t>Model</a:t>
            </a:r>
            <a:r>
              <a:rPr sz="1000" spc="-40" dirty="0">
                <a:latin typeface="Times New Roman"/>
                <a:cs typeface="Times New Roman"/>
              </a:rPr>
              <a:t> </a:t>
            </a:r>
            <a:r>
              <a:rPr sz="1000" spc="55" dirty="0">
                <a:latin typeface="Times New Roman"/>
                <a:cs typeface="Times New Roman"/>
              </a:rPr>
              <a:t>editing</a:t>
            </a:r>
            <a:r>
              <a:rPr sz="1000" spc="-35" dirty="0">
                <a:latin typeface="Times New Roman"/>
                <a:cs typeface="Times New Roman"/>
              </a:rPr>
              <a:t> </a:t>
            </a:r>
            <a:r>
              <a:rPr sz="1000" spc="100" dirty="0">
                <a:latin typeface="Times New Roman"/>
                <a:cs typeface="Times New Roman"/>
              </a:rPr>
              <a:t>and</a:t>
            </a:r>
            <a:r>
              <a:rPr sz="1000" spc="-35" dirty="0">
                <a:latin typeface="Times New Roman"/>
                <a:cs typeface="Times New Roman"/>
              </a:rPr>
              <a:t> </a:t>
            </a:r>
            <a:r>
              <a:rPr sz="1000" spc="65" dirty="0">
                <a:latin typeface="Times New Roman"/>
                <a:cs typeface="Times New Roman"/>
              </a:rPr>
              <a:t>hallucination</a:t>
            </a:r>
            <a:r>
              <a:rPr sz="1000" spc="-35" dirty="0">
                <a:latin typeface="Times New Roman"/>
                <a:cs typeface="Times New Roman"/>
              </a:rPr>
              <a:t> </a:t>
            </a:r>
            <a:r>
              <a:rPr sz="1000" spc="55" dirty="0">
                <a:latin typeface="Times New Roman"/>
                <a:cs typeface="Times New Roman"/>
              </a:rPr>
              <a:t>mitigation.</a:t>
            </a:r>
            <a:endParaRPr sz="1000" dirty="0">
              <a:latin typeface="Times New Roman"/>
              <a:cs typeface="Times New Roman"/>
            </a:endParaRPr>
          </a:p>
          <a:p>
            <a:pPr marL="170815" indent="-133350">
              <a:lnSpc>
                <a:spcPct val="100000"/>
              </a:lnSpc>
              <a:spcBef>
                <a:spcPts val="455"/>
              </a:spcBef>
              <a:buClr>
                <a:srgbClr val="003874"/>
              </a:buClr>
              <a:buFont typeface="Verdana"/>
              <a:buChar char="•"/>
              <a:tabLst>
                <a:tab pos="171450" algn="l"/>
              </a:tabLst>
            </a:pPr>
            <a:r>
              <a:rPr sz="1000" spc="40" dirty="0">
                <a:latin typeface="Times New Roman"/>
                <a:cs typeface="Times New Roman"/>
              </a:rPr>
              <a:t>Efﬁcient</a:t>
            </a:r>
            <a:r>
              <a:rPr sz="1000" spc="-30" dirty="0">
                <a:latin typeface="Times New Roman"/>
                <a:cs typeface="Times New Roman"/>
              </a:rPr>
              <a:t> </a:t>
            </a:r>
            <a:r>
              <a:rPr sz="1000" spc="60" dirty="0">
                <a:latin typeface="Times New Roman"/>
                <a:cs typeface="Times New Roman"/>
              </a:rPr>
              <a:t>training</a:t>
            </a:r>
            <a:r>
              <a:rPr sz="1000" spc="-30" dirty="0">
                <a:latin typeface="Times New Roman"/>
                <a:cs typeface="Times New Roman"/>
              </a:rPr>
              <a:t> </a:t>
            </a:r>
            <a:r>
              <a:rPr sz="1000" spc="40" dirty="0">
                <a:latin typeface="Times New Roman"/>
                <a:cs typeface="Times New Roman"/>
              </a:rPr>
              <a:t>for</a:t>
            </a:r>
            <a:r>
              <a:rPr sz="1000" spc="-20" dirty="0">
                <a:latin typeface="Times New Roman"/>
                <a:cs typeface="Times New Roman"/>
              </a:rPr>
              <a:t> </a:t>
            </a:r>
            <a:r>
              <a:rPr sz="1000" spc="55" dirty="0">
                <a:latin typeface="Times New Roman"/>
                <a:cs typeface="Times New Roman"/>
              </a:rPr>
              <a:t>general</a:t>
            </a:r>
            <a:r>
              <a:rPr sz="1000" spc="-25" dirty="0">
                <a:latin typeface="Times New Roman"/>
                <a:cs typeface="Times New Roman"/>
              </a:rPr>
              <a:t> </a:t>
            </a:r>
            <a:r>
              <a:rPr sz="1000" spc="70" dirty="0">
                <a:latin typeface="Times New Roman"/>
                <a:cs typeface="Times New Roman"/>
              </a:rPr>
              <a:t>cross-domain</a:t>
            </a:r>
            <a:r>
              <a:rPr sz="1000" spc="-30" dirty="0">
                <a:latin typeface="Times New Roman"/>
                <a:cs typeface="Times New Roman"/>
              </a:rPr>
              <a:t> </a:t>
            </a:r>
            <a:r>
              <a:rPr sz="1000" spc="10" dirty="0">
                <a:latin typeface="Times New Roman"/>
                <a:cs typeface="Times New Roman"/>
              </a:rPr>
              <a:t>MLLM.</a:t>
            </a:r>
            <a:endParaRPr sz="1000" dirty="0">
              <a:latin typeface="Times New Roman"/>
              <a:cs typeface="Times New Roman"/>
            </a:endParaRPr>
          </a:p>
          <a:p>
            <a:pPr marL="170815" indent="-133350">
              <a:lnSpc>
                <a:spcPct val="100000"/>
              </a:lnSpc>
              <a:spcBef>
                <a:spcPts val="455"/>
              </a:spcBef>
              <a:buClr>
                <a:srgbClr val="003874"/>
              </a:buClr>
              <a:buFont typeface="Verdana"/>
              <a:buChar char="•"/>
              <a:tabLst>
                <a:tab pos="171450" algn="l"/>
              </a:tabLst>
            </a:pPr>
            <a:r>
              <a:rPr sz="1000" spc="65" dirty="0">
                <a:latin typeface="Times New Roman"/>
                <a:cs typeface="Times New Roman"/>
              </a:rPr>
              <a:t>Fine-tuning</a:t>
            </a:r>
            <a:r>
              <a:rPr sz="1000" spc="-35" dirty="0">
                <a:latin typeface="Times New Roman"/>
                <a:cs typeface="Times New Roman"/>
              </a:rPr>
              <a:t> </a:t>
            </a:r>
            <a:r>
              <a:rPr sz="1000" spc="30" dirty="0">
                <a:latin typeface="Times New Roman"/>
                <a:cs typeface="Times New Roman"/>
              </a:rPr>
              <a:t>of</a:t>
            </a:r>
            <a:r>
              <a:rPr sz="1000" spc="-30" dirty="0">
                <a:latin typeface="Times New Roman"/>
                <a:cs typeface="Times New Roman"/>
              </a:rPr>
              <a:t> </a:t>
            </a:r>
            <a:r>
              <a:rPr sz="1000" spc="55" dirty="0">
                <a:latin typeface="Times New Roman"/>
                <a:cs typeface="Times New Roman"/>
              </a:rPr>
              <a:t>speciﬁc</a:t>
            </a:r>
            <a:r>
              <a:rPr sz="1000" spc="-30" dirty="0">
                <a:latin typeface="Times New Roman"/>
                <a:cs typeface="Times New Roman"/>
              </a:rPr>
              <a:t> </a:t>
            </a:r>
            <a:r>
              <a:rPr sz="1000" spc="70" dirty="0">
                <a:latin typeface="Times New Roman"/>
                <a:cs typeface="Times New Roman"/>
              </a:rPr>
              <a:t>neurons.</a:t>
            </a:r>
            <a:endParaRPr sz="1000" dirty="0">
              <a:latin typeface="Times New Roman"/>
              <a:cs typeface="Times New Roman"/>
            </a:endParaRPr>
          </a:p>
        </p:txBody>
      </p:sp>
      <p:sp>
        <p:nvSpPr>
          <p:cNvPr id="26" name="object 26"/>
          <p:cNvSpPr txBox="1"/>
          <p:nvPr/>
        </p:nvSpPr>
        <p:spPr>
          <a:xfrm>
            <a:off x="314274" y="1905736"/>
            <a:ext cx="5131435" cy="234950"/>
          </a:xfrm>
          <a:prstGeom prst="rect">
            <a:avLst/>
          </a:prstGeom>
          <a:solidFill>
            <a:srgbClr val="003874"/>
          </a:solidFill>
        </p:spPr>
        <p:txBody>
          <a:bodyPr vert="horz" wrap="square" lIns="0" tIns="10160" rIns="0" bIns="0" rtlCol="0">
            <a:spAutoFit/>
          </a:bodyPr>
          <a:lstStyle/>
          <a:p>
            <a:pPr marL="45085">
              <a:lnSpc>
                <a:spcPct val="100000"/>
              </a:lnSpc>
              <a:spcBef>
                <a:spcPts val="80"/>
              </a:spcBef>
            </a:pPr>
            <a:r>
              <a:rPr sz="1100" spc="55" dirty="0">
                <a:solidFill>
                  <a:srgbClr val="FFFFFF"/>
                </a:solidFill>
                <a:latin typeface="Times New Roman"/>
                <a:cs typeface="Times New Roman"/>
              </a:rPr>
              <a:t>Interpretability</a:t>
            </a:r>
            <a:endParaRPr sz="1100">
              <a:latin typeface="Times New Roman"/>
              <a:cs typeface="Times New Roman"/>
            </a:endParaRPr>
          </a:p>
        </p:txBody>
      </p:sp>
      <p:sp>
        <p:nvSpPr>
          <p:cNvPr id="27" name="object 27"/>
          <p:cNvSpPr txBox="1"/>
          <p:nvPr/>
        </p:nvSpPr>
        <p:spPr>
          <a:xfrm>
            <a:off x="465988" y="2150304"/>
            <a:ext cx="3546475" cy="445770"/>
          </a:xfrm>
          <a:prstGeom prst="rect">
            <a:avLst/>
          </a:prstGeom>
        </p:spPr>
        <p:txBody>
          <a:bodyPr vert="horz" wrap="square" lIns="0" tIns="69850" rIns="0" bIns="0" rtlCol="0">
            <a:spAutoFit/>
          </a:bodyPr>
          <a:lstStyle/>
          <a:p>
            <a:pPr marL="170815" indent="-133350">
              <a:lnSpc>
                <a:spcPct val="100000"/>
              </a:lnSpc>
              <a:spcBef>
                <a:spcPts val="550"/>
              </a:spcBef>
              <a:buClr>
                <a:srgbClr val="003874"/>
              </a:buClr>
              <a:buFont typeface="Verdana"/>
              <a:buChar char="•"/>
              <a:tabLst>
                <a:tab pos="171450" algn="l"/>
              </a:tabLst>
            </a:pPr>
            <a:r>
              <a:rPr sz="1000" spc="55" dirty="0">
                <a:latin typeface="Times New Roman"/>
                <a:cs typeface="Times New Roman"/>
              </a:rPr>
              <a:t>Finding</a:t>
            </a:r>
            <a:r>
              <a:rPr sz="1000" spc="-15" dirty="0">
                <a:latin typeface="Times New Roman"/>
                <a:cs typeface="Times New Roman"/>
              </a:rPr>
              <a:t> </a:t>
            </a:r>
            <a:r>
              <a:rPr sz="1000" i="1" spc="50" dirty="0">
                <a:latin typeface="Times New Roman"/>
                <a:cs typeface="Times New Roman"/>
              </a:rPr>
              <a:t>modality-speciﬁc</a:t>
            </a:r>
            <a:r>
              <a:rPr sz="1000" i="1" spc="-15" dirty="0">
                <a:latin typeface="Times New Roman"/>
                <a:cs typeface="Times New Roman"/>
              </a:rPr>
              <a:t> </a:t>
            </a:r>
            <a:r>
              <a:rPr sz="1000" i="1" spc="55" dirty="0">
                <a:latin typeface="Times New Roman"/>
                <a:cs typeface="Times New Roman"/>
              </a:rPr>
              <a:t>neurons</a:t>
            </a:r>
            <a:r>
              <a:rPr sz="1000" i="1" spc="-10" dirty="0">
                <a:latin typeface="Times New Roman"/>
                <a:cs typeface="Times New Roman"/>
              </a:rPr>
              <a:t> </a:t>
            </a:r>
            <a:r>
              <a:rPr sz="1000" spc="55" dirty="0">
                <a:latin typeface="Times New Roman"/>
                <a:cs typeface="Times New Roman"/>
              </a:rPr>
              <a:t>across</a:t>
            </a:r>
            <a:r>
              <a:rPr sz="1000" spc="-15" dirty="0">
                <a:latin typeface="Times New Roman"/>
                <a:cs typeface="Times New Roman"/>
              </a:rPr>
              <a:t> </a:t>
            </a:r>
            <a:r>
              <a:rPr sz="1000" spc="80" dirty="0">
                <a:latin typeface="Times New Roman"/>
                <a:cs typeface="Times New Roman"/>
              </a:rPr>
              <a:t>more</a:t>
            </a:r>
            <a:r>
              <a:rPr sz="1000" spc="-15" dirty="0">
                <a:latin typeface="Times New Roman"/>
                <a:cs typeface="Times New Roman"/>
              </a:rPr>
              <a:t> </a:t>
            </a:r>
            <a:r>
              <a:rPr sz="1000" spc="55" dirty="0">
                <a:latin typeface="Times New Roman"/>
                <a:cs typeface="Times New Roman"/>
              </a:rPr>
              <a:t>modalities.</a:t>
            </a:r>
            <a:endParaRPr sz="1000" dirty="0">
              <a:latin typeface="Times New Roman"/>
              <a:cs typeface="Times New Roman"/>
            </a:endParaRPr>
          </a:p>
          <a:p>
            <a:pPr marL="170815" indent="-133350">
              <a:lnSpc>
                <a:spcPct val="100000"/>
              </a:lnSpc>
              <a:spcBef>
                <a:spcPts val="455"/>
              </a:spcBef>
              <a:buClr>
                <a:srgbClr val="003874"/>
              </a:buClr>
              <a:buFont typeface="Verdana"/>
              <a:buChar char="•"/>
              <a:tabLst>
                <a:tab pos="171450" algn="l"/>
              </a:tabLst>
            </a:pPr>
            <a:r>
              <a:rPr sz="1000" spc="70" dirty="0">
                <a:latin typeface="Times New Roman"/>
                <a:cs typeface="Times New Roman"/>
              </a:rPr>
              <a:t>Mechanism</a:t>
            </a:r>
            <a:r>
              <a:rPr sz="1000" spc="-25" dirty="0">
                <a:latin typeface="Times New Roman"/>
                <a:cs typeface="Times New Roman"/>
              </a:rPr>
              <a:t> </a:t>
            </a:r>
            <a:r>
              <a:rPr sz="1000" spc="65" dirty="0">
                <a:latin typeface="Times New Roman"/>
                <a:cs typeface="Times New Roman"/>
              </a:rPr>
              <a:t>interpretation</a:t>
            </a:r>
            <a:r>
              <a:rPr sz="1000" spc="-20" dirty="0">
                <a:latin typeface="Times New Roman"/>
                <a:cs typeface="Times New Roman"/>
              </a:rPr>
              <a:t> </a:t>
            </a:r>
            <a:r>
              <a:rPr sz="1000" spc="40" dirty="0">
                <a:latin typeface="Times New Roman"/>
                <a:cs typeface="Times New Roman"/>
              </a:rPr>
              <a:t>for</a:t>
            </a:r>
            <a:r>
              <a:rPr sz="1000" spc="-20" dirty="0">
                <a:latin typeface="Times New Roman"/>
                <a:cs typeface="Times New Roman"/>
              </a:rPr>
              <a:t> </a:t>
            </a:r>
            <a:r>
              <a:rPr sz="1000" spc="55" dirty="0">
                <a:latin typeface="Times New Roman"/>
                <a:cs typeface="Times New Roman"/>
              </a:rPr>
              <a:t>vision-language</a:t>
            </a:r>
            <a:r>
              <a:rPr sz="1000" spc="-15" dirty="0">
                <a:latin typeface="Times New Roman"/>
                <a:cs typeface="Times New Roman"/>
              </a:rPr>
              <a:t> </a:t>
            </a:r>
            <a:r>
              <a:rPr sz="1000" spc="65" dirty="0">
                <a:latin typeface="Times New Roman"/>
                <a:cs typeface="Times New Roman"/>
              </a:rPr>
              <a:t>alignment.</a:t>
            </a:r>
            <a:endParaRPr sz="1000" dirty="0">
              <a:latin typeface="Times New Roman"/>
              <a:cs typeface="Times New Roman"/>
            </a:endParaRPr>
          </a:p>
        </p:txBody>
      </p:sp>
      <p:grpSp>
        <p:nvGrpSpPr>
          <p:cNvPr id="28" name="object 28"/>
          <p:cNvGrpSpPr/>
          <p:nvPr/>
        </p:nvGrpSpPr>
        <p:grpSpPr>
          <a:xfrm>
            <a:off x="0" y="3131464"/>
            <a:ext cx="5760085" cy="108585"/>
            <a:chOff x="0" y="3131464"/>
            <a:chExt cx="5760085" cy="108585"/>
          </a:xfrm>
        </p:grpSpPr>
        <p:sp>
          <p:nvSpPr>
            <p:cNvPr id="29" name="object 29"/>
            <p:cNvSpPr/>
            <p:nvPr/>
          </p:nvSpPr>
          <p:spPr>
            <a:xfrm>
              <a:off x="0"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sp>
          <p:nvSpPr>
            <p:cNvPr id="30" name="object 30"/>
            <p:cNvSpPr/>
            <p:nvPr/>
          </p:nvSpPr>
          <p:spPr>
            <a:xfrm>
              <a:off x="1728012" y="3131464"/>
              <a:ext cx="2304415" cy="108585"/>
            </a:xfrm>
            <a:custGeom>
              <a:avLst/>
              <a:gdLst/>
              <a:ahLst/>
              <a:cxnLst/>
              <a:rect l="l" t="t" r="r" b="b"/>
              <a:pathLst>
                <a:path w="2304415" h="108585">
                  <a:moveTo>
                    <a:pt x="2303970" y="0"/>
                  </a:moveTo>
                  <a:lnTo>
                    <a:pt x="0" y="0"/>
                  </a:lnTo>
                  <a:lnTo>
                    <a:pt x="0" y="108559"/>
                  </a:lnTo>
                  <a:lnTo>
                    <a:pt x="2303970" y="108559"/>
                  </a:lnTo>
                  <a:lnTo>
                    <a:pt x="2303970" y="0"/>
                  </a:lnTo>
                  <a:close/>
                </a:path>
              </a:pathLst>
            </a:custGeom>
            <a:solidFill>
              <a:srgbClr val="E3E3E3"/>
            </a:solidFill>
          </p:spPr>
          <p:txBody>
            <a:bodyPr wrap="square" lIns="0" tIns="0" rIns="0" bIns="0" rtlCol="0"/>
            <a:lstStyle/>
            <a:p>
              <a:endParaRPr/>
            </a:p>
          </p:txBody>
        </p:sp>
        <p:sp>
          <p:nvSpPr>
            <p:cNvPr id="31" name="object 31"/>
            <p:cNvSpPr/>
            <p:nvPr/>
          </p:nvSpPr>
          <p:spPr>
            <a:xfrm>
              <a:off x="4031983"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grpSp>
      <p:sp>
        <p:nvSpPr>
          <p:cNvPr id="32" name="object 32"/>
          <p:cNvSpPr txBox="1">
            <a:spLocks noGrp="1"/>
          </p:cNvSpPr>
          <p:nvPr>
            <p:ph type="dt" sz="half" idx="6"/>
          </p:nvPr>
        </p:nvSpPr>
        <p:spPr>
          <a:prstGeom prst="rect">
            <a:avLst/>
          </a:prstGeom>
        </p:spPr>
        <p:txBody>
          <a:bodyPr vert="horz" wrap="square" lIns="0" tIns="5080" rIns="0" bIns="0" rtlCol="0">
            <a:spAutoFit/>
          </a:bodyPr>
          <a:lstStyle/>
          <a:p>
            <a:pPr marL="12700">
              <a:lnSpc>
                <a:spcPct val="100000"/>
              </a:lnSpc>
              <a:spcBef>
                <a:spcPts val="40"/>
              </a:spcBef>
            </a:pPr>
            <a:r>
              <a:rPr spc="5" dirty="0"/>
              <a:t>HKUST(GZ)</a:t>
            </a:r>
          </a:p>
        </p:txBody>
      </p:sp>
      <p:sp>
        <p:nvSpPr>
          <p:cNvPr id="33" name="object 33"/>
          <p:cNvSpPr txBox="1"/>
          <p:nvPr/>
        </p:nvSpPr>
        <p:spPr>
          <a:xfrm>
            <a:off x="2688818" y="3131763"/>
            <a:ext cx="398145" cy="105410"/>
          </a:xfrm>
          <a:prstGeom prst="rect">
            <a:avLst/>
          </a:prstGeom>
        </p:spPr>
        <p:txBody>
          <a:bodyPr vert="horz" wrap="square" lIns="0" tIns="5080" rIns="0" bIns="0" rtlCol="0">
            <a:spAutoFit/>
          </a:bodyPr>
          <a:lstStyle/>
          <a:p>
            <a:pPr marL="12700">
              <a:lnSpc>
                <a:spcPct val="100000"/>
              </a:lnSpc>
              <a:spcBef>
                <a:spcPts val="40"/>
              </a:spcBef>
            </a:pPr>
            <a:r>
              <a:rPr sz="550" spc="30" dirty="0">
                <a:solidFill>
                  <a:srgbClr val="003874"/>
                </a:solidFill>
                <a:latin typeface="Times New Roman"/>
                <a:cs typeface="Times New Roman"/>
              </a:rPr>
              <a:t>MM</a:t>
            </a:r>
            <a:r>
              <a:rPr sz="550" spc="5" dirty="0">
                <a:solidFill>
                  <a:srgbClr val="003874"/>
                </a:solidFill>
                <a:latin typeface="Times New Roman"/>
                <a:cs typeface="Times New Roman"/>
              </a:rPr>
              <a:t>N</a:t>
            </a:r>
            <a:r>
              <a:rPr sz="550" spc="45" dirty="0">
                <a:solidFill>
                  <a:srgbClr val="003874"/>
                </a:solidFill>
                <a:latin typeface="Times New Roman"/>
                <a:cs typeface="Times New Roman"/>
              </a:rPr>
              <a:t>eu</a:t>
            </a:r>
            <a:r>
              <a:rPr sz="550" spc="25" dirty="0">
                <a:solidFill>
                  <a:srgbClr val="003874"/>
                </a:solidFill>
                <a:latin typeface="Times New Roman"/>
                <a:cs typeface="Times New Roman"/>
              </a:rPr>
              <a:t>r</a:t>
            </a:r>
            <a:r>
              <a:rPr sz="550" spc="50" dirty="0">
                <a:solidFill>
                  <a:srgbClr val="003874"/>
                </a:solidFill>
                <a:latin typeface="Times New Roman"/>
                <a:cs typeface="Times New Roman"/>
              </a:rPr>
              <a:t>on</a:t>
            </a:r>
            <a:endParaRPr sz="550">
              <a:latin typeface="Times New Roman"/>
              <a:cs typeface="Times New Roman"/>
            </a:endParaRPr>
          </a:p>
        </p:txBody>
      </p:sp>
      <p:sp>
        <p:nvSpPr>
          <p:cNvPr id="34" name="object 34"/>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spc="10" dirty="0"/>
              <a:t>EMNLP</a:t>
            </a:r>
            <a:r>
              <a:rPr spc="-15" dirty="0"/>
              <a:t> </a:t>
            </a:r>
            <a:r>
              <a:rPr spc="15" dirty="0"/>
              <a:t>2024</a:t>
            </a:r>
          </a:p>
        </p:txBody>
      </p:sp>
    </p:spTree>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2" y="25"/>
            <a:ext cx="5760085" cy="232410"/>
            <a:chOff x="-32" y="25"/>
            <a:chExt cx="5760085" cy="232410"/>
          </a:xfrm>
        </p:grpSpPr>
        <p:sp>
          <p:nvSpPr>
            <p:cNvPr id="3" name="object 3"/>
            <p:cNvSpPr/>
            <p:nvPr/>
          </p:nvSpPr>
          <p:spPr>
            <a:xfrm>
              <a:off x="120650"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4" name="object 4"/>
            <p:cNvSpPr/>
            <p:nvPr/>
          </p:nvSpPr>
          <p:spPr>
            <a:xfrm>
              <a:off x="171056"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grpSp>
      <p:sp>
        <p:nvSpPr>
          <p:cNvPr id="5" name="object 5"/>
          <p:cNvSpPr txBox="1"/>
          <p:nvPr/>
        </p:nvSpPr>
        <p:spPr>
          <a:xfrm>
            <a:off x="95300" y="0"/>
            <a:ext cx="408305" cy="109220"/>
          </a:xfrm>
          <a:prstGeom prst="rect">
            <a:avLst/>
          </a:prstGeom>
        </p:spPr>
        <p:txBody>
          <a:bodyPr vert="horz" wrap="square" lIns="0" tIns="12700" rIns="0" bIns="0" rtlCol="0">
            <a:spAutoFit/>
          </a:bodyPr>
          <a:lstStyle/>
          <a:p>
            <a:pPr marL="12700">
              <a:lnSpc>
                <a:spcPct val="100000"/>
              </a:lnSpc>
              <a:spcBef>
                <a:spcPts val="100"/>
              </a:spcBef>
            </a:pPr>
            <a:r>
              <a:rPr sz="550" spc="-25" dirty="0">
                <a:solidFill>
                  <a:srgbClr val="7F8D9C"/>
                </a:solidFill>
                <a:latin typeface="Times New Roman"/>
                <a:cs typeface="Times New Roman"/>
                <a:hlinkClick r:id="rId3" action="ppaction://hlinksldjump"/>
              </a:rPr>
              <a:t>B</a:t>
            </a:r>
            <a:r>
              <a:rPr sz="550" spc="20" dirty="0">
                <a:solidFill>
                  <a:srgbClr val="7F8D9C"/>
                </a:solidFill>
                <a:latin typeface="Times New Roman"/>
                <a:cs typeface="Times New Roman"/>
                <a:hlinkClick r:id="rId3" action="ppaction://hlinksldjump"/>
              </a:rPr>
              <a:t>ackg</a:t>
            </a:r>
            <a:r>
              <a:rPr sz="550" spc="25" dirty="0">
                <a:solidFill>
                  <a:srgbClr val="7F8D9C"/>
                </a:solidFill>
                <a:latin typeface="Times New Roman"/>
                <a:cs typeface="Times New Roman"/>
                <a:hlinkClick r:id="rId3" action="ppaction://hlinksldjump"/>
              </a:rPr>
              <a:t>r</a:t>
            </a:r>
            <a:r>
              <a:rPr sz="550" spc="55" dirty="0">
                <a:solidFill>
                  <a:srgbClr val="7F8D9C"/>
                </a:solidFill>
                <a:latin typeface="Times New Roman"/>
                <a:cs typeface="Times New Roman"/>
                <a:hlinkClick r:id="rId3" action="ppaction://hlinksldjump"/>
              </a:rPr>
              <a:t>ound</a:t>
            </a:r>
            <a:endParaRPr sz="550">
              <a:latin typeface="Times New Roman"/>
              <a:cs typeface="Times New Roman"/>
            </a:endParaRPr>
          </a:p>
        </p:txBody>
      </p:sp>
      <p:grpSp>
        <p:nvGrpSpPr>
          <p:cNvPr id="6" name="object 6"/>
          <p:cNvGrpSpPr/>
          <p:nvPr/>
        </p:nvGrpSpPr>
        <p:grpSpPr>
          <a:xfrm>
            <a:off x="1488973" y="104777"/>
            <a:ext cx="92075" cy="41275"/>
            <a:chOff x="1488973" y="104777"/>
            <a:chExt cx="92075" cy="41275"/>
          </a:xfrm>
        </p:grpSpPr>
        <p:sp>
          <p:nvSpPr>
            <p:cNvPr id="7" name="object 7"/>
            <p:cNvSpPr/>
            <p:nvPr/>
          </p:nvSpPr>
          <p:spPr>
            <a:xfrm>
              <a:off x="1491513"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8" name="object 8"/>
            <p:cNvSpPr/>
            <p:nvPr/>
          </p:nvSpPr>
          <p:spPr>
            <a:xfrm>
              <a:off x="1541906"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grpSp>
      <p:sp>
        <p:nvSpPr>
          <p:cNvPr id="9" name="object 9"/>
          <p:cNvSpPr txBox="1"/>
          <p:nvPr/>
        </p:nvSpPr>
        <p:spPr>
          <a:xfrm>
            <a:off x="1466151" y="0"/>
            <a:ext cx="273685" cy="109220"/>
          </a:xfrm>
          <a:prstGeom prst="rect">
            <a:avLst/>
          </a:prstGeom>
        </p:spPr>
        <p:txBody>
          <a:bodyPr vert="horz" wrap="square" lIns="0" tIns="12700" rIns="0" bIns="0" rtlCol="0">
            <a:spAutoFit/>
          </a:bodyPr>
          <a:lstStyle/>
          <a:p>
            <a:pPr marL="12700">
              <a:lnSpc>
                <a:spcPct val="100000"/>
              </a:lnSpc>
              <a:spcBef>
                <a:spcPts val="100"/>
              </a:spcBef>
            </a:pPr>
            <a:r>
              <a:rPr sz="550" spc="10" dirty="0">
                <a:solidFill>
                  <a:srgbClr val="7F8D9C"/>
                </a:solidFill>
                <a:latin typeface="Times New Roman"/>
                <a:cs typeface="Times New Roman"/>
                <a:hlinkClick r:id="rId4" action="ppaction://hlinksldjump"/>
              </a:rPr>
              <a:t>M</a:t>
            </a:r>
            <a:r>
              <a:rPr sz="550" spc="45" dirty="0">
                <a:solidFill>
                  <a:srgbClr val="7F8D9C"/>
                </a:solidFill>
                <a:latin typeface="Times New Roman"/>
                <a:cs typeface="Times New Roman"/>
                <a:hlinkClick r:id="rId4" action="ppaction://hlinksldjump"/>
              </a:rPr>
              <a:t>e</a:t>
            </a:r>
            <a:r>
              <a:rPr sz="550" spc="20" dirty="0">
                <a:solidFill>
                  <a:srgbClr val="7F8D9C"/>
                </a:solidFill>
                <a:latin typeface="Times New Roman"/>
                <a:cs typeface="Times New Roman"/>
                <a:hlinkClick r:id="rId4" action="ppaction://hlinksldjump"/>
              </a:rPr>
              <a:t>t</a:t>
            </a:r>
            <a:r>
              <a:rPr sz="550" spc="50" dirty="0">
                <a:solidFill>
                  <a:srgbClr val="7F8D9C"/>
                </a:solidFill>
                <a:latin typeface="Times New Roman"/>
                <a:cs typeface="Times New Roman"/>
                <a:hlinkClick r:id="rId4" action="ppaction://hlinksldjump"/>
              </a:rPr>
              <a:t>hod</a:t>
            </a:r>
            <a:endParaRPr sz="550">
              <a:latin typeface="Times New Roman"/>
              <a:cs typeface="Times New Roman"/>
            </a:endParaRPr>
          </a:p>
        </p:txBody>
      </p:sp>
      <p:grpSp>
        <p:nvGrpSpPr>
          <p:cNvPr id="10" name="object 10"/>
          <p:cNvGrpSpPr/>
          <p:nvPr/>
        </p:nvGrpSpPr>
        <p:grpSpPr>
          <a:xfrm>
            <a:off x="2725305" y="104777"/>
            <a:ext cx="92075" cy="41275"/>
            <a:chOff x="2725305" y="104777"/>
            <a:chExt cx="92075" cy="41275"/>
          </a:xfrm>
        </p:grpSpPr>
        <p:sp>
          <p:nvSpPr>
            <p:cNvPr id="11" name="object 11"/>
            <p:cNvSpPr/>
            <p:nvPr/>
          </p:nvSpPr>
          <p:spPr>
            <a:xfrm>
              <a:off x="2727845"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2" name="object 12"/>
            <p:cNvSpPr/>
            <p:nvPr/>
          </p:nvSpPr>
          <p:spPr>
            <a:xfrm>
              <a:off x="2778239" y="107317"/>
              <a:ext cx="36195" cy="36195"/>
            </a:xfrm>
            <a:custGeom>
              <a:avLst/>
              <a:gdLst/>
              <a:ahLst/>
              <a:cxnLst/>
              <a:rect l="l" t="t" r="r" b="b"/>
              <a:pathLst>
                <a:path w="36194"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grpSp>
      <p:sp>
        <p:nvSpPr>
          <p:cNvPr id="13" name="object 13"/>
          <p:cNvSpPr txBox="1"/>
          <p:nvPr/>
        </p:nvSpPr>
        <p:spPr>
          <a:xfrm>
            <a:off x="2702483" y="0"/>
            <a:ext cx="252095" cy="109220"/>
          </a:xfrm>
          <a:prstGeom prst="rect">
            <a:avLst/>
          </a:prstGeom>
        </p:spPr>
        <p:txBody>
          <a:bodyPr vert="horz" wrap="square" lIns="0" tIns="12700" rIns="0" bIns="0" rtlCol="0">
            <a:spAutoFit/>
          </a:bodyPr>
          <a:lstStyle/>
          <a:p>
            <a:pPr marL="12700">
              <a:lnSpc>
                <a:spcPct val="100000"/>
              </a:lnSpc>
              <a:spcBef>
                <a:spcPts val="100"/>
              </a:spcBef>
            </a:pPr>
            <a:r>
              <a:rPr sz="550" spc="-30" dirty="0">
                <a:solidFill>
                  <a:srgbClr val="7F8D9C"/>
                </a:solidFill>
                <a:latin typeface="Times New Roman"/>
                <a:cs typeface="Times New Roman"/>
                <a:hlinkClick r:id="rId5" action="ppaction://hlinksldjump"/>
              </a:rPr>
              <a:t>R</a:t>
            </a:r>
            <a:r>
              <a:rPr sz="550" spc="30" dirty="0">
                <a:solidFill>
                  <a:srgbClr val="7F8D9C"/>
                </a:solidFill>
                <a:latin typeface="Times New Roman"/>
                <a:cs typeface="Times New Roman"/>
                <a:hlinkClick r:id="rId5" action="ppaction://hlinksldjump"/>
              </a:rPr>
              <a:t>esults</a:t>
            </a:r>
            <a:endParaRPr sz="550">
              <a:latin typeface="Times New Roman"/>
              <a:cs typeface="Times New Roman"/>
            </a:endParaRPr>
          </a:p>
        </p:txBody>
      </p:sp>
      <p:sp>
        <p:nvSpPr>
          <p:cNvPr id="14" name="object 14"/>
          <p:cNvSpPr/>
          <p:nvPr/>
        </p:nvSpPr>
        <p:spPr>
          <a:xfrm>
            <a:off x="3942308" y="107317"/>
            <a:ext cx="36195" cy="36195"/>
          </a:xfrm>
          <a:custGeom>
            <a:avLst/>
            <a:gdLst/>
            <a:ahLst/>
            <a:cxnLst/>
            <a:rect l="l" t="t" r="r" b="b"/>
            <a:pathLst>
              <a:path w="36195" h="36194">
                <a:moveTo>
                  <a:pt x="36002" y="18001"/>
                </a:moveTo>
                <a:lnTo>
                  <a:pt x="34587" y="10994"/>
                </a:lnTo>
                <a:lnTo>
                  <a:pt x="30729" y="5272"/>
                </a:lnTo>
                <a:lnTo>
                  <a:pt x="25007" y="1414"/>
                </a:lnTo>
                <a:lnTo>
                  <a:pt x="18000" y="0"/>
                </a:lnTo>
                <a:lnTo>
                  <a:pt x="10994" y="1414"/>
                </a:lnTo>
                <a:lnTo>
                  <a:pt x="5272" y="5272"/>
                </a:lnTo>
                <a:lnTo>
                  <a:pt x="1414" y="10994"/>
                </a:lnTo>
                <a:lnTo>
                  <a:pt x="0" y="18001"/>
                </a:lnTo>
                <a:lnTo>
                  <a:pt x="1414" y="25008"/>
                </a:lnTo>
                <a:lnTo>
                  <a:pt x="5272" y="30729"/>
                </a:lnTo>
                <a:lnTo>
                  <a:pt x="10994" y="34587"/>
                </a:lnTo>
                <a:lnTo>
                  <a:pt x="18000" y="36002"/>
                </a:lnTo>
                <a:lnTo>
                  <a:pt x="25007" y="34587"/>
                </a:lnTo>
                <a:lnTo>
                  <a:pt x="30729" y="30729"/>
                </a:lnTo>
                <a:lnTo>
                  <a:pt x="34587" y="25008"/>
                </a:lnTo>
                <a:lnTo>
                  <a:pt x="36002" y="18001"/>
                </a:lnTo>
                <a:close/>
              </a:path>
            </a:pathLst>
          </a:custGeom>
          <a:ln w="5060">
            <a:solidFill>
              <a:srgbClr val="7F8D9C"/>
            </a:solidFill>
          </a:ln>
        </p:spPr>
        <p:txBody>
          <a:bodyPr wrap="square" lIns="0" tIns="0" rIns="0" bIns="0" rtlCol="0"/>
          <a:lstStyle/>
          <a:p>
            <a:endParaRPr/>
          </a:p>
        </p:txBody>
      </p:sp>
      <p:sp>
        <p:nvSpPr>
          <p:cNvPr id="15" name="object 15"/>
          <p:cNvSpPr txBox="1"/>
          <p:nvPr/>
        </p:nvSpPr>
        <p:spPr>
          <a:xfrm>
            <a:off x="3916959" y="0"/>
            <a:ext cx="416559" cy="109220"/>
          </a:xfrm>
          <a:prstGeom prst="rect">
            <a:avLst/>
          </a:prstGeom>
        </p:spPr>
        <p:txBody>
          <a:bodyPr vert="horz" wrap="square" lIns="0" tIns="12700" rIns="0" bIns="0" rtlCol="0">
            <a:spAutoFit/>
          </a:bodyPr>
          <a:lstStyle/>
          <a:p>
            <a:pPr marL="12700">
              <a:lnSpc>
                <a:spcPct val="100000"/>
              </a:lnSpc>
              <a:spcBef>
                <a:spcPts val="100"/>
              </a:spcBef>
            </a:pPr>
            <a:r>
              <a:rPr sz="550" dirty="0">
                <a:solidFill>
                  <a:srgbClr val="7F8D9C"/>
                </a:solidFill>
                <a:latin typeface="Times New Roman"/>
                <a:cs typeface="Times New Roman"/>
                <a:hlinkClick r:id="rId6" action="ppaction://hlinksldjump"/>
              </a:rPr>
              <a:t>F</a:t>
            </a:r>
            <a:r>
              <a:rPr sz="550" spc="45" dirty="0">
                <a:solidFill>
                  <a:srgbClr val="7F8D9C"/>
                </a:solidFill>
                <a:latin typeface="Times New Roman"/>
                <a:cs typeface="Times New Roman"/>
                <a:hlinkClick r:id="rId6" action="ppaction://hlinksldjump"/>
              </a:rPr>
              <a:t>utu</a:t>
            </a:r>
            <a:r>
              <a:rPr sz="550" spc="20" dirty="0">
                <a:solidFill>
                  <a:srgbClr val="7F8D9C"/>
                </a:solidFill>
                <a:latin typeface="Times New Roman"/>
                <a:cs typeface="Times New Roman"/>
                <a:hlinkClick r:id="rId6" action="ppaction://hlinksldjump"/>
              </a:rPr>
              <a:t>r</a:t>
            </a:r>
            <a:r>
              <a:rPr sz="550" spc="35" dirty="0">
                <a:solidFill>
                  <a:srgbClr val="7F8D9C"/>
                </a:solidFill>
                <a:latin typeface="Times New Roman"/>
                <a:cs typeface="Times New Roman"/>
                <a:hlinkClick r:id="rId6" action="ppaction://hlinksldjump"/>
              </a:rPr>
              <a:t>e</a:t>
            </a:r>
            <a:r>
              <a:rPr sz="550" spc="-15" dirty="0">
                <a:solidFill>
                  <a:srgbClr val="7F8D9C"/>
                </a:solidFill>
                <a:latin typeface="Times New Roman"/>
                <a:cs typeface="Times New Roman"/>
                <a:hlinkClick r:id="rId6" action="ppaction://hlinksldjump"/>
              </a:rPr>
              <a:t> </a:t>
            </a:r>
            <a:r>
              <a:rPr sz="550" spc="-45" dirty="0">
                <a:solidFill>
                  <a:srgbClr val="7F8D9C"/>
                </a:solidFill>
                <a:latin typeface="Times New Roman"/>
                <a:cs typeface="Times New Roman"/>
                <a:hlinkClick r:id="rId6" action="ppaction://hlinksldjump"/>
              </a:rPr>
              <a:t>W</a:t>
            </a:r>
            <a:r>
              <a:rPr sz="550" spc="40" dirty="0">
                <a:solidFill>
                  <a:srgbClr val="7F8D9C"/>
                </a:solidFill>
                <a:latin typeface="Times New Roman"/>
                <a:cs typeface="Times New Roman"/>
                <a:hlinkClick r:id="rId6" action="ppaction://hlinksldjump"/>
              </a:rPr>
              <a:t>o</a:t>
            </a:r>
            <a:r>
              <a:rPr sz="550" spc="20" dirty="0">
                <a:solidFill>
                  <a:srgbClr val="7F8D9C"/>
                </a:solidFill>
                <a:latin typeface="Times New Roman"/>
                <a:cs typeface="Times New Roman"/>
                <a:hlinkClick r:id="rId6" action="ppaction://hlinksldjump"/>
              </a:rPr>
              <a:t>r</a:t>
            </a:r>
            <a:r>
              <a:rPr sz="550" spc="10" dirty="0">
                <a:solidFill>
                  <a:srgbClr val="7F8D9C"/>
                </a:solidFill>
                <a:latin typeface="Times New Roman"/>
                <a:cs typeface="Times New Roman"/>
                <a:hlinkClick r:id="rId6" action="ppaction://hlinksldjump"/>
              </a:rPr>
              <a:t>k</a:t>
            </a:r>
            <a:endParaRPr sz="550">
              <a:latin typeface="Times New Roman"/>
              <a:cs typeface="Times New Roman"/>
            </a:endParaRPr>
          </a:p>
        </p:txBody>
      </p:sp>
      <p:sp>
        <p:nvSpPr>
          <p:cNvPr id="16" name="object 16"/>
          <p:cNvSpPr txBox="1"/>
          <p:nvPr/>
        </p:nvSpPr>
        <p:spPr>
          <a:xfrm>
            <a:off x="5295785" y="0"/>
            <a:ext cx="369570" cy="109220"/>
          </a:xfrm>
          <a:prstGeom prst="rect">
            <a:avLst/>
          </a:prstGeom>
        </p:spPr>
        <p:txBody>
          <a:bodyPr vert="horz" wrap="square" lIns="0" tIns="12700" rIns="0" bIns="0" rtlCol="0">
            <a:spAutoFit/>
          </a:bodyPr>
          <a:lstStyle/>
          <a:p>
            <a:pPr marL="12700">
              <a:lnSpc>
                <a:spcPct val="100000"/>
              </a:lnSpc>
              <a:spcBef>
                <a:spcPts val="100"/>
              </a:spcBef>
            </a:pPr>
            <a:r>
              <a:rPr sz="550" spc="-30" dirty="0">
                <a:solidFill>
                  <a:srgbClr val="FFFFFF"/>
                </a:solidFill>
                <a:latin typeface="Times New Roman"/>
                <a:cs typeface="Times New Roman"/>
                <a:hlinkClick r:id="rId7" action="ppaction://hlinksldjump"/>
              </a:rPr>
              <a:t>R</a:t>
            </a:r>
            <a:r>
              <a:rPr sz="550" spc="25" dirty="0">
                <a:solidFill>
                  <a:srgbClr val="FFFFFF"/>
                </a:solidFill>
                <a:latin typeface="Times New Roman"/>
                <a:cs typeface="Times New Roman"/>
                <a:hlinkClick r:id="rId7" action="ppaction://hlinksldjump"/>
              </a:rPr>
              <a:t>efe</a:t>
            </a:r>
            <a:r>
              <a:rPr sz="550" spc="5" dirty="0">
                <a:solidFill>
                  <a:srgbClr val="FFFFFF"/>
                </a:solidFill>
                <a:latin typeface="Times New Roman"/>
                <a:cs typeface="Times New Roman"/>
                <a:hlinkClick r:id="rId7" action="ppaction://hlinksldjump"/>
              </a:rPr>
              <a:t>r</a:t>
            </a:r>
            <a:r>
              <a:rPr sz="550" spc="45" dirty="0">
                <a:solidFill>
                  <a:srgbClr val="FFFFFF"/>
                </a:solidFill>
                <a:latin typeface="Times New Roman"/>
                <a:cs typeface="Times New Roman"/>
                <a:hlinkClick r:id="rId7" action="ppaction://hlinksldjump"/>
              </a:rPr>
              <a:t>e</a:t>
            </a:r>
            <a:r>
              <a:rPr sz="550" spc="50" dirty="0">
                <a:solidFill>
                  <a:srgbClr val="FFFFFF"/>
                </a:solidFill>
                <a:latin typeface="Times New Roman"/>
                <a:cs typeface="Times New Roman"/>
                <a:hlinkClick r:id="rId7" action="ppaction://hlinksldjump"/>
              </a:rPr>
              <a:t>n</a:t>
            </a:r>
            <a:r>
              <a:rPr sz="550" spc="30" dirty="0">
                <a:solidFill>
                  <a:srgbClr val="FFFFFF"/>
                </a:solidFill>
                <a:latin typeface="Times New Roman"/>
                <a:cs typeface="Times New Roman"/>
                <a:hlinkClick r:id="rId7" action="ppaction://hlinksldjump"/>
              </a:rPr>
              <a:t>ces</a:t>
            </a:r>
            <a:endParaRPr sz="550">
              <a:latin typeface="Times New Roman"/>
              <a:cs typeface="Times New Roman"/>
            </a:endParaRPr>
          </a:p>
        </p:txBody>
      </p:sp>
      <p:grpSp>
        <p:nvGrpSpPr>
          <p:cNvPr id="17" name="object 17"/>
          <p:cNvGrpSpPr/>
          <p:nvPr/>
        </p:nvGrpSpPr>
        <p:grpSpPr>
          <a:xfrm>
            <a:off x="-32" y="104786"/>
            <a:ext cx="5760085" cy="350520"/>
            <a:chOff x="-32" y="104786"/>
            <a:chExt cx="5760085" cy="350520"/>
          </a:xfrm>
        </p:grpSpPr>
        <p:pic>
          <p:nvPicPr>
            <p:cNvPr id="18" name="object 18"/>
            <p:cNvPicPr/>
            <p:nvPr/>
          </p:nvPicPr>
          <p:blipFill>
            <a:blip r:embed="rId8" cstate="print"/>
            <a:stretch>
              <a:fillRect/>
            </a:stretch>
          </p:blipFill>
          <p:spPr>
            <a:xfrm>
              <a:off x="0" y="104786"/>
              <a:ext cx="5759958" cy="125718"/>
            </a:xfrm>
            <a:prstGeom prst="rect">
              <a:avLst/>
            </a:prstGeom>
          </p:spPr>
        </p:pic>
        <p:sp>
          <p:nvSpPr>
            <p:cNvPr id="19" name="object 19"/>
            <p:cNvSpPr/>
            <p:nvPr/>
          </p:nvSpPr>
          <p:spPr>
            <a:xfrm>
              <a:off x="0" y="227495"/>
              <a:ext cx="5760085" cy="195580"/>
            </a:xfrm>
            <a:custGeom>
              <a:avLst/>
              <a:gdLst/>
              <a:ahLst/>
              <a:cxnLst/>
              <a:rect l="l" t="t" r="r" b="b"/>
              <a:pathLst>
                <a:path w="5760085" h="195579">
                  <a:moveTo>
                    <a:pt x="5759996" y="0"/>
                  </a:moveTo>
                  <a:lnTo>
                    <a:pt x="0" y="0"/>
                  </a:lnTo>
                  <a:lnTo>
                    <a:pt x="0" y="195503"/>
                  </a:lnTo>
                  <a:lnTo>
                    <a:pt x="5759996" y="195503"/>
                  </a:lnTo>
                  <a:lnTo>
                    <a:pt x="5759996" y="0"/>
                  </a:lnTo>
                  <a:close/>
                </a:path>
              </a:pathLst>
            </a:custGeom>
            <a:solidFill>
              <a:srgbClr val="003874"/>
            </a:solidFill>
          </p:spPr>
          <p:txBody>
            <a:bodyPr wrap="square" lIns="0" tIns="0" rIns="0" bIns="0" rtlCol="0"/>
            <a:lstStyle/>
            <a:p>
              <a:endParaRPr/>
            </a:p>
          </p:txBody>
        </p:sp>
        <p:sp>
          <p:nvSpPr>
            <p:cNvPr id="20" name="object 20"/>
            <p:cNvSpPr/>
            <p:nvPr/>
          </p:nvSpPr>
          <p:spPr>
            <a:xfrm>
              <a:off x="-32" y="421334"/>
              <a:ext cx="5760085" cy="33655"/>
            </a:xfrm>
            <a:custGeom>
              <a:avLst/>
              <a:gdLst/>
              <a:ahLst/>
              <a:cxnLst/>
              <a:rect l="l" t="t" r="r" b="b"/>
              <a:pathLst>
                <a:path w="5760085" h="33654">
                  <a:moveTo>
                    <a:pt x="5760073" y="0"/>
                  </a:moveTo>
                  <a:lnTo>
                    <a:pt x="0" y="0"/>
                  </a:lnTo>
                  <a:lnTo>
                    <a:pt x="0" y="33402"/>
                  </a:lnTo>
                  <a:lnTo>
                    <a:pt x="5760073" y="33402"/>
                  </a:lnTo>
                  <a:lnTo>
                    <a:pt x="5760073" y="0"/>
                  </a:lnTo>
                  <a:close/>
                </a:path>
              </a:pathLst>
            </a:custGeom>
            <a:solidFill>
              <a:srgbClr val="003873"/>
            </a:solidFill>
          </p:spPr>
          <p:txBody>
            <a:bodyPr wrap="square" lIns="0" tIns="0" rIns="0" bIns="0" rtlCol="0"/>
            <a:lstStyle/>
            <a:p>
              <a:endParaRPr/>
            </a:p>
          </p:txBody>
        </p:sp>
      </p:grpSp>
      <p:sp>
        <p:nvSpPr>
          <p:cNvPr id="21" name="object 21"/>
          <p:cNvSpPr txBox="1"/>
          <p:nvPr/>
        </p:nvSpPr>
        <p:spPr>
          <a:xfrm>
            <a:off x="95300" y="215813"/>
            <a:ext cx="5313680" cy="2766060"/>
          </a:xfrm>
          <a:prstGeom prst="rect">
            <a:avLst/>
          </a:prstGeom>
        </p:spPr>
        <p:txBody>
          <a:bodyPr vert="horz" wrap="square" lIns="0" tIns="12700" rIns="0" bIns="0" rtlCol="0">
            <a:spAutoFit/>
          </a:bodyPr>
          <a:lstStyle/>
          <a:p>
            <a:pPr marL="12700">
              <a:lnSpc>
                <a:spcPct val="100000"/>
              </a:lnSpc>
              <a:spcBef>
                <a:spcPts val="100"/>
              </a:spcBef>
            </a:pPr>
            <a:r>
              <a:rPr sz="1100" spc="45" dirty="0">
                <a:solidFill>
                  <a:srgbClr val="FFFFFF"/>
                </a:solidFill>
                <a:latin typeface="Times New Roman"/>
                <a:cs typeface="Times New Roman"/>
              </a:rPr>
              <a:t>Bibliography</a:t>
            </a:r>
            <a:endParaRPr sz="1100">
              <a:latin typeface="Times New Roman"/>
              <a:cs typeface="Times New Roman"/>
            </a:endParaRPr>
          </a:p>
          <a:p>
            <a:pPr>
              <a:lnSpc>
                <a:spcPct val="100000"/>
              </a:lnSpc>
            </a:pPr>
            <a:endParaRPr sz="1000">
              <a:latin typeface="Times New Roman"/>
              <a:cs typeface="Times New Roman"/>
            </a:endParaRPr>
          </a:p>
          <a:p>
            <a:pPr marL="525780" marR="52705" indent="-261620">
              <a:lnSpc>
                <a:spcPct val="112900"/>
              </a:lnSpc>
              <a:buClr>
                <a:srgbClr val="003874"/>
              </a:buClr>
              <a:buFont typeface="Times New Roman"/>
              <a:buAutoNum type="arabicPlain"/>
              <a:tabLst>
                <a:tab pos="526415" algn="l"/>
              </a:tabLst>
            </a:pPr>
            <a:r>
              <a:rPr sz="900" spc="30" dirty="0">
                <a:solidFill>
                  <a:srgbClr val="003874"/>
                </a:solidFill>
                <a:latin typeface="Times New Roman"/>
                <a:cs typeface="Times New Roman"/>
              </a:rPr>
              <a:t>Tianyi</a:t>
            </a:r>
            <a:r>
              <a:rPr sz="900" spc="-25" dirty="0">
                <a:solidFill>
                  <a:srgbClr val="003874"/>
                </a:solidFill>
                <a:latin typeface="Times New Roman"/>
                <a:cs typeface="Times New Roman"/>
              </a:rPr>
              <a:t> </a:t>
            </a:r>
            <a:r>
              <a:rPr sz="900" spc="25" dirty="0">
                <a:solidFill>
                  <a:srgbClr val="003874"/>
                </a:solidFill>
                <a:latin typeface="Times New Roman"/>
                <a:cs typeface="Times New Roman"/>
              </a:rPr>
              <a:t>Tang</a:t>
            </a:r>
            <a:r>
              <a:rPr sz="900" spc="-25" dirty="0">
                <a:solidFill>
                  <a:srgbClr val="003874"/>
                </a:solidFill>
                <a:latin typeface="Times New Roman"/>
                <a:cs typeface="Times New Roman"/>
              </a:rPr>
              <a:t> </a:t>
            </a:r>
            <a:r>
              <a:rPr sz="900" spc="60" dirty="0">
                <a:solidFill>
                  <a:srgbClr val="003874"/>
                </a:solidFill>
                <a:latin typeface="Times New Roman"/>
                <a:cs typeface="Times New Roman"/>
              </a:rPr>
              <a:t>et</a:t>
            </a:r>
            <a:r>
              <a:rPr sz="900" spc="-20" dirty="0">
                <a:solidFill>
                  <a:srgbClr val="003874"/>
                </a:solidFill>
                <a:latin typeface="Times New Roman"/>
                <a:cs typeface="Times New Roman"/>
              </a:rPr>
              <a:t> </a:t>
            </a:r>
            <a:r>
              <a:rPr sz="900" spc="25" dirty="0">
                <a:solidFill>
                  <a:srgbClr val="003874"/>
                </a:solidFill>
                <a:latin typeface="Times New Roman"/>
                <a:cs typeface="Times New Roman"/>
              </a:rPr>
              <a:t>al.</a:t>
            </a:r>
            <a:r>
              <a:rPr sz="900" spc="-25" dirty="0">
                <a:solidFill>
                  <a:srgbClr val="003874"/>
                </a:solidFill>
                <a:latin typeface="Times New Roman"/>
                <a:cs typeface="Times New Roman"/>
              </a:rPr>
              <a:t> </a:t>
            </a:r>
            <a:r>
              <a:rPr sz="900" spc="45" dirty="0">
                <a:latin typeface="Times New Roman"/>
                <a:cs typeface="Times New Roman"/>
              </a:rPr>
              <a:t>“Language-Speciﬁc</a:t>
            </a:r>
            <a:r>
              <a:rPr sz="900" spc="-25" dirty="0">
                <a:latin typeface="Times New Roman"/>
                <a:cs typeface="Times New Roman"/>
              </a:rPr>
              <a:t> </a:t>
            </a:r>
            <a:r>
              <a:rPr sz="900" spc="55" dirty="0">
                <a:latin typeface="Times New Roman"/>
                <a:cs typeface="Times New Roman"/>
              </a:rPr>
              <a:t>Neurons:</a:t>
            </a:r>
            <a:r>
              <a:rPr sz="900" spc="-20" dirty="0">
                <a:latin typeface="Times New Roman"/>
                <a:cs typeface="Times New Roman"/>
              </a:rPr>
              <a:t> </a:t>
            </a:r>
            <a:r>
              <a:rPr sz="900" spc="55" dirty="0">
                <a:latin typeface="Times New Roman"/>
                <a:cs typeface="Times New Roman"/>
              </a:rPr>
              <a:t>The</a:t>
            </a:r>
            <a:r>
              <a:rPr sz="900" spc="-25" dirty="0">
                <a:latin typeface="Times New Roman"/>
                <a:cs typeface="Times New Roman"/>
              </a:rPr>
              <a:t> </a:t>
            </a:r>
            <a:r>
              <a:rPr sz="900" spc="-5" dirty="0">
                <a:latin typeface="Times New Roman"/>
                <a:cs typeface="Times New Roman"/>
              </a:rPr>
              <a:t>Key</a:t>
            </a:r>
            <a:r>
              <a:rPr sz="900" spc="-20" dirty="0">
                <a:latin typeface="Times New Roman"/>
                <a:cs typeface="Times New Roman"/>
              </a:rPr>
              <a:t> </a:t>
            </a:r>
            <a:r>
              <a:rPr sz="900" spc="65" dirty="0">
                <a:latin typeface="Times New Roman"/>
                <a:cs typeface="Times New Roman"/>
              </a:rPr>
              <a:t>to</a:t>
            </a:r>
            <a:r>
              <a:rPr sz="900" spc="-25" dirty="0">
                <a:latin typeface="Times New Roman"/>
                <a:cs typeface="Times New Roman"/>
              </a:rPr>
              <a:t> </a:t>
            </a:r>
            <a:r>
              <a:rPr sz="900" spc="40" dirty="0">
                <a:latin typeface="Times New Roman"/>
                <a:cs typeface="Times New Roman"/>
              </a:rPr>
              <a:t>Multilingual</a:t>
            </a:r>
            <a:r>
              <a:rPr sz="900" spc="-25" dirty="0">
                <a:latin typeface="Times New Roman"/>
                <a:cs typeface="Times New Roman"/>
              </a:rPr>
              <a:t> </a:t>
            </a:r>
            <a:r>
              <a:rPr sz="900" spc="45" dirty="0">
                <a:latin typeface="Times New Roman"/>
                <a:cs typeface="Times New Roman"/>
              </a:rPr>
              <a:t>Capabilities</a:t>
            </a:r>
            <a:r>
              <a:rPr sz="900" spc="-20" dirty="0">
                <a:latin typeface="Times New Roman"/>
                <a:cs typeface="Times New Roman"/>
              </a:rPr>
              <a:t> </a:t>
            </a:r>
            <a:r>
              <a:rPr sz="900" spc="60" dirty="0">
                <a:latin typeface="Times New Roman"/>
                <a:cs typeface="Times New Roman"/>
              </a:rPr>
              <a:t>in</a:t>
            </a:r>
            <a:r>
              <a:rPr sz="900" spc="-25" dirty="0">
                <a:latin typeface="Times New Roman"/>
                <a:cs typeface="Times New Roman"/>
              </a:rPr>
              <a:t> </a:t>
            </a:r>
            <a:r>
              <a:rPr sz="900" spc="30" dirty="0">
                <a:latin typeface="Times New Roman"/>
                <a:cs typeface="Times New Roman"/>
              </a:rPr>
              <a:t>Large </a:t>
            </a:r>
            <a:r>
              <a:rPr sz="900" spc="-210" dirty="0">
                <a:latin typeface="Times New Roman"/>
                <a:cs typeface="Times New Roman"/>
              </a:rPr>
              <a:t> </a:t>
            </a:r>
            <a:r>
              <a:rPr sz="900" spc="50" dirty="0">
                <a:latin typeface="Times New Roman"/>
                <a:cs typeface="Times New Roman"/>
              </a:rPr>
              <a:t>Language</a:t>
            </a:r>
            <a:r>
              <a:rPr sz="900" spc="-25" dirty="0">
                <a:latin typeface="Times New Roman"/>
                <a:cs typeface="Times New Roman"/>
              </a:rPr>
              <a:t> </a:t>
            </a:r>
            <a:r>
              <a:rPr sz="900" spc="40" dirty="0">
                <a:latin typeface="Times New Roman"/>
                <a:cs typeface="Times New Roman"/>
              </a:rPr>
              <a:t>Models”.</a:t>
            </a:r>
            <a:r>
              <a:rPr sz="900" spc="-25" dirty="0">
                <a:latin typeface="Times New Roman"/>
                <a:cs typeface="Times New Roman"/>
              </a:rPr>
              <a:t> </a:t>
            </a:r>
            <a:r>
              <a:rPr sz="900" spc="25" dirty="0">
                <a:solidFill>
                  <a:srgbClr val="597DA4"/>
                </a:solidFill>
                <a:latin typeface="Times New Roman"/>
                <a:cs typeface="Times New Roman"/>
              </a:rPr>
              <a:t>In:</a:t>
            </a:r>
            <a:r>
              <a:rPr sz="900" spc="-25" dirty="0">
                <a:solidFill>
                  <a:srgbClr val="597DA4"/>
                </a:solidFill>
                <a:latin typeface="Times New Roman"/>
                <a:cs typeface="Times New Roman"/>
              </a:rPr>
              <a:t> </a:t>
            </a:r>
            <a:r>
              <a:rPr sz="900" i="1" spc="35" dirty="0">
                <a:solidFill>
                  <a:srgbClr val="597DA4"/>
                </a:solidFill>
                <a:latin typeface="Times New Roman"/>
                <a:cs typeface="Times New Roman"/>
              </a:rPr>
              <a:t>arXiv</a:t>
            </a:r>
            <a:r>
              <a:rPr sz="900" i="1" spc="-25" dirty="0">
                <a:solidFill>
                  <a:srgbClr val="597DA4"/>
                </a:solidFill>
                <a:latin typeface="Times New Roman"/>
                <a:cs typeface="Times New Roman"/>
              </a:rPr>
              <a:t> </a:t>
            </a:r>
            <a:r>
              <a:rPr sz="900" i="1" spc="45" dirty="0">
                <a:solidFill>
                  <a:srgbClr val="597DA4"/>
                </a:solidFill>
                <a:latin typeface="Times New Roman"/>
                <a:cs typeface="Times New Roman"/>
              </a:rPr>
              <a:t>preprint</a:t>
            </a:r>
            <a:r>
              <a:rPr sz="900" i="1" spc="-25" dirty="0">
                <a:solidFill>
                  <a:srgbClr val="597DA4"/>
                </a:solidFill>
                <a:latin typeface="Times New Roman"/>
                <a:cs typeface="Times New Roman"/>
              </a:rPr>
              <a:t> </a:t>
            </a:r>
            <a:r>
              <a:rPr sz="900" i="1" spc="20" dirty="0">
                <a:solidFill>
                  <a:srgbClr val="597DA4"/>
                </a:solidFill>
                <a:latin typeface="Times New Roman"/>
                <a:cs typeface="Times New Roman"/>
              </a:rPr>
              <a:t>arXiv:2402.16438</a:t>
            </a:r>
            <a:r>
              <a:rPr sz="900" i="1" spc="-25" dirty="0">
                <a:solidFill>
                  <a:srgbClr val="597DA4"/>
                </a:solidFill>
                <a:latin typeface="Times New Roman"/>
                <a:cs typeface="Times New Roman"/>
              </a:rPr>
              <a:t> </a:t>
            </a:r>
            <a:r>
              <a:rPr sz="900" spc="20" dirty="0">
                <a:solidFill>
                  <a:srgbClr val="597DA4"/>
                </a:solidFill>
                <a:latin typeface="Times New Roman"/>
                <a:cs typeface="Times New Roman"/>
              </a:rPr>
              <a:t>(2024).</a:t>
            </a:r>
            <a:endParaRPr sz="900">
              <a:latin typeface="Times New Roman"/>
              <a:cs typeface="Times New Roman"/>
            </a:endParaRPr>
          </a:p>
          <a:p>
            <a:pPr marL="525780" marR="175895" indent="-261620">
              <a:lnSpc>
                <a:spcPct val="112900"/>
              </a:lnSpc>
              <a:spcBef>
                <a:spcPts val="405"/>
              </a:spcBef>
              <a:buClr>
                <a:srgbClr val="003874"/>
              </a:buClr>
              <a:buFont typeface="Times New Roman"/>
              <a:buAutoNum type="arabicPlain"/>
              <a:tabLst>
                <a:tab pos="526415" algn="l"/>
              </a:tabLst>
            </a:pPr>
            <a:r>
              <a:rPr sz="900" spc="30" dirty="0">
                <a:solidFill>
                  <a:srgbClr val="003874"/>
                </a:solidFill>
                <a:latin typeface="Times New Roman"/>
                <a:cs typeface="Times New Roman"/>
              </a:rPr>
              <a:t>Takeshi</a:t>
            </a:r>
            <a:r>
              <a:rPr sz="900" spc="-15" dirty="0">
                <a:solidFill>
                  <a:srgbClr val="003874"/>
                </a:solidFill>
                <a:latin typeface="Times New Roman"/>
                <a:cs typeface="Times New Roman"/>
              </a:rPr>
              <a:t> </a:t>
            </a:r>
            <a:r>
              <a:rPr sz="900" spc="30" dirty="0">
                <a:solidFill>
                  <a:srgbClr val="003874"/>
                </a:solidFill>
                <a:latin typeface="Times New Roman"/>
                <a:cs typeface="Times New Roman"/>
              </a:rPr>
              <a:t>Kojima</a:t>
            </a:r>
            <a:r>
              <a:rPr sz="900" spc="-10" dirty="0">
                <a:solidFill>
                  <a:srgbClr val="003874"/>
                </a:solidFill>
                <a:latin typeface="Times New Roman"/>
                <a:cs typeface="Times New Roman"/>
              </a:rPr>
              <a:t> </a:t>
            </a:r>
            <a:r>
              <a:rPr sz="900" spc="60" dirty="0">
                <a:solidFill>
                  <a:srgbClr val="003874"/>
                </a:solidFill>
                <a:latin typeface="Times New Roman"/>
                <a:cs typeface="Times New Roman"/>
              </a:rPr>
              <a:t>et</a:t>
            </a:r>
            <a:r>
              <a:rPr sz="900" spc="-10" dirty="0">
                <a:solidFill>
                  <a:srgbClr val="003874"/>
                </a:solidFill>
                <a:latin typeface="Times New Roman"/>
                <a:cs typeface="Times New Roman"/>
              </a:rPr>
              <a:t> </a:t>
            </a:r>
            <a:r>
              <a:rPr sz="900" spc="25" dirty="0">
                <a:solidFill>
                  <a:srgbClr val="003874"/>
                </a:solidFill>
                <a:latin typeface="Times New Roman"/>
                <a:cs typeface="Times New Roman"/>
              </a:rPr>
              <a:t>al.</a:t>
            </a:r>
            <a:r>
              <a:rPr sz="900" spc="-10" dirty="0">
                <a:solidFill>
                  <a:srgbClr val="003874"/>
                </a:solidFill>
                <a:latin typeface="Times New Roman"/>
                <a:cs typeface="Times New Roman"/>
              </a:rPr>
              <a:t> </a:t>
            </a:r>
            <a:r>
              <a:rPr sz="900" spc="50" dirty="0">
                <a:latin typeface="Times New Roman"/>
                <a:cs typeface="Times New Roman"/>
              </a:rPr>
              <a:t>“On</a:t>
            </a:r>
            <a:r>
              <a:rPr sz="900" spc="-15" dirty="0">
                <a:latin typeface="Times New Roman"/>
                <a:cs typeface="Times New Roman"/>
              </a:rPr>
              <a:t> </a:t>
            </a:r>
            <a:r>
              <a:rPr sz="900" spc="70" dirty="0">
                <a:latin typeface="Times New Roman"/>
                <a:cs typeface="Times New Roman"/>
              </a:rPr>
              <a:t>the</a:t>
            </a:r>
            <a:r>
              <a:rPr sz="900" spc="-10" dirty="0">
                <a:latin typeface="Times New Roman"/>
                <a:cs typeface="Times New Roman"/>
              </a:rPr>
              <a:t> </a:t>
            </a:r>
            <a:r>
              <a:rPr sz="900" spc="40" dirty="0">
                <a:latin typeface="Times New Roman"/>
                <a:cs typeface="Times New Roman"/>
              </a:rPr>
              <a:t>Multilingual</a:t>
            </a:r>
            <a:r>
              <a:rPr sz="900" spc="-10" dirty="0">
                <a:latin typeface="Times New Roman"/>
                <a:cs typeface="Times New Roman"/>
              </a:rPr>
              <a:t> </a:t>
            </a:r>
            <a:r>
              <a:rPr sz="900" spc="10" dirty="0">
                <a:latin typeface="Times New Roman"/>
                <a:cs typeface="Times New Roman"/>
              </a:rPr>
              <a:t>Ability</a:t>
            </a:r>
            <a:r>
              <a:rPr sz="900" spc="-10" dirty="0">
                <a:latin typeface="Times New Roman"/>
                <a:cs typeface="Times New Roman"/>
              </a:rPr>
              <a:t> </a:t>
            </a:r>
            <a:r>
              <a:rPr sz="900" spc="25" dirty="0">
                <a:latin typeface="Times New Roman"/>
                <a:cs typeface="Times New Roman"/>
              </a:rPr>
              <a:t>of</a:t>
            </a:r>
            <a:r>
              <a:rPr sz="900" spc="-10" dirty="0">
                <a:latin typeface="Times New Roman"/>
                <a:cs typeface="Times New Roman"/>
              </a:rPr>
              <a:t> </a:t>
            </a:r>
            <a:r>
              <a:rPr sz="900" spc="60" dirty="0">
                <a:latin typeface="Times New Roman"/>
                <a:cs typeface="Times New Roman"/>
              </a:rPr>
              <a:t>Decoder-based</a:t>
            </a:r>
            <a:r>
              <a:rPr sz="900" spc="-15" dirty="0">
                <a:latin typeface="Times New Roman"/>
                <a:cs typeface="Times New Roman"/>
              </a:rPr>
              <a:t> </a:t>
            </a:r>
            <a:r>
              <a:rPr sz="900" spc="55" dirty="0">
                <a:latin typeface="Times New Roman"/>
                <a:cs typeface="Times New Roman"/>
              </a:rPr>
              <a:t>Pre-trained</a:t>
            </a:r>
            <a:r>
              <a:rPr sz="900" spc="-10" dirty="0">
                <a:latin typeface="Times New Roman"/>
                <a:cs typeface="Times New Roman"/>
              </a:rPr>
              <a:t> </a:t>
            </a:r>
            <a:r>
              <a:rPr sz="900" spc="50" dirty="0">
                <a:latin typeface="Times New Roman"/>
                <a:cs typeface="Times New Roman"/>
              </a:rPr>
              <a:t>Language </a:t>
            </a:r>
            <a:r>
              <a:rPr sz="900" spc="-210" dirty="0">
                <a:latin typeface="Times New Roman"/>
                <a:cs typeface="Times New Roman"/>
              </a:rPr>
              <a:t> </a:t>
            </a:r>
            <a:r>
              <a:rPr sz="900" spc="40" dirty="0">
                <a:latin typeface="Times New Roman"/>
                <a:cs typeface="Times New Roman"/>
              </a:rPr>
              <a:t>Models: </a:t>
            </a:r>
            <a:r>
              <a:rPr sz="900" spc="50" dirty="0">
                <a:latin typeface="Times New Roman"/>
                <a:cs typeface="Times New Roman"/>
              </a:rPr>
              <a:t>Finding </a:t>
            </a:r>
            <a:r>
              <a:rPr sz="900" spc="90" dirty="0">
                <a:latin typeface="Times New Roman"/>
                <a:cs typeface="Times New Roman"/>
              </a:rPr>
              <a:t>and </a:t>
            </a:r>
            <a:r>
              <a:rPr sz="900" spc="45" dirty="0">
                <a:latin typeface="Times New Roman"/>
                <a:cs typeface="Times New Roman"/>
              </a:rPr>
              <a:t>Controlling Language-Speciﬁc </a:t>
            </a:r>
            <a:r>
              <a:rPr sz="900" spc="50" dirty="0">
                <a:latin typeface="Times New Roman"/>
                <a:cs typeface="Times New Roman"/>
              </a:rPr>
              <a:t>Neurons”. </a:t>
            </a:r>
            <a:r>
              <a:rPr sz="900" spc="25" dirty="0">
                <a:solidFill>
                  <a:srgbClr val="597DA4"/>
                </a:solidFill>
                <a:latin typeface="Times New Roman"/>
                <a:cs typeface="Times New Roman"/>
              </a:rPr>
              <a:t>In: </a:t>
            </a:r>
            <a:r>
              <a:rPr sz="900" i="1" spc="35" dirty="0">
                <a:solidFill>
                  <a:srgbClr val="597DA4"/>
                </a:solidFill>
                <a:latin typeface="Times New Roman"/>
                <a:cs typeface="Times New Roman"/>
              </a:rPr>
              <a:t>arXiv </a:t>
            </a:r>
            <a:r>
              <a:rPr sz="900" i="1" spc="45" dirty="0">
                <a:solidFill>
                  <a:srgbClr val="597DA4"/>
                </a:solidFill>
                <a:latin typeface="Times New Roman"/>
                <a:cs typeface="Times New Roman"/>
              </a:rPr>
              <a:t>preprint </a:t>
            </a:r>
            <a:r>
              <a:rPr sz="900" i="1" spc="50" dirty="0">
                <a:solidFill>
                  <a:srgbClr val="597DA4"/>
                </a:solidFill>
                <a:latin typeface="Times New Roman"/>
                <a:cs typeface="Times New Roman"/>
              </a:rPr>
              <a:t> </a:t>
            </a:r>
            <a:r>
              <a:rPr sz="900" i="1" spc="20" dirty="0">
                <a:solidFill>
                  <a:srgbClr val="597DA4"/>
                </a:solidFill>
                <a:latin typeface="Times New Roman"/>
                <a:cs typeface="Times New Roman"/>
              </a:rPr>
              <a:t>arXiv:2404.02431</a:t>
            </a:r>
            <a:r>
              <a:rPr sz="900" i="1" spc="-25" dirty="0">
                <a:solidFill>
                  <a:srgbClr val="597DA4"/>
                </a:solidFill>
                <a:latin typeface="Times New Roman"/>
                <a:cs typeface="Times New Roman"/>
              </a:rPr>
              <a:t> </a:t>
            </a:r>
            <a:r>
              <a:rPr sz="900" spc="20" dirty="0">
                <a:solidFill>
                  <a:srgbClr val="597DA4"/>
                </a:solidFill>
                <a:latin typeface="Times New Roman"/>
                <a:cs typeface="Times New Roman"/>
              </a:rPr>
              <a:t>(2024).</a:t>
            </a:r>
            <a:endParaRPr sz="900">
              <a:latin typeface="Times New Roman"/>
              <a:cs typeface="Times New Roman"/>
            </a:endParaRPr>
          </a:p>
          <a:p>
            <a:pPr marL="525780" marR="5080" indent="-261620">
              <a:lnSpc>
                <a:spcPct val="112900"/>
              </a:lnSpc>
              <a:spcBef>
                <a:spcPts val="400"/>
              </a:spcBef>
              <a:buClr>
                <a:srgbClr val="003874"/>
              </a:buClr>
              <a:buFont typeface="Times New Roman"/>
              <a:buAutoNum type="arabicPlain"/>
              <a:tabLst>
                <a:tab pos="526415" algn="l"/>
              </a:tabLst>
            </a:pPr>
            <a:r>
              <a:rPr sz="900" spc="45" dirty="0">
                <a:solidFill>
                  <a:srgbClr val="003874"/>
                </a:solidFill>
                <a:latin typeface="Times New Roman"/>
                <a:cs typeface="Times New Roman"/>
              </a:rPr>
              <a:t>Gaurav</a:t>
            </a:r>
            <a:r>
              <a:rPr sz="900" spc="-25" dirty="0">
                <a:solidFill>
                  <a:srgbClr val="003874"/>
                </a:solidFill>
                <a:latin typeface="Times New Roman"/>
                <a:cs typeface="Times New Roman"/>
              </a:rPr>
              <a:t> </a:t>
            </a:r>
            <a:r>
              <a:rPr sz="900" spc="35" dirty="0">
                <a:solidFill>
                  <a:srgbClr val="003874"/>
                </a:solidFill>
                <a:latin typeface="Times New Roman"/>
                <a:cs typeface="Times New Roman"/>
              </a:rPr>
              <a:t>Verma</a:t>
            </a:r>
            <a:r>
              <a:rPr sz="900" spc="-25" dirty="0">
                <a:solidFill>
                  <a:srgbClr val="003874"/>
                </a:solidFill>
                <a:latin typeface="Times New Roman"/>
                <a:cs typeface="Times New Roman"/>
              </a:rPr>
              <a:t> </a:t>
            </a:r>
            <a:r>
              <a:rPr sz="900" spc="60" dirty="0">
                <a:solidFill>
                  <a:srgbClr val="003874"/>
                </a:solidFill>
                <a:latin typeface="Times New Roman"/>
                <a:cs typeface="Times New Roman"/>
              </a:rPr>
              <a:t>et</a:t>
            </a:r>
            <a:r>
              <a:rPr sz="900" spc="-20" dirty="0">
                <a:solidFill>
                  <a:srgbClr val="003874"/>
                </a:solidFill>
                <a:latin typeface="Times New Roman"/>
                <a:cs typeface="Times New Roman"/>
              </a:rPr>
              <a:t> </a:t>
            </a:r>
            <a:r>
              <a:rPr sz="900" spc="25" dirty="0">
                <a:solidFill>
                  <a:srgbClr val="003874"/>
                </a:solidFill>
                <a:latin typeface="Times New Roman"/>
                <a:cs typeface="Times New Roman"/>
              </a:rPr>
              <a:t>al.</a:t>
            </a:r>
            <a:r>
              <a:rPr sz="900" spc="-25" dirty="0">
                <a:solidFill>
                  <a:srgbClr val="003874"/>
                </a:solidFill>
                <a:latin typeface="Times New Roman"/>
                <a:cs typeface="Times New Roman"/>
              </a:rPr>
              <a:t> </a:t>
            </a:r>
            <a:r>
              <a:rPr sz="900" spc="45" dirty="0">
                <a:latin typeface="Times New Roman"/>
                <a:cs typeface="Times New Roman"/>
              </a:rPr>
              <a:t>“Mysterious</a:t>
            </a:r>
            <a:r>
              <a:rPr sz="900" spc="-20" dirty="0">
                <a:latin typeface="Times New Roman"/>
                <a:cs typeface="Times New Roman"/>
              </a:rPr>
              <a:t> </a:t>
            </a:r>
            <a:r>
              <a:rPr sz="900" spc="45" dirty="0">
                <a:latin typeface="Times New Roman"/>
                <a:cs typeface="Times New Roman"/>
              </a:rPr>
              <a:t>Projections:</a:t>
            </a:r>
            <a:r>
              <a:rPr sz="900" spc="-25" dirty="0">
                <a:latin typeface="Times New Roman"/>
                <a:cs typeface="Times New Roman"/>
              </a:rPr>
              <a:t> </a:t>
            </a:r>
            <a:r>
              <a:rPr sz="900" spc="55" dirty="0">
                <a:latin typeface="Times New Roman"/>
                <a:cs typeface="Times New Roman"/>
              </a:rPr>
              <a:t>Multimodal</a:t>
            </a:r>
            <a:r>
              <a:rPr sz="900" spc="-20" dirty="0">
                <a:latin typeface="Times New Roman"/>
                <a:cs typeface="Times New Roman"/>
              </a:rPr>
              <a:t> </a:t>
            </a:r>
            <a:r>
              <a:rPr sz="900" spc="5" dirty="0">
                <a:latin typeface="Times New Roman"/>
                <a:cs typeface="Times New Roman"/>
              </a:rPr>
              <a:t>LLMs</a:t>
            </a:r>
            <a:r>
              <a:rPr sz="900" spc="-25" dirty="0">
                <a:latin typeface="Times New Roman"/>
                <a:cs typeface="Times New Roman"/>
              </a:rPr>
              <a:t> </a:t>
            </a:r>
            <a:r>
              <a:rPr sz="900" spc="45" dirty="0">
                <a:latin typeface="Times New Roman"/>
                <a:cs typeface="Times New Roman"/>
              </a:rPr>
              <a:t>Gain</a:t>
            </a:r>
            <a:r>
              <a:rPr sz="900" spc="-20" dirty="0">
                <a:latin typeface="Times New Roman"/>
                <a:cs typeface="Times New Roman"/>
              </a:rPr>
              <a:t> </a:t>
            </a:r>
            <a:r>
              <a:rPr sz="900" spc="55" dirty="0">
                <a:latin typeface="Times New Roman"/>
                <a:cs typeface="Times New Roman"/>
              </a:rPr>
              <a:t>Domain-Speciﬁc</a:t>
            </a:r>
            <a:r>
              <a:rPr sz="900" spc="-25" dirty="0">
                <a:latin typeface="Times New Roman"/>
                <a:cs typeface="Times New Roman"/>
              </a:rPr>
              <a:t> </a:t>
            </a:r>
            <a:r>
              <a:rPr sz="900" spc="25" dirty="0">
                <a:latin typeface="Times New Roman"/>
                <a:cs typeface="Times New Roman"/>
              </a:rPr>
              <a:t>Visual </a:t>
            </a:r>
            <a:r>
              <a:rPr sz="900" spc="-210" dirty="0">
                <a:latin typeface="Times New Roman"/>
                <a:cs typeface="Times New Roman"/>
              </a:rPr>
              <a:t> </a:t>
            </a:r>
            <a:r>
              <a:rPr sz="900" spc="45" dirty="0">
                <a:latin typeface="Times New Roman"/>
                <a:cs typeface="Times New Roman"/>
              </a:rPr>
              <a:t>Capabilities </a:t>
            </a:r>
            <a:r>
              <a:rPr sz="900" spc="55" dirty="0">
                <a:latin typeface="Times New Roman"/>
                <a:cs typeface="Times New Roman"/>
              </a:rPr>
              <a:t>Without </a:t>
            </a:r>
            <a:r>
              <a:rPr sz="900" spc="40" dirty="0">
                <a:latin typeface="Times New Roman"/>
                <a:cs typeface="Times New Roman"/>
              </a:rPr>
              <a:t>Richer </a:t>
            </a:r>
            <a:r>
              <a:rPr sz="900" spc="45" dirty="0">
                <a:latin typeface="Times New Roman"/>
                <a:cs typeface="Times New Roman"/>
              </a:rPr>
              <a:t>Cross-Modal </a:t>
            </a:r>
            <a:r>
              <a:rPr sz="900" spc="40" dirty="0">
                <a:latin typeface="Times New Roman"/>
                <a:cs typeface="Times New Roman"/>
              </a:rPr>
              <a:t>Projections”. </a:t>
            </a:r>
            <a:r>
              <a:rPr sz="900" spc="25" dirty="0">
                <a:solidFill>
                  <a:srgbClr val="597DA4"/>
                </a:solidFill>
                <a:latin typeface="Times New Roman"/>
                <a:cs typeface="Times New Roman"/>
              </a:rPr>
              <a:t>In: </a:t>
            </a:r>
            <a:r>
              <a:rPr sz="900" i="1" spc="35" dirty="0">
                <a:solidFill>
                  <a:srgbClr val="597DA4"/>
                </a:solidFill>
                <a:latin typeface="Times New Roman"/>
                <a:cs typeface="Times New Roman"/>
              </a:rPr>
              <a:t>arXiv </a:t>
            </a:r>
            <a:r>
              <a:rPr sz="900" i="1" spc="45" dirty="0">
                <a:solidFill>
                  <a:srgbClr val="597DA4"/>
                </a:solidFill>
                <a:latin typeface="Times New Roman"/>
                <a:cs typeface="Times New Roman"/>
              </a:rPr>
              <a:t>preprint </a:t>
            </a:r>
            <a:r>
              <a:rPr sz="900" i="1" spc="20" dirty="0">
                <a:solidFill>
                  <a:srgbClr val="597DA4"/>
                </a:solidFill>
                <a:latin typeface="Times New Roman"/>
                <a:cs typeface="Times New Roman"/>
              </a:rPr>
              <a:t>arXiv:2402.16832 </a:t>
            </a:r>
            <a:r>
              <a:rPr sz="900" i="1" spc="25" dirty="0">
                <a:solidFill>
                  <a:srgbClr val="597DA4"/>
                </a:solidFill>
                <a:latin typeface="Times New Roman"/>
                <a:cs typeface="Times New Roman"/>
              </a:rPr>
              <a:t> </a:t>
            </a:r>
            <a:r>
              <a:rPr sz="900" spc="20" dirty="0">
                <a:solidFill>
                  <a:srgbClr val="597DA4"/>
                </a:solidFill>
                <a:latin typeface="Times New Roman"/>
                <a:cs typeface="Times New Roman"/>
              </a:rPr>
              <a:t>(2024).</a:t>
            </a:r>
            <a:endParaRPr sz="900">
              <a:latin typeface="Times New Roman"/>
              <a:cs typeface="Times New Roman"/>
            </a:endParaRPr>
          </a:p>
          <a:p>
            <a:pPr marL="525780" marR="703580" indent="-261620">
              <a:lnSpc>
                <a:spcPct val="112900"/>
              </a:lnSpc>
              <a:spcBef>
                <a:spcPts val="405"/>
              </a:spcBef>
              <a:buClr>
                <a:srgbClr val="003874"/>
              </a:buClr>
              <a:buFont typeface="Times New Roman"/>
              <a:buAutoNum type="arabicPlain"/>
              <a:tabLst>
                <a:tab pos="526415" algn="l"/>
              </a:tabLst>
            </a:pPr>
            <a:r>
              <a:rPr sz="900" spc="25" dirty="0">
                <a:solidFill>
                  <a:srgbClr val="003874"/>
                </a:solidFill>
                <a:latin typeface="Times New Roman"/>
                <a:cs typeface="Times New Roman"/>
              </a:rPr>
              <a:t>Yuhui</a:t>
            </a:r>
            <a:r>
              <a:rPr sz="900" spc="-20" dirty="0">
                <a:solidFill>
                  <a:srgbClr val="003874"/>
                </a:solidFill>
                <a:latin typeface="Times New Roman"/>
                <a:cs typeface="Times New Roman"/>
              </a:rPr>
              <a:t> </a:t>
            </a:r>
            <a:r>
              <a:rPr sz="900" spc="60" dirty="0">
                <a:solidFill>
                  <a:srgbClr val="003874"/>
                </a:solidFill>
                <a:latin typeface="Times New Roman"/>
                <a:cs typeface="Times New Roman"/>
              </a:rPr>
              <a:t>Zhang</a:t>
            </a:r>
            <a:r>
              <a:rPr sz="900" spc="-15" dirty="0">
                <a:solidFill>
                  <a:srgbClr val="003874"/>
                </a:solidFill>
                <a:latin typeface="Times New Roman"/>
                <a:cs typeface="Times New Roman"/>
              </a:rPr>
              <a:t> </a:t>
            </a:r>
            <a:r>
              <a:rPr sz="900" spc="60" dirty="0">
                <a:solidFill>
                  <a:srgbClr val="003874"/>
                </a:solidFill>
                <a:latin typeface="Times New Roman"/>
                <a:cs typeface="Times New Roman"/>
              </a:rPr>
              <a:t>et</a:t>
            </a:r>
            <a:r>
              <a:rPr sz="900" spc="-15" dirty="0">
                <a:solidFill>
                  <a:srgbClr val="003874"/>
                </a:solidFill>
                <a:latin typeface="Times New Roman"/>
                <a:cs typeface="Times New Roman"/>
              </a:rPr>
              <a:t> </a:t>
            </a:r>
            <a:r>
              <a:rPr sz="900" spc="25" dirty="0">
                <a:solidFill>
                  <a:srgbClr val="003874"/>
                </a:solidFill>
                <a:latin typeface="Times New Roman"/>
                <a:cs typeface="Times New Roman"/>
              </a:rPr>
              <a:t>al.</a:t>
            </a:r>
            <a:r>
              <a:rPr sz="900" spc="-15" dirty="0">
                <a:solidFill>
                  <a:srgbClr val="003874"/>
                </a:solidFill>
                <a:latin typeface="Times New Roman"/>
                <a:cs typeface="Times New Roman"/>
              </a:rPr>
              <a:t> </a:t>
            </a:r>
            <a:r>
              <a:rPr sz="900" spc="25" dirty="0">
                <a:latin typeface="Times New Roman"/>
                <a:cs typeface="Times New Roman"/>
              </a:rPr>
              <a:t>“Why</a:t>
            </a:r>
            <a:r>
              <a:rPr sz="900" spc="-20" dirty="0">
                <a:latin typeface="Times New Roman"/>
                <a:cs typeface="Times New Roman"/>
              </a:rPr>
              <a:t> </a:t>
            </a:r>
            <a:r>
              <a:rPr sz="900" spc="55" dirty="0">
                <a:latin typeface="Times New Roman"/>
                <a:cs typeface="Times New Roman"/>
              </a:rPr>
              <a:t>are</a:t>
            </a:r>
            <a:r>
              <a:rPr sz="900" spc="-15" dirty="0">
                <a:latin typeface="Times New Roman"/>
                <a:cs typeface="Times New Roman"/>
              </a:rPr>
              <a:t> </a:t>
            </a:r>
            <a:r>
              <a:rPr sz="900" spc="40" dirty="0">
                <a:latin typeface="Times New Roman"/>
                <a:cs typeface="Times New Roman"/>
              </a:rPr>
              <a:t>Visually-Grounded</a:t>
            </a:r>
            <a:r>
              <a:rPr sz="900" spc="-15" dirty="0">
                <a:latin typeface="Times New Roman"/>
                <a:cs typeface="Times New Roman"/>
              </a:rPr>
              <a:t> </a:t>
            </a:r>
            <a:r>
              <a:rPr sz="900" spc="50" dirty="0">
                <a:latin typeface="Times New Roman"/>
                <a:cs typeface="Times New Roman"/>
              </a:rPr>
              <a:t>Language</a:t>
            </a:r>
            <a:r>
              <a:rPr sz="900" spc="-15" dirty="0">
                <a:latin typeface="Times New Roman"/>
                <a:cs typeface="Times New Roman"/>
              </a:rPr>
              <a:t> </a:t>
            </a:r>
            <a:r>
              <a:rPr sz="900" spc="45" dirty="0">
                <a:latin typeface="Times New Roman"/>
                <a:cs typeface="Times New Roman"/>
              </a:rPr>
              <a:t>Models</a:t>
            </a:r>
            <a:r>
              <a:rPr sz="900" spc="-15" dirty="0">
                <a:latin typeface="Times New Roman"/>
                <a:cs typeface="Times New Roman"/>
              </a:rPr>
              <a:t> </a:t>
            </a:r>
            <a:r>
              <a:rPr sz="900" spc="45" dirty="0">
                <a:latin typeface="Times New Roman"/>
                <a:cs typeface="Times New Roman"/>
              </a:rPr>
              <a:t>Bad</a:t>
            </a:r>
            <a:r>
              <a:rPr sz="900" spc="-20" dirty="0">
                <a:latin typeface="Times New Roman"/>
                <a:cs typeface="Times New Roman"/>
              </a:rPr>
              <a:t> </a:t>
            </a:r>
            <a:r>
              <a:rPr sz="900" spc="65" dirty="0">
                <a:latin typeface="Times New Roman"/>
                <a:cs typeface="Times New Roman"/>
              </a:rPr>
              <a:t>at</a:t>
            </a:r>
            <a:r>
              <a:rPr sz="900" spc="-15" dirty="0">
                <a:latin typeface="Times New Roman"/>
                <a:cs typeface="Times New Roman"/>
              </a:rPr>
              <a:t> </a:t>
            </a:r>
            <a:r>
              <a:rPr sz="900" spc="55" dirty="0">
                <a:latin typeface="Times New Roman"/>
                <a:cs typeface="Times New Roman"/>
              </a:rPr>
              <a:t>Image </a:t>
            </a:r>
            <a:r>
              <a:rPr sz="900" spc="-210" dirty="0">
                <a:latin typeface="Times New Roman"/>
                <a:cs typeface="Times New Roman"/>
              </a:rPr>
              <a:t> </a:t>
            </a:r>
            <a:r>
              <a:rPr sz="900" spc="35" dirty="0">
                <a:latin typeface="Times New Roman"/>
                <a:cs typeface="Times New Roman"/>
              </a:rPr>
              <a:t>Classiﬁcation?”</a:t>
            </a:r>
            <a:r>
              <a:rPr sz="900" spc="-25" dirty="0">
                <a:latin typeface="Times New Roman"/>
                <a:cs typeface="Times New Roman"/>
              </a:rPr>
              <a:t> </a:t>
            </a:r>
            <a:r>
              <a:rPr sz="900" spc="25" dirty="0">
                <a:solidFill>
                  <a:srgbClr val="597DA4"/>
                </a:solidFill>
                <a:latin typeface="Times New Roman"/>
                <a:cs typeface="Times New Roman"/>
              </a:rPr>
              <a:t>In:</a:t>
            </a:r>
            <a:r>
              <a:rPr sz="900" spc="-25" dirty="0">
                <a:solidFill>
                  <a:srgbClr val="597DA4"/>
                </a:solidFill>
                <a:latin typeface="Times New Roman"/>
                <a:cs typeface="Times New Roman"/>
              </a:rPr>
              <a:t> </a:t>
            </a:r>
            <a:r>
              <a:rPr sz="900" i="1" spc="35" dirty="0">
                <a:solidFill>
                  <a:srgbClr val="597DA4"/>
                </a:solidFill>
                <a:latin typeface="Times New Roman"/>
                <a:cs typeface="Times New Roman"/>
              </a:rPr>
              <a:t>arXiv</a:t>
            </a:r>
            <a:r>
              <a:rPr sz="900" i="1" spc="-20" dirty="0">
                <a:solidFill>
                  <a:srgbClr val="597DA4"/>
                </a:solidFill>
                <a:latin typeface="Times New Roman"/>
                <a:cs typeface="Times New Roman"/>
              </a:rPr>
              <a:t> </a:t>
            </a:r>
            <a:r>
              <a:rPr sz="900" i="1" spc="45" dirty="0">
                <a:solidFill>
                  <a:srgbClr val="597DA4"/>
                </a:solidFill>
                <a:latin typeface="Times New Roman"/>
                <a:cs typeface="Times New Roman"/>
              </a:rPr>
              <a:t>preprint</a:t>
            </a:r>
            <a:r>
              <a:rPr sz="900" i="1" spc="-25" dirty="0">
                <a:solidFill>
                  <a:srgbClr val="597DA4"/>
                </a:solidFill>
                <a:latin typeface="Times New Roman"/>
                <a:cs typeface="Times New Roman"/>
              </a:rPr>
              <a:t> </a:t>
            </a:r>
            <a:r>
              <a:rPr sz="900" i="1" spc="20" dirty="0">
                <a:solidFill>
                  <a:srgbClr val="597DA4"/>
                </a:solidFill>
                <a:latin typeface="Times New Roman"/>
                <a:cs typeface="Times New Roman"/>
              </a:rPr>
              <a:t>arXiv:2405.18415</a:t>
            </a:r>
            <a:r>
              <a:rPr sz="900" i="1" spc="-25" dirty="0">
                <a:solidFill>
                  <a:srgbClr val="597DA4"/>
                </a:solidFill>
                <a:latin typeface="Times New Roman"/>
                <a:cs typeface="Times New Roman"/>
              </a:rPr>
              <a:t> </a:t>
            </a:r>
            <a:r>
              <a:rPr sz="900" spc="20" dirty="0">
                <a:solidFill>
                  <a:srgbClr val="597DA4"/>
                </a:solidFill>
                <a:latin typeface="Times New Roman"/>
                <a:cs typeface="Times New Roman"/>
              </a:rPr>
              <a:t>(2024).</a:t>
            </a:r>
            <a:endParaRPr sz="900">
              <a:latin typeface="Times New Roman"/>
              <a:cs typeface="Times New Roman"/>
            </a:endParaRPr>
          </a:p>
          <a:p>
            <a:pPr marL="525780" marR="231775" indent="-261620">
              <a:lnSpc>
                <a:spcPct val="112900"/>
              </a:lnSpc>
              <a:spcBef>
                <a:spcPts val="405"/>
              </a:spcBef>
              <a:buClr>
                <a:srgbClr val="003874"/>
              </a:buClr>
              <a:buFont typeface="Times New Roman"/>
              <a:buAutoNum type="arabicPlain"/>
              <a:tabLst>
                <a:tab pos="526415" algn="l"/>
              </a:tabLst>
            </a:pPr>
            <a:r>
              <a:rPr sz="900" spc="40" dirty="0">
                <a:solidFill>
                  <a:srgbClr val="003874"/>
                </a:solidFill>
                <a:latin typeface="Times New Roman"/>
                <a:cs typeface="Times New Roman"/>
              </a:rPr>
              <a:t>Wenliang</a:t>
            </a:r>
            <a:r>
              <a:rPr sz="900" spc="-20" dirty="0">
                <a:solidFill>
                  <a:srgbClr val="003874"/>
                </a:solidFill>
                <a:latin typeface="Times New Roman"/>
                <a:cs typeface="Times New Roman"/>
              </a:rPr>
              <a:t> </a:t>
            </a:r>
            <a:r>
              <a:rPr sz="900" spc="40" dirty="0">
                <a:solidFill>
                  <a:srgbClr val="003874"/>
                </a:solidFill>
                <a:latin typeface="Times New Roman"/>
                <a:cs typeface="Times New Roman"/>
              </a:rPr>
              <a:t>Dai</a:t>
            </a:r>
            <a:r>
              <a:rPr sz="900" spc="-15" dirty="0">
                <a:solidFill>
                  <a:srgbClr val="003874"/>
                </a:solidFill>
                <a:latin typeface="Times New Roman"/>
                <a:cs typeface="Times New Roman"/>
              </a:rPr>
              <a:t> </a:t>
            </a:r>
            <a:r>
              <a:rPr sz="900" spc="60" dirty="0">
                <a:solidFill>
                  <a:srgbClr val="003874"/>
                </a:solidFill>
                <a:latin typeface="Times New Roman"/>
                <a:cs typeface="Times New Roman"/>
              </a:rPr>
              <a:t>et</a:t>
            </a:r>
            <a:r>
              <a:rPr sz="900" spc="-15" dirty="0">
                <a:solidFill>
                  <a:srgbClr val="003874"/>
                </a:solidFill>
                <a:latin typeface="Times New Roman"/>
                <a:cs typeface="Times New Roman"/>
              </a:rPr>
              <a:t> </a:t>
            </a:r>
            <a:r>
              <a:rPr sz="900" spc="25" dirty="0">
                <a:solidFill>
                  <a:srgbClr val="003874"/>
                </a:solidFill>
                <a:latin typeface="Times New Roman"/>
                <a:cs typeface="Times New Roman"/>
              </a:rPr>
              <a:t>al.</a:t>
            </a:r>
            <a:r>
              <a:rPr sz="900" spc="-20" dirty="0">
                <a:solidFill>
                  <a:srgbClr val="003874"/>
                </a:solidFill>
                <a:latin typeface="Times New Roman"/>
                <a:cs typeface="Times New Roman"/>
              </a:rPr>
              <a:t> </a:t>
            </a:r>
            <a:r>
              <a:rPr sz="900" spc="45" dirty="0">
                <a:latin typeface="Times New Roman"/>
                <a:cs typeface="Times New Roman"/>
              </a:rPr>
              <a:t>“Instructblip:</a:t>
            </a:r>
            <a:r>
              <a:rPr sz="900" spc="-15" dirty="0">
                <a:latin typeface="Times New Roman"/>
                <a:cs typeface="Times New Roman"/>
              </a:rPr>
              <a:t> </a:t>
            </a:r>
            <a:r>
              <a:rPr sz="900" spc="35" dirty="0">
                <a:latin typeface="Times New Roman"/>
                <a:cs typeface="Times New Roman"/>
              </a:rPr>
              <a:t>Towards</a:t>
            </a:r>
            <a:r>
              <a:rPr sz="900" spc="-15" dirty="0">
                <a:latin typeface="Times New Roman"/>
                <a:cs typeface="Times New Roman"/>
              </a:rPr>
              <a:t> </a:t>
            </a:r>
            <a:r>
              <a:rPr sz="900" spc="60" dirty="0">
                <a:latin typeface="Times New Roman"/>
                <a:cs typeface="Times New Roman"/>
              </a:rPr>
              <a:t>general-purpose</a:t>
            </a:r>
            <a:r>
              <a:rPr sz="900" spc="-15" dirty="0">
                <a:latin typeface="Times New Roman"/>
                <a:cs typeface="Times New Roman"/>
              </a:rPr>
              <a:t> </a:t>
            </a:r>
            <a:r>
              <a:rPr sz="900" spc="50" dirty="0">
                <a:latin typeface="Times New Roman"/>
                <a:cs typeface="Times New Roman"/>
              </a:rPr>
              <a:t>vision-language</a:t>
            </a:r>
            <a:r>
              <a:rPr sz="900" spc="-20" dirty="0">
                <a:latin typeface="Times New Roman"/>
                <a:cs typeface="Times New Roman"/>
              </a:rPr>
              <a:t> </a:t>
            </a:r>
            <a:r>
              <a:rPr sz="900" spc="65" dirty="0">
                <a:latin typeface="Times New Roman"/>
                <a:cs typeface="Times New Roman"/>
              </a:rPr>
              <a:t>models</a:t>
            </a:r>
            <a:r>
              <a:rPr sz="900" spc="-15" dirty="0">
                <a:latin typeface="Times New Roman"/>
                <a:cs typeface="Times New Roman"/>
              </a:rPr>
              <a:t> </a:t>
            </a:r>
            <a:r>
              <a:rPr sz="900" spc="50" dirty="0">
                <a:latin typeface="Times New Roman"/>
                <a:cs typeface="Times New Roman"/>
              </a:rPr>
              <a:t>with </a:t>
            </a:r>
            <a:r>
              <a:rPr sz="900" spc="-210" dirty="0">
                <a:latin typeface="Times New Roman"/>
                <a:cs typeface="Times New Roman"/>
              </a:rPr>
              <a:t> </a:t>
            </a:r>
            <a:r>
              <a:rPr sz="900" spc="60" dirty="0">
                <a:latin typeface="Times New Roman"/>
                <a:cs typeface="Times New Roman"/>
              </a:rPr>
              <a:t>instruction</a:t>
            </a:r>
            <a:r>
              <a:rPr sz="900" spc="-20" dirty="0">
                <a:latin typeface="Times New Roman"/>
                <a:cs typeface="Times New Roman"/>
              </a:rPr>
              <a:t> </a:t>
            </a:r>
            <a:r>
              <a:rPr sz="900" spc="50" dirty="0">
                <a:latin typeface="Times New Roman"/>
                <a:cs typeface="Times New Roman"/>
              </a:rPr>
              <a:t>tuning”.</a:t>
            </a:r>
            <a:r>
              <a:rPr sz="900" spc="-15" dirty="0">
                <a:latin typeface="Times New Roman"/>
                <a:cs typeface="Times New Roman"/>
              </a:rPr>
              <a:t> </a:t>
            </a:r>
            <a:r>
              <a:rPr sz="900" spc="25" dirty="0">
                <a:solidFill>
                  <a:srgbClr val="597DA4"/>
                </a:solidFill>
                <a:latin typeface="Times New Roman"/>
                <a:cs typeface="Times New Roman"/>
              </a:rPr>
              <a:t>In:</a:t>
            </a:r>
            <a:r>
              <a:rPr sz="900" spc="-15" dirty="0">
                <a:solidFill>
                  <a:srgbClr val="597DA4"/>
                </a:solidFill>
                <a:latin typeface="Times New Roman"/>
                <a:cs typeface="Times New Roman"/>
              </a:rPr>
              <a:t> </a:t>
            </a:r>
            <a:r>
              <a:rPr sz="900" i="1" spc="40" dirty="0">
                <a:solidFill>
                  <a:srgbClr val="597DA4"/>
                </a:solidFill>
                <a:latin typeface="Times New Roman"/>
                <a:cs typeface="Times New Roman"/>
              </a:rPr>
              <a:t>Advances</a:t>
            </a:r>
            <a:r>
              <a:rPr sz="900" i="1" spc="-20" dirty="0">
                <a:solidFill>
                  <a:srgbClr val="597DA4"/>
                </a:solidFill>
                <a:latin typeface="Times New Roman"/>
                <a:cs typeface="Times New Roman"/>
              </a:rPr>
              <a:t> </a:t>
            </a:r>
            <a:r>
              <a:rPr sz="900" i="1" spc="70" dirty="0">
                <a:solidFill>
                  <a:srgbClr val="597DA4"/>
                </a:solidFill>
                <a:latin typeface="Times New Roman"/>
                <a:cs typeface="Times New Roman"/>
              </a:rPr>
              <a:t>in</a:t>
            </a:r>
            <a:r>
              <a:rPr sz="900" i="1" spc="-15" dirty="0">
                <a:solidFill>
                  <a:srgbClr val="597DA4"/>
                </a:solidFill>
                <a:latin typeface="Times New Roman"/>
                <a:cs typeface="Times New Roman"/>
              </a:rPr>
              <a:t> </a:t>
            </a:r>
            <a:r>
              <a:rPr sz="900" i="1" spc="40" dirty="0">
                <a:solidFill>
                  <a:srgbClr val="597DA4"/>
                </a:solidFill>
                <a:latin typeface="Times New Roman"/>
                <a:cs typeface="Times New Roman"/>
              </a:rPr>
              <a:t>Neural</a:t>
            </a:r>
            <a:r>
              <a:rPr sz="900" i="1" spc="-15" dirty="0">
                <a:solidFill>
                  <a:srgbClr val="597DA4"/>
                </a:solidFill>
                <a:latin typeface="Times New Roman"/>
                <a:cs typeface="Times New Roman"/>
              </a:rPr>
              <a:t> </a:t>
            </a:r>
            <a:r>
              <a:rPr sz="900" i="1" spc="55" dirty="0">
                <a:solidFill>
                  <a:srgbClr val="597DA4"/>
                </a:solidFill>
                <a:latin typeface="Times New Roman"/>
                <a:cs typeface="Times New Roman"/>
              </a:rPr>
              <a:t>Information</a:t>
            </a:r>
            <a:r>
              <a:rPr sz="900" i="1" spc="-20" dirty="0">
                <a:solidFill>
                  <a:srgbClr val="597DA4"/>
                </a:solidFill>
                <a:latin typeface="Times New Roman"/>
                <a:cs typeface="Times New Roman"/>
              </a:rPr>
              <a:t> </a:t>
            </a:r>
            <a:r>
              <a:rPr sz="900" i="1" spc="15" dirty="0">
                <a:solidFill>
                  <a:srgbClr val="597DA4"/>
                </a:solidFill>
                <a:latin typeface="Times New Roman"/>
                <a:cs typeface="Times New Roman"/>
              </a:rPr>
              <a:t>Processing</a:t>
            </a:r>
            <a:r>
              <a:rPr sz="900" i="1" spc="-15" dirty="0">
                <a:solidFill>
                  <a:srgbClr val="597DA4"/>
                </a:solidFill>
                <a:latin typeface="Times New Roman"/>
                <a:cs typeface="Times New Roman"/>
              </a:rPr>
              <a:t> </a:t>
            </a:r>
            <a:r>
              <a:rPr sz="900" i="1" spc="35" dirty="0">
                <a:solidFill>
                  <a:srgbClr val="597DA4"/>
                </a:solidFill>
                <a:latin typeface="Times New Roman"/>
                <a:cs typeface="Times New Roman"/>
              </a:rPr>
              <a:t>Systems</a:t>
            </a:r>
            <a:r>
              <a:rPr sz="900" i="1" spc="-15" dirty="0">
                <a:solidFill>
                  <a:srgbClr val="597DA4"/>
                </a:solidFill>
                <a:latin typeface="Times New Roman"/>
                <a:cs typeface="Times New Roman"/>
              </a:rPr>
              <a:t> </a:t>
            </a:r>
            <a:r>
              <a:rPr sz="900" spc="25" dirty="0">
                <a:solidFill>
                  <a:srgbClr val="597DA4"/>
                </a:solidFill>
                <a:latin typeface="Times New Roman"/>
                <a:cs typeface="Times New Roman"/>
              </a:rPr>
              <a:t>36</a:t>
            </a:r>
            <a:r>
              <a:rPr sz="900" spc="-20" dirty="0">
                <a:solidFill>
                  <a:srgbClr val="597DA4"/>
                </a:solidFill>
                <a:latin typeface="Times New Roman"/>
                <a:cs typeface="Times New Roman"/>
              </a:rPr>
              <a:t> </a:t>
            </a:r>
            <a:r>
              <a:rPr sz="900" spc="20" dirty="0">
                <a:solidFill>
                  <a:srgbClr val="597DA4"/>
                </a:solidFill>
                <a:latin typeface="Times New Roman"/>
                <a:cs typeface="Times New Roman"/>
              </a:rPr>
              <a:t>(2024).</a:t>
            </a:r>
            <a:endParaRPr sz="900">
              <a:latin typeface="Times New Roman"/>
              <a:cs typeface="Times New Roman"/>
            </a:endParaRPr>
          </a:p>
          <a:p>
            <a:pPr marL="525780" indent="-262255">
              <a:lnSpc>
                <a:spcPct val="100000"/>
              </a:lnSpc>
              <a:spcBef>
                <a:spcPts val="540"/>
              </a:spcBef>
              <a:buClr>
                <a:srgbClr val="003874"/>
              </a:buClr>
              <a:buFont typeface="Times New Roman"/>
              <a:buAutoNum type="arabicPlain"/>
              <a:tabLst>
                <a:tab pos="526415" algn="l"/>
              </a:tabLst>
            </a:pPr>
            <a:r>
              <a:rPr sz="900" spc="60" dirty="0">
                <a:solidFill>
                  <a:srgbClr val="003874"/>
                </a:solidFill>
                <a:latin typeface="Times New Roman"/>
                <a:cs typeface="Times New Roman"/>
              </a:rPr>
              <a:t>Haotian</a:t>
            </a:r>
            <a:r>
              <a:rPr sz="900" spc="-20" dirty="0">
                <a:solidFill>
                  <a:srgbClr val="003874"/>
                </a:solidFill>
                <a:latin typeface="Times New Roman"/>
                <a:cs typeface="Times New Roman"/>
              </a:rPr>
              <a:t> </a:t>
            </a:r>
            <a:r>
              <a:rPr sz="900" spc="20" dirty="0">
                <a:solidFill>
                  <a:srgbClr val="003874"/>
                </a:solidFill>
                <a:latin typeface="Times New Roman"/>
                <a:cs typeface="Times New Roman"/>
              </a:rPr>
              <a:t>Liu</a:t>
            </a:r>
            <a:r>
              <a:rPr sz="900" spc="-20" dirty="0">
                <a:solidFill>
                  <a:srgbClr val="003874"/>
                </a:solidFill>
                <a:latin typeface="Times New Roman"/>
                <a:cs typeface="Times New Roman"/>
              </a:rPr>
              <a:t> </a:t>
            </a:r>
            <a:r>
              <a:rPr sz="900" spc="60" dirty="0">
                <a:solidFill>
                  <a:srgbClr val="003874"/>
                </a:solidFill>
                <a:latin typeface="Times New Roman"/>
                <a:cs typeface="Times New Roman"/>
              </a:rPr>
              <a:t>et</a:t>
            </a:r>
            <a:r>
              <a:rPr sz="900" spc="-20" dirty="0">
                <a:solidFill>
                  <a:srgbClr val="003874"/>
                </a:solidFill>
                <a:latin typeface="Times New Roman"/>
                <a:cs typeface="Times New Roman"/>
              </a:rPr>
              <a:t> </a:t>
            </a:r>
            <a:r>
              <a:rPr sz="900" spc="25" dirty="0">
                <a:solidFill>
                  <a:srgbClr val="003874"/>
                </a:solidFill>
                <a:latin typeface="Times New Roman"/>
                <a:cs typeface="Times New Roman"/>
              </a:rPr>
              <a:t>al.</a:t>
            </a:r>
            <a:r>
              <a:rPr sz="900" spc="-20" dirty="0">
                <a:solidFill>
                  <a:srgbClr val="003874"/>
                </a:solidFill>
                <a:latin typeface="Times New Roman"/>
                <a:cs typeface="Times New Roman"/>
              </a:rPr>
              <a:t> </a:t>
            </a:r>
            <a:r>
              <a:rPr sz="900" i="1" spc="15" dirty="0">
                <a:latin typeface="Times New Roman"/>
                <a:cs typeface="Times New Roman"/>
              </a:rPr>
              <a:t>LLaVA-NeXT:</a:t>
            </a:r>
            <a:r>
              <a:rPr sz="900" i="1" spc="-20" dirty="0">
                <a:latin typeface="Times New Roman"/>
                <a:cs typeface="Times New Roman"/>
              </a:rPr>
              <a:t> </a:t>
            </a:r>
            <a:r>
              <a:rPr sz="900" i="1" spc="45" dirty="0">
                <a:latin typeface="Times New Roman"/>
                <a:cs typeface="Times New Roman"/>
              </a:rPr>
              <a:t>Improved</a:t>
            </a:r>
            <a:r>
              <a:rPr sz="900" i="1" spc="-20" dirty="0">
                <a:latin typeface="Times New Roman"/>
                <a:cs typeface="Times New Roman"/>
              </a:rPr>
              <a:t> </a:t>
            </a:r>
            <a:r>
              <a:rPr sz="900" i="1" spc="35" dirty="0">
                <a:latin typeface="Times New Roman"/>
                <a:cs typeface="Times New Roman"/>
              </a:rPr>
              <a:t>reasoning,</a:t>
            </a:r>
            <a:r>
              <a:rPr sz="900" i="1" spc="-15" dirty="0">
                <a:latin typeface="Times New Roman"/>
                <a:cs typeface="Times New Roman"/>
              </a:rPr>
              <a:t> </a:t>
            </a:r>
            <a:r>
              <a:rPr sz="900" i="1" spc="15" dirty="0">
                <a:latin typeface="Times New Roman"/>
                <a:cs typeface="Times New Roman"/>
              </a:rPr>
              <a:t>OCR,</a:t>
            </a:r>
            <a:r>
              <a:rPr sz="900" i="1" spc="-20" dirty="0">
                <a:latin typeface="Times New Roman"/>
                <a:cs typeface="Times New Roman"/>
              </a:rPr>
              <a:t> </a:t>
            </a:r>
            <a:r>
              <a:rPr sz="900" i="1" spc="80" dirty="0">
                <a:latin typeface="Times New Roman"/>
                <a:cs typeface="Times New Roman"/>
              </a:rPr>
              <a:t>and</a:t>
            </a:r>
            <a:r>
              <a:rPr sz="900" i="1" spc="-20" dirty="0">
                <a:latin typeface="Times New Roman"/>
                <a:cs typeface="Times New Roman"/>
              </a:rPr>
              <a:t> </a:t>
            </a:r>
            <a:r>
              <a:rPr sz="900" i="1" spc="45" dirty="0">
                <a:latin typeface="Times New Roman"/>
                <a:cs typeface="Times New Roman"/>
              </a:rPr>
              <a:t>world</a:t>
            </a:r>
            <a:r>
              <a:rPr sz="900" i="1" spc="-20" dirty="0">
                <a:latin typeface="Times New Roman"/>
                <a:cs typeface="Times New Roman"/>
              </a:rPr>
              <a:t> </a:t>
            </a:r>
            <a:r>
              <a:rPr sz="900" i="1" spc="45" dirty="0">
                <a:latin typeface="Times New Roman"/>
                <a:cs typeface="Times New Roman"/>
              </a:rPr>
              <a:t>knowledge</a:t>
            </a:r>
            <a:r>
              <a:rPr sz="900" spc="45" dirty="0">
                <a:latin typeface="Times New Roman"/>
                <a:cs typeface="Times New Roman"/>
              </a:rPr>
              <a:t>.</a:t>
            </a:r>
            <a:r>
              <a:rPr sz="900" spc="-20" dirty="0">
                <a:latin typeface="Times New Roman"/>
                <a:cs typeface="Times New Roman"/>
              </a:rPr>
              <a:t> </a:t>
            </a:r>
            <a:r>
              <a:rPr sz="900" spc="25" dirty="0">
                <a:solidFill>
                  <a:srgbClr val="597DA4"/>
                </a:solidFill>
                <a:latin typeface="Times New Roman"/>
                <a:cs typeface="Times New Roman"/>
              </a:rPr>
              <a:t>2024.</a:t>
            </a:r>
            <a:r>
              <a:rPr sz="900" spc="5" dirty="0">
                <a:solidFill>
                  <a:srgbClr val="597DA4"/>
                </a:solidFill>
                <a:latin typeface="Times New Roman"/>
                <a:cs typeface="Times New Roman"/>
              </a:rPr>
              <a:t> </a:t>
            </a:r>
            <a:r>
              <a:rPr sz="700" spc="35" dirty="0">
                <a:solidFill>
                  <a:srgbClr val="597DA4"/>
                </a:solidFill>
                <a:latin typeface="Times New Roman"/>
                <a:cs typeface="Times New Roman"/>
              </a:rPr>
              <a:t>URL</a:t>
            </a:r>
            <a:r>
              <a:rPr sz="900" spc="35" dirty="0">
                <a:solidFill>
                  <a:srgbClr val="597DA4"/>
                </a:solidFill>
                <a:latin typeface="Times New Roman"/>
                <a:cs typeface="Times New Roman"/>
              </a:rPr>
              <a:t>:</a:t>
            </a:r>
            <a:endParaRPr sz="900">
              <a:latin typeface="Times New Roman"/>
              <a:cs typeface="Times New Roman"/>
            </a:endParaRPr>
          </a:p>
          <a:p>
            <a:pPr marL="525780">
              <a:lnSpc>
                <a:spcPct val="100000"/>
              </a:lnSpc>
              <a:spcBef>
                <a:spcPts val="90"/>
              </a:spcBef>
            </a:pPr>
            <a:r>
              <a:rPr sz="950" spc="40" dirty="0">
                <a:solidFill>
                  <a:srgbClr val="597DA4"/>
                </a:solidFill>
                <a:latin typeface="SimSun"/>
                <a:cs typeface="SimSun"/>
                <a:hlinkClick r:id="rId9"/>
              </a:rPr>
              <a:t>https://llava-vl.github.io/blog/2024-01-30-llava-next/</a:t>
            </a:r>
            <a:r>
              <a:rPr sz="900" spc="40" dirty="0">
                <a:solidFill>
                  <a:srgbClr val="597DA4"/>
                </a:solidFill>
                <a:latin typeface="Times New Roman"/>
                <a:cs typeface="Times New Roman"/>
              </a:rPr>
              <a:t>.</a:t>
            </a:r>
            <a:endParaRPr sz="900">
              <a:latin typeface="Times New Roman"/>
              <a:cs typeface="Times New Roman"/>
            </a:endParaRPr>
          </a:p>
        </p:txBody>
      </p:sp>
      <p:grpSp>
        <p:nvGrpSpPr>
          <p:cNvPr id="22" name="object 22"/>
          <p:cNvGrpSpPr/>
          <p:nvPr/>
        </p:nvGrpSpPr>
        <p:grpSpPr>
          <a:xfrm>
            <a:off x="0" y="3131464"/>
            <a:ext cx="5760085" cy="108585"/>
            <a:chOff x="0" y="3131464"/>
            <a:chExt cx="5760085" cy="108585"/>
          </a:xfrm>
        </p:grpSpPr>
        <p:sp>
          <p:nvSpPr>
            <p:cNvPr id="23" name="object 23"/>
            <p:cNvSpPr/>
            <p:nvPr/>
          </p:nvSpPr>
          <p:spPr>
            <a:xfrm>
              <a:off x="0"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sp>
          <p:nvSpPr>
            <p:cNvPr id="24" name="object 24"/>
            <p:cNvSpPr/>
            <p:nvPr/>
          </p:nvSpPr>
          <p:spPr>
            <a:xfrm>
              <a:off x="1728012" y="3131464"/>
              <a:ext cx="2304415" cy="108585"/>
            </a:xfrm>
            <a:custGeom>
              <a:avLst/>
              <a:gdLst/>
              <a:ahLst/>
              <a:cxnLst/>
              <a:rect l="l" t="t" r="r" b="b"/>
              <a:pathLst>
                <a:path w="2304415" h="108585">
                  <a:moveTo>
                    <a:pt x="2303970" y="0"/>
                  </a:moveTo>
                  <a:lnTo>
                    <a:pt x="0" y="0"/>
                  </a:lnTo>
                  <a:lnTo>
                    <a:pt x="0" y="108559"/>
                  </a:lnTo>
                  <a:lnTo>
                    <a:pt x="2303970" y="108559"/>
                  </a:lnTo>
                  <a:lnTo>
                    <a:pt x="2303970" y="0"/>
                  </a:lnTo>
                  <a:close/>
                </a:path>
              </a:pathLst>
            </a:custGeom>
            <a:solidFill>
              <a:srgbClr val="E3E3E3"/>
            </a:solidFill>
          </p:spPr>
          <p:txBody>
            <a:bodyPr wrap="square" lIns="0" tIns="0" rIns="0" bIns="0" rtlCol="0"/>
            <a:lstStyle/>
            <a:p>
              <a:endParaRPr/>
            </a:p>
          </p:txBody>
        </p:sp>
        <p:sp>
          <p:nvSpPr>
            <p:cNvPr id="25" name="object 25"/>
            <p:cNvSpPr/>
            <p:nvPr/>
          </p:nvSpPr>
          <p:spPr>
            <a:xfrm>
              <a:off x="4031983" y="3131464"/>
              <a:ext cx="1728470" cy="108585"/>
            </a:xfrm>
            <a:custGeom>
              <a:avLst/>
              <a:gdLst/>
              <a:ahLst/>
              <a:cxnLst/>
              <a:rect l="l" t="t" r="r" b="b"/>
              <a:pathLst>
                <a:path w="1728470" h="108585">
                  <a:moveTo>
                    <a:pt x="1728012" y="0"/>
                  </a:moveTo>
                  <a:lnTo>
                    <a:pt x="0" y="0"/>
                  </a:lnTo>
                  <a:lnTo>
                    <a:pt x="0" y="108559"/>
                  </a:lnTo>
                  <a:lnTo>
                    <a:pt x="1728012" y="108559"/>
                  </a:lnTo>
                  <a:lnTo>
                    <a:pt x="1728012" y="0"/>
                  </a:lnTo>
                  <a:close/>
                </a:path>
              </a:pathLst>
            </a:custGeom>
            <a:solidFill>
              <a:srgbClr val="003874"/>
            </a:solidFill>
          </p:spPr>
          <p:txBody>
            <a:bodyPr wrap="square" lIns="0" tIns="0" rIns="0" bIns="0" rtlCol="0"/>
            <a:lstStyle/>
            <a:p>
              <a:endParaRPr/>
            </a:p>
          </p:txBody>
        </p:sp>
      </p:grpSp>
      <p:sp>
        <p:nvSpPr>
          <p:cNvPr id="26" name="object 26"/>
          <p:cNvSpPr txBox="1">
            <a:spLocks noGrp="1"/>
          </p:cNvSpPr>
          <p:nvPr>
            <p:ph type="dt" sz="half" idx="6"/>
          </p:nvPr>
        </p:nvSpPr>
        <p:spPr>
          <a:prstGeom prst="rect">
            <a:avLst/>
          </a:prstGeom>
        </p:spPr>
        <p:txBody>
          <a:bodyPr vert="horz" wrap="square" lIns="0" tIns="5080" rIns="0" bIns="0" rtlCol="0">
            <a:spAutoFit/>
          </a:bodyPr>
          <a:lstStyle/>
          <a:p>
            <a:pPr marL="12700">
              <a:lnSpc>
                <a:spcPct val="100000"/>
              </a:lnSpc>
              <a:spcBef>
                <a:spcPts val="40"/>
              </a:spcBef>
            </a:pPr>
            <a:r>
              <a:rPr spc="5" dirty="0"/>
              <a:t>HKUST(GZ)</a:t>
            </a:r>
          </a:p>
        </p:txBody>
      </p:sp>
      <p:sp>
        <p:nvSpPr>
          <p:cNvPr id="27" name="object 27"/>
          <p:cNvSpPr txBox="1"/>
          <p:nvPr/>
        </p:nvSpPr>
        <p:spPr>
          <a:xfrm>
            <a:off x="2688818" y="3131763"/>
            <a:ext cx="398145" cy="105410"/>
          </a:xfrm>
          <a:prstGeom prst="rect">
            <a:avLst/>
          </a:prstGeom>
        </p:spPr>
        <p:txBody>
          <a:bodyPr vert="horz" wrap="square" lIns="0" tIns="5080" rIns="0" bIns="0" rtlCol="0">
            <a:spAutoFit/>
          </a:bodyPr>
          <a:lstStyle/>
          <a:p>
            <a:pPr marL="12700">
              <a:lnSpc>
                <a:spcPct val="100000"/>
              </a:lnSpc>
              <a:spcBef>
                <a:spcPts val="40"/>
              </a:spcBef>
            </a:pPr>
            <a:r>
              <a:rPr sz="550" spc="30" dirty="0">
                <a:solidFill>
                  <a:srgbClr val="003874"/>
                </a:solidFill>
                <a:latin typeface="Times New Roman"/>
                <a:cs typeface="Times New Roman"/>
              </a:rPr>
              <a:t>MM</a:t>
            </a:r>
            <a:r>
              <a:rPr sz="550" spc="5" dirty="0">
                <a:solidFill>
                  <a:srgbClr val="003874"/>
                </a:solidFill>
                <a:latin typeface="Times New Roman"/>
                <a:cs typeface="Times New Roman"/>
              </a:rPr>
              <a:t>N</a:t>
            </a:r>
            <a:r>
              <a:rPr sz="550" spc="45" dirty="0">
                <a:solidFill>
                  <a:srgbClr val="003874"/>
                </a:solidFill>
                <a:latin typeface="Times New Roman"/>
                <a:cs typeface="Times New Roman"/>
              </a:rPr>
              <a:t>eu</a:t>
            </a:r>
            <a:r>
              <a:rPr sz="550" spc="25" dirty="0">
                <a:solidFill>
                  <a:srgbClr val="003874"/>
                </a:solidFill>
                <a:latin typeface="Times New Roman"/>
                <a:cs typeface="Times New Roman"/>
              </a:rPr>
              <a:t>r</a:t>
            </a:r>
            <a:r>
              <a:rPr sz="550" spc="50" dirty="0">
                <a:solidFill>
                  <a:srgbClr val="003874"/>
                </a:solidFill>
                <a:latin typeface="Times New Roman"/>
                <a:cs typeface="Times New Roman"/>
              </a:rPr>
              <a:t>on</a:t>
            </a:r>
            <a:endParaRPr sz="550">
              <a:latin typeface="Times New Roman"/>
              <a:cs typeface="Times New Roman"/>
            </a:endParaRPr>
          </a:p>
        </p:txBody>
      </p:sp>
      <p:sp>
        <p:nvSpPr>
          <p:cNvPr id="28" name="object 28"/>
          <p:cNvSpPr txBox="1">
            <a:spLocks noGrp="1"/>
          </p:cNvSpPr>
          <p:nvPr>
            <p:ph type="ftr" sz="quarter" idx="5"/>
          </p:nvPr>
        </p:nvSpPr>
        <p:spPr>
          <a:prstGeom prst="rect">
            <a:avLst/>
          </a:prstGeom>
        </p:spPr>
        <p:txBody>
          <a:bodyPr vert="horz" wrap="square" lIns="0" tIns="5080" rIns="0" bIns="0" rtlCol="0">
            <a:spAutoFit/>
          </a:bodyPr>
          <a:lstStyle/>
          <a:p>
            <a:pPr marL="12700">
              <a:lnSpc>
                <a:spcPct val="100000"/>
              </a:lnSpc>
              <a:spcBef>
                <a:spcPts val="40"/>
              </a:spcBef>
            </a:pPr>
            <a:r>
              <a:rPr spc="10" dirty="0"/>
              <a:t>EMNLP</a:t>
            </a:r>
            <a:r>
              <a:rPr spc="-15" dirty="0"/>
              <a:t> </a:t>
            </a:r>
            <a:r>
              <a:rPr spc="15" dirty="0"/>
              <a:t>2024</a:t>
            </a:r>
          </a:p>
        </p:txBody>
      </p:sp>
    </p:spTree>
  </p:cSld>
  <p:clrMapOvr>
    <a:masterClrMapping/>
  </p:clrMapOvr>
  <p:transition>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285</TotalTime>
  <Words>2028</Words>
  <Application>Microsoft Office PowerPoint</Application>
  <PresentationFormat>自定义</PresentationFormat>
  <Paragraphs>426</Paragraphs>
  <Slides>10</Slides>
  <Notes>10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10</vt:i4>
      </vt:variant>
    </vt:vector>
  </HeadingPairs>
  <TitlesOfParts>
    <vt:vector size="23" baseType="lpstr">
      <vt:lpstr>等线</vt:lpstr>
      <vt:lpstr>SimSun</vt:lpstr>
      <vt:lpstr>Microsoft YaHei</vt:lpstr>
      <vt:lpstr>Arial</vt:lpstr>
      <vt:lpstr>Calibri</vt:lpstr>
      <vt:lpstr>Cambria</vt:lpstr>
      <vt:lpstr>Microsoft Sans Serif</vt:lpstr>
      <vt:lpstr>Palatino Linotype</vt:lpstr>
      <vt:lpstr>Tahoma</vt:lpstr>
      <vt:lpstr>Times New Roman</vt:lpstr>
      <vt:lpstr>Verdana</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MMNeuron - Discovering Neuron-Level Domain-Specific Interpretation in Multimodal Large Language Model</dc:title>
  <dc:creator>Jiahao Huo1,3, Yibo Yan1,2, Boren Hu1,2, Yutao Yue1,2,Xuming Hu1,2</dc:creator>
  <cp:lastModifiedBy>家灏 霍</cp:lastModifiedBy>
  <cp:revision>21</cp:revision>
  <dcterms:created xsi:type="dcterms:W3CDTF">2024-10-18T11:44:58Z</dcterms:created>
  <dcterms:modified xsi:type="dcterms:W3CDTF">2024-10-20T05:22:19Z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2024-10-18T00:00:00Z</vt:filetime>
  </property>
  <property fmtid="{D5CDD505-2E9C-101B-9397-08002B2CF9AE}" pid="3" name="Creator">
    <vt:lpwstr>LaTeX with Beamer class</vt:lpwstr>
  </property>
  <property fmtid="{D5CDD505-2E9C-101B-9397-08002B2CF9AE}" pid="4" name="LastSaved">
    <vt:filetime>2024-10-18T00:00:00Z</vt:filetime>
  </property>
</Properties>
</file>