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19"/>
  </p:notesMasterIdLst>
  <p:handoutMasterIdLst>
    <p:handoutMasterId r:id="rId20"/>
  </p:handoutMasterIdLst>
  <p:sldIdLst>
    <p:sldId id="360" r:id="rId4"/>
    <p:sldId id="361" r:id="rId5"/>
    <p:sldId id="362" r:id="rId6"/>
    <p:sldId id="365" r:id="rId7"/>
    <p:sldId id="368" r:id="rId8"/>
    <p:sldId id="367" r:id="rId9"/>
    <p:sldId id="366" r:id="rId10"/>
    <p:sldId id="370" r:id="rId11"/>
    <p:sldId id="378" r:id="rId12"/>
    <p:sldId id="263" r:id="rId13"/>
    <p:sldId id="261" r:id="rId14"/>
    <p:sldId id="262" r:id="rId15"/>
    <p:sldId id="372" r:id="rId16"/>
    <p:sldId id="377" r:id="rId17"/>
    <p:sldId id="37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EA8"/>
    <a:srgbClr val="FFEAA7"/>
    <a:srgbClr val="0000FF"/>
    <a:srgbClr val="FF3300"/>
    <a:srgbClr val="0066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71795" autoAdjust="0"/>
  </p:normalViewPr>
  <p:slideViewPr>
    <p:cSldViewPr snapToGrid="0">
      <p:cViewPr varScale="1">
        <p:scale>
          <a:sx n="69" d="100"/>
          <a:sy n="69" d="100"/>
        </p:scale>
        <p:origin x="732" y="66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211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699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49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分枝限界法的适用问题类型与回溯法基本相同，一般也</a:t>
            </a:r>
          </a:p>
          <a:p>
            <a:r>
              <a:rPr lang="zh-CN" altLang="en-US" dirty="0"/>
              <a:t>是下面两种类型：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1.</a:t>
            </a:r>
            <a:r>
              <a:rPr lang="zh-CN" altLang="en-US" dirty="0"/>
              <a:t>存在性问题 </a:t>
            </a:r>
          </a:p>
          <a:p>
            <a:r>
              <a:rPr lang="zh-CN" altLang="en-US" dirty="0"/>
              <a:t>    </a:t>
            </a:r>
            <a:r>
              <a:rPr lang="en-US" altLang="zh-CN" dirty="0"/>
              <a:t>2.</a:t>
            </a:r>
            <a:r>
              <a:rPr lang="zh-CN" altLang="en-US" dirty="0"/>
              <a:t>最优化问题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287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A70E650-60B4-4742-BF68-E790002A40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A3FDF9D-9CC9-4EDA-8086-446986E05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扩展到</a:t>
            </a:r>
            <a:r>
              <a:rPr lang="en-US" altLang="zh-CN"/>
              <a:t>B,C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先从</a:t>
            </a:r>
            <a:r>
              <a:rPr lang="en-US" altLang="zh-CN"/>
              <a:t>B</a:t>
            </a:r>
            <a:r>
              <a:rPr lang="zh-CN" altLang="en-US"/>
              <a:t>开始扩展，得到</a:t>
            </a:r>
            <a:r>
              <a:rPr lang="en-US" altLang="zh-CN"/>
              <a:t>D,E</a:t>
            </a:r>
            <a:r>
              <a:rPr lang="zh-CN" altLang="en-US"/>
              <a:t>，加入活节点队列，同时将</a:t>
            </a:r>
            <a:r>
              <a:rPr lang="en-US" altLang="zh-CN"/>
              <a:t>B</a:t>
            </a:r>
            <a:r>
              <a:rPr lang="zh-CN" altLang="en-US"/>
              <a:t>删除，得到</a:t>
            </a:r>
            <a:r>
              <a:rPr lang="en-US" altLang="zh-CN"/>
              <a:t>[C,D,E]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D</a:t>
            </a:r>
            <a:r>
              <a:rPr lang="zh-CN" altLang="en-US"/>
              <a:t>是不可行解节点，删除，得到</a:t>
            </a:r>
            <a:r>
              <a:rPr lang="en-US" altLang="zh-CN"/>
              <a:t>[C,E]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从</a:t>
            </a:r>
            <a:r>
              <a:rPr lang="en-US" altLang="zh-CN"/>
              <a:t>C</a:t>
            </a:r>
            <a:r>
              <a:rPr lang="zh-CN" altLang="en-US"/>
              <a:t>开始扩展，得到</a:t>
            </a:r>
            <a:r>
              <a:rPr lang="en-US" altLang="zh-CN"/>
              <a:t>F,G</a:t>
            </a:r>
            <a:r>
              <a:rPr lang="zh-CN" altLang="en-US"/>
              <a:t>，加入活节点队列，同时将</a:t>
            </a:r>
            <a:r>
              <a:rPr lang="en-US" altLang="zh-CN"/>
              <a:t>C</a:t>
            </a:r>
            <a:r>
              <a:rPr lang="zh-CN" altLang="en-US"/>
              <a:t>删除，得到</a:t>
            </a:r>
            <a:r>
              <a:rPr lang="en-US" altLang="zh-CN"/>
              <a:t>[E,F,G]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752297F-2995-40B6-9FC8-012EC121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CF53E-788C-4DCB-8395-1B1182C08E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36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10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3506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4935862"/>
            <a:ext cx="9144000" cy="205727"/>
          </a:xfrm>
          <a:prstGeom prst="rect">
            <a:avLst/>
          </a:prstGeom>
          <a:solidFill>
            <a:srgbClr val="26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78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分支限界法概述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王志晓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zhxwang@cumt.edu.cn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083EE96-4923-48A7-8E51-57763063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fld id="{479AC79F-62B7-4864-A449-B5D517FE8123}" type="slidenum">
              <a:rPr lang="en-US" altLang="zh-CN" smtClean="0"/>
              <a:pPr algn="r" defTabSz="685800">
                <a:defRPr/>
              </a:pPr>
              <a:t>10</a:t>
            </a:fld>
            <a:endParaRPr lang="en-US" altLang="zh-CN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0F58991-2D2A-4BCF-9965-99F29B33C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707" y="-91280"/>
            <a:ext cx="8229600" cy="857250"/>
          </a:xfrm>
        </p:spPr>
        <p:txBody>
          <a:bodyPr/>
          <a:lstStyle/>
          <a:p>
            <a:r>
              <a:rPr lang="zh-CN" altLang="en-US" sz="3200" b="1" dirty="0"/>
              <a:t>队列式分支限界法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A2A2AA14-8BFE-4657-88CF-AFFC266DC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71121"/>
              </p:ext>
            </p:extLst>
          </p:nvPr>
        </p:nvGraphicFramePr>
        <p:xfrm>
          <a:off x="1619737" y="606854"/>
          <a:ext cx="5789247" cy="425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5558892" imgH="4610735" progId="Visio.Drawing.11">
                  <p:embed/>
                </p:oleObj>
              </mc:Choice>
              <mc:Fallback>
                <p:oleObj name="Visio" r:id="rId3" imgW="5558892" imgH="4610735" progId="Visio.Drawing.11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A2A2AA14-8BFE-4657-88CF-AFFC266DC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737" y="606854"/>
                        <a:ext cx="5789247" cy="425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5" name="Oval 69">
            <a:extLst>
              <a:ext uri="{FF2B5EF4-FFF2-40B4-BE49-F238E27FC236}">
                <a16:creationId xmlns:a16="http://schemas.microsoft.com/office/drawing/2014/main" id="{A7AD2B5D-68FD-4B35-9422-92646E6D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621" y="29456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81" name="Oval 65">
            <a:extLst>
              <a:ext uri="{FF2B5EF4-FFF2-40B4-BE49-F238E27FC236}">
                <a16:creationId xmlns:a16="http://schemas.microsoft.com/office/drawing/2014/main" id="{FADBC38E-70BB-4E1E-953A-5ADE24B0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21" y="29456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8" name="Oval 62">
            <a:extLst>
              <a:ext uri="{FF2B5EF4-FFF2-40B4-BE49-F238E27FC236}">
                <a16:creationId xmlns:a16="http://schemas.microsoft.com/office/drawing/2014/main" id="{2C70BC2C-5EF4-4261-8C2E-826E3E55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21" y="288849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5" name="Oval 59">
            <a:extLst>
              <a:ext uri="{FF2B5EF4-FFF2-40B4-BE49-F238E27FC236}">
                <a16:creationId xmlns:a16="http://schemas.microsoft.com/office/drawing/2014/main" id="{C311CCD0-86D0-4EBC-8ACC-D4D216797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21" y="21455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3" name="Oval 57">
            <a:extLst>
              <a:ext uri="{FF2B5EF4-FFF2-40B4-BE49-F238E27FC236}">
                <a16:creationId xmlns:a16="http://schemas.microsoft.com/office/drawing/2014/main" id="{971D3488-490C-4610-B995-132DAB41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71" y="214554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70" name="Oval 54">
            <a:extLst>
              <a:ext uri="{FF2B5EF4-FFF2-40B4-BE49-F238E27FC236}">
                <a16:creationId xmlns:a16="http://schemas.microsoft.com/office/drawing/2014/main" id="{EB78B0CA-986D-401D-A663-0072B6C2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121" y="1402591"/>
            <a:ext cx="571500" cy="6286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27" name="Text Box 7">
            <a:extLst>
              <a:ext uri="{FF2B5EF4-FFF2-40B4-BE49-F238E27FC236}">
                <a16:creationId xmlns:a16="http://schemas.microsoft.com/office/drawing/2014/main" id="{C63A8DBC-4772-4735-9738-9522528C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29" y="781725"/>
            <a:ext cx="826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[0-1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n=3, w=[20,15,15], v=[45,25,25], c= 30</a:t>
            </a:r>
          </a:p>
        </p:txBody>
      </p:sp>
      <p:sp>
        <p:nvSpPr>
          <p:cNvPr id="9228" name="Oval 8">
            <a:extLst>
              <a:ext uri="{FF2B5EF4-FFF2-40B4-BE49-F238E27FC236}">
                <a16:creationId xmlns:a16="http://schemas.microsoft.com/office/drawing/2014/main" id="{5CD21B02-882E-40A3-B8D4-9689D4BA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571" y="1574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9" name="Oval 10">
            <a:extLst>
              <a:ext uri="{FF2B5EF4-FFF2-40B4-BE49-F238E27FC236}">
                <a16:creationId xmlns:a16="http://schemas.microsoft.com/office/drawing/2014/main" id="{0E1D0767-0057-4DC3-BB6B-350D291A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721" y="23169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30" name="Oval 11">
            <a:extLst>
              <a:ext uri="{FF2B5EF4-FFF2-40B4-BE49-F238E27FC236}">
                <a16:creationId xmlns:a16="http://schemas.microsoft.com/office/drawing/2014/main" id="{3EBEC307-AC60-4AA9-AAEE-A0E30789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271" y="23169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231" name="Oval 12">
            <a:extLst>
              <a:ext uri="{FF2B5EF4-FFF2-40B4-BE49-F238E27FC236}">
                <a16:creationId xmlns:a16="http://schemas.microsoft.com/office/drawing/2014/main" id="{26657EB1-D909-4B36-9727-5774E4D1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71" y="30599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232" name="Oval 13">
            <a:extLst>
              <a:ext uri="{FF2B5EF4-FFF2-40B4-BE49-F238E27FC236}">
                <a16:creationId xmlns:a16="http://schemas.microsoft.com/office/drawing/2014/main" id="{ED4A9D81-936D-4A56-BDF4-DB238FC8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1" y="31170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233" name="Oval 14">
            <a:extLst>
              <a:ext uri="{FF2B5EF4-FFF2-40B4-BE49-F238E27FC236}">
                <a16:creationId xmlns:a16="http://schemas.microsoft.com/office/drawing/2014/main" id="{5AF44395-8E15-438A-9511-DB2E107D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071" y="30599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234" name="Oval 15">
            <a:extLst>
              <a:ext uri="{FF2B5EF4-FFF2-40B4-BE49-F238E27FC236}">
                <a16:creationId xmlns:a16="http://schemas.microsoft.com/office/drawing/2014/main" id="{B6E4CF74-1361-41AC-9103-A901E002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71" y="31170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9235" name="Oval 16">
            <a:extLst>
              <a:ext uri="{FF2B5EF4-FFF2-40B4-BE49-F238E27FC236}">
                <a16:creationId xmlns:a16="http://schemas.microsoft.com/office/drawing/2014/main" id="{39E103C2-DA1F-49EE-B0DC-D9BFDE6C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9236" name="Oval 17">
            <a:extLst>
              <a:ext uri="{FF2B5EF4-FFF2-40B4-BE49-F238E27FC236}">
                <a16:creationId xmlns:a16="http://schemas.microsoft.com/office/drawing/2014/main" id="{C156A1F0-FE7B-4BDE-B274-0006C776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1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9237" name="Oval 18">
            <a:extLst>
              <a:ext uri="{FF2B5EF4-FFF2-40B4-BE49-F238E27FC236}">
                <a16:creationId xmlns:a16="http://schemas.microsoft.com/office/drawing/2014/main" id="{13372DA1-FC21-4901-9C40-E8AD34FD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9238" name="Oval 19">
            <a:extLst>
              <a:ext uri="{FF2B5EF4-FFF2-40B4-BE49-F238E27FC236}">
                <a16:creationId xmlns:a16="http://schemas.microsoft.com/office/drawing/2014/main" id="{9DD52862-0FC4-43D7-8183-7D12BDD0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171" y="38028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39" name="Oval 20">
            <a:extLst>
              <a:ext uri="{FF2B5EF4-FFF2-40B4-BE49-F238E27FC236}">
                <a16:creationId xmlns:a16="http://schemas.microsoft.com/office/drawing/2014/main" id="{C5C10942-FF51-4680-82DD-8D7B364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2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240" name="Oval 21">
            <a:extLst>
              <a:ext uri="{FF2B5EF4-FFF2-40B4-BE49-F238E27FC236}">
                <a16:creationId xmlns:a16="http://schemas.microsoft.com/office/drawing/2014/main" id="{0CCB2CA4-FE51-4E27-AC70-1A2FCBCB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2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241" name="Oval 22">
            <a:extLst>
              <a:ext uri="{FF2B5EF4-FFF2-40B4-BE49-F238E27FC236}">
                <a16:creationId xmlns:a16="http://schemas.microsoft.com/office/drawing/2014/main" id="{9754D9EA-3F24-471E-A1F1-A1A17419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971" y="386004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42" name="Oval 23">
            <a:extLst>
              <a:ext uri="{FF2B5EF4-FFF2-40B4-BE49-F238E27FC236}">
                <a16:creationId xmlns:a16="http://schemas.microsoft.com/office/drawing/2014/main" id="{3D3F4D11-41AF-4639-9097-C6D73677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121" y="3802891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9243" name="Line 24">
            <a:extLst>
              <a:ext uri="{FF2B5EF4-FFF2-40B4-BE49-F238E27FC236}">
                <a16:creationId xmlns:a16="http://schemas.microsoft.com/office/drawing/2014/main" id="{3DC83B12-1D4C-46BB-BC79-0FCD3CCCE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6321" y="1745491"/>
            <a:ext cx="8572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4" name="Line 25">
            <a:extLst>
              <a:ext uri="{FF2B5EF4-FFF2-40B4-BE49-F238E27FC236}">
                <a16:creationId xmlns:a16="http://schemas.microsoft.com/office/drawing/2014/main" id="{861B3055-86CA-4EB0-8BA5-266E6B62E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321" y="1745491"/>
            <a:ext cx="8001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5" name="Line 26">
            <a:extLst>
              <a:ext uri="{FF2B5EF4-FFF2-40B4-BE49-F238E27FC236}">
                <a16:creationId xmlns:a16="http://schemas.microsoft.com/office/drawing/2014/main" id="{EC60C6AB-6364-48B7-805D-275DC0EB1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521" y="2488441"/>
            <a:ext cx="4572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6" name="Line 28">
            <a:extLst>
              <a:ext uri="{FF2B5EF4-FFF2-40B4-BE49-F238E27FC236}">
                <a16:creationId xmlns:a16="http://schemas.microsoft.com/office/drawing/2014/main" id="{A8DFA927-DB57-408E-8855-789523B56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471" y="265989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7" name="Line 29">
            <a:extLst>
              <a:ext uri="{FF2B5EF4-FFF2-40B4-BE49-F238E27FC236}">
                <a16:creationId xmlns:a16="http://schemas.microsoft.com/office/drawing/2014/main" id="{15117376-1D09-4EFB-B232-6786FB29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471" y="2488441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8" name="Line 30">
            <a:extLst>
              <a:ext uri="{FF2B5EF4-FFF2-40B4-BE49-F238E27FC236}">
                <a16:creationId xmlns:a16="http://schemas.microsoft.com/office/drawing/2014/main" id="{AE2806A7-90C0-4B85-92C4-393459E67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9371" y="2488441"/>
            <a:ext cx="3429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9" name="Line 31">
            <a:extLst>
              <a:ext uri="{FF2B5EF4-FFF2-40B4-BE49-F238E27FC236}">
                <a16:creationId xmlns:a16="http://schemas.microsoft.com/office/drawing/2014/main" id="{40C72716-FB5F-4685-A6A4-8C9DEFD9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021" y="2488441"/>
            <a:ext cx="5143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0" name="Line 32">
            <a:extLst>
              <a:ext uri="{FF2B5EF4-FFF2-40B4-BE49-F238E27FC236}">
                <a16:creationId xmlns:a16="http://schemas.microsoft.com/office/drawing/2014/main" id="{95AFC0BC-CB1D-4B3B-BCC0-48F51B41D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321" y="3288541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1" name="Line 33">
            <a:extLst>
              <a:ext uri="{FF2B5EF4-FFF2-40B4-BE49-F238E27FC236}">
                <a16:creationId xmlns:a16="http://schemas.microsoft.com/office/drawing/2014/main" id="{52106DFE-E7C0-48C9-A932-637DA6B6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821" y="3231391"/>
            <a:ext cx="1143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2" name="Line 34">
            <a:extLst>
              <a:ext uri="{FF2B5EF4-FFF2-40B4-BE49-F238E27FC236}">
                <a16:creationId xmlns:a16="http://schemas.microsoft.com/office/drawing/2014/main" id="{6376498F-484D-4332-B791-937B58694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471" y="3288541"/>
            <a:ext cx="285750" cy="57150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3" name="Line 35">
            <a:extLst>
              <a:ext uri="{FF2B5EF4-FFF2-40B4-BE49-F238E27FC236}">
                <a16:creationId xmlns:a16="http://schemas.microsoft.com/office/drawing/2014/main" id="{9A256FBA-ED3B-4CE2-9D3A-4FD93809C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821" y="3231391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4" name="Line 36">
            <a:extLst>
              <a:ext uri="{FF2B5EF4-FFF2-40B4-BE49-F238E27FC236}">
                <a16:creationId xmlns:a16="http://schemas.microsoft.com/office/drawing/2014/main" id="{1643A87F-8ED8-46A0-9B83-D1277F03E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6471" y="3288541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5" name="Line 37">
            <a:extLst>
              <a:ext uri="{FF2B5EF4-FFF2-40B4-BE49-F238E27FC236}">
                <a16:creationId xmlns:a16="http://schemas.microsoft.com/office/drawing/2014/main" id="{6153B566-3C94-436F-A866-609441615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3671" y="3288541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6" name="Line 38">
            <a:extLst>
              <a:ext uri="{FF2B5EF4-FFF2-40B4-BE49-F238E27FC236}">
                <a16:creationId xmlns:a16="http://schemas.microsoft.com/office/drawing/2014/main" id="{D8549458-3C0A-4CBC-ADB8-35400905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471" y="3288541"/>
            <a:ext cx="228600" cy="51435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7" name="Line 39">
            <a:extLst>
              <a:ext uri="{FF2B5EF4-FFF2-40B4-BE49-F238E27FC236}">
                <a16:creationId xmlns:a16="http://schemas.microsoft.com/office/drawing/2014/main" id="{E6B355DB-45ED-4B99-A85E-0172A420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3821" y="3288541"/>
            <a:ext cx="228600" cy="5143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8" name="Text Box 40">
            <a:extLst>
              <a:ext uri="{FF2B5EF4-FFF2-40B4-BE49-F238E27FC236}">
                <a16:creationId xmlns:a16="http://schemas.microsoft.com/office/drawing/2014/main" id="{FEAB9CE8-D728-4DC5-9B60-FDA82D94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071" y="17764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9" name="Text Box 41">
            <a:extLst>
              <a:ext uri="{FF2B5EF4-FFF2-40B4-BE49-F238E27FC236}">
                <a16:creationId xmlns:a16="http://schemas.microsoft.com/office/drawing/2014/main" id="{EE417157-4277-464D-BC01-6E2DA9E6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071" y="17454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0" name="Text Box 42">
            <a:extLst>
              <a:ext uri="{FF2B5EF4-FFF2-40B4-BE49-F238E27FC236}">
                <a16:creationId xmlns:a16="http://schemas.microsoft.com/office/drawing/2014/main" id="{E6A0D17C-D379-4BFC-BC51-8A9157C7E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671" y="25455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1" name="Text Box 43">
            <a:extLst>
              <a:ext uri="{FF2B5EF4-FFF2-40B4-BE49-F238E27FC236}">
                <a16:creationId xmlns:a16="http://schemas.microsoft.com/office/drawing/2014/main" id="{33FD62EC-12B8-4AE4-A064-32C7D380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71" y="251463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2" name="Text Box 44">
            <a:extLst>
              <a:ext uri="{FF2B5EF4-FFF2-40B4-BE49-F238E27FC236}">
                <a16:creationId xmlns:a16="http://schemas.microsoft.com/office/drawing/2014/main" id="{6521994F-3207-4890-95BA-7813FCAC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558" y="25765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3" name="Text Box 45">
            <a:extLst>
              <a:ext uri="{FF2B5EF4-FFF2-40B4-BE49-F238E27FC236}">
                <a16:creationId xmlns:a16="http://schemas.microsoft.com/office/drawing/2014/main" id="{59737BC2-CDB4-4B0B-9CFC-12E57DC3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808" y="26027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4" name="Text Box 46">
            <a:extLst>
              <a:ext uri="{FF2B5EF4-FFF2-40B4-BE49-F238E27FC236}">
                <a16:creationId xmlns:a16="http://schemas.microsoft.com/office/drawing/2014/main" id="{7A731B85-A8D9-42E6-A315-7483851A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171" y="343379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5" name="Text Box 47">
            <a:extLst>
              <a:ext uri="{FF2B5EF4-FFF2-40B4-BE49-F238E27FC236}">
                <a16:creationId xmlns:a16="http://schemas.microsoft.com/office/drawing/2014/main" id="{7B87D426-77AF-4E4D-8FEB-909A885E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821" y="34599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6" name="Text Box 48">
            <a:extLst>
              <a:ext uri="{FF2B5EF4-FFF2-40B4-BE49-F238E27FC236}">
                <a16:creationId xmlns:a16="http://schemas.microsoft.com/office/drawing/2014/main" id="{D0E6D8DC-AF01-476B-B317-B4238AA5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508" y="33456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7" name="Text Box 49">
            <a:extLst>
              <a:ext uri="{FF2B5EF4-FFF2-40B4-BE49-F238E27FC236}">
                <a16:creationId xmlns:a16="http://schemas.microsoft.com/office/drawing/2014/main" id="{B99E9E7D-635D-4840-93A1-162A28AC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308" y="337188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68" name="Text Box 50">
            <a:extLst>
              <a:ext uri="{FF2B5EF4-FFF2-40B4-BE49-F238E27FC236}">
                <a16:creationId xmlns:a16="http://schemas.microsoft.com/office/drawing/2014/main" id="{3EB461B2-7DC1-429B-9308-150CF78E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71" y="337664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69" name="Text Box 51">
            <a:extLst>
              <a:ext uri="{FF2B5EF4-FFF2-40B4-BE49-F238E27FC236}">
                <a16:creationId xmlns:a16="http://schemas.microsoft.com/office/drawing/2014/main" id="{06FCB506-0092-4D2C-8048-3CA6A4B7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21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11A05641-E482-4EFA-88E0-E37F1EBC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508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71" name="Text Box 53">
            <a:extLst>
              <a:ext uri="{FF2B5EF4-FFF2-40B4-BE49-F238E27FC236}">
                <a16:creationId xmlns:a16="http://schemas.microsoft.com/office/drawing/2014/main" id="{4C6A741A-CCDC-459D-90E5-F6CD726F1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308" y="340284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72" name="Text Box 56">
            <a:extLst>
              <a:ext uri="{FF2B5EF4-FFF2-40B4-BE49-F238E27FC236}">
                <a16:creationId xmlns:a16="http://schemas.microsoft.com/office/drawing/2014/main" id="{E07FFF8B-2980-4FD2-8EFF-FFED3CE7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1801678"/>
            <a:ext cx="8050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[B C]</a:t>
            </a:r>
          </a:p>
        </p:txBody>
      </p:sp>
      <p:sp>
        <p:nvSpPr>
          <p:cNvPr id="9276" name="Text Box 60">
            <a:extLst>
              <a:ext uri="{FF2B5EF4-FFF2-40B4-BE49-F238E27FC236}">
                <a16:creationId xmlns:a16="http://schemas.microsoft.com/office/drawing/2014/main" id="{B5DD0B2F-53E5-482A-B680-C8E58173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6" y="2363728"/>
            <a:ext cx="11781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[E  F  G]</a:t>
            </a:r>
          </a:p>
        </p:txBody>
      </p:sp>
      <p:sp>
        <p:nvSpPr>
          <p:cNvPr id="9277" name="Text Box 61">
            <a:extLst>
              <a:ext uri="{FF2B5EF4-FFF2-40B4-BE49-F238E27FC236}">
                <a16:creationId xmlns:a16="http://schemas.microsoft.com/office/drawing/2014/main" id="{6FA6B8C2-9C66-4629-9D2B-FAE5DC80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077978"/>
            <a:ext cx="9396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[C   E]</a:t>
            </a:r>
          </a:p>
        </p:txBody>
      </p:sp>
      <p:sp>
        <p:nvSpPr>
          <p:cNvPr id="9280" name="Text Box 64">
            <a:extLst>
              <a:ext uri="{FF2B5EF4-FFF2-40B4-BE49-F238E27FC236}">
                <a16:creationId xmlns:a16="http://schemas.microsoft.com/office/drawing/2014/main" id="{FE70C560-8D01-4AF7-A3AA-39961E3E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821" y="4099357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9282" name="Text Box 66">
            <a:extLst>
              <a:ext uri="{FF2B5EF4-FFF2-40B4-BE49-F238E27FC236}">
                <a16:creationId xmlns:a16="http://schemas.microsoft.com/office/drawing/2014/main" id="{2FA61A9D-8BE7-40BF-A5B0-EBACA1DD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115" y="4081497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283" name="Text Box 67">
            <a:extLst>
              <a:ext uri="{FF2B5EF4-FFF2-40B4-BE49-F238E27FC236}">
                <a16:creationId xmlns:a16="http://schemas.microsoft.com/office/drawing/2014/main" id="{C325A671-651E-4634-83F6-598FFB78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908" y="4088641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9284" name="Text Box 68">
            <a:extLst>
              <a:ext uri="{FF2B5EF4-FFF2-40B4-BE49-F238E27FC236}">
                <a16:creationId xmlns:a16="http://schemas.microsoft.com/office/drawing/2014/main" id="{9695BC4B-C5E2-4BF0-999F-61C3B72B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957278"/>
            <a:ext cx="57419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[G]</a:t>
            </a:r>
          </a:p>
        </p:txBody>
      </p:sp>
      <p:sp>
        <p:nvSpPr>
          <p:cNvPr id="9286" name="Text Box 70">
            <a:extLst>
              <a:ext uri="{FF2B5EF4-FFF2-40B4-BE49-F238E27FC236}">
                <a16:creationId xmlns:a16="http://schemas.microsoft.com/office/drawing/2014/main" id="{71DB7248-972C-4D71-8D61-5F7D5B07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108" y="4085734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9287" name="Text Box 71">
            <a:extLst>
              <a:ext uri="{FF2B5EF4-FFF2-40B4-BE49-F238E27FC236}">
                <a16:creationId xmlns:a16="http://schemas.microsoft.com/office/drawing/2014/main" id="{0B893281-3920-43F8-94FE-1F0DDB9F3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558" y="4039300"/>
            <a:ext cx="3193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89" name="Text Box 73">
            <a:extLst>
              <a:ext uri="{FF2B5EF4-FFF2-40B4-BE49-F238E27FC236}">
                <a16:creationId xmlns:a16="http://schemas.microsoft.com/office/drawing/2014/main" id="{26148153-F798-4A81-8CFD-615FD9E04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965" y="4545841"/>
            <a:ext cx="161852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A B C E F G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7A0B174B-63F8-47C1-88FE-06FB903B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95" y="1173028"/>
            <a:ext cx="15430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活节点队列</a:t>
            </a:r>
            <a:r>
              <a:rPr lang="en-US" altLang="zh-CN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</a:t>
            </a:r>
            <a:r>
              <a:rPr lang="zh-CN" altLang="en-US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21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2" name="Text Box 63">
            <a:extLst>
              <a:ext uri="{FF2B5EF4-FFF2-40B4-BE49-F238E27FC236}">
                <a16:creationId xmlns:a16="http://schemas.microsoft.com/office/drawing/2014/main" id="{3FC94730-80C7-41DB-9129-6A3F1EBA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245" y="2637722"/>
            <a:ext cx="7818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[F,G]</a:t>
            </a:r>
          </a:p>
        </p:txBody>
      </p:sp>
      <p:sp>
        <p:nvSpPr>
          <p:cNvPr id="75" name="Text Box 68">
            <a:extLst>
              <a:ext uri="{FF2B5EF4-FFF2-40B4-BE49-F238E27FC236}">
                <a16:creationId xmlns:a16="http://schemas.microsoft.com/office/drawing/2014/main" id="{3A761220-31B1-4F51-AE6B-DB3D75D1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442" y="3329668"/>
            <a:ext cx="8354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[       ]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39689" y="2709514"/>
            <a:ext cx="316799" cy="314325"/>
            <a:chOff x="367201" y="1716916"/>
            <a:chExt cx="316799" cy="31432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1918858" y="3563129"/>
            <a:ext cx="316799" cy="314325"/>
            <a:chOff x="367201" y="1716916"/>
            <a:chExt cx="316799" cy="314325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分支限界法实例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5" grpId="0" animBg="1"/>
      <p:bldP spid="9281" grpId="0" animBg="1"/>
      <p:bldP spid="9278" grpId="0" animBg="1"/>
      <p:bldP spid="9275" grpId="0" animBg="1"/>
      <p:bldP spid="9273" grpId="0" animBg="1"/>
      <p:bldP spid="9270" grpId="0" animBg="1"/>
      <p:bldP spid="9272" grpId="0"/>
      <p:bldP spid="9276" grpId="0"/>
      <p:bldP spid="9277" grpId="0"/>
      <p:bldP spid="9280" grpId="0"/>
      <p:bldP spid="9282" grpId="0"/>
      <p:bldP spid="9283" grpId="0"/>
      <p:bldP spid="9284" grpId="0"/>
      <p:bldP spid="9286" grpId="0"/>
      <p:bldP spid="9287" grpId="0"/>
      <p:bldP spid="9289" grpId="0"/>
      <p:bldP spid="72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7" name="Oval 77">
            <a:extLst>
              <a:ext uri="{FF2B5EF4-FFF2-40B4-BE49-F238E27FC236}">
                <a16:creationId xmlns:a16="http://schemas.microsoft.com/office/drawing/2014/main" id="{DF1E9DC5-0FED-4124-A4F3-B4F305A2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699" y="28412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14" name="Oval 74">
            <a:extLst>
              <a:ext uri="{FF2B5EF4-FFF2-40B4-BE49-F238E27FC236}">
                <a16:creationId xmlns:a16="http://schemas.microsoft.com/office/drawing/2014/main" id="{2846307A-B51C-468C-A08C-E763C057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9" y="28412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12" name="Oval 72">
            <a:extLst>
              <a:ext uri="{FF2B5EF4-FFF2-40B4-BE49-F238E27FC236}">
                <a16:creationId xmlns:a16="http://schemas.microsoft.com/office/drawing/2014/main" id="{8B3CEDC9-DE0C-4665-8263-065237A9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99" y="20411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9" name="Oval 69">
            <a:extLst>
              <a:ext uri="{FF2B5EF4-FFF2-40B4-BE49-F238E27FC236}">
                <a16:creationId xmlns:a16="http://schemas.microsoft.com/office/drawing/2014/main" id="{0719CE27-4A79-4D5A-9FAE-18F19D80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99" y="27269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AE600E4C-F7A5-4E5D-985F-5295643D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49" y="204114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0507A461-4C25-4A3A-8D22-3A8062AC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199" y="1298198"/>
            <a:ext cx="514350" cy="571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64EE684D-C651-45D0-BAF7-1618FE4E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9" y="1412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5" name="Oval 8">
            <a:extLst>
              <a:ext uri="{FF2B5EF4-FFF2-40B4-BE49-F238E27FC236}">
                <a16:creationId xmlns:a16="http://schemas.microsoft.com/office/drawing/2014/main" id="{F37F998E-D862-45F7-8243-37B4BB4D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9" y="21554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6" name="Oval 9">
            <a:extLst>
              <a:ext uri="{FF2B5EF4-FFF2-40B4-BE49-F238E27FC236}">
                <a16:creationId xmlns:a16="http://schemas.microsoft.com/office/drawing/2014/main" id="{6F86BB8C-E19F-4024-B661-88FD32DF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9" y="21554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7" name="Oval 10">
            <a:extLst>
              <a:ext uri="{FF2B5EF4-FFF2-40B4-BE49-F238E27FC236}">
                <a16:creationId xmlns:a16="http://schemas.microsoft.com/office/drawing/2014/main" id="{C27AEA72-69EB-4674-8449-EB1D7ECE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28983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8" name="Oval 11">
            <a:extLst>
              <a:ext uri="{FF2B5EF4-FFF2-40B4-BE49-F238E27FC236}">
                <a16:creationId xmlns:a16="http://schemas.microsoft.com/office/drawing/2014/main" id="{5AA6C305-1EF0-4F4F-A362-C5DD6E09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49" y="29555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79" name="Oval 12">
            <a:extLst>
              <a:ext uri="{FF2B5EF4-FFF2-40B4-BE49-F238E27FC236}">
                <a16:creationId xmlns:a16="http://schemas.microsoft.com/office/drawing/2014/main" id="{A813CB97-479E-4A45-9087-50979830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9" y="28983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80" name="Oval 13">
            <a:extLst>
              <a:ext uri="{FF2B5EF4-FFF2-40B4-BE49-F238E27FC236}">
                <a16:creationId xmlns:a16="http://schemas.microsoft.com/office/drawing/2014/main" id="{0C2C0F4F-8E3B-4457-9CE6-3FDC2519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999" y="29555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281" name="Oval 14">
            <a:extLst>
              <a:ext uri="{FF2B5EF4-FFF2-40B4-BE49-F238E27FC236}">
                <a16:creationId xmlns:a16="http://schemas.microsoft.com/office/drawing/2014/main" id="{5CC6C762-91CE-4C69-B578-808684FD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82" name="Oval 15">
            <a:extLst>
              <a:ext uri="{FF2B5EF4-FFF2-40B4-BE49-F238E27FC236}">
                <a16:creationId xmlns:a16="http://schemas.microsoft.com/office/drawing/2014/main" id="{564502B9-A3D9-49AA-9952-D5BC47C4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0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83" name="Oval 16">
            <a:extLst>
              <a:ext uri="{FF2B5EF4-FFF2-40B4-BE49-F238E27FC236}">
                <a16:creationId xmlns:a16="http://schemas.microsoft.com/office/drawing/2014/main" id="{6B14DE86-BB40-4EFD-9A83-08D01228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0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1284" name="Oval 17">
            <a:extLst>
              <a:ext uri="{FF2B5EF4-FFF2-40B4-BE49-F238E27FC236}">
                <a16:creationId xmlns:a16="http://schemas.microsoft.com/office/drawing/2014/main" id="{78C86F55-DA7A-47C2-AC73-DA4DF3C6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099" y="36413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285" name="Oval 18">
            <a:extLst>
              <a:ext uri="{FF2B5EF4-FFF2-40B4-BE49-F238E27FC236}">
                <a16:creationId xmlns:a16="http://schemas.microsoft.com/office/drawing/2014/main" id="{E843C2A8-1244-4361-9FFD-E78C3BDA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4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286" name="Oval 19">
            <a:extLst>
              <a:ext uri="{FF2B5EF4-FFF2-40B4-BE49-F238E27FC236}">
                <a16:creationId xmlns:a16="http://schemas.microsoft.com/office/drawing/2014/main" id="{562BAF53-F067-4479-AF9D-E65ABD06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4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287" name="Oval 20">
            <a:extLst>
              <a:ext uri="{FF2B5EF4-FFF2-40B4-BE49-F238E27FC236}">
                <a16:creationId xmlns:a16="http://schemas.microsoft.com/office/drawing/2014/main" id="{154D919B-E287-4882-B2C9-175170F0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99" y="369849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1288" name="Oval 21">
            <a:extLst>
              <a:ext uri="{FF2B5EF4-FFF2-40B4-BE49-F238E27FC236}">
                <a16:creationId xmlns:a16="http://schemas.microsoft.com/office/drawing/2014/main" id="{C88F3BA0-9D94-4205-A3FD-81290841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49" y="3641348"/>
            <a:ext cx="285750" cy="2857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None/>
            </a:pPr>
            <a:r>
              <a:rPr lang="en-US" altLang="zh-CN" sz="210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289" name="Line 22">
            <a:extLst>
              <a:ext uri="{FF2B5EF4-FFF2-40B4-BE49-F238E27FC236}">
                <a16:creationId xmlns:a16="http://schemas.microsoft.com/office/drawing/2014/main" id="{7A966FC7-AFD6-4961-BDAB-C1945EB8E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1583948"/>
            <a:ext cx="8572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0" name="Line 23">
            <a:extLst>
              <a:ext uri="{FF2B5EF4-FFF2-40B4-BE49-F238E27FC236}">
                <a16:creationId xmlns:a16="http://schemas.microsoft.com/office/drawing/2014/main" id="{0103C133-C15B-41D7-A0BA-C30EE2465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49" y="1583948"/>
            <a:ext cx="8001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1" name="Line 24">
            <a:extLst>
              <a:ext uri="{FF2B5EF4-FFF2-40B4-BE49-F238E27FC236}">
                <a16:creationId xmlns:a16="http://schemas.microsoft.com/office/drawing/2014/main" id="{18DDB04F-8D98-4590-BF1D-44A1E0F59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49" y="2326898"/>
            <a:ext cx="4572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Line 25">
            <a:extLst>
              <a:ext uri="{FF2B5EF4-FFF2-40B4-BE49-F238E27FC236}">
                <a16:creationId xmlns:a16="http://schemas.microsoft.com/office/drawing/2014/main" id="{0E040697-C725-40E1-81FE-4F636B2A1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399" y="2326898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Line 26">
            <a:extLst>
              <a:ext uri="{FF2B5EF4-FFF2-40B4-BE49-F238E27FC236}">
                <a16:creationId xmlns:a16="http://schemas.microsoft.com/office/drawing/2014/main" id="{3AB6B80A-4D77-4C34-96A3-3E0627229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299" y="2326898"/>
            <a:ext cx="3429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4" name="Line 27">
            <a:extLst>
              <a:ext uri="{FF2B5EF4-FFF2-40B4-BE49-F238E27FC236}">
                <a16:creationId xmlns:a16="http://schemas.microsoft.com/office/drawing/2014/main" id="{6B28611A-CCFE-41DA-9CF4-4604B74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49" y="2326898"/>
            <a:ext cx="51435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5" name="Line 28">
            <a:extLst>
              <a:ext uri="{FF2B5EF4-FFF2-40B4-BE49-F238E27FC236}">
                <a16:creationId xmlns:a16="http://schemas.microsoft.com/office/drawing/2014/main" id="{5A123926-542F-4F31-B810-86141D9DB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49" y="3126998"/>
            <a:ext cx="34290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Line 29">
            <a:extLst>
              <a:ext uri="{FF2B5EF4-FFF2-40B4-BE49-F238E27FC236}">
                <a16:creationId xmlns:a16="http://schemas.microsoft.com/office/drawing/2014/main" id="{29CDF648-DE24-4163-A8D4-AAC025B2C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5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7" name="Line 30">
            <a:extLst>
              <a:ext uri="{FF2B5EF4-FFF2-40B4-BE49-F238E27FC236}">
                <a16:creationId xmlns:a16="http://schemas.microsoft.com/office/drawing/2014/main" id="{3F4A1CC2-56F7-4F71-8066-C5CCE7056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49" y="3069848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Line 31">
            <a:extLst>
              <a:ext uri="{FF2B5EF4-FFF2-40B4-BE49-F238E27FC236}">
                <a16:creationId xmlns:a16="http://schemas.microsoft.com/office/drawing/2014/main" id="{5AE76A73-C3C8-4F99-B496-6696DB63B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3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Line 32">
            <a:extLst>
              <a:ext uri="{FF2B5EF4-FFF2-40B4-BE49-F238E27FC236}">
                <a16:creationId xmlns:a16="http://schemas.microsoft.com/office/drawing/2014/main" id="{D4DD51A9-8960-4E13-AEF9-3765E353C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599" y="3126998"/>
            <a:ext cx="171450" cy="5715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Line 33">
            <a:extLst>
              <a:ext uri="{FF2B5EF4-FFF2-40B4-BE49-F238E27FC236}">
                <a16:creationId xmlns:a16="http://schemas.microsoft.com/office/drawing/2014/main" id="{46DFBDF8-ACA7-4337-8F02-5DBE8E04B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399" y="3126998"/>
            <a:ext cx="228600" cy="51435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Line 34">
            <a:extLst>
              <a:ext uri="{FF2B5EF4-FFF2-40B4-BE49-F238E27FC236}">
                <a16:creationId xmlns:a16="http://schemas.microsoft.com/office/drawing/2014/main" id="{5DFE3EA5-40FB-48E9-96C8-D32D94075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49" y="3126998"/>
            <a:ext cx="228600" cy="5143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2" name="Text Box 35">
            <a:extLst>
              <a:ext uri="{FF2B5EF4-FFF2-40B4-BE49-F238E27FC236}">
                <a16:creationId xmlns:a16="http://schemas.microsoft.com/office/drawing/2014/main" id="{165EFD0B-5298-4FF3-BDC5-E141EB61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6" y="15577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3" name="Text Box 36">
            <a:extLst>
              <a:ext uri="{FF2B5EF4-FFF2-40B4-BE49-F238E27FC236}">
                <a16:creationId xmlns:a16="http://schemas.microsoft.com/office/drawing/2014/main" id="{38C44778-22F5-4C20-9DC2-DE6B03096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49" y="15839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4" name="Text Box 37">
            <a:extLst>
              <a:ext uri="{FF2B5EF4-FFF2-40B4-BE49-F238E27FC236}">
                <a16:creationId xmlns:a16="http://schemas.microsoft.com/office/drawing/2014/main" id="{0E7F4E30-4505-46B7-9902-1BC0DCEC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599" y="232689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5" name="Text Box 38">
            <a:extLst>
              <a:ext uri="{FF2B5EF4-FFF2-40B4-BE49-F238E27FC236}">
                <a16:creationId xmlns:a16="http://schemas.microsoft.com/office/drawing/2014/main" id="{7F58CC44-DBF3-4010-A054-D6F46585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6" y="23840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6" name="Text Box 39">
            <a:extLst>
              <a:ext uri="{FF2B5EF4-FFF2-40B4-BE49-F238E27FC236}">
                <a16:creationId xmlns:a16="http://schemas.microsoft.com/office/drawing/2014/main" id="{CADF258F-B2B9-4FD2-A92E-B9F30945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6" y="23578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7" name="Text Box 40">
            <a:extLst>
              <a:ext uri="{FF2B5EF4-FFF2-40B4-BE49-F238E27FC236}">
                <a16:creationId xmlns:a16="http://schemas.microsoft.com/office/drawing/2014/main" id="{A5D45FD7-F9CC-4D20-A634-8E5F5C87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736" y="23840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08" name="Text Box 41">
            <a:extLst>
              <a:ext uri="{FF2B5EF4-FFF2-40B4-BE49-F238E27FC236}">
                <a16:creationId xmlns:a16="http://schemas.microsoft.com/office/drawing/2014/main" id="{9C29BC5E-C36A-4B5C-B38E-F06541706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099" y="321510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09" name="Text Box 42">
            <a:extLst>
              <a:ext uri="{FF2B5EF4-FFF2-40B4-BE49-F238E27FC236}">
                <a16:creationId xmlns:a16="http://schemas.microsoft.com/office/drawing/2014/main" id="{82CF9E05-E78B-4018-84DD-0F75CC20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49" y="324129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0" name="Text Box 43">
            <a:extLst>
              <a:ext uri="{FF2B5EF4-FFF2-40B4-BE49-F238E27FC236}">
                <a16:creationId xmlns:a16="http://schemas.microsoft.com/office/drawing/2014/main" id="{FB10039D-8D65-4141-A384-C1CBF221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09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1" name="Text Box 44">
            <a:extLst>
              <a:ext uri="{FF2B5EF4-FFF2-40B4-BE49-F238E27FC236}">
                <a16:creationId xmlns:a16="http://schemas.microsoft.com/office/drawing/2014/main" id="{2C173CC0-8EBC-45F6-9FB1-B97CBF1CD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89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2" name="Text Box 45">
            <a:extLst>
              <a:ext uri="{FF2B5EF4-FFF2-40B4-BE49-F238E27FC236}">
                <a16:creationId xmlns:a16="http://schemas.microsoft.com/office/drawing/2014/main" id="{77B44055-DE56-49AD-A85F-0EA9FE32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099" y="315795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3" name="Text Box 46">
            <a:extLst>
              <a:ext uri="{FF2B5EF4-FFF2-40B4-BE49-F238E27FC236}">
                <a16:creationId xmlns:a16="http://schemas.microsoft.com/office/drawing/2014/main" id="{25AAB9B1-E8D6-44FA-917D-14FDE6E6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49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4" name="Text Box 47">
            <a:extLst>
              <a:ext uri="{FF2B5EF4-FFF2-40B4-BE49-F238E27FC236}">
                <a16:creationId xmlns:a16="http://schemas.microsoft.com/office/drawing/2014/main" id="{7B9280CF-A41F-4C68-9CDA-C924209C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6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15" name="Text Box 48">
            <a:extLst>
              <a:ext uri="{FF2B5EF4-FFF2-40B4-BE49-F238E27FC236}">
                <a16:creationId xmlns:a16="http://schemas.microsoft.com/office/drawing/2014/main" id="{E66AC9A4-5E93-4571-AD45-5042CAE0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6" y="31841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316" name="Line 63">
            <a:extLst>
              <a:ext uri="{FF2B5EF4-FFF2-40B4-BE49-F238E27FC236}">
                <a16:creationId xmlns:a16="http://schemas.microsoft.com/office/drawing/2014/main" id="{E1B167ED-C913-409E-9ADD-E76F0563C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399" y="3069848"/>
            <a:ext cx="228600" cy="62865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hangingPunct="0"/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9F6EBD6-C8F4-4A0D-99B1-61EB8150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7" y="1356916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[B  C]</a:t>
            </a:r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260438AC-55CB-4A6E-86FF-DED7E6C5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7" y="1985566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[E  C]</a:t>
            </a:r>
          </a:p>
        </p:txBody>
      </p:sp>
      <p:sp>
        <p:nvSpPr>
          <p:cNvPr id="10310" name="Text Box 70">
            <a:extLst>
              <a:ext uri="{FF2B5EF4-FFF2-40B4-BE49-F238E27FC236}">
                <a16:creationId xmlns:a16="http://schemas.microsoft.com/office/drawing/2014/main" id="{2798747B-9379-425D-BF31-037862FB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6" y="2671366"/>
            <a:ext cx="684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[C]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1FE1E268-6D9C-42CB-8A68-F70DC11A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49" y="3937814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0000CC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22D94548-6BEE-4888-9E19-D58374B7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46" y="3300016"/>
            <a:ext cx="10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[F  G]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D9AD8C20-30E7-4CEB-B1C1-550CB022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6" y="3927098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E67E66E-E77A-46D7-9D13-22564F4C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6" y="3927098"/>
            <a:ext cx="4539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>
                <a:solidFill>
                  <a:srgbClr val="CC0000"/>
                </a:solidFill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0318" name="Text Box 78">
            <a:extLst>
              <a:ext uri="{FF2B5EF4-FFF2-40B4-BE49-F238E27FC236}">
                <a16:creationId xmlns:a16="http://schemas.microsoft.com/office/drawing/2014/main" id="{F0DE478B-D8B2-4DDB-BAAB-261F4072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21" y="4042966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[G]</a:t>
            </a:r>
          </a:p>
        </p:txBody>
      </p:sp>
      <p:sp>
        <p:nvSpPr>
          <p:cNvPr id="10319" name="Text Box 79">
            <a:extLst>
              <a:ext uri="{FF2B5EF4-FFF2-40B4-BE49-F238E27FC236}">
                <a16:creationId xmlns:a16="http://schemas.microsoft.com/office/drawing/2014/main" id="{B3AC0BFD-D6CA-45F8-9086-1AB67397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034" y="4441448"/>
            <a:ext cx="195515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 B  E  C  F  G</a:t>
            </a:r>
          </a:p>
        </p:txBody>
      </p:sp>
      <p:sp>
        <p:nvSpPr>
          <p:cNvPr id="11326" name="Text Box 7">
            <a:extLst>
              <a:ext uri="{FF2B5EF4-FFF2-40B4-BE49-F238E27FC236}">
                <a16:creationId xmlns:a16="http://schemas.microsoft.com/office/drawing/2014/main" id="{7FA16E51-F0D0-44F2-8721-E22263E7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61" y="764622"/>
            <a:ext cx="5721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n=3, w=[20,15,15], v=[45,25,25], c= 30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1882E31C-402E-4D97-9B06-09F958B1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605" y="1398568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C7B625A3-D5C5-446B-A27E-299AD72C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842" y="2067699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">
            <a:extLst>
              <a:ext uri="{FF2B5EF4-FFF2-40B4-BE49-F238E27FC236}">
                <a16:creationId xmlns:a16="http://schemas.microsoft.com/office/drawing/2014/main" id="{5A96D321-3CFC-4AD2-BD77-755DBA6F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455" y="3324999"/>
            <a:ext cx="2976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 defTabSz="685800">
              <a:spcBef>
                <a:spcPct val="0"/>
              </a:spcBef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价值为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767262" y="2565439"/>
            <a:ext cx="316799" cy="314325"/>
            <a:chOff x="367201" y="1716916"/>
            <a:chExt cx="316799" cy="314325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分支限界法实例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5455993" y="3342094"/>
            <a:ext cx="316799" cy="314325"/>
            <a:chOff x="367201" y="1716916"/>
            <a:chExt cx="316799" cy="314325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67201" y="1745491"/>
              <a:ext cx="316799" cy="2857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404791" y="1716916"/>
              <a:ext cx="217080" cy="3143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7" grpId="0" animBg="1"/>
      <p:bldP spid="10314" grpId="0" animBg="1"/>
      <p:bldP spid="10312" grpId="0" animBg="1"/>
      <p:bldP spid="10309" grpId="0" animBg="1"/>
      <p:bldP spid="10307" grpId="0" animBg="1"/>
      <p:bldP spid="10305" grpId="0" animBg="1"/>
      <p:bldP spid="10306" grpId="0"/>
      <p:bldP spid="10308" grpId="0"/>
      <p:bldP spid="10310" grpId="0"/>
      <p:bldP spid="10311" grpId="0"/>
      <p:bldP spid="10313" grpId="0"/>
      <p:bldP spid="10315" grpId="0"/>
      <p:bldP spid="10316" grpId="0"/>
      <p:bldP spid="10318" grpId="0"/>
      <p:bldP spid="10319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E089A6-D3D0-4DCA-A53F-D3B427ED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分支限界法基本思想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分支限界法的要素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分支限界法实例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4F387E-92B8-437D-BAC1-BF15CE44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>
            <a:extLst>
              <a:ext uri="{FF2B5EF4-FFF2-40B4-BE49-F238E27FC236}">
                <a16:creationId xmlns:a16="http://schemas.microsoft.com/office/drawing/2014/main" id="{4E529BEF-1D0A-45C7-A0BD-E5B599C02631}"/>
              </a:ext>
            </a:extLst>
          </p:cNvPr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分支限界法概述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5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0000" y="1776151"/>
            <a:ext cx="8121360" cy="67185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回溯法和分支限界法的区别？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b="1" dirty="0">
              <a:solidFill>
                <a:srgbClr val="3333FF"/>
              </a:solidFill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课后思考题</a:t>
            </a:r>
          </a:p>
        </p:txBody>
      </p:sp>
    </p:spTree>
    <p:extLst>
      <p:ext uri="{BB962C8B-B14F-4D97-AF65-F5344CB8AC3E}">
        <p14:creationId xmlns:p14="http://schemas.microsoft.com/office/powerpoint/2010/main" val="30910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766"/>
            <a:ext cx="9144000" cy="34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分支限界法设计思想</a:t>
            </a:r>
            <a:endParaRPr lang="en-US" altLang="zh-CN" sz="2800" dirty="0"/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分支限界法的要素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分支限界法实例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分支限界法概述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98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搜索解空间的方法之一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87229" y="1982470"/>
            <a:ext cx="1467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树形结构 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127104" y="1525270"/>
            <a:ext cx="1233742" cy="1371600"/>
            <a:chOff x="1728" y="768"/>
            <a:chExt cx="816" cy="864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1728" y="768"/>
              <a:ext cx="816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728" y="1200"/>
              <a:ext cx="768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707688" y="3120795"/>
            <a:ext cx="1685811" cy="1833563"/>
            <a:chOff x="2486" y="580"/>
            <a:chExt cx="801" cy="1155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496" y="580"/>
              <a:ext cx="7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86" y="1444"/>
              <a:ext cx="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99592" y="2011015"/>
            <a:ext cx="119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2166416" y="2241233"/>
            <a:ext cx="1353185" cy="46037"/>
          </a:xfrm>
          <a:prstGeom prst="rightArrow">
            <a:avLst>
              <a:gd name="adj1" fmla="val 50000"/>
              <a:gd name="adj2" fmla="val 49580"/>
            </a:avLst>
          </a:prstGeom>
          <a:solidFill>
            <a:schemeClr val="accent1"/>
          </a:solidFill>
          <a:ln w="57150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5B99AC-86A2-4400-8BFC-431F2BDE9BA0}"/>
              </a:ext>
            </a:extLst>
          </p:cNvPr>
          <p:cNvSpPr/>
          <p:nvPr/>
        </p:nvSpPr>
        <p:spPr>
          <a:xfrm>
            <a:off x="457200" y="2736861"/>
            <a:ext cx="1967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搜索方式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55B34-6DBA-447B-97EE-C31839B5D0F1}"/>
              </a:ext>
            </a:extLst>
          </p:cNvPr>
          <p:cNvSpPr/>
          <p:nvPr/>
        </p:nvSpPr>
        <p:spPr>
          <a:xfrm>
            <a:off x="1329851" y="3605206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广度优先或最小耗费优先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47">
            <a:extLst>
              <a:ext uri="{FF2B5EF4-FFF2-40B4-BE49-F238E27FC236}">
                <a16:creationId xmlns:a16="http://schemas.microsoft.com/office/drawing/2014/main" id="{91CDCF91-20FB-4DBA-8983-F6ED53B9B4D7}"/>
              </a:ext>
            </a:extLst>
          </p:cNvPr>
          <p:cNvSpPr/>
          <p:nvPr/>
        </p:nvSpPr>
        <p:spPr bwMode="auto">
          <a:xfrm>
            <a:off x="961598" y="3745118"/>
            <a:ext cx="248412" cy="2428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916" y="12964"/>
                </a:moveTo>
                <a:cubicBezTo>
                  <a:pt x="19281" y="12964"/>
                  <a:pt x="19631" y="13046"/>
                  <a:pt x="19959" y="13217"/>
                </a:cubicBezTo>
                <a:cubicBezTo>
                  <a:pt x="20287" y="13387"/>
                  <a:pt x="20571" y="13616"/>
                  <a:pt x="20806" y="13904"/>
                </a:cubicBezTo>
                <a:cubicBezTo>
                  <a:pt x="21049" y="14198"/>
                  <a:pt x="21240" y="14539"/>
                  <a:pt x="21384" y="14932"/>
                </a:cubicBezTo>
                <a:cubicBezTo>
                  <a:pt x="21529" y="15329"/>
                  <a:pt x="21599" y="15743"/>
                  <a:pt x="21599" y="16183"/>
                </a:cubicBezTo>
                <a:lnTo>
                  <a:pt x="21599" y="21050"/>
                </a:lnTo>
                <a:cubicBezTo>
                  <a:pt x="21599" y="21414"/>
                  <a:pt x="21448" y="21599"/>
                  <a:pt x="21142" y="21599"/>
                </a:cubicBezTo>
                <a:lnTo>
                  <a:pt x="457" y="21599"/>
                </a:lnTo>
                <a:cubicBezTo>
                  <a:pt x="151" y="21599"/>
                  <a:pt x="0" y="21414"/>
                  <a:pt x="0" y="21050"/>
                </a:cubicBezTo>
                <a:lnTo>
                  <a:pt x="0" y="16183"/>
                </a:lnTo>
                <a:cubicBezTo>
                  <a:pt x="0" y="15743"/>
                  <a:pt x="70" y="15329"/>
                  <a:pt x="215" y="14932"/>
                </a:cubicBezTo>
                <a:cubicBezTo>
                  <a:pt x="362" y="14539"/>
                  <a:pt x="558" y="14198"/>
                  <a:pt x="800" y="13904"/>
                </a:cubicBezTo>
                <a:cubicBezTo>
                  <a:pt x="1047" y="13616"/>
                  <a:pt x="1336" y="13387"/>
                  <a:pt x="1664" y="13217"/>
                </a:cubicBezTo>
                <a:cubicBezTo>
                  <a:pt x="1992" y="13046"/>
                  <a:pt x="2337" y="12964"/>
                  <a:pt x="2707" y="12964"/>
                </a:cubicBezTo>
                <a:lnTo>
                  <a:pt x="18916" y="12964"/>
                </a:lnTo>
                <a:close/>
                <a:moveTo>
                  <a:pt x="18459" y="18348"/>
                </a:moveTo>
                <a:cubicBezTo>
                  <a:pt x="18459" y="18198"/>
                  <a:pt x="18412" y="18069"/>
                  <a:pt x="18321" y="17963"/>
                </a:cubicBezTo>
                <a:cubicBezTo>
                  <a:pt x="18233" y="17855"/>
                  <a:pt x="18126" y="17802"/>
                  <a:pt x="17998" y="17802"/>
                </a:cubicBezTo>
                <a:lnTo>
                  <a:pt x="3596" y="17802"/>
                </a:lnTo>
                <a:cubicBezTo>
                  <a:pt x="3468" y="17802"/>
                  <a:pt x="3358" y="17852"/>
                  <a:pt x="3273" y="17954"/>
                </a:cubicBezTo>
                <a:cubicBezTo>
                  <a:pt x="3182" y="18057"/>
                  <a:pt x="3136" y="18189"/>
                  <a:pt x="3136" y="18348"/>
                </a:cubicBezTo>
                <a:lnTo>
                  <a:pt x="3136" y="18886"/>
                </a:lnTo>
                <a:cubicBezTo>
                  <a:pt x="3136" y="19032"/>
                  <a:pt x="3182" y="19156"/>
                  <a:pt x="3273" y="19259"/>
                </a:cubicBezTo>
                <a:cubicBezTo>
                  <a:pt x="3358" y="19356"/>
                  <a:pt x="3468" y="19403"/>
                  <a:pt x="3596" y="19403"/>
                </a:cubicBezTo>
                <a:lnTo>
                  <a:pt x="18001" y="19403"/>
                </a:lnTo>
                <a:cubicBezTo>
                  <a:pt x="18128" y="19403"/>
                  <a:pt x="18236" y="19358"/>
                  <a:pt x="18324" y="19265"/>
                </a:cubicBezTo>
                <a:cubicBezTo>
                  <a:pt x="18414" y="19168"/>
                  <a:pt x="18461" y="19041"/>
                  <a:pt x="18461" y="18886"/>
                </a:cubicBezTo>
                <a:lnTo>
                  <a:pt x="18461" y="18348"/>
                </a:lnTo>
                <a:close/>
                <a:moveTo>
                  <a:pt x="18001" y="11346"/>
                </a:moveTo>
                <a:lnTo>
                  <a:pt x="3598" y="11346"/>
                </a:lnTo>
                <a:lnTo>
                  <a:pt x="3598" y="1069"/>
                </a:lnTo>
                <a:cubicBezTo>
                  <a:pt x="3598" y="781"/>
                  <a:pt x="3684" y="528"/>
                  <a:pt x="3860" y="314"/>
                </a:cubicBezTo>
                <a:cubicBezTo>
                  <a:pt x="4034" y="105"/>
                  <a:pt x="4252" y="0"/>
                  <a:pt x="4511" y="0"/>
                </a:cubicBezTo>
                <a:lnTo>
                  <a:pt x="12140" y="0"/>
                </a:lnTo>
                <a:lnTo>
                  <a:pt x="12140" y="5386"/>
                </a:lnTo>
                <a:cubicBezTo>
                  <a:pt x="12140" y="5845"/>
                  <a:pt x="12274" y="6235"/>
                  <a:pt x="12539" y="6550"/>
                </a:cubicBezTo>
                <a:cubicBezTo>
                  <a:pt x="12803" y="6873"/>
                  <a:pt x="13119" y="7031"/>
                  <a:pt x="13489" y="7031"/>
                </a:cubicBezTo>
                <a:lnTo>
                  <a:pt x="18001" y="7031"/>
                </a:lnTo>
                <a:lnTo>
                  <a:pt x="18001" y="11346"/>
                </a:lnTo>
                <a:close/>
                <a:moveTo>
                  <a:pt x="18001" y="5386"/>
                </a:moveTo>
                <a:lnTo>
                  <a:pt x="13489" y="5386"/>
                </a:lnTo>
                <a:lnTo>
                  <a:pt x="13489" y="0"/>
                </a:lnTo>
                <a:lnTo>
                  <a:pt x="18001" y="5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9" tIns="19049" rIns="19049" bIns="19049" anchor="ctr"/>
          <a:lstStyle/>
          <a:p>
            <a:pPr defTabSz="170815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1116" y="129443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</a:p>
        </p:txBody>
      </p:sp>
      <p:sp>
        <p:nvSpPr>
          <p:cNvPr id="18" name="矩形 17"/>
          <p:cNvSpPr/>
          <p:nvPr/>
        </p:nvSpPr>
        <p:spPr>
          <a:xfrm>
            <a:off x="6469745" y="2666037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排列树 </a:t>
            </a:r>
          </a:p>
        </p:txBody>
      </p:sp>
    </p:spTree>
    <p:extLst>
      <p:ext uri="{BB962C8B-B14F-4D97-AF65-F5344CB8AC3E}">
        <p14:creationId xmlns:p14="http://schemas.microsoft.com/office/powerpoint/2010/main" val="30111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7" grpId="0"/>
      <p:bldP spid="15" grpId="0"/>
      <p:bldP spid="21" grpId="0" animBg="1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50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求解目标</a:t>
            </a:r>
            <a:endParaRPr lang="en-US" altLang="zh-CN" dirty="0"/>
          </a:p>
          <a:p>
            <a:pPr lvl="1"/>
            <a:r>
              <a:rPr lang="zh-CN" altLang="en-US" dirty="0"/>
              <a:t>找出满足约束条件的一个解</a:t>
            </a:r>
            <a:endParaRPr lang="en-US" altLang="zh-CN" dirty="0"/>
          </a:p>
          <a:p>
            <a:pPr lvl="1"/>
            <a:r>
              <a:rPr lang="zh-CN" altLang="en-US" dirty="0"/>
              <a:t>在满足约束条件的解中找出在某种意义下的最优解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4C5B81A4-11F8-4276-A58E-31EE64F2C9B8}"/>
              </a:ext>
            </a:extLst>
          </p:cNvPr>
          <p:cNvSpPr txBox="1">
            <a:spLocks/>
          </p:cNvSpPr>
          <p:nvPr/>
        </p:nvSpPr>
        <p:spPr bwMode="auto">
          <a:xfrm>
            <a:off x="457200" y="2926880"/>
            <a:ext cx="8229600" cy="155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适用问题</a:t>
            </a:r>
            <a:endParaRPr lang="en-US" altLang="zh-CN" dirty="0"/>
          </a:p>
          <a:p>
            <a:pPr lvl="1"/>
            <a:r>
              <a:rPr lang="zh-CN" altLang="en-US" dirty="0"/>
              <a:t>存在性问题</a:t>
            </a:r>
            <a:endParaRPr lang="en-US" altLang="zh-CN" dirty="0"/>
          </a:p>
          <a:p>
            <a:pPr lvl="1"/>
            <a:r>
              <a:rPr lang="zh-CN" altLang="en-US" dirty="0"/>
              <a:t>最优化问题 </a:t>
            </a:r>
          </a:p>
        </p:txBody>
      </p:sp>
    </p:spTree>
    <p:extLst>
      <p:ext uri="{BB962C8B-B14F-4D97-AF65-F5344CB8AC3E}">
        <p14:creationId xmlns:p14="http://schemas.microsoft.com/office/powerpoint/2010/main" val="27882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分支限界法基本思想</a:t>
            </a:r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7C92FD89-2372-488F-B56E-CAC51772A8D0}"/>
              </a:ext>
            </a:extLst>
          </p:cNvPr>
          <p:cNvGrpSpPr>
            <a:grpSpLocks/>
          </p:cNvGrpSpPr>
          <p:nvPr/>
        </p:nvGrpSpPr>
        <p:grpSpPr bwMode="auto">
          <a:xfrm>
            <a:off x="4659312" y="3794944"/>
            <a:ext cx="2133600" cy="914400"/>
            <a:chOff x="2832" y="2256"/>
            <a:chExt cx="1344" cy="576"/>
          </a:xfrm>
        </p:grpSpPr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55D3F89C-C768-4786-977B-984CAF02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9" name="Oval 56">
              <a:extLst>
                <a:ext uri="{FF2B5EF4-FFF2-40B4-BE49-F238E27FC236}">
                  <a16:creationId xmlns:a16="http://schemas.microsoft.com/office/drawing/2014/main" id="{5E27E79A-20E6-4AD5-B537-93C7B3F0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0" name="Group 57">
            <a:extLst>
              <a:ext uri="{FF2B5EF4-FFF2-40B4-BE49-F238E27FC236}">
                <a16:creationId xmlns:a16="http://schemas.microsoft.com/office/drawing/2014/main" id="{F1966328-C9D8-487F-818C-0BA2EA1F5709}"/>
              </a:ext>
            </a:extLst>
          </p:cNvPr>
          <p:cNvGrpSpPr>
            <a:grpSpLocks/>
          </p:cNvGrpSpPr>
          <p:nvPr/>
        </p:nvGrpSpPr>
        <p:grpSpPr bwMode="auto">
          <a:xfrm>
            <a:off x="5268912" y="2347144"/>
            <a:ext cx="2971800" cy="990600"/>
            <a:chOff x="3216" y="1344"/>
            <a:chExt cx="1872" cy="624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1706B0ED-9612-425D-AFFB-D75D83D6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" name="Oval 54">
              <a:extLst>
                <a:ext uri="{FF2B5EF4-FFF2-40B4-BE49-F238E27FC236}">
                  <a16:creationId xmlns:a16="http://schemas.microsoft.com/office/drawing/2014/main" id="{7191914A-8484-4277-B919-951927B3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3" name="Oval 52">
            <a:extLst>
              <a:ext uri="{FF2B5EF4-FFF2-40B4-BE49-F238E27FC236}">
                <a16:creationId xmlns:a16="http://schemas.microsoft.com/office/drawing/2014/main" id="{B27B80A0-D171-44D1-B726-B75566EA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2" y="12041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" name="Oval 38">
            <a:extLst>
              <a:ext uri="{FF2B5EF4-FFF2-40B4-BE49-F238E27FC236}">
                <a16:creationId xmlns:a16="http://schemas.microsoft.com/office/drawing/2014/main" id="{382E3C5B-E0AC-450B-A29F-97CE000E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" y="37187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" name="Oval 37">
            <a:extLst>
              <a:ext uri="{FF2B5EF4-FFF2-40B4-BE49-F238E27FC236}">
                <a16:creationId xmlns:a16="http://schemas.microsoft.com/office/drawing/2014/main" id="{4F1DF82B-C5BE-4DD5-B747-73E61DB6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" y="24233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728E7EBB-B769-4586-A521-5B171D4D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2" y="1204144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64FF1C7C-5C16-43AF-A306-0909994A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2" y="1432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DAC09EDB-F6DA-4791-9313-89C9EB5E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" y="26519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9" name="Oval 10">
            <a:extLst>
              <a:ext uri="{FF2B5EF4-FFF2-40B4-BE49-F238E27FC236}">
                <a16:creationId xmlns:a16="http://schemas.microsoft.com/office/drawing/2014/main" id="{8B7DFFB1-CC5C-411F-A5B4-38A269FD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2" y="2575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0" name="Oval 11">
            <a:extLst>
              <a:ext uri="{FF2B5EF4-FFF2-40B4-BE49-F238E27FC236}">
                <a16:creationId xmlns:a16="http://schemas.microsoft.com/office/drawing/2014/main" id="{AB5D7C47-E205-4CD5-B599-EDEF7CCF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1" name="Oval 12">
            <a:extLst>
              <a:ext uri="{FF2B5EF4-FFF2-40B4-BE49-F238E27FC236}">
                <a16:creationId xmlns:a16="http://schemas.microsoft.com/office/drawing/2014/main" id="{A82E0898-CA5C-4890-911C-DC3C58D9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2" name="Oval 13">
            <a:extLst>
              <a:ext uri="{FF2B5EF4-FFF2-40B4-BE49-F238E27FC236}">
                <a16:creationId xmlns:a16="http://schemas.microsoft.com/office/drawing/2014/main" id="{8B573A71-9061-4950-A8BA-F1BA3D65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3" name="Oval 14">
            <a:extLst>
              <a:ext uri="{FF2B5EF4-FFF2-40B4-BE49-F238E27FC236}">
                <a16:creationId xmlns:a16="http://schemas.microsoft.com/office/drawing/2014/main" id="{DF5323A0-05A7-457B-B857-BDB313B4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44E98F26-F68B-47F2-B70E-49F7445CB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2" y="1813744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6">
            <a:extLst>
              <a:ext uri="{FF2B5EF4-FFF2-40B4-BE49-F238E27FC236}">
                <a16:creationId xmlns:a16="http://schemas.microsoft.com/office/drawing/2014/main" id="{9E9D0187-9A03-4610-88D0-577B35443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2" y="1813744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7">
            <a:extLst>
              <a:ext uri="{FF2B5EF4-FFF2-40B4-BE49-F238E27FC236}">
                <a16:creationId xmlns:a16="http://schemas.microsoft.com/office/drawing/2014/main" id="{0FE3940A-9AE8-4E2B-87AF-59AFC5AB4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2" y="3032944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8">
            <a:extLst>
              <a:ext uri="{FF2B5EF4-FFF2-40B4-BE49-F238E27FC236}">
                <a16:creationId xmlns:a16="http://schemas.microsoft.com/office/drawing/2014/main" id="{33C25CF4-8882-4360-BD41-D282A09FE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2" y="2956744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FAAE3765-69BD-4BDA-85EC-D196F4E39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2" y="2956744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8BBF163B-AAF1-4F74-A586-DC46D2780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2" y="2956744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DF856BA4-76EF-420A-8A88-3F6B29DA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2" y="1432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" name="Oval 22">
            <a:extLst>
              <a:ext uri="{FF2B5EF4-FFF2-40B4-BE49-F238E27FC236}">
                <a16:creationId xmlns:a16="http://schemas.microsoft.com/office/drawing/2014/main" id="{BADCD30E-3D9C-4364-A979-C9633A9C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2" y="26519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" name="Oval 23">
            <a:extLst>
              <a:ext uri="{FF2B5EF4-FFF2-40B4-BE49-F238E27FC236}">
                <a16:creationId xmlns:a16="http://schemas.microsoft.com/office/drawing/2014/main" id="{276582E6-DA52-468E-B4B1-AB22B5BB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2" y="25757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3" name="Oval 24">
            <a:extLst>
              <a:ext uri="{FF2B5EF4-FFF2-40B4-BE49-F238E27FC236}">
                <a16:creationId xmlns:a16="http://schemas.microsoft.com/office/drawing/2014/main" id="{75DF9587-CC56-406F-952D-82D66042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4" name="Oval 25">
            <a:extLst>
              <a:ext uri="{FF2B5EF4-FFF2-40B4-BE49-F238E27FC236}">
                <a16:creationId xmlns:a16="http://schemas.microsoft.com/office/drawing/2014/main" id="{2388E1B8-59D0-4520-B07E-3224D08A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2" y="40235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5" name="Oval 26">
            <a:extLst>
              <a:ext uri="{FF2B5EF4-FFF2-40B4-BE49-F238E27FC236}">
                <a16:creationId xmlns:a16="http://schemas.microsoft.com/office/drawing/2014/main" id="{F9024E7B-73AD-4E7D-8EFC-0BF770A9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6" name="Oval 27">
            <a:extLst>
              <a:ext uri="{FF2B5EF4-FFF2-40B4-BE49-F238E27FC236}">
                <a16:creationId xmlns:a16="http://schemas.microsoft.com/office/drawing/2014/main" id="{E7A659BF-6773-41DA-A9D9-39774859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2" y="3947344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7" name="Line 28">
            <a:extLst>
              <a:ext uri="{FF2B5EF4-FFF2-40B4-BE49-F238E27FC236}">
                <a16:creationId xmlns:a16="http://schemas.microsoft.com/office/drawing/2014/main" id="{D1559026-BCB9-45D4-A17F-1AA22B76A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312" y="1813744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9">
            <a:extLst>
              <a:ext uri="{FF2B5EF4-FFF2-40B4-BE49-F238E27FC236}">
                <a16:creationId xmlns:a16="http://schemas.microsoft.com/office/drawing/2014/main" id="{359F29C3-8ACB-48F3-A8A7-B31240899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2" y="1813744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30">
            <a:extLst>
              <a:ext uri="{FF2B5EF4-FFF2-40B4-BE49-F238E27FC236}">
                <a16:creationId xmlns:a16="http://schemas.microsoft.com/office/drawing/2014/main" id="{0967BE1C-CBDE-4158-838E-FE618D6412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6512" y="3032944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31">
            <a:extLst>
              <a:ext uri="{FF2B5EF4-FFF2-40B4-BE49-F238E27FC236}">
                <a16:creationId xmlns:a16="http://schemas.microsoft.com/office/drawing/2014/main" id="{371FF54F-9013-4B2F-801D-B881F5521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2" y="2956744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32">
            <a:extLst>
              <a:ext uri="{FF2B5EF4-FFF2-40B4-BE49-F238E27FC236}">
                <a16:creationId xmlns:a16="http://schemas.microsoft.com/office/drawing/2014/main" id="{6C361B20-6FF3-4E51-A946-0CBFAEFA4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2512" y="2956744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4627DB8D-B771-4BA7-96A9-AC8EB9E41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112" y="2956744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34">
            <a:extLst>
              <a:ext uri="{FF2B5EF4-FFF2-40B4-BE49-F238E27FC236}">
                <a16:creationId xmlns:a16="http://schemas.microsoft.com/office/drawing/2014/main" id="{97FB7B7A-597A-45B0-97AF-FED8C6B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875532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94" name="Text Box 35">
            <a:extLst>
              <a:ext uri="{FF2B5EF4-FFF2-40B4-BE49-F238E27FC236}">
                <a16:creationId xmlns:a16="http://schemas.microsoft.com/office/drawing/2014/main" id="{A06125EC-8BBD-487E-B0B1-2F73353C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2" y="930920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</a:p>
        </p:txBody>
      </p:sp>
      <p:sp>
        <p:nvSpPr>
          <p:cNvPr id="95" name="Text Box 39">
            <a:extLst>
              <a:ext uri="{FF2B5EF4-FFF2-40B4-BE49-F238E27FC236}">
                <a16:creationId xmlns:a16="http://schemas.microsoft.com/office/drawing/2014/main" id="{042FB8C1-182C-4F0E-AF91-E17174B7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2" y="196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09802C30-4C96-41D7-8E12-8BCA2C35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2" y="196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9EFB005B-BFF2-477E-8650-0FB954ED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2" y="1889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83B4FC39-BAA5-4D8B-843E-60A5BA30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2" y="1889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9" name="Text Box 43">
            <a:extLst>
              <a:ext uri="{FF2B5EF4-FFF2-40B4-BE49-F238E27FC236}">
                <a16:creationId xmlns:a16="http://schemas.microsoft.com/office/drawing/2014/main" id="{FB2B2F18-99BE-49BE-93A9-47CF3CC1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C1C2CCBB-BDDC-4D08-982C-7B3A4B1E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1" name="Text Box 45">
            <a:extLst>
              <a:ext uri="{FF2B5EF4-FFF2-40B4-BE49-F238E27FC236}">
                <a16:creationId xmlns:a16="http://schemas.microsoft.com/office/drawing/2014/main" id="{B2C6215D-0812-44D6-BA33-6B5A12D1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FB88F825-2746-440F-B63A-5D8ED33B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2" y="3185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3" name="Text Box 47">
            <a:extLst>
              <a:ext uri="{FF2B5EF4-FFF2-40B4-BE49-F238E27FC236}">
                <a16:creationId xmlns:a16="http://schemas.microsoft.com/office/drawing/2014/main" id="{2E713DF0-E1BA-4C3C-BB52-4C18219C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" name="Text Box 48">
            <a:extLst>
              <a:ext uri="{FF2B5EF4-FFF2-40B4-BE49-F238E27FC236}">
                <a16:creationId xmlns:a16="http://schemas.microsoft.com/office/drawing/2014/main" id="{AB8D8051-A25B-4B84-B96C-3693A551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5" name="Text Box 49">
            <a:extLst>
              <a:ext uri="{FF2B5EF4-FFF2-40B4-BE49-F238E27FC236}">
                <a16:creationId xmlns:a16="http://schemas.microsoft.com/office/drawing/2014/main" id="{D3FA2A30-8FE7-49DD-818E-E9718112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" name="Text Box 50">
            <a:extLst>
              <a:ext uri="{FF2B5EF4-FFF2-40B4-BE49-F238E27FC236}">
                <a16:creationId xmlns:a16="http://schemas.microsoft.com/office/drawing/2014/main" id="{30C10F82-2457-4A6C-BF5E-281C50F6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2" y="3109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95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B80E93-2673-4E7E-AE31-C7BBAFA9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扩展结点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一个正在产生儿子的结点称为扩展结点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活结点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一个自身已生成但其儿子还没有全部生成的节点称做活结点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死结点</a:t>
            </a:r>
            <a:r>
              <a:rPr lang="en-US" altLang="zh-CN" sz="2400" dirty="0"/>
              <a:t>:</a:t>
            </a:r>
            <a:r>
              <a:rPr lang="zh-CN" altLang="en-US" sz="2400" dirty="0"/>
              <a:t>一个所有儿子已经产生的结点称做死结点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C36C9-B3C4-43F6-88D3-50EE4BAE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>
            <a:extLst>
              <a:ext uri="{FF2B5EF4-FFF2-40B4-BE49-F238E27FC236}">
                <a16:creationId xmlns:a16="http://schemas.microsoft.com/office/drawing/2014/main" id="{60DFE4BD-B5AB-4C93-B6D1-A5D60B51C62B}"/>
              </a:ext>
            </a:extLst>
          </p:cNvPr>
          <p:cNvSpPr/>
          <p:nvPr/>
        </p:nvSpPr>
        <p:spPr>
          <a:xfrm>
            <a:off x="899591" y="123479"/>
            <a:ext cx="352762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</a:p>
        </p:txBody>
      </p:sp>
    </p:spTree>
    <p:extLst>
      <p:ext uri="{BB962C8B-B14F-4D97-AF65-F5344CB8AC3E}">
        <p14:creationId xmlns:p14="http://schemas.microsoft.com/office/powerpoint/2010/main" val="7453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5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每一个活结点只有一次机会成为扩展结点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活结点一旦成为扩展结点，一次性产生其所有儿子结点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导致不可行解或导致非最优解的儿子结点被舍弃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其余儿子结点被加入活结点表中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从活结点表中取出下一结点成为当前扩展结点，并重复结点扩展过程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直到</a:t>
            </a:r>
            <a:r>
              <a:rPr lang="zh-CN" altLang="en-US" sz="2400" dirty="0">
                <a:solidFill>
                  <a:srgbClr val="FF0000"/>
                </a:solidFill>
              </a:rPr>
              <a:t>找到所需的解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活结点表为空</a:t>
            </a:r>
            <a:r>
              <a:rPr lang="zh-CN" altLang="en-US" sz="2400" dirty="0"/>
              <a:t>时为止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燕尾形 3">
            <a:extLst>
              <a:ext uri="{FF2B5EF4-FFF2-40B4-BE49-F238E27FC236}">
                <a16:creationId xmlns:a16="http://schemas.microsoft.com/office/drawing/2014/main" id="{EE9A3E2E-FBA1-443D-B83F-158F1F7DD10F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活结点表</a:t>
            </a:r>
          </a:p>
        </p:txBody>
      </p:sp>
    </p:spTree>
    <p:extLst>
      <p:ext uri="{BB962C8B-B14F-4D97-AF65-F5344CB8AC3E}">
        <p14:creationId xmlns:p14="http://schemas.microsoft.com/office/powerpoint/2010/main" val="5762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7F1A95C7-7756-4D60-A3BC-63811034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25513"/>
            <a:ext cx="554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选择扩展结点的两种常用方法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C277A4D-9DB5-4B5C-B640-73F7ADEC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9575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4B56B46-BB2B-40ED-8AFB-F26A45597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119" y="1701848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将活结点表组织成队列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1453951-557D-44A3-9BFE-1246D4B1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36840"/>
            <a:ext cx="7024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按先进先出原则选取下一个结点作为当前扩展结点 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85FAC675-F64F-46D9-83ED-002FD7CB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55729"/>
            <a:ext cx="252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优先队列式：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B1E2AB5-A22D-4DB1-8062-76B3F196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48" y="3055728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每个结点都有一个对应的耗费或收益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0DE0B22-3648-4610-8E3A-3BFE20AB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7541"/>
            <a:ext cx="6101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按优先级选取下一个结点作为当前扩展结点 </a:t>
            </a:r>
          </a:p>
        </p:txBody>
      </p:sp>
      <p:sp>
        <p:nvSpPr>
          <p:cNvPr id="13" name="燕尾形 3">
            <a:extLst>
              <a:ext uri="{FF2B5EF4-FFF2-40B4-BE49-F238E27FC236}">
                <a16:creationId xmlns:a16="http://schemas.microsoft.com/office/drawing/2014/main" id="{8972FC38-AD61-4EE1-BE2C-A645CD00E5DC}"/>
              </a:ext>
            </a:extLst>
          </p:cNvPr>
          <p:cNvSpPr/>
          <p:nvPr/>
        </p:nvSpPr>
        <p:spPr>
          <a:xfrm>
            <a:off x="899591" y="123479"/>
            <a:ext cx="4362084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分支限界法的要素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活结点表</a:t>
            </a:r>
          </a:p>
        </p:txBody>
      </p:sp>
    </p:spTree>
    <p:extLst>
      <p:ext uri="{BB962C8B-B14F-4D97-AF65-F5344CB8AC3E}">
        <p14:creationId xmlns:p14="http://schemas.microsoft.com/office/powerpoint/2010/main" val="2256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2A28E9-CF62-43D2-9A7E-AA89651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fld id="{479AC79F-62B7-4864-A449-B5D517FE8123}" type="slidenum">
              <a:rPr lang="en-US" altLang="zh-CN" smtClean="0"/>
              <a:pPr algn="r" defTabSz="685800">
                <a:defRPr/>
              </a:pPr>
              <a:t>9</a:t>
            </a:fld>
            <a:endParaRPr lang="en-US" altLang="zh-CN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6CBA5F1-C077-4931-8EF8-8488E4F4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49842" y="0"/>
            <a:ext cx="3888154" cy="857250"/>
          </a:xfrm>
        </p:spPr>
        <p:txBody>
          <a:bodyPr/>
          <a:lstStyle/>
          <a:p>
            <a:r>
              <a:rPr lang="zh-CN" altLang="en-US" sz="2800" b="1" dirty="0"/>
              <a:t>例：</a:t>
            </a:r>
            <a:r>
              <a:rPr lang="en-US" altLang="zh-CN" sz="2800" b="1" dirty="0"/>
              <a:t>0-1</a:t>
            </a:r>
            <a:r>
              <a:rPr lang="zh-CN" altLang="en-US" sz="2800" b="1" dirty="0"/>
              <a:t>背包问题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5598F8-0CD9-456C-8934-DF8048040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554" y="908078"/>
            <a:ext cx="8862646" cy="647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n=3, w=[16,15,15], p=[45,25,25], c=30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1D8EE7BA-B00D-4E43-A55F-4B35A7115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68897"/>
              </p:ext>
            </p:extLst>
          </p:nvPr>
        </p:nvGraphicFramePr>
        <p:xfrm>
          <a:off x="1241349" y="1555778"/>
          <a:ext cx="6858404" cy="306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5558892" imgH="2482579" progId="Visio.Drawing.11">
                  <p:embed/>
                </p:oleObj>
              </mc:Choice>
              <mc:Fallback>
                <p:oleObj name="Visio" r:id="rId3" imgW="5558892" imgH="2482579" progId="Visio.Drawing.11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1D8EE7BA-B00D-4E43-A55F-4B35A7115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349" y="1555778"/>
                        <a:ext cx="6858404" cy="306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Pages>0</Pages>
  <Words>1098</Words>
  <Characters>0</Characters>
  <Application>Microsoft Office PowerPoint</Application>
  <DocSecurity>0</DocSecurity>
  <PresentationFormat>全屏显示(16:9)</PresentationFormat>
  <Lines>0</Lines>
  <Paragraphs>215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Gill Sans</vt:lpstr>
      <vt:lpstr>等线</vt:lpstr>
      <vt:lpstr>等线 Light</vt:lpstr>
      <vt:lpstr>黑体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Office 主题​​</vt:lpstr>
      <vt:lpstr>1_Office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例：0-1背包问题</vt:lpstr>
      <vt:lpstr>队列式分支限界法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Administrator</cp:lastModifiedBy>
  <cp:revision>618</cp:revision>
  <cp:lastPrinted>2017-12-19T14:05:02Z</cp:lastPrinted>
  <dcterms:created xsi:type="dcterms:W3CDTF">2014-05-21T02:15:00Z</dcterms:created>
  <dcterms:modified xsi:type="dcterms:W3CDTF">2020-11-18T02:38:27Z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