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711" r:id="rId2"/>
    <p:sldMasterId id="2147483734" r:id="rId3"/>
  </p:sldMasterIdLst>
  <p:notesMasterIdLst>
    <p:notesMasterId r:id="rId20"/>
  </p:notesMasterIdLst>
  <p:handoutMasterIdLst>
    <p:handoutMasterId r:id="rId21"/>
  </p:handoutMasterIdLst>
  <p:sldIdLst>
    <p:sldId id="360" r:id="rId4"/>
    <p:sldId id="361" r:id="rId5"/>
    <p:sldId id="365" r:id="rId6"/>
    <p:sldId id="366" r:id="rId7"/>
    <p:sldId id="375" r:id="rId8"/>
    <p:sldId id="377" r:id="rId9"/>
    <p:sldId id="374" r:id="rId10"/>
    <p:sldId id="371" r:id="rId11"/>
    <p:sldId id="372" r:id="rId12"/>
    <p:sldId id="389" r:id="rId13"/>
    <p:sldId id="353" r:id="rId14"/>
    <p:sldId id="354" r:id="rId15"/>
    <p:sldId id="403" r:id="rId16"/>
    <p:sldId id="379" r:id="rId17"/>
    <p:sldId id="394" r:id="rId18"/>
    <p:sldId id="402" r:id="rId19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91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FF"/>
    <a:srgbClr val="006600"/>
    <a:srgbClr val="00CC00"/>
    <a:srgbClr val="FFFFFF"/>
    <a:srgbClr val="FFEA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23" autoAdjust="0"/>
    <p:restoredTop sz="64019" autoAdjust="0"/>
  </p:normalViewPr>
  <p:slideViewPr>
    <p:cSldViewPr snapToGrid="0">
      <p:cViewPr varScale="1">
        <p:scale>
          <a:sx n="97" d="100"/>
          <a:sy n="97" d="100"/>
        </p:scale>
        <p:origin x="2352" y="90"/>
      </p:cViewPr>
      <p:guideLst>
        <p:guide orient="horz" pos="1620"/>
        <p:guide pos="291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buFont typeface="Arial" pitchFamily="34" charset="0"/>
              <a:buNone/>
              <a:defRPr sz="1200" smtClean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55C19B8A-6C77-4FFF-A918-E14D9658A299}" type="datetimeFigureOut">
              <a:rPr lang="zh-CN" altLang="en-US"/>
              <a:pPr>
                <a:defRPr/>
              </a:pPr>
              <a:t>2020/11/18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buFont typeface="Arial" pitchFamily="34" charset="0"/>
              <a:buNone/>
              <a:defRPr sz="1200" smtClean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380B1EF-3A02-4224-A62B-7C5A61E8E8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330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buFont typeface="Arial" pitchFamily="34" charset="0"/>
              <a:buNone/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6875DB5E-ACC5-40B1-A807-1B2AE574DC78}" type="datetime1">
              <a:rPr lang="zh-CN" altLang="en-US"/>
              <a:pPr>
                <a:defRPr/>
              </a:pPr>
              <a:t>2020/11/18</a:t>
            </a:fld>
            <a:endParaRPr lang="en-US" sz="1200"/>
          </a:p>
        </p:txBody>
      </p:sp>
      <p:sp>
        <p:nvSpPr>
          <p:cNvPr id="25604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19461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spcBef>
                <a:spcPct val="30000"/>
              </a:spcBef>
              <a:buFont typeface="Arial" pitchFamily="34" charset="0"/>
              <a:buNone/>
              <a:defRPr/>
            </a:pPr>
            <a:r>
              <a:rPr lang="zh-CN" altLang="en-US" sz="120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单击此处编辑母版文本样式</a:t>
            </a:r>
          </a:p>
          <a:p>
            <a:pPr eaLnBrk="0" hangingPunct="0">
              <a:spcBef>
                <a:spcPct val="30000"/>
              </a:spcBef>
              <a:buFont typeface="Arial" pitchFamily="34" charset="0"/>
              <a:buNone/>
              <a:defRPr/>
            </a:pPr>
            <a:r>
              <a:rPr lang="zh-CN" altLang="en-US" sz="120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第二级</a:t>
            </a:r>
          </a:p>
          <a:p>
            <a:pPr eaLnBrk="0" hangingPunct="0">
              <a:spcBef>
                <a:spcPct val="30000"/>
              </a:spcBef>
              <a:buFont typeface="Arial" pitchFamily="34" charset="0"/>
              <a:buNone/>
              <a:defRPr/>
            </a:pPr>
            <a:r>
              <a:rPr lang="zh-CN" altLang="en-US" sz="120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第三级</a:t>
            </a:r>
          </a:p>
          <a:p>
            <a:pPr eaLnBrk="0" hangingPunct="0">
              <a:spcBef>
                <a:spcPct val="30000"/>
              </a:spcBef>
              <a:buFont typeface="Arial" pitchFamily="34" charset="0"/>
              <a:buNone/>
              <a:defRPr/>
            </a:pPr>
            <a:r>
              <a:rPr lang="zh-CN" altLang="en-US" sz="120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第四级</a:t>
            </a:r>
          </a:p>
          <a:p>
            <a:pPr eaLnBrk="0" hangingPunct="0">
              <a:spcBef>
                <a:spcPct val="30000"/>
              </a:spcBef>
              <a:buFont typeface="Arial" pitchFamily="34" charset="0"/>
              <a:buNone/>
              <a:defRPr/>
            </a:pPr>
            <a:r>
              <a:rPr lang="zh-CN" altLang="en-US" sz="120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第五级</a:t>
            </a: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buFont typeface="Arial" pitchFamily="34" charset="0"/>
              <a:buNone/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0FFCC3E4-9750-4D59-A94C-922226D52B97}" type="slidenum">
              <a:rPr lang="zh-CN" altLang="en-US"/>
              <a:pPr>
                <a:defRPr/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1075840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/>
              <a:t>强调：</a:t>
            </a:r>
            <a:r>
              <a:rPr lang="en-US" altLang="zh-CN" dirty="0"/>
              <a:t>U</a:t>
            </a:r>
            <a:r>
              <a:rPr lang="zh-CN" altLang="en-US" dirty="0"/>
              <a:t>是点的集合。</a:t>
            </a:r>
            <a:endParaRPr lang="en-US" altLang="zh-CN" dirty="0"/>
          </a:p>
          <a:p>
            <a:pPr eaLnBrk="1" hangingPunct="1"/>
            <a:r>
              <a:rPr lang="zh-CN" altLang="en-US" dirty="0"/>
              <a:t>强调：任意  两个字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(b)</a:t>
            </a:r>
            <a:r>
              <a:rPr lang="zh-CN" altLang="en-US" dirty="0"/>
              <a:t>是完全子图，</a:t>
            </a:r>
            <a:r>
              <a:rPr lang="en-US" altLang="zh-CN" dirty="0"/>
              <a:t>1,2</a:t>
            </a:r>
            <a:r>
              <a:rPr lang="zh-CN" altLang="en-US" dirty="0"/>
              <a:t>两点间的连线在</a:t>
            </a:r>
            <a:r>
              <a:rPr lang="en-US" altLang="zh-CN" dirty="0"/>
              <a:t>E</a:t>
            </a:r>
            <a:r>
              <a:rPr lang="zh-CN" altLang="en-US" dirty="0"/>
              <a:t>中；</a:t>
            </a:r>
            <a:endParaRPr lang="en-US" altLang="zh-CN" dirty="0"/>
          </a:p>
          <a:p>
            <a:pPr eaLnBrk="1" hangingPunct="1"/>
            <a:r>
              <a:rPr lang="en-US" altLang="zh-CN" dirty="0"/>
              <a:t>(c)</a:t>
            </a:r>
            <a:r>
              <a:rPr lang="zh-CN" altLang="en-US" dirty="0"/>
              <a:t>是完全子图，</a:t>
            </a:r>
            <a:r>
              <a:rPr lang="en-US" altLang="zh-CN" dirty="0"/>
              <a:t>1,2</a:t>
            </a:r>
            <a:r>
              <a:rPr lang="zh-CN" altLang="en-US" dirty="0"/>
              <a:t>两点间，</a:t>
            </a:r>
            <a:r>
              <a:rPr lang="en-US" altLang="zh-CN" dirty="0"/>
              <a:t>2,5</a:t>
            </a:r>
            <a:r>
              <a:rPr lang="zh-CN" altLang="en-US" dirty="0"/>
              <a:t>两点间；</a:t>
            </a:r>
            <a:r>
              <a:rPr lang="en-US" altLang="zh-CN" dirty="0"/>
              <a:t>1,5</a:t>
            </a:r>
            <a:r>
              <a:rPr lang="zh-CN" altLang="en-US" dirty="0"/>
              <a:t>两点间的连线均在</a:t>
            </a:r>
            <a:r>
              <a:rPr lang="en-US" altLang="zh-CN" dirty="0"/>
              <a:t>E</a:t>
            </a:r>
            <a:r>
              <a:rPr lang="zh-CN" altLang="en-US" dirty="0"/>
              <a:t>中；</a:t>
            </a:r>
            <a:endParaRPr lang="en-US" altLang="zh-CN" dirty="0"/>
          </a:p>
          <a:p>
            <a:pPr eaLnBrk="1" hangingPunct="1"/>
            <a:r>
              <a:rPr lang="en-US" altLang="zh-CN" dirty="0"/>
              <a:t>(d)</a:t>
            </a:r>
            <a:r>
              <a:rPr lang="zh-CN" altLang="en-US" dirty="0"/>
              <a:t>不是完全子图，因为</a:t>
            </a:r>
            <a:r>
              <a:rPr lang="en-US" altLang="zh-CN" dirty="0"/>
              <a:t>2,4</a:t>
            </a:r>
            <a:r>
              <a:rPr lang="zh-CN" altLang="en-US" dirty="0"/>
              <a:t>两点间的连线不在</a:t>
            </a:r>
            <a:r>
              <a:rPr lang="en-US" altLang="zh-CN" dirty="0"/>
              <a:t>E</a:t>
            </a:r>
            <a:r>
              <a:rPr lang="zh-CN" altLang="en-US" dirty="0"/>
              <a:t>中。</a:t>
            </a:r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CE83566-E4F8-4213-9196-B1F54443505A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966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/>
              <a:t>团首先是完全子图，并且不包含在更大的完全子图中。相当于最大完全子图。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b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）不是团，应为它包含在（</a:t>
            </a:r>
            <a:r>
              <a:rPr lang="en-US" altLang="zh-CN" dirty="0"/>
              <a:t>c</a:t>
            </a:r>
            <a:r>
              <a:rPr lang="zh-CN" altLang="en-US" dirty="0"/>
              <a:t>）中；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{1,2,5}</a:t>
            </a:r>
            <a:r>
              <a:rPr lang="zh-CN" altLang="en-US" dirty="0"/>
              <a:t>，</a:t>
            </a:r>
            <a:r>
              <a:rPr lang="en-US" altLang="zh-CN" dirty="0"/>
              <a:t>{1,4,5}</a:t>
            </a:r>
            <a:r>
              <a:rPr lang="zh-CN" altLang="en-US" dirty="0"/>
              <a:t>；</a:t>
            </a:r>
            <a:r>
              <a:rPr lang="en-US" altLang="zh-CN" dirty="0"/>
              <a:t>{2,3,5}</a:t>
            </a:r>
            <a:r>
              <a:rPr lang="zh-CN" altLang="en-US" dirty="0"/>
              <a:t>都是团</a:t>
            </a:r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B2B710A-F621-4B05-9686-F385C4A1DD47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077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/>
              <a:t>团首先是完全子图，并且不包含在更大的完全子图中。相当于最大完全子图。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b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）不是团，应为它包含在（</a:t>
            </a:r>
            <a:r>
              <a:rPr lang="en-US" altLang="zh-CN" dirty="0"/>
              <a:t>c</a:t>
            </a:r>
            <a:r>
              <a:rPr lang="zh-CN" altLang="en-US" dirty="0"/>
              <a:t>）中；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{1,2,5}</a:t>
            </a:r>
            <a:r>
              <a:rPr lang="zh-CN" altLang="en-US" dirty="0"/>
              <a:t>，</a:t>
            </a:r>
            <a:r>
              <a:rPr lang="en-US" altLang="zh-CN" dirty="0"/>
              <a:t>{1,4,5}</a:t>
            </a:r>
            <a:r>
              <a:rPr lang="zh-CN" altLang="en-US" dirty="0"/>
              <a:t>；</a:t>
            </a:r>
            <a:r>
              <a:rPr lang="en-US" altLang="zh-CN" dirty="0"/>
              <a:t>{2,3,5}</a:t>
            </a:r>
            <a:r>
              <a:rPr lang="zh-CN" altLang="en-US" dirty="0"/>
              <a:t>都是团</a:t>
            </a:r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B2B710A-F621-4B05-9686-F385C4A1DD47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429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/>
              <a:t>团首先是完全子图，并且不包含在更大的完全子图中。相当于最大完全子图。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b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）不是团，应为它包含在（</a:t>
            </a:r>
            <a:r>
              <a:rPr lang="en-US" altLang="zh-CN" dirty="0"/>
              <a:t>c</a:t>
            </a:r>
            <a:r>
              <a:rPr lang="zh-CN" altLang="en-US" dirty="0"/>
              <a:t>）中；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{1,2,5}</a:t>
            </a:r>
            <a:r>
              <a:rPr lang="zh-CN" altLang="en-US" dirty="0"/>
              <a:t>，</a:t>
            </a:r>
            <a:r>
              <a:rPr lang="en-US" altLang="zh-CN" dirty="0"/>
              <a:t>{1,4,5}</a:t>
            </a:r>
            <a:r>
              <a:rPr lang="zh-CN" altLang="en-US" dirty="0"/>
              <a:t>；</a:t>
            </a:r>
            <a:r>
              <a:rPr lang="en-US" altLang="zh-CN" dirty="0"/>
              <a:t>{2,3,5}</a:t>
            </a:r>
            <a:r>
              <a:rPr lang="zh-CN" altLang="en-US" dirty="0"/>
              <a:t>都是团</a:t>
            </a:r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B2B710A-F621-4B05-9686-F385C4A1DD47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845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/>
              <a:t>团首先是完全子图，并且不包含在更大的完全子图中。相当于最大完全子图。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b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）不是团，应为它包含在（</a:t>
            </a:r>
            <a:r>
              <a:rPr lang="en-US" altLang="zh-CN" dirty="0"/>
              <a:t>c</a:t>
            </a:r>
            <a:r>
              <a:rPr lang="zh-CN" altLang="en-US" dirty="0"/>
              <a:t>）中；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{1,2,5}</a:t>
            </a:r>
            <a:r>
              <a:rPr lang="zh-CN" altLang="en-US" dirty="0"/>
              <a:t>，</a:t>
            </a:r>
            <a:r>
              <a:rPr lang="en-US" altLang="zh-CN" dirty="0"/>
              <a:t>{1,4,5}</a:t>
            </a:r>
            <a:r>
              <a:rPr lang="zh-CN" altLang="en-US" dirty="0"/>
              <a:t>；</a:t>
            </a:r>
            <a:r>
              <a:rPr lang="en-US" altLang="zh-CN" dirty="0"/>
              <a:t>{2,3,5}</a:t>
            </a:r>
            <a:r>
              <a:rPr lang="zh-CN" altLang="en-US" dirty="0"/>
              <a:t>都是团</a:t>
            </a:r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B2B710A-F621-4B05-9686-F385C4A1DD47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234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6875DB5E-ACC5-40B1-A807-1B2AE574DC78}" type="datetime1">
              <a:rPr lang="zh-CN" altLang="en-US" smtClean="0"/>
              <a:pPr>
                <a:defRPr/>
              </a:pPr>
              <a:t>2020/11/18</a:t>
            </a:fld>
            <a:endParaRPr 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FCC3E4-9750-4D59-A94C-922226D52B97}" type="slidenum">
              <a:rPr lang="zh-CN" altLang="en-US" smtClean="0"/>
              <a:pPr>
                <a:defRPr/>
              </a:pPr>
              <a:t>13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44683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875DB5E-ACC5-40B1-A807-1B2AE574DC78}" type="datetime1">
              <a:rPr lang="zh-CN" altLang="en-US" smtClean="0"/>
              <a:pPr>
                <a:defRPr/>
              </a:pPr>
              <a:t>2020/11/18</a:t>
            </a:fld>
            <a:endParaRPr 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FFCC3E4-9750-4D59-A94C-922226D52B97}" type="slidenum">
              <a:rPr lang="zh-CN" altLang="en-US" smtClean="0"/>
              <a:pPr>
                <a:defRPr/>
              </a:pPr>
              <a:t>15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356328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6.png"/><Relationship Id="rId4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316C2B-FB11-46B1-A30D-5D2CC9CF9028}" type="datetime1">
              <a:rPr lang="zh-CN" altLang="en-US"/>
              <a:pPr>
                <a:defRPr/>
              </a:pPr>
              <a:t>2020/11/18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A8D7D7-63CA-4104-9744-B8FF6123B5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57110-969E-4D76-A41B-92D304BFB997}" type="datetime1">
              <a:rPr lang="zh-CN" altLang="en-US"/>
              <a:pPr>
                <a:defRPr/>
              </a:pPr>
              <a:t>2020/11/18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CA5FA-9276-44FE-B361-3A1FC1F846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C1FDC4-6D01-4D83-9A89-0472CD51D8D6}" type="datetime1">
              <a:rPr lang="zh-CN" altLang="en-US"/>
              <a:pPr>
                <a:defRPr/>
              </a:pPr>
              <a:t>2020/11/18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D75DC7-4F19-4CD2-9A81-879714B712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01626" y="514350"/>
            <a:ext cx="8543925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E0664-062B-4649-B8BF-7531B5BDBF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97843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12142C-9D40-8848-BF60-2F634F55B8C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2020/11/18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FAAEAC-396B-3D44-9268-A54DE712FA6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822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01C831-2761-354B-8371-728B1844148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2020/11/18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27561-744D-DB43-A347-84FA55A8C2B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3775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468C59-5F85-AB47-B671-DFAE4A7FC16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2020/11/18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2DE5B8-CD57-9346-A6C2-FF1E6EB3AA4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3261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965FC1-7F5B-004A-95A3-41EBE6D5C43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2020/11/18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CAB6E0-57B4-5546-8CE3-AEB868BCC23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495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6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58F1031-68CA-6E4B-AFD3-735A7E79BB4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2020/11/18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C779C3-A139-B548-AAF6-9674FE7816F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8775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3BB6C8-D9A0-8D4D-9C66-13072A2B3AB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2020/11/18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B9E066-E43F-F443-98A8-FB40D3E647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5978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7CCC3D-12D8-4B49-B9A3-1BB2A6D668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2020/11/18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08D20-667F-0F4D-BA6D-FC4CB09CE9B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181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Clr>
                <a:srgbClr val="0070C0"/>
              </a:buClr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buFontTx/>
              <a:buBlip>
                <a:blip r:embed="rId5"/>
              </a:buBlip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0E0E4F-9EAC-4D2F-9A4A-96C150ECADC0}" type="datetime1">
              <a:rPr lang="zh-CN" altLang="en-US"/>
              <a:pPr>
                <a:defRPr/>
              </a:pPr>
              <a:t>2020/11/18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F885C2-B3CA-4280-B154-0B776C34F2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953128" y="654064"/>
            <a:ext cx="7147876" cy="1"/>
          </a:xfrm>
          <a:prstGeom prst="line">
            <a:avLst/>
          </a:prstGeom>
          <a:noFill/>
          <a:ln w="15875" cap="flat" cmpd="sng" algn="ctr">
            <a:solidFill>
              <a:srgbClr val="0070C0"/>
            </a:solidFill>
            <a:prstDash val="solid"/>
          </a:ln>
          <a:effectLst/>
        </p:spPr>
      </p:cxnSp>
      <p:sp>
        <p:nvSpPr>
          <p:cNvPr id="8" name="MH_Other_4"/>
          <p:cNvSpPr/>
          <p:nvPr userDrawn="1">
            <p:custDataLst>
              <p:tags r:id="rId1"/>
            </p:custDataLst>
          </p:nvPr>
        </p:nvSpPr>
        <p:spPr>
          <a:xfrm>
            <a:off x="235547" y="165586"/>
            <a:ext cx="416148" cy="416148"/>
          </a:xfrm>
          <a:prstGeom prst="ellipse">
            <a:avLst/>
          </a:prstGeom>
          <a:solidFill>
            <a:schemeClr val="accent2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9" name="MH_Other_4"/>
          <p:cNvSpPr/>
          <p:nvPr userDrawn="1">
            <p:custDataLst>
              <p:tags r:id="rId2"/>
            </p:custDataLst>
          </p:nvPr>
        </p:nvSpPr>
        <p:spPr>
          <a:xfrm>
            <a:off x="-68560" y="505752"/>
            <a:ext cx="271937" cy="271937"/>
          </a:xfrm>
          <a:prstGeom prst="ellipse">
            <a:avLst/>
          </a:prstGeom>
          <a:solidFill>
            <a:schemeClr val="accent1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10" name="椭圆 9"/>
          <p:cNvSpPr/>
          <p:nvPr userDrawn="1"/>
        </p:nvSpPr>
        <p:spPr>
          <a:xfrm>
            <a:off x="585093" y="313065"/>
            <a:ext cx="324000" cy="324000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952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4445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MH_Other_4"/>
          <p:cNvSpPr/>
          <p:nvPr userDrawn="1">
            <p:custDataLst>
              <p:tags r:id="rId3"/>
            </p:custDataLst>
          </p:nvPr>
        </p:nvSpPr>
        <p:spPr>
          <a:xfrm>
            <a:off x="158706" y="11905"/>
            <a:ext cx="153681" cy="153681"/>
          </a:xfrm>
          <a:prstGeom prst="ellipse">
            <a:avLst/>
          </a:prstGeom>
          <a:solidFill>
            <a:schemeClr val="accent1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1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2FC9B7-0E1E-6740-834F-1634DBB3C65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2020/11/18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7D963B-ADDB-E145-BDB4-153912AD2E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2623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1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2FC9B7-0E1E-6740-834F-1634DBB3C65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2020/11/18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7D963B-ADDB-E145-BDB4-153912AD2E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3020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2FC9B7-0E1E-6740-834F-1634DBB3C65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2020/11/18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7D963B-ADDB-E145-BDB4-153912AD2E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5644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2FC9B7-0E1E-6740-834F-1634DBB3C65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2020/11/18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7D963B-ADDB-E145-BDB4-153912AD2E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795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58340E-A158-4319-8864-79FB35971C06}" type="datetime1">
              <a:rPr lang="zh-CN" altLang="en-US"/>
              <a:pPr>
                <a:defRPr/>
              </a:pPr>
              <a:t>2020/11/18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67634B-DAC2-430E-9076-FB56B3954E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C2EB83-8A06-48EE-9A79-EB25DF7A6783}" type="datetime1">
              <a:rPr lang="zh-CN" altLang="en-US"/>
              <a:pPr>
                <a:defRPr/>
              </a:pPr>
              <a:t>2020/11/18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0A66D9-D457-44DA-A9AF-DD40478874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90874E-6BCF-487C-99AB-44DF12F78C0D}" type="datetime1">
              <a:rPr lang="zh-CN" altLang="en-US"/>
              <a:pPr>
                <a:defRPr/>
              </a:pPr>
              <a:t>2020/11/18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6569A-3EFB-4463-BF13-0591A195423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56159-1184-4994-8496-8C8E2056C3A6}" type="datetime1">
              <a:rPr lang="zh-CN" altLang="en-US"/>
              <a:pPr>
                <a:defRPr/>
              </a:pPr>
              <a:t>2020/11/18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B0254-2453-44F4-97EC-4F33E5BB337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52CC5-B645-4597-BB0C-EF40338A69A9}" type="datetime1">
              <a:rPr lang="zh-CN" altLang="en-US"/>
              <a:pPr>
                <a:defRPr/>
              </a:pPr>
              <a:t>2020/11/18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4234AD-3FB5-4DCB-B9F4-399EFE3CFB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 flipV="1">
            <a:off x="953128" y="654064"/>
            <a:ext cx="7147876" cy="1"/>
          </a:xfrm>
          <a:prstGeom prst="line">
            <a:avLst/>
          </a:prstGeom>
          <a:noFill/>
          <a:ln w="15875" cap="flat" cmpd="sng" algn="ctr">
            <a:solidFill>
              <a:srgbClr val="0070C0"/>
            </a:solidFill>
            <a:prstDash val="solid"/>
          </a:ln>
          <a:effectLst/>
        </p:spPr>
      </p:cxnSp>
      <p:sp>
        <p:nvSpPr>
          <p:cNvPr id="6" name="MH_Other_4"/>
          <p:cNvSpPr/>
          <p:nvPr userDrawn="1">
            <p:custDataLst>
              <p:tags r:id="rId1"/>
            </p:custDataLst>
          </p:nvPr>
        </p:nvSpPr>
        <p:spPr>
          <a:xfrm>
            <a:off x="235547" y="165586"/>
            <a:ext cx="416148" cy="416148"/>
          </a:xfrm>
          <a:prstGeom prst="ellipse">
            <a:avLst/>
          </a:prstGeom>
          <a:solidFill>
            <a:schemeClr val="accent2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7" name="MH_Other_4"/>
          <p:cNvSpPr/>
          <p:nvPr userDrawn="1">
            <p:custDataLst>
              <p:tags r:id="rId2"/>
            </p:custDataLst>
          </p:nvPr>
        </p:nvSpPr>
        <p:spPr>
          <a:xfrm>
            <a:off x="-68560" y="505752"/>
            <a:ext cx="271937" cy="271937"/>
          </a:xfrm>
          <a:prstGeom prst="ellipse">
            <a:avLst/>
          </a:prstGeom>
          <a:solidFill>
            <a:schemeClr val="accent1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8" name="椭圆 7"/>
          <p:cNvSpPr/>
          <p:nvPr userDrawn="1"/>
        </p:nvSpPr>
        <p:spPr>
          <a:xfrm>
            <a:off x="585093" y="313065"/>
            <a:ext cx="324000" cy="324000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952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4445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MH_Other_4"/>
          <p:cNvSpPr/>
          <p:nvPr userDrawn="1">
            <p:custDataLst>
              <p:tags r:id="rId3"/>
            </p:custDataLst>
          </p:nvPr>
        </p:nvSpPr>
        <p:spPr>
          <a:xfrm>
            <a:off x="158706" y="11905"/>
            <a:ext cx="153681" cy="153681"/>
          </a:xfrm>
          <a:prstGeom prst="ellipse">
            <a:avLst/>
          </a:prstGeom>
          <a:solidFill>
            <a:schemeClr val="accent1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6C18E-E348-4462-A4E5-CAE5A6DD1C2C}" type="datetime1">
              <a:rPr lang="zh-CN" altLang="en-US"/>
              <a:pPr>
                <a:defRPr/>
              </a:pPr>
              <a:t>2020/11/18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252EC-B8B3-4E83-971C-E3E0F020D1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3892E0-B305-4535-BE4A-F00D0BE3CE35}" type="datetime1">
              <a:rPr lang="zh-CN" altLang="en-US"/>
              <a:pPr>
                <a:defRPr/>
              </a:pPr>
              <a:t>2020/11/18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B426B2-959C-42BC-8802-7625FBA074F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408" y="3568307"/>
            <a:ext cx="3299519" cy="932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任意多边形 7"/>
          <p:cNvSpPr/>
          <p:nvPr userDrawn="1"/>
        </p:nvSpPr>
        <p:spPr>
          <a:xfrm rot="5400000">
            <a:off x="1061138" y="-693078"/>
            <a:ext cx="514350" cy="2632472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179780" y="270438"/>
            <a:ext cx="750094" cy="750094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1968103" y="1410531"/>
            <a:ext cx="5443538" cy="1529809"/>
          </a:xfrm>
          <a:prstGeom prst="rect">
            <a:avLst/>
          </a:prstGeom>
          <a:noFill/>
          <a:ln w="254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7237187" y="2796418"/>
            <a:ext cx="267891" cy="267891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7134162" y="2742917"/>
            <a:ext cx="266998" cy="266998"/>
          </a:xfrm>
          <a:prstGeom prst="rect">
            <a:avLst/>
          </a:prstGeom>
          <a:solidFill>
            <a:srgbClr val="4B649F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1878810" y="1236402"/>
            <a:ext cx="266998" cy="266998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1964535" y="1322127"/>
            <a:ext cx="266998" cy="266998"/>
          </a:xfrm>
          <a:prstGeom prst="rect">
            <a:avLst/>
          </a:prstGeom>
          <a:solidFill>
            <a:srgbClr val="4B649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pic>
        <p:nvPicPr>
          <p:cNvPr id="17" name="图片 4"/>
          <p:cNvPicPr preferRelativeResize="0"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92" y="271332"/>
            <a:ext cx="749201" cy="749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31662" y="461533"/>
            <a:ext cx="1510010" cy="3455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图片 1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347" y="4680120"/>
            <a:ext cx="2372618" cy="40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hf sldNum="0" hdr="0" ftr="0"/>
  <p:txStyles>
    <p:titleStyle>
      <a:lvl1pPr marL="914400" indent="-914400" algn="ctr" defTabSz="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  <a:sym typeface="黑体" pitchFamily="2" charset="-122"/>
        </a:defRPr>
      </a:lvl1pPr>
      <a:lvl2pPr marL="914400" indent="-914400" algn="ctr" defTabSz="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  <a:sym typeface="黑体" pitchFamily="2" charset="-122"/>
        </a:defRPr>
      </a:lvl2pPr>
      <a:lvl3pPr marL="914400" indent="-914400" algn="ctr" defTabSz="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  <a:sym typeface="黑体" pitchFamily="2" charset="-122"/>
        </a:defRPr>
      </a:lvl3pPr>
      <a:lvl4pPr marL="914400" indent="-914400" algn="ctr" defTabSz="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  <a:sym typeface="黑体" pitchFamily="2" charset="-122"/>
        </a:defRPr>
      </a:lvl4pPr>
      <a:lvl5pPr marL="914400" indent="-914400" algn="ctr" defTabSz="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  <a:sym typeface="黑体" pitchFamily="2" charset="-122"/>
        </a:defRPr>
      </a:lvl5pPr>
      <a:lvl6pPr marL="1371600" indent="-914400" algn="ctr" defTabSz="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  <a:sym typeface="黑体" pitchFamily="49" charset="-122"/>
        </a:defRPr>
      </a:lvl6pPr>
      <a:lvl7pPr marL="1828800" indent="-914400" algn="ctr" defTabSz="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  <a:sym typeface="黑体" pitchFamily="49" charset="-122"/>
        </a:defRPr>
      </a:lvl7pPr>
      <a:lvl8pPr marL="2286000" indent="-914400" algn="ctr" defTabSz="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  <a:sym typeface="黑体" pitchFamily="49" charset="-122"/>
        </a:defRPr>
      </a:lvl8pPr>
      <a:lvl9pPr marL="2743200" indent="-914400" algn="ctr" defTabSz="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  <a:sym typeface="黑体" pitchFamily="49" charset="-122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331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buFont typeface="Arial" pitchFamily="34" charset="0"/>
              <a:buNone/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E1445E6F-320D-432E-A040-3DA8F0891C75}" type="datetime1">
              <a:rPr lang="zh-CN" altLang="en-US"/>
              <a:pPr>
                <a:defRPr/>
              </a:pPr>
              <a:t>2020/11/18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buFont typeface="Arial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0" hangingPunct="0">
              <a:buFont typeface="Arial" pitchFamily="34" charset="0"/>
              <a:buNone/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36D69AB2-5F91-4EC3-8833-74555E9579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8261350" y="0"/>
            <a:ext cx="882650" cy="854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2" r:id="rId2"/>
    <p:sldLayoutId id="2147483731" r:id="rId3"/>
    <p:sldLayoutId id="2147483730" r:id="rId4"/>
    <p:sldLayoutId id="2147483729" r:id="rId5"/>
    <p:sldLayoutId id="2147483728" r:id="rId6"/>
    <p:sldLayoutId id="2147483727" r:id="rId7"/>
    <p:sldLayoutId id="2147483726" r:id="rId8"/>
    <p:sldLayoutId id="2147483725" r:id="rId9"/>
    <p:sldLayoutId id="2147483724" r:id="rId10"/>
    <p:sldLayoutId id="2147483723" r:id="rId11"/>
    <p:sldLayoutId id="2147483747" r:id="rId12"/>
  </p:sldLayoutIdLst>
  <p:hf sldNum="0" hdr="0" ftr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6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72FC9B7-0E1E-6740-834F-1634DBB3C65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等线" panose="02010600030101010101" pitchFamily="2" charset="-122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2020/11/18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F7D963B-ADDB-E145-BDB4-153912AD2E36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等线" panose="02010600030101010101" pitchFamily="2" charset="-122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4870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图片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408" y="3568307"/>
            <a:ext cx="3299519" cy="932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任意多边形 47"/>
          <p:cNvSpPr/>
          <p:nvPr/>
        </p:nvSpPr>
        <p:spPr>
          <a:xfrm rot="5400000">
            <a:off x="1061138" y="-693078"/>
            <a:ext cx="514350" cy="2632472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79780" y="270438"/>
            <a:ext cx="750094" cy="750094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2053" name="文本框 62"/>
          <p:cNvSpPr txBox="1">
            <a:spLocks noChangeArrowheads="1"/>
          </p:cNvSpPr>
          <p:nvPr/>
        </p:nvSpPr>
        <p:spPr bwMode="auto">
          <a:xfrm>
            <a:off x="1982480" y="1756652"/>
            <a:ext cx="5329932" cy="6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588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最大团问题</a:t>
            </a:r>
            <a:endParaRPr lang="en-US" altLang="zh-CN" sz="2588" b="1" dirty="0">
              <a:solidFill>
                <a:srgbClr val="FF0000"/>
              </a:solidFill>
              <a:latin typeface="微软雅黑" panose="020B0503020204020204" pitchFamily="34" charset="-122"/>
              <a:ea typeface="楷体" pitchFamily="49" charset="-122"/>
            </a:endParaRPr>
          </a:p>
        </p:txBody>
      </p:sp>
      <p:sp>
        <p:nvSpPr>
          <p:cNvPr id="13318" name="文本框 1027"/>
          <p:cNvSpPr txBox="1">
            <a:spLocks noChangeArrowheads="1"/>
          </p:cNvSpPr>
          <p:nvPr/>
        </p:nvSpPr>
        <p:spPr bwMode="auto">
          <a:xfrm>
            <a:off x="4125551" y="3197947"/>
            <a:ext cx="11186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</a:rPr>
              <a:t>王志晓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68" name="矩形 1067"/>
          <p:cNvSpPr/>
          <p:nvPr/>
        </p:nvSpPr>
        <p:spPr>
          <a:xfrm>
            <a:off x="1968103" y="1410531"/>
            <a:ext cx="5443538" cy="1529809"/>
          </a:xfrm>
          <a:prstGeom prst="rect">
            <a:avLst/>
          </a:prstGeom>
          <a:noFill/>
          <a:ln w="254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069" name="矩形 1068"/>
          <p:cNvSpPr/>
          <p:nvPr/>
        </p:nvSpPr>
        <p:spPr>
          <a:xfrm>
            <a:off x="7237187" y="2796418"/>
            <a:ext cx="267891" cy="267891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7134162" y="2742917"/>
            <a:ext cx="266998" cy="266998"/>
          </a:xfrm>
          <a:prstGeom prst="rect">
            <a:avLst/>
          </a:prstGeom>
          <a:solidFill>
            <a:srgbClr val="4B649F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1878810" y="1236402"/>
            <a:ext cx="266998" cy="266998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1964535" y="1322127"/>
            <a:ext cx="266998" cy="266998"/>
          </a:xfrm>
          <a:prstGeom prst="rect">
            <a:avLst/>
          </a:prstGeom>
          <a:solidFill>
            <a:srgbClr val="4B649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pic>
        <p:nvPicPr>
          <p:cNvPr id="13324" name="图片 4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92" y="271332"/>
            <a:ext cx="749201" cy="749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662" y="461533"/>
            <a:ext cx="1510010" cy="3455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文本框 1027"/>
          <p:cNvSpPr txBox="1">
            <a:spLocks noChangeArrowheads="1"/>
          </p:cNvSpPr>
          <p:nvPr/>
        </p:nvSpPr>
        <p:spPr bwMode="auto">
          <a:xfrm>
            <a:off x="3312504" y="3787446"/>
            <a:ext cx="2888273" cy="819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575" b="1" dirty="0">
                <a:solidFill>
                  <a:prstClr val="black"/>
                </a:solidFill>
                <a:latin typeface="微软雅黑" panose="020B0503020204020204" pitchFamily="34" charset="-122"/>
              </a:rPr>
              <a:t>中国矿业大学  计算机学院</a:t>
            </a:r>
            <a:endParaRPr lang="en-US" altLang="zh-CN" sz="1575" b="1" dirty="0">
              <a:solidFill>
                <a:prstClr val="black"/>
              </a:solidFill>
              <a:latin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575" b="1" dirty="0">
                <a:solidFill>
                  <a:prstClr val="black"/>
                </a:solidFill>
                <a:latin typeface="微软雅黑" panose="020B0503020204020204" pitchFamily="34" charset="-122"/>
              </a:rPr>
              <a:t>zhaoying@cumt.edu.cn</a:t>
            </a:r>
            <a:endParaRPr lang="zh-CN" altLang="en-US" sz="1575" b="1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15" name="图片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347" y="4680120"/>
            <a:ext cx="2372618" cy="40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727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燕尾形 8">
            <a:extLst>
              <a:ext uri="{FF2B5EF4-FFF2-40B4-BE49-F238E27FC236}">
                <a16:creationId xmlns:a16="http://schemas.microsoft.com/office/drawing/2014/main" id="{BBD82670-99F9-4280-99D3-7FE901DE6EEE}"/>
              </a:ext>
            </a:extLst>
          </p:cNvPr>
          <p:cNvSpPr/>
          <p:nvPr/>
        </p:nvSpPr>
        <p:spPr>
          <a:xfrm>
            <a:off x="1053608" y="131751"/>
            <a:ext cx="4846246" cy="50405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lvl="0" defTabSz="687665"/>
            <a:r>
              <a:rPr lang="en-US" altLang="zh-CN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、最大团问题求解</a:t>
            </a:r>
            <a:r>
              <a:rPr lang="en-US" altLang="zh-CN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优先队列式</a:t>
            </a:r>
            <a:endParaRPr lang="zh-CN" altLang="en-US" sz="20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8" name="内容占位符 1">
            <a:extLst>
              <a:ext uri="{FF2B5EF4-FFF2-40B4-BE49-F238E27FC236}">
                <a16:creationId xmlns:a16="http://schemas.microsoft.com/office/drawing/2014/main" id="{DE909BC0-43FD-4E22-A169-BBB771E27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69316"/>
            <a:ext cx="8229600" cy="3394075"/>
          </a:xfrm>
        </p:spPr>
        <p:txBody>
          <a:bodyPr/>
          <a:lstStyle/>
          <a:p>
            <a:r>
              <a:rPr lang="zh-CN" altLang="en-US" dirty="0"/>
              <a:t>用最大优先队列存储活结点表</a:t>
            </a:r>
          </a:p>
          <a:p>
            <a:r>
              <a:rPr lang="zh-CN" altLang="en-US" dirty="0"/>
              <a:t>优先级定义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优先</a:t>
            </a:r>
            <a:r>
              <a:rPr lang="zh-CN" altLang="en-US" dirty="0"/>
              <a:t>队列中优先级最大的活结点成为下一个扩展结点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DF13B642-5387-483B-A186-13D6D7A2FF4B}"/>
                  </a:ext>
                </a:extLst>
              </p:cNvPr>
              <p:cNvSpPr/>
              <p:nvPr/>
            </p:nvSpPr>
            <p:spPr>
              <a:xfrm>
                <a:off x="2293968" y="1957540"/>
                <a:ext cx="302106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𝑢𝑛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𝑐𝑛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DF13B642-5387-483B-A186-13D6D7A2FF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968" y="1957540"/>
                <a:ext cx="3021063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4572000" y="2708047"/>
            <a:ext cx="1880643" cy="41549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1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剩余顶点数目 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1593084" y="2638594"/>
            <a:ext cx="1880643" cy="41549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buClrTx/>
              <a:buSzTx/>
              <a:buFontTx/>
              <a:buNone/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solidFill>
                  <a:srgbClr val="FFFF00"/>
                </a:solidFill>
              </a:rPr>
              <a:t>当前团的尺寸 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8" name="Line 16"/>
          <p:cNvSpPr>
            <a:spLocks noChangeShapeType="1"/>
          </p:cNvSpPr>
          <p:nvPr/>
        </p:nvSpPr>
        <p:spPr bwMode="auto">
          <a:xfrm flipH="1">
            <a:off x="2604348" y="2306781"/>
            <a:ext cx="1200151" cy="371337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Line 17"/>
          <p:cNvSpPr>
            <a:spLocks noChangeShapeType="1"/>
          </p:cNvSpPr>
          <p:nvPr/>
        </p:nvSpPr>
        <p:spPr bwMode="auto">
          <a:xfrm>
            <a:off x="4499263" y="2306780"/>
            <a:ext cx="448236" cy="44593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41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5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4">
            <a:extLst>
              <a:ext uri="{FF2B5EF4-FFF2-40B4-BE49-F238E27FC236}">
                <a16:creationId xmlns:a16="http://schemas.microsoft.com/office/drawing/2014/main" id="{E1BE69A5-284A-46F5-88D5-0FDC6F484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5577" y="168671"/>
            <a:ext cx="45505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chemeClr val="accent2"/>
                </a:solidFill>
                <a:ea typeface="黑体" panose="02010609060101010101" pitchFamily="49" charset="-122"/>
              </a:rPr>
              <a:t>算法思想</a:t>
            </a:r>
            <a:endParaRPr lang="en-US" altLang="zh-CN" sz="1800" dirty="0">
              <a:solidFill>
                <a:schemeClr val="accent2"/>
              </a:solidFill>
              <a:ea typeface="华文行楷" panose="02010800040101010101" pitchFamily="2" charset="-122"/>
            </a:endParaRPr>
          </a:p>
        </p:txBody>
      </p:sp>
      <p:sp>
        <p:nvSpPr>
          <p:cNvPr id="65539" name="Text Box 5">
            <a:extLst>
              <a:ext uri="{FF2B5EF4-FFF2-40B4-BE49-F238E27FC236}">
                <a16:creationId xmlns:a16="http://schemas.microsoft.com/office/drawing/2014/main" id="{BB50648E-0B77-49B2-B87E-401F97AA0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958" y="763871"/>
            <a:ext cx="729479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A50021"/>
              </a:buClr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初始化：根结点是初始扩展结点，对于这个特殊的扩展结点，其</a:t>
            </a:r>
            <a:r>
              <a:rPr lang="en-US" altLang="zh-CN" sz="24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cn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的值为0。</a:t>
            </a:r>
            <a:endParaRPr lang="zh-CN" altLang="en-US" sz="2400" b="1" dirty="0">
              <a:solidFill>
                <a:srgbClr val="99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5540" name="Text Box 6">
            <a:extLst>
              <a:ext uri="{FF2B5EF4-FFF2-40B4-BE49-F238E27FC236}">
                <a16:creationId xmlns:a16="http://schemas.microsoft.com/office/drawing/2014/main" id="{14AC9C72-2334-45ED-BEF0-23F2B1A40E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213" y="1594868"/>
            <a:ext cx="8010865" cy="2436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ts val="450"/>
              </a:spcBef>
              <a:buClr>
                <a:srgbClr val="A50021"/>
              </a:buClr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算法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while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循环扩展内部结点，首先考察其</a:t>
            </a:r>
            <a:r>
              <a:rPr lang="zh-CN" altLang="en-US" sz="2400" b="1" dirty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左儿子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结点。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800100" lvl="1" indent="-342900" algn="just">
              <a:spcBef>
                <a:spcPts val="450"/>
              </a:spcBef>
              <a:buClr>
                <a:srgbClr val="A50021"/>
              </a:buClr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在左儿子结点处，将顶点</a:t>
            </a:r>
            <a:r>
              <a:rPr lang="en-US" altLang="zh-CN" sz="24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加入到当前团中，并检查该顶点与当前团中其它顶点之间</a:t>
            </a:r>
            <a:r>
              <a:rPr lang="zh-CN" altLang="en-US" sz="2400" b="1" dirty="0">
                <a:solidFill>
                  <a:srgbClr val="00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是否有边相连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800100" lvl="1" indent="-342900" algn="just">
              <a:spcBef>
                <a:spcPts val="450"/>
              </a:spcBef>
              <a:buClr>
                <a:srgbClr val="A50021"/>
              </a:buClr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当顶点</a:t>
            </a:r>
            <a:r>
              <a:rPr lang="en-US" altLang="zh-CN" sz="24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与当前团中</a:t>
            </a:r>
            <a:r>
              <a:rPr lang="zh-CN" altLang="en-US" sz="2400" b="1" dirty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所有顶点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之间都有边相连，则相应的左儿子结点是可行结点，将它加入到子集树中并插入活结点优先队列，否则就不是可行结点。</a:t>
            </a:r>
          </a:p>
        </p:txBody>
      </p:sp>
      <p:sp>
        <p:nvSpPr>
          <p:cNvPr id="64520" name="灯片编号占位符 9">
            <a:extLst>
              <a:ext uri="{FF2B5EF4-FFF2-40B4-BE49-F238E27FC236}">
                <a16:creationId xmlns:a16="http://schemas.microsoft.com/office/drawing/2014/main" id="{2077CFD5-4606-4CB5-B426-6BDEDAA34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57213" indent="-214313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2A0F1BA-5BFF-4333-BF8E-7981D7B6E63D}" type="slidenum">
              <a:rPr lang="en-US" altLang="zh-CN" sz="105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050"/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autoUpdateAnimBg="0"/>
      <p:bldP spid="65540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6">
            <a:extLst>
              <a:ext uri="{FF2B5EF4-FFF2-40B4-BE49-F238E27FC236}">
                <a16:creationId xmlns:a16="http://schemas.microsoft.com/office/drawing/2014/main" id="{266DDE73-A697-475D-A24D-2F369E9873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99" y="2223304"/>
            <a:ext cx="762544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indent="-342900">
              <a:spcBef>
                <a:spcPts val="450"/>
              </a:spcBef>
              <a:buClr>
                <a:srgbClr val="A50021"/>
              </a:buClr>
            </a:pPr>
            <a:r>
              <a:rPr lang="en-US" altLang="zh-CN" sz="21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while</a:t>
            </a:r>
            <a:r>
              <a:rPr lang="zh-CN" altLang="en-US" sz="21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循环的</a:t>
            </a:r>
            <a:r>
              <a:rPr lang="zh-CN" altLang="en-US" sz="2100" b="1" dirty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终止条件</a:t>
            </a:r>
            <a:r>
              <a:rPr lang="zh-CN" altLang="en-US" sz="21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是</a:t>
            </a:r>
            <a:r>
              <a:rPr lang="en-US" altLang="zh-CN" sz="21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zh-CN" altLang="en-US" sz="21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遇到子集树中的一个叶结点(即</a:t>
            </a:r>
            <a:r>
              <a:rPr lang="en-US" altLang="zh-CN" sz="2100" b="1" dirty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n+1</a:t>
            </a:r>
            <a:r>
              <a:rPr lang="zh-CN" altLang="en-US" sz="2100" b="1" dirty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层结点</a:t>
            </a:r>
            <a:r>
              <a:rPr lang="zh-CN" altLang="en-US" sz="21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)成为当前扩展结点</a:t>
            </a:r>
            <a:r>
              <a:rPr lang="zh-CN" altLang="en-US" sz="21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1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6565" name="Text Box 10">
            <a:extLst>
              <a:ext uri="{FF2B5EF4-FFF2-40B4-BE49-F238E27FC236}">
                <a16:creationId xmlns:a16="http://schemas.microsoft.com/office/drawing/2014/main" id="{D431DC72-D5BF-4E5D-895F-B2F109BAE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543" y="951140"/>
            <a:ext cx="7494814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 algn="just">
              <a:spcBef>
                <a:spcPct val="50000"/>
              </a:spcBef>
              <a:buClr>
                <a:srgbClr val="A50021"/>
              </a:buClr>
            </a:pPr>
            <a:r>
              <a:rPr lang="zh-CN" altLang="en-US" sz="21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继续考察当前扩展结点的</a:t>
            </a:r>
            <a:r>
              <a:rPr lang="zh-CN" altLang="en-US" sz="2100" b="1" dirty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右儿子</a:t>
            </a:r>
            <a:r>
              <a:rPr lang="zh-CN" altLang="en-US" sz="21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结点。当</a:t>
            </a:r>
            <a:r>
              <a:rPr lang="en-US" altLang="zh-CN" sz="21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un&gt;</a:t>
            </a:r>
            <a:r>
              <a:rPr lang="en-US" altLang="zh-CN" sz="21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bestn</a:t>
            </a:r>
            <a:r>
              <a:rPr lang="zh-CN" altLang="en-US" sz="21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时，右子树中可能含有最优解，此时将右儿子结点加入到子集树中</a:t>
            </a:r>
            <a:r>
              <a:rPr lang="en-US" altLang="zh-CN" sz="21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sz="21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并插入到活结点优先队列中。</a:t>
            </a:r>
            <a:endParaRPr lang="zh-CN" altLang="en-US" sz="2100" b="1" dirty="0">
              <a:solidFill>
                <a:schemeClr val="accent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5540" name="灯片编号占位符 5">
            <a:extLst>
              <a:ext uri="{FF2B5EF4-FFF2-40B4-BE49-F238E27FC236}">
                <a16:creationId xmlns:a16="http://schemas.microsoft.com/office/drawing/2014/main" id="{A242CB0C-1A83-42A4-9888-25647069166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088856" y="4686300"/>
            <a:ext cx="1458516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F950CEF-737A-41A6-9B94-699981599FEC}" type="slidenum">
              <a:rPr lang="en-US" altLang="zh-CN" sz="1050"/>
              <a:pPr algn="r"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050"/>
          </a:p>
        </p:txBody>
      </p:sp>
      <p:sp>
        <p:nvSpPr>
          <p:cNvPr id="65543" name="灯片编号占位符 8">
            <a:extLst>
              <a:ext uri="{FF2B5EF4-FFF2-40B4-BE49-F238E27FC236}">
                <a16:creationId xmlns:a16="http://schemas.microsoft.com/office/drawing/2014/main" id="{369CBD9D-965F-486E-BAF3-361C67624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57213" indent="-214313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807FFA-1CEF-4EA4-8CB0-524F3C1B56BC}" type="slidenum">
              <a:rPr lang="en-US" altLang="zh-CN" sz="105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05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2" grpId="0" autoUpdateAnimBg="0"/>
      <p:bldP spid="6656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Oval 31">
            <a:extLst>
              <a:ext uri="{FF2B5EF4-FFF2-40B4-BE49-F238E27FC236}">
                <a16:creationId xmlns:a16="http://schemas.microsoft.com/office/drawing/2014/main" id="{B949F599-DDD2-44A1-8678-CCB972472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7502" y="4275776"/>
            <a:ext cx="638129" cy="692963"/>
          </a:xfrm>
          <a:prstGeom prst="ellipse">
            <a:avLst/>
          </a:prstGeom>
          <a:solidFill>
            <a:srgbClr val="7030A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200"/>
          </a:p>
        </p:txBody>
      </p:sp>
      <p:sp>
        <p:nvSpPr>
          <p:cNvPr id="158" name="Oval 31">
            <a:extLst>
              <a:ext uri="{FF2B5EF4-FFF2-40B4-BE49-F238E27FC236}">
                <a16:creationId xmlns:a16="http://schemas.microsoft.com/office/drawing/2014/main" id="{41C69A6C-9DF4-45C1-8B87-E29A04D01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2983" y="4295560"/>
            <a:ext cx="481033" cy="522368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200"/>
          </a:p>
        </p:txBody>
      </p:sp>
      <p:sp>
        <p:nvSpPr>
          <p:cNvPr id="283" name="Oval 31">
            <a:extLst>
              <a:ext uri="{FF2B5EF4-FFF2-40B4-BE49-F238E27FC236}">
                <a16:creationId xmlns:a16="http://schemas.microsoft.com/office/drawing/2014/main" id="{C3FF5899-301D-4547-99FE-8D3D69CD2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999" y="4175593"/>
            <a:ext cx="655429" cy="7117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200"/>
          </a:p>
        </p:txBody>
      </p:sp>
      <p:sp>
        <p:nvSpPr>
          <p:cNvPr id="282" name="Oval 31">
            <a:extLst>
              <a:ext uri="{FF2B5EF4-FFF2-40B4-BE49-F238E27FC236}">
                <a16:creationId xmlns:a16="http://schemas.microsoft.com/office/drawing/2014/main" id="{41C69A6C-9DF4-45C1-8B87-E29A04D01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1234" y="4246573"/>
            <a:ext cx="481033" cy="522368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200"/>
          </a:p>
        </p:txBody>
      </p:sp>
      <p:sp>
        <p:nvSpPr>
          <p:cNvPr id="275" name="Oval 31">
            <a:extLst>
              <a:ext uri="{FF2B5EF4-FFF2-40B4-BE49-F238E27FC236}">
                <a16:creationId xmlns:a16="http://schemas.microsoft.com/office/drawing/2014/main" id="{A4839EE8-E7B1-42C2-A8EF-DD13C9B3F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028" y="3427870"/>
            <a:ext cx="481033" cy="522368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200"/>
          </a:p>
        </p:txBody>
      </p:sp>
      <p:sp>
        <p:nvSpPr>
          <p:cNvPr id="276" name="Oval 31">
            <a:extLst>
              <a:ext uri="{FF2B5EF4-FFF2-40B4-BE49-F238E27FC236}">
                <a16:creationId xmlns:a16="http://schemas.microsoft.com/office/drawing/2014/main" id="{AEA3F865-EDFA-49F7-8A91-FAD575CA1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0088" y="3457074"/>
            <a:ext cx="481033" cy="522368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200"/>
          </a:p>
        </p:txBody>
      </p:sp>
      <p:sp>
        <p:nvSpPr>
          <p:cNvPr id="271" name="Oval 31">
            <a:extLst>
              <a:ext uri="{FF2B5EF4-FFF2-40B4-BE49-F238E27FC236}">
                <a16:creationId xmlns:a16="http://schemas.microsoft.com/office/drawing/2014/main" id="{5D4459E4-4DAE-45EB-8552-6F46B628A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6308" y="1313936"/>
            <a:ext cx="722561" cy="7846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2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56BE3BD-4C4B-49B1-8119-135C42D7E127}"/>
              </a:ext>
            </a:extLst>
          </p:cNvPr>
          <p:cNvSpPr txBox="1"/>
          <p:nvPr/>
        </p:nvSpPr>
        <p:spPr>
          <a:xfrm>
            <a:off x="6790116" y="7419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活结点表</a:t>
            </a:r>
          </a:p>
        </p:txBody>
      </p:sp>
      <p:grpSp>
        <p:nvGrpSpPr>
          <p:cNvPr id="110" name="Group 114"/>
          <p:cNvGrpSpPr>
            <a:grpSpLocks/>
          </p:cNvGrpSpPr>
          <p:nvPr/>
        </p:nvGrpSpPr>
        <p:grpSpPr bwMode="auto">
          <a:xfrm rot="16200000">
            <a:off x="374495" y="606800"/>
            <a:ext cx="954196" cy="1255023"/>
            <a:chOff x="120" y="552"/>
            <a:chExt cx="1296" cy="1488"/>
          </a:xfrm>
        </p:grpSpPr>
        <p:sp>
          <p:nvSpPr>
            <p:cNvPr id="111" name="Oval 115"/>
            <p:cNvSpPr>
              <a:spLocks noChangeArrowheads="1"/>
            </p:cNvSpPr>
            <p:nvPr/>
          </p:nvSpPr>
          <p:spPr bwMode="auto">
            <a:xfrm rot="5400000">
              <a:off x="144" y="576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15" name="Oval 116"/>
            <p:cNvSpPr>
              <a:spLocks noChangeArrowheads="1"/>
            </p:cNvSpPr>
            <p:nvPr/>
          </p:nvSpPr>
          <p:spPr bwMode="auto">
            <a:xfrm rot="5627839">
              <a:off x="1008" y="528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16" name="Oval 117"/>
            <p:cNvSpPr>
              <a:spLocks noChangeArrowheads="1"/>
            </p:cNvSpPr>
            <p:nvPr/>
          </p:nvSpPr>
          <p:spPr bwMode="auto">
            <a:xfrm rot="5211571">
              <a:off x="144" y="1728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17" name="Oval 118"/>
            <p:cNvSpPr>
              <a:spLocks noChangeArrowheads="1"/>
            </p:cNvSpPr>
            <p:nvPr/>
          </p:nvSpPr>
          <p:spPr bwMode="auto">
            <a:xfrm rot="5400000">
              <a:off x="1104" y="1728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18" name="Line 119"/>
            <p:cNvSpPr>
              <a:spLocks noChangeShapeType="1"/>
            </p:cNvSpPr>
            <p:nvPr/>
          </p:nvSpPr>
          <p:spPr bwMode="auto">
            <a:xfrm>
              <a:off x="288" y="912"/>
              <a:ext cx="0" cy="81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Line 120"/>
            <p:cNvSpPr>
              <a:spLocks noChangeShapeType="1"/>
            </p:cNvSpPr>
            <p:nvPr/>
          </p:nvSpPr>
          <p:spPr bwMode="auto">
            <a:xfrm>
              <a:off x="432" y="1872"/>
              <a:ext cx="67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Line 121"/>
            <p:cNvSpPr>
              <a:spLocks noChangeShapeType="1"/>
            </p:cNvSpPr>
            <p:nvPr/>
          </p:nvSpPr>
          <p:spPr bwMode="auto">
            <a:xfrm>
              <a:off x="432" y="720"/>
              <a:ext cx="57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Line 122"/>
            <p:cNvSpPr>
              <a:spLocks noChangeShapeType="1"/>
            </p:cNvSpPr>
            <p:nvPr/>
          </p:nvSpPr>
          <p:spPr bwMode="auto">
            <a:xfrm>
              <a:off x="1200" y="864"/>
              <a:ext cx="0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Line 123"/>
            <p:cNvSpPr>
              <a:spLocks noChangeShapeType="1"/>
            </p:cNvSpPr>
            <p:nvPr/>
          </p:nvSpPr>
          <p:spPr bwMode="auto">
            <a:xfrm>
              <a:off x="384" y="864"/>
              <a:ext cx="720" cy="96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" name="Oval 31">
            <a:extLst>
              <a:ext uri="{FF2B5EF4-FFF2-40B4-BE49-F238E27FC236}">
                <a16:creationId xmlns:a16="http://schemas.microsoft.com/office/drawing/2014/main" id="{CE094FB9-B1F1-4718-82CA-712E7AFF8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1606" y="2770738"/>
            <a:ext cx="585519" cy="635832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200"/>
          </a:p>
        </p:txBody>
      </p:sp>
      <p:sp>
        <p:nvSpPr>
          <p:cNvPr id="113" name="Oval 31">
            <a:extLst>
              <a:ext uri="{FF2B5EF4-FFF2-40B4-BE49-F238E27FC236}">
                <a16:creationId xmlns:a16="http://schemas.microsoft.com/office/drawing/2014/main" id="{05FFE9EC-7D72-453C-B202-221B76E49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5890" y="2863839"/>
            <a:ext cx="585519" cy="635832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200"/>
          </a:p>
        </p:txBody>
      </p:sp>
      <p:sp>
        <p:nvSpPr>
          <p:cNvPr id="123" name="Oval 31">
            <a:extLst>
              <a:ext uri="{FF2B5EF4-FFF2-40B4-BE49-F238E27FC236}">
                <a16:creationId xmlns:a16="http://schemas.microsoft.com/office/drawing/2014/main" id="{97033C8B-57FC-4426-97D2-8FF97B9DC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9732" y="2311284"/>
            <a:ext cx="585519" cy="635832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200"/>
          </a:p>
        </p:txBody>
      </p:sp>
      <p:sp>
        <p:nvSpPr>
          <p:cNvPr id="124" name="Oval 31">
            <a:extLst>
              <a:ext uri="{FF2B5EF4-FFF2-40B4-BE49-F238E27FC236}">
                <a16:creationId xmlns:a16="http://schemas.microsoft.com/office/drawing/2014/main" id="{93E4E552-9DFC-49CB-A75E-DD037C0C6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5715" y="2238540"/>
            <a:ext cx="585519" cy="635832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200"/>
          </a:p>
        </p:txBody>
      </p:sp>
      <p:sp>
        <p:nvSpPr>
          <p:cNvPr id="125" name="Oval 32">
            <a:extLst>
              <a:ext uri="{FF2B5EF4-FFF2-40B4-BE49-F238E27FC236}">
                <a16:creationId xmlns:a16="http://schemas.microsoft.com/office/drawing/2014/main" id="{C549A053-9E4B-4086-AD74-C8E71CC8F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4864" y="1495903"/>
            <a:ext cx="325204" cy="3393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>
              <a:spcBef>
                <a:spcPct val="0"/>
              </a:spcBef>
              <a:buClrTx/>
              <a:buSzTx/>
              <a:buNone/>
            </a:pPr>
            <a:r>
              <a:rPr lang="en-US" altLang="zh-CN" sz="2000" b="1" dirty="0">
                <a:solidFill>
                  <a:srgbClr val="CC0000"/>
                </a:solidFill>
                <a:latin typeface="Times New Roman" panose="02020603050405020304" pitchFamily="18" charset="0"/>
                <a:ea typeface="宋体" charset="-122"/>
              </a:rPr>
              <a:t>A</a:t>
            </a:r>
          </a:p>
        </p:txBody>
      </p:sp>
      <p:sp>
        <p:nvSpPr>
          <p:cNvPr id="126" name="Oval 33">
            <a:extLst>
              <a:ext uri="{FF2B5EF4-FFF2-40B4-BE49-F238E27FC236}">
                <a16:creationId xmlns:a16="http://schemas.microsoft.com/office/drawing/2014/main" id="{97002E71-3959-427E-9CAD-8D39927AB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997" y="2388978"/>
            <a:ext cx="325204" cy="3393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>
              <a:spcBef>
                <a:spcPct val="0"/>
              </a:spcBef>
              <a:buClrTx/>
              <a:buSzTx/>
              <a:buNone/>
            </a:pPr>
            <a:r>
              <a:rPr lang="en-US" altLang="zh-CN" sz="2000" b="1">
                <a:solidFill>
                  <a:srgbClr val="CC0000"/>
                </a:solidFill>
                <a:latin typeface="Times New Roman" panose="02020603050405020304" pitchFamily="18" charset="0"/>
                <a:ea typeface="宋体" charset="-122"/>
              </a:rPr>
              <a:t>B</a:t>
            </a:r>
          </a:p>
        </p:txBody>
      </p:sp>
      <p:sp>
        <p:nvSpPr>
          <p:cNvPr id="127" name="Oval 34">
            <a:extLst>
              <a:ext uri="{FF2B5EF4-FFF2-40B4-BE49-F238E27FC236}">
                <a16:creationId xmlns:a16="http://schemas.microsoft.com/office/drawing/2014/main" id="{D21C0B96-1829-45D9-976F-BB9199093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0669" y="2475500"/>
            <a:ext cx="325204" cy="3393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>
              <a:spcBef>
                <a:spcPct val="0"/>
              </a:spcBef>
              <a:buClrTx/>
              <a:buSzTx/>
              <a:buNone/>
            </a:pPr>
            <a:r>
              <a:rPr lang="en-US" altLang="zh-CN" sz="2000" b="1" dirty="0">
                <a:solidFill>
                  <a:srgbClr val="CC0000"/>
                </a:solidFill>
                <a:latin typeface="Times New Roman" panose="02020603050405020304" pitchFamily="18" charset="0"/>
                <a:ea typeface="宋体" charset="-122"/>
              </a:rPr>
              <a:t>C</a:t>
            </a:r>
          </a:p>
        </p:txBody>
      </p:sp>
      <p:sp>
        <p:nvSpPr>
          <p:cNvPr id="128" name="Oval 35">
            <a:extLst>
              <a:ext uri="{FF2B5EF4-FFF2-40B4-BE49-F238E27FC236}">
                <a16:creationId xmlns:a16="http://schemas.microsoft.com/office/drawing/2014/main" id="{2FBA2E66-86AC-4EDB-9A63-B026BA697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1958" y="2882735"/>
            <a:ext cx="325204" cy="3393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>
              <a:spcBef>
                <a:spcPct val="0"/>
              </a:spcBef>
              <a:buClrTx/>
              <a:buSzTx/>
              <a:buNone/>
            </a:pPr>
            <a:r>
              <a:rPr lang="en-US" altLang="zh-CN" sz="2000" b="1" dirty="0">
                <a:solidFill>
                  <a:srgbClr val="CC0000"/>
                </a:solidFill>
                <a:latin typeface="Times New Roman" panose="02020603050405020304" pitchFamily="18" charset="0"/>
                <a:ea typeface="宋体" charset="-122"/>
              </a:rPr>
              <a:t>D</a:t>
            </a:r>
          </a:p>
        </p:txBody>
      </p:sp>
      <p:sp>
        <p:nvSpPr>
          <p:cNvPr id="129" name="Oval 36">
            <a:extLst>
              <a:ext uri="{FF2B5EF4-FFF2-40B4-BE49-F238E27FC236}">
                <a16:creationId xmlns:a16="http://schemas.microsoft.com/office/drawing/2014/main" id="{E49A9624-D8F6-495B-BBBA-74F132E72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7646" y="2995236"/>
            <a:ext cx="325204" cy="3393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>
              <a:spcBef>
                <a:spcPct val="0"/>
              </a:spcBef>
              <a:buClrTx/>
              <a:buSzTx/>
              <a:buNone/>
            </a:pPr>
            <a:r>
              <a:rPr lang="en-US" altLang="zh-CN" sz="2000" b="1">
                <a:solidFill>
                  <a:srgbClr val="CC0000"/>
                </a:solidFill>
                <a:latin typeface="Times New Roman" panose="02020603050405020304" pitchFamily="18" charset="0"/>
                <a:ea typeface="宋体" charset="-122"/>
              </a:rPr>
              <a:t>E</a:t>
            </a:r>
          </a:p>
        </p:txBody>
      </p:sp>
      <p:sp>
        <p:nvSpPr>
          <p:cNvPr id="130" name="Oval 39">
            <a:extLst>
              <a:ext uri="{FF2B5EF4-FFF2-40B4-BE49-F238E27FC236}">
                <a16:creationId xmlns:a16="http://schemas.microsoft.com/office/drawing/2014/main" id="{E17475C2-B078-4304-A5B3-6134299B0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8296" y="3501157"/>
            <a:ext cx="325204" cy="3393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>
              <a:spcBef>
                <a:spcPct val="0"/>
              </a:spcBef>
              <a:buClrTx/>
              <a:buSzTx/>
              <a:buNone/>
            </a:pPr>
            <a:r>
              <a:rPr lang="en-US" altLang="zh-CN" sz="2000" b="1" dirty="0">
                <a:solidFill>
                  <a:srgbClr val="CC0000"/>
                </a:solidFill>
                <a:latin typeface="Times New Roman" panose="02020603050405020304" pitchFamily="18" charset="0"/>
                <a:ea typeface="宋体" charset="-122"/>
              </a:rPr>
              <a:t>H</a:t>
            </a:r>
          </a:p>
        </p:txBody>
      </p:sp>
      <p:sp>
        <p:nvSpPr>
          <p:cNvPr id="131" name="Oval 40">
            <a:extLst>
              <a:ext uri="{FF2B5EF4-FFF2-40B4-BE49-F238E27FC236}">
                <a16:creationId xmlns:a16="http://schemas.microsoft.com/office/drawing/2014/main" id="{2FBFD321-1BC3-44A7-9E32-A8C4736AE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1249" y="3584155"/>
            <a:ext cx="325204" cy="3393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>
              <a:spcBef>
                <a:spcPct val="0"/>
              </a:spcBef>
              <a:buClrTx/>
              <a:buSzTx/>
              <a:buNone/>
            </a:pPr>
            <a:r>
              <a:rPr lang="en-US" altLang="zh-CN" sz="2000" b="1">
                <a:solidFill>
                  <a:srgbClr val="CC0000"/>
                </a:solidFill>
                <a:latin typeface="Times New Roman" panose="02020603050405020304" pitchFamily="18" charset="0"/>
                <a:ea typeface="宋体" charset="-122"/>
              </a:rPr>
              <a:t>I</a:t>
            </a:r>
          </a:p>
        </p:txBody>
      </p:sp>
      <p:sp>
        <p:nvSpPr>
          <p:cNvPr id="134" name="Line 47">
            <a:extLst>
              <a:ext uri="{FF2B5EF4-FFF2-40B4-BE49-F238E27FC236}">
                <a16:creationId xmlns:a16="http://schemas.microsoft.com/office/drawing/2014/main" id="{59B9581B-FAEB-4AAF-B93D-C01375F411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98566" y="1793639"/>
            <a:ext cx="844626" cy="595339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 dirty="0"/>
          </a:p>
        </p:txBody>
      </p:sp>
      <p:sp>
        <p:nvSpPr>
          <p:cNvPr id="135" name="Line 48">
            <a:extLst>
              <a:ext uri="{FF2B5EF4-FFF2-40B4-BE49-F238E27FC236}">
                <a16:creationId xmlns:a16="http://schemas.microsoft.com/office/drawing/2014/main" id="{6ACCB411-DE4F-4245-8B57-48B3966BE7D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66855" y="1801841"/>
            <a:ext cx="1203814" cy="709162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/>
          </a:p>
        </p:txBody>
      </p:sp>
      <p:sp>
        <p:nvSpPr>
          <p:cNvPr id="136" name="Line 49">
            <a:extLst>
              <a:ext uri="{FF2B5EF4-FFF2-40B4-BE49-F238E27FC236}">
                <a16:creationId xmlns:a16="http://schemas.microsoft.com/office/drawing/2014/main" id="{3CFE2634-7CC4-4B74-A8FB-1968152D8E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71110" y="2629900"/>
            <a:ext cx="546840" cy="252836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/>
          </a:p>
        </p:txBody>
      </p:sp>
      <p:sp>
        <p:nvSpPr>
          <p:cNvPr id="137" name="Line 50">
            <a:extLst>
              <a:ext uri="{FF2B5EF4-FFF2-40B4-BE49-F238E27FC236}">
                <a16:creationId xmlns:a16="http://schemas.microsoft.com/office/drawing/2014/main" id="{2DA6FEA2-8AD1-40D7-A207-59FD38B8E7D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2998" y="2633655"/>
            <a:ext cx="402568" cy="375884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/>
          </a:p>
        </p:txBody>
      </p:sp>
      <p:sp>
        <p:nvSpPr>
          <p:cNvPr id="138" name="Line 53">
            <a:extLst>
              <a:ext uri="{FF2B5EF4-FFF2-40B4-BE49-F238E27FC236}">
                <a16:creationId xmlns:a16="http://schemas.microsoft.com/office/drawing/2014/main" id="{87ECF861-6091-47EA-8EAB-0F5D1C5423A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1442" y="3222035"/>
            <a:ext cx="129619" cy="392851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/>
          </a:p>
        </p:txBody>
      </p:sp>
      <p:sp>
        <p:nvSpPr>
          <p:cNvPr id="141" name="Text Box 60">
            <a:extLst>
              <a:ext uri="{FF2B5EF4-FFF2-40B4-BE49-F238E27FC236}">
                <a16:creationId xmlns:a16="http://schemas.microsoft.com/office/drawing/2014/main" id="{6C9F0218-A27B-4DAF-B2CB-D71B87696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4283" y="1769025"/>
            <a:ext cx="30284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42" name="Text Box 61">
            <a:extLst>
              <a:ext uri="{FF2B5EF4-FFF2-40B4-BE49-F238E27FC236}">
                <a16:creationId xmlns:a16="http://schemas.microsoft.com/office/drawing/2014/main" id="{393007A3-45EA-4ED4-A42D-D8DE2B337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0531" y="1728133"/>
            <a:ext cx="271462" cy="414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43" name="Text Box 62">
            <a:extLst>
              <a:ext uri="{FF2B5EF4-FFF2-40B4-BE49-F238E27FC236}">
                <a16:creationId xmlns:a16="http://schemas.microsoft.com/office/drawing/2014/main" id="{F93CE2FA-366E-4687-8806-4A757C487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4276" y="2421876"/>
            <a:ext cx="30284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45" name="Text Box 67">
            <a:extLst>
              <a:ext uri="{FF2B5EF4-FFF2-40B4-BE49-F238E27FC236}">
                <a16:creationId xmlns:a16="http://schemas.microsoft.com/office/drawing/2014/main" id="{5E5B6C77-80A4-4ED8-908F-8FC60BAB8A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7416" y="2457345"/>
            <a:ext cx="30284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47" name="Text Box 72">
            <a:extLst>
              <a:ext uri="{FF2B5EF4-FFF2-40B4-BE49-F238E27FC236}">
                <a16:creationId xmlns:a16="http://schemas.microsoft.com/office/drawing/2014/main" id="{F5A8F18A-1E0C-40A2-813F-60DA591B1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9536" y="3041530"/>
            <a:ext cx="30284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48" name="Rectangle 73">
            <a:extLst>
              <a:ext uri="{FF2B5EF4-FFF2-40B4-BE49-F238E27FC236}">
                <a16:creationId xmlns:a16="http://schemas.microsoft.com/office/drawing/2014/main" id="{D0B3C06C-9E4E-46F7-AD54-3F78D8A82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088" y="2179769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350"/>
          </a:p>
        </p:txBody>
      </p:sp>
      <p:sp>
        <p:nvSpPr>
          <p:cNvPr id="149" name="Rectangle 74">
            <a:extLst>
              <a:ext uri="{FF2B5EF4-FFF2-40B4-BE49-F238E27FC236}">
                <a16:creationId xmlns:a16="http://schemas.microsoft.com/office/drawing/2014/main" id="{F1A1FEF1-F1F5-4C39-BED4-716BEF2DC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088" y="2179769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350"/>
          </a:p>
        </p:txBody>
      </p:sp>
      <p:sp>
        <p:nvSpPr>
          <p:cNvPr id="208" name="Line 104">
            <a:extLst>
              <a:ext uri="{FF2B5EF4-FFF2-40B4-BE49-F238E27FC236}">
                <a16:creationId xmlns:a16="http://schemas.microsoft.com/office/drawing/2014/main" id="{7C2B7452-5A62-4F0E-80A3-D1F1A2A868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47698" y="3189121"/>
            <a:ext cx="346157" cy="34399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/>
          </a:p>
        </p:txBody>
      </p:sp>
      <p:sp>
        <p:nvSpPr>
          <p:cNvPr id="209" name="Text Box 105">
            <a:extLst>
              <a:ext uri="{FF2B5EF4-FFF2-40B4-BE49-F238E27FC236}">
                <a16:creationId xmlns:a16="http://schemas.microsoft.com/office/drawing/2014/main" id="{A53BC9A1-CE52-4A49-BB41-12C2CD207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9451" y="2993435"/>
            <a:ext cx="30284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10" name="Oval 106">
            <a:extLst>
              <a:ext uri="{FF2B5EF4-FFF2-40B4-BE49-F238E27FC236}">
                <a16:creationId xmlns:a16="http://schemas.microsoft.com/office/drawing/2014/main" id="{CDEEA1EA-E74B-42B4-99D5-4F1AD388A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7056" y="4307605"/>
            <a:ext cx="325204" cy="3393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>
              <a:spcBef>
                <a:spcPct val="0"/>
              </a:spcBef>
              <a:buClrTx/>
              <a:buSzTx/>
              <a:buNone/>
            </a:pPr>
            <a:r>
              <a:rPr lang="en-US" altLang="zh-CN" sz="2000" b="1" dirty="0">
                <a:solidFill>
                  <a:srgbClr val="CC0000"/>
                </a:solidFill>
                <a:latin typeface="Times New Roman" panose="02020603050405020304" pitchFamily="18" charset="0"/>
                <a:ea typeface="宋体" charset="-122"/>
              </a:rPr>
              <a:t>P</a:t>
            </a:r>
          </a:p>
        </p:txBody>
      </p:sp>
      <p:sp>
        <p:nvSpPr>
          <p:cNvPr id="211" name="Oval 107">
            <a:extLst>
              <a:ext uri="{FF2B5EF4-FFF2-40B4-BE49-F238E27FC236}">
                <a16:creationId xmlns:a16="http://schemas.microsoft.com/office/drawing/2014/main" id="{183CF149-5123-4F41-84B2-DFF1A4841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3501" y="4348941"/>
            <a:ext cx="325204" cy="3393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>
              <a:spcBef>
                <a:spcPct val="0"/>
              </a:spcBef>
              <a:buClrTx/>
              <a:buSzTx/>
              <a:buNone/>
            </a:pPr>
            <a:r>
              <a:rPr lang="en-US" altLang="zh-CN" sz="2000" b="1">
                <a:solidFill>
                  <a:srgbClr val="CC0000"/>
                </a:solidFill>
                <a:latin typeface="Times New Roman" panose="02020603050405020304" pitchFamily="18" charset="0"/>
                <a:ea typeface="宋体" charset="-122"/>
              </a:rPr>
              <a:t>Q</a:t>
            </a:r>
            <a:endParaRPr lang="en-US" altLang="zh-CN" sz="2000" b="1" dirty="0">
              <a:solidFill>
                <a:srgbClr val="CC0000"/>
              </a:solidFill>
              <a:latin typeface="Times New Roman" panose="02020603050405020304" pitchFamily="18" charset="0"/>
              <a:ea typeface="宋体" charset="-122"/>
            </a:endParaRPr>
          </a:p>
        </p:txBody>
      </p:sp>
      <p:sp>
        <p:nvSpPr>
          <p:cNvPr id="212" name="Line 108">
            <a:extLst>
              <a:ext uri="{FF2B5EF4-FFF2-40B4-BE49-F238E27FC236}">
                <a16:creationId xmlns:a16="http://schemas.microsoft.com/office/drawing/2014/main" id="{421842BA-F111-4446-9D7A-42F1BBC758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0186" y="3817007"/>
            <a:ext cx="296413" cy="478655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/>
          </a:p>
        </p:txBody>
      </p:sp>
      <p:sp>
        <p:nvSpPr>
          <p:cNvPr id="213" name="Line 109">
            <a:extLst>
              <a:ext uri="{FF2B5EF4-FFF2-40B4-BE49-F238E27FC236}">
                <a16:creationId xmlns:a16="http://schemas.microsoft.com/office/drawing/2014/main" id="{787D94E2-EC38-4065-B520-8C46C7BC69C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8064" y="3840457"/>
            <a:ext cx="111684" cy="508484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/>
          </a:p>
        </p:txBody>
      </p:sp>
      <p:sp>
        <p:nvSpPr>
          <p:cNvPr id="214" name="Text Box 110">
            <a:extLst>
              <a:ext uri="{FF2B5EF4-FFF2-40B4-BE49-F238E27FC236}">
                <a16:creationId xmlns:a16="http://schemas.microsoft.com/office/drawing/2014/main" id="{7C676AC0-2BAA-4CB8-910F-E49CDA936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7607" y="3902276"/>
            <a:ext cx="24810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1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15" name="Text Box 111">
            <a:extLst>
              <a:ext uri="{FF2B5EF4-FFF2-40B4-BE49-F238E27FC236}">
                <a16:creationId xmlns:a16="http://schemas.microsoft.com/office/drawing/2014/main" id="{782FC47B-B4A8-4825-B8B9-7D9F80F17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4843" y="3911796"/>
            <a:ext cx="24810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266" name="文本框 265">
            <a:extLst>
              <a:ext uri="{FF2B5EF4-FFF2-40B4-BE49-F238E27FC236}">
                <a16:creationId xmlns:a16="http://schemas.microsoft.com/office/drawing/2014/main" id="{25C8A72E-092C-4BB7-AAA3-683ED22833C7}"/>
              </a:ext>
            </a:extLst>
          </p:cNvPr>
          <p:cNvSpPr txBox="1"/>
          <p:nvPr/>
        </p:nvSpPr>
        <p:spPr>
          <a:xfrm>
            <a:off x="7464884" y="1089339"/>
            <a:ext cx="697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  A  ]</a:t>
            </a:r>
            <a:endParaRPr lang="zh-CN" altLang="en-US" dirty="0"/>
          </a:p>
        </p:txBody>
      </p:sp>
      <p:sp>
        <p:nvSpPr>
          <p:cNvPr id="267" name="文本框 266">
            <a:extLst>
              <a:ext uri="{FF2B5EF4-FFF2-40B4-BE49-F238E27FC236}">
                <a16:creationId xmlns:a16="http://schemas.microsoft.com/office/drawing/2014/main" id="{42ECCBD9-C147-4672-B23F-3A0295747A28}"/>
              </a:ext>
            </a:extLst>
          </p:cNvPr>
          <p:cNvSpPr txBox="1"/>
          <p:nvPr/>
        </p:nvSpPr>
        <p:spPr>
          <a:xfrm>
            <a:off x="7486196" y="1387343"/>
            <a:ext cx="101822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[  B  C  ]</a:t>
            </a:r>
            <a:endParaRPr lang="zh-CN" altLang="en-US" dirty="0"/>
          </a:p>
        </p:txBody>
      </p:sp>
      <p:sp>
        <p:nvSpPr>
          <p:cNvPr id="268" name="文本框 267">
            <a:extLst>
              <a:ext uri="{FF2B5EF4-FFF2-40B4-BE49-F238E27FC236}">
                <a16:creationId xmlns:a16="http://schemas.microsoft.com/office/drawing/2014/main" id="{028820B2-3962-4C98-AC42-A46309768E44}"/>
              </a:ext>
            </a:extLst>
          </p:cNvPr>
          <p:cNvSpPr txBox="1"/>
          <p:nvPr/>
        </p:nvSpPr>
        <p:spPr>
          <a:xfrm>
            <a:off x="7490883" y="1724621"/>
            <a:ext cx="118494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[C  D  E  ]</a:t>
            </a:r>
            <a:endParaRPr lang="zh-CN" altLang="en-US" dirty="0"/>
          </a:p>
        </p:txBody>
      </p:sp>
      <p:sp>
        <p:nvSpPr>
          <p:cNvPr id="269" name="AutoShape 6">
            <a:extLst>
              <a:ext uri="{FF2B5EF4-FFF2-40B4-BE49-F238E27FC236}">
                <a16:creationId xmlns:a16="http://schemas.microsoft.com/office/drawing/2014/main" id="{82527675-385D-4840-9A14-3766A348F6AB}"/>
              </a:ext>
            </a:extLst>
          </p:cNvPr>
          <p:cNvSpPr>
            <a:spLocks/>
          </p:cNvSpPr>
          <p:nvPr/>
        </p:nvSpPr>
        <p:spPr bwMode="auto">
          <a:xfrm>
            <a:off x="2181600" y="1445215"/>
            <a:ext cx="1477097" cy="416838"/>
          </a:xfrm>
          <a:prstGeom prst="borderCallout2">
            <a:avLst>
              <a:gd name="adj1" fmla="val 99067"/>
              <a:gd name="adj2" fmla="val 51078"/>
              <a:gd name="adj3" fmla="val 133135"/>
              <a:gd name="adj4" fmla="val 54341"/>
              <a:gd name="adj5" fmla="val 224515"/>
              <a:gd name="adj6" fmla="val 74754"/>
            </a:avLst>
          </a:prstGeom>
          <a:solidFill>
            <a:srgbClr val="FFFFFF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lvl="0"/>
            <a:r>
              <a:rPr lang="en-US" altLang="zh-CN">
                <a:solidFill>
                  <a:prstClr val="black"/>
                </a:solidFill>
                <a:latin typeface="Microsoft New Tai Lue" panose="020B0502040204020203" pitchFamily="34" charset="0"/>
                <a:ea typeface="黑体" panose="02010609060101010101" pitchFamily="49" charset="-122"/>
                <a:cs typeface="Microsoft New Tai Lue" panose="020B0502040204020203" pitchFamily="34" charset="0"/>
              </a:rPr>
              <a:t>un=1+3</a:t>
            </a:r>
            <a:endParaRPr lang="en-US" altLang="zh-CN" dirty="0">
              <a:solidFill>
                <a:prstClr val="black"/>
              </a:solidFill>
              <a:latin typeface="Microsoft New Tai Lue" panose="020B0502040204020203" pitchFamily="34" charset="0"/>
              <a:ea typeface="黑体" panose="02010609060101010101" pitchFamily="49" charset="-122"/>
              <a:cs typeface="Microsoft New Tai Lue" panose="020B0502040204020203" pitchFamily="34" charset="0"/>
            </a:endParaRPr>
          </a:p>
        </p:txBody>
      </p:sp>
      <p:sp>
        <p:nvSpPr>
          <p:cNvPr id="270" name="AutoShape 6">
            <a:extLst>
              <a:ext uri="{FF2B5EF4-FFF2-40B4-BE49-F238E27FC236}">
                <a16:creationId xmlns:a16="http://schemas.microsoft.com/office/drawing/2014/main" id="{1C1115F7-97FC-44EF-B0D2-F8D14BA92B3F}"/>
              </a:ext>
            </a:extLst>
          </p:cNvPr>
          <p:cNvSpPr>
            <a:spLocks/>
          </p:cNvSpPr>
          <p:nvPr/>
        </p:nvSpPr>
        <p:spPr bwMode="auto">
          <a:xfrm>
            <a:off x="5800546" y="1403185"/>
            <a:ext cx="1477097" cy="416838"/>
          </a:xfrm>
          <a:prstGeom prst="borderCallout2">
            <a:avLst>
              <a:gd name="adj1" fmla="val 104249"/>
              <a:gd name="adj2" fmla="val 54003"/>
              <a:gd name="adj3" fmla="val 160359"/>
              <a:gd name="adj4" fmla="val 55598"/>
              <a:gd name="adj5" fmla="val 277668"/>
              <a:gd name="adj6" fmla="val 29090"/>
            </a:avLst>
          </a:prstGeom>
          <a:solidFill>
            <a:srgbClr val="FFFFFF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lvl="0"/>
            <a:r>
              <a:rPr lang="en-US" altLang="zh-CN">
                <a:solidFill>
                  <a:prstClr val="black"/>
                </a:solidFill>
                <a:latin typeface="Microsoft New Tai Lue" panose="020B0502040204020203" pitchFamily="34" charset="0"/>
                <a:ea typeface="黑体" panose="02010609060101010101" pitchFamily="49" charset="-122"/>
                <a:cs typeface="Microsoft New Tai Lue" panose="020B0502040204020203" pitchFamily="34" charset="0"/>
              </a:rPr>
              <a:t>un=0+3</a:t>
            </a:r>
            <a:endParaRPr lang="en-US" altLang="zh-CN" dirty="0">
              <a:solidFill>
                <a:prstClr val="black"/>
              </a:solidFill>
              <a:latin typeface="Microsoft New Tai Lue" panose="020B0502040204020203" pitchFamily="34" charset="0"/>
              <a:ea typeface="黑体" panose="02010609060101010101" pitchFamily="49" charset="-122"/>
              <a:cs typeface="Microsoft New Tai Lue" panose="020B0502040204020203" pitchFamily="34" charset="0"/>
            </a:endParaRPr>
          </a:p>
        </p:txBody>
      </p:sp>
      <p:sp>
        <p:nvSpPr>
          <p:cNvPr id="273" name="AutoShape 6">
            <a:extLst>
              <a:ext uri="{FF2B5EF4-FFF2-40B4-BE49-F238E27FC236}">
                <a16:creationId xmlns:a16="http://schemas.microsoft.com/office/drawing/2014/main" id="{DD0C5592-1BD3-4ABA-A944-72509F4F0D2D}"/>
              </a:ext>
            </a:extLst>
          </p:cNvPr>
          <p:cNvSpPr>
            <a:spLocks/>
          </p:cNvSpPr>
          <p:nvPr/>
        </p:nvSpPr>
        <p:spPr bwMode="auto">
          <a:xfrm>
            <a:off x="955631" y="2102847"/>
            <a:ext cx="1477097" cy="416838"/>
          </a:xfrm>
          <a:prstGeom prst="borderCallout2">
            <a:avLst>
              <a:gd name="adj1" fmla="val 104249"/>
              <a:gd name="adj2" fmla="val 54003"/>
              <a:gd name="adj3" fmla="val 171431"/>
              <a:gd name="adj4" fmla="val 54464"/>
              <a:gd name="adj5" fmla="val 221097"/>
              <a:gd name="adj6" fmla="val 83225"/>
            </a:avLst>
          </a:prstGeom>
          <a:solidFill>
            <a:srgbClr val="FFFFFF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lvl="0"/>
            <a:r>
              <a:rPr lang="en-US" altLang="zh-CN">
                <a:solidFill>
                  <a:prstClr val="black"/>
                </a:solidFill>
                <a:latin typeface="Microsoft New Tai Lue" panose="020B0502040204020203" pitchFamily="34" charset="0"/>
                <a:ea typeface="黑体" panose="02010609060101010101" pitchFamily="49" charset="-122"/>
                <a:cs typeface="Microsoft New Tai Lue" panose="020B0502040204020203" pitchFamily="34" charset="0"/>
              </a:rPr>
              <a:t>un=2+2</a:t>
            </a:r>
            <a:endParaRPr lang="en-US" altLang="zh-CN" dirty="0">
              <a:solidFill>
                <a:prstClr val="black"/>
              </a:solidFill>
              <a:latin typeface="Microsoft New Tai Lue" panose="020B0502040204020203" pitchFamily="34" charset="0"/>
              <a:ea typeface="黑体" panose="02010609060101010101" pitchFamily="49" charset="-122"/>
              <a:cs typeface="Microsoft New Tai Lue" panose="020B0502040204020203" pitchFamily="34" charset="0"/>
            </a:endParaRPr>
          </a:p>
        </p:txBody>
      </p:sp>
      <p:sp>
        <p:nvSpPr>
          <p:cNvPr id="274" name="AutoShape 6">
            <a:extLst>
              <a:ext uri="{FF2B5EF4-FFF2-40B4-BE49-F238E27FC236}">
                <a16:creationId xmlns:a16="http://schemas.microsoft.com/office/drawing/2014/main" id="{5FB634C3-A744-4363-A402-695767213B67}"/>
              </a:ext>
            </a:extLst>
          </p:cNvPr>
          <p:cNvSpPr>
            <a:spLocks/>
          </p:cNvSpPr>
          <p:nvPr/>
        </p:nvSpPr>
        <p:spPr bwMode="auto">
          <a:xfrm>
            <a:off x="4146436" y="2235324"/>
            <a:ext cx="1279706" cy="416838"/>
          </a:xfrm>
          <a:prstGeom prst="borderCallout2">
            <a:avLst>
              <a:gd name="adj1" fmla="val 104249"/>
              <a:gd name="adj2" fmla="val 54003"/>
              <a:gd name="adj3" fmla="val 167478"/>
              <a:gd name="adj4" fmla="val 34944"/>
              <a:gd name="adj5" fmla="val 195406"/>
              <a:gd name="adj6" fmla="val 10166"/>
            </a:avLst>
          </a:prstGeom>
          <a:solidFill>
            <a:srgbClr val="FFFFFF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lvl="0"/>
            <a:r>
              <a:rPr lang="en-US" altLang="zh-CN">
                <a:solidFill>
                  <a:prstClr val="black"/>
                </a:solidFill>
                <a:latin typeface="Microsoft New Tai Lue" panose="020B0502040204020203" pitchFamily="34" charset="0"/>
                <a:ea typeface="黑体" panose="02010609060101010101" pitchFamily="49" charset="-122"/>
                <a:cs typeface="Microsoft New Tai Lue" panose="020B0502040204020203" pitchFamily="34" charset="0"/>
              </a:rPr>
              <a:t>un=1+2</a:t>
            </a:r>
            <a:endParaRPr lang="en-US" altLang="zh-CN" dirty="0">
              <a:solidFill>
                <a:prstClr val="black"/>
              </a:solidFill>
              <a:latin typeface="Microsoft New Tai Lue" panose="020B0502040204020203" pitchFamily="34" charset="0"/>
              <a:ea typeface="黑体" panose="02010609060101010101" pitchFamily="49" charset="-122"/>
              <a:cs typeface="Microsoft New Tai Lue" panose="020B0502040204020203" pitchFamily="34" charset="0"/>
            </a:endParaRPr>
          </a:p>
        </p:txBody>
      </p:sp>
      <p:sp>
        <p:nvSpPr>
          <p:cNvPr id="277" name="文本框 276">
            <a:extLst>
              <a:ext uri="{FF2B5EF4-FFF2-40B4-BE49-F238E27FC236}">
                <a16:creationId xmlns:a16="http://schemas.microsoft.com/office/drawing/2014/main" id="{5295A27B-89B4-48CE-BAB2-17D12DD2D041}"/>
              </a:ext>
            </a:extLst>
          </p:cNvPr>
          <p:cNvSpPr txBox="1"/>
          <p:nvPr/>
        </p:nvSpPr>
        <p:spPr>
          <a:xfrm>
            <a:off x="7503245" y="2024086"/>
            <a:ext cx="118494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[C E H  I ]</a:t>
            </a:r>
            <a:endParaRPr lang="zh-CN" altLang="en-US" dirty="0"/>
          </a:p>
        </p:txBody>
      </p:sp>
      <p:sp>
        <p:nvSpPr>
          <p:cNvPr id="279" name="AutoShape 6">
            <a:extLst>
              <a:ext uri="{FF2B5EF4-FFF2-40B4-BE49-F238E27FC236}">
                <a16:creationId xmlns:a16="http://schemas.microsoft.com/office/drawing/2014/main" id="{5BBEA058-9D07-4F3F-AACE-25DDF1C37EE5}"/>
              </a:ext>
            </a:extLst>
          </p:cNvPr>
          <p:cNvSpPr>
            <a:spLocks/>
          </p:cNvSpPr>
          <p:nvPr/>
        </p:nvSpPr>
        <p:spPr bwMode="auto">
          <a:xfrm>
            <a:off x="617535" y="2794142"/>
            <a:ext cx="1075116" cy="416838"/>
          </a:xfrm>
          <a:prstGeom prst="borderCallout2">
            <a:avLst>
              <a:gd name="adj1" fmla="val 104249"/>
              <a:gd name="adj2" fmla="val 54003"/>
              <a:gd name="adj3" fmla="val 171431"/>
              <a:gd name="adj4" fmla="val 54464"/>
              <a:gd name="adj5" fmla="val 211216"/>
              <a:gd name="adj6" fmla="val 93593"/>
            </a:avLst>
          </a:prstGeom>
          <a:solidFill>
            <a:srgbClr val="FFFFFF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lvl="0"/>
            <a:r>
              <a:rPr lang="en-US" altLang="zh-CN">
                <a:solidFill>
                  <a:prstClr val="black"/>
                </a:solidFill>
                <a:latin typeface="Microsoft New Tai Lue" panose="020B0502040204020203" pitchFamily="34" charset="0"/>
                <a:ea typeface="黑体" panose="02010609060101010101" pitchFamily="49" charset="-122"/>
                <a:cs typeface="Microsoft New Tai Lue" panose="020B0502040204020203" pitchFamily="34" charset="0"/>
              </a:rPr>
              <a:t>un=3+1</a:t>
            </a:r>
            <a:endParaRPr lang="en-US" altLang="zh-CN" dirty="0">
              <a:solidFill>
                <a:prstClr val="black"/>
              </a:solidFill>
              <a:latin typeface="Microsoft New Tai Lue" panose="020B0502040204020203" pitchFamily="34" charset="0"/>
              <a:ea typeface="黑体" panose="02010609060101010101" pitchFamily="49" charset="-122"/>
              <a:cs typeface="Microsoft New Tai Lue" panose="020B0502040204020203" pitchFamily="34" charset="0"/>
            </a:endParaRPr>
          </a:p>
        </p:txBody>
      </p:sp>
      <p:sp>
        <p:nvSpPr>
          <p:cNvPr id="280" name="AutoShape 6">
            <a:extLst>
              <a:ext uri="{FF2B5EF4-FFF2-40B4-BE49-F238E27FC236}">
                <a16:creationId xmlns:a16="http://schemas.microsoft.com/office/drawing/2014/main" id="{32DB82DD-DA74-4756-A5AC-9B9AE36C4516}"/>
              </a:ext>
            </a:extLst>
          </p:cNvPr>
          <p:cNvSpPr>
            <a:spLocks/>
          </p:cNvSpPr>
          <p:nvPr/>
        </p:nvSpPr>
        <p:spPr bwMode="auto">
          <a:xfrm>
            <a:off x="2866922" y="2909133"/>
            <a:ext cx="1075116" cy="416838"/>
          </a:xfrm>
          <a:prstGeom prst="borderCallout2">
            <a:avLst>
              <a:gd name="adj1" fmla="val 104249"/>
              <a:gd name="adj2" fmla="val 54003"/>
              <a:gd name="adj3" fmla="val 179336"/>
              <a:gd name="adj4" fmla="val 48334"/>
              <a:gd name="adj5" fmla="val 209240"/>
              <a:gd name="adj6" fmla="val 21568"/>
            </a:avLst>
          </a:prstGeom>
          <a:solidFill>
            <a:srgbClr val="FFFFFF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lvl="0"/>
            <a:r>
              <a:rPr lang="en-US" altLang="zh-CN">
                <a:solidFill>
                  <a:prstClr val="black"/>
                </a:solidFill>
                <a:latin typeface="Microsoft New Tai Lue" panose="020B0502040204020203" pitchFamily="34" charset="0"/>
                <a:ea typeface="黑体" panose="02010609060101010101" pitchFamily="49" charset="-122"/>
                <a:cs typeface="Microsoft New Tai Lue" panose="020B0502040204020203" pitchFamily="34" charset="0"/>
              </a:rPr>
              <a:t>un=2+1</a:t>
            </a:r>
            <a:endParaRPr lang="en-US" altLang="zh-CN" dirty="0">
              <a:solidFill>
                <a:prstClr val="black"/>
              </a:solidFill>
              <a:latin typeface="Microsoft New Tai Lue" panose="020B0502040204020203" pitchFamily="34" charset="0"/>
              <a:ea typeface="黑体" panose="02010609060101010101" pitchFamily="49" charset="-122"/>
              <a:cs typeface="Microsoft New Tai Lue" panose="020B0502040204020203" pitchFamily="34" charset="0"/>
            </a:endParaRPr>
          </a:p>
        </p:txBody>
      </p:sp>
      <p:sp>
        <p:nvSpPr>
          <p:cNvPr id="281" name="文本框 280">
            <a:extLst>
              <a:ext uri="{FF2B5EF4-FFF2-40B4-BE49-F238E27FC236}">
                <a16:creationId xmlns:a16="http://schemas.microsoft.com/office/drawing/2014/main" id="{BFECDA4A-713E-4EAB-9744-7733CE98E951}"/>
              </a:ext>
            </a:extLst>
          </p:cNvPr>
          <p:cNvSpPr txBox="1"/>
          <p:nvPr/>
        </p:nvSpPr>
        <p:spPr>
          <a:xfrm>
            <a:off x="7539237" y="2405454"/>
            <a:ext cx="113364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[C E </a:t>
            </a:r>
            <a:r>
              <a:rPr lang="en-US" altLang="zh-CN" dirty="0" smtClean="0"/>
              <a:t>I Q 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284" name="AutoShape 6">
            <a:extLst>
              <a:ext uri="{FF2B5EF4-FFF2-40B4-BE49-F238E27FC236}">
                <a16:creationId xmlns:a16="http://schemas.microsoft.com/office/drawing/2014/main" id="{32B1B0C7-593E-474E-B396-EA4116B9AA64}"/>
              </a:ext>
            </a:extLst>
          </p:cNvPr>
          <p:cNvSpPr>
            <a:spLocks/>
          </p:cNvSpPr>
          <p:nvPr/>
        </p:nvSpPr>
        <p:spPr bwMode="auto">
          <a:xfrm>
            <a:off x="-18428" y="3442139"/>
            <a:ext cx="1477097" cy="575224"/>
          </a:xfrm>
          <a:prstGeom prst="borderCallout2">
            <a:avLst>
              <a:gd name="adj1" fmla="val 98320"/>
              <a:gd name="adj2" fmla="val 37272"/>
              <a:gd name="adj3" fmla="val 164885"/>
              <a:gd name="adj4" fmla="val 51536"/>
              <a:gd name="adj5" fmla="val 181108"/>
              <a:gd name="adj6" fmla="val 88796"/>
            </a:avLst>
          </a:prstGeom>
          <a:solidFill>
            <a:srgbClr val="FFFFFF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lvl="0"/>
            <a:r>
              <a:rPr lang="zh-CN" altLang="en-US" dirty="0">
                <a:solidFill>
                  <a:prstClr val="black"/>
                </a:solidFill>
                <a:latin typeface="Microsoft New Tai Lue" panose="020B0502040204020203" pitchFamily="34" charset="0"/>
                <a:ea typeface="黑体" panose="02010609060101010101" pitchFamily="49" charset="-122"/>
                <a:cs typeface="Microsoft New Tai Lue" panose="020B0502040204020203" pitchFamily="34" charset="0"/>
              </a:rPr>
              <a:t>不满足约束条件 </a:t>
            </a:r>
            <a:endParaRPr lang="en-US" altLang="zh-CN" dirty="0">
              <a:solidFill>
                <a:prstClr val="black"/>
              </a:solidFill>
              <a:latin typeface="Microsoft New Tai Lue" panose="020B0502040204020203" pitchFamily="34" charset="0"/>
              <a:ea typeface="黑体" panose="02010609060101010101" pitchFamily="49" charset="-122"/>
              <a:cs typeface="Microsoft New Tai Lue" panose="020B0502040204020203" pitchFamily="34" charset="0"/>
            </a:endParaRPr>
          </a:p>
        </p:txBody>
      </p:sp>
      <p:sp>
        <p:nvSpPr>
          <p:cNvPr id="155" name="燕尾形 8">
            <a:extLst>
              <a:ext uri="{FF2B5EF4-FFF2-40B4-BE49-F238E27FC236}">
                <a16:creationId xmlns:a16="http://schemas.microsoft.com/office/drawing/2014/main" id="{BBD82670-99F9-4280-99D3-7FE901DE6EEE}"/>
              </a:ext>
            </a:extLst>
          </p:cNvPr>
          <p:cNvSpPr/>
          <p:nvPr/>
        </p:nvSpPr>
        <p:spPr>
          <a:xfrm>
            <a:off x="1053608" y="131751"/>
            <a:ext cx="4846246" cy="50405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lvl="0" defTabSz="687665"/>
            <a:r>
              <a:rPr lang="en-US" altLang="zh-CN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、最大团问题求解</a:t>
            </a:r>
            <a:r>
              <a:rPr lang="en-US" altLang="zh-CN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优先队列式</a:t>
            </a:r>
            <a:endParaRPr lang="zh-CN" altLang="en-US" sz="20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7" name="AutoShape 6">
            <a:extLst>
              <a:ext uri="{FF2B5EF4-FFF2-40B4-BE49-F238E27FC236}">
                <a16:creationId xmlns:a16="http://schemas.microsoft.com/office/drawing/2014/main" id="{1D956BD5-9E5E-4349-A169-3C4D871BABAD}"/>
              </a:ext>
            </a:extLst>
          </p:cNvPr>
          <p:cNvSpPr>
            <a:spLocks/>
          </p:cNvSpPr>
          <p:nvPr/>
        </p:nvSpPr>
        <p:spPr bwMode="auto">
          <a:xfrm>
            <a:off x="3169044" y="3742725"/>
            <a:ext cx="1166337" cy="416838"/>
          </a:xfrm>
          <a:prstGeom prst="borderCallout2">
            <a:avLst>
              <a:gd name="adj1" fmla="val 106225"/>
              <a:gd name="adj2" fmla="val 46789"/>
              <a:gd name="adj3" fmla="val 199504"/>
              <a:gd name="adj4" fmla="val 1328"/>
              <a:gd name="adj5" fmla="val 195855"/>
              <a:gd name="adj6" fmla="val -67298"/>
            </a:avLst>
          </a:prstGeom>
          <a:solidFill>
            <a:srgbClr val="FFFFFF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lvl="0"/>
            <a:r>
              <a:rPr lang="en-US" altLang="zh-CN" sz="2400" dirty="0" smtClean="0">
                <a:solidFill>
                  <a:prstClr val="black"/>
                </a:solidFill>
                <a:latin typeface="Microsoft New Tai Lue" panose="020B0502040204020203" pitchFamily="34" charset="0"/>
                <a:ea typeface="黑体" panose="02010609060101010101" pitchFamily="49" charset="-122"/>
                <a:cs typeface="Microsoft New Tai Lue" panose="020B0502040204020203" pitchFamily="34" charset="0"/>
              </a:rPr>
              <a:t>un=3</a:t>
            </a:r>
            <a:endParaRPr lang="en-US" altLang="zh-CN" sz="2400" dirty="0">
              <a:solidFill>
                <a:prstClr val="black"/>
              </a:solidFill>
              <a:latin typeface="Microsoft New Tai Lue" panose="020B0502040204020203" pitchFamily="34" charset="0"/>
              <a:ea typeface="黑体" panose="02010609060101010101" pitchFamily="49" charset="-122"/>
              <a:cs typeface="Microsoft New Tai Lue" panose="020B0502040204020203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335381" y="3909807"/>
            <a:ext cx="4134465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叶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结点成为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当前扩展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结点</a:t>
            </a:r>
            <a:endParaRPr lang="en-US" altLang="zh-CN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92412" y="4594147"/>
            <a:ext cx="2698175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l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找到一个最优解</a:t>
            </a: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860EE903-A45F-4D20-A7EF-09B52ABFFFEE}"/>
              </a:ext>
            </a:extLst>
          </p:cNvPr>
          <p:cNvSpPr/>
          <p:nvPr/>
        </p:nvSpPr>
        <p:spPr>
          <a:xfrm>
            <a:off x="6517151" y="2863162"/>
            <a:ext cx="1633781" cy="400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000" dirty="0">
                <a:latin typeface="等线" panose="02010600030101010101" pitchFamily="2" charset="-122"/>
                <a:cs typeface="Times New Roman" panose="02020603050405020304" pitchFamily="18" charset="0"/>
              </a:rPr>
              <a:t>{1</a:t>
            </a:r>
            <a:r>
              <a:rPr lang="zh-CN" altLang="zh-CN" sz="2000" dirty="0"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000" dirty="0"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000" dirty="0"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ea typeface="等线" panose="02010600030101010101" pitchFamily="2" charset="-122"/>
                <a:cs typeface="Times New Roman" panose="02020603050405020304" pitchFamily="18" charset="0"/>
              </a:rPr>
              <a:t>0}</a:t>
            </a:r>
            <a:endParaRPr lang="zh-CN" altLang="en-US" sz="2000" dirty="0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FAA0DFA6-FE61-4B43-A3D0-77FD27F2F506}"/>
              </a:ext>
            </a:extLst>
          </p:cNvPr>
          <p:cNvSpPr/>
          <p:nvPr/>
        </p:nvSpPr>
        <p:spPr>
          <a:xfrm>
            <a:off x="6517151" y="3303177"/>
            <a:ext cx="1096775" cy="400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0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bestn</a:t>
            </a:r>
            <a:r>
              <a:rPr lang="en-US" altLang="zh-CN" sz="2000" dirty="0">
                <a:latin typeface="等线" panose="02010600030101010101" pitchFamily="2" charset="-122"/>
                <a:cs typeface="Times New Roman" panose="02020603050405020304" pitchFamily="18" charset="0"/>
              </a:rPr>
              <a:t>=3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5295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2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1" dur="2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2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2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6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98" dur="2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2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4" dur="2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2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4" dur="2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65" dur="2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6" dur="2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 animBg="1"/>
      <p:bldP spid="158" grpId="0" animBg="1"/>
      <p:bldP spid="283" grpId="0" animBg="1"/>
      <p:bldP spid="282" grpId="0" animBg="1"/>
      <p:bldP spid="275" grpId="0" animBg="1"/>
      <p:bldP spid="276" grpId="0" animBg="1"/>
      <p:bldP spid="271" grpId="0" animBg="1"/>
      <p:bldP spid="112" grpId="0" animBg="1"/>
      <p:bldP spid="113" grpId="0" animBg="1"/>
      <p:bldP spid="123" grpId="0" animBg="1"/>
      <p:bldP spid="124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41" grpId="0"/>
      <p:bldP spid="142" grpId="0"/>
      <p:bldP spid="143" grpId="0"/>
      <p:bldP spid="145" grpId="0"/>
      <p:bldP spid="147" grpId="0"/>
      <p:bldP spid="208" grpId="0" animBg="1"/>
      <p:bldP spid="209" grpId="0"/>
      <p:bldP spid="210" grpId="0" animBg="1"/>
      <p:bldP spid="211" grpId="0" animBg="1"/>
      <p:bldP spid="212" grpId="0" animBg="1"/>
      <p:bldP spid="213" grpId="0" animBg="1"/>
      <p:bldP spid="214" grpId="0"/>
      <p:bldP spid="215" grpId="0"/>
      <p:bldP spid="266" grpId="0"/>
      <p:bldP spid="267" grpId="0" animBg="1"/>
      <p:bldP spid="268" grpId="0" animBg="1"/>
      <p:bldP spid="269" grpId="0" animBg="1"/>
      <p:bldP spid="269" grpId="1" animBg="1"/>
      <p:bldP spid="270" grpId="0" animBg="1"/>
      <p:bldP spid="273" grpId="0" animBg="1"/>
      <p:bldP spid="273" grpId="1" animBg="1"/>
      <p:bldP spid="274" grpId="0" animBg="1"/>
      <p:bldP spid="277" grpId="0" animBg="1"/>
      <p:bldP spid="279" grpId="0" animBg="1"/>
      <p:bldP spid="279" grpId="1" animBg="1"/>
      <p:bldP spid="280" grpId="0" animBg="1"/>
      <p:bldP spid="281" grpId="0" animBg="1"/>
      <p:bldP spid="284" grpId="0" animBg="1"/>
      <p:bldP spid="157" grpId="0" animBg="1"/>
      <p:bldP spid="2" grpId="0" animBg="1"/>
      <p:bldP spid="4" grpId="0" animBg="1"/>
      <p:bldP spid="159" grpId="0" animBg="1"/>
      <p:bldP spid="16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最大团问题的描述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最大团问题的算法设计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最大团问题的求解</a:t>
            </a:r>
            <a:endParaRPr lang="en-US" altLang="zh-CN" dirty="0"/>
          </a:p>
          <a:p>
            <a:pPr lvl="1"/>
            <a:r>
              <a:rPr lang="zh-CN" altLang="en-US" dirty="0"/>
              <a:t>队列式</a:t>
            </a:r>
          </a:p>
          <a:p>
            <a:pPr lvl="1"/>
            <a:r>
              <a:rPr lang="zh-CN" altLang="en-US" dirty="0"/>
              <a:t>优先队列式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燕尾形 5"/>
          <p:cNvSpPr/>
          <p:nvPr/>
        </p:nvSpPr>
        <p:spPr>
          <a:xfrm>
            <a:off x="899591" y="123479"/>
            <a:ext cx="1637869" cy="50405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lvl="0" defTabSz="687665"/>
            <a:r>
              <a:rPr lang="zh-CN" altLang="en-US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小   结</a:t>
            </a:r>
            <a:endParaRPr lang="zh-CN" altLang="en-US" sz="20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748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701454" y="1200150"/>
            <a:ext cx="4985346" cy="33940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给定一个图</a:t>
            </a:r>
            <a:r>
              <a:rPr lang="en-US" altLang="zh-CN" dirty="0"/>
              <a:t>G,</a:t>
            </a:r>
          </a:p>
          <a:p>
            <a:pPr marL="0" indent="0">
              <a:buNone/>
            </a:pPr>
            <a:r>
              <a:rPr lang="zh-CN" altLang="en-US" dirty="0"/>
              <a:t>使用优先队列式分支限界法求解这个图的最大团。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0E0E4F-9EAC-4D2F-9A4A-96C150ECADC0}" type="datetime1">
              <a:rPr lang="zh-CN" altLang="en-US" smtClean="0"/>
              <a:pPr>
                <a:defRPr/>
              </a:pPr>
              <a:t>2020/11/18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燕尾形 3"/>
          <p:cNvSpPr/>
          <p:nvPr/>
        </p:nvSpPr>
        <p:spPr>
          <a:xfrm>
            <a:off x="899592" y="123480"/>
            <a:ext cx="2282808" cy="50405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lvl="0" defTabSz="687648"/>
            <a:r>
              <a:rPr lang="zh-CN" altLang="en-US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课后思考题</a:t>
            </a:r>
            <a:endParaRPr lang="zh-CN" altLang="en-US" sz="20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Group 10"/>
          <p:cNvGrpSpPr>
            <a:grpSpLocks/>
          </p:cNvGrpSpPr>
          <p:nvPr/>
        </p:nvGrpSpPr>
        <p:grpSpPr bwMode="auto">
          <a:xfrm>
            <a:off x="629340" y="1289731"/>
            <a:ext cx="2857780" cy="2520073"/>
            <a:chOff x="528" y="1776"/>
            <a:chExt cx="1920" cy="1754"/>
          </a:xfrm>
        </p:grpSpPr>
        <p:sp>
          <p:nvSpPr>
            <p:cNvPr id="6" name="Oval 11"/>
            <p:cNvSpPr>
              <a:spLocks noChangeArrowheads="1"/>
            </p:cNvSpPr>
            <p:nvPr/>
          </p:nvSpPr>
          <p:spPr bwMode="auto">
            <a:xfrm>
              <a:off x="528" y="1824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" name="Oval 12"/>
            <p:cNvSpPr>
              <a:spLocks noChangeArrowheads="1"/>
            </p:cNvSpPr>
            <p:nvPr/>
          </p:nvSpPr>
          <p:spPr bwMode="auto">
            <a:xfrm>
              <a:off x="1392" y="1776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8" name="Oval 13"/>
            <p:cNvSpPr>
              <a:spLocks noChangeArrowheads="1"/>
            </p:cNvSpPr>
            <p:nvPr/>
          </p:nvSpPr>
          <p:spPr bwMode="auto">
            <a:xfrm>
              <a:off x="528" y="2976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9" name="Oval 14"/>
            <p:cNvSpPr>
              <a:spLocks noChangeArrowheads="1"/>
            </p:cNvSpPr>
            <p:nvPr/>
          </p:nvSpPr>
          <p:spPr bwMode="auto">
            <a:xfrm>
              <a:off x="1488" y="2976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0" name="Oval 15"/>
            <p:cNvSpPr>
              <a:spLocks noChangeArrowheads="1"/>
            </p:cNvSpPr>
            <p:nvPr/>
          </p:nvSpPr>
          <p:spPr bwMode="auto">
            <a:xfrm>
              <a:off x="2160" y="2352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1" name="Line 16"/>
            <p:cNvSpPr>
              <a:spLocks noChangeShapeType="1"/>
            </p:cNvSpPr>
            <p:nvPr/>
          </p:nvSpPr>
          <p:spPr bwMode="auto">
            <a:xfrm>
              <a:off x="672" y="2160"/>
              <a:ext cx="0" cy="81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7"/>
            <p:cNvSpPr>
              <a:spLocks noChangeShapeType="1"/>
            </p:cNvSpPr>
            <p:nvPr/>
          </p:nvSpPr>
          <p:spPr bwMode="auto">
            <a:xfrm>
              <a:off x="816" y="3120"/>
              <a:ext cx="67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8"/>
            <p:cNvSpPr>
              <a:spLocks noChangeShapeType="1"/>
            </p:cNvSpPr>
            <p:nvPr/>
          </p:nvSpPr>
          <p:spPr bwMode="auto">
            <a:xfrm>
              <a:off x="816" y="1968"/>
              <a:ext cx="57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9"/>
            <p:cNvSpPr>
              <a:spLocks noChangeShapeType="1"/>
            </p:cNvSpPr>
            <p:nvPr/>
          </p:nvSpPr>
          <p:spPr bwMode="auto">
            <a:xfrm>
              <a:off x="1680" y="1968"/>
              <a:ext cx="528" cy="43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20"/>
            <p:cNvSpPr>
              <a:spLocks noChangeShapeType="1"/>
            </p:cNvSpPr>
            <p:nvPr/>
          </p:nvSpPr>
          <p:spPr bwMode="auto">
            <a:xfrm flipV="1">
              <a:off x="1776" y="2544"/>
              <a:ext cx="384" cy="57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21"/>
            <p:cNvSpPr>
              <a:spLocks noChangeShapeType="1"/>
            </p:cNvSpPr>
            <p:nvPr/>
          </p:nvSpPr>
          <p:spPr bwMode="auto">
            <a:xfrm>
              <a:off x="1584" y="2112"/>
              <a:ext cx="0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22"/>
            <p:cNvSpPr>
              <a:spLocks noChangeShapeType="1"/>
            </p:cNvSpPr>
            <p:nvPr/>
          </p:nvSpPr>
          <p:spPr bwMode="auto">
            <a:xfrm>
              <a:off x="768" y="2112"/>
              <a:ext cx="720" cy="96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Text Box 23"/>
            <p:cNvSpPr txBox="1">
              <a:spLocks noChangeArrowheads="1"/>
            </p:cNvSpPr>
            <p:nvPr/>
          </p:nvSpPr>
          <p:spPr bwMode="auto">
            <a:xfrm>
              <a:off x="1079" y="3273"/>
              <a:ext cx="245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</a:rPr>
                <a:t>G</a:t>
              </a:r>
            </a:p>
          </p:txBody>
        </p:sp>
      </p:grp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1058007" y="1634552"/>
            <a:ext cx="2000446" cy="55171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00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1">
            <a:extLst>
              <a:ext uri="{FF2B5EF4-FFF2-40B4-BE49-F238E27FC236}">
                <a16:creationId xmlns:a16="http://schemas.microsoft.com/office/drawing/2014/main" id="{A3F9716D-AB3A-4B9A-AC9E-9BBCB044AFE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088856" y="4686300"/>
            <a:ext cx="1458516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76CDEDED-40DE-45A0-B7B7-C1293880BBBD}" type="slidenum">
              <a:rPr lang="en-US" altLang="zh-CN" sz="1050"/>
              <a:pPr algn="r"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050"/>
          </a:p>
        </p:txBody>
      </p:sp>
      <p:pic>
        <p:nvPicPr>
          <p:cNvPr id="22533" name="Picture 3">
            <a:extLst>
              <a:ext uri="{FF2B5EF4-FFF2-40B4-BE49-F238E27FC236}">
                <a16:creationId xmlns:a16="http://schemas.microsoft.com/office/drawing/2014/main" id="{4A2E6B15-6437-4C56-9945-5CCDB91EA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729" y="789385"/>
            <a:ext cx="6636544" cy="3564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灯片编号占位符 5">
            <a:extLst>
              <a:ext uri="{FF2B5EF4-FFF2-40B4-BE49-F238E27FC236}">
                <a16:creationId xmlns:a16="http://schemas.microsoft.com/office/drawing/2014/main" id="{C10D4364-4B71-4016-B144-779B46DBC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57213" indent="-214313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140A6A-534E-4E56-81A6-7EA037081101}" type="slidenum">
              <a:rPr lang="en-US" altLang="zh-CN" sz="105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05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12900" indent="0">
              <a:lnSpc>
                <a:spcPct val="150000"/>
              </a:lnSpc>
              <a:buNone/>
            </a:pPr>
            <a:r>
              <a:rPr lang="en-US" altLang="zh-CN" dirty="0"/>
              <a:t>1.</a:t>
            </a:r>
            <a:r>
              <a:rPr lang="zh-CN" altLang="en-US" dirty="0"/>
              <a:t>最大团问题的描述</a:t>
            </a:r>
          </a:p>
          <a:p>
            <a:pPr marL="1612900" indent="0">
              <a:lnSpc>
                <a:spcPct val="150000"/>
              </a:lnSpc>
              <a:buNone/>
            </a:pPr>
            <a:r>
              <a:rPr lang="en-US" altLang="zh-CN" dirty="0"/>
              <a:t>2.</a:t>
            </a:r>
            <a:r>
              <a:rPr lang="zh-CN" altLang="en-US" dirty="0"/>
              <a:t>最大团问题的算法设计</a:t>
            </a:r>
          </a:p>
          <a:p>
            <a:pPr marL="1612900" indent="0">
              <a:lnSpc>
                <a:spcPct val="150000"/>
              </a:lnSpc>
              <a:buNone/>
            </a:pPr>
            <a:r>
              <a:rPr lang="en-US" altLang="zh-CN" dirty="0"/>
              <a:t>3.</a:t>
            </a:r>
            <a:r>
              <a:rPr lang="zh-CN" altLang="en-US" dirty="0"/>
              <a:t>最大团问题实例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zh-CN" altLang="en-US" sz="2800" dirty="0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953128" y="654064"/>
            <a:ext cx="7147876" cy="1"/>
          </a:xfrm>
          <a:prstGeom prst="line">
            <a:avLst/>
          </a:prstGeom>
          <a:noFill/>
          <a:ln w="15875" cap="flat" cmpd="sng" algn="ctr">
            <a:solidFill>
              <a:srgbClr val="118C3B"/>
            </a:solidFill>
            <a:prstDash val="solid"/>
          </a:ln>
          <a:effectLst/>
        </p:spPr>
      </p:cxnSp>
      <p:sp>
        <p:nvSpPr>
          <p:cNvPr id="8" name="MH_Other_4"/>
          <p:cNvSpPr/>
          <p:nvPr>
            <p:custDataLst>
              <p:tags r:id="rId1"/>
            </p:custDataLst>
          </p:nvPr>
        </p:nvSpPr>
        <p:spPr>
          <a:xfrm>
            <a:off x="235547" y="165586"/>
            <a:ext cx="416148" cy="416148"/>
          </a:xfrm>
          <a:prstGeom prst="ellipse">
            <a:avLst/>
          </a:prstGeom>
          <a:solidFill>
            <a:schemeClr val="accent2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9" name="MH_Other_4"/>
          <p:cNvSpPr/>
          <p:nvPr>
            <p:custDataLst>
              <p:tags r:id="rId2"/>
            </p:custDataLst>
          </p:nvPr>
        </p:nvSpPr>
        <p:spPr>
          <a:xfrm>
            <a:off x="-68560" y="505752"/>
            <a:ext cx="271937" cy="271937"/>
          </a:xfrm>
          <a:prstGeom prst="ellipse">
            <a:avLst/>
          </a:prstGeom>
          <a:solidFill>
            <a:schemeClr val="accent1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85093" y="313065"/>
            <a:ext cx="324000" cy="324000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952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4445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MH_Other_4"/>
          <p:cNvSpPr/>
          <p:nvPr>
            <p:custDataLst>
              <p:tags r:id="rId3"/>
            </p:custDataLst>
          </p:nvPr>
        </p:nvSpPr>
        <p:spPr>
          <a:xfrm>
            <a:off x="158706" y="11905"/>
            <a:ext cx="153681" cy="153681"/>
          </a:xfrm>
          <a:prstGeom prst="ellipse">
            <a:avLst/>
          </a:prstGeom>
          <a:solidFill>
            <a:schemeClr val="accent1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12" name="燕尾形 11"/>
          <p:cNvSpPr/>
          <p:nvPr/>
        </p:nvSpPr>
        <p:spPr>
          <a:xfrm>
            <a:off x="899591" y="123479"/>
            <a:ext cx="3045391" cy="50405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lvl="0" defTabSz="687665"/>
            <a:r>
              <a:rPr lang="zh-CN" altLang="en-US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最大团问题</a:t>
            </a:r>
            <a:endParaRPr lang="zh-CN" altLang="en-US" sz="20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306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8" name="Object 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6711825"/>
              </p:ext>
            </p:extLst>
          </p:nvPr>
        </p:nvGraphicFramePr>
        <p:xfrm>
          <a:off x="1079500" y="677863"/>
          <a:ext cx="6389688" cy="124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9" name="Document" r:id="rId4" imgW="4064170" imgH="790994" progId="Word.Document.8">
                  <p:embed/>
                </p:oleObj>
              </mc:Choice>
              <mc:Fallback>
                <p:oleObj name="Document" r:id="rId4" imgW="4064170" imgH="790994" progId="Word.Document.8">
                  <p:embed/>
                  <p:pic>
                    <p:nvPicPr>
                      <p:cNvPr id="4198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677863"/>
                        <a:ext cx="6389688" cy="1243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118" name="Group 38"/>
          <p:cNvGrpSpPr>
            <a:grpSpLocks/>
          </p:cNvGrpSpPr>
          <p:nvPr/>
        </p:nvGrpSpPr>
        <p:grpSpPr bwMode="auto">
          <a:xfrm>
            <a:off x="1771650" y="2114551"/>
            <a:ext cx="2286000" cy="2026444"/>
            <a:chOff x="528" y="1776"/>
            <a:chExt cx="1920" cy="1702"/>
          </a:xfrm>
        </p:grpSpPr>
        <p:sp>
          <p:nvSpPr>
            <p:cNvPr id="42014" name="Oval 13"/>
            <p:cNvSpPr>
              <a:spLocks noChangeArrowheads="1"/>
            </p:cNvSpPr>
            <p:nvPr/>
          </p:nvSpPr>
          <p:spPr bwMode="auto">
            <a:xfrm>
              <a:off x="528" y="1824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2015" name="Oval 15"/>
            <p:cNvSpPr>
              <a:spLocks noChangeArrowheads="1"/>
            </p:cNvSpPr>
            <p:nvPr/>
          </p:nvSpPr>
          <p:spPr bwMode="auto">
            <a:xfrm>
              <a:off x="1392" y="1776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2016" name="Oval 16"/>
            <p:cNvSpPr>
              <a:spLocks noChangeArrowheads="1"/>
            </p:cNvSpPr>
            <p:nvPr/>
          </p:nvSpPr>
          <p:spPr bwMode="auto">
            <a:xfrm>
              <a:off x="528" y="2976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2017" name="Oval 17"/>
            <p:cNvSpPr>
              <a:spLocks noChangeArrowheads="1"/>
            </p:cNvSpPr>
            <p:nvPr/>
          </p:nvSpPr>
          <p:spPr bwMode="auto">
            <a:xfrm>
              <a:off x="1488" y="2976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2018" name="Oval 18"/>
            <p:cNvSpPr>
              <a:spLocks noChangeArrowheads="1"/>
            </p:cNvSpPr>
            <p:nvPr/>
          </p:nvSpPr>
          <p:spPr bwMode="auto">
            <a:xfrm>
              <a:off x="2160" y="2352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2019" name="Line 19"/>
            <p:cNvSpPr>
              <a:spLocks noChangeShapeType="1"/>
            </p:cNvSpPr>
            <p:nvPr/>
          </p:nvSpPr>
          <p:spPr bwMode="auto">
            <a:xfrm>
              <a:off x="672" y="2160"/>
              <a:ext cx="0" cy="81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0" name="Line 20"/>
            <p:cNvSpPr>
              <a:spLocks noChangeShapeType="1"/>
            </p:cNvSpPr>
            <p:nvPr/>
          </p:nvSpPr>
          <p:spPr bwMode="auto">
            <a:xfrm>
              <a:off x="816" y="3120"/>
              <a:ext cx="67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1" name="Line 21"/>
            <p:cNvSpPr>
              <a:spLocks noChangeShapeType="1"/>
            </p:cNvSpPr>
            <p:nvPr/>
          </p:nvSpPr>
          <p:spPr bwMode="auto">
            <a:xfrm>
              <a:off x="816" y="1968"/>
              <a:ext cx="57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2" name="Line 22"/>
            <p:cNvSpPr>
              <a:spLocks noChangeShapeType="1"/>
            </p:cNvSpPr>
            <p:nvPr/>
          </p:nvSpPr>
          <p:spPr bwMode="auto">
            <a:xfrm>
              <a:off x="1680" y="1968"/>
              <a:ext cx="528" cy="43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3" name="Line 23"/>
            <p:cNvSpPr>
              <a:spLocks noChangeShapeType="1"/>
            </p:cNvSpPr>
            <p:nvPr/>
          </p:nvSpPr>
          <p:spPr bwMode="auto">
            <a:xfrm flipV="1">
              <a:off x="1776" y="2544"/>
              <a:ext cx="384" cy="57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4" name="Line 24"/>
            <p:cNvSpPr>
              <a:spLocks noChangeShapeType="1"/>
            </p:cNvSpPr>
            <p:nvPr/>
          </p:nvSpPr>
          <p:spPr bwMode="auto">
            <a:xfrm>
              <a:off x="1584" y="2112"/>
              <a:ext cx="0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5" name="Line 25"/>
            <p:cNvSpPr>
              <a:spLocks noChangeShapeType="1"/>
            </p:cNvSpPr>
            <p:nvPr/>
          </p:nvSpPr>
          <p:spPr bwMode="auto">
            <a:xfrm>
              <a:off x="768" y="2112"/>
              <a:ext cx="720" cy="96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6" name="Text Box 37"/>
            <p:cNvSpPr txBox="1">
              <a:spLocks noChangeArrowheads="1"/>
            </p:cNvSpPr>
            <p:nvPr/>
          </p:nvSpPr>
          <p:spPr bwMode="auto">
            <a:xfrm>
              <a:off x="912" y="3168"/>
              <a:ext cx="381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46120" name="Group 40"/>
          <p:cNvGrpSpPr>
            <a:grpSpLocks/>
          </p:cNvGrpSpPr>
          <p:nvPr/>
        </p:nvGrpSpPr>
        <p:grpSpPr bwMode="auto">
          <a:xfrm>
            <a:off x="4286250" y="2171702"/>
            <a:ext cx="1371600" cy="857250"/>
            <a:chOff x="2736" y="2208"/>
            <a:chExt cx="1152" cy="720"/>
          </a:xfrm>
        </p:grpSpPr>
        <p:sp>
          <p:nvSpPr>
            <p:cNvPr id="42010" name="Oval 26"/>
            <p:cNvSpPr>
              <a:spLocks noChangeArrowheads="1"/>
            </p:cNvSpPr>
            <p:nvPr/>
          </p:nvSpPr>
          <p:spPr bwMode="auto">
            <a:xfrm>
              <a:off x="2736" y="2256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2011" name="Oval 27"/>
            <p:cNvSpPr>
              <a:spLocks noChangeArrowheads="1"/>
            </p:cNvSpPr>
            <p:nvPr/>
          </p:nvSpPr>
          <p:spPr bwMode="auto">
            <a:xfrm>
              <a:off x="3600" y="2208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2012" name="Line 28"/>
            <p:cNvSpPr>
              <a:spLocks noChangeShapeType="1"/>
            </p:cNvSpPr>
            <p:nvPr/>
          </p:nvSpPr>
          <p:spPr bwMode="auto">
            <a:xfrm>
              <a:off x="3024" y="2400"/>
              <a:ext cx="57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3" name="Text Box 39"/>
            <p:cNvSpPr txBox="1">
              <a:spLocks noChangeArrowheads="1"/>
            </p:cNvSpPr>
            <p:nvPr/>
          </p:nvSpPr>
          <p:spPr bwMode="auto">
            <a:xfrm>
              <a:off x="3158" y="2618"/>
              <a:ext cx="392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(b)</a:t>
              </a:r>
            </a:p>
          </p:txBody>
        </p:sp>
      </p:grpSp>
      <p:grpSp>
        <p:nvGrpSpPr>
          <p:cNvPr id="46123" name="Group 43"/>
          <p:cNvGrpSpPr>
            <a:grpSpLocks/>
          </p:cNvGrpSpPr>
          <p:nvPr/>
        </p:nvGrpSpPr>
        <p:grpSpPr bwMode="auto">
          <a:xfrm>
            <a:off x="4286250" y="3257550"/>
            <a:ext cx="1485900" cy="1828800"/>
            <a:chOff x="4032" y="1872"/>
            <a:chExt cx="1248" cy="1536"/>
          </a:xfrm>
        </p:grpSpPr>
        <p:sp>
          <p:nvSpPr>
            <p:cNvPr id="42003" name="Oval 44"/>
            <p:cNvSpPr>
              <a:spLocks noChangeArrowheads="1"/>
            </p:cNvSpPr>
            <p:nvPr/>
          </p:nvSpPr>
          <p:spPr bwMode="auto">
            <a:xfrm>
              <a:off x="4032" y="1920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2004" name="Oval 45"/>
            <p:cNvSpPr>
              <a:spLocks noChangeArrowheads="1"/>
            </p:cNvSpPr>
            <p:nvPr/>
          </p:nvSpPr>
          <p:spPr bwMode="auto">
            <a:xfrm>
              <a:off x="4896" y="1872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2005" name="Oval 46"/>
            <p:cNvSpPr>
              <a:spLocks noChangeArrowheads="1"/>
            </p:cNvSpPr>
            <p:nvPr/>
          </p:nvSpPr>
          <p:spPr bwMode="auto">
            <a:xfrm>
              <a:off x="4992" y="3072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2006" name="Line 47"/>
            <p:cNvSpPr>
              <a:spLocks noChangeShapeType="1"/>
            </p:cNvSpPr>
            <p:nvPr/>
          </p:nvSpPr>
          <p:spPr bwMode="auto">
            <a:xfrm>
              <a:off x="5088" y="2208"/>
              <a:ext cx="0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7" name="Line 48"/>
            <p:cNvSpPr>
              <a:spLocks noChangeShapeType="1"/>
            </p:cNvSpPr>
            <p:nvPr/>
          </p:nvSpPr>
          <p:spPr bwMode="auto">
            <a:xfrm>
              <a:off x="4272" y="2208"/>
              <a:ext cx="720" cy="96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8" name="Line 49"/>
            <p:cNvSpPr>
              <a:spLocks noChangeShapeType="1"/>
            </p:cNvSpPr>
            <p:nvPr/>
          </p:nvSpPr>
          <p:spPr bwMode="auto">
            <a:xfrm>
              <a:off x="4320" y="2064"/>
              <a:ext cx="57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9" name="Text Box 50"/>
            <p:cNvSpPr txBox="1">
              <a:spLocks noChangeArrowheads="1"/>
            </p:cNvSpPr>
            <p:nvPr/>
          </p:nvSpPr>
          <p:spPr bwMode="auto">
            <a:xfrm>
              <a:off x="4368" y="2592"/>
              <a:ext cx="371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(c)</a:t>
              </a:r>
            </a:p>
          </p:txBody>
        </p:sp>
      </p:grpSp>
      <p:grpSp>
        <p:nvGrpSpPr>
          <p:cNvPr id="46135" name="Group 55"/>
          <p:cNvGrpSpPr>
            <a:grpSpLocks/>
          </p:cNvGrpSpPr>
          <p:nvPr/>
        </p:nvGrpSpPr>
        <p:grpSpPr bwMode="auto">
          <a:xfrm>
            <a:off x="5943600" y="2228851"/>
            <a:ext cx="1485900" cy="2312194"/>
            <a:chOff x="4032" y="1872"/>
            <a:chExt cx="1248" cy="1942"/>
          </a:xfrm>
        </p:grpSpPr>
        <p:sp>
          <p:nvSpPr>
            <p:cNvPr id="41993" name="Oval 29"/>
            <p:cNvSpPr>
              <a:spLocks noChangeArrowheads="1"/>
            </p:cNvSpPr>
            <p:nvPr/>
          </p:nvSpPr>
          <p:spPr bwMode="auto">
            <a:xfrm>
              <a:off x="4032" y="1920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1994" name="Oval 30"/>
            <p:cNvSpPr>
              <a:spLocks noChangeArrowheads="1"/>
            </p:cNvSpPr>
            <p:nvPr/>
          </p:nvSpPr>
          <p:spPr bwMode="auto">
            <a:xfrm>
              <a:off x="4896" y="1872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1995" name="Oval 31"/>
            <p:cNvSpPr>
              <a:spLocks noChangeArrowheads="1"/>
            </p:cNvSpPr>
            <p:nvPr/>
          </p:nvSpPr>
          <p:spPr bwMode="auto">
            <a:xfrm>
              <a:off x="4992" y="3072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1996" name="Line 32"/>
            <p:cNvSpPr>
              <a:spLocks noChangeShapeType="1"/>
            </p:cNvSpPr>
            <p:nvPr/>
          </p:nvSpPr>
          <p:spPr bwMode="auto">
            <a:xfrm>
              <a:off x="5088" y="2208"/>
              <a:ext cx="0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7" name="Line 33"/>
            <p:cNvSpPr>
              <a:spLocks noChangeShapeType="1"/>
            </p:cNvSpPr>
            <p:nvPr/>
          </p:nvSpPr>
          <p:spPr bwMode="auto">
            <a:xfrm>
              <a:off x="4272" y="2208"/>
              <a:ext cx="720" cy="96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8" name="Line 36"/>
            <p:cNvSpPr>
              <a:spLocks noChangeShapeType="1"/>
            </p:cNvSpPr>
            <p:nvPr/>
          </p:nvSpPr>
          <p:spPr bwMode="auto">
            <a:xfrm>
              <a:off x="4320" y="2064"/>
              <a:ext cx="57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9" name="Text Box 41"/>
            <p:cNvSpPr txBox="1">
              <a:spLocks noChangeArrowheads="1"/>
            </p:cNvSpPr>
            <p:nvPr/>
          </p:nvSpPr>
          <p:spPr bwMode="auto">
            <a:xfrm>
              <a:off x="4593" y="3504"/>
              <a:ext cx="392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(d)</a:t>
              </a:r>
            </a:p>
          </p:txBody>
        </p:sp>
        <p:sp>
          <p:nvSpPr>
            <p:cNvPr id="42000" name="Oval 51"/>
            <p:cNvSpPr>
              <a:spLocks noChangeArrowheads="1"/>
            </p:cNvSpPr>
            <p:nvPr/>
          </p:nvSpPr>
          <p:spPr bwMode="auto">
            <a:xfrm>
              <a:off x="4032" y="3072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2001" name="Line 53"/>
            <p:cNvSpPr>
              <a:spLocks noChangeShapeType="1"/>
            </p:cNvSpPr>
            <p:nvPr/>
          </p:nvSpPr>
          <p:spPr bwMode="auto">
            <a:xfrm>
              <a:off x="4176" y="2256"/>
              <a:ext cx="0" cy="81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2" name="Line 54"/>
            <p:cNvSpPr>
              <a:spLocks noChangeShapeType="1"/>
            </p:cNvSpPr>
            <p:nvPr/>
          </p:nvSpPr>
          <p:spPr bwMode="auto">
            <a:xfrm>
              <a:off x="4320" y="3216"/>
              <a:ext cx="67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3" name="燕尾形 42"/>
          <p:cNvSpPr/>
          <p:nvPr/>
        </p:nvSpPr>
        <p:spPr>
          <a:xfrm>
            <a:off x="899591" y="123479"/>
            <a:ext cx="3045391" cy="50405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lvl="0" defTabSz="687665"/>
            <a:r>
              <a:rPr lang="zh-CN" altLang="en-US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最大团问题的描述</a:t>
            </a:r>
            <a:endParaRPr lang="zh-CN" altLang="en-US" sz="20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943600" y="1201567"/>
            <a:ext cx="1371600" cy="755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7033923" y="4171950"/>
            <a:ext cx="541050" cy="541050"/>
            <a:chOff x="8281555" y="1837747"/>
            <a:chExt cx="333954" cy="333954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8281555" y="1837747"/>
              <a:ext cx="333954" cy="333954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>
              <a:off x="8281555" y="1839191"/>
              <a:ext cx="331066" cy="331065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直接连接符 20"/>
          <p:cNvCxnSpPr>
            <a:stCxn id="41994" idx="3"/>
            <a:endCxn id="42000" idx="7"/>
          </p:cNvCxnSpPr>
          <p:nvPr/>
        </p:nvCxnSpPr>
        <p:spPr>
          <a:xfrm flipH="1">
            <a:off x="6236283" y="2570315"/>
            <a:ext cx="786234" cy="1145872"/>
          </a:xfrm>
          <a:prstGeom prst="line">
            <a:avLst/>
          </a:prstGeom>
          <a:ln w="38100">
            <a:solidFill>
              <a:srgbClr val="FF33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3028950" y="1874616"/>
            <a:ext cx="2400300" cy="755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79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6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6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41" name="Oval 37"/>
          <p:cNvSpPr>
            <a:spLocks noChangeArrowheads="1"/>
          </p:cNvSpPr>
          <p:nvPr/>
        </p:nvSpPr>
        <p:spPr bwMode="auto">
          <a:xfrm>
            <a:off x="5662350" y="2040300"/>
            <a:ext cx="1714500" cy="131445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350"/>
          </a:p>
        </p:txBody>
      </p:sp>
      <p:graphicFrame>
        <p:nvGraphicFramePr>
          <p:cNvPr id="44037" name="Object 8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41916816"/>
              </p:ext>
            </p:extLst>
          </p:nvPr>
        </p:nvGraphicFramePr>
        <p:xfrm>
          <a:off x="1263650" y="644525"/>
          <a:ext cx="4849813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3" name="Document" r:id="rId4" imgW="3057195" imgH="790994" progId="Word.Document.8">
                  <p:embed/>
                </p:oleObj>
              </mc:Choice>
              <mc:Fallback>
                <p:oleObj name="Document" r:id="rId4" imgW="3057195" imgH="790994" progId="Word.Document.8">
                  <p:embed/>
                  <p:pic>
                    <p:nvPicPr>
                      <p:cNvPr id="4403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650" y="644525"/>
                        <a:ext cx="4849813" cy="125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114" name="Group 10"/>
          <p:cNvGrpSpPr>
            <a:grpSpLocks/>
          </p:cNvGrpSpPr>
          <p:nvPr/>
        </p:nvGrpSpPr>
        <p:grpSpPr bwMode="auto">
          <a:xfrm>
            <a:off x="1261800" y="2326051"/>
            <a:ext cx="2286000" cy="2026444"/>
            <a:chOff x="528" y="1776"/>
            <a:chExt cx="1920" cy="1702"/>
          </a:xfrm>
        </p:grpSpPr>
        <p:sp>
          <p:nvSpPr>
            <p:cNvPr id="44056" name="Oval 11"/>
            <p:cNvSpPr>
              <a:spLocks noChangeArrowheads="1"/>
            </p:cNvSpPr>
            <p:nvPr/>
          </p:nvSpPr>
          <p:spPr bwMode="auto">
            <a:xfrm>
              <a:off x="528" y="1824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4057" name="Oval 12"/>
            <p:cNvSpPr>
              <a:spLocks noChangeArrowheads="1"/>
            </p:cNvSpPr>
            <p:nvPr/>
          </p:nvSpPr>
          <p:spPr bwMode="auto">
            <a:xfrm>
              <a:off x="1392" y="1776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4058" name="Oval 13"/>
            <p:cNvSpPr>
              <a:spLocks noChangeArrowheads="1"/>
            </p:cNvSpPr>
            <p:nvPr/>
          </p:nvSpPr>
          <p:spPr bwMode="auto">
            <a:xfrm>
              <a:off x="528" y="2976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4059" name="Oval 14"/>
            <p:cNvSpPr>
              <a:spLocks noChangeArrowheads="1"/>
            </p:cNvSpPr>
            <p:nvPr/>
          </p:nvSpPr>
          <p:spPr bwMode="auto">
            <a:xfrm>
              <a:off x="1488" y="2976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4060" name="Oval 15"/>
            <p:cNvSpPr>
              <a:spLocks noChangeArrowheads="1"/>
            </p:cNvSpPr>
            <p:nvPr/>
          </p:nvSpPr>
          <p:spPr bwMode="auto">
            <a:xfrm>
              <a:off x="2160" y="2352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4061" name="Line 16"/>
            <p:cNvSpPr>
              <a:spLocks noChangeShapeType="1"/>
            </p:cNvSpPr>
            <p:nvPr/>
          </p:nvSpPr>
          <p:spPr bwMode="auto">
            <a:xfrm>
              <a:off x="672" y="2160"/>
              <a:ext cx="0" cy="81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2" name="Line 17"/>
            <p:cNvSpPr>
              <a:spLocks noChangeShapeType="1"/>
            </p:cNvSpPr>
            <p:nvPr/>
          </p:nvSpPr>
          <p:spPr bwMode="auto">
            <a:xfrm>
              <a:off x="816" y="3120"/>
              <a:ext cx="67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3" name="Line 18"/>
            <p:cNvSpPr>
              <a:spLocks noChangeShapeType="1"/>
            </p:cNvSpPr>
            <p:nvPr/>
          </p:nvSpPr>
          <p:spPr bwMode="auto">
            <a:xfrm>
              <a:off x="816" y="1968"/>
              <a:ext cx="57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4" name="Line 19"/>
            <p:cNvSpPr>
              <a:spLocks noChangeShapeType="1"/>
            </p:cNvSpPr>
            <p:nvPr/>
          </p:nvSpPr>
          <p:spPr bwMode="auto">
            <a:xfrm>
              <a:off x="1680" y="1968"/>
              <a:ext cx="528" cy="43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5" name="Line 20"/>
            <p:cNvSpPr>
              <a:spLocks noChangeShapeType="1"/>
            </p:cNvSpPr>
            <p:nvPr/>
          </p:nvSpPr>
          <p:spPr bwMode="auto">
            <a:xfrm flipV="1">
              <a:off x="1776" y="2544"/>
              <a:ext cx="384" cy="57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6" name="Line 21"/>
            <p:cNvSpPr>
              <a:spLocks noChangeShapeType="1"/>
            </p:cNvSpPr>
            <p:nvPr/>
          </p:nvSpPr>
          <p:spPr bwMode="auto">
            <a:xfrm>
              <a:off x="1584" y="2112"/>
              <a:ext cx="0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7" name="Line 22"/>
            <p:cNvSpPr>
              <a:spLocks noChangeShapeType="1"/>
            </p:cNvSpPr>
            <p:nvPr/>
          </p:nvSpPr>
          <p:spPr bwMode="auto">
            <a:xfrm>
              <a:off x="768" y="2112"/>
              <a:ext cx="720" cy="96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8" name="Text Box 23"/>
            <p:cNvSpPr txBox="1">
              <a:spLocks noChangeArrowheads="1"/>
            </p:cNvSpPr>
            <p:nvPr/>
          </p:nvSpPr>
          <p:spPr bwMode="auto">
            <a:xfrm>
              <a:off x="912" y="3168"/>
              <a:ext cx="381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47128" name="Group 24"/>
          <p:cNvGrpSpPr>
            <a:grpSpLocks/>
          </p:cNvGrpSpPr>
          <p:nvPr/>
        </p:nvGrpSpPr>
        <p:grpSpPr bwMode="auto">
          <a:xfrm>
            <a:off x="3776400" y="2726102"/>
            <a:ext cx="1371600" cy="857250"/>
            <a:chOff x="2736" y="2208"/>
            <a:chExt cx="1152" cy="720"/>
          </a:xfrm>
        </p:grpSpPr>
        <p:sp>
          <p:nvSpPr>
            <p:cNvPr id="44052" name="Oval 25"/>
            <p:cNvSpPr>
              <a:spLocks noChangeArrowheads="1"/>
            </p:cNvSpPr>
            <p:nvPr/>
          </p:nvSpPr>
          <p:spPr bwMode="auto">
            <a:xfrm>
              <a:off x="2736" y="2256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4053" name="Oval 26"/>
            <p:cNvSpPr>
              <a:spLocks noChangeArrowheads="1"/>
            </p:cNvSpPr>
            <p:nvPr/>
          </p:nvSpPr>
          <p:spPr bwMode="auto">
            <a:xfrm>
              <a:off x="3600" y="2208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4054" name="Line 27"/>
            <p:cNvSpPr>
              <a:spLocks noChangeShapeType="1"/>
            </p:cNvSpPr>
            <p:nvPr/>
          </p:nvSpPr>
          <p:spPr bwMode="auto">
            <a:xfrm>
              <a:off x="3024" y="2400"/>
              <a:ext cx="57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5" name="Text Box 28"/>
            <p:cNvSpPr txBox="1">
              <a:spLocks noChangeArrowheads="1"/>
            </p:cNvSpPr>
            <p:nvPr/>
          </p:nvSpPr>
          <p:spPr bwMode="auto">
            <a:xfrm>
              <a:off x="3158" y="2618"/>
              <a:ext cx="392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(b)</a:t>
              </a:r>
            </a:p>
          </p:txBody>
        </p:sp>
      </p:grpSp>
      <p:grpSp>
        <p:nvGrpSpPr>
          <p:cNvPr id="47133" name="Group 29"/>
          <p:cNvGrpSpPr>
            <a:grpSpLocks/>
          </p:cNvGrpSpPr>
          <p:nvPr/>
        </p:nvGrpSpPr>
        <p:grpSpPr bwMode="auto">
          <a:xfrm>
            <a:off x="5833800" y="2383200"/>
            <a:ext cx="1485900" cy="1828800"/>
            <a:chOff x="4032" y="1872"/>
            <a:chExt cx="1248" cy="1536"/>
          </a:xfrm>
        </p:grpSpPr>
        <p:sp>
          <p:nvSpPr>
            <p:cNvPr id="44045" name="Oval 30"/>
            <p:cNvSpPr>
              <a:spLocks noChangeArrowheads="1"/>
            </p:cNvSpPr>
            <p:nvPr/>
          </p:nvSpPr>
          <p:spPr bwMode="auto">
            <a:xfrm>
              <a:off x="4032" y="1920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4046" name="Oval 31"/>
            <p:cNvSpPr>
              <a:spLocks noChangeArrowheads="1"/>
            </p:cNvSpPr>
            <p:nvPr/>
          </p:nvSpPr>
          <p:spPr bwMode="auto">
            <a:xfrm>
              <a:off x="4896" y="1872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4047" name="Oval 32"/>
            <p:cNvSpPr>
              <a:spLocks noChangeArrowheads="1"/>
            </p:cNvSpPr>
            <p:nvPr/>
          </p:nvSpPr>
          <p:spPr bwMode="auto">
            <a:xfrm>
              <a:off x="4992" y="3072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4048" name="Line 33"/>
            <p:cNvSpPr>
              <a:spLocks noChangeShapeType="1"/>
            </p:cNvSpPr>
            <p:nvPr/>
          </p:nvSpPr>
          <p:spPr bwMode="auto">
            <a:xfrm>
              <a:off x="5088" y="2208"/>
              <a:ext cx="0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9" name="Line 34"/>
            <p:cNvSpPr>
              <a:spLocks noChangeShapeType="1"/>
            </p:cNvSpPr>
            <p:nvPr/>
          </p:nvSpPr>
          <p:spPr bwMode="auto">
            <a:xfrm>
              <a:off x="4272" y="2208"/>
              <a:ext cx="720" cy="96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0" name="Line 35"/>
            <p:cNvSpPr>
              <a:spLocks noChangeShapeType="1"/>
            </p:cNvSpPr>
            <p:nvPr/>
          </p:nvSpPr>
          <p:spPr bwMode="auto">
            <a:xfrm>
              <a:off x="4320" y="2064"/>
              <a:ext cx="57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1" name="Text Box 36"/>
            <p:cNvSpPr txBox="1">
              <a:spLocks noChangeArrowheads="1"/>
            </p:cNvSpPr>
            <p:nvPr/>
          </p:nvSpPr>
          <p:spPr bwMode="auto">
            <a:xfrm>
              <a:off x="4368" y="2592"/>
              <a:ext cx="371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(c)</a:t>
              </a:r>
            </a:p>
          </p:txBody>
        </p:sp>
      </p:grpSp>
      <p:sp>
        <p:nvSpPr>
          <p:cNvPr id="47144" name="Line 40"/>
          <p:cNvSpPr>
            <a:spLocks noChangeShapeType="1"/>
          </p:cNvSpPr>
          <p:nvPr/>
        </p:nvSpPr>
        <p:spPr bwMode="auto">
          <a:xfrm>
            <a:off x="1844588" y="1245306"/>
            <a:ext cx="1360311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45" name="Line 41"/>
          <p:cNvSpPr>
            <a:spLocks noChangeShapeType="1"/>
          </p:cNvSpPr>
          <p:nvPr/>
        </p:nvSpPr>
        <p:spPr bwMode="auto">
          <a:xfrm>
            <a:off x="1665450" y="1913950"/>
            <a:ext cx="394335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燕尾形 36"/>
          <p:cNvSpPr/>
          <p:nvPr/>
        </p:nvSpPr>
        <p:spPr>
          <a:xfrm>
            <a:off x="899591" y="123479"/>
            <a:ext cx="3045391" cy="50405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lvl="0" defTabSz="687665"/>
            <a:r>
              <a:rPr lang="zh-CN" altLang="en-US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最大团问题的描述</a:t>
            </a:r>
            <a:endParaRPr lang="zh-CN" altLang="en-US" sz="20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等腰三角形 2"/>
          <p:cNvSpPr/>
          <p:nvPr/>
        </p:nvSpPr>
        <p:spPr>
          <a:xfrm>
            <a:off x="4617932" y="1135274"/>
            <a:ext cx="255273" cy="220063"/>
          </a:xfrm>
          <a:prstGeom prst="triangle">
            <a:avLst/>
          </a:prstGeom>
          <a:solidFill>
            <a:srgbClr val="FF00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659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7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47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7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7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8" dur="2000"/>
                                        <p:tgtEl>
                                          <p:spTgt spid="47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41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41" name="Oval 37"/>
          <p:cNvSpPr>
            <a:spLocks noChangeArrowheads="1"/>
          </p:cNvSpPr>
          <p:nvPr/>
        </p:nvSpPr>
        <p:spPr bwMode="auto">
          <a:xfrm>
            <a:off x="5662350" y="2040300"/>
            <a:ext cx="1714500" cy="131445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350"/>
          </a:p>
        </p:txBody>
      </p:sp>
      <p:graphicFrame>
        <p:nvGraphicFramePr>
          <p:cNvPr id="44037" name="Object 8"/>
          <p:cNvGraphicFramePr>
            <a:graphicFrameLocks noGrp="1" noChangeAspect="1"/>
          </p:cNvGraphicFramePr>
          <p:nvPr>
            <p:ph idx="4294967295"/>
          </p:nvPr>
        </p:nvGraphicFramePr>
        <p:xfrm>
          <a:off x="1263650" y="644525"/>
          <a:ext cx="4849813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9" name="Document" r:id="rId4" imgW="3057195" imgH="790994" progId="Word.Document.8">
                  <p:embed/>
                </p:oleObj>
              </mc:Choice>
              <mc:Fallback>
                <p:oleObj name="Document" r:id="rId4" imgW="3057195" imgH="790994" progId="Word.Document.8">
                  <p:embed/>
                  <p:pic>
                    <p:nvPicPr>
                      <p:cNvPr id="4403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650" y="644525"/>
                        <a:ext cx="4849813" cy="125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114" name="Group 10"/>
          <p:cNvGrpSpPr>
            <a:grpSpLocks/>
          </p:cNvGrpSpPr>
          <p:nvPr/>
        </p:nvGrpSpPr>
        <p:grpSpPr bwMode="auto">
          <a:xfrm>
            <a:off x="1261800" y="2326051"/>
            <a:ext cx="2286000" cy="2026444"/>
            <a:chOff x="528" y="1776"/>
            <a:chExt cx="1920" cy="1702"/>
          </a:xfrm>
        </p:grpSpPr>
        <p:sp>
          <p:nvSpPr>
            <p:cNvPr id="44056" name="Oval 11"/>
            <p:cNvSpPr>
              <a:spLocks noChangeArrowheads="1"/>
            </p:cNvSpPr>
            <p:nvPr/>
          </p:nvSpPr>
          <p:spPr bwMode="auto">
            <a:xfrm>
              <a:off x="528" y="1824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4057" name="Oval 12"/>
            <p:cNvSpPr>
              <a:spLocks noChangeArrowheads="1"/>
            </p:cNvSpPr>
            <p:nvPr/>
          </p:nvSpPr>
          <p:spPr bwMode="auto">
            <a:xfrm>
              <a:off x="1392" y="1776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4058" name="Oval 13"/>
            <p:cNvSpPr>
              <a:spLocks noChangeArrowheads="1"/>
            </p:cNvSpPr>
            <p:nvPr/>
          </p:nvSpPr>
          <p:spPr bwMode="auto">
            <a:xfrm>
              <a:off x="528" y="2976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4059" name="Oval 14"/>
            <p:cNvSpPr>
              <a:spLocks noChangeArrowheads="1"/>
            </p:cNvSpPr>
            <p:nvPr/>
          </p:nvSpPr>
          <p:spPr bwMode="auto">
            <a:xfrm>
              <a:off x="1488" y="2976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4060" name="Oval 15"/>
            <p:cNvSpPr>
              <a:spLocks noChangeArrowheads="1"/>
            </p:cNvSpPr>
            <p:nvPr/>
          </p:nvSpPr>
          <p:spPr bwMode="auto">
            <a:xfrm>
              <a:off x="2160" y="2352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4061" name="Line 16"/>
            <p:cNvSpPr>
              <a:spLocks noChangeShapeType="1"/>
            </p:cNvSpPr>
            <p:nvPr/>
          </p:nvSpPr>
          <p:spPr bwMode="auto">
            <a:xfrm>
              <a:off x="672" y="2160"/>
              <a:ext cx="0" cy="81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2" name="Line 17"/>
            <p:cNvSpPr>
              <a:spLocks noChangeShapeType="1"/>
            </p:cNvSpPr>
            <p:nvPr/>
          </p:nvSpPr>
          <p:spPr bwMode="auto">
            <a:xfrm>
              <a:off x="816" y="3120"/>
              <a:ext cx="67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3" name="Line 18"/>
            <p:cNvSpPr>
              <a:spLocks noChangeShapeType="1"/>
            </p:cNvSpPr>
            <p:nvPr/>
          </p:nvSpPr>
          <p:spPr bwMode="auto">
            <a:xfrm>
              <a:off x="816" y="1968"/>
              <a:ext cx="57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4" name="Line 19"/>
            <p:cNvSpPr>
              <a:spLocks noChangeShapeType="1"/>
            </p:cNvSpPr>
            <p:nvPr/>
          </p:nvSpPr>
          <p:spPr bwMode="auto">
            <a:xfrm>
              <a:off x="1680" y="1968"/>
              <a:ext cx="528" cy="43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5" name="Line 20"/>
            <p:cNvSpPr>
              <a:spLocks noChangeShapeType="1"/>
            </p:cNvSpPr>
            <p:nvPr/>
          </p:nvSpPr>
          <p:spPr bwMode="auto">
            <a:xfrm flipV="1">
              <a:off x="1776" y="2544"/>
              <a:ext cx="384" cy="57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6" name="Line 21"/>
            <p:cNvSpPr>
              <a:spLocks noChangeShapeType="1"/>
            </p:cNvSpPr>
            <p:nvPr/>
          </p:nvSpPr>
          <p:spPr bwMode="auto">
            <a:xfrm>
              <a:off x="1584" y="2112"/>
              <a:ext cx="0" cy="86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7" name="Line 22"/>
            <p:cNvSpPr>
              <a:spLocks noChangeShapeType="1"/>
            </p:cNvSpPr>
            <p:nvPr/>
          </p:nvSpPr>
          <p:spPr bwMode="auto">
            <a:xfrm>
              <a:off x="768" y="2112"/>
              <a:ext cx="720" cy="96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8" name="Text Box 23"/>
            <p:cNvSpPr txBox="1">
              <a:spLocks noChangeArrowheads="1"/>
            </p:cNvSpPr>
            <p:nvPr/>
          </p:nvSpPr>
          <p:spPr bwMode="auto">
            <a:xfrm>
              <a:off x="912" y="3168"/>
              <a:ext cx="381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47128" name="Group 24"/>
          <p:cNvGrpSpPr>
            <a:grpSpLocks/>
          </p:cNvGrpSpPr>
          <p:nvPr/>
        </p:nvGrpSpPr>
        <p:grpSpPr bwMode="auto">
          <a:xfrm>
            <a:off x="3776400" y="2726102"/>
            <a:ext cx="1371600" cy="857250"/>
            <a:chOff x="2736" y="2208"/>
            <a:chExt cx="1152" cy="720"/>
          </a:xfrm>
        </p:grpSpPr>
        <p:sp>
          <p:nvSpPr>
            <p:cNvPr id="44052" name="Oval 25"/>
            <p:cNvSpPr>
              <a:spLocks noChangeArrowheads="1"/>
            </p:cNvSpPr>
            <p:nvPr/>
          </p:nvSpPr>
          <p:spPr bwMode="auto">
            <a:xfrm>
              <a:off x="2736" y="2256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4053" name="Oval 26"/>
            <p:cNvSpPr>
              <a:spLocks noChangeArrowheads="1"/>
            </p:cNvSpPr>
            <p:nvPr/>
          </p:nvSpPr>
          <p:spPr bwMode="auto">
            <a:xfrm>
              <a:off x="3600" y="2208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4054" name="Line 27"/>
            <p:cNvSpPr>
              <a:spLocks noChangeShapeType="1"/>
            </p:cNvSpPr>
            <p:nvPr/>
          </p:nvSpPr>
          <p:spPr bwMode="auto">
            <a:xfrm>
              <a:off x="3024" y="2400"/>
              <a:ext cx="57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5" name="Text Box 28"/>
            <p:cNvSpPr txBox="1">
              <a:spLocks noChangeArrowheads="1"/>
            </p:cNvSpPr>
            <p:nvPr/>
          </p:nvSpPr>
          <p:spPr bwMode="auto">
            <a:xfrm>
              <a:off x="3158" y="2618"/>
              <a:ext cx="392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(b)</a:t>
              </a:r>
            </a:p>
          </p:txBody>
        </p:sp>
      </p:grpSp>
      <p:grpSp>
        <p:nvGrpSpPr>
          <p:cNvPr id="47133" name="Group 29"/>
          <p:cNvGrpSpPr>
            <a:grpSpLocks/>
          </p:cNvGrpSpPr>
          <p:nvPr/>
        </p:nvGrpSpPr>
        <p:grpSpPr bwMode="auto">
          <a:xfrm>
            <a:off x="5833800" y="2383200"/>
            <a:ext cx="1485900" cy="1828800"/>
            <a:chOff x="4032" y="1872"/>
            <a:chExt cx="1248" cy="1536"/>
          </a:xfrm>
        </p:grpSpPr>
        <p:sp>
          <p:nvSpPr>
            <p:cNvPr id="44045" name="Oval 30"/>
            <p:cNvSpPr>
              <a:spLocks noChangeArrowheads="1"/>
            </p:cNvSpPr>
            <p:nvPr/>
          </p:nvSpPr>
          <p:spPr bwMode="auto">
            <a:xfrm>
              <a:off x="4032" y="1920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4046" name="Oval 31"/>
            <p:cNvSpPr>
              <a:spLocks noChangeArrowheads="1"/>
            </p:cNvSpPr>
            <p:nvPr/>
          </p:nvSpPr>
          <p:spPr bwMode="auto">
            <a:xfrm>
              <a:off x="4896" y="1872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4047" name="Oval 32"/>
            <p:cNvSpPr>
              <a:spLocks noChangeArrowheads="1"/>
            </p:cNvSpPr>
            <p:nvPr/>
          </p:nvSpPr>
          <p:spPr bwMode="auto">
            <a:xfrm>
              <a:off x="4992" y="3072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4048" name="Line 33"/>
            <p:cNvSpPr>
              <a:spLocks noChangeShapeType="1"/>
            </p:cNvSpPr>
            <p:nvPr/>
          </p:nvSpPr>
          <p:spPr bwMode="auto">
            <a:xfrm>
              <a:off x="5088" y="2208"/>
              <a:ext cx="0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9" name="Line 34"/>
            <p:cNvSpPr>
              <a:spLocks noChangeShapeType="1"/>
            </p:cNvSpPr>
            <p:nvPr/>
          </p:nvSpPr>
          <p:spPr bwMode="auto">
            <a:xfrm>
              <a:off x="4272" y="2208"/>
              <a:ext cx="720" cy="96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0" name="Line 35"/>
            <p:cNvSpPr>
              <a:spLocks noChangeShapeType="1"/>
            </p:cNvSpPr>
            <p:nvPr/>
          </p:nvSpPr>
          <p:spPr bwMode="auto">
            <a:xfrm>
              <a:off x="4320" y="2064"/>
              <a:ext cx="57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1" name="Text Box 36"/>
            <p:cNvSpPr txBox="1">
              <a:spLocks noChangeArrowheads="1"/>
            </p:cNvSpPr>
            <p:nvPr/>
          </p:nvSpPr>
          <p:spPr bwMode="auto">
            <a:xfrm>
              <a:off x="4368" y="2592"/>
              <a:ext cx="371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(c)</a:t>
              </a:r>
            </a:p>
          </p:txBody>
        </p:sp>
      </p:grpSp>
      <p:sp>
        <p:nvSpPr>
          <p:cNvPr id="47142" name="Text Box 38"/>
          <p:cNvSpPr txBox="1">
            <a:spLocks noChangeArrowheads="1"/>
          </p:cNvSpPr>
          <p:nvPr/>
        </p:nvSpPr>
        <p:spPr bwMode="auto">
          <a:xfrm>
            <a:off x="3204900" y="3697650"/>
            <a:ext cx="3314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{1,2,5}</a:t>
            </a:r>
          </a:p>
        </p:txBody>
      </p:sp>
      <p:sp>
        <p:nvSpPr>
          <p:cNvPr id="47144" name="Line 40"/>
          <p:cNvSpPr>
            <a:spLocks noChangeShapeType="1"/>
          </p:cNvSpPr>
          <p:nvPr/>
        </p:nvSpPr>
        <p:spPr bwMode="auto">
          <a:xfrm>
            <a:off x="1844588" y="1245306"/>
            <a:ext cx="1360311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45" name="Line 41"/>
          <p:cNvSpPr>
            <a:spLocks noChangeShapeType="1"/>
          </p:cNvSpPr>
          <p:nvPr/>
        </p:nvSpPr>
        <p:spPr bwMode="auto">
          <a:xfrm>
            <a:off x="1665450" y="1913950"/>
            <a:ext cx="394335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燕尾形 34"/>
          <p:cNvSpPr/>
          <p:nvPr/>
        </p:nvSpPr>
        <p:spPr>
          <a:xfrm>
            <a:off x="899591" y="123479"/>
            <a:ext cx="3045391" cy="50405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lvl="0" defTabSz="687665"/>
            <a:r>
              <a:rPr lang="zh-CN" altLang="en-US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最大团问题的描述</a:t>
            </a:r>
            <a:endParaRPr lang="zh-CN" altLang="en-US" sz="20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412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41" name="Oval 37"/>
          <p:cNvSpPr>
            <a:spLocks noChangeArrowheads="1"/>
          </p:cNvSpPr>
          <p:nvPr/>
        </p:nvSpPr>
        <p:spPr bwMode="auto">
          <a:xfrm>
            <a:off x="5662350" y="2040300"/>
            <a:ext cx="1714500" cy="131445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350"/>
          </a:p>
        </p:txBody>
      </p:sp>
      <p:graphicFrame>
        <p:nvGraphicFramePr>
          <p:cNvPr id="44037" name="Object 8"/>
          <p:cNvGraphicFramePr>
            <a:graphicFrameLocks noGrp="1" noChangeAspect="1"/>
          </p:cNvGraphicFramePr>
          <p:nvPr>
            <p:ph idx="4294967295"/>
          </p:nvPr>
        </p:nvGraphicFramePr>
        <p:xfrm>
          <a:off x="1263650" y="644525"/>
          <a:ext cx="4849813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3" name="Document" r:id="rId4" imgW="3057195" imgH="790994" progId="Word.Document.8">
                  <p:embed/>
                </p:oleObj>
              </mc:Choice>
              <mc:Fallback>
                <p:oleObj name="Document" r:id="rId4" imgW="3057195" imgH="790994" progId="Word.Document.8">
                  <p:embed/>
                  <p:pic>
                    <p:nvPicPr>
                      <p:cNvPr id="4403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650" y="644525"/>
                        <a:ext cx="4849813" cy="125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114" name="Group 10"/>
          <p:cNvGrpSpPr>
            <a:grpSpLocks/>
          </p:cNvGrpSpPr>
          <p:nvPr/>
        </p:nvGrpSpPr>
        <p:grpSpPr bwMode="auto">
          <a:xfrm>
            <a:off x="1261800" y="2326051"/>
            <a:ext cx="2286000" cy="2026444"/>
            <a:chOff x="528" y="1776"/>
            <a:chExt cx="1920" cy="1702"/>
          </a:xfrm>
        </p:grpSpPr>
        <p:sp>
          <p:nvSpPr>
            <p:cNvPr id="44056" name="Oval 11"/>
            <p:cNvSpPr>
              <a:spLocks noChangeArrowheads="1"/>
            </p:cNvSpPr>
            <p:nvPr/>
          </p:nvSpPr>
          <p:spPr bwMode="auto">
            <a:xfrm>
              <a:off x="528" y="1824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4057" name="Oval 12"/>
            <p:cNvSpPr>
              <a:spLocks noChangeArrowheads="1"/>
            </p:cNvSpPr>
            <p:nvPr/>
          </p:nvSpPr>
          <p:spPr bwMode="auto">
            <a:xfrm>
              <a:off x="1392" y="1776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4058" name="Oval 13"/>
            <p:cNvSpPr>
              <a:spLocks noChangeArrowheads="1"/>
            </p:cNvSpPr>
            <p:nvPr/>
          </p:nvSpPr>
          <p:spPr bwMode="auto">
            <a:xfrm>
              <a:off x="528" y="2976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4059" name="Oval 14"/>
            <p:cNvSpPr>
              <a:spLocks noChangeArrowheads="1"/>
            </p:cNvSpPr>
            <p:nvPr/>
          </p:nvSpPr>
          <p:spPr bwMode="auto">
            <a:xfrm>
              <a:off x="1488" y="2976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4060" name="Oval 15"/>
            <p:cNvSpPr>
              <a:spLocks noChangeArrowheads="1"/>
            </p:cNvSpPr>
            <p:nvPr/>
          </p:nvSpPr>
          <p:spPr bwMode="auto">
            <a:xfrm>
              <a:off x="2160" y="2352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4061" name="Line 16"/>
            <p:cNvSpPr>
              <a:spLocks noChangeShapeType="1"/>
            </p:cNvSpPr>
            <p:nvPr/>
          </p:nvSpPr>
          <p:spPr bwMode="auto">
            <a:xfrm>
              <a:off x="672" y="2160"/>
              <a:ext cx="0" cy="8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2" name="Line 17"/>
            <p:cNvSpPr>
              <a:spLocks noChangeShapeType="1"/>
            </p:cNvSpPr>
            <p:nvPr/>
          </p:nvSpPr>
          <p:spPr bwMode="auto">
            <a:xfrm>
              <a:off x="816" y="3120"/>
              <a:ext cx="67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3" name="Line 18"/>
            <p:cNvSpPr>
              <a:spLocks noChangeShapeType="1"/>
            </p:cNvSpPr>
            <p:nvPr/>
          </p:nvSpPr>
          <p:spPr bwMode="auto">
            <a:xfrm>
              <a:off x="816" y="1968"/>
              <a:ext cx="57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4" name="Line 19"/>
            <p:cNvSpPr>
              <a:spLocks noChangeShapeType="1"/>
            </p:cNvSpPr>
            <p:nvPr/>
          </p:nvSpPr>
          <p:spPr bwMode="auto">
            <a:xfrm>
              <a:off x="1680" y="1968"/>
              <a:ext cx="528" cy="43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5" name="Line 20"/>
            <p:cNvSpPr>
              <a:spLocks noChangeShapeType="1"/>
            </p:cNvSpPr>
            <p:nvPr/>
          </p:nvSpPr>
          <p:spPr bwMode="auto">
            <a:xfrm flipV="1">
              <a:off x="1776" y="2544"/>
              <a:ext cx="384" cy="57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6" name="Line 21"/>
            <p:cNvSpPr>
              <a:spLocks noChangeShapeType="1"/>
            </p:cNvSpPr>
            <p:nvPr/>
          </p:nvSpPr>
          <p:spPr bwMode="auto">
            <a:xfrm>
              <a:off x="1584" y="2112"/>
              <a:ext cx="0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7" name="Line 22"/>
            <p:cNvSpPr>
              <a:spLocks noChangeShapeType="1"/>
            </p:cNvSpPr>
            <p:nvPr/>
          </p:nvSpPr>
          <p:spPr bwMode="auto">
            <a:xfrm>
              <a:off x="768" y="2112"/>
              <a:ext cx="720" cy="96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8" name="Text Box 23"/>
            <p:cNvSpPr txBox="1">
              <a:spLocks noChangeArrowheads="1"/>
            </p:cNvSpPr>
            <p:nvPr/>
          </p:nvSpPr>
          <p:spPr bwMode="auto">
            <a:xfrm>
              <a:off x="912" y="3168"/>
              <a:ext cx="381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47128" name="Group 24"/>
          <p:cNvGrpSpPr>
            <a:grpSpLocks/>
          </p:cNvGrpSpPr>
          <p:nvPr/>
        </p:nvGrpSpPr>
        <p:grpSpPr bwMode="auto">
          <a:xfrm>
            <a:off x="3776400" y="2726102"/>
            <a:ext cx="1371600" cy="857250"/>
            <a:chOff x="2736" y="2208"/>
            <a:chExt cx="1152" cy="720"/>
          </a:xfrm>
        </p:grpSpPr>
        <p:sp>
          <p:nvSpPr>
            <p:cNvPr id="44052" name="Oval 25"/>
            <p:cNvSpPr>
              <a:spLocks noChangeArrowheads="1"/>
            </p:cNvSpPr>
            <p:nvPr/>
          </p:nvSpPr>
          <p:spPr bwMode="auto">
            <a:xfrm>
              <a:off x="2736" y="2256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4053" name="Oval 26"/>
            <p:cNvSpPr>
              <a:spLocks noChangeArrowheads="1"/>
            </p:cNvSpPr>
            <p:nvPr/>
          </p:nvSpPr>
          <p:spPr bwMode="auto">
            <a:xfrm>
              <a:off x="3600" y="2208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4054" name="Line 27"/>
            <p:cNvSpPr>
              <a:spLocks noChangeShapeType="1"/>
            </p:cNvSpPr>
            <p:nvPr/>
          </p:nvSpPr>
          <p:spPr bwMode="auto">
            <a:xfrm>
              <a:off x="3024" y="2400"/>
              <a:ext cx="57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5" name="Text Box 28"/>
            <p:cNvSpPr txBox="1">
              <a:spLocks noChangeArrowheads="1"/>
            </p:cNvSpPr>
            <p:nvPr/>
          </p:nvSpPr>
          <p:spPr bwMode="auto">
            <a:xfrm>
              <a:off x="3158" y="2618"/>
              <a:ext cx="392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(b)</a:t>
              </a:r>
            </a:p>
          </p:txBody>
        </p:sp>
      </p:grpSp>
      <p:grpSp>
        <p:nvGrpSpPr>
          <p:cNvPr id="47133" name="Group 29"/>
          <p:cNvGrpSpPr>
            <a:grpSpLocks/>
          </p:cNvGrpSpPr>
          <p:nvPr/>
        </p:nvGrpSpPr>
        <p:grpSpPr bwMode="auto">
          <a:xfrm>
            <a:off x="5833800" y="2383200"/>
            <a:ext cx="1485900" cy="1828800"/>
            <a:chOff x="4032" y="1872"/>
            <a:chExt cx="1248" cy="1536"/>
          </a:xfrm>
        </p:grpSpPr>
        <p:sp>
          <p:nvSpPr>
            <p:cNvPr id="44045" name="Oval 30"/>
            <p:cNvSpPr>
              <a:spLocks noChangeArrowheads="1"/>
            </p:cNvSpPr>
            <p:nvPr/>
          </p:nvSpPr>
          <p:spPr bwMode="auto">
            <a:xfrm>
              <a:off x="4032" y="1920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4046" name="Oval 31"/>
            <p:cNvSpPr>
              <a:spLocks noChangeArrowheads="1"/>
            </p:cNvSpPr>
            <p:nvPr/>
          </p:nvSpPr>
          <p:spPr bwMode="auto">
            <a:xfrm>
              <a:off x="4896" y="1872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4047" name="Oval 32"/>
            <p:cNvSpPr>
              <a:spLocks noChangeArrowheads="1"/>
            </p:cNvSpPr>
            <p:nvPr/>
          </p:nvSpPr>
          <p:spPr bwMode="auto">
            <a:xfrm>
              <a:off x="4992" y="3072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4048" name="Line 33"/>
            <p:cNvSpPr>
              <a:spLocks noChangeShapeType="1"/>
            </p:cNvSpPr>
            <p:nvPr/>
          </p:nvSpPr>
          <p:spPr bwMode="auto">
            <a:xfrm>
              <a:off x="5088" y="2208"/>
              <a:ext cx="0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9" name="Line 34"/>
            <p:cNvSpPr>
              <a:spLocks noChangeShapeType="1"/>
            </p:cNvSpPr>
            <p:nvPr/>
          </p:nvSpPr>
          <p:spPr bwMode="auto">
            <a:xfrm>
              <a:off x="4272" y="2208"/>
              <a:ext cx="720" cy="96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0" name="Line 35"/>
            <p:cNvSpPr>
              <a:spLocks noChangeShapeType="1"/>
            </p:cNvSpPr>
            <p:nvPr/>
          </p:nvSpPr>
          <p:spPr bwMode="auto">
            <a:xfrm>
              <a:off x="4320" y="2064"/>
              <a:ext cx="57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1" name="Text Box 36"/>
            <p:cNvSpPr txBox="1">
              <a:spLocks noChangeArrowheads="1"/>
            </p:cNvSpPr>
            <p:nvPr/>
          </p:nvSpPr>
          <p:spPr bwMode="auto">
            <a:xfrm>
              <a:off x="4368" y="2592"/>
              <a:ext cx="371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(c)</a:t>
              </a:r>
            </a:p>
          </p:txBody>
        </p:sp>
      </p:grpSp>
      <p:sp>
        <p:nvSpPr>
          <p:cNvPr id="47142" name="Text Box 38"/>
          <p:cNvSpPr txBox="1">
            <a:spLocks noChangeArrowheads="1"/>
          </p:cNvSpPr>
          <p:nvPr/>
        </p:nvSpPr>
        <p:spPr bwMode="auto">
          <a:xfrm>
            <a:off x="3204900" y="3697650"/>
            <a:ext cx="3314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{1,2,5},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{1,4,5}</a:t>
            </a:r>
            <a:r>
              <a:rPr lang="en-US" altLang="zh-CN" sz="2400" b="1" dirty="0">
                <a:latin typeface="Times New Roman" panose="02020603050405020304" pitchFamily="18" charset="0"/>
              </a:rPr>
              <a:t>,{2,3,5}</a:t>
            </a:r>
          </a:p>
        </p:txBody>
      </p:sp>
      <p:sp>
        <p:nvSpPr>
          <p:cNvPr id="47144" name="Line 40"/>
          <p:cNvSpPr>
            <a:spLocks noChangeShapeType="1"/>
          </p:cNvSpPr>
          <p:nvPr/>
        </p:nvSpPr>
        <p:spPr bwMode="auto">
          <a:xfrm>
            <a:off x="1844588" y="1245306"/>
            <a:ext cx="1360311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45" name="Line 41"/>
          <p:cNvSpPr>
            <a:spLocks noChangeShapeType="1"/>
          </p:cNvSpPr>
          <p:nvPr/>
        </p:nvSpPr>
        <p:spPr bwMode="auto">
          <a:xfrm>
            <a:off x="1665450" y="1913950"/>
            <a:ext cx="394335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燕尾形 33"/>
          <p:cNvSpPr/>
          <p:nvPr/>
        </p:nvSpPr>
        <p:spPr>
          <a:xfrm>
            <a:off x="899591" y="123479"/>
            <a:ext cx="3045391" cy="50405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lvl="0" defTabSz="687665"/>
            <a:r>
              <a:rPr lang="zh-CN" altLang="en-US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最大团问题的描述</a:t>
            </a:r>
            <a:endParaRPr lang="zh-CN" altLang="en-US" sz="20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172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41" name="Oval 37"/>
          <p:cNvSpPr>
            <a:spLocks noChangeArrowheads="1"/>
          </p:cNvSpPr>
          <p:nvPr/>
        </p:nvSpPr>
        <p:spPr bwMode="auto">
          <a:xfrm>
            <a:off x="5662350" y="2040300"/>
            <a:ext cx="1714500" cy="131445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350"/>
          </a:p>
        </p:txBody>
      </p:sp>
      <p:graphicFrame>
        <p:nvGraphicFramePr>
          <p:cNvPr id="44037" name="Object 8"/>
          <p:cNvGraphicFramePr>
            <a:graphicFrameLocks noGrp="1" noChangeAspect="1"/>
          </p:cNvGraphicFramePr>
          <p:nvPr>
            <p:ph idx="4294967295"/>
          </p:nvPr>
        </p:nvGraphicFramePr>
        <p:xfrm>
          <a:off x="1263650" y="644525"/>
          <a:ext cx="4849813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7" name="Document" r:id="rId4" imgW="3057195" imgH="790994" progId="Word.Document.8">
                  <p:embed/>
                </p:oleObj>
              </mc:Choice>
              <mc:Fallback>
                <p:oleObj name="Document" r:id="rId4" imgW="3057195" imgH="790994" progId="Word.Document.8">
                  <p:embed/>
                  <p:pic>
                    <p:nvPicPr>
                      <p:cNvPr id="4403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650" y="644525"/>
                        <a:ext cx="4849813" cy="125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114" name="Group 10"/>
          <p:cNvGrpSpPr>
            <a:grpSpLocks/>
          </p:cNvGrpSpPr>
          <p:nvPr/>
        </p:nvGrpSpPr>
        <p:grpSpPr bwMode="auto">
          <a:xfrm>
            <a:off x="1233225" y="2341528"/>
            <a:ext cx="2286000" cy="2026444"/>
            <a:chOff x="528" y="1776"/>
            <a:chExt cx="1920" cy="1702"/>
          </a:xfrm>
        </p:grpSpPr>
        <p:sp>
          <p:nvSpPr>
            <p:cNvPr id="44056" name="Oval 11"/>
            <p:cNvSpPr>
              <a:spLocks noChangeArrowheads="1"/>
            </p:cNvSpPr>
            <p:nvPr/>
          </p:nvSpPr>
          <p:spPr bwMode="auto">
            <a:xfrm>
              <a:off x="528" y="1824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4057" name="Oval 12"/>
            <p:cNvSpPr>
              <a:spLocks noChangeArrowheads="1"/>
            </p:cNvSpPr>
            <p:nvPr/>
          </p:nvSpPr>
          <p:spPr bwMode="auto">
            <a:xfrm>
              <a:off x="1392" y="1776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4058" name="Oval 13"/>
            <p:cNvSpPr>
              <a:spLocks noChangeArrowheads="1"/>
            </p:cNvSpPr>
            <p:nvPr/>
          </p:nvSpPr>
          <p:spPr bwMode="auto">
            <a:xfrm>
              <a:off x="528" y="2976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4059" name="Oval 14"/>
            <p:cNvSpPr>
              <a:spLocks noChangeArrowheads="1"/>
            </p:cNvSpPr>
            <p:nvPr/>
          </p:nvSpPr>
          <p:spPr bwMode="auto">
            <a:xfrm>
              <a:off x="1488" y="2976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4060" name="Oval 15"/>
            <p:cNvSpPr>
              <a:spLocks noChangeArrowheads="1"/>
            </p:cNvSpPr>
            <p:nvPr/>
          </p:nvSpPr>
          <p:spPr bwMode="auto">
            <a:xfrm>
              <a:off x="2160" y="2352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4061" name="Line 16"/>
            <p:cNvSpPr>
              <a:spLocks noChangeShapeType="1"/>
            </p:cNvSpPr>
            <p:nvPr/>
          </p:nvSpPr>
          <p:spPr bwMode="auto">
            <a:xfrm>
              <a:off x="672" y="2160"/>
              <a:ext cx="0" cy="81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2" name="Line 17"/>
            <p:cNvSpPr>
              <a:spLocks noChangeShapeType="1"/>
            </p:cNvSpPr>
            <p:nvPr/>
          </p:nvSpPr>
          <p:spPr bwMode="auto">
            <a:xfrm>
              <a:off x="816" y="3120"/>
              <a:ext cx="67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3" name="Line 18"/>
            <p:cNvSpPr>
              <a:spLocks noChangeShapeType="1"/>
            </p:cNvSpPr>
            <p:nvPr/>
          </p:nvSpPr>
          <p:spPr bwMode="auto">
            <a:xfrm>
              <a:off x="816" y="1968"/>
              <a:ext cx="57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4" name="Line 19"/>
            <p:cNvSpPr>
              <a:spLocks noChangeShapeType="1"/>
            </p:cNvSpPr>
            <p:nvPr/>
          </p:nvSpPr>
          <p:spPr bwMode="auto">
            <a:xfrm>
              <a:off x="1680" y="1968"/>
              <a:ext cx="528" cy="4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5" name="Line 20"/>
            <p:cNvSpPr>
              <a:spLocks noChangeShapeType="1"/>
            </p:cNvSpPr>
            <p:nvPr/>
          </p:nvSpPr>
          <p:spPr bwMode="auto">
            <a:xfrm flipV="1">
              <a:off x="1776" y="2544"/>
              <a:ext cx="384" cy="57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6" name="Line 21"/>
            <p:cNvSpPr>
              <a:spLocks noChangeShapeType="1"/>
            </p:cNvSpPr>
            <p:nvPr/>
          </p:nvSpPr>
          <p:spPr bwMode="auto">
            <a:xfrm>
              <a:off x="1584" y="2112"/>
              <a:ext cx="0" cy="86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7" name="Line 22"/>
            <p:cNvSpPr>
              <a:spLocks noChangeShapeType="1"/>
            </p:cNvSpPr>
            <p:nvPr/>
          </p:nvSpPr>
          <p:spPr bwMode="auto">
            <a:xfrm>
              <a:off x="768" y="2112"/>
              <a:ext cx="720" cy="96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8" name="Text Box 23"/>
            <p:cNvSpPr txBox="1">
              <a:spLocks noChangeArrowheads="1"/>
            </p:cNvSpPr>
            <p:nvPr/>
          </p:nvSpPr>
          <p:spPr bwMode="auto">
            <a:xfrm>
              <a:off x="912" y="3168"/>
              <a:ext cx="381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47128" name="Group 24"/>
          <p:cNvGrpSpPr>
            <a:grpSpLocks/>
          </p:cNvGrpSpPr>
          <p:nvPr/>
        </p:nvGrpSpPr>
        <p:grpSpPr bwMode="auto">
          <a:xfrm>
            <a:off x="3776400" y="2726102"/>
            <a:ext cx="1371600" cy="857250"/>
            <a:chOff x="2736" y="2208"/>
            <a:chExt cx="1152" cy="720"/>
          </a:xfrm>
        </p:grpSpPr>
        <p:sp>
          <p:nvSpPr>
            <p:cNvPr id="44052" name="Oval 25"/>
            <p:cNvSpPr>
              <a:spLocks noChangeArrowheads="1"/>
            </p:cNvSpPr>
            <p:nvPr/>
          </p:nvSpPr>
          <p:spPr bwMode="auto">
            <a:xfrm>
              <a:off x="2736" y="2256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4053" name="Oval 26"/>
            <p:cNvSpPr>
              <a:spLocks noChangeArrowheads="1"/>
            </p:cNvSpPr>
            <p:nvPr/>
          </p:nvSpPr>
          <p:spPr bwMode="auto">
            <a:xfrm>
              <a:off x="3600" y="2208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4054" name="Line 27"/>
            <p:cNvSpPr>
              <a:spLocks noChangeShapeType="1"/>
            </p:cNvSpPr>
            <p:nvPr/>
          </p:nvSpPr>
          <p:spPr bwMode="auto">
            <a:xfrm>
              <a:off x="3024" y="2400"/>
              <a:ext cx="57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5" name="Text Box 28"/>
            <p:cNvSpPr txBox="1">
              <a:spLocks noChangeArrowheads="1"/>
            </p:cNvSpPr>
            <p:nvPr/>
          </p:nvSpPr>
          <p:spPr bwMode="auto">
            <a:xfrm>
              <a:off x="3158" y="2618"/>
              <a:ext cx="392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(b)</a:t>
              </a:r>
            </a:p>
          </p:txBody>
        </p:sp>
      </p:grpSp>
      <p:grpSp>
        <p:nvGrpSpPr>
          <p:cNvPr id="47133" name="Group 29"/>
          <p:cNvGrpSpPr>
            <a:grpSpLocks/>
          </p:cNvGrpSpPr>
          <p:nvPr/>
        </p:nvGrpSpPr>
        <p:grpSpPr bwMode="auto">
          <a:xfrm>
            <a:off x="5833800" y="2383200"/>
            <a:ext cx="1485900" cy="1828800"/>
            <a:chOff x="4032" y="1872"/>
            <a:chExt cx="1248" cy="1536"/>
          </a:xfrm>
        </p:grpSpPr>
        <p:sp>
          <p:nvSpPr>
            <p:cNvPr id="44045" name="Oval 30"/>
            <p:cNvSpPr>
              <a:spLocks noChangeArrowheads="1"/>
            </p:cNvSpPr>
            <p:nvPr/>
          </p:nvSpPr>
          <p:spPr bwMode="auto">
            <a:xfrm>
              <a:off x="4032" y="1920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4046" name="Oval 31"/>
            <p:cNvSpPr>
              <a:spLocks noChangeArrowheads="1"/>
            </p:cNvSpPr>
            <p:nvPr/>
          </p:nvSpPr>
          <p:spPr bwMode="auto">
            <a:xfrm>
              <a:off x="4896" y="1872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4047" name="Oval 32"/>
            <p:cNvSpPr>
              <a:spLocks noChangeArrowheads="1"/>
            </p:cNvSpPr>
            <p:nvPr/>
          </p:nvSpPr>
          <p:spPr bwMode="auto">
            <a:xfrm>
              <a:off x="4992" y="3072"/>
              <a:ext cx="288" cy="33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4048" name="Line 33"/>
            <p:cNvSpPr>
              <a:spLocks noChangeShapeType="1"/>
            </p:cNvSpPr>
            <p:nvPr/>
          </p:nvSpPr>
          <p:spPr bwMode="auto">
            <a:xfrm>
              <a:off x="5088" y="2208"/>
              <a:ext cx="0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9" name="Line 34"/>
            <p:cNvSpPr>
              <a:spLocks noChangeShapeType="1"/>
            </p:cNvSpPr>
            <p:nvPr/>
          </p:nvSpPr>
          <p:spPr bwMode="auto">
            <a:xfrm>
              <a:off x="4272" y="2208"/>
              <a:ext cx="720" cy="96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0" name="Line 35"/>
            <p:cNvSpPr>
              <a:spLocks noChangeShapeType="1"/>
            </p:cNvSpPr>
            <p:nvPr/>
          </p:nvSpPr>
          <p:spPr bwMode="auto">
            <a:xfrm>
              <a:off x="4320" y="2064"/>
              <a:ext cx="57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1" name="Text Box 36"/>
            <p:cNvSpPr txBox="1">
              <a:spLocks noChangeArrowheads="1"/>
            </p:cNvSpPr>
            <p:nvPr/>
          </p:nvSpPr>
          <p:spPr bwMode="auto">
            <a:xfrm>
              <a:off x="4368" y="2592"/>
              <a:ext cx="371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(c)</a:t>
              </a:r>
            </a:p>
          </p:txBody>
        </p:sp>
      </p:grpSp>
      <p:sp>
        <p:nvSpPr>
          <p:cNvPr id="47142" name="Text Box 38"/>
          <p:cNvSpPr txBox="1">
            <a:spLocks noChangeArrowheads="1"/>
          </p:cNvSpPr>
          <p:nvPr/>
        </p:nvSpPr>
        <p:spPr bwMode="auto">
          <a:xfrm>
            <a:off x="3204900" y="3697650"/>
            <a:ext cx="3314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{1,2,5},{1,4,5},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{2,3,5}</a:t>
            </a:r>
          </a:p>
        </p:txBody>
      </p:sp>
      <p:sp>
        <p:nvSpPr>
          <p:cNvPr id="47144" name="Line 40"/>
          <p:cNvSpPr>
            <a:spLocks noChangeShapeType="1"/>
          </p:cNvSpPr>
          <p:nvPr/>
        </p:nvSpPr>
        <p:spPr bwMode="auto">
          <a:xfrm>
            <a:off x="1844588" y="1245306"/>
            <a:ext cx="1360311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45" name="Line 41"/>
          <p:cNvSpPr>
            <a:spLocks noChangeShapeType="1"/>
          </p:cNvSpPr>
          <p:nvPr/>
        </p:nvSpPr>
        <p:spPr bwMode="auto">
          <a:xfrm>
            <a:off x="1665450" y="1913950"/>
            <a:ext cx="394335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Text Box 39"/>
          <p:cNvSpPr txBox="1">
            <a:spLocks noChangeArrowheads="1"/>
          </p:cNvSpPr>
          <p:nvPr/>
        </p:nvSpPr>
        <p:spPr bwMode="auto">
          <a:xfrm>
            <a:off x="1379386" y="4482302"/>
            <a:ext cx="5257800" cy="415498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1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最大团问题：找到所含顶点数最多的团。</a:t>
            </a:r>
          </a:p>
        </p:txBody>
      </p:sp>
      <p:sp>
        <p:nvSpPr>
          <p:cNvPr id="36" name="燕尾形 35"/>
          <p:cNvSpPr/>
          <p:nvPr/>
        </p:nvSpPr>
        <p:spPr>
          <a:xfrm>
            <a:off x="899591" y="123479"/>
            <a:ext cx="3045391" cy="50405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lvl="0" defTabSz="687665"/>
            <a:r>
              <a:rPr lang="zh-CN" altLang="en-US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最大团问题的描述</a:t>
            </a:r>
            <a:endParaRPr lang="zh-CN" altLang="en-US" sz="20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8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7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7" name="Rectangle 12"/>
          <p:cNvSpPr>
            <a:spLocks noChangeArrowheads="1"/>
          </p:cNvSpPr>
          <p:nvPr/>
        </p:nvSpPr>
        <p:spPr bwMode="auto">
          <a:xfrm>
            <a:off x="1143001" y="2335984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350"/>
          </a:p>
        </p:txBody>
      </p:sp>
      <p:sp>
        <p:nvSpPr>
          <p:cNvPr id="54279" name="Rectangle 16"/>
          <p:cNvSpPr>
            <a:spLocks noChangeArrowheads="1"/>
          </p:cNvSpPr>
          <p:nvPr/>
        </p:nvSpPr>
        <p:spPr bwMode="auto">
          <a:xfrm>
            <a:off x="1143001" y="2335984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350"/>
          </a:p>
        </p:txBody>
      </p:sp>
      <p:sp>
        <p:nvSpPr>
          <p:cNvPr id="10" name="燕尾形 9"/>
          <p:cNvSpPr/>
          <p:nvPr/>
        </p:nvSpPr>
        <p:spPr>
          <a:xfrm>
            <a:off x="899591" y="123479"/>
            <a:ext cx="3834969" cy="50405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lvl="0" defTabSz="687665"/>
            <a:r>
              <a:rPr lang="zh-CN" altLang="en-US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最大团问题的算法设计</a:t>
            </a:r>
            <a:endParaRPr lang="zh-CN" altLang="en-US" sz="20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531075" y="2385968"/>
                <a:ext cx="560230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结点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的含义： 已检索 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k 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个顶点，</a:t>
                </a: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075" y="2385968"/>
                <a:ext cx="5602303" cy="400110"/>
              </a:xfrm>
              <a:prstGeom prst="rect">
                <a:avLst/>
              </a:prstGeom>
              <a:blipFill>
                <a:blip r:embed="rId2"/>
                <a:stretch>
                  <a:fillRect l="-1088" t="-7576" r="-32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516600" y="908103"/>
                <a:ext cx="701680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设无向图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d>
                  </m:oMath>
                </a14:m>
                <a:r>
                  <a:rPr lang="en-US" altLang="zh-CN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</m:d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用邻接矩阵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表示图</a:t>
                </a:r>
                <a:r>
                  <a:rPr lang="en-US" altLang="zh-CN" sz="2000" b="1" i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G,</a:t>
                </a: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问题的解可表示为</a:t>
                </a:r>
                <a:r>
                  <a:rPr lang="en-US" altLang="zh-CN" sz="2000" b="1" i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元向量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00" y="908103"/>
                <a:ext cx="7016809" cy="707886"/>
              </a:xfrm>
              <a:prstGeom prst="rect">
                <a:avLst/>
              </a:prstGeom>
              <a:blipFill>
                <a:blip r:embed="rId3"/>
                <a:stretch>
                  <a:fillRect l="-956" t="-5172" b="-14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/>
          <p:cNvSpPr/>
          <p:nvPr/>
        </p:nvSpPr>
        <p:spPr>
          <a:xfrm>
            <a:off x="530713" y="1835002"/>
            <a:ext cx="35189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问题的解空间可用子集树表示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30713" y="2959483"/>
            <a:ext cx="1101436" cy="596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i="1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2800" b="1" i="1" baseline="-25000" dirty="0" smtClean="0">
                <a:latin typeface="Times New Roman" panose="02020603050405020304" pitchFamily="18" charset="0"/>
              </a:rPr>
              <a:t>i </a:t>
            </a:r>
            <a:r>
              <a:rPr lang="en-US" altLang="zh-CN" sz="2800" b="1" dirty="0">
                <a:latin typeface="Times New Roman" panose="02020603050405020304" pitchFamily="18" charset="0"/>
              </a:rPr>
              <a:t>= 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1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931012" y="3103625"/>
            <a:ext cx="3002973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对应的顶点在当前的团内</a:t>
            </a:r>
          </a:p>
        </p:txBody>
      </p:sp>
      <p:sp>
        <p:nvSpPr>
          <p:cNvPr id="22" name="右箭头 21"/>
          <p:cNvSpPr/>
          <p:nvPr/>
        </p:nvSpPr>
        <p:spPr>
          <a:xfrm>
            <a:off x="1751075" y="3191976"/>
            <a:ext cx="972119" cy="3099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516600" y="3591597"/>
            <a:ext cx="1101436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i="1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2800" b="1" i="1" baseline="-25000" dirty="0" smtClean="0">
                <a:latin typeface="Times New Roman" panose="02020603050405020304" pitchFamily="18" charset="0"/>
              </a:rPr>
              <a:t>i </a:t>
            </a:r>
            <a:r>
              <a:rPr lang="en-US" altLang="zh-CN" sz="2800" b="1" dirty="0">
                <a:latin typeface="Times New Roman" panose="02020603050405020304" pitchFamily="18" charset="0"/>
              </a:rPr>
              <a:t>= 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0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916899" y="3735739"/>
            <a:ext cx="365015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对应的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顶点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当前的团内</a:t>
            </a:r>
          </a:p>
        </p:txBody>
      </p:sp>
      <p:sp>
        <p:nvSpPr>
          <p:cNvPr id="30" name="右箭头 29"/>
          <p:cNvSpPr/>
          <p:nvPr/>
        </p:nvSpPr>
        <p:spPr>
          <a:xfrm>
            <a:off x="1736962" y="3824090"/>
            <a:ext cx="972119" cy="3099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202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animBg="1"/>
      <p:bldP spid="29" grpId="0"/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8"/>
          <p:cNvSpPr>
            <a:spLocks noChangeArrowheads="1"/>
          </p:cNvSpPr>
          <p:nvPr/>
        </p:nvSpPr>
        <p:spPr bwMode="auto">
          <a:xfrm>
            <a:off x="1143001" y="2335984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350"/>
          </a:p>
        </p:txBody>
      </p:sp>
      <p:graphicFrame>
        <p:nvGraphicFramePr>
          <p:cNvPr id="53255" name="Object 7"/>
          <p:cNvGraphicFramePr>
            <a:graphicFrameLocks noChangeAspect="1"/>
          </p:cNvGraphicFramePr>
          <p:nvPr/>
        </p:nvGraphicFramePr>
        <p:xfrm>
          <a:off x="2914650" y="1257300"/>
          <a:ext cx="21145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6" name="公式" r:id="rId3" imgW="1371600" imgH="228600" progId="Equation.3">
                  <p:embed/>
                </p:oleObj>
              </mc:Choice>
              <mc:Fallback>
                <p:oleObj name="公式" r:id="rId3" imgW="1371600" imgH="228600" progId="Equation.3">
                  <p:embed/>
                  <p:pic>
                    <p:nvPicPr>
                      <p:cNvPr id="5325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4650" y="1257300"/>
                        <a:ext cx="211455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1" name="Text Box 9"/>
          <p:cNvSpPr txBox="1">
            <a:spLocks noChangeArrowheads="1"/>
          </p:cNvSpPr>
          <p:nvPr/>
        </p:nvSpPr>
        <p:spPr bwMode="auto">
          <a:xfrm>
            <a:off x="1531144" y="1233487"/>
            <a:ext cx="1539204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1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约束条件：</a:t>
            </a:r>
          </a:p>
        </p:txBody>
      </p:sp>
      <p:sp>
        <p:nvSpPr>
          <p:cNvPr id="53258" name="Text Box 10"/>
          <p:cNvSpPr txBox="1">
            <a:spLocks noChangeArrowheads="1"/>
          </p:cNvSpPr>
          <p:nvPr/>
        </p:nvSpPr>
        <p:spPr bwMode="auto">
          <a:xfrm>
            <a:off x="1428751" y="2468166"/>
            <a:ext cx="2215671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1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代价函数限界： </a:t>
            </a:r>
          </a:p>
        </p:txBody>
      </p:sp>
      <p:sp>
        <p:nvSpPr>
          <p:cNvPr id="55303" name="Rectangle 12"/>
          <p:cNvSpPr>
            <a:spLocks noChangeArrowheads="1"/>
          </p:cNvSpPr>
          <p:nvPr/>
        </p:nvSpPr>
        <p:spPr bwMode="auto">
          <a:xfrm>
            <a:off x="1143001" y="2353844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350"/>
          </a:p>
        </p:txBody>
      </p:sp>
      <p:graphicFrame>
        <p:nvGraphicFramePr>
          <p:cNvPr id="53259" name="Object 11"/>
          <p:cNvGraphicFramePr>
            <a:graphicFrameLocks noChangeAspect="1"/>
          </p:cNvGraphicFramePr>
          <p:nvPr/>
        </p:nvGraphicFramePr>
        <p:xfrm>
          <a:off x="3657600" y="2457450"/>
          <a:ext cx="19431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7" name="公式" r:id="rId5" imgW="888614" imgH="177723" progId="Equation.3">
                  <p:embed/>
                </p:oleObj>
              </mc:Choice>
              <mc:Fallback>
                <p:oleObj name="公式" r:id="rId5" imgW="888614" imgH="177723" progId="Equation.3">
                  <p:embed/>
                  <p:pic>
                    <p:nvPicPr>
                      <p:cNvPr id="5325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457450"/>
                        <a:ext cx="194310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2" name="Text Box 14"/>
          <p:cNvSpPr txBox="1">
            <a:spLocks noChangeArrowheads="1"/>
          </p:cNvSpPr>
          <p:nvPr/>
        </p:nvSpPr>
        <p:spPr bwMode="auto">
          <a:xfrm>
            <a:off x="3426102" y="3956182"/>
            <a:ext cx="1880643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剩余顶点数目 </a:t>
            </a:r>
          </a:p>
        </p:txBody>
      </p:sp>
      <p:grpSp>
        <p:nvGrpSpPr>
          <p:cNvPr id="53277" name="Group 29"/>
          <p:cNvGrpSpPr>
            <a:grpSpLocks/>
          </p:cNvGrpSpPr>
          <p:nvPr/>
        </p:nvGrpSpPr>
        <p:grpSpPr bwMode="auto">
          <a:xfrm>
            <a:off x="1428751" y="2800349"/>
            <a:ext cx="2343151" cy="1519237"/>
            <a:chOff x="240" y="2352"/>
            <a:chExt cx="1968" cy="1276"/>
          </a:xfrm>
        </p:grpSpPr>
        <p:sp>
          <p:nvSpPr>
            <p:cNvPr id="55322" name="Text Box 13"/>
            <p:cNvSpPr txBox="1">
              <a:spLocks noChangeArrowheads="1"/>
            </p:cNvSpPr>
            <p:nvPr/>
          </p:nvSpPr>
          <p:spPr bwMode="auto">
            <a:xfrm>
              <a:off x="240" y="3279"/>
              <a:ext cx="1580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buClrTx/>
                <a:buSzTx/>
                <a:buFontTx/>
                <a:buNone/>
                <a:defRPr sz="21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/>
                <a:t>当前团的尺寸 </a:t>
              </a:r>
            </a:p>
          </p:txBody>
        </p:sp>
        <p:sp>
          <p:nvSpPr>
            <p:cNvPr id="55323" name="Line 16"/>
            <p:cNvSpPr>
              <a:spLocks noChangeShapeType="1"/>
            </p:cNvSpPr>
            <p:nvPr/>
          </p:nvSpPr>
          <p:spPr bwMode="auto">
            <a:xfrm flipH="1">
              <a:off x="1200" y="2352"/>
              <a:ext cx="1008" cy="960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3265" name="Line 17"/>
          <p:cNvSpPr>
            <a:spLocks noChangeShapeType="1"/>
          </p:cNvSpPr>
          <p:nvPr/>
        </p:nvSpPr>
        <p:spPr bwMode="auto">
          <a:xfrm>
            <a:off x="4343400" y="2800350"/>
            <a:ext cx="0" cy="11430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3278" name="Group 30"/>
          <p:cNvGrpSpPr>
            <a:grpSpLocks/>
          </p:cNvGrpSpPr>
          <p:nvPr/>
        </p:nvGrpSpPr>
        <p:grpSpPr bwMode="auto">
          <a:xfrm>
            <a:off x="5257800" y="2800350"/>
            <a:ext cx="3200401" cy="1571625"/>
            <a:chOff x="3456" y="2352"/>
            <a:chExt cx="2688" cy="1320"/>
          </a:xfrm>
        </p:grpSpPr>
        <p:sp>
          <p:nvSpPr>
            <p:cNvPr id="55320" name="Text Box 15"/>
            <p:cNvSpPr txBox="1">
              <a:spLocks noChangeArrowheads="1"/>
            </p:cNvSpPr>
            <p:nvPr/>
          </p:nvSpPr>
          <p:spPr bwMode="auto">
            <a:xfrm>
              <a:off x="3600" y="3323"/>
              <a:ext cx="2544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已求出的最大团的尺寸 </a:t>
              </a:r>
            </a:p>
          </p:txBody>
        </p:sp>
        <p:sp>
          <p:nvSpPr>
            <p:cNvPr id="55321" name="Line 18"/>
            <p:cNvSpPr>
              <a:spLocks noChangeShapeType="1"/>
            </p:cNvSpPr>
            <p:nvPr/>
          </p:nvSpPr>
          <p:spPr bwMode="auto">
            <a:xfrm>
              <a:off x="3456" y="2352"/>
              <a:ext cx="1296" cy="912"/>
            </a:xfrm>
            <a:prstGeom prst="line">
              <a:avLst/>
            </a:prstGeom>
            <a:noFill/>
            <a:ln w="4445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3275" name="Group 27"/>
          <p:cNvGrpSpPr>
            <a:grpSpLocks/>
          </p:cNvGrpSpPr>
          <p:nvPr/>
        </p:nvGrpSpPr>
        <p:grpSpPr bwMode="auto">
          <a:xfrm>
            <a:off x="2914650" y="1600200"/>
            <a:ext cx="3855244" cy="654844"/>
            <a:chOff x="1488" y="1344"/>
            <a:chExt cx="3238" cy="550"/>
          </a:xfrm>
        </p:grpSpPr>
        <p:sp>
          <p:nvSpPr>
            <p:cNvPr id="55317" name="Line 19"/>
            <p:cNvSpPr>
              <a:spLocks noChangeShapeType="1"/>
            </p:cNvSpPr>
            <p:nvPr/>
          </p:nvSpPr>
          <p:spPr bwMode="auto">
            <a:xfrm>
              <a:off x="1488" y="1344"/>
              <a:ext cx="1728" cy="0"/>
            </a:xfrm>
            <a:prstGeom prst="line">
              <a:avLst/>
            </a:prstGeom>
            <a:noFill/>
            <a:ln w="34925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318" name="Line 20"/>
            <p:cNvSpPr>
              <a:spLocks noChangeShapeType="1"/>
            </p:cNvSpPr>
            <p:nvPr/>
          </p:nvSpPr>
          <p:spPr bwMode="auto">
            <a:xfrm>
              <a:off x="3216" y="1344"/>
              <a:ext cx="768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319" name="Text Box 21"/>
            <p:cNvSpPr txBox="1">
              <a:spLocks noChangeArrowheads="1"/>
            </p:cNvSpPr>
            <p:nvPr/>
          </p:nvSpPr>
          <p:spPr bwMode="auto">
            <a:xfrm>
              <a:off x="3888" y="1545"/>
              <a:ext cx="838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100" dirty="0">
                  <a:solidFill>
                    <a:srgbClr val="CC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不是团</a:t>
              </a:r>
            </a:p>
          </p:txBody>
        </p:sp>
      </p:grpSp>
      <p:grpSp>
        <p:nvGrpSpPr>
          <p:cNvPr id="53276" name="Group 28"/>
          <p:cNvGrpSpPr>
            <a:grpSpLocks/>
          </p:cNvGrpSpPr>
          <p:nvPr/>
        </p:nvGrpSpPr>
        <p:grpSpPr bwMode="auto">
          <a:xfrm>
            <a:off x="6769894" y="1814227"/>
            <a:ext cx="1240631" cy="415528"/>
            <a:chOff x="4608" y="1497"/>
            <a:chExt cx="1042" cy="349"/>
          </a:xfrm>
        </p:grpSpPr>
        <p:sp>
          <p:nvSpPr>
            <p:cNvPr id="55315" name="AutoShape 23"/>
            <p:cNvSpPr>
              <a:spLocks noChangeArrowheads="1"/>
            </p:cNvSpPr>
            <p:nvPr/>
          </p:nvSpPr>
          <p:spPr bwMode="auto">
            <a:xfrm>
              <a:off x="4608" y="1632"/>
              <a:ext cx="480" cy="144"/>
            </a:xfrm>
            <a:prstGeom prst="rightArrow">
              <a:avLst>
                <a:gd name="adj1" fmla="val 50000"/>
                <a:gd name="adj2" fmla="val 83333"/>
              </a:avLst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316" name="Text Box 24"/>
            <p:cNvSpPr txBox="1">
              <a:spLocks noChangeArrowheads="1"/>
            </p:cNvSpPr>
            <p:nvPr/>
          </p:nvSpPr>
          <p:spPr bwMode="auto">
            <a:xfrm>
              <a:off x="5040" y="1497"/>
              <a:ext cx="610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1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剪枝</a:t>
              </a:r>
            </a:p>
          </p:txBody>
        </p:sp>
      </p:grpSp>
      <p:grpSp>
        <p:nvGrpSpPr>
          <p:cNvPr id="53279" name="Group 31"/>
          <p:cNvGrpSpPr>
            <a:grpSpLocks/>
          </p:cNvGrpSpPr>
          <p:nvPr/>
        </p:nvGrpSpPr>
        <p:grpSpPr bwMode="auto">
          <a:xfrm>
            <a:off x="5657851" y="2411017"/>
            <a:ext cx="1240631" cy="415528"/>
            <a:chOff x="3792" y="2025"/>
            <a:chExt cx="1042" cy="349"/>
          </a:xfrm>
        </p:grpSpPr>
        <p:sp>
          <p:nvSpPr>
            <p:cNvPr id="55313" name="AutoShape 25"/>
            <p:cNvSpPr>
              <a:spLocks noChangeArrowheads="1"/>
            </p:cNvSpPr>
            <p:nvPr/>
          </p:nvSpPr>
          <p:spPr bwMode="auto">
            <a:xfrm>
              <a:off x="3792" y="2160"/>
              <a:ext cx="480" cy="144"/>
            </a:xfrm>
            <a:prstGeom prst="rightArrow">
              <a:avLst>
                <a:gd name="adj1" fmla="val 50000"/>
                <a:gd name="adj2" fmla="val 83333"/>
              </a:avLst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350"/>
            </a:p>
          </p:txBody>
        </p:sp>
        <p:sp>
          <p:nvSpPr>
            <p:cNvPr id="55314" name="Text Box 26"/>
            <p:cNvSpPr txBox="1">
              <a:spLocks noChangeArrowheads="1"/>
            </p:cNvSpPr>
            <p:nvPr/>
          </p:nvSpPr>
          <p:spPr bwMode="auto">
            <a:xfrm>
              <a:off x="4224" y="2025"/>
              <a:ext cx="610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1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剪枝</a:t>
              </a:r>
            </a:p>
          </p:txBody>
        </p:sp>
      </p:grpSp>
      <p:sp>
        <p:nvSpPr>
          <p:cNvPr id="26" name="燕尾形 25"/>
          <p:cNvSpPr/>
          <p:nvPr/>
        </p:nvSpPr>
        <p:spPr>
          <a:xfrm>
            <a:off x="899591" y="123479"/>
            <a:ext cx="3834969" cy="50405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lvl="0" defTabSz="687665"/>
            <a:r>
              <a:rPr lang="zh-CN" altLang="en-US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最大团问题的算法设计</a:t>
            </a:r>
            <a:endParaRPr lang="zh-CN" altLang="en-US" sz="20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470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3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3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3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3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3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3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53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53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53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6" dur="500"/>
                                        <p:tgtEl>
                                          <p:spTgt spid="53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8" grpId="0"/>
      <p:bldP spid="5326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heme/theme1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主题​​">
      <a:majorFont>
        <a:latin typeface="黑体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4436</TotalTime>
  <Pages>0</Pages>
  <Words>938</Words>
  <Characters>0</Characters>
  <Application>Microsoft Office PowerPoint</Application>
  <DocSecurity>0</DocSecurity>
  <PresentationFormat>全屏显示(16:9)</PresentationFormat>
  <Lines>0</Lines>
  <Paragraphs>226</Paragraphs>
  <Slides>16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36" baseType="lpstr">
      <vt:lpstr>等线</vt:lpstr>
      <vt:lpstr>等线 Light</vt:lpstr>
      <vt:lpstr>黑体</vt:lpstr>
      <vt:lpstr>华文行楷</vt:lpstr>
      <vt:lpstr>华文楷体</vt:lpstr>
      <vt:lpstr>楷体</vt:lpstr>
      <vt:lpstr>宋体</vt:lpstr>
      <vt:lpstr>微软雅黑</vt:lpstr>
      <vt:lpstr>Arial</vt:lpstr>
      <vt:lpstr>Calibri</vt:lpstr>
      <vt:lpstr>Calibri Light</vt:lpstr>
      <vt:lpstr>Cambria Math</vt:lpstr>
      <vt:lpstr>Microsoft New Tai Lue</vt:lpstr>
      <vt:lpstr>Times New Roman</vt:lpstr>
      <vt:lpstr>Wingdings</vt:lpstr>
      <vt:lpstr>1_Office 主题​​</vt:lpstr>
      <vt:lpstr>Office 主题​​</vt:lpstr>
      <vt:lpstr>1_Office 主题</vt:lpstr>
      <vt:lpstr>Document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chenjun</dc:creator>
  <cp:lastModifiedBy>Windows 用户</cp:lastModifiedBy>
  <cp:revision>620</cp:revision>
  <cp:lastPrinted>2017-12-19T14:05:02Z</cp:lastPrinted>
  <dcterms:created xsi:type="dcterms:W3CDTF">2014-05-21T02:15:00Z</dcterms:created>
  <dcterms:modified xsi:type="dcterms:W3CDTF">2020-11-18T00:22:16Z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2052-9.1.0.4862</vt:lpwstr>
  </property>
</Properties>
</file>