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3"/>
  </p:notesMasterIdLst>
  <p:sldIdLst>
    <p:sldId id="256" r:id="rId5"/>
    <p:sldId id="845" r:id="rId6"/>
    <p:sldId id="2146847129" r:id="rId7"/>
    <p:sldId id="1563" r:id="rId8"/>
    <p:sldId id="2146847250" r:id="rId9"/>
    <p:sldId id="2146847249" r:id="rId10"/>
    <p:sldId id="2146847142" r:id="rId11"/>
    <p:sldId id="2076136299" r:id="rId12"/>
    <p:sldId id="2146847177" r:id="rId13"/>
    <p:sldId id="2146847178" r:id="rId14"/>
    <p:sldId id="2146847144" r:id="rId15"/>
    <p:sldId id="2146847180" r:id="rId16"/>
    <p:sldId id="2146847179" r:id="rId17"/>
    <p:sldId id="2146847221" r:id="rId18"/>
    <p:sldId id="2146847184" r:id="rId19"/>
    <p:sldId id="2146847181" r:id="rId20"/>
    <p:sldId id="2146847185" r:id="rId21"/>
    <p:sldId id="2146847186" r:id="rId22"/>
    <p:sldId id="2146847183" r:id="rId23"/>
    <p:sldId id="2076136313" r:id="rId24"/>
    <p:sldId id="2076136308" r:id="rId25"/>
    <p:sldId id="2076136348" r:id="rId26"/>
    <p:sldId id="2076136349" r:id="rId27"/>
    <p:sldId id="2076136350" r:id="rId28"/>
    <p:sldId id="2076136351" r:id="rId29"/>
    <p:sldId id="2076136352" r:id="rId30"/>
    <p:sldId id="2146847147" r:id="rId31"/>
    <p:sldId id="2146847251" r:id="rId32"/>
    <p:sldId id="2146847252" r:id="rId33"/>
    <p:sldId id="2146847253" r:id="rId34"/>
    <p:sldId id="2146847254" r:id="rId35"/>
    <p:sldId id="2146847261" r:id="rId36"/>
    <p:sldId id="2146847256" r:id="rId37"/>
    <p:sldId id="2146847257" r:id="rId38"/>
    <p:sldId id="2146847258" r:id="rId39"/>
    <p:sldId id="2146847255" r:id="rId40"/>
    <p:sldId id="2146847259" r:id="rId41"/>
    <p:sldId id="214684726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85B0912-FB81-8FD2-44D4-757D47508651}" name="Weidong Cui" initials="WC" userId="S::wdcui@microsoft.com::c2abf49c-89d0-4864-9fa5-414c3f97aeae" providerId="AD"/>
  <p188:author id="{F9022D19-80BC-4377-42D4-21A039B7833B}" name="Nikolaj Bjorner" initials="NB" userId="S::nbjorner@microsoft.com::063a94de-0c49-4d58-b22f-4505b39fd664" providerId="AD"/>
  <p188:author id="{2DDF9ACE-2DF6-9E64-DC43-6CFD94CE1391}" name="Andrey Rybalchenko" initials="AR" userId="S::rybal@microsoft.com::5f4e1ec8-7fde-4bd0-bac4-5a69416c2d99"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B9B9B9"/>
    <a:srgbClr val="FF9933"/>
    <a:srgbClr val="B2AEAB"/>
    <a:srgbClr val="FF99FF"/>
    <a:srgbClr val="5BAD80"/>
    <a:srgbClr val="5AAE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4D7CBE-F011-4D48-BD0A-62316BC6461E}" v="449" dt="2025-10-05T17:09:25.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438" autoAdjust="0"/>
    <p:restoredTop sz="94788" autoAdjust="0"/>
  </p:normalViewPr>
  <p:slideViewPr>
    <p:cSldViewPr snapToGrid="0">
      <p:cViewPr varScale="1">
        <p:scale>
          <a:sx n="74" d="100"/>
          <a:sy n="74" d="100"/>
        </p:scale>
        <p:origin x="68" y="276"/>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50"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olaj Bjorner" userId="49700c009088ef2c" providerId="LiveId" clId="{B06CC343-C2CF-4A5C-B03A-DB00D4801511}"/>
    <pc:docChg chg="custSel addSld delSld modSld">
      <pc:chgData name="Nikolaj Bjorner" userId="49700c009088ef2c" providerId="LiveId" clId="{B06CC343-C2CF-4A5C-B03A-DB00D4801511}" dt="2025-10-05T17:09:36.176" v="1704" actId="20577"/>
      <pc:docMkLst>
        <pc:docMk/>
      </pc:docMkLst>
      <pc:sldChg chg="modSp mod">
        <pc:chgData name="Nikolaj Bjorner" userId="49700c009088ef2c" providerId="LiveId" clId="{B06CC343-C2CF-4A5C-B03A-DB00D4801511}" dt="2025-10-05T17:09:36.176" v="1704" actId="20577"/>
        <pc:sldMkLst>
          <pc:docMk/>
          <pc:sldMk cId="3387305703" sldId="256"/>
        </pc:sldMkLst>
        <pc:spChg chg="mod">
          <ac:chgData name="Nikolaj Bjorner" userId="49700c009088ef2c" providerId="LiveId" clId="{B06CC343-C2CF-4A5C-B03A-DB00D4801511}" dt="2025-10-05T17:09:22.113" v="1700" actId="14100"/>
          <ac:spMkLst>
            <pc:docMk/>
            <pc:sldMk cId="3387305703" sldId="256"/>
            <ac:spMk id="2" creationId="{EF292C5B-0D31-44AD-A960-99E44A0C0FDD}"/>
          </ac:spMkLst>
        </pc:spChg>
        <pc:spChg chg="mod">
          <ac:chgData name="Nikolaj Bjorner" userId="49700c009088ef2c" providerId="LiveId" clId="{B06CC343-C2CF-4A5C-B03A-DB00D4801511}" dt="2025-10-05T17:09:36.176" v="1704" actId="20577"/>
          <ac:spMkLst>
            <pc:docMk/>
            <pc:sldMk cId="3387305703" sldId="256"/>
            <ac:spMk id="4" creationId="{2D2A9979-0EE4-44F5-969A-9F830E4DF0F0}"/>
          </ac:spMkLst>
        </pc:spChg>
      </pc:sldChg>
      <pc:sldChg chg="modSp new mod">
        <pc:chgData name="Nikolaj Bjorner" userId="49700c009088ef2c" providerId="LiveId" clId="{B06CC343-C2CF-4A5C-B03A-DB00D4801511}" dt="2025-10-05T00:43:47.379" v="187" actId="20577"/>
        <pc:sldMkLst>
          <pc:docMk/>
          <pc:sldMk cId="2634420423" sldId="2146847251"/>
        </pc:sldMkLst>
        <pc:spChg chg="mod">
          <ac:chgData name="Nikolaj Bjorner" userId="49700c009088ef2c" providerId="LiveId" clId="{B06CC343-C2CF-4A5C-B03A-DB00D4801511}" dt="2025-10-05T00:43:35.342" v="146" actId="20577"/>
          <ac:spMkLst>
            <pc:docMk/>
            <pc:sldMk cId="2634420423" sldId="2146847251"/>
            <ac:spMk id="2" creationId="{43F2476B-84DE-E680-6DFA-9A781A33FB2A}"/>
          </ac:spMkLst>
        </pc:spChg>
        <pc:spChg chg="mod">
          <ac:chgData name="Nikolaj Bjorner" userId="49700c009088ef2c" providerId="LiveId" clId="{B06CC343-C2CF-4A5C-B03A-DB00D4801511}" dt="2025-10-05T00:43:47.379" v="187" actId="20577"/>
          <ac:spMkLst>
            <pc:docMk/>
            <pc:sldMk cId="2634420423" sldId="2146847251"/>
            <ac:spMk id="3" creationId="{69E604E3-6B42-4E83-E298-2C5921A83E88}"/>
          </ac:spMkLst>
        </pc:spChg>
      </pc:sldChg>
      <pc:sldChg chg="modSp new mod">
        <pc:chgData name="Nikolaj Bjorner" userId="49700c009088ef2c" providerId="LiveId" clId="{B06CC343-C2CF-4A5C-B03A-DB00D4801511}" dt="2025-10-05T00:50:47.696" v="744" actId="20577"/>
        <pc:sldMkLst>
          <pc:docMk/>
          <pc:sldMk cId="1942909340" sldId="2146847252"/>
        </pc:sldMkLst>
        <pc:spChg chg="mod">
          <ac:chgData name="Nikolaj Bjorner" userId="49700c009088ef2c" providerId="LiveId" clId="{B06CC343-C2CF-4A5C-B03A-DB00D4801511}" dt="2025-10-05T00:49:30.966" v="518" actId="20577"/>
          <ac:spMkLst>
            <pc:docMk/>
            <pc:sldMk cId="1942909340" sldId="2146847252"/>
            <ac:spMk id="2" creationId="{BCBCFEE8-AC78-1C01-9DE9-F5E5133CD1F4}"/>
          </ac:spMkLst>
        </pc:spChg>
        <pc:spChg chg="mod">
          <ac:chgData name="Nikolaj Bjorner" userId="49700c009088ef2c" providerId="LiveId" clId="{B06CC343-C2CF-4A5C-B03A-DB00D4801511}" dt="2025-10-05T00:50:47.696" v="744" actId="20577"/>
          <ac:spMkLst>
            <pc:docMk/>
            <pc:sldMk cId="1942909340" sldId="2146847252"/>
            <ac:spMk id="3" creationId="{6FF512D5-209E-A2F7-BE30-1CDDE8BBB635}"/>
          </ac:spMkLst>
        </pc:spChg>
      </pc:sldChg>
      <pc:sldChg chg="modSp new mod">
        <pc:chgData name="Nikolaj Bjorner" userId="49700c009088ef2c" providerId="LiveId" clId="{B06CC343-C2CF-4A5C-B03A-DB00D4801511}" dt="2025-10-05T00:54:29.696" v="1122" actId="20577"/>
        <pc:sldMkLst>
          <pc:docMk/>
          <pc:sldMk cId="1199950321" sldId="2146847253"/>
        </pc:sldMkLst>
        <pc:spChg chg="mod">
          <ac:chgData name="Nikolaj Bjorner" userId="49700c009088ef2c" providerId="LiveId" clId="{B06CC343-C2CF-4A5C-B03A-DB00D4801511}" dt="2025-10-05T00:51:01.178" v="759" actId="20577"/>
          <ac:spMkLst>
            <pc:docMk/>
            <pc:sldMk cId="1199950321" sldId="2146847253"/>
            <ac:spMk id="2" creationId="{283F0BDD-F69D-BDB5-A1CB-93FDC69CD116}"/>
          </ac:spMkLst>
        </pc:spChg>
        <pc:spChg chg="mod">
          <ac:chgData name="Nikolaj Bjorner" userId="49700c009088ef2c" providerId="LiveId" clId="{B06CC343-C2CF-4A5C-B03A-DB00D4801511}" dt="2025-10-05T00:54:29.696" v="1122" actId="20577"/>
          <ac:spMkLst>
            <pc:docMk/>
            <pc:sldMk cId="1199950321" sldId="2146847253"/>
            <ac:spMk id="3" creationId="{7E95FA04-24A4-ABDB-266B-7977518CEA0E}"/>
          </ac:spMkLst>
        </pc:spChg>
      </pc:sldChg>
      <pc:sldChg chg="modSp new mod">
        <pc:chgData name="Nikolaj Bjorner" userId="49700c009088ef2c" providerId="LiveId" clId="{B06CC343-C2CF-4A5C-B03A-DB00D4801511}" dt="2025-10-05T00:57:36.504" v="1412" actId="20577"/>
        <pc:sldMkLst>
          <pc:docMk/>
          <pc:sldMk cId="1300592037" sldId="2146847254"/>
        </pc:sldMkLst>
        <pc:spChg chg="mod">
          <ac:chgData name="Nikolaj Bjorner" userId="49700c009088ef2c" providerId="LiveId" clId="{B06CC343-C2CF-4A5C-B03A-DB00D4801511}" dt="2025-10-05T00:54:37.923" v="1136" actId="20577"/>
          <ac:spMkLst>
            <pc:docMk/>
            <pc:sldMk cId="1300592037" sldId="2146847254"/>
            <ac:spMk id="2" creationId="{E08D2655-9946-504C-30AD-FD15A09069B8}"/>
          </ac:spMkLst>
        </pc:spChg>
        <pc:spChg chg="mod">
          <ac:chgData name="Nikolaj Bjorner" userId="49700c009088ef2c" providerId="LiveId" clId="{B06CC343-C2CF-4A5C-B03A-DB00D4801511}" dt="2025-10-05T00:57:36.504" v="1412" actId="20577"/>
          <ac:spMkLst>
            <pc:docMk/>
            <pc:sldMk cId="1300592037" sldId="2146847254"/>
            <ac:spMk id="3" creationId="{A291AED1-51B4-0E20-2021-3A418743D9DC}"/>
          </ac:spMkLst>
        </pc:spChg>
      </pc:sldChg>
      <pc:sldChg chg="modSp new mod">
        <pc:chgData name="Nikolaj Bjorner" userId="49700c009088ef2c" providerId="LiveId" clId="{B06CC343-C2CF-4A5C-B03A-DB00D4801511}" dt="2025-10-05T01:34:00.741" v="1698" actId="20577"/>
        <pc:sldMkLst>
          <pc:docMk/>
          <pc:sldMk cId="1518732827" sldId="2146847255"/>
        </pc:sldMkLst>
        <pc:spChg chg="mod">
          <ac:chgData name="Nikolaj Bjorner" userId="49700c009088ef2c" providerId="LiveId" clId="{B06CC343-C2CF-4A5C-B03A-DB00D4801511}" dt="2025-10-05T01:32:15.121" v="1429" actId="20577"/>
          <ac:spMkLst>
            <pc:docMk/>
            <pc:sldMk cId="1518732827" sldId="2146847255"/>
            <ac:spMk id="2" creationId="{213D7420-5EFA-CD8B-4AAF-F7716AEB425C}"/>
          </ac:spMkLst>
        </pc:spChg>
        <pc:spChg chg="mod">
          <ac:chgData name="Nikolaj Bjorner" userId="49700c009088ef2c" providerId="LiveId" clId="{B06CC343-C2CF-4A5C-B03A-DB00D4801511}" dt="2025-10-05T01:34:00.741" v="1698" actId="20577"/>
          <ac:spMkLst>
            <pc:docMk/>
            <pc:sldMk cId="1518732827" sldId="2146847255"/>
            <ac:spMk id="3" creationId="{C9E023AF-1AB3-115F-19B4-DE2E7146FB07}"/>
          </ac:spMkLst>
        </pc:spChg>
      </pc:sldChg>
      <pc:sldMasterChg chg="delSldLayout">
        <pc:chgData name="Nikolaj Bjorner" userId="49700c009088ef2c" providerId="LiveId" clId="{B06CC343-C2CF-4A5C-B03A-DB00D4801511}" dt="2025-10-01T19:34:53.902" v="23" actId="47"/>
        <pc:sldMasterMkLst>
          <pc:docMk/>
          <pc:sldMasterMk cId="1379129640" sldId="2147483648"/>
        </pc:sldMasterMkLst>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8D946E-1C49-4552-BB82-75F81120E61F}" type="doc">
      <dgm:prSet loTypeId="urn:microsoft.com/office/officeart/2005/8/layout/equation1" loCatId="process" qsTypeId="urn:microsoft.com/office/officeart/2005/8/quickstyle/simple5" qsCatId="simple" csTypeId="urn:microsoft.com/office/officeart/2005/8/colors/colorful5" csCatId="colorful" phldr="1"/>
      <dgm:spPr/>
    </dgm:pt>
    <dgm:pt modelId="{F15F4BAA-E03C-4FBB-8DC5-D8199E2B5B25}">
      <dgm:prSet phldrT="[Text]"/>
      <dgm:spPr/>
      <dgm:t>
        <a:bodyPr/>
        <a:lstStyle/>
        <a:p>
          <a:r>
            <a:rPr lang="en-US"/>
            <a:t>Theory</a:t>
          </a:r>
        </a:p>
        <a:p>
          <a:r>
            <a:rPr lang="en-US"/>
            <a:t>Solvers</a:t>
          </a:r>
        </a:p>
      </dgm:t>
    </dgm:pt>
    <dgm:pt modelId="{C7085F6C-0AEA-4855-8854-C46927E8BEB7}" type="parTrans" cxnId="{40B86FDB-37F9-4BF3-BB8C-A8E386AEDDF2}">
      <dgm:prSet/>
      <dgm:spPr/>
      <dgm:t>
        <a:bodyPr/>
        <a:lstStyle/>
        <a:p>
          <a:endParaRPr lang="en-US"/>
        </a:p>
      </dgm:t>
    </dgm:pt>
    <dgm:pt modelId="{3F78C612-AE92-4725-8E75-52CBDD374727}" type="sibTrans" cxnId="{40B86FDB-37F9-4BF3-BB8C-A8E386AEDDF2}">
      <dgm:prSet/>
      <dgm:spPr/>
      <dgm:t>
        <a:bodyPr/>
        <a:lstStyle/>
        <a:p>
          <a:endParaRPr lang="en-US"/>
        </a:p>
      </dgm:t>
    </dgm:pt>
    <dgm:pt modelId="{3A35AE93-9501-44D1-A4A6-35BD5B8F1FCA}">
      <dgm:prSet phldrT="[Text]"/>
      <dgm:spPr/>
      <dgm:t>
        <a:bodyPr/>
        <a:lstStyle/>
        <a:p>
          <a:r>
            <a:rPr lang="en-US"/>
            <a:t>SMT</a:t>
          </a:r>
        </a:p>
      </dgm:t>
    </dgm:pt>
    <dgm:pt modelId="{95E2A059-062E-452C-BAAF-08FFE4536FC1}" type="sibTrans" cxnId="{93D0229E-3A28-4D46-ACC9-5ED2613219DA}">
      <dgm:prSet/>
      <dgm:spPr/>
      <dgm:t>
        <a:bodyPr/>
        <a:lstStyle/>
        <a:p>
          <a:endParaRPr lang="en-US"/>
        </a:p>
      </dgm:t>
    </dgm:pt>
    <dgm:pt modelId="{B5D4A5EF-207F-4110-A849-E8DB71D88473}" type="parTrans" cxnId="{93D0229E-3A28-4D46-ACC9-5ED2613219DA}">
      <dgm:prSet/>
      <dgm:spPr/>
      <dgm:t>
        <a:bodyPr/>
        <a:lstStyle/>
        <a:p>
          <a:endParaRPr lang="en-US"/>
        </a:p>
      </dgm:t>
    </dgm:pt>
    <dgm:pt modelId="{DA3693D4-BCA6-4C29-AF4C-85A989E68FAA}">
      <dgm:prSet phldrT="[Text]"/>
      <dgm:spPr/>
      <dgm:t>
        <a:bodyPr/>
        <a:lstStyle/>
        <a:p>
          <a:r>
            <a:rPr lang="en-US"/>
            <a:t>SAT</a:t>
          </a:r>
        </a:p>
      </dgm:t>
    </dgm:pt>
    <dgm:pt modelId="{B9633CDC-1820-4C3E-9CDA-0F72AA78B4DE}" type="sibTrans" cxnId="{201E6FF8-392D-4CAD-8D84-AA0D71F14938}">
      <dgm:prSet/>
      <dgm:spPr/>
      <dgm:t>
        <a:bodyPr/>
        <a:lstStyle/>
        <a:p>
          <a:endParaRPr lang="en-US"/>
        </a:p>
      </dgm:t>
    </dgm:pt>
    <dgm:pt modelId="{EC4085D4-E8C4-456B-AF0D-9A9E9823371D}" type="parTrans" cxnId="{201E6FF8-392D-4CAD-8D84-AA0D71F14938}">
      <dgm:prSet/>
      <dgm:spPr/>
      <dgm:t>
        <a:bodyPr/>
        <a:lstStyle/>
        <a:p>
          <a:endParaRPr lang="en-US"/>
        </a:p>
      </dgm:t>
    </dgm:pt>
    <dgm:pt modelId="{C86CAA3B-F2D5-4490-AA38-6E9CB829F4B9}" type="pres">
      <dgm:prSet presAssocID="{C08D946E-1C49-4552-BB82-75F81120E61F}" presName="linearFlow" presStyleCnt="0">
        <dgm:presLayoutVars>
          <dgm:dir/>
          <dgm:resizeHandles val="exact"/>
        </dgm:presLayoutVars>
      </dgm:prSet>
      <dgm:spPr/>
    </dgm:pt>
    <dgm:pt modelId="{4D781F7A-8DA0-4054-B089-AE82ED11AA58}" type="pres">
      <dgm:prSet presAssocID="{DA3693D4-BCA6-4C29-AF4C-85A989E68FAA}" presName="node" presStyleLbl="node1" presStyleIdx="0" presStyleCnt="3">
        <dgm:presLayoutVars>
          <dgm:bulletEnabled val="1"/>
        </dgm:presLayoutVars>
      </dgm:prSet>
      <dgm:spPr/>
    </dgm:pt>
    <dgm:pt modelId="{AFDF1215-3A76-4C55-AA10-D0A3D79B3211}" type="pres">
      <dgm:prSet presAssocID="{B9633CDC-1820-4C3E-9CDA-0F72AA78B4DE}" presName="spacerL" presStyleCnt="0"/>
      <dgm:spPr/>
    </dgm:pt>
    <dgm:pt modelId="{09C4BBFD-C2FB-40E1-B00C-9D790D4F33B0}" type="pres">
      <dgm:prSet presAssocID="{B9633CDC-1820-4C3E-9CDA-0F72AA78B4DE}" presName="sibTrans" presStyleLbl="sibTrans2D1" presStyleIdx="0" presStyleCnt="2"/>
      <dgm:spPr/>
    </dgm:pt>
    <dgm:pt modelId="{06C5B2FA-7C04-4BDA-BF4A-58C5514187D3}" type="pres">
      <dgm:prSet presAssocID="{B9633CDC-1820-4C3E-9CDA-0F72AA78B4DE}" presName="spacerR" presStyleCnt="0"/>
      <dgm:spPr/>
    </dgm:pt>
    <dgm:pt modelId="{B00C9963-3894-4A20-9671-30E6C998310C}" type="pres">
      <dgm:prSet presAssocID="{F15F4BAA-E03C-4FBB-8DC5-D8199E2B5B25}" presName="node" presStyleLbl="node1" presStyleIdx="1" presStyleCnt="3">
        <dgm:presLayoutVars>
          <dgm:bulletEnabled val="1"/>
        </dgm:presLayoutVars>
      </dgm:prSet>
      <dgm:spPr/>
    </dgm:pt>
    <dgm:pt modelId="{00EC796A-7198-4762-8B58-85EEE3C46FE2}" type="pres">
      <dgm:prSet presAssocID="{3F78C612-AE92-4725-8E75-52CBDD374727}" presName="spacerL" presStyleCnt="0"/>
      <dgm:spPr/>
    </dgm:pt>
    <dgm:pt modelId="{00071994-6C1D-412F-AFD2-B5C1F45A44A4}" type="pres">
      <dgm:prSet presAssocID="{3F78C612-AE92-4725-8E75-52CBDD374727}" presName="sibTrans" presStyleLbl="sibTrans2D1" presStyleIdx="1" presStyleCnt="2"/>
      <dgm:spPr/>
    </dgm:pt>
    <dgm:pt modelId="{86DB068B-DF58-4654-A59C-CB83BA021B6C}" type="pres">
      <dgm:prSet presAssocID="{3F78C612-AE92-4725-8E75-52CBDD374727}" presName="spacerR" presStyleCnt="0"/>
      <dgm:spPr/>
    </dgm:pt>
    <dgm:pt modelId="{D289497B-AAA3-4A46-B5EB-832082DE316D}" type="pres">
      <dgm:prSet presAssocID="{3A35AE93-9501-44D1-A4A6-35BD5B8F1FCA}" presName="node" presStyleLbl="node1" presStyleIdx="2" presStyleCnt="3">
        <dgm:presLayoutVars>
          <dgm:bulletEnabled val="1"/>
        </dgm:presLayoutVars>
      </dgm:prSet>
      <dgm:spPr/>
    </dgm:pt>
  </dgm:ptLst>
  <dgm:cxnLst>
    <dgm:cxn modelId="{555E1008-95A2-4884-8A78-3E21FF48190F}" type="presOf" srcId="{C08D946E-1C49-4552-BB82-75F81120E61F}" destId="{C86CAA3B-F2D5-4490-AA38-6E9CB829F4B9}" srcOrd="0" destOrd="0" presId="urn:microsoft.com/office/officeart/2005/8/layout/equation1"/>
    <dgm:cxn modelId="{68C63F69-DC70-461E-8D58-97FB343F7EAD}" type="presOf" srcId="{DA3693D4-BCA6-4C29-AF4C-85A989E68FAA}" destId="{4D781F7A-8DA0-4054-B089-AE82ED11AA58}" srcOrd="0" destOrd="0" presId="urn:microsoft.com/office/officeart/2005/8/layout/equation1"/>
    <dgm:cxn modelId="{100C939A-9F1E-495B-BF99-5C4E9056D488}" type="presOf" srcId="{3A35AE93-9501-44D1-A4A6-35BD5B8F1FCA}" destId="{D289497B-AAA3-4A46-B5EB-832082DE316D}" srcOrd="0" destOrd="0" presId="urn:microsoft.com/office/officeart/2005/8/layout/equation1"/>
    <dgm:cxn modelId="{7806099C-BC2F-44DB-81CE-DAEE103B3CDB}" type="presOf" srcId="{3F78C612-AE92-4725-8E75-52CBDD374727}" destId="{00071994-6C1D-412F-AFD2-B5C1F45A44A4}" srcOrd="0" destOrd="0" presId="urn:microsoft.com/office/officeart/2005/8/layout/equation1"/>
    <dgm:cxn modelId="{93D0229E-3A28-4D46-ACC9-5ED2613219DA}" srcId="{C08D946E-1C49-4552-BB82-75F81120E61F}" destId="{3A35AE93-9501-44D1-A4A6-35BD5B8F1FCA}" srcOrd="2" destOrd="0" parTransId="{B5D4A5EF-207F-4110-A849-E8DB71D88473}" sibTransId="{95E2A059-062E-452C-BAAF-08FFE4536FC1}"/>
    <dgm:cxn modelId="{40B86FDB-37F9-4BF3-BB8C-A8E386AEDDF2}" srcId="{C08D946E-1C49-4552-BB82-75F81120E61F}" destId="{F15F4BAA-E03C-4FBB-8DC5-D8199E2B5B25}" srcOrd="1" destOrd="0" parTransId="{C7085F6C-0AEA-4855-8854-C46927E8BEB7}" sibTransId="{3F78C612-AE92-4725-8E75-52CBDD374727}"/>
    <dgm:cxn modelId="{E76B6AEB-E6FB-4DD1-910E-F3E65189E1EA}" type="presOf" srcId="{B9633CDC-1820-4C3E-9CDA-0F72AA78B4DE}" destId="{09C4BBFD-C2FB-40E1-B00C-9D790D4F33B0}" srcOrd="0" destOrd="0" presId="urn:microsoft.com/office/officeart/2005/8/layout/equation1"/>
    <dgm:cxn modelId="{D9C81EED-80D4-4FBB-90D5-A42EDB260044}" type="presOf" srcId="{F15F4BAA-E03C-4FBB-8DC5-D8199E2B5B25}" destId="{B00C9963-3894-4A20-9671-30E6C998310C}" srcOrd="0" destOrd="0" presId="urn:microsoft.com/office/officeart/2005/8/layout/equation1"/>
    <dgm:cxn modelId="{201E6FF8-392D-4CAD-8D84-AA0D71F14938}" srcId="{C08D946E-1C49-4552-BB82-75F81120E61F}" destId="{DA3693D4-BCA6-4C29-AF4C-85A989E68FAA}" srcOrd="0" destOrd="0" parTransId="{EC4085D4-E8C4-456B-AF0D-9A9E9823371D}" sibTransId="{B9633CDC-1820-4C3E-9CDA-0F72AA78B4DE}"/>
    <dgm:cxn modelId="{D4F15D7B-828B-47E1-B658-59B155423A3D}" type="presParOf" srcId="{C86CAA3B-F2D5-4490-AA38-6E9CB829F4B9}" destId="{4D781F7A-8DA0-4054-B089-AE82ED11AA58}" srcOrd="0" destOrd="0" presId="urn:microsoft.com/office/officeart/2005/8/layout/equation1"/>
    <dgm:cxn modelId="{B06CA154-CB90-4C2A-99C3-02984B8AF7B8}" type="presParOf" srcId="{C86CAA3B-F2D5-4490-AA38-6E9CB829F4B9}" destId="{AFDF1215-3A76-4C55-AA10-D0A3D79B3211}" srcOrd="1" destOrd="0" presId="urn:microsoft.com/office/officeart/2005/8/layout/equation1"/>
    <dgm:cxn modelId="{E5207898-635D-4931-A39D-F6ACD9D1CC43}" type="presParOf" srcId="{C86CAA3B-F2D5-4490-AA38-6E9CB829F4B9}" destId="{09C4BBFD-C2FB-40E1-B00C-9D790D4F33B0}" srcOrd="2" destOrd="0" presId="urn:microsoft.com/office/officeart/2005/8/layout/equation1"/>
    <dgm:cxn modelId="{F7C0411D-DE48-48A2-A74A-DB80ACBA8AD8}" type="presParOf" srcId="{C86CAA3B-F2D5-4490-AA38-6E9CB829F4B9}" destId="{06C5B2FA-7C04-4BDA-BF4A-58C5514187D3}" srcOrd="3" destOrd="0" presId="urn:microsoft.com/office/officeart/2005/8/layout/equation1"/>
    <dgm:cxn modelId="{3BA95DF5-9D7A-46CD-B5DB-B45A0B762CF3}" type="presParOf" srcId="{C86CAA3B-F2D5-4490-AA38-6E9CB829F4B9}" destId="{B00C9963-3894-4A20-9671-30E6C998310C}" srcOrd="4" destOrd="0" presId="urn:microsoft.com/office/officeart/2005/8/layout/equation1"/>
    <dgm:cxn modelId="{A81244FC-1CCF-4F7C-90F1-0494EF46E843}" type="presParOf" srcId="{C86CAA3B-F2D5-4490-AA38-6E9CB829F4B9}" destId="{00EC796A-7198-4762-8B58-85EEE3C46FE2}" srcOrd="5" destOrd="0" presId="urn:microsoft.com/office/officeart/2005/8/layout/equation1"/>
    <dgm:cxn modelId="{D5883EE7-DAA2-4DDA-81D5-5A5E0188146E}" type="presParOf" srcId="{C86CAA3B-F2D5-4490-AA38-6E9CB829F4B9}" destId="{00071994-6C1D-412F-AFD2-B5C1F45A44A4}" srcOrd="6" destOrd="0" presId="urn:microsoft.com/office/officeart/2005/8/layout/equation1"/>
    <dgm:cxn modelId="{71C1C1D2-0523-4DAB-B4A6-642890A4041E}" type="presParOf" srcId="{C86CAA3B-F2D5-4490-AA38-6E9CB829F4B9}" destId="{86DB068B-DF58-4654-A59C-CB83BA021B6C}" srcOrd="7" destOrd="0" presId="urn:microsoft.com/office/officeart/2005/8/layout/equation1"/>
    <dgm:cxn modelId="{76C39A53-473C-4314-AF0D-FFCC02D6406E}" type="presParOf" srcId="{C86CAA3B-F2D5-4490-AA38-6E9CB829F4B9}" destId="{D289497B-AAA3-4A46-B5EB-832082DE316D}"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781F7A-8DA0-4054-B089-AE82ED11AA58}">
      <dsp:nvSpPr>
        <dsp:cNvPr id="0" name=""/>
        <dsp:cNvSpPr/>
      </dsp:nvSpPr>
      <dsp:spPr>
        <a:xfrm>
          <a:off x="1452" y="2115996"/>
          <a:ext cx="1924967" cy="1924967"/>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t>SAT</a:t>
          </a:r>
        </a:p>
      </dsp:txBody>
      <dsp:txXfrm>
        <a:off x="283357" y="2397901"/>
        <a:ext cx="1361157" cy="1361157"/>
      </dsp:txXfrm>
    </dsp:sp>
    <dsp:sp modelId="{09C4BBFD-C2FB-40E1-B00C-9D790D4F33B0}">
      <dsp:nvSpPr>
        <dsp:cNvPr id="0" name=""/>
        <dsp:cNvSpPr/>
      </dsp:nvSpPr>
      <dsp:spPr>
        <a:xfrm>
          <a:off x="2082727" y="2520239"/>
          <a:ext cx="1116481" cy="1116481"/>
        </a:xfrm>
        <a:prstGeom prst="mathPlus">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230717" y="2947181"/>
        <a:ext cx="820501" cy="262597"/>
      </dsp:txXfrm>
    </dsp:sp>
    <dsp:sp modelId="{B00C9963-3894-4A20-9671-30E6C998310C}">
      <dsp:nvSpPr>
        <dsp:cNvPr id="0" name=""/>
        <dsp:cNvSpPr/>
      </dsp:nvSpPr>
      <dsp:spPr>
        <a:xfrm>
          <a:off x="3355516" y="2115996"/>
          <a:ext cx="1924967" cy="1924967"/>
        </a:xfrm>
        <a:prstGeom prst="ellipse">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t>Theory</a:t>
          </a:r>
        </a:p>
        <a:p>
          <a:pPr marL="0" lvl="0" indent="0" algn="ctr" defTabSz="1511300">
            <a:lnSpc>
              <a:spcPct val="90000"/>
            </a:lnSpc>
            <a:spcBef>
              <a:spcPct val="0"/>
            </a:spcBef>
            <a:spcAft>
              <a:spcPct val="35000"/>
            </a:spcAft>
            <a:buNone/>
          </a:pPr>
          <a:r>
            <a:rPr lang="en-US" sz="3400" kern="1200"/>
            <a:t>Solvers</a:t>
          </a:r>
        </a:p>
      </dsp:txBody>
      <dsp:txXfrm>
        <a:off x="3637421" y="2397901"/>
        <a:ext cx="1361157" cy="1361157"/>
      </dsp:txXfrm>
    </dsp:sp>
    <dsp:sp modelId="{00071994-6C1D-412F-AFD2-B5C1F45A44A4}">
      <dsp:nvSpPr>
        <dsp:cNvPr id="0" name=""/>
        <dsp:cNvSpPr/>
      </dsp:nvSpPr>
      <dsp:spPr>
        <a:xfrm>
          <a:off x="5436791" y="2520239"/>
          <a:ext cx="1116481" cy="1116481"/>
        </a:xfrm>
        <a:prstGeom prst="mathEqual">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2089150">
            <a:lnSpc>
              <a:spcPct val="90000"/>
            </a:lnSpc>
            <a:spcBef>
              <a:spcPct val="0"/>
            </a:spcBef>
            <a:spcAft>
              <a:spcPct val="35000"/>
            </a:spcAft>
            <a:buNone/>
          </a:pPr>
          <a:endParaRPr lang="en-US" sz="4700" kern="1200"/>
        </a:p>
      </dsp:txBody>
      <dsp:txXfrm>
        <a:off x="5584781" y="2750234"/>
        <a:ext cx="820501" cy="656491"/>
      </dsp:txXfrm>
    </dsp:sp>
    <dsp:sp modelId="{D289497B-AAA3-4A46-B5EB-832082DE316D}">
      <dsp:nvSpPr>
        <dsp:cNvPr id="0" name=""/>
        <dsp:cNvSpPr/>
      </dsp:nvSpPr>
      <dsp:spPr>
        <a:xfrm>
          <a:off x="6709579" y="2115996"/>
          <a:ext cx="1924967" cy="1924967"/>
        </a:xfrm>
        <a:prstGeom prst="ellips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t>SMT</a:t>
          </a:r>
        </a:p>
      </dsp:txBody>
      <dsp:txXfrm>
        <a:off x="6991484" y="2397901"/>
        <a:ext cx="1361157" cy="1361157"/>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60B70-99F6-46DC-AC28-61E24B2D140B}" type="datetimeFigureOut">
              <a:rPr lang="en-US" smtClean="0"/>
              <a:t>10/8/2025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C5726B-EDCE-4FB2-B912-544BAE286033}" type="slidenum">
              <a:rPr lang="en-US" smtClean="0"/>
              <a:t>‹#›</a:t>
            </a:fld>
            <a:endParaRPr lang="en-US"/>
          </a:p>
        </p:txBody>
      </p:sp>
    </p:spTree>
    <p:extLst>
      <p:ext uri="{BB962C8B-B14F-4D97-AF65-F5344CB8AC3E}">
        <p14:creationId xmlns:p14="http://schemas.microsoft.com/office/powerpoint/2010/main" val="824417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C5726B-EDCE-4FB2-B912-544BAE286033}" type="slidenum">
              <a:rPr lang="en-US" smtClean="0"/>
              <a:t>1</a:t>
            </a:fld>
            <a:endParaRPr lang="en-US"/>
          </a:p>
        </p:txBody>
      </p:sp>
    </p:spTree>
    <p:extLst>
      <p:ext uri="{BB962C8B-B14F-4D97-AF65-F5344CB8AC3E}">
        <p14:creationId xmlns:p14="http://schemas.microsoft.com/office/powerpoint/2010/main" val="4173807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a:ea typeface="+mn-ea"/>
                <a:cs typeface="Helvetica"/>
                <a:sym typeface="Calibri"/>
              </a:rPr>
              <a:pPr marL="0" marR="0" lvl="0" indent="0" algn="r" defTabSz="914400" rtl="0" eaLnBrk="1" fontAlgn="auto" latinLnBrk="0" hangingPunct="1">
                <a:lnSpc>
                  <a:spcPct val="100000"/>
                </a:lnSpc>
                <a:spcBef>
                  <a:spcPts val="0"/>
                </a:spcBef>
                <a:spcAft>
                  <a:spcPts val="0"/>
                </a:spcAft>
                <a:buClrTx/>
                <a:buSzTx/>
                <a:buFontTx/>
                <a:buNone/>
                <a:tabLst/>
                <a:defRPr/>
              </a:pPr>
              <a:t>10/8/2025 8:22 AM</a:t>
            </a:fld>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6" name="Footer Placeholder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 2007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b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a:ea typeface="+mn-ea"/>
                <a:cs typeface="Helvetica"/>
                <a:sym typeface="Calibri"/>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Tree>
    <p:extLst>
      <p:ext uri="{BB962C8B-B14F-4D97-AF65-F5344CB8AC3E}">
        <p14:creationId xmlns:p14="http://schemas.microsoft.com/office/powerpoint/2010/main" val="863750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143E4-26C6-4987-B4A3-5F5DA31F31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19ABEC-F22E-4750-8F7B-986691A736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C850F1-86DD-47FA-AA09-8F0443B319FE}"/>
              </a:ext>
            </a:extLst>
          </p:cNvPr>
          <p:cNvSpPr>
            <a:spLocks noGrp="1"/>
          </p:cNvSpPr>
          <p:nvPr>
            <p:ph type="dt" sz="half" idx="10"/>
          </p:nvPr>
        </p:nvSpPr>
        <p:spPr/>
        <p:txBody>
          <a:bodyPr/>
          <a:lstStyle/>
          <a:p>
            <a:fld id="{D71F6AB6-6FBF-4B63-A5C3-90DEBBF6936C}" type="datetimeFigureOut">
              <a:rPr lang="en-US" smtClean="0"/>
              <a:t>10/8/2025</a:t>
            </a:fld>
            <a:endParaRPr lang="en-US"/>
          </a:p>
        </p:txBody>
      </p:sp>
      <p:sp>
        <p:nvSpPr>
          <p:cNvPr id="5" name="Footer Placeholder 4">
            <a:extLst>
              <a:ext uri="{FF2B5EF4-FFF2-40B4-BE49-F238E27FC236}">
                <a16:creationId xmlns:a16="http://schemas.microsoft.com/office/drawing/2014/main" id="{156DF0AB-5709-427E-99F8-9AFF94B7EB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B9FC4-A5F5-443E-B9FF-9CB03F8CC2FE}"/>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87398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A1AD8-B570-440D-98DB-64A25B2C58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4C35DB-10DE-45D9-A523-02FF85A900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A93CAF-3D0C-4C8B-A767-BFC53C537171}"/>
              </a:ext>
            </a:extLst>
          </p:cNvPr>
          <p:cNvSpPr>
            <a:spLocks noGrp="1"/>
          </p:cNvSpPr>
          <p:nvPr>
            <p:ph type="dt" sz="half" idx="10"/>
          </p:nvPr>
        </p:nvSpPr>
        <p:spPr/>
        <p:txBody>
          <a:bodyPr/>
          <a:lstStyle/>
          <a:p>
            <a:fld id="{D71F6AB6-6FBF-4B63-A5C3-90DEBBF6936C}" type="datetimeFigureOut">
              <a:rPr lang="en-US" smtClean="0"/>
              <a:t>10/8/2025</a:t>
            </a:fld>
            <a:endParaRPr lang="en-US"/>
          </a:p>
        </p:txBody>
      </p:sp>
      <p:sp>
        <p:nvSpPr>
          <p:cNvPr id="5" name="Footer Placeholder 4">
            <a:extLst>
              <a:ext uri="{FF2B5EF4-FFF2-40B4-BE49-F238E27FC236}">
                <a16:creationId xmlns:a16="http://schemas.microsoft.com/office/drawing/2014/main" id="{B88A0737-1823-4EF3-949A-8F9646367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C1D0D-71E2-4523-9B71-68375E0218E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1096989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DB7D4E-D9C1-49F9-BF76-72045EE7BF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8D512D-DB52-4E82-AA77-DD72EA4215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AC6FA2-E6B6-4C1A-8C85-1E072DBF9653}"/>
              </a:ext>
            </a:extLst>
          </p:cNvPr>
          <p:cNvSpPr>
            <a:spLocks noGrp="1"/>
          </p:cNvSpPr>
          <p:nvPr>
            <p:ph type="dt" sz="half" idx="10"/>
          </p:nvPr>
        </p:nvSpPr>
        <p:spPr/>
        <p:txBody>
          <a:bodyPr/>
          <a:lstStyle/>
          <a:p>
            <a:fld id="{D71F6AB6-6FBF-4B63-A5C3-90DEBBF6936C}" type="datetimeFigureOut">
              <a:rPr lang="en-US" smtClean="0"/>
              <a:t>10/8/2025</a:t>
            </a:fld>
            <a:endParaRPr lang="en-US"/>
          </a:p>
        </p:txBody>
      </p:sp>
      <p:sp>
        <p:nvSpPr>
          <p:cNvPr id="5" name="Footer Placeholder 4">
            <a:extLst>
              <a:ext uri="{FF2B5EF4-FFF2-40B4-BE49-F238E27FC236}">
                <a16:creationId xmlns:a16="http://schemas.microsoft.com/office/drawing/2014/main" id="{ABBDEB7C-9619-4B93-A157-1F0D4BB77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24399-EC6B-4488-B571-E3D1E2746F3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1905252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A99E1-22EC-4BE7-B70D-77266DEA27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86756A-44CE-457A-88B9-1887ED7240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F11C3-7A4E-4FC2-A149-97BCD028E583}"/>
              </a:ext>
            </a:extLst>
          </p:cNvPr>
          <p:cNvSpPr>
            <a:spLocks noGrp="1"/>
          </p:cNvSpPr>
          <p:nvPr>
            <p:ph type="dt" sz="half" idx="10"/>
          </p:nvPr>
        </p:nvSpPr>
        <p:spPr/>
        <p:txBody>
          <a:bodyPr/>
          <a:lstStyle/>
          <a:p>
            <a:fld id="{D71F6AB6-6FBF-4B63-A5C3-90DEBBF6936C}" type="datetimeFigureOut">
              <a:rPr lang="en-US" smtClean="0"/>
              <a:t>10/8/2025</a:t>
            </a:fld>
            <a:endParaRPr lang="en-US"/>
          </a:p>
        </p:txBody>
      </p:sp>
      <p:sp>
        <p:nvSpPr>
          <p:cNvPr id="5" name="Footer Placeholder 4">
            <a:extLst>
              <a:ext uri="{FF2B5EF4-FFF2-40B4-BE49-F238E27FC236}">
                <a16:creationId xmlns:a16="http://schemas.microsoft.com/office/drawing/2014/main" id="{F1582DEE-EF0E-434E-B9D8-D902C40C3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9D6BE-67D4-4FB2-97E7-E4C626FF84DB}"/>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53263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F931-645C-470C-B403-3C599EBA1F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957DFB-D745-4515-98BA-A0E5028E19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8E6EA0-469D-48B0-BD00-6B85D09F002F}"/>
              </a:ext>
            </a:extLst>
          </p:cNvPr>
          <p:cNvSpPr>
            <a:spLocks noGrp="1"/>
          </p:cNvSpPr>
          <p:nvPr>
            <p:ph type="dt" sz="half" idx="10"/>
          </p:nvPr>
        </p:nvSpPr>
        <p:spPr/>
        <p:txBody>
          <a:bodyPr/>
          <a:lstStyle/>
          <a:p>
            <a:fld id="{D71F6AB6-6FBF-4B63-A5C3-90DEBBF6936C}" type="datetimeFigureOut">
              <a:rPr lang="en-US" smtClean="0"/>
              <a:t>10/8/2025</a:t>
            </a:fld>
            <a:endParaRPr lang="en-US"/>
          </a:p>
        </p:txBody>
      </p:sp>
      <p:sp>
        <p:nvSpPr>
          <p:cNvPr id="5" name="Footer Placeholder 4">
            <a:extLst>
              <a:ext uri="{FF2B5EF4-FFF2-40B4-BE49-F238E27FC236}">
                <a16:creationId xmlns:a16="http://schemas.microsoft.com/office/drawing/2014/main" id="{8ED4540D-10F1-4AE6-9529-25EAA9D003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2291CE-90AA-43CC-A908-DF9B3346231F}"/>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4136749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54500-4EBF-41D4-AFB5-19706DD1CE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C7329C-0147-40FC-A59C-090DA2FAD2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61EC1-8828-44B2-A434-F9BF4B122D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BA7F00-8EF7-4151-BE61-CD7E7D3B1609}"/>
              </a:ext>
            </a:extLst>
          </p:cNvPr>
          <p:cNvSpPr>
            <a:spLocks noGrp="1"/>
          </p:cNvSpPr>
          <p:nvPr>
            <p:ph type="dt" sz="half" idx="10"/>
          </p:nvPr>
        </p:nvSpPr>
        <p:spPr/>
        <p:txBody>
          <a:bodyPr/>
          <a:lstStyle/>
          <a:p>
            <a:fld id="{D71F6AB6-6FBF-4B63-A5C3-90DEBBF6936C}" type="datetimeFigureOut">
              <a:rPr lang="en-US" smtClean="0"/>
              <a:t>10/8/2025</a:t>
            </a:fld>
            <a:endParaRPr lang="en-US"/>
          </a:p>
        </p:txBody>
      </p:sp>
      <p:sp>
        <p:nvSpPr>
          <p:cNvPr id="6" name="Footer Placeholder 5">
            <a:extLst>
              <a:ext uri="{FF2B5EF4-FFF2-40B4-BE49-F238E27FC236}">
                <a16:creationId xmlns:a16="http://schemas.microsoft.com/office/drawing/2014/main" id="{A542C5B3-FBE3-4D7C-B98F-E919A96055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EE9D00-C0DB-48E3-BC69-911AA209DFAF}"/>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36562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9FF4D-59A6-43AF-9410-2FC8E6431A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86E2A0-31B8-469F-8544-2A0A5B8AA4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6C167C-11D7-4FF8-83C3-175D3089B8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CA13DF-687D-44FA-B1D4-D49D2C31E5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6CD988-5FE6-4D9D-93E1-924B3134EA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69924A-07D4-4D1F-B6DD-FD5CDFB00862}"/>
              </a:ext>
            </a:extLst>
          </p:cNvPr>
          <p:cNvSpPr>
            <a:spLocks noGrp="1"/>
          </p:cNvSpPr>
          <p:nvPr>
            <p:ph type="dt" sz="half" idx="10"/>
          </p:nvPr>
        </p:nvSpPr>
        <p:spPr/>
        <p:txBody>
          <a:bodyPr/>
          <a:lstStyle/>
          <a:p>
            <a:fld id="{D71F6AB6-6FBF-4B63-A5C3-90DEBBF6936C}" type="datetimeFigureOut">
              <a:rPr lang="en-US" smtClean="0"/>
              <a:t>10/8/2025</a:t>
            </a:fld>
            <a:endParaRPr lang="en-US"/>
          </a:p>
        </p:txBody>
      </p:sp>
      <p:sp>
        <p:nvSpPr>
          <p:cNvPr id="8" name="Footer Placeholder 7">
            <a:extLst>
              <a:ext uri="{FF2B5EF4-FFF2-40B4-BE49-F238E27FC236}">
                <a16:creationId xmlns:a16="http://schemas.microsoft.com/office/drawing/2014/main" id="{A8435073-4279-40D6-B3C1-94F0272CA1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B513D9-2448-4428-B74C-BC28A55783DE}"/>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579859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B403A-4B5D-460F-A7C1-4D715645E4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2F7E62-C369-4552-87A4-38F0B7593115}"/>
              </a:ext>
            </a:extLst>
          </p:cNvPr>
          <p:cNvSpPr>
            <a:spLocks noGrp="1"/>
          </p:cNvSpPr>
          <p:nvPr>
            <p:ph type="dt" sz="half" idx="10"/>
          </p:nvPr>
        </p:nvSpPr>
        <p:spPr/>
        <p:txBody>
          <a:bodyPr/>
          <a:lstStyle/>
          <a:p>
            <a:fld id="{D71F6AB6-6FBF-4B63-A5C3-90DEBBF6936C}" type="datetimeFigureOut">
              <a:rPr lang="en-US" smtClean="0"/>
              <a:t>10/8/2025</a:t>
            </a:fld>
            <a:endParaRPr lang="en-US"/>
          </a:p>
        </p:txBody>
      </p:sp>
      <p:sp>
        <p:nvSpPr>
          <p:cNvPr id="4" name="Footer Placeholder 3">
            <a:extLst>
              <a:ext uri="{FF2B5EF4-FFF2-40B4-BE49-F238E27FC236}">
                <a16:creationId xmlns:a16="http://schemas.microsoft.com/office/drawing/2014/main" id="{A2B93227-4F3E-4BC8-A5F6-1D222641DE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8186EF-B991-4F28-B587-8C4C35630523}"/>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872482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40FDC1-31F1-4BE5-8940-307A0E0D3FEF}"/>
              </a:ext>
            </a:extLst>
          </p:cNvPr>
          <p:cNvSpPr>
            <a:spLocks noGrp="1"/>
          </p:cNvSpPr>
          <p:nvPr>
            <p:ph type="dt" sz="half" idx="10"/>
          </p:nvPr>
        </p:nvSpPr>
        <p:spPr/>
        <p:txBody>
          <a:bodyPr/>
          <a:lstStyle/>
          <a:p>
            <a:fld id="{D71F6AB6-6FBF-4B63-A5C3-90DEBBF6936C}" type="datetimeFigureOut">
              <a:rPr lang="en-US" smtClean="0"/>
              <a:t>10/8/2025</a:t>
            </a:fld>
            <a:endParaRPr lang="en-US"/>
          </a:p>
        </p:txBody>
      </p:sp>
      <p:sp>
        <p:nvSpPr>
          <p:cNvPr id="3" name="Footer Placeholder 2">
            <a:extLst>
              <a:ext uri="{FF2B5EF4-FFF2-40B4-BE49-F238E27FC236}">
                <a16:creationId xmlns:a16="http://schemas.microsoft.com/office/drawing/2014/main" id="{E82A19FE-C278-4727-A812-074F0DAB2F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4E26F8-64B7-47E8-9809-38C32759AF9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17358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A7B89-200A-484D-BE17-EADD10E197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870598-E1E6-435C-A0D7-FB2BABA7AA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D857E5-E40A-4D15-A3EA-3D72F81E4C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97D3CE-98EF-40F0-B06B-60D2220A1828}"/>
              </a:ext>
            </a:extLst>
          </p:cNvPr>
          <p:cNvSpPr>
            <a:spLocks noGrp="1"/>
          </p:cNvSpPr>
          <p:nvPr>
            <p:ph type="dt" sz="half" idx="10"/>
          </p:nvPr>
        </p:nvSpPr>
        <p:spPr/>
        <p:txBody>
          <a:bodyPr/>
          <a:lstStyle/>
          <a:p>
            <a:fld id="{D71F6AB6-6FBF-4B63-A5C3-90DEBBF6936C}" type="datetimeFigureOut">
              <a:rPr lang="en-US" smtClean="0"/>
              <a:t>10/8/2025</a:t>
            </a:fld>
            <a:endParaRPr lang="en-US"/>
          </a:p>
        </p:txBody>
      </p:sp>
      <p:sp>
        <p:nvSpPr>
          <p:cNvPr id="6" name="Footer Placeholder 5">
            <a:extLst>
              <a:ext uri="{FF2B5EF4-FFF2-40B4-BE49-F238E27FC236}">
                <a16:creationId xmlns:a16="http://schemas.microsoft.com/office/drawing/2014/main" id="{FD3B86E9-3B21-41D8-A9E0-80CBF767BB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DA82A-3405-436D-A817-DF164E0D92F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06442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4BC0A-2FB5-4265-9ACB-D39B740428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F0322F-B174-4DD9-AA07-6BC73C746D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DB50EC-A7DD-4AD7-B3E6-6097530062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153E79-A0F8-4D4E-9A80-465CCD377084}"/>
              </a:ext>
            </a:extLst>
          </p:cNvPr>
          <p:cNvSpPr>
            <a:spLocks noGrp="1"/>
          </p:cNvSpPr>
          <p:nvPr>
            <p:ph type="dt" sz="half" idx="10"/>
          </p:nvPr>
        </p:nvSpPr>
        <p:spPr/>
        <p:txBody>
          <a:bodyPr/>
          <a:lstStyle/>
          <a:p>
            <a:fld id="{D71F6AB6-6FBF-4B63-A5C3-90DEBBF6936C}" type="datetimeFigureOut">
              <a:rPr lang="en-US" smtClean="0"/>
              <a:t>10/8/2025</a:t>
            </a:fld>
            <a:endParaRPr lang="en-US"/>
          </a:p>
        </p:txBody>
      </p:sp>
      <p:sp>
        <p:nvSpPr>
          <p:cNvPr id="6" name="Footer Placeholder 5">
            <a:extLst>
              <a:ext uri="{FF2B5EF4-FFF2-40B4-BE49-F238E27FC236}">
                <a16:creationId xmlns:a16="http://schemas.microsoft.com/office/drawing/2014/main" id="{29FE5092-1323-4875-80AF-03EE4169F7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982D39-C993-40A7-BB30-A8D2A2F8019B}"/>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644767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E2788B-9F16-43CD-940E-9406802DDA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9ACD23-A7F9-49DA-BAEE-C291E4437E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E8503E-35B7-4A78-B351-5E31059131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1F6AB6-6FBF-4B63-A5C3-90DEBBF6936C}" type="datetimeFigureOut">
              <a:rPr lang="en-US" smtClean="0"/>
              <a:t>10/8/2025</a:t>
            </a:fld>
            <a:endParaRPr lang="en-US"/>
          </a:p>
        </p:txBody>
      </p:sp>
      <p:sp>
        <p:nvSpPr>
          <p:cNvPr id="5" name="Footer Placeholder 4">
            <a:extLst>
              <a:ext uri="{FF2B5EF4-FFF2-40B4-BE49-F238E27FC236}">
                <a16:creationId xmlns:a16="http://schemas.microsoft.com/office/drawing/2014/main" id="{36628E67-0B83-4F30-BD83-407C9F38F9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D4FDAA-29AB-4155-9FFF-CB6F0625FC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B39918-DA79-48AC-B68B-B37A210F08F4}" type="slidenum">
              <a:rPr lang="en-US" smtClean="0"/>
              <a:t>‹#›</a:t>
            </a:fld>
            <a:endParaRPr lang="en-US"/>
          </a:p>
        </p:txBody>
      </p:sp>
    </p:spTree>
    <p:extLst>
      <p:ext uri="{BB962C8B-B14F-4D97-AF65-F5344CB8AC3E}">
        <p14:creationId xmlns:p14="http://schemas.microsoft.com/office/powerpoint/2010/main" val="1379129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000.png"/><Relationship Id="rId7" Type="http://schemas.openxmlformats.org/officeDocument/2006/relationships/image" Target="../media/image140.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130.png"/><Relationship Id="rId5" Type="http://schemas.openxmlformats.org/officeDocument/2006/relationships/image" Target="../media/image120.png"/><Relationship Id="rId4" Type="http://schemas.openxmlformats.org/officeDocument/2006/relationships/image" Target="../media/image3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0.png"/><Relationship Id="rId7" Type="http://schemas.openxmlformats.org/officeDocument/2006/relationships/image" Target="../media/image370.png"/><Relationship Id="rId2"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51.png"/><Relationship Id="rId4" Type="http://schemas.openxmlformats.org/officeDocument/2006/relationships/image" Target="../media/image341.png"/></Relationships>
</file>

<file path=ppt/slides/_rels/slide15.xml.rels><?xml version="1.0" encoding="UTF-8" standalone="yes"?>
<Relationships xmlns="http://schemas.openxmlformats.org/package/2006/relationships"><Relationship Id="rId3" Type="http://schemas.openxmlformats.org/officeDocument/2006/relationships/image" Target="../media/image27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60.png"/></Relationships>
</file>

<file path=ppt/slides/_rels/slide16.xml.rels><?xml version="1.0" encoding="UTF-8" standalone="yes"?>
<Relationships xmlns="http://schemas.openxmlformats.org/package/2006/relationships"><Relationship Id="rId8" Type="http://schemas.openxmlformats.org/officeDocument/2006/relationships/image" Target="../media/image441.png"/><Relationship Id="rId13" Type="http://schemas.openxmlformats.org/officeDocument/2006/relationships/image" Target="../media/image110.png"/><Relationship Id="rId18" Type="http://schemas.openxmlformats.org/officeDocument/2006/relationships/image" Target="../media/image115.png"/><Relationship Id="rId12" Type="http://schemas.openxmlformats.org/officeDocument/2006/relationships/image" Target="../media/image109.png"/><Relationship Id="rId17" Type="http://schemas.openxmlformats.org/officeDocument/2006/relationships/image" Target="../media/image114.png"/><Relationship Id="rId2" Type="http://schemas.openxmlformats.org/officeDocument/2006/relationships/image" Target="../media/image13.png"/><Relationship Id="rId16"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421.png"/><Relationship Id="rId11" Type="http://schemas.openxmlformats.org/officeDocument/2006/relationships/image" Target="../media/image461.png"/><Relationship Id="rId5" Type="http://schemas.openxmlformats.org/officeDocument/2006/relationships/image" Target="../media/image412.png"/><Relationship Id="rId15" Type="http://schemas.openxmlformats.org/officeDocument/2006/relationships/image" Target="../media/image112.png"/><Relationship Id="rId10" Type="http://schemas.openxmlformats.org/officeDocument/2006/relationships/image" Target="../media/image108.png"/><Relationship Id="rId19" Type="http://schemas.openxmlformats.org/officeDocument/2006/relationships/image" Target="../media/image116.png"/><Relationship Id="rId4" Type="http://schemas.openxmlformats.org/officeDocument/2006/relationships/image" Target="../media/image402.png"/><Relationship Id="rId9" Type="http://schemas.openxmlformats.org/officeDocument/2006/relationships/image" Target="../media/image451.png"/><Relationship Id="rId14" Type="http://schemas.openxmlformats.org/officeDocument/2006/relationships/image" Target="../media/image111.png"/></Relationships>
</file>

<file path=ppt/slides/_rels/slide17.xml.rels><?xml version="1.0" encoding="UTF-8" standalone="yes"?>
<Relationships xmlns="http://schemas.openxmlformats.org/package/2006/relationships"><Relationship Id="rId8" Type="http://schemas.openxmlformats.org/officeDocument/2006/relationships/image" Target="../media/image440.png"/><Relationship Id="rId3" Type="http://schemas.openxmlformats.org/officeDocument/2006/relationships/image" Target="../media/image391.png"/><Relationship Id="rId7" Type="http://schemas.openxmlformats.org/officeDocument/2006/relationships/image" Target="../media/image430.png"/><Relationship Id="rId2" Type="http://schemas.openxmlformats.org/officeDocument/2006/relationships/image" Target="../media/image381.png"/><Relationship Id="rId1" Type="http://schemas.openxmlformats.org/officeDocument/2006/relationships/slideLayout" Target="../slideLayouts/slideLayout2.xml"/><Relationship Id="rId6" Type="http://schemas.openxmlformats.org/officeDocument/2006/relationships/image" Target="../media/image420.png"/><Relationship Id="rId5" Type="http://schemas.openxmlformats.org/officeDocument/2006/relationships/image" Target="../media/image411.png"/><Relationship Id="rId10" Type="http://schemas.openxmlformats.org/officeDocument/2006/relationships/image" Target="../media/image460.png"/><Relationship Id="rId4" Type="http://schemas.openxmlformats.org/officeDocument/2006/relationships/image" Target="../media/image401.png"/><Relationship Id="rId9" Type="http://schemas.openxmlformats.org/officeDocument/2006/relationships/image" Target="../media/image450.png"/></Relationships>
</file>

<file path=ppt/slides/_rels/slide18.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0.png"/><Relationship Id="rId7" Type="http://schemas.openxmlformats.org/officeDocument/2006/relationships/image" Target="../media/image390.png"/><Relationship Id="rId2" Type="http://schemas.openxmlformats.org/officeDocument/2006/relationships/image" Target="../media/image340.png"/><Relationship Id="rId1" Type="http://schemas.openxmlformats.org/officeDocument/2006/relationships/slideLayout" Target="../slideLayouts/slideLayout2.xml"/><Relationship Id="rId6" Type="http://schemas.openxmlformats.org/officeDocument/2006/relationships/image" Target="../media/image380.png"/><Relationship Id="rId5" Type="http://schemas.openxmlformats.org/officeDocument/2006/relationships/image" Target="../media/image662.png"/><Relationship Id="rId4" Type="http://schemas.openxmlformats.org/officeDocument/2006/relationships/image" Target="../media/image651.png"/></Relationships>
</file>

<file path=ppt/slides/_rels/slide26.xml.rels><?xml version="1.0" encoding="UTF-8" standalone="yes"?>
<Relationships xmlns="http://schemas.openxmlformats.org/package/2006/relationships"><Relationship Id="rId3" Type="http://schemas.openxmlformats.org/officeDocument/2006/relationships/image" Target="../media/image400.png"/><Relationship Id="rId7" Type="http://schemas.openxmlformats.org/officeDocument/2006/relationships/image" Target="../media/image18.png"/><Relationship Id="rId2" Type="http://schemas.openxmlformats.org/officeDocument/2006/relationships/image" Target="../media/image340.png"/><Relationship Id="rId1" Type="http://schemas.openxmlformats.org/officeDocument/2006/relationships/slideLayout" Target="../slideLayouts/slideLayout2.xml"/><Relationship Id="rId6" Type="http://schemas.openxmlformats.org/officeDocument/2006/relationships/image" Target="../media/image681.png"/><Relationship Id="rId5" Type="http://schemas.openxmlformats.org/officeDocument/2006/relationships/image" Target="../media/image671.png"/><Relationship Id="rId4" Type="http://schemas.openxmlformats.org/officeDocument/2006/relationships/image" Target="../media/image410.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292C5B-0D31-44AD-A960-99E44A0C0FDD}"/>
              </a:ext>
            </a:extLst>
          </p:cNvPr>
          <p:cNvSpPr>
            <a:spLocks noGrp="1"/>
          </p:cNvSpPr>
          <p:nvPr>
            <p:ph type="ctrTitle"/>
          </p:nvPr>
        </p:nvSpPr>
        <p:spPr>
          <a:xfrm>
            <a:off x="970908" y="2260121"/>
            <a:ext cx="5425781" cy="1348398"/>
          </a:xfrm>
        </p:spPr>
        <p:txBody>
          <a:bodyPr>
            <a:normAutofit/>
          </a:bodyPr>
          <a:lstStyle/>
          <a:p>
            <a:pPr algn="l"/>
            <a:r>
              <a:rPr lang="en-US" b="1" dirty="0"/>
              <a:t>Core Theories</a:t>
            </a:r>
          </a:p>
        </p:txBody>
      </p:sp>
      <p:sp>
        <p:nvSpPr>
          <p:cNvPr id="4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a:p>
        </p:txBody>
      </p:sp>
      <p:cxnSp>
        <p:nvCxnSpPr>
          <p:cNvPr id="44"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D2A9979-0EE4-44F5-969A-9F830E4DF0F0}"/>
              </a:ext>
            </a:extLst>
          </p:cNvPr>
          <p:cNvSpPr txBox="1"/>
          <p:nvPr/>
        </p:nvSpPr>
        <p:spPr>
          <a:xfrm>
            <a:off x="886975" y="4965432"/>
            <a:ext cx="3990003" cy="1200329"/>
          </a:xfrm>
          <a:prstGeom prst="rect">
            <a:avLst/>
          </a:prstGeom>
          <a:noFill/>
        </p:spPr>
        <p:txBody>
          <a:bodyPr wrap="none" rtlCol="0">
            <a:spAutoFit/>
          </a:bodyPr>
          <a:lstStyle/>
          <a:p>
            <a:r>
              <a:rPr lang="en-US" dirty="0"/>
              <a:t>Nikolaj Bjørner, Microsoft Research, </a:t>
            </a:r>
            <a:r>
              <a:rPr lang="en-US" dirty="0" err="1"/>
              <a:t>RiSE</a:t>
            </a:r>
            <a:endParaRPr lang="en-US" dirty="0"/>
          </a:p>
          <a:p>
            <a:r>
              <a:rPr lang="en-US" dirty="0"/>
              <a:t>TU Wien 2025</a:t>
            </a:r>
          </a:p>
          <a:p>
            <a:endParaRPr lang="en-US" dirty="0"/>
          </a:p>
          <a:p>
            <a:r>
              <a:rPr lang="fr-FR" dirty="0"/>
              <a:t> A Laura Kovacs </a:t>
            </a:r>
            <a:r>
              <a:rPr lang="fr-FR" dirty="0" err="1"/>
              <a:t>guest</a:t>
            </a:r>
            <a:r>
              <a:rPr lang="fr-FR" dirty="0"/>
              <a:t> </a:t>
            </a:r>
            <a:r>
              <a:rPr lang="fr-FR"/>
              <a:t>lecture production</a:t>
            </a:r>
            <a:endParaRPr lang="en-US" dirty="0"/>
          </a:p>
        </p:txBody>
      </p:sp>
    </p:spTree>
    <p:extLst>
      <p:ext uri="{BB962C8B-B14F-4D97-AF65-F5344CB8AC3E}">
        <p14:creationId xmlns:p14="http://schemas.microsoft.com/office/powerpoint/2010/main" val="3387305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Finite Domains and CDCL(T)</a:t>
            </a:r>
          </a:p>
        </p:txBody>
      </p:sp>
      <p:sp>
        <p:nvSpPr>
          <p:cNvPr id="4" name="TextBox 3">
            <a:extLst>
              <a:ext uri="{FF2B5EF4-FFF2-40B4-BE49-F238E27FC236}">
                <a16:creationId xmlns:a16="http://schemas.microsoft.com/office/drawing/2014/main" id="{7BD7EF2C-1041-4992-9A3C-D10765D902B8}"/>
              </a:ext>
            </a:extLst>
          </p:cNvPr>
          <p:cNvSpPr txBox="1"/>
          <p:nvPr/>
        </p:nvSpPr>
        <p:spPr>
          <a:xfrm>
            <a:off x="1354199" y="4545377"/>
            <a:ext cx="2604880" cy="523220"/>
          </a:xfrm>
          <a:prstGeom prst="rect">
            <a:avLst/>
          </a:prstGeom>
          <a:noFill/>
        </p:spPr>
        <p:txBody>
          <a:bodyPr wrap="none" rtlCol="0">
            <a:spAutoFit/>
          </a:bodyPr>
          <a:lstStyle/>
          <a:p>
            <a:r>
              <a:rPr lang="en-US" sz="2800" dirty="0"/>
              <a:t>Compile to CDCL</a:t>
            </a:r>
          </a:p>
        </p:txBody>
      </p:sp>
      <p:sp>
        <p:nvSpPr>
          <p:cNvPr id="6" name="TextBox 5">
            <a:extLst>
              <a:ext uri="{FF2B5EF4-FFF2-40B4-BE49-F238E27FC236}">
                <a16:creationId xmlns:a16="http://schemas.microsoft.com/office/drawing/2014/main" id="{8C3C5586-FB5C-2D11-F014-4E1BC4F87B7B}"/>
              </a:ext>
            </a:extLst>
          </p:cNvPr>
          <p:cNvSpPr txBox="1"/>
          <p:nvPr/>
        </p:nvSpPr>
        <p:spPr>
          <a:xfrm>
            <a:off x="6283342" y="4545377"/>
            <a:ext cx="5179559" cy="523220"/>
          </a:xfrm>
          <a:prstGeom prst="rect">
            <a:avLst/>
          </a:prstGeom>
          <a:noFill/>
        </p:spPr>
        <p:txBody>
          <a:bodyPr wrap="none" rtlCol="0">
            <a:spAutoFit/>
          </a:bodyPr>
          <a:lstStyle/>
          <a:p>
            <a:r>
              <a:rPr lang="en-US" sz="2800" dirty="0"/>
              <a:t>Compile to CDCL + PB propagation</a:t>
            </a:r>
          </a:p>
        </p:txBody>
      </p:sp>
      <p:pic>
        <p:nvPicPr>
          <p:cNvPr id="5" name="Picture 4">
            <a:extLst>
              <a:ext uri="{FF2B5EF4-FFF2-40B4-BE49-F238E27FC236}">
                <a16:creationId xmlns:a16="http://schemas.microsoft.com/office/drawing/2014/main" id="{8FC0F49B-B662-A28F-BBC0-FFAFFDEEBB37}"/>
              </a:ext>
            </a:extLst>
          </p:cNvPr>
          <p:cNvPicPr>
            <a:picLocks noChangeAspect="1"/>
          </p:cNvPicPr>
          <p:nvPr/>
        </p:nvPicPr>
        <p:blipFill>
          <a:blip r:embed="rId2"/>
          <a:stretch>
            <a:fillRect/>
          </a:stretch>
        </p:blipFill>
        <p:spPr>
          <a:xfrm>
            <a:off x="2330156" y="2145141"/>
            <a:ext cx="8201025" cy="110365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416FDF2-5D8F-EB3F-9147-7575F36002EF}"/>
                  </a:ext>
                </a:extLst>
              </p:cNvPr>
              <p:cNvSpPr txBox="1"/>
              <p:nvPr/>
            </p:nvSpPr>
            <p:spPr>
              <a:xfrm>
                <a:off x="7551683" y="1690688"/>
                <a:ext cx="4445875" cy="7386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𝑟</m:t>
                      </m:r>
                      <m:r>
                        <a:rPr lang="en-US" sz="2400" b="0" i="1" smtClean="0">
                          <a:latin typeface="Cambria Math" panose="02040503050406030204" pitchFamily="18" charset="0"/>
                        </a:rPr>
                        <m:t>≤1∧</m:t>
                      </m:r>
                    </m:oMath>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𝑟</m:t>
                      </m:r>
                      <m:r>
                        <a:rPr lang="en-US" sz="2400" b="0" i="1" smtClean="0">
                          <a:latin typeface="Cambria Math" panose="02040503050406030204" pitchFamily="18" charset="0"/>
                        </a:rPr>
                        <m:t>≥2)</m:t>
                      </m:r>
                    </m:oMath>
                  </m:oMathPara>
                </a14:m>
                <a:endParaRPr lang="en-US" sz="2400" dirty="0"/>
              </a:p>
            </p:txBody>
          </p:sp>
        </mc:Choice>
        <mc:Fallback xmlns="">
          <p:sp>
            <p:nvSpPr>
              <p:cNvPr id="8" name="TextBox 7">
                <a:extLst>
                  <a:ext uri="{FF2B5EF4-FFF2-40B4-BE49-F238E27FC236}">
                    <a16:creationId xmlns:a16="http://schemas.microsoft.com/office/drawing/2014/main" id="{5416FDF2-5D8F-EB3F-9147-7575F36002EF}"/>
                  </a:ext>
                </a:extLst>
              </p:cNvPr>
              <p:cNvSpPr txBox="1">
                <a:spLocks noRot="1" noChangeAspect="1" noMove="1" noResize="1" noEditPoints="1" noAdjustHandles="1" noChangeArrowheads="1" noChangeShapeType="1" noTextEdit="1"/>
              </p:cNvSpPr>
              <p:nvPr/>
            </p:nvSpPr>
            <p:spPr>
              <a:xfrm>
                <a:off x="7551683" y="1690688"/>
                <a:ext cx="4445875" cy="738664"/>
              </a:xfrm>
              <a:prstGeom prst="rect">
                <a:avLst/>
              </a:prstGeom>
              <a:blipFill>
                <a:blip r:embed="rId3"/>
                <a:stretch>
                  <a:fillRect b="-16393"/>
                </a:stretch>
              </a:blipFill>
            </p:spPr>
            <p:txBody>
              <a:bodyPr/>
              <a:lstStyle/>
              <a:p>
                <a:r>
                  <a:rPr lang="en-US">
                    <a:noFill/>
                  </a:rPr>
                  <a:t> </a:t>
                </a:r>
              </a:p>
            </p:txBody>
          </p:sp>
        </mc:Fallback>
      </mc:AlternateContent>
    </p:spTree>
    <p:extLst>
      <p:ext uri="{BB962C8B-B14F-4D97-AF65-F5344CB8AC3E}">
        <p14:creationId xmlns:p14="http://schemas.microsoft.com/office/powerpoint/2010/main" val="748254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p:txBody>
          <a:bodyPr/>
          <a:lstStyle/>
          <a:p>
            <a:r>
              <a:rPr lang="en-US" dirty="0"/>
              <a:t>EUF</a:t>
            </a:r>
          </a:p>
        </p:txBody>
      </p:sp>
      <p:pic>
        <p:nvPicPr>
          <p:cNvPr id="5" name="Picture 4">
            <a:extLst>
              <a:ext uri="{FF2B5EF4-FFF2-40B4-BE49-F238E27FC236}">
                <a16:creationId xmlns:a16="http://schemas.microsoft.com/office/drawing/2014/main" id="{6D42C28B-8BDE-EF8E-A7A1-6DF97515E80C}"/>
              </a:ext>
            </a:extLst>
          </p:cNvPr>
          <p:cNvPicPr>
            <a:picLocks noChangeAspect="1"/>
          </p:cNvPicPr>
          <p:nvPr/>
        </p:nvPicPr>
        <p:blipFill>
          <a:blip r:embed="rId2"/>
          <a:stretch>
            <a:fillRect/>
          </a:stretch>
        </p:blipFill>
        <p:spPr>
          <a:xfrm>
            <a:off x="577802" y="2183524"/>
            <a:ext cx="11036396" cy="3714725"/>
          </a:xfrm>
          <a:prstGeom prst="rect">
            <a:avLst/>
          </a:prstGeom>
        </p:spPr>
      </p:pic>
    </p:spTree>
    <p:extLst>
      <p:ext uri="{BB962C8B-B14F-4D97-AF65-F5344CB8AC3E}">
        <p14:creationId xmlns:p14="http://schemas.microsoft.com/office/powerpoint/2010/main" val="178994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0A4D49E-7065-4144-8746-3128160E4DDF}"/>
              </a:ext>
            </a:extLst>
          </p:cNvPr>
          <p:cNvSpPr txBox="1">
            <a:spLocks/>
          </p:cNvSpPr>
          <p:nvPr/>
        </p:nvSpPr>
        <p:spPr>
          <a:xfrm>
            <a:off x="0" y="386215"/>
            <a:ext cx="2033752"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pitchFamily="34" charset="0"/>
              </a:rPr>
              <a:t>EUF</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59F00870-84F7-4F1A-A1BC-4FF2316D561D}"/>
                  </a:ext>
                </a:extLst>
              </p:cNvPr>
              <p:cNvSpPr txBox="1">
                <a:spLocks/>
              </p:cNvSpPr>
              <p:nvPr/>
            </p:nvSpPr>
            <p:spPr>
              <a:xfrm>
                <a:off x="282863" y="2325674"/>
                <a:ext cx="8382000" cy="1514838"/>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buFont typeface="Arial" pitchFamily="34" charset="0"/>
                  <a:buNone/>
                </a:pPr>
                <a:r>
                  <a:rPr lang="en-US" sz="2800" b="0">
                    <a:cs typeface="Calibri" pitchFamily="34" charset="0"/>
                  </a:rPr>
                  <a:t> </a:t>
                </a:r>
                <a14:m>
                  <m:oMath xmlns:m="http://schemas.openxmlformats.org/officeDocument/2006/math">
                    <m:r>
                      <a:rPr lang="en-US" sz="2800" i="1" dirty="0" smtClean="0">
                        <a:latin typeface="Cambria Math"/>
                        <a:cs typeface="Calibri" pitchFamily="34" charset="0"/>
                      </a:rPr>
                      <m:t>𝑎</m:t>
                    </m:r>
                    <m:r>
                      <a:rPr lang="en-US" sz="2800" i="1" dirty="0" smtClean="0">
                        <a:latin typeface="Cambria Math"/>
                        <a:cs typeface="Calibri" pitchFamily="34" charset="0"/>
                      </a:rPr>
                      <m:t> =</m:t>
                    </m:r>
                    <m:sSub>
                      <m:sSubPr>
                        <m:ctrlPr>
                          <a:rPr lang="en-US" sz="2800" i="1" dirty="0" smtClean="0">
                            <a:latin typeface="Cambria Math" panose="02040503050406030204" pitchFamily="18" charset="0"/>
                            <a:cs typeface="Calibri" pitchFamily="34" charset="0"/>
                          </a:rPr>
                        </m:ctrlPr>
                      </m:sSubPr>
                      <m:e>
                        <m:r>
                          <a:rPr lang="en-US" sz="2800" i="1" dirty="0" smtClean="0">
                            <a:latin typeface="Cambria Math"/>
                            <a:cs typeface="Calibri" pitchFamily="34" charset="0"/>
                          </a:rPr>
                          <m:t>𝑣</m:t>
                        </m:r>
                      </m:e>
                      <m:sub>
                        <m:r>
                          <a:rPr lang="en-US" sz="2800" i="1" dirty="0" smtClean="0">
                            <a:latin typeface="Cambria Math"/>
                            <a:cs typeface="Calibri" pitchFamily="34" charset="0"/>
                          </a:rPr>
                          <m:t>2</m:t>
                        </m:r>
                      </m:sub>
                    </m:sSub>
                    <m:r>
                      <a:rPr lang="en-US" sz="2800" i="1" dirty="0" smtClean="0">
                        <a:latin typeface="Cambria Math"/>
                        <a:cs typeface="Calibri" pitchFamily="34" charset="0"/>
                      </a:rPr>
                      <m:t>,</m:t>
                    </m:r>
                    <m:r>
                      <a:rPr lang="en-US" sz="2800" i="1" dirty="0" smtClean="0">
                        <a:solidFill>
                          <a:srgbClr val="FF0000"/>
                        </a:solidFill>
                        <a:latin typeface="Cambria Math"/>
                        <a:cs typeface="Calibri" pitchFamily="34" charset="0"/>
                      </a:rPr>
                      <m:t> </m:t>
                    </m:r>
                    <m:r>
                      <a:rPr lang="en-US" sz="2800" i="1" dirty="0">
                        <a:latin typeface="Cambria Math"/>
                        <a:cs typeface="Calibri" pitchFamily="34" charset="0"/>
                      </a:rPr>
                      <m:t>𝑎</m:t>
                    </m:r>
                    <m:r>
                      <a:rPr lang="en-US" sz="2800" i="1" dirty="0" smtClean="0">
                        <a:latin typeface="Cambria Math"/>
                        <a:cs typeface="Calibri" pitchFamily="34" charset="0"/>
                      </a:rPr>
                      <m:t> =</m:t>
                    </m:r>
                    <m:sSub>
                      <m:sSubPr>
                        <m:ctrlPr>
                          <a:rPr lang="en-US" sz="2800" i="1" dirty="0" smtClean="0">
                            <a:latin typeface="Cambria Math" panose="02040503050406030204" pitchFamily="18" charset="0"/>
                            <a:cs typeface="Calibri" pitchFamily="34" charset="0"/>
                          </a:rPr>
                        </m:ctrlPr>
                      </m:sSubPr>
                      <m:e>
                        <m:r>
                          <a:rPr lang="en-US" sz="2800" i="1" dirty="0" smtClean="0">
                            <a:latin typeface="Cambria Math"/>
                            <a:cs typeface="Calibri" pitchFamily="34" charset="0"/>
                          </a:rPr>
                          <m:t>𝑣</m:t>
                        </m:r>
                      </m:e>
                      <m:sub>
                        <m:r>
                          <a:rPr lang="en-US" sz="2800" i="1" dirty="0" smtClean="0">
                            <a:latin typeface="Cambria Math"/>
                            <a:cs typeface="Calibri" pitchFamily="34" charset="0"/>
                          </a:rPr>
                          <m:t>3</m:t>
                        </m:r>
                      </m:sub>
                    </m:sSub>
                    <m:r>
                      <a:rPr lang="en-US" sz="2800" i="1" dirty="0" smtClean="0">
                        <a:latin typeface="Cambria Math"/>
                        <a:cs typeface="Calibri" pitchFamily="34" charset="0"/>
                      </a:rPr>
                      <m:t>, </m:t>
                    </m:r>
                    <m:r>
                      <a:rPr lang="en-US" sz="2800" i="1" dirty="0" smtClean="0">
                        <a:solidFill>
                          <a:srgbClr val="D83B01"/>
                        </a:solidFill>
                        <a:latin typeface="Cambria Math"/>
                        <a:cs typeface="Calibri" pitchFamily="34" charset="0"/>
                        <a:sym typeface="Symbol"/>
                      </a:rPr>
                      <m:t>𝑎</m:t>
                    </m:r>
                    <m:r>
                      <a:rPr lang="en-US" sz="2800" i="1" baseline="-25000" dirty="0" smtClean="0">
                        <a:solidFill>
                          <a:srgbClr val="0070C0"/>
                        </a:solidFill>
                        <a:latin typeface="Cambria Math"/>
                        <a:cs typeface="Calibri" pitchFamily="34" charset="0"/>
                        <a:sym typeface="Symbol"/>
                      </a:rPr>
                      <m:t> </m:t>
                    </m:r>
                    <m:r>
                      <a:rPr lang="en-US" sz="2800" i="1" dirty="0" smtClean="0">
                        <a:latin typeface="Cambria Math"/>
                        <a:cs typeface="Calibri" pitchFamily="34" charset="0"/>
                        <a:sym typeface="Symbol"/>
                      </a:rPr>
                      <m:t>  </m:t>
                    </m:r>
                    <m:sSub>
                      <m:sSubPr>
                        <m:ctrlPr>
                          <a:rPr lang="en-US" sz="2800" i="1" dirty="0" smtClean="0">
                            <a:solidFill>
                              <a:srgbClr val="107C10"/>
                            </a:solidFill>
                            <a:latin typeface="Cambria Math" panose="02040503050406030204" pitchFamily="18" charset="0"/>
                            <a:cs typeface="Calibri" pitchFamily="34" charset="0"/>
                            <a:sym typeface="Symbol"/>
                          </a:rPr>
                        </m:ctrlPr>
                      </m:sSubPr>
                      <m:e>
                        <m:r>
                          <a:rPr lang="en-US" sz="2800" i="1" dirty="0" smtClean="0">
                            <a:solidFill>
                              <a:srgbClr val="107C10"/>
                            </a:solidFill>
                            <a:latin typeface="Cambria Math"/>
                            <a:cs typeface="Calibri" pitchFamily="34" charset="0"/>
                            <a:sym typeface="Symbol"/>
                          </a:rPr>
                          <m:t>𝑣</m:t>
                        </m:r>
                      </m:e>
                      <m:sub>
                        <m:r>
                          <a:rPr lang="en-US" sz="2800" i="1" dirty="0" smtClean="0">
                            <a:solidFill>
                              <a:srgbClr val="107C10"/>
                            </a:solidFill>
                            <a:latin typeface="Cambria Math"/>
                            <a:cs typeface="Calibri" pitchFamily="34" charset="0"/>
                            <a:sym typeface="Symbol"/>
                          </a:rPr>
                          <m:t>1</m:t>
                        </m:r>
                      </m:sub>
                    </m:sSub>
                    <m:r>
                      <a:rPr lang="en-US" sz="2800" i="1" dirty="0" smtClean="0">
                        <a:latin typeface="Cambria Math"/>
                        <a:cs typeface="Calibri" pitchFamily="34" charset="0"/>
                        <a:sym typeface="Symbol"/>
                      </a:rPr>
                      <m:t>,</m:t>
                    </m:r>
                    <m:r>
                      <a:rPr lang="en-US" sz="2800" dirty="0" smtClean="0">
                        <a:latin typeface="Cambria Math"/>
                        <a:cs typeface="Calibri" pitchFamily="34" charset="0"/>
                        <a:sym typeface="Symbol"/>
                      </a:rPr>
                      <m:t> </m:t>
                    </m:r>
                  </m:oMath>
                </a14:m>
                <a:endParaRPr lang="en-US" sz="2800">
                  <a:latin typeface="Cambria Math"/>
                  <a:cs typeface="Calibri" pitchFamily="34" charset="0"/>
                  <a:sym typeface="Symbol"/>
                </a:endParaRPr>
              </a:p>
              <a:p>
                <a:pPr>
                  <a:buFont typeface="Arial" pitchFamily="34" charset="0"/>
                  <a:buNone/>
                </a:pPr>
                <a:r>
                  <a:rPr lang="en-US" sz="2800">
                    <a:cs typeface="Calibri" pitchFamily="34" charset="0"/>
                    <a:sym typeface="Symbol"/>
                  </a:rPr>
                  <a:t> </a:t>
                </a:r>
                <a14:m>
                  <m:oMath xmlns:m="http://schemas.openxmlformats.org/officeDocument/2006/math">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1</m:t>
                        </m:r>
                      </m:sub>
                    </m:sSub>
                    <m:r>
                      <a:rPr lang="en-US" sz="2800" i="1" dirty="0" smtClean="0">
                        <a:latin typeface="Cambria Math"/>
                        <a:cs typeface="Calibri" pitchFamily="34" charset="0"/>
                        <a:sym typeface="Symbol"/>
                      </a:rPr>
                      <m:t>≡</m:t>
                    </m:r>
                    <m:r>
                      <a:rPr lang="en-US" sz="2800" i="1" dirty="0" smtClean="0">
                        <a:latin typeface="Cambria Math"/>
                        <a:cs typeface="Calibri" pitchFamily="34" charset="0"/>
                        <a:sym typeface="Symbol"/>
                      </a:rPr>
                      <m:t>𝑓</m:t>
                    </m:r>
                    <m:d>
                      <m:dPr>
                        <m:ctrlPr>
                          <a:rPr lang="en-US" sz="2800" i="1" dirty="0" smtClean="0">
                            <a:latin typeface="Cambria Math" panose="02040503050406030204" pitchFamily="18" charset="0"/>
                            <a:cs typeface="Calibri" pitchFamily="34" charset="0"/>
                            <a:sym typeface="Symbol"/>
                          </a:rPr>
                        </m:ctrlPr>
                      </m:dPr>
                      <m:e>
                        <m:r>
                          <a:rPr lang="en-US" sz="2800" i="1" dirty="0" smtClean="0">
                            <a:latin typeface="Cambria Math"/>
                            <a:cs typeface="Calibri" pitchFamily="34" charset="0"/>
                            <a:sym typeface="Symbol"/>
                          </a:rPr>
                          <m:t>𝑎</m:t>
                        </m:r>
                      </m:e>
                    </m:d>
                    <m:r>
                      <a:rPr lang="en-US" sz="2800" i="1" dirty="0" smtClean="0">
                        <a:latin typeface="Cambria Math"/>
                        <a:cs typeface="Calibri" pitchFamily="34" charset="0"/>
                        <a:sym typeface="Symbol"/>
                      </a:rPr>
                      <m:t>, </m:t>
                    </m:r>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2</m:t>
                        </m:r>
                      </m:sub>
                    </m:sSub>
                    <m:r>
                      <a:rPr lang="en-US" sz="2800" i="1" dirty="0" smtClean="0">
                        <a:latin typeface="Cambria Math"/>
                        <a:cs typeface="Calibri" pitchFamily="34" charset="0"/>
                        <a:sym typeface="Symbol"/>
                      </a:rPr>
                      <m:t>≡</m:t>
                    </m:r>
                    <m:r>
                      <a:rPr lang="en-US" sz="2800" i="1" dirty="0" smtClean="0">
                        <a:latin typeface="Cambria Math"/>
                        <a:cs typeface="Calibri" pitchFamily="34" charset="0"/>
                        <a:sym typeface="Symbol"/>
                      </a:rPr>
                      <m:t>𝑓</m:t>
                    </m:r>
                    <m:d>
                      <m:dPr>
                        <m:ctrlPr>
                          <a:rPr lang="en-US" sz="2800" i="1" dirty="0" smtClean="0">
                            <a:latin typeface="Cambria Math" panose="02040503050406030204" pitchFamily="18" charset="0"/>
                            <a:cs typeface="Calibri" pitchFamily="34" charset="0"/>
                            <a:sym typeface="Symbol"/>
                          </a:rPr>
                        </m:ctrlPr>
                      </m:dPr>
                      <m:e>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1</m:t>
                            </m:r>
                          </m:sub>
                        </m:sSub>
                      </m:e>
                    </m:d>
                    <m:r>
                      <a:rPr lang="en-US" sz="2800" i="1" dirty="0" smtClean="0">
                        <a:latin typeface="Cambria Math"/>
                        <a:cs typeface="Calibri" pitchFamily="34" charset="0"/>
                        <a:sym typeface="Symbol"/>
                      </a:rPr>
                      <m:t>, </m:t>
                    </m:r>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3</m:t>
                        </m:r>
                      </m:sub>
                    </m:sSub>
                    <m:r>
                      <a:rPr lang="en-US" sz="2800" i="1" dirty="0" smtClean="0">
                        <a:latin typeface="Cambria Math"/>
                        <a:cs typeface="Calibri" pitchFamily="34" charset="0"/>
                        <a:sym typeface="Symbol"/>
                      </a:rPr>
                      <m:t>≡</m:t>
                    </m:r>
                    <m:r>
                      <a:rPr lang="en-US" sz="2800" i="1" dirty="0" smtClean="0">
                        <a:latin typeface="Cambria Math"/>
                        <a:cs typeface="Calibri" pitchFamily="34" charset="0"/>
                        <a:sym typeface="Symbol"/>
                      </a:rPr>
                      <m:t>𝑓</m:t>
                    </m:r>
                    <m:r>
                      <a:rPr lang="en-US" sz="2800" i="1" dirty="0" smtClean="0">
                        <a:latin typeface="Cambria Math"/>
                        <a:cs typeface="Calibri" pitchFamily="34" charset="0"/>
                        <a:sym typeface="Symbol"/>
                      </a:rPr>
                      <m:t>(</m:t>
                    </m:r>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2</m:t>
                        </m:r>
                      </m:sub>
                    </m:sSub>
                    <m:r>
                      <a:rPr lang="en-US" sz="2800" i="1" dirty="0" smtClean="0">
                        <a:latin typeface="Cambria Math"/>
                        <a:cs typeface="Calibri" pitchFamily="34" charset="0"/>
                        <a:sym typeface="Symbol"/>
                      </a:rPr>
                      <m:t>)</m:t>
                    </m:r>
                  </m:oMath>
                </a14:m>
                <a:r>
                  <a:rPr lang="en-US" sz="2800">
                    <a:cs typeface="Calibri" pitchFamily="34" charset="0"/>
                    <a:sym typeface="Symbol"/>
                  </a:rPr>
                  <a:t> </a:t>
                </a:r>
                <a:endParaRPr lang="en-US" sz="2800">
                  <a:solidFill>
                    <a:srgbClr val="0070C0"/>
                  </a:solidFill>
                  <a:cs typeface="Calibri" pitchFamily="34" charset="0"/>
                  <a:sym typeface="Symbol"/>
                </a:endParaRPr>
              </a:p>
            </p:txBody>
          </p:sp>
        </mc:Choice>
        <mc:Fallback xmlns="">
          <p:sp>
            <p:nvSpPr>
              <p:cNvPr id="7" name="Content Placeholder 2">
                <a:extLst>
                  <a:ext uri="{FF2B5EF4-FFF2-40B4-BE49-F238E27FC236}">
                    <a16:creationId xmlns:a16="http://schemas.microsoft.com/office/drawing/2014/main" id="{59F00870-84F7-4F1A-A1BC-4FF2316D561D}"/>
                  </a:ext>
                </a:extLst>
              </p:cNvPr>
              <p:cNvSpPr txBox="1">
                <a:spLocks noRot="1" noChangeAspect="1" noMove="1" noResize="1" noEditPoints="1" noAdjustHandles="1" noChangeArrowheads="1" noChangeShapeType="1" noTextEdit="1"/>
              </p:cNvSpPr>
              <p:nvPr/>
            </p:nvSpPr>
            <p:spPr>
              <a:xfrm>
                <a:off x="282863" y="2325674"/>
                <a:ext cx="8382000" cy="151483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4D85E68-D3E4-4D46-B968-14995EB2946D}"/>
                  </a:ext>
                </a:extLst>
              </p:cNvPr>
              <p:cNvSpPr txBox="1"/>
              <p:nvPr/>
            </p:nvSpPr>
            <p:spPr>
              <a:xfrm>
                <a:off x="543789" y="1456314"/>
                <a:ext cx="7899400" cy="523220"/>
              </a:xfrm>
              <a:prstGeom prst="rect">
                <a:avLst/>
              </a:prstGeom>
              <a:noFill/>
            </p:spPr>
            <p:txBody>
              <a:bodyPr wrap="square">
                <a:spAutoFit/>
              </a:bodyPr>
              <a:lstStyle/>
              <a:p>
                <a:pPr algn="ctr">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cs typeface="Calibri" pitchFamily="34" charset="0"/>
                        </a:rPr>
                        <m:t>𝑎</m:t>
                      </m:r>
                      <m:r>
                        <a:rPr lang="en-US" sz="2800" i="1" dirty="0" smtClean="0">
                          <a:latin typeface="Cambria Math" panose="02040503050406030204" pitchFamily="18" charset="0"/>
                          <a:cs typeface="Calibri" pitchFamily="34" charset="0"/>
                        </a:rPr>
                        <m:t> = </m:t>
                      </m:r>
                      <m:r>
                        <a:rPr lang="en-US" sz="2800" i="1" dirty="0" smtClean="0">
                          <a:latin typeface="Cambria Math" panose="02040503050406030204" pitchFamily="18" charset="0"/>
                          <a:cs typeface="Calibri" pitchFamily="34" charset="0"/>
                        </a:rPr>
                        <m:t>𝑓</m:t>
                      </m:r>
                      <m:r>
                        <a:rPr lang="en-US" sz="2800" i="1" dirty="0" smtClean="0">
                          <a:latin typeface="Cambria Math" panose="02040503050406030204" pitchFamily="18" charset="0"/>
                          <a:cs typeface="Calibri" pitchFamily="34" charset="0"/>
                        </a:rPr>
                        <m:t>(</m:t>
                      </m:r>
                      <m:r>
                        <a:rPr lang="en-US" sz="2800" i="1" dirty="0" smtClean="0">
                          <a:latin typeface="Cambria Math" panose="02040503050406030204" pitchFamily="18" charset="0"/>
                          <a:cs typeface="Calibri" pitchFamily="34" charset="0"/>
                        </a:rPr>
                        <m:t>𝑓</m:t>
                      </m:r>
                      <m:r>
                        <a:rPr lang="en-US" sz="2800" i="1" dirty="0" smtClean="0">
                          <a:latin typeface="Cambria Math" panose="02040503050406030204" pitchFamily="18" charset="0"/>
                          <a:cs typeface="Calibri" pitchFamily="34" charset="0"/>
                        </a:rPr>
                        <m:t>(</m:t>
                      </m:r>
                      <m:r>
                        <a:rPr lang="en-US" sz="2800" i="1" dirty="0" smtClean="0">
                          <a:latin typeface="Cambria Math" panose="02040503050406030204" pitchFamily="18" charset="0"/>
                          <a:cs typeface="Calibri" pitchFamily="34" charset="0"/>
                        </a:rPr>
                        <m:t>𝑎</m:t>
                      </m:r>
                      <m:r>
                        <a:rPr lang="en-US" sz="2800" i="1" dirty="0" smtClean="0">
                          <a:latin typeface="Cambria Math" panose="02040503050406030204" pitchFamily="18" charset="0"/>
                          <a:cs typeface="Calibri" pitchFamily="34" charset="0"/>
                        </a:rPr>
                        <m:t>)),  </m:t>
                      </m:r>
                      <m:r>
                        <a:rPr lang="en-US" sz="2800" i="1" dirty="0">
                          <a:latin typeface="Cambria Math" panose="02040503050406030204" pitchFamily="18" charset="0"/>
                          <a:cs typeface="Calibri" pitchFamily="34" charset="0"/>
                        </a:rPr>
                        <m:t>𝑎</m:t>
                      </m:r>
                      <m:r>
                        <a:rPr lang="en-US" sz="2800" i="1" dirty="0">
                          <a:latin typeface="Cambria Math" panose="02040503050406030204" pitchFamily="18" charset="0"/>
                          <a:cs typeface="Calibri" pitchFamily="34" charset="0"/>
                        </a:rPr>
                        <m:t> = </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𝑎</m:t>
                      </m:r>
                      <m:r>
                        <a:rPr lang="en-US" sz="2800" i="1" dirty="0">
                          <a:latin typeface="Cambria Math" panose="02040503050406030204" pitchFamily="18" charset="0"/>
                          <a:cs typeface="Calibri" pitchFamily="34" charset="0"/>
                        </a:rPr>
                        <m:t>))),  </m:t>
                      </m:r>
                      <m:r>
                        <a:rPr lang="en-US" sz="2800" i="1" dirty="0" smtClean="0">
                          <a:solidFill>
                            <a:srgbClr val="D83B01"/>
                          </a:solidFill>
                          <a:latin typeface="Cambria Math" panose="02040503050406030204" pitchFamily="18" charset="0"/>
                          <a:cs typeface="Calibri" pitchFamily="34" charset="0"/>
                          <a:sym typeface="Symbol"/>
                        </a:rPr>
                        <m:t>𝑎</m:t>
                      </m:r>
                      <m:r>
                        <a:rPr lang="en-US" sz="2800" i="1" baseline="-25000" dirty="0">
                          <a:solidFill>
                            <a:srgbClr val="0070C0"/>
                          </a:solidFill>
                          <a:latin typeface="Cambria Math" panose="02040503050406030204" pitchFamily="18" charset="0"/>
                          <a:cs typeface="Calibri" pitchFamily="34" charset="0"/>
                          <a:sym typeface="Symbol"/>
                        </a:rPr>
                        <m:t> </m:t>
                      </m:r>
                      <m:r>
                        <a:rPr lang="en-US" sz="2800" i="1" dirty="0">
                          <a:latin typeface="Cambria Math" panose="02040503050406030204" pitchFamily="18" charset="0"/>
                          <a:cs typeface="Calibri" pitchFamily="34" charset="0"/>
                          <a:sym typeface="Symbol"/>
                        </a:rPr>
                        <m:t>  </m:t>
                      </m:r>
                      <m:r>
                        <a:rPr lang="en-US" sz="2800" i="1" dirty="0" smtClean="0">
                          <a:solidFill>
                            <a:srgbClr val="107C10"/>
                          </a:solidFill>
                          <a:latin typeface="Cambria Math" panose="02040503050406030204" pitchFamily="18" charset="0"/>
                          <a:cs typeface="Calibri" pitchFamily="34" charset="0"/>
                          <a:sym typeface="Symbol"/>
                        </a:rPr>
                        <m:t>𝑓</m:t>
                      </m:r>
                      <m:r>
                        <a:rPr lang="en-US" sz="2800" i="1" dirty="0" smtClean="0">
                          <a:solidFill>
                            <a:srgbClr val="107C10"/>
                          </a:solidFill>
                          <a:latin typeface="Cambria Math" panose="02040503050406030204" pitchFamily="18" charset="0"/>
                          <a:cs typeface="Calibri" pitchFamily="34" charset="0"/>
                          <a:sym typeface="Symbol"/>
                        </a:rPr>
                        <m:t>(</m:t>
                      </m:r>
                      <m:r>
                        <a:rPr lang="en-US" sz="2800" i="1" dirty="0" smtClean="0">
                          <a:solidFill>
                            <a:srgbClr val="107C10"/>
                          </a:solidFill>
                          <a:latin typeface="Cambria Math" panose="02040503050406030204" pitchFamily="18" charset="0"/>
                          <a:cs typeface="Calibri" pitchFamily="34" charset="0"/>
                          <a:sym typeface="Symbol"/>
                        </a:rPr>
                        <m:t>𝑎</m:t>
                      </m:r>
                      <m:r>
                        <a:rPr lang="en-US" sz="2800" i="1" dirty="0" smtClean="0">
                          <a:solidFill>
                            <a:srgbClr val="107C10"/>
                          </a:solidFill>
                          <a:latin typeface="Cambria Math" panose="02040503050406030204" pitchFamily="18" charset="0"/>
                          <a:cs typeface="Calibri" pitchFamily="34" charset="0"/>
                          <a:sym typeface="Symbol"/>
                        </a:rPr>
                        <m:t>) </m:t>
                      </m:r>
                    </m:oMath>
                  </m:oMathPara>
                </a14:m>
                <a:endParaRPr lang="en-US" sz="2800" dirty="0">
                  <a:solidFill>
                    <a:srgbClr val="0070C0"/>
                  </a:solidFill>
                  <a:cs typeface="Calibri" pitchFamily="34" charset="0"/>
                  <a:sym typeface="Symbol"/>
                </a:endParaRPr>
              </a:p>
            </p:txBody>
          </p:sp>
        </mc:Choice>
        <mc:Fallback xmlns="">
          <p:sp>
            <p:nvSpPr>
              <p:cNvPr id="9" name="TextBox 8">
                <a:extLst>
                  <a:ext uri="{FF2B5EF4-FFF2-40B4-BE49-F238E27FC236}">
                    <a16:creationId xmlns:a16="http://schemas.microsoft.com/office/drawing/2014/main" id="{34D85E68-D3E4-4D46-B968-14995EB2946D}"/>
                  </a:ext>
                </a:extLst>
              </p:cNvPr>
              <p:cNvSpPr txBox="1">
                <a:spLocks noRot="1" noChangeAspect="1" noMove="1" noResize="1" noEditPoints="1" noAdjustHandles="1" noChangeArrowheads="1" noChangeShapeType="1" noTextEdit="1"/>
              </p:cNvSpPr>
              <p:nvPr/>
            </p:nvSpPr>
            <p:spPr>
              <a:xfrm>
                <a:off x="543789" y="1456314"/>
                <a:ext cx="7899400"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3F8A8F88-B17F-487E-8934-8D3977CAC45F}"/>
                  </a:ext>
                </a:extLst>
              </p:cNvPr>
              <p:cNvSpPr/>
              <p:nvPr/>
            </p:nvSpPr>
            <p:spPr bwMode="auto">
              <a:xfrm>
                <a:off x="7174062" y="3271896"/>
                <a:ext cx="1625601" cy="1529165"/>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14:m>
                  <m:oMath xmlns:m="http://schemas.openxmlformats.org/officeDocument/2006/math">
                    <m:r>
                      <a:rPr kumimoji="0" lang="en-US" sz="2400" b="0" i="1" u="none" strike="noStrike" kern="0" cap="none" spc="0" normalizeH="0" baseline="0" noProof="0" smtClean="0">
                        <a:ln>
                          <a:noFill/>
                        </a:ln>
                        <a:solidFill>
                          <a:srgbClr val="D83B01"/>
                        </a:solidFill>
                        <a:effectLst/>
                        <a:uLnTx/>
                        <a:uFillTx/>
                        <a:latin typeface="Cambria Math"/>
                        <a:ea typeface="+mn-ea"/>
                        <a:cs typeface="Calibri" pitchFamily="34" charset="0"/>
                      </a:rPr>
                      <m:t>𝑎</m:t>
                    </m:r>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2</m:t>
                        </m:r>
                      </m:sub>
                    </m:s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3</m:t>
                        </m:r>
                      </m:sub>
                    </m:sSub>
                  </m:oMath>
                </a14:m>
                <a:r>
                  <a:rPr kumimoji="0" lang="en-US" sz="2400" b="0" i="0" u="none" strike="noStrike" kern="0" cap="none" spc="0" normalizeH="0" baseline="0" noProof="0">
                    <a:ln>
                      <a:noFill/>
                    </a:ln>
                    <a:solidFill>
                      <a:srgbClr val="000000"/>
                    </a:solidFill>
                    <a:effectLst/>
                    <a:uLnTx/>
                    <a:uFillTx/>
                    <a:latin typeface="Calibri" pitchFamily="34" charset="0"/>
                    <a:ea typeface="+mn-ea"/>
                    <a:cs typeface="Calibri" pitchFamily="34" charset="0"/>
                  </a:rPr>
                  <a:t> </a:t>
                </a:r>
              </a:p>
            </p:txBody>
          </p:sp>
        </mc:Choice>
        <mc:Fallback xmlns="">
          <p:sp>
            <p:nvSpPr>
              <p:cNvPr id="12" name="Oval 11">
                <a:extLst>
                  <a:ext uri="{FF2B5EF4-FFF2-40B4-BE49-F238E27FC236}">
                    <a16:creationId xmlns:a16="http://schemas.microsoft.com/office/drawing/2014/main" id="{3F8A8F88-B17F-487E-8934-8D3977CAC45F}"/>
                  </a:ext>
                </a:extLst>
              </p:cNvPr>
              <p:cNvSpPr>
                <a:spLocks noRot="1" noChangeAspect="1" noMove="1" noResize="1" noEditPoints="1" noAdjustHandles="1" noChangeArrowheads="1" noChangeShapeType="1" noTextEdit="1"/>
              </p:cNvSpPr>
              <p:nvPr/>
            </p:nvSpPr>
            <p:spPr bwMode="auto">
              <a:xfrm>
                <a:off x="7174062" y="3271896"/>
                <a:ext cx="1625601" cy="1529165"/>
              </a:xfrm>
              <a:prstGeom prst="ellipse">
                <a:avLst/>
              </a:prstGeom>
              <a:blipFill>
                <a:blip r:embed="rId5"/>
                <a:stretch>
                  <a:fillRect/>
                </a:stretch>
              </a:blip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0A00AD31-A571-4845-98C9-33F768BC0724}"/>
                  </a:ext>
                </a:extLst>
              </p:cNvPr>
              <p:cNvSpPr/>
              <p:nvPr/>
            </p:nvSpPr>
            <p:spPr bwMode="auto">
              <a:xfrm>
                <a:off x="8934464" y="3611241"/>
                <a:ext cx="960582" cy="850473"/>
              </a:xfrm>
              <a:prstGeom prst="ellipse">
                <a:avLst/>
              </a:prstGeom>
              <a:gradFill rotWithShape="1">
                <a:gsLst>
                  <a:gs pos="0">
                    <a:srgbClr val="DCDDA9"/>
                  </a:gs>
                  <a:gs pos="100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0" cap="none" spc="0" normalizeH="0" baseline="0" noProof="0" dirty="0" smtClean="0">
                              <a:ln>
                                <a:noFill/>
                              </a:ln>
                              <a:solidFill>
                                <a:srgbClr val="107C1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dirty="0" smtClean="0">
                              <a:ln>
                                <a:noFill/>
                              </a:ln>
                              <a:solidFill>
                                <a:srgbClr val="107C10"/>
                              </a:solidFill>
                              <a:effectLst/>
                              <a:uLnTx/>
                              <a:uFillTx/>
                              <a:latin typeface="Cambria Math"/>
                              <a:ea typeface="+mn-ea"/>
                              <a:cs typeface="Calibri" pitchFamily="34" charset="0"/>
                            </a:rPr>
                            <m:t>𝑣</m:t>
                          </m:r>
                        </m:e>
                        <m:sub>
                          <m:r>
                            <a:rPr kumimoji="0" lang="en-US" sz="2400" b="0" i="1" u="none" strike="noStrike" kern="0" cap="none" spc="0" normalizeH="0" baseline="0" noProof="0" dirty="0" smtClean="0">
                              <a:ln>
                                <a:noFill/>
                              </a:ln>
                              <a:solidFill>
                                <a:srgbClr val="107C10"/>
                              </a:solidFill>
                              <a:effectLst/>
                              <a:uLnTx/>
                              <a:uFillTx/>
                              <a:latin typeface="Cambria Math"/>
                              <a:ea typeface="+mn-ea"/>
                              <a:cs typeface="Calibri" pitchFamily="34" charset="0"/>
                            </a:rPr>
                            <m:t>1</m:t>
                          </m:r>
                        </m:sub>
                      </m:sSub>
                    </m:oMath>
                  </m:oMathPara>
                </a14:m>
                <a:endParaRPr kumimoji="0" lang="en-US" sz="2400" b="0" i="0" u="none" strike="noStrike" kern="0" cap="none" spc="0" normalizeH="0" baseline="0" noProof="0">
                  <a:ln>
                    <a:noFill/>
                  </a:ln>
                  <a:solidFill>
                    <a:srgbClr val="000000"/>
                  </a:solidFill>
                  <a:effectLst/>
                  <a:uLnTx/>
                  <a:uFillTx/>
                  <a:latin typeface="Calibri" pitchFamily="34" charset="0"/>
                  <a:ea typeface="+mn-ea"/>
                  <a:cs typeface="Calibri" pitchFamily="34" charset="0"/>
                </a:endParaRPr>
              </a:p>
            </p:txBody>
          </p:sp>
        </mc:Choice>
        <mc:Fallback xmlns="">
          <p:sp>
            <p:nvSpPr>
              <p:cNvPr id="13" name="Oval 12">
                <a:extLst>
                  <a:ext uri="{FF2B5EF4-FFF2-40B4-BE49-F238E27FC236}">
                    <a16:creationId xmlns:a16="http://schemas.microsoft.com/office/drawing/2014/main" id="{0A00AD31-A571-4845-98C9-33F768BC0724}"/>
                  </a:ext>
                </a:extLst>
              </p:cNvPr>
              <p:cNvSpPr>
                <a:spLocks noRot="1" noChangeAspect="1" noMove="1" noResize="1" noEditPoints="1" noAdjustHandles="1" noChangeArrowheads="1" noChangeShapeType="1" noTextEdit="1"/>
              </p:cNvSpPr>
              <p:nvPr/>
            </p:nvSpPr>
            <p:spPr bwMode="auto">
              <a:xfrm>
                <a:off x="8934464" y="3611241"/>
                <a:ext cx="960582" cy="850473"/>
              </a:xfrm>
              <a:prstGeom prst="ellipse">
                <a:avLst/>
              </a:prstGeom>
              <a:blipFill>
                <a:blip r:embed="rId6"/>
                <a:stretch>
                  <a:fillRect/>
                </a:stretch>
              </a:blip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8612402A-1911-4D11-8455-718D596415CF}"/>
                  </a:ext>
                </a:extLst>
              </p:cNvPr>
              <p:cNvSpPr txBox="1">
                <a:spLocks/>
              </p:cNvSpPr>
              <p:nvPr/>
            </p:nvSpPr>
            <p:spPr>
              <a:xfrm>
                <a:off x="443344" y="5056013"/>
                <a:ext cx="7148945" cy="861774"/>
              </a:xfrm>
              <a:prstGeom prst="rect">
                <a:avLst/>
              </a:prstGeom>
            </p:spPr>
            <p:txBody>
              <a:bodyPr vert="horz" wrap="square" lIns="0" tIns="0" rIns="0" bIns="0" rtlCol="0">
                <a:spAutoFit/>
              </a:bodyPr>
              <a:lstStyle/>
              <a:p>
                <a:pPr marL="384954" marR="0" lvl="0" indent="-384954" defTabSz="914363" rtl="0" eaLnBrk="1" fontAlgn="auto" latinLnBrk="0" hangingPunct="1">
                  <a:lnSpc>
                    <a:spcPct val="90000"/>
                  </a:lnSpc>
                  <a:spcBef>
                    <a:spcPct val="20000"/>
                  </a:spcBef>
                  <a:spcAft>
                    <a:spcPts val="0"/>
                  </a:spcAft>
                  <a:buClrTx/>
                  <a:buSzPct val="90000"/>
                  <a:buFontTx/>
                  <a:buNone/>
                  <a:tabLst/>
                  <a:defRPr/>
                </a:pPr>
                <a:r>
                  <a:rPr lang="en-US" sz="2800">
                    <a:solidFill>
                      <a:srgbClr val="FF0000"/>
                    </a:solidFill>
                    <a:latin typeface="Segoe UI" panose="020B0502040204020203" pitchFamily="34" charset="0"/>
                    <a:cs typeface="Segoe UI" panose="020B0502040204020203" pitchFamily="34" charset="0"/>
                  </a:rPr>
                  <a:t>Step 2: Apply Congruence Rule:</a:t>
                </a:r>
              </a:p>
              <a:p>
                <a:pPr marL="384954" lvl="0" indent="-384954">
                  <a:lnSpc>
                    <a:spcPct val="90000"/>
                  </a:lnSpc>
                  <a:spcBef>
                    <a:spcPct val="20000"/>
                  </a:spcBef>
                  <a:buSzPct val="90000"/>
                </a:pPr>
                <a14:m>
                  <m:oMath xmlns:m="http://schemas.openxmlformats.org/officeDocument/2006/math">
                    <m:r>
                      <a:rPr kumimoji="0" lang="en-US" sz="2800" b="0" i="1" u="none" strike="noStrike" kern="1200" cap="none" spc="0" normalizeH="0" baseline="0" noProof="0" dirty="0" smtClean="0">
                        <a:ln>
                          <a:noFill/>
                        </a:ln>
                        <a:solidFill>
                          <a:srgbClr val="FF0000"/>
                        </a:solidFill>
                        <a:effectLst/>
                        <a:uLnTx/>
                        <a:uFillTx/>
                        <a:latin typeface="Cambria Math"/>
                        <a:cs typeface="Calibri" pitchFamily="34" charset="0"/>
                      </a:rPr>
                      <m:t>𝑎</m:t>
                    </m:r>
                    <m:r>
                      <a:rPr kumimoji="0" lang="en-US" sz="2800" b="0" i="1" u="none" strike="noStrike" kern="1200" cap="none" spc="0" normalizeH="0" baseline="0" noProof="0" dirty="0" smtClean="0">
                        <a:ln>
                          <a:noFill/>
                        </a:ln>
                        <a:solidFill>
                          <a:srgbClr val="FF0000"/>
                        </a:solidFill>
                        <a:effectLst/>
                        <a:uLnTx/>
                        <a:uFillTx/>
                        <a:latin typeface="Cambria Math"/>
                        <a:cs typeface="Calibri" pitchFamily="34" charset="0"/>
                      </a:rPr>
                      <m:t>≃</m:t>
                    </m:r>
                    <m:sSub>
                      <m:sSubPr>
                        <m:ctrlPr>
                          <a:rPr kumimoji="0" lang="en-US" sz="2800" b="0" i="1" u="none" strike="noStrike" kern="1200" cap="none" spc="0" normalizeH="0" baseline="0" noProof="0" dirty="0" smtClean="0">
                            <a:ln>
                              <a:noFill/>
                            </a:ln>
                            <a:solidFill>
                              <a:srgbClr val="FF0000"/>
                            </a:solidFill>
                            <a:effectLst/>
                            <a:uLnTx/>
                            <a:uFillTx/>
                            <a:latin typeface="Cambria Math" panose="02040503050406030204" pitchFamily="18" charset="0"/>
                            <a:cs typeface="Calibri" pitchFamily="34" charset="0"/>
                          </a:rPr>
                        </m:ctrlPr>
                      </m:sSubPr>
                      <m:e>
                        <m:r>
                          <a:rPr kumimoji="0" lang="en-US" sz="2800" b="0" i="1" u="none" strike="noStrike" kern="1200" cap="none" spc="0" normalizeH="0" baseline="0" noProof="0" dirty="0" smtClean="0">
                            <a:ln>
                              <a:noFill/>
                            </a:ln>
                            <a:solidFill>
                              <a:srgbClr val="FF0000"/>
                            </a:solidFill>
                            <a:effectLst/>
                            <a:uLnTx/>
                            <a:uFillTx/>
                            <a:latin typeface="Cambria Math"/>
                            <a:cs typeface="Calibri" pitchFamily="34" charset="0"/>
                          </a:rPr>
                          <m:t>𝑣</m:t>
                        </m:r>
                      </m:e>
                      <m:sub>
                        <m:r>
                          <a:rPr kumimoji="0" lang="en-US" sz="2800" b="0" i="1" u="none" strike="noStrike" kern="1200" cap="none" spc="0" normalizeH="0" baseline="0" noProof="0" dirty="0" smtClean="0">
                            <a:ln>
                              <a:noFill/>
                            </a:ln>
                            <a:solidFill>
                              <a:srgbClr val="FF0000"/>
                            </a:solidFill>
                            <a:effectLst/>
                            <a:uLnTx/>
                            <a:uFillTx/>
                            <a:latin typeface="Cambria Math"/>
                            <a:cs typeface="Calibri" pitchFamily="34" charset="0"/>
                          </a:rPr>
                          <m:t>2</m:t>
                        </m:r>
                      </m:sub>
                    </m:sSub>
                  </m:oMath>
                </a14:m>
                <a:r>
                  <a:rPr kumimoji="0" lang="en-US" sz="2800" b="0" u="none" strike="noStrike" kern="1200" cap="none" spc="0" normalizeH="0" noProof="0">
                    <a:ln>
                      <a:noFill/>
                    </a:ln>
                    <a:solidFill>
                      <a:srgbClr val="FF0000"/>
                    </a:solidFill>
                    <a:effectLst/>
                    <a:uLnTx/>
                    <a:uFillTx/>
                    <a:latin typeface="Calibri" pitchFamily="34" charset="0"/>
                    <a:cs typeface="Calibri" pitchFamily="34" charset="0"/>
                  </a:rPr>
                  <a:t>   implies </a:t>
                </a:r>
                <a14:m>
                  <m:oMath xmlns:m="http://schemas.openxmlformats.org/officeDocument/2006/math">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𝑓</m:t>
                    </m:r>
                    <m:d>
                      <m:d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dPr>
                      <m:e>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𝑎</m:t>
                        </m:r>
                      </m:e>
                    </m:d>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m:t>
                    </m:r>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𝑓</m:t>
                    </m:r>
                    <m:d>
                      <m:d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dPr>
                      <m:e>
                        <m:sSub>
                          <m:sSub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sSubPr>
                          <m:e>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𝑣</m:t>
                            </m:r>
                          </m:e>
                          <m:sub>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2</m:t>
                            </m:r>
                          </m:sub>
                        </m:sSub>
                      </m:e>
                    </m:d>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m:t>
                    </m:r>
                    <m:sSub>
                      <m:sSub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sSubPr>
                      <m:e>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       </m:t>
                        </m:r>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𝑣</m:t>
                        </m:r>
                      </m:e>
                      <m:sub>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1</m:t>
                        </m:r>
                      </m:sub>
                    </m:sSub>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m:t>
                    </m:r>
                    <m:sSub>
                      <m:sSub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sSubPr>
                      <m:e>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𝑣</m:t>
                        </m:r>
                      </m:e>
                      <m:sub>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3</m:t>
                        </m:r>
                      </m:sub>
                    </m:sSub>
                  </m:oMath>
                </a14:m>
                <a:endParaRPr kumimoji="0" lang="en-US" sz="2800" b="0" u="none" strike="noStrike" kern="1200" cap="none" spc="0" normalizeH="0" noProof="0">
                  <a:ln>
                    <a:noFill/>
                  </a:ln>
                  <a:solidFill>
                    <a:srgbClr val="FF0000"/>
                  </a:solidFill>
                  <a:effectLst/>
                  <a:uLnTx/>
                  <a:uFillTx/>
                  <a:latin typeface="Calibri" pitchFamily="34" charset="0"/>
                  <a:cs typeface="Calibri" pitchFamily="34" charset="0"/>
                </a:endParaRPr>
              </a:p>
            </p:txBody>
          </p:sp>
        </mc:Choice>
        <mc:Fallback xmlns="">
          <p:sp>
            <p:nvSpPr>
              <p:cNvPr id="15" name="Content Placeholder 2">
                <a:extLst>
                  <a:ext uri="{FF2B5EF4-FFF2-40B4-BE49-F238E27FC236}">
                    <a16:creationId xmlns:a16="http://schemas.microsoft.com/office/drawing/2014/main" id="{8612402A-1911-4D11-8455-718D596415CF}"/>
                  </a:ext>
                </a:extLst>
              </p:cNvPr>
              <p:cNvSpPr txBox="1">
                <a:spLocks noRot="1" noChangeAspect="1" noMove="1" noResize="1" noEditPoints="1" noAdjustHandles="1" noChangeArrowheads="1" noChangeShapeType="1" noTextEdit="1"/>
              </p:cNvSpPr>
              <p:nvPr/>
            </p:nvSpPr>
            <p:spPr>
              <a:xfrm>
                <a:off x="443344" y="5056013"/>
                <a:ext cx="7148945" cy="861774"/>
              </a:xfrm>
              <a:prstGeom prst="rect">
                <a:avLst/>
              </a:prstGeom>
              <a:blipFill>
                <a:blip r:embed="rId7"/>
                <a:stretch>
                  <a:fillRect l="-3072" t="-17606" b="-246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DE974972-1409-4BA8-B400-2DEC1ABD1EEB}"/>
                  </a:ext>
                </a:extLst>
              </p:cNvPr>
              <p:cNvSpPr/>
              <p:nvPr/>
            </p:nvSpPr>
            <p:spPr bwMode="auto">
              <a:xfrm>
                <a:off x="7174062" y="4902382"/>
                <a:ext cx="1625601" cy="1529165"/>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style>
              <a:lnRef idx="0">
                <a:scrgbClr r="0" g="0" b="0"/>
              </a:lnRef>
              <a:fillRef idx="0">
                <a:scrgbClr r="0" g="0" b="0"/>
              </a:fillRef>
              <a:effectRef idx="0">
                <a:scrgbClr r="0" g="0" b="0"/>
              </a:effectRef>
              <a:fontRef idx="major"/>
            </p:style>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14:m>
                  <m:oMath xmlns:m="http://schemas.openxmlformats.org/officeDocument/2006/math">
                    <m:r>
                      <a:rPr kumimoji="0" lang="en-US" sz="2400" b="0" i="1" u="none" strike="noStrike" kern="0" cap="none" spc="0" normalizeH="0" baseline="0" noProof="0" smtClean="0">
                        <a:ln>
                          <a:noFill/>
                        </a:ln>
                        <a:solidFill>
                          <a:srgbClr val="FF0000"/>
                        </a:solidFill>
                        <a:effectLst/>
                        <a:uLnTx/>
                        <a:uFillTx/>
                        <a:latin typeface="Cambria Math"/>
                        <a:ea typeface="+mn-ea"/>
                        <a:cs typeface="Calibri" pitchFamily="34" charset="0"/>
                      </a:rPr>
                      <m:t>𝑎</m:t>
                    </m:r>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2</m:t>
                        </m:r>
                      </m:sub>
                    </m:s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3</m:t>
                        </m:r>
                      </m:sub>
                    </m:s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107C1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107C1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107C10"/>
                            </a:solidFill>
                            <a:effectLst/>
                            <a:uLnTx/>
                            <a:uFillTx/>
                            <a:latin typeface="Cambria Math"/>
                            <a:ea typeface="+mn-ea"/>
                            <a:cs typeface="Calibri" pitchFamily="34" charset="0"/>
                          </a:rPr>
                          <m:t>1</m:t>
                        </m:r>
                      </m:sub>
                    </m:sSub>
                  </m:oMath>
                </a14:m>
                <a:r>
                  <a:rPr kumimoji="0" lang="en-US" sz="2400" b="0" i="0" u="none" strike="noStrike" kern="0" cap="none" spc="0" normalizeH="0" baseline="0" noProof="0">
                    <a:ln>
                      <a:noFill/>
                    </a:ln>
                    <a:solidFill>
                      <a:srgbClr val="107C10"/>
                    </a:solidFill>
                    <a:effectLst/>
                    <a:uLnTx/>
                    <a:uFillTx/>
                    <a:latin typeface="Calibri" pitchFamily="34" charset="0"/>
                    <a:ea typeface="+mn-ea"/>
                    <a:cs typeface="Calibri" pitchFamily="34" charset="0"/>
                  </a:rPr>
                  <a:t> </a:t>
                </a:r>
                <a:endParaRPr kumimoji="0" lang="en-US" sz="2400" b="0" i="0" u="none" strike="noStrike" kern="0" cap="none" spc="0" normalizeH="0" baseline="0" noProof="0">
                  <a:ln>
                    <a:noFill/>
                  </a:ln>
                  <a:solidFill>
                    <a:srgbClr val="000000"/>
                  </a:solidFill>
                  <a:effectLst/>
                  <a:uLnTx/>
                  <a:uFillTx/>
                  <a:latin typeface="Calibri" pitchFamily="34" charset="0"/>
                  <a:ea typeface="+mn-ea"/>
                  <a:cs typeface="Calibri" pitchFamily="34" charset="0"/>
                </a:endParaRPr>
              </a:p>
            </p:txBody>
          </p:sp>
        </mc:Choice>
        <mc:Fallback xmlns="">
          <p:sp>
            <p:nvSpPr>
              <p:cNvPr id="19" name="Oval 18">
                <a:extLst>
                  <a:ext uri="{FF2B5EF4-FFF2-40B4-BE49-F238E27FC236}">
                    <a16:creationId xmlns:a16="http://schemas.microsoft.com/office/drawing/2014/main" id="{DE974972-1409-4BA8-B400-2DEC1ABD1EEB}"/>
                  </a:ext>
                </a:extLst>
              </p:cNvPr>
              <p:cNvSpPr>
                <a:spLocks noRot="1" noChangeAspect="1" noMove="1" noResize="1" noEditPoints="1" noAdjustHandles="1" noChangeArrowheads="1" noChangeShapeType="1" noTextEdit="1"/>
              </p:cNvSpPr>
              <p:nvPr/>
            </p:nvSpPr>
            <p:spPr bwMode="auto">
              <a:xfrm>
                <a:off x="7174062" y="4902382"/>
                <a:ext cx="1625601" cy="1529165"/>
              </a:xfrm>
              <a:prstGeom prst="ellipse">
                <a:avLst/>
              </a:prstGeom>
              <a:blipFill>
                <a:blip r:embed="rId8"/>
                <a:stretch>
                  <a:fillRect/>
                </a:stretch>
              </a:blip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a:lstStyle/>
              <a:p>
                <a:r>
                  <a:rPr lang="en-US">
                    <a:noFill/>
                  </a:rPr>
                  <a:t> </a:t>
                </a:r>
              </a:p>
            </p:txBody>
          </p:sp>
        </mc:Fallback>
      </mc:AlternateContent>
      <p:sp>
        <p:nvSpPr>
          <p:cNvPr id="21" name="Content Placeholder 2">
            <a:extLst>
              <a:ext uri="{FF2B5EF4-FFF2-40B4-BE49-F238E27FC236}">
                <a16:creationId xmlns:a16="http://schemas.microsoft.com/office/drawing/2014/main" id="{15462653-6E57-4B37-88EF-F01BD32D43F0}"/>
              </a:ext>
            </a:extLst>
          </p:cNvPr>
          <p:cNvSpPr txBox="1">
            <a:spLocks/>
          </p:cNvSpPr>
          <p:nvPr/>
        </p:nvSpPr>
        <p:spPr>
          <a:xfrm>
            <a:off x="443345" y="3842580"/>
            <a:ext cx="7148945" cy="387798"/>
          </a:xfrm>
          <a:prstGeom prst="rect">
            <a:avLst/>
          </a:prstGeom>
        </p:spPr>
        <p:txBody>
          <a:bodyPr vert="horz" wrap="square" lIns="0" tIns="0" rIns="0" bIns="0" rtlCol="0">
            <a:spAutoFit/>
          </a:bodyPr>
          <a:lstStyle/>
          <a:p>
            <a:pPr marL="384954" marR="0" lvl="0" indent="-384954" defTabSz="914363" rtl="0" eaLnBrk="1" fontAlgn="auto" latinLnBrk="0" hangingPunct="1">
              <a:lnSpc>
                <a:spcPct val="90000"/>
              </a:lnSpc>
              <a:spcBef>
                <a:spcPct val="20000"/>
              </a:spcBef>
              <a:spcAft>
                <a:spcPts val="0"/>
              </a:spcAft>
              <a:buClrTx/>
              <a:buSzPct val="90000"/>
              <a:buFontTx/>
              <a:buNone/>
              <a:tabLst/>
              <a:defRPr/>
            </a:pPr>
            <a:r>
              <a:rPr lang="en-US" sz="2800">
                <a:solidFill>
                  <a:srgbClr val="FF0000"/>
                </a:solidFill>
                <a:latin typeface="Segoe UI" panose="020B0502040204020203" pitchFamily="34" charset="0"/>
                <a:cs typeface="Segoe UI" panose="020B0502040204020203" pitchFamily="34" charset="0"/>
              </a:rPr>
              <a:t>Step 1: Equivalence classes from equalities</a:t>
            </a:r>
          </a:p>
        </p:txBody>
      </p:sp>
      <p:sp>
        <p:nvSpPr>
          <p:cNvPr id="22" name="TextBox 21">
            <a:extLst>
              <a:ext uri="{FF2B5EF4-FFF2-40B4-BE49-F238E27FC236}">
                <a16:creationId xmlns:a16="http://schemas.microsoft.com/office/drawing/2014/main" id="{2463C1ED-E583-4C35-ABAA-3C3E565A64E4}"/>
              </a:ext>
            </a:extLst>
          </p:cNvPr>
          <p:cNvSpPr txBox="1"/>
          <p:nvPr/>
        </p:nvSpPr>
        <p:spPr>
          <a:xfrm>
            <a:off x="9895046" y="3694845"/>
            <a:ext cx="2094163" cy="683264"/>
          </a:xfrm>
          <a:prstGeom prst="rect">
            <a:avLst/>
          </a:prstGeom>
          <a:noFill/>
        </p:spPr>
        <p:txBody>
          <a:bodyPr wrap="none" lIns="182880" tIns="146304" rIns="182880" bIns="146304" rtlCol="0">
            <a:spAutoFit/>
          </a:bodyPr>
          <a:lstStyle/>
          <a:p>
            <a:pPr>
              <a:lnSpc>
                <a:spcPct val="90000"/>
              </a:lnSpc>
              <a:spcAft>
                <a:spcPts val="600"/>
              </a:spcAft>
            </a:pPr>
            <a:r>
              <a:rPr lang="en-US" sz="28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Union Find</a:t>
            </a:r>
          </a:p>
        </p:txBody>
      </p:sp>
      <p:sp>
        <p:nvSpPr>
          <p:cNvPr id="24" name="TextBox 23">
            <a:extLst>
              <a:ext uri="{FF2B5EF4-FFF2-40B4-BE49-F238E27FC236}">
                <a16:creationId xmlns:a16="http://schemas.microsoft.com/office/drawing/2014/main" id="{3E0E9CA6-2802-4C3E-8AF9-EC9D39E33A0E}"/>
              </a:ext>
            </a:extLst>
          </p:cNvPr>
          <p:cNvSpPr txBox="1"/>
          <p:nvPr/>
        </p:nvSpPr>
        <p:spPr>
          <a:xfrm>
            <a:off x="10085002" y="5280168"/>
            <a:ext cx="1714252" cy="683264"/>
          </a:xfrm>
          <a:prstGeom prst="rect">
            <a:avLst/>
          </a:prstGeom>
          <a:noFill/>
        </p:spPr>
        <p:txBody>
          <a:bodyPr wrap="none" lIns="182880" tIns="146304" rIns="182880" bIns="146304" rtlCol="0">
            <a:spAutoFit/>
          </a:bodyPr>
          <a:lstStyle/>
          <a:p>
            <a:pPr>
              <a:lnSpc>
                <a:spcPct val="90000"/>
              </a:lnSpc>
              <a:spcAft>
                <a:spcPts val="600"/>
              </a:spcAft>
            </a:pPr>
            <a:r>
              <a:rPr lang="en-US" sz="28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E-graph</a:t>
            </a:r>
            <a:r>
              <a:rPr lang="en-US" sz="2400">
                <a:gradFill>
                  <a:gsLst>
                    <a:gs pos="2917">
                      <a:schemeClr val="tx1"/>
                    </a:gs>
                    <a:gs pos="30000">
                      <a:schemeClr val="tx1"/>
                    </a:gs>
                  </a:gsLst>
                  <a:lin ang="5400000" scaled="0"/>
                </a:gradFill>
              </a:rPr>
              <a:t> </a:t>
            </a:r>
          </a:p>
        </p:txBody>
      </p:sp>
      <p:sp>
        <p:nvSpPr>
          <p:cNvPr id="25" name="TextBox 24">
            <a:extLst>
              <a:ext uri="{FF2B5EF4-FFF2-40B4-BE49-F238E27FC236}">
                <a16:creationId xmlns:a16="http://schemas.microsoft.com/office/drawing/2014/main" id="{54C44D54-3B9E-4EA3-845D-81B0E7858CC0}"/>
              </a:ext>
            </a:extLst>
          </p:cNvPr>
          <p:cNvSpPr txBox="1"/>
          <p:nvPr/>
        </p:nvSpPr>
        <p:spPr>
          <a:xfrm>
            <a:off x="8443189" y="1486627"/>
            <a:ext cx="3544047" cy="1446550"/>
          </a:xfrm>
          <a:prstGeom prst="rect">
            <a:avLst/>
          </a:prstGeom>
          <a:noFill/>
        </p:spPr>
        <p:txBody>
          <a:bodyPr wrap="none" lIns="182880" tIns="146304" rIns="182880" bIns="146304" rtlCol="0">
            <a:spAutoFit/>
          </a:bodyPr>
          <a:lstStyle/>
          <a:p>
            <a:pPr marL="342900" indent="-342900">
              <a:lnSpc>
                <a:spcPct val="90000"/>
              </a:lnSpc>
              <a:spcAft>
                <a:spcPts val="600"/>
              </a:spcAft>
              <a:buFontTx/>
              <a:buChar char="-"/>
            </a:pPr>
            <a:r>
              <a:rPr lang="en-US" sz="2400" dirty="0">
                <a:gradFill>
                  <a:gsLst>
                    <a:gs pos="2917">
                      <a:schemeClr val="tx1"/>
                    </a:gs>
                    <a:gs pos="30000">
                      <a:schemeClr val="tx1"/>
                    </a:gs>
                  </a:gsLst>
                  <a:lin ang="5400000" scaled="0"/>
                </a:gradFill>
              </a:rPr>
              <a:t>Produce Proofs</a:t>
            </a:r>
          </a:p>
          <a:p>
            <a:pPr marL="342900" indent="-342900">
              <a:lnSpc>
                <a:spcPct val="90000"/>
              </a:lnSpc>
              <a:spcAft>
                <a:spcPts val="600"/>
              </a:spcAft>
              <a:buFontTx/>
              <a:buChar char="-"/>
            </a:pPr>
            <a:r>
              <a:rPr lang="en-US" sz="2400" dirty="0">
                <a:gradFill>
                  <a:gsLst>
                    <a:gs pos="2917">
                      <a:schemeClr val="tx1"/>
                    </a:gs>
                    <a:gs pos="30000">
                      <a:schemeClr val="tx1"/>
                    </a:gs>
                  </a:gsLst>
                  <a:lin ang="5400000" scaled="0"/>
                </a:gradFill>
              </a:rPr>
              <a:t>Incremental Updates</a:t>
            </a:r>
          </a:p>
          <a:p>
            <a:pPr marL="342900" indent="-342900">
              <a:lnSpc>
                <a:spcPct val="90000"/>
              </a:lnSpc>
              <a:spcAft>
                <a:spcPts val="600"/>
              </a:spcAft>
              <a:buFontTx/>
              <a:buChar char="-"/>
            </a:pPr>
            <a:r>
              <a:rPr lang="en-US" sz="2400" dirty="0">
                <a:gradFill>
                  <a:gsLst>
                    <a:gs pos="2917">
                      <a:schemeClr val="tx1"/>
                    </a:gs>
                    <a:gs pos="30000">
                      <a:schemeClr val="tx1"/>
                    </a:gs>
                  </a:gsLst>
                  <a:lin ang="5400000" scaled="0"/>
                </a:gradFill>
              </a:rPr>
              <a:t>Propagate Literals</a:t>
            </a:r>
          </a:p>
        </p:txBody>
      </p:sp>
    </p:spTree>
    <p:custDataLst>
      <p:tags r:id="rId1"/>
    </p:custDataLst>
    <p:extLst>
      <p:ext uri="{BB962C8B-B14F-4D97-AF65-F5344CB8AC3E}">
        <p14:creationId xmlns:p14="http://schemas.microsoft.com/office/powerpoint/2010/main" val="206247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animBg="1"/>
      <p:bldP spid="13" grpId="0" animBg="1"/>
      <p:bldP spid="15" grpId="0"/>
      <p:bldP spid="19" grpId="0" animBg="1"/>
      <p:bldP spid="21" grpId="0"/>
      <p:bldP spid="22" grpId="0"/>
      <p:bldP spid="24"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data-structure</a:t>
            </a:r>
          </a:p>
        </p:txBody>
      </p:sp>
      <p:pic>
        <p:nvPicPr>
          <p:cNvPr id="5" name="Picture 4">
            <a:extLst>
              <a:ext uri="{FF2B5EF4-FFF2-40B4-BE49-F238E27FC236}">
                <a16:creationId xmlns:a16="http://schemas.microsoft.com/office/drawing/2014/main" id="{77C997A3-4377-2480-2E5B-708F11B82779}"/>
              </a:ext>
            </a:extLst>
          </p:cNvPr>
          <p:cNvPicPr>
            <a:picLocks noChangeAspect="1"/>
          </p:cNvPicPr>
          <p:nvPr/>
        </p:nvPicPr>
        <p:blipFill>
          <a:blip r:embed="rId2"/>
          <a:stretch>
            <a:fillRect/>
          </a:stretch>
        </p:blipFill>
        <p:spPr>
          <a:xfrm>
            <a:off x="249323" y="1438015"/>
            <a:ext cx="11582995" cy="5054860"/>
          </a:xfrm>
          <a:prstGeom prst="rect">
            <a:avLst/>
          </a:prstGeom>
        </p:spPr>
      </p:pic>
    </p:spTree>
    <p:extLst>
      <p:ext uri="{BB962C8B-B14F-4D97-AF65-F5344CB8AC3E}">
        <p14:creationId xmlns:p14="http://schemas.microsoft.com/office/powerpoint/2010/main" val="3080116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a:xfrm>
            <a:off x="838199" y="365125"/>
            <a:ext cx="10762561" cy="1325563"/>
          </a:xfrm>
        </p:spPr>
        <p:txBody>
          <a:bodyPr/>
          <a:lstStyle/>
          <a:p>
            <a:r>
              <a:rPr lang="en-US" dirty="0"/>
              <a:t>EUF – union-find w. path compression, siblings</a:t>
            </a:r>
          </a:p>
        </p:txBody>
      </p:sp>
      <p:sp>
        <p:nvSpPr>
          <p:cNvPr id="4" name="Content Placeholder 3">
            <a:extLst>
              <a:ext uri="{FF2B5EF4-FFF2-40B4-BE49-F238E27FC236}">
                <a16:creationId xmlns:a16="http://schemas.microsoft.com/office/drawing/2014/main" id="{F1673E32-E6B9-0F4E-1BC7-8B37EF553B75}"/>
              </a:ext>
            </a:extLst>
          </p:cNvPr>
          <p:cNvSpPr>
            <a:spLocks noGrp="1"/>
          </p:cNvSpPr>
          <p:nvPr>
            <p:ph idx="1"/>
          </p:nvPr>
        </p:nvSpPr>
        <p:spPr/>
        <p:txBody>
          <a:bodyPr/>
          <a:lstStyle/>
          <a:p>
            <a:r>
              <a:rPr lang="en-US" b="1" dirty="0"/>
              <a:t>Z3 uses path compression </a:t>
            </a:r>
            <a:r>
              <a:rPr lang="en-US" dirty="0"/>
              <a:t>to ensure roots are within a single hop of </a:t>
            </a:r>
            <a:r>
              <a:rPr lang="en-US" i="1" dirty="0"/>
              <a:t>find</a:t>
            </a:r>
          </a:p>
          <a:p>
            <a:r>
              <a:rPr lang="en-US" dirty="0"/>
              <a:t>Maintain separate singly linked cyclic list of siblings</a:t>
            </a:r>
          </a:p>
          <a:p>
            <a:pPr marL="0" indent="0">
              <a:buNone/>
            </a:pPr>
            <a:endParaRPr lang="en-US" b="1" dirty="0"/>
          </a:p>
        </p:txBody>
      </p:sp>
      <p:sp>
        <p:nvSpPr>
          <p:cNvPr id="6" name="Oval 5">
            <a:extLst>
              <a:ext uri="{FF2B5EF4-FFF2-40B4-BE49-F238E27FC236}">
                <a16:creationId xmlns:a16="http://schemas.microsoft.com/office/drawing/2014/main" id="{2BD6201C-E88C-6B83-9A3B-3EF74C647C4E}"/>
              </a:ext>
            </a:extLst>
          </p:cNvPr>
          <p:cNvSpPr/>
          <p:nvPr/>
        </p:nvSpPr>
        <p:spPr>
          <a:xfrm>
            <a:off x="1556503" y="3961751"/>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 name="Oval 6">
            <a:extLst>
              <a:ext uri="{FF2B5EF4-FFF2-40B4-BE49-F238E27FC236}">
                <a16:creationId xmlns:a16="http://schemas.microsoft.com/office/drawing/2014/main" id="{7BC55ADF-EEF8-7AE3-4661-101AD8357721}"/>
              </a:ext>
            </a:extLst>
          </p:cNvPr>
          <p:cNvSpPr/>
          <p:nvPr/>
        </p:nvSpPr>
        <p:spPr>
          <a:xfrm>
            <a:off x="349761" y="5313031"/>
            <a:ext cx="741680" cy="612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p>
        </p:txBody>
      </p:sp>
      <p:sp>
        <p:nvSpPr>
          <p:cNvPr id="11" name="Oval 10">
            <a:extLst>
              <a:ext uri="{FF2B5EF4-FFF2-40B4-BE49-F238E27FC236}">
                <a16:creationId xmlns:a16="http://schemas.microsoft.com/office/drawing/2014/main" id="{72A9B383-A3EF-B7E0-10C3-E5DBC0A80AB2}"/>
              </a:ext>
            </a:extLst>
          </p:cNvPr>
          <p:cNvSpPr/>
          <p:nvPr/>
        </p:nvSpPr>
        <p:spPr>
          <a:xfrm>
            <a:off x="2499055" y="5372297"/>
            <a:ext cx="741680" cy="538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a:t>
            </a:r>
          </a:p>
        </p:txBody>
      </p:sp>
      <p:sp>
        <p:nvSpPr>
          <p:cNvPr id="14" name="Arrow: Right 13">
            <a:extLst>
              <a:ext uri="{FF2B5EF4-FFF2-40B4-BE49-F238E27FC236}">
                <a16:creationId xmlns:a16="http://schemas.microsoft.com/office/drawing/2014/main" id="{0B333FDA-D2DD-CAFF-0C21-681657D755AC}"/>
              </a:ext>
            </a:extLst>
          </p:cNvPr>
          <p:cNvSpPr/>
          <p:nvPr/>
        </p:nvSpPr>
        <p:spPr>
          <a:xfrm rot="18601934">
            <a:off x="605999" y="4747456"/>
            <a:ext cx="1273386" cy="2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72CFDCE3-72FE-1DD9-56FD-2DD707E9950F}"/>
              </a:ext>
            </a:extLst>
          </p:cNvPr>
          <p:cNvSpPr/>
          <p:nvPr/>
        </p:nvSpPr>
        <p:spPr>
          <a:xfrm rot="14065304">
            <a:off x="1690741" y="4827230"/>
            <a:ext cx="1273386" cy="1602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27B099A-6101-26F0-C1AF-CD6BA1E3B13F}"/>
                  </a:ext>
                </a:extLst>
              </p:cNvPr>
              <p:cNvSpPr txBox="1"/>
              <p:nvPr/>
            </p:nvSpPr>
            <p:spPr>
              <a:xfrm>
                <a:off x="857532" y="6327562"/>
                <a:ext cx="17518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20" name="TextBox 19">
                <a:extLst>
                  <a:ext uri="{FF2B5EF4-FFF2-40B4-BE49-F238E27FC236}">
                    <a16:creationId xmlns:a16="http://schemas.microsoft.com/office/drawing/2014/main" id="{827B099A-6101-26F0-C1AF-CD6BA1E3B13F}"/>
                  </a:ext>
                </a:extLst>
              </p:cNvPr>
              <p:cNvSpPr txBox="1">
                <a:spLocks noRot="1" noChangeAspect="1" noMove="1" noResize="1" noEditPoints="1" noAdjustHandles="1" noChangeArrowheads="1" noChangeShapeType="1" noTextEdit="1"/>
              </p:cNvSpPr>
              <p:nvPr/>
            </p:nvSpPr>
            <p:spPr>
              <a:xfrm>
                <a:off x="857532" y="6327562"/>
                <a:ext cx="1751890" cy="369332"/>
              </a:xfrm>
              <a:prstGeom prst="rect">
                <a:avLst/>
              </a:prstGeom>
              <a:blipFill>
                <a:blip r:embed="rId2"/>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226065A-50FF-1D0E-5108-252B7B5A0A50}"/>
                  </a:ext>
                </a:extLst>
              </p:cNvPr>
              <p:cNvSpPr txBox="1"/>
              <p:nvPr/>
            </p:nvSpPr>
            <p:spPr>
              <a:xfrm>
                <a:off x="1435033" y="5014490"/>
                <a:ext cx="11116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22" name="TextBox 21">
                <a:extLst>
                  <a:ext uri="{FF2B5EF4-FFF2-40B4-BE49-F238E27FC236}">
                    <a16:creationId xmlns:a16="http://schemas.microsoft.com/office/drawing/2014/main" id="{7226065A-50FF-1D0E-5108-252B7B5A0A50}"/>
                  </a:ext>
                </a:extLst>
              </p:cNvPr>
              <p:cNvSpPr txBox="1">
                <a:spLocks noRot="1" noChangeAspect="1" noMove="1" noResize="1" noEditPoints="1" noAdjustHandles="1" noChangeArrowheads="1" noChangeShapeType="1" noTextEdit="1"/>
              </p:cNvSpPr>
              <p:nvPr/>
            </p:nvSpPr>
            <p:spPr>
              <a:xfrm>
                <a:off x="1435033" y="5014490"/>
                <a:ext cx="1111651" cy="369332"/>
              </a:xfrm>
              <a:prstGeom prst="rect">
                <a:avLst/>
              </a:prstGeom>
              <a:blipFill>
                <a:blip r:embed="rId3"/>
                <a:stretch>
                  <a:fillRect b="-13333"/>
                </a:stretch>
              </a:blipFill>
            </p:spPr>
            <p:txBody>
              <a:bodyPr/>
              <a:lstStyle/>
              <a:p>
                <a:r>
                  <a:rPr lang="en-US">
                    <a:noFill/>
                  </a:rPr>
                  <a:t> </a:t>
                </a:r>
              </a:p>
            </p:txBody>
          </p:sp>
        </mc:Fallback>
      </mc:AlternateContent>
      <p:sp>
        <p:nvSpPr>
          <p:cNvPr id="23" name="Oval 22">
            <a:extLst>
              <a:ext uri="{FF2B5EF4-FFF2-40B4-BE49-F238E27FC236}">
                <a16:creationId xmlns:a16="http://schemas.microsoft.com/office/drawing/2014/main" id="{246574A7-0A43-6FE2-52B5-DEC1BC2C23D6}"/>
              </a:ext>
            </a:extLst>
          </p:cNvPr>
          <p:cNvSpPr/>
          <p:nvPr/>
        </p:nvSpPr>
        <p:spPr>
          <a:xfrm>
            <a:off x="8070045" y="3769664"/>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4" name="Oval 23">
            <a:extLst>
              <a:ext uri="{FF2B5EF4-FFF2-40B4-BE49-F238E27FC236}">
                <a16:creationId xmlns:a16="http://schemas.microsoft.com/office/drawing/2014/main" id="{7B6B4CDB-4159-87A4-9A50-662550591254}"/>
              </a:ext>
            </a:extLst>
          </p:cNvPr>
          <p:cNvSpPr/>
          <p:nvPr/>
        </p:nvSpPr>
        <p:spPr>
          <a:xfrm>
            <a:off x="6863303" y="5120944"/>
            <a:ext cx="741680" cy="612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p>
        </p:txBody>
      </p:sp>
      <p:sp>
        <p:nvSpPr>
          <p:cNvPr id="25" name="Oval 24">
            <a:extLst>
              <a:ext uri="{FF2B5EF4-FFF2-40B4-BE49-F238E27FC236}">
                <a16:creationId xmlns:a16="http://schemas.microsoft.com/office/drawing/2014/main" id="{3207F128-474B-2875-AFBA-090A7C75B745}"/>
              </a:ext>
            </a:extLst>
          </p:cNvPr>
          <p:cNvSpPr/>
          <p:nvPr/>
        </p:nvSpPr>
        <p:spPr>
          <a:xfrm>
            <a:off x="9012597" y="5180210"/>
            <a:ext cx="741680" cy="538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a:t>
            </a:r>
          </a:p>
        </p:txBody>
      </p:sp>
      <p:sp>
        <p:nvSpPr>
          <p:cNvPr id="26" name="Oval 25">
            <a:extLst>
              <a:ext uri="{FF2B5EF4-FFF2-40B4-BE49-F238E27FC236}">
                <a16:creationId xmlns:a16="http://schemas.microsoft.com/office/drawing/2014/main" id="{D4D5FBA9-78EB-B683-F381-563B7D9F8EC1}"/>
              </a:ext>
            </a:extLst>
          </p:cNvPr>
          <p:cNvSpPr/>
          <p:nvPr/>
        </p:nvSpPr>
        <p:spPr>
          <a:xfrm>
            <a:off x="10797431" y="4301183"/>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7" name="Oval 26">
            <a:extLst>
              <a:ext uri="{FF2B5EF4-FFF2-40B4-BE49-F238E27FC236}">
                <a16:creationId xmlns:a16="http://schemas.microsoft.com/office/drawing/2014/main" id="{3518BBC4-320B-CEEB-5FE6-527ABA75DF43}"/>
              </a:ext>
            </a:extLst>
          </p:cNvPr>
          <p:cNvSpPr/>
          <p:nvPr/>
        </p:nvSpPr>
        <p:spPr>
          <a:xfrm>
            <a:off x="10797431" y="5623676"/>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8" name="Arrow: Right 27">
            <a:extLst>
              <a:ext uri="{FF2B5EF4-FFF2-40B4-BE49-F238E27FC236}">
                <a16:creationId xmlns:a16="http://schemas.microsoft.com/office/drawing/2014/main" id="{D21706A9-596E-ABA4-A311-2A28692CC479}"/>
              </a:ext>
            </a:extLst>
          </p:cNvPr>
          <p:cNvSpPr/>
          <p:nvPr/>
        </p:nvSpPr>
        <p:spPr>
          <a:xfrm rot="18601934">
            <a:off x="7134611" y="4638328"/>
            <a:ext cx="1273386" cy="1044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E6F379A8-060C-E5B6-3441-43F8EA75038A}"/>
              </a:ext>
            </a:extLst>
          </p:cNvPr>
          <p:cNvSpPr/>
          <p:nvPr/>
        </p:nvSpPr>
        <p:spPr>
          <a:xfrm rot="14322093">
            <a:off x="8148560" y="4709603"/>
            <a:ext cx="1273386" cy="1151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335A8ED4-2781-5C48-B3F6-B8B4AD62FAAF}"/>
              </a:ext>
            </a:extLst>
          </p:cNvPr>
          <p:cNvSpPr/>
          <p:nvPr/>
        </p:nvSpPr>
        <p:spPr>
          <a:xfrm rot="12841974">
            <a:off x="8366911" y="4833727"/>
            <a:ext cx="2773454" cy="135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E221AD57-D30C-C060-E42C-D08214BD31E9}"/>
              </a:ext>
            </a:extLst>
          </p:cNvPr>
          <p:cNvSpPr/>
          <p:nvPr/>
        </p:nvSpPr>
        <p:spPr>
          <a:xfrm rot="11622959">
            <a:off x="8605218" y="4172802"/>
            <a:ext cx="2278543" cy="137891"/>
          </a:xfrm>
          <a:prstGeom prst="rightArrow">
            <a:avLst>
              <a:gd name="adj1" fmla="val 4509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CA64E7C-9607-2362-EE3D-8B8FA33CBA96}"/>
                  </a:ext>
                </a:extLst>
              </p:cNvPr>
              <p:cNvSpPr txBox="1"/>
              <p:nvPr/>
            </p:nvSpPr>
            <p:spPr>
              <a:xfrm>
                <a:off x="6560064" y="3345437"/>
                <a:ext cx="10908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39" name="TextBox 38">
                <a:extLst>
                  <a:ext uri="{FF2B5EF4-FFF2-40B4-BE49-F238E27FC236}">
                    <a16:creationId xmlns:a16="http://schemas.microsoft.com/office/drawing/2014/main" id="{2CA64E7C-9607-2362-EE3D-8B8FA33CBA96}"/>
                  </a:ext>
                </a:extLst>
              </p:cNvPr>
              <p:cNvSpPr txBox="1">
                <a:spLocks noRot="1" noChangeAspect="1" noMove="1" noResize="1" noEditPoints="1" noAdjustHandles="1" noChangeArrowheads="1" noChangeShapeType="1" noTextEdit="1"/>
              </p:cNvSpPr>
              <p:nvPr/>
            </p:nvSpPr>
            <p:spPr>
              <a:xfrm>
                <a:off x="6560064" y="3345437"/>
                <a:ext cx="1090876" cy="369332"/>
              </a:xfrm>
              <a:prstGeom prst="rect">
                <a:avLst/>
              </a:prstGeom>
              <a:blipFill>
                <a:blip r:embed="rId4"/>
                <a:stretch>
                  <a:fillRect b="-13333"/>
                </a:stretch>
              </a:blipFill>
            </p:spPr>
            <p:txBody>
              <a:bodyPr/>
              <a:lstStyle/>
              <a:p>
                <a:r>
                  <a:rPr lang="en-US">
                    <a:noFill/>
                  </a:rPr>
                  <a:t> </a:t>
                </a:r>
              </a:p>
            </p:txBody>
          </p:sp>
        </mc:Fallback>
      </mc:AlternateContent>
      <p:sp>
        <p:nvSpPr>
          <p:cNvPr id="40" name="Arrow: Curved Left 39">
            <a:extLst>
              <a:ext uri="{FF2B5EF4-FFF2-40B4-BE49-F238E27FC236}">
                <a16:creationId xmlns:a16="http://schemas.microsoft.com/office/drawing/2014/main" id="{B308F912-B95E-3935-0273-4D0C15F4353E}"/>
              </a:ext>
            </a:extLst>
          </p:cNvPr>
          <p:cNvSpPr/>
          <p:nvPr/>
        </p:nvSpPr>
        <p:spPr>
          <a:xfrm rot="19434895">
            <a:off x="2534507" y="3784597"/>
            <a:ext cx="352327" cy="1765457"/>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Arrow: Curved Left 40">
            <a:extLst>
              <a:ext uri="{FF2B5EF4-FFF2-40B4-BE49-F238E27FC236}">
                <a16:creationId xmlns:a16="http://schemas.microsoft.com/office/drawing/2014/main" id="{223FB6A9-97B8-16BA-DCC7-693EC3D486ED}"/>
              </a:ext>
            </a:extLst>
          </p:cNvPr>
          <p:cNvSpPr/>
          <p:nvPr/>
        </p:nvSpPr>
        <p:spPr>
          <a:xfrm rot="5400000">
            <a:off x="1577849" y="5059792"/>
            <a:ext cx="352327" cy="2018040"/>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Arrow: Curved Left 41">
            <a:extLst>
              <a:ext uri="{FF2B5EF4-FFF2-40B4-BE49-F238E27FC236}">
                <a16:creationId xmlns:a16="http://schemas.microsoft.com/office/drawing/2014/main" id="{F7438348-7EC8-3779-AF4C-09E4BCDEF890}"/>
              </a:ext>
            </a:extLst>
          </p:cNvPr>
          <p:cNvSpPr/>
          <p:nvPr/>
        </p:nvSpPr>
        <p:spPr>
          <a:xfrm rot="13245892">
            <a:off x="825632" y="3771444"/>
            <a:ext cx="352327" cy="1681944"/>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Arrow: Curved Left 44">
            <a:extLst>
              <a:ext uri="{FF2B5EF4-FFF2-40B4-BE49-F238E27FC236}">
                <a16:creationId xmlns:a16="http://schemas.microsoft.com/office/drawing/2014/main" id="{316D4F21-DC82-5A75-0381-444CB65F1119}"/>
              </a:ext>
            </a:extLst>
          </p:cNvPr>
          <p:cNvSpPr/>
          <p:nvPr/>
        </p:nvSpPr>
        <p:spPr>
          <a:xfrm rot="16974337">
            <a:off x="9628865" y="2497858"/>
            <a:ext cx="352327" cy="2813557"/>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Arrow: Curved Left 45">
            <a:extLst>
              <a:ext uri="{FF2B5EF4-FFF2-40B4-BE49-F238E27FC236}">
                <a16:creationId xmlns:a16="http://schemas.microsoft.com/office/drawing/2014/main" id="{2A351EDC-28B4-A7C9-23D7-C4E7AB0A6D96}"/>
              </a:ext>
            </a:extLst>
          </p:cNvPr>
          <p:cNvSpPr/>
          <p:nvPr/>
        </p:nvSpPr>
        <p:spPr>
          <a:xfrm>
            <a:off x="11369948" y="4548409"/>
            <a:ext cx="330572" cy="1417458"/>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7" name="Arrow: Curved Left 46">
            <a:extLst>
              <a:ext uri="{FF2B5EF4-FFF2-40B4-BE49-F238E27FC236}">
                <a16:creationId xmlns:a16="http://schemas.microsoft.com/office/drawing/2014/main" id="{745CBFDF-E93E-EFD2-7513-5EA4E834BCDF}"/>
              </a:ext>
            </a:extLst>
          </p:cNvPr>
          <p:cNvSpPr/>
          <p:nvPr/>
        </p:nvSpPr>
        <p:spPr>
          <a:xfrm rot="5400000">
            <a:off x="8035167" y="4856485"/>
            <a:ext cx="352327" cy="2018040"/>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9" name="Arrow: Curved Left 48">
            <a:extLst>
              <a:ext uri="{FF2B5EF4-FFF2-40B4-BE49-F238E27FC236}">
                <a16:creationId xmlns:a16="http://schemas.microsoft.com/office/drawing/2014/main" id="{5296FE75-366C-4307-4204-8BCDF40F1769}"/>
              </a:ext>
            </a:extLst>
          </p:cNvPr>
          <p:cNvSpPr/>
          <p:nvPr/>
        </p:nvSpPr>
        <p:spPr>
          <a:xfrm rot="6240791">
            <a:off x="10066168" y="5221812"/>
            <a:ext cx="231313" cy="1599708"/>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0" name="Arrow: Curved Left 49">
            <a:extLst>
              <a:ext uri="{FF2B5EF4-FFF2-40B4-BE49-F238E27FC236}">
                <a16:creationId xmlns:a16="http://schemas.microsoft.com/office/drawing/2014/main" id="{E8B9DB59-9FD5-B85A-38DA-C741E034C5A6}"/>
              </a:ext>
            </a:extLst>
          </p:cNvPr>
          <p:cNvSpPr/>
          <p:nvPr/>
        </p:nvSpPr>
        <p:spPr>
          <a:xfrm rot="13245892">
            <a:off x="7268579" y="3615232"/>
            <a:ext cx="352327" cy="1681944"/>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079DAE9A-9667-CA8E-DB6F-2DFF69B15CEE}"/>
                  </a:ext>
                </a:extLst>
              </p:cNvPr>
              <p:cNvSpPr txBox="1"/>
              <p:nvPr/>
            </p:nvSpPr>
            <p:spPr>
              <a:xfrm>
                <a:off x="1091441" y="3373746"/>
                <a:ext cx="11116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51" name="TextBox 50">
                <a:extLst>
                  <a:ext uri="{FF2B5EF4-FFF2-40B4-BE49-F238E27FC236}">
                    <a16:creationId xmlns:a16="http://schemas.microsoft.com/office/drawing/2014/main" id="{079DAE9A-9667-CA8E-DB6F-2DFF69B15CEE}"/>
                  </a:ext>
                </a:extLst>
              </p:cNvPr>
              <p:cNvSpPr txBox="1">
                <a:spLocks noRot="1" noChangeAspect="1" noMove="1" noResize="1" noEditPoints="1" noAdjustHandles="1" noChangeArrowheads="1" noChangeShapeType="1" noTextEdit="1"/>
              </p:cNvSpPr>
              <p:nvPr/>
            </p:nvSpPr>
            <p:spPr>
              <a:xfrm>
                <a:off x="1091441" y="3373746"/>
                <a:ext cx="1111651" cy="369332"/>
              </a:xfrm>
              <a:prstGeom prst="rect">
                <a:avLst/>
              </a:prstGeom>
              <a:blipFill>
                <a:blip r:embed="rId5"/>
                <a:stretch>
                  <a:fillRect b="-13115"/>
                </a:stretch>
              </a:blipFill>
            </p:spPr>
            <p:txBody>
              <a:bodyPr/>
              <a:lstStyle/>
              <a:p>
                <a:r>
                  <a:rPr lang="en-US">
                    <a:noFill/>
                  </a:rPr>
                  <a:t> </a:t>
                </a:r>
              </a:p>
            </p:txBody>
          </p:sp>
        </mc:Fallback>
      </mc:AlternateContent>
      <p:grpSp>
        <p:nvGrpSpPr>
          <p:cNvPr id="53" name="Group 52">
            <a:extLst>
              <a:ext uri="{FF2B5EF4-FFF2-40B4-BE49-F238E27FC236}">
                <a16:creationId xmlns:a16="http://schemas.microsoft.com/office/drawing/2014/main" id="{C935C0E0-0842-E2D6-B6D7-CFD575FA379C}"/>
              </a:ext>
            </a:extLst>
          </p:cNvPr>
          <p:cNvGrpSpPr/>
          <p:nvPr/>
        </p:nvGrpSpPr>
        <p:grpSpPr>
          <a:xfrm>
            <a:off x="3587456" y="3385230"/>
            <a:ext cx="1339957" cy="2485522"/>
            <a:chOff x="3587456" y="3217064"/>
            <a:chExt cx="1339957" cy="2485522"/>
          </a:xfrm>
        </p:grpSpPr>
        <p:sp>
          <p:nvSpPr>
            <p:cNvPr id="12" name="Oval 11">
              <a:extLst>
                <a:ext uri="{FF2B5EF4-FFF2-40B4-BE49-F238E27FC236}">
                  <a16:creationId xmlns:a16="http://schemas.microsoft.com/office/drawing/2014/main" id="{50B2CB7F-3105-D681-E0D8-EDB60308C17B}"/>
                </a:ext>
              </a:extLst>
            </p:cNvPr>
            <p:cNvSpPr/>
            <p:nvPr/>
          </p:nvSpPr>
          <p:spPr>
            <a:xfrm>
              <a:off x="3899981" y="3885640"/>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3" name="Oval 12">
              <a:extLst>
                <a:ext uri="{FF2B5EF4-FFF2-40B4-BE49-F238E27FC236}">
                  <a16:creationId xmlns:a16="http://schemas.microsoft.com/office/drawing/2014/main" id="{46185288-BEF1-7DA8-919A-D6D0F17AB646}"/>
                </a:ext>
              </a:extLst>
            </p:cNvPr>
            <p:cNvSpPr/>
            <p:nvPr/>
          </p:nvSpPr>
          <p:spPr>
            <a:xfrm>
              <a:off x="3899981" y="5208133"/>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6" name="Arrow: Right 15">
              <a:extLst>
                <a:ext uri="{FF2B5EF4-FFF2-40B4-BE49-F238E27FC236}">
                  <a16:creationId xmlns:a16="http://schemas.microsoft.com/office/drawing/2014/main" id="{62D5D08F-921B-2765-9609-F250DE56F748}"/>
                </a:ext>
              </a:extLst>
            </p:cNvPr>
            <p:cNvSpPr/>
            <p:nvPr/>
          </p:nvSpPr>
          <p:spPr>
            <a:xfrm rot="16200000">
              <a:off x="3761641" y="4690351"/>
              <a:ext cx="834366" cy="192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A4EEEE0-7A10-BC62-BFBD-DE661BBC07FA}"/>
                    </a:ext>
                  </a:extLst>
                </p:cNvPr>
                <p:cNvSpPr txBox="1"/>
                <p:nvPr/>
              </p:nvSpPr>
              <p:spPr>
                <a:xfrm>
                  <a:off x="4145276" y="4642987"/>
                  <a:ext cx="7821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p:txBody>
            </p:sp>
          </mc:Choice>
          <mc:Fallback xmlns="">
            <p:sp>
              <p:nvSpPr>
                <p:cNvPr id="18" name="TextBox 17">
                  <a:extLst>
                    <a:ext uri="{FF2B5EF4-FFF2-40B4-BE49-F238E27FC236}">
                      <a16:creationId xmlns:a16="http://schemas.microsoft.com/office/drawing/2014/main" id="{4A4EEEE0-7A10-BC62-BFBD-DE661BBC07FA}"/>
                    </a:ext>
                  </a:extLst>
                </p:cNvPr>
                <p:cNvSpPr txBox="1">
                  <a:spLocks noRot="1" noChangeAspect="1" noMove="1" noResize="1" noEditPoints="1" noAdjustHandles="1" noChangeArrowheads="1" noChangeShapeType="1" noTextEdit="1"/>
                </p:cNvSpPr>
                <p:nvPr/>
              </p:nvSpPr>
              <p:spPr>
                <a:xfrm>
                  <a:off x="4145276" y="4642987"/>
                  <a:ext cx="782137" cy="369332"/>
                </a:xfrm>
                <a:prstGeom prst="rect">
                  <a:avLst/>
                </a:prstGeom>
                <a:blipFill>
                  <a:blip r:embed="rId6"/>
                  <a:stretch>
                    <a:fillRect/>
                  </a:stretch>
                </a:blipFill>
              </p:spPr>
              <p:txBody>
                <a:bodyPr/>
                <a:lstStyle/>
                <a:p>
                  <a:r>
                    <a:rPr lang="en-US">
                      <a:noFill/>
                    </a:rPr>
                    <a:t> </a:t>
                  </a:r>
                </a:p>
              </p:txBody>
            </p:sp>
          </mc:Fallback>
        </mc:AlternateContent>
        <p:sp>
          <p:nvSpPr>
            <p:cNvPr id="43" name="Arrow: Curved Left 42">
              <a:extLst>
                <a:ext uri="{FF2B5EF4-FFF2-40B4-BE49-F238E27FC236}">
                  <a16:creationId xmlns:a16="http://schemas.microsoft.com/office/drawing/2014/main" id="{C15F8A29-7063-F541-B354-CA3722B020B0}"/>
                </a:ext>
              </a:extLst>
            </p:cNvPr>
            <p:cNvSpPr/>
            <p:nvPr/>
          </p:nvSpPr>
          <p:spPr>
            <a:xfrm rot="10800000">
              <a:off x="3587456" y="4053525"/>
              <a:ext cx="330572" cy="1417458"/>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Arrow: Curved Left 43">
              <a:extLst>
                <a:ext uri="{FF2B5EF4-FFF2-40B4-BE49-F238E27FC236}">
                  <a16:creationId xmlns:a16="http://schemas.microsoft.com/office/drawing/2014/main" id="{C23857F1-F85E-47A7-A127-6E62A30348F9}"/>
                </a:ext>
              </a:extLst>
            </p:cNvPr>
            <p:cNvSpPr/>
            <p:nvPr/>
          </p:nvSpPr>
          <p:spPr>
            <a:xfrm>
              <a:off x="4474986" y="4118924"/>
              <a:ext cx="330572" cy="1417458"/>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B0EB2CF-EEB4-5245-73AC-F58D3FFF92B8}"/>
                    </a:ext>
                  </a:extLst>
                </p:cNvPr>
                <p:cNvSpPr txBox="1"/>
                <p:nvPr/>
              </p:nvSpPr>
              <p:spPr>
                <a:xfrm>
                  <a:off x="3683670" y="3217064"/>
                  <a:ext cx="7821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p:txBody>
            </p:sp>
          </mc:Choice>
          <mc:Fallback xmlns="">
            <p:sp>
              <p:nvSpPr>
                <p:cNvPr id="52" name="TextBox 51">
                  <a:extLst>
                    <a:ext uri="{FF2B5EF4-FFF2-40B4-BE49-F238E27FC236}">
                      <a16:creationId xmlns:a16="http://schemas.microsoft.com/office/drawing/2014/main" id="{7B0EB2CF-EEB4-5245-73AC-F58D3FFF92B8}"/>
                    </a:ext>
                  </a:extLst>
                </p:cNvPr>
                <p:cNvSpPr txBox="1">
                  <a:spLocks noRot="1" noChangeAspect="1" noMove="1" noResize="1" noEditPoints="1" noAdjustHandles="1" noChangeArrowheads="1" noChangeShapeType="1" noTextEdit="1"/>
                </p:cNvSpPr>
                <p:nvPr/>
              </p:nvSpPr>
              <p:spPr>
                <a:xfrm>
                  <a:off x="3683670" y="3217064"/>
                  <a:ext cx="782137" cy="369332"/>
                </a:xfrm>
                <a:prstGeom prst="rect">
                  <a:avLst/>
                </a:prstGeom>
                <a:blipFill>
                  <a:blip r:embed="rId7"/>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01670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0" grpId="0"/>
      <p:bldP spid="23" grpId="0" animBg="1"/>
      <p:bldP spid="24" grpId="0" animBg="1"/>
      <p:bldP spid="25" grpId="0" animBg="1"/>
      <p:bldP spid="26" grpId="0" animBg="1"/>
      <p:bldP spid="27" grpId="0" animBg="1"/>
      <p:bldP spid="28" grpId="0" animBg="1"/>
      <p:bldP spid="29" grpId="0" animBg="1"/>
      <p:bldP spid="30" grpId="0" animBg="1"/>
      <p:bldP spid="37" grpId="0" animBg="1"/>
      <p:bldP spid="39" grpId="0"/>
      <p:bldP spid="40" grpId="0" animBg="1"/>
      <p:bldP spid="41" grpId="0" animBg="1"/>
      <p:bldP spid="42" grpId="0" animBg="1"/>
      <p:bldP spid="45" grpId="0" animBg="1"/>
      <p:bldP spid="46" grpId="0" animBg="1"/>
      <p:bldP spid="47" grpId="0" animBg="1"/>
      <p:bldP spid="49" grpId="0" animBg="1"/>
      <p:bldP spid="5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internalize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85AEF4D-CB92-0B4A-ACBC-AD898C0647A6}"/>
                  </a:ext>
                </a:extLst>
              </p:cNvPr>
              <p:cNvSpPr txBox="1"/>
              <p:nvPr/>
            </p:nvSpPr>
            <p:spPr>
              <a:xfrm>
                <a:off x="4351283" y="1962807"/>
                <a:ext cx="2497708"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𝑓</m:t>
                      </m:r>
                      <m:r>
                        <a:rPr lang="en-US" sz="3600" b="0" i="1" smtClean="0">
                          <a:latin typeface="Cambria Math" panose="02040503050406030204" pitchFamily="18" charset="0"/>
                        </a:rPr>
                        <m:t>(</m:t>
                      </m:r>
                      <m:r>
                        <a:rPr lang="en-US" sz="3600" b="0" i="1" smtClean="0">
                          <a:latin typeface="Cambria Math" panose="02040503050406030204" pitchFamily="18" charset="0"/>
                        </a:rPr>
                        <m:t>𝑔</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𝑎</m:t>
                          </m:r>
                        </m:e>
                      </m:d>
                      <m:r>
                        <a:rPr lang="en-US" sz="3600" b="0" i="1" smtClean="0">
                          <a:latin typeface="Cambria Math" panose="02040503050406030204" pitchFamily="18" charset="0"/>
                        </a:rPr>
                        <m:t>, </m:t>
                      </m:r>
                      <m:r>
                        <a:rPr lang="en-US" sz="3600" b="0" i="1" smtClean="0">
                          <a:latin typeface="Cambria Math" panose="02040503050406030204" pitchFamily="18" charset="0"/>
                        </a:rPr>
                        <m:t>𝑔</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𝑎</m:t>
                          </m:r>
                        </m:e>
                      </m:d>
                      <m:r>
                        <a:rPr lang="en-US" sz="3600" b="0" i="1" smtClean="0">
                          <a:latin typeface="Cambria Math" panose="02040503050406030204" pitchFamily="18" charset="0"/>
                        </a:rPr>
                        <m:t>, </m:t>
                      </m:r>
                      <m:r>
                        <a:rPr lang="en-US" sz="3600" b="0" i="1" smtClean="0">
                          <a:latin typeface="Cambria Math" panose="02040503050406030204" pitchFamily="18" charset="0"/>
                        </a:rPr>
                        <m:t>𝑎</m:t>
                      </m:r>
                      <m:r>
                        <a:rPr lang="en-US" sz="3600" b="0" i="1" smtClean="0">
                          <a:latin typeface="Cambria Math" panose="02040503050406030204" pitchFamily="18" charset="0"/>
                        </a:rPr>
                        <m:t>)</m:t>
                      </m:r>
                    </m:oMath>
                  </m:oMathPara>
                </a14:m>
                <a:endParaRPr lang="en-US" sz="3600" dirty="0"/>
              </a:p>
            </p:txBody>
          </p:sp>
        </mc:Choice>
        <mc:Fallback xmlns="">
          <p:sp>
            <p:nvSpPr>
              <p:cNvPr id="8" name="TextBox 7">
                <a:extLst>
                  <a:ext uri="{FF2B5EF4-FFF2-40B4-BE49-F238E27FC236}">
                    <a16:creationId xmlns:a16="http://schemas.microsoft.com/office/drawing/2014/main" id="{285AEF4D-CB92-0B4A-ACBC-AD898C0647A6}"/>
                  </a:ext>
                </a:extLst>
              </p:cNvPr>
              <p:cNvSpPr txBox="1">
                <a:spLocks noRot="1" noChangeAspect="1" noMove="1" noResize="1" noEditPoints="1" noAdjustHandles="1" noChangeArrowheads="1" noChangeShapeType="1" noTextEdit="1"/>
              </p:cNvSpPr>
              <p:nvPr/>
            </p:nvSpPr>
            <p:spPr>
              <a:xfrm>
                <a:off x="4351283" y="1962807"/>
                <a:ext cx="2497708" cy="553998"/>
              </a:xfrm>
              <a:prstGeom prst="rect">
                <a:avLst/>
              </a:prstGeom>
              <a:blipFill>
                <a:blip r:embed="rId3"/>
                <a:stretch>
                  <a:fillRect l="-244" r="-23171"/>
                </a:stretch>
              </a:blipFill>
            </p:spPr>
            <p:txBody>
              <a:bodyPr/>
              <a:lstStyle/>
              <a:p>
                <a:r>
                  <a:rPr lang="en-US">
                    <a:noFill/>
                  </a:rPr>
                  <a:t> </a:t>
                </a:r>
              </a:p>
            </p:txBody>
          </p:sp>
        </mc:Fallback>
      </mc:AlternateContent>
      <p:sp>
        <p:nvSpPr>
          <p:cNvPr id="9" name="Speech Bubble: Rectangle 8">
            <a:extLst>
              <a:ext uri="{FF2B5EF4-FFF2-40B4-BE49-F238E27FC236}">
                <a16:creationId xmlns:a16="http://schemas.microsoft.com/office/drawing/2014/main" id="{2B06C77C-D4F5-0631-DD6B-4003AB0BC36D}"/>
              </a:ext>
            </a:extLst>
          </p:cNvPr>
          <p:cNvSpPr/>
          <p:nvPr/>
        </p:nvSpPr>
        <p:spPr>
          <a:xfrm>
            <a:off x="2204546" y="4782317"/>
            <a:ext cx="2561896" cy="583324"/>
          </a:xfrm>
          <a:prstGeom prst="wedgeRectCallout">
            <a:avLst>
              <a:gd name="adj1" fmla="val 23170"/>
              <a:gd name="adj2" fmla="val -13767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Terms are “hash-</a:t>
            </a:r>
            <a:r>
              <a:rPr lang="en-US" dirty="0" err="1"/>
              <a:t>consed</a:t>
            </a:r>
            <a:r>
              <a:rPr lang="en-US" dirty="0"/>
              <a:t>”</a:t>
            </a:r>
          </a:p>
        </p:txBody>
      </p:sp>
      <p:sp>
        <p:nvSpPr>
          <p:cNvPr id="10" name="Speech Bubble: Rectangle 9">
            <a:extLst>
              <a:ext uri="{FF2B5EF4-FFF2-40B4-BE49-F238E27FC236}">
                <a16:creationId xmlns:a16="http://schemas.microsoft.com/office/drawing/2014/main" id="{BE8DDA59-E98D-F4FB-448D-AA732AA35344}"/>
              </a:ext>
            </a:extLst>
          </p:cNvPr>
          <p:cNvSpPr/>
          <p:nvPr/>
        </p:nvSpPr>
        <p:spPr>
          <a:xfrm>
            <a:off x="6511159" y="4739878"/>
            <a:ext cx="2887717" cy="583324"/>
          </a:xfrm>
          <a:prstGeom prst="wedgeRectCallout">
            <a:avLst>
              <a:gd name="adj1" fmla="val -42046"/>
              <a:gd name="adj2" fmla="val -11858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Roots are initialized to self</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E6CEF58-12F1-C54C-A00C-5D2F7FE20B58}"/>
                  </a:ext>
                </a:extLst>
              </p:cNvPr>
              <p:cNvSpPr txBox="1"/>
              <p:nvPr/>
            </p:nvSpPr>
            <p:spPr>
              <a:xfrm>
                <a:off x="1881809" y="5864087"/>
                <a:ext cx="5201424" cy="369332"/>
              </a:xfrm>
              <a:prstGeom prst="rect">
                <a:avLst/>
              </a:prstGeom>
              <a:noFill/>
            </p:spPr>
            <p:txBody>
              <a:bodyPr wrap="none" rtlCol="0">
                <a:spAutoFit/>
              </a:bodyPr>
              <a:lstStyle/>
              <a:p>
                <a:r>
                  <a:rPr lang="en-US" dirty="0"/>
                  <a:t>e</a:t>
                </a:r>
                <a:r>
                  <a:rPr lang="en-US" dirty="0" err="1"/>
                  <a:t>table</a:t>
                </a:r>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endParaRPr lang="en-US" dirty="0"/>
              </a:p>
            </p:txBody>
          </p:sp>
        </mc:Choice>
        <mc:Fallback xmlns="">
          <p:sp>
            <p:nvSpPr>
              <p:cNvPr id="3" name="TextBox 2">
                <a:extLst>
                  <a:ext uri="{FF2B5EF4-FFF2-40B4-BE49-F238E27FC236}">
                    <a16:creationId xmlns:a16="http://schemas.microsoft.com/office/drawing/2014/main" id="{EE6CEF58-12F1-C54C-A00C-5D2F7FE20B58}"/>
                  </a:ext>
                </a:extLst>
              </p:cNvPr>
              <p:cNvSpPr txBox="1">
                <a:spLocks noRot="1" noChangeAspect="1" noMove="1" noResize="1" noEditPoints="1" noAdjustHandles="1" noChangeArrowheads="1" noChangeShapeType="1" noTextEdit="1"/>
              </p:cNvSpPr>
              <p:nvPr/>
            </p:nvSpPr>
            <p:spPr>
              <a:xfrm>
                <a:off x="1881809" y="5864087"/>
                <a:ext cx="5201424" cy="369332"/>
              </a:xfrm>
              <a:prstGeom prst="rect">
                <a:avLst/>
              </a:prstGeom>
              <a:blipFill>
                <a:blip r:embed="rId4"/>
                <a:stretch>
                  <a:fillRect l="-1055" t="-9836" b="-2459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FF7CC7D-A024-E560-A379-D74DF7823B92}"/>
              </a:ext>
            </a:extLst>
          </p:cNvPr>
          <p:cNvPicPr>
            <a:picLocks noChangeAspect="1"/>
          </p:cNvPicPr>
          <p:nvPr/>
        </p:nvPicPr>
        <p:blipFill>
          <a:blip r:embed="rId5"/>
          <a:stretch>
            <a:fillRect/>
          </a:stretch>
        </p:blipFill>
        <p:spPr>
          <a:xfrm>
            <a:off x="433768" y="3022259"/>
            <a:ext cx="11324464" cy="1268620"/>
          </a:xfrm>
          <a:prstGeom prst="rect">
            <a:avLst/>
          </a:prstGeom>
        </p:spPr>
      </p:pic>
    </p:spTree>
    <p:extLst>
      <p:ext uri="{BB962C8B-B14F-4D97-AF65-F5344CB8AC3E}">
        <p14:creationId xmlns:p14="http://schemas.microsoft.com/office/powerpoint/2010/main" val="3270505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merge</a:t>
            </a:r>
          </a:p>
        </p:txBody>
      </p:sp>
      <p:pic>
        <p:nvPicPr>
          <p:cNvPr id="5" name="Picture 4">
            <a:extLst>
              <a:ext uri="{FF2B5EF4-FFF2-40B4-BE49-F238E27FC236}">
                <a16:creationId xmlns:a16="http://schemas.microsoft.com/office/drawing/2014/main" id="{C298274A-6160-F66E-1F55-4CDD1DC1F512}"/>
              </a:ext>
            </a:extLst>
          </p:cNvPr>
          <p:cNvPicPr>
            <a:picLocks noChangeAspect="1"/>
          </p:cNvPicPr>
          <p:nvPr/>
        </p:nvPicPr>
        <p:blipFill>
          <a:blip r:embed="rId2"/>
          <a:stretch>
            <a:fillRect/>
          </a:stretch>
        </p:blipFill>
        <p:spPr>
          <a:xfrm>
            <a:off x="6356399" y="2001502"/>
            <a:ext cx="6218052" cy="4229721"/>
          </a:xfrm>
          <a:prstGeom prst="rect">
            <a:avLst/>
          </a:prstGeom>
        </p:spPr>
      </p:pic>
      <p:grpSp>
        <p:nvGrpSpPr>
          <p:cNvPr id="3" name="Group 2">
            <a:extLst>
              <a:ext uri="{FF2B5EF4-FFF2-40B4-BE49-F238E27FC236}">
                <a16:creationId xmlns:a16="http://schemas.microsoft.com/office/drawing/2014/main" id="{F58B8412-E5DF-6556-13EC-219E431AD62F}"/>
              </a:ext>
            </a:extLst>
          </p:cNvPr>
          <p:cNvGrpSpPr/>
          <p:nvPr/>
        </p:nvGrpSpPr>
        <p:grpSpPr>
          <a:xfrm>
            <a:off x="0" y="2615608"/>
            <a:ext cx="5254262" cy="1090391"/>
            <a:chOff x="0" y="2615608"/>
            <a:chExt cx="5254262" cy="1090391"/>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72F3D9E-801F-AECE-67A2-9DD5228C30A7}"/>
                    </a:ext>
                  </a:extLst>
                </p:cNvPr>
                <p:cNvSpPr txBox="1"/>
                <p:nvPr/>
              </p:nvSpPr>
              <p:spPr>
                <a:xfrm>
                  <a:off x="838200" y="3429000"/>
                  <a:ext cx="14108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𝑓𝑖𝑛𝑑</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3</m:t>
                            </m:r>
                          </m:sub>
                        </m:sSub>
                      </m:oMath>
                    </m:oMathPara>
                  </a14:m>
                  <a:endParaRPr lang="en-US" dirty="0"/>
                </a:p>
              </p:txBody>
            </p:sp>
          </mc:Choice>
          <mc:Fallback xmlns="">
            <p:sp>
              <p:nvSpPr>
                <p:cNvPr id="13" name="TextBox 12">
                  <a:extLst>
                    <a:ext uri="{FF2B5EF4-FFF2-40B4-BE49-F238E27FC236}">
                      <a16:creationId xmlns:a16="http://schemas.microsoft.com/office/drawing/2014/main" id="{372F3D9E-801F-AECE-67A2-9DD5228C30A7}"/>
                    </a:ext>
                  </a:extLst>
                </p:cNvPr>
                <p:cNvSpPr txBox="1">
                  <a:spLocks noRot="1" noChangeAspect="1" noMove="1" noResize="1" noEditPoints="1" noAdjustHandles="1" noChangeArrowheads="1" noChangeShapeType="1" noTextEdit="1"/>
                </p:cNvSpPr>
                <p:nvPr/>
              </p:nvSpPr>
              <p:spPr>
                <a:xfrm>
                  <a:off x="838200" y="3429000"/>
                  <a:ext cx="1410899" cy="276999"/>
                </a:xfrm>
                <a:prstGeom prst="rect">
                  <a:avLst/>
                </a:prstGeom>
                <a:blipFill>
                  <a:blip r:embed="rId4"/>
                  <a:stretch>
                    <a:fillRect l="-2165" t="-4444" r="-129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451ED18-3848-D6B3-C826-BFA555ACBD54}"/>
                    </a:ext>
                  </a:extLst>
                </p:cNvPr>
                <p:cNvSpPr txBox="1"/>
                <p:nvPr/>
              </p:nvSpPr>
              <p:spPr>
                <a:xfrm>
                  <a:off x="595030" y="2940742"/>
                  <a:ext cx="4659232" cy="369332"/>
                </a:xfrm>
                <a:prstGeom prst="rect">
                  <a:avLst/>
                </a:prstGeom>
                <a:noFill/>
              </p:spPr>
              <p:txBody>
                <a:bodyPr wrap="square">
                  <a:spAutoFit/>
                </a:bodyPr>
                <a:lstStyle/>
                <a:p>
                  <a:r>
                    <a:rPr lang="en-US" b="0" dirty="0"/>
                    <a:t> </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𝑒𝑡𝑎𝑏𝑙𝑒</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𝑛𝑢𝑙𝑙</m:t>
                      </m:r>
                    </m:oMath>
                  </a14:m>
                  <a:r>
                    <a:rPr lang="en-US" b="0" dirty="0"/>
                    <a:t>          (since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𝑃</m:t>
                      </m:r>
                      <m:r>
                        <a:rPr lang="en-US" b="0" i="1" smtClean="0">
                          <a:latin typeface="Cambria Math" panose="02040503050406030204" pitchFamily="18" charset="0"/>
                        </a:rPr>
                        <m:t>)</m:t>
                      </m:r>
                      <m:r>
                        <a:rPr lang="en-US" i="1">
                          <a:latin typeface="Cambria Math" panose="02040503050406030204" pitchFamily="18" charset="0"/>
                        </a:rPr>
                        <m:t> </m:t>
                      </m:r>
                    </m:oMath>
                  </a14:m>
                  <a:endParaRPr lang="en-US" b="0" dirty="0"/>
                </a:p>
              </p:txBody>
            </p:sp>
          </mc:Choice>
          <mc:Fallback xmlns="">
            <p:sp>
              <p:nvSpPr>
                <p:cNvPr id="15" name="TextBox 14">
                  <a:extLst>
                    <a:ext uri="{FF2B5EF4-FFF2-40B4-BE49-F238E27FC236}">
                      <a16:creationId xmlns:a16="http://schemas.microsoft.com/office/drawing/2014/main" id="{B451ED18-3848-D6B3-C826-BFA555ACBD54}"/>
                    </a:ext>
                  </a:extLst>
                </p:cNvPr>
                <p:cNvSpPr txBox="1">
                  <a:spLocks noRot="1" noChangeAspect="1" noMove="1" noResize="1" noEditPoints="1" noAdjustHandles="1" noChangeArrowheads="1" noChangeShapeType="1" noTextEdit="1"/>
                </p:cNvSpPr>
                <p:nvPr/>
              </p:nvSpPr>
              <p:spPr>
                <a:xfrm>
                  <a:off x="595030" y="2940742"/>
                  <a:ext cx="4659232" cy="369332"/>
                </a:xfrm>
                <a:prstGeom prst="rect">
                  <a:avLst/>
                </a:prstGeom>
                <a:blipFill>
                  <a:blip r:embed="rId5"/>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909EC2A-84D1-A614-EC27-97821F2CC3D0}"/>
                    </a:ext>
                  </a:extLst>
                </p:cNvPr>
                <p:cNvSpPr txBox="1"/>
                <p:nvPr/>
              </p:nvSpPr>
              <p:spPr>
                <a:xfrm>
                  <a:off x="0" y="2615608"/>
                  <a:ext cx="263986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𝑚𝑒𝑟𝑔𝑒</m:t>
                            </m:r>
                            <m:r>
                              <a:rPr lang="en-US" b="0" i="1" smtClean="0">
                                <a:latin typeface="Cambria Math" panose="02040503050406030204" pitchFamily="18" charset="0"/>
                              </a:rPr>
                              <m:t>(</m:t>
                            </m:r>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3</m:t>
                            </m:r>
                          </m:sub>
                        </m:sSub>
                        <m:r>
                          <a:rPr lang="en-US" b="0" i="1" smtClean="0">
                            <a:latin typeface="Cambria Math" panose="02040503050406030204" pitchFamily="18" charset="0"/>
                          </a:rPr>
                          <m:t>) </m:t>
                        </m:r>
                      </m:oMath>
                    </m:oMathPara>
                  </a14:m>
                  <a:endParaRPr lang="en-US" dirty="0"/>
                </a:p>
              </p:txBody>
            </p:sp>
          </mc:Choice>
          <mc:Fallback xmlns="">
            <p:sp>
              <p:nvSpPr>
                <p:cNvPr id="17" name="TextBox 16">
                  <a:extLst>
                    <a:ext uri="{FF2B5EF4-FFF2-40B4-BE49-F238E27FC236}">
                      <a16:creationId xmlns:a16="http://schemas.microsoft.com/office/drawing/2014/main" id="{2909EC2A-84D1-A614-EC27-97821F2CC3D0}"/>
                    </a:ext>
                  </a:extLst>
                </p:cNvPr>
                <p:cNvSpPr txBox="1">
                  <a:spLocks noRot="1" noChangeAspect="1" noMove="1" noResize="1" noEditPoints="1" noAdjustHandles="1" noChangeArrowheads="1" noChangeShapeType="1" noTextEdit="1"/>
                </p:cNvSpPr>
                <p:nvPr/>
              </p:nvSpPr>
              <p:spPr>
                <a:xfrm>
                  <a:off x="0" y="2615608"/>
                  <a:ext cx="2639866" cy="369332"/>
                </a:xfrm>
                <a:prstGeom prst="rect">
                  <a:avLst/>
                </a:prstGeom>
                <a:blipFill>
                  <a:blip r:embed="rId6"/>
                  <a:stretch>
                    <a:fillRect b="-13115"/>
                  </a:stretch>
                </a:blipFill>
              </p:spPr>
              <p:txBody>
                <a:bodyPr/>
                <a:lstStyle/>
                <a:p>
                  <a:r>
                    <a:rPr lang="en-US">
                      <a:noFill/>
                    </a:rPr>
                    <a:t> </a:t>
                  </a:r>
                </a:p>
              </p:txBody>
            </p:sp>
          </mc:Fallback>
        </mc:AlternateContent>
      </p:grpSp>
      <p:grpSp>
        <p:nvGrpSpPr>
          <p:cNvPr id="6" name="Group 5">
            <a:extLst>
              <a:ext uri="{FF2B5EF4-FFF2-40B4-BE49-F238E27FC236}">
                <a16:creationId xmlns:a16="http://schemas.microsoft.com/office/drawing/2014/main" id="{24FDE6A2-5C14-B4BD-C825-BFD915C9798B}"/>
              </a:ext>
            </a:extLst>
          </p:cNvPr>
          <p:cNvGrpSpPr/>
          <p:nvPr/>
        </p:nvGrpSpPr>
        <p:grpSpPr>
          <a:xfrm>
            <a:off x="223763" y="4748648"/>
            <a:ext cx="6149008" cy="677714"/>
            <a:chOff x="300740" y="4337699"/>
            <a:chExt cx="6149008" cy="677714"/>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E1BBD9E-6EC3-715D-72DE-8761AF596D24}"/>
                    </a:ext>
                  </a:extLst>
                </p:cNvPr>
                <p:cNvSpPr txBox="1"/>
                <p:nvPr/>
              </p:nvSpPr>
              <p:spPr>
                <a:xfrm>
                  <a:off x="747224" y="4646081"/>
                  <a:ext cx="5625547" cy="369332"/>
                </a:xfrm>
                <a:prstGeom prst="rect">
                  <a:avLst/>
                </a:prstGeom>
                <a:noFill/>
              </p:spPr>
              <p:txBody>
                <a:bodyPr wrap="square">
                  <a:spAutoFit/>
                </a:bodyPr>
                <a:lstStyle/>
                <a:p>
                  <a:r>
                    <a:rPr lang="en-US" b="0" dirty="0"/>
                    <a:t> </a:t>
                  </a:r>
                  <a14:m>
                    <m:oMath xmlns:m="http://schemas.openxmlformats.org/officeDocument/2006/math">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𝑐𝑔</m:t>
                      </m:r>
                      <m:r>
                        <a:rPr lang="en-US" b="0" i="1" smtClean="0">
                          <a:latin typeface="Cambria Math" panose="02040503050406030204" pitchFamily="18" charset="0"/>
                        </a:rPr>
                        <m:t>←</m:t>
                      </m:r>
                      <m:r>
                        <a:rPr lang="en-US" b="0" i="1" smtClean="0">
                          <a:latin typeface="Cambria Math" panose="02040503050406030204" pitchFamily="18" charset="0"/>
                        </a:rPr>
                        <m:t>𝑒𝑡𝑎𝑏𝑙𝑒</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𝑟𝑜𝑜𝑡</m:t>
                          </m:r>
                          <m:r>
                            <a:rPr lang="en-US" b="0" i="1" smtClean="0">
                              <a:latin typeface="Cambria Math" panose="02040503050406030204" pitchFamily="18" charset="0"/>
                            </a:rPr>
                            <m:t>(</m:t>
                          </m:r>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4</m:t>
                          </m:r>
                        </m:sub>
                      </m:sSub>
                    </m:oMath>
                  </a14:m>
                  <a:endParaRPr lang="en-US" b="0" dirty="0"/>
                </a:p>
              </p:txBody>
            </p:sp>
          </mc:Choice>
          <mc:Fallback xmlns="">
            <p:sp>
              <p:nvSpPr>
                <p:cNvPr id="20" name="TextBox 19">
                  <a:extLst>
                    <a:ext uri="{FF2B5EF4-FFF2-40B4-BE49-F238E27FC236}">
                      <a16:creationId xmlns:a16="http://schemas.microsoft.com/office/drawing/2014/main" id="{3E1BBD9E-6EC3-715D-72DE-8761AF596D24}"/>
                    </a:ext>
                  </a:extLst>
                </p:cNvPr>
                <p:cNvSpPr txBox="1">
                  <a:spLocks noRot="1" noChangeAspect="1" noMove="1" noResize="1" noEditPoints="1" noAdjustHandles="1" noChangeArrowheads="1" noChangeShapeType="1" noTextEdit="1"/>
                </p:cNvSpPr>
                <p:nvPr/>
              </p:nvSpPr>
              <p:spPr>
                <a:xfrm>
                  <a:off x="747224" y="4646081"/>
                  <a:ext cx="5625547" cy="369332"/>
                </a:xfrm>
                <a:prstGeom prst="rect">
                  <a:avLst/>
                </a:prstGeom>
                <a:blipFill>
                  <a:blip r:embed="rId8"/>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399DB2F-76FB-CFAB-EAB1-7B9B651E9D11}"/>
                    </a:ext>
                  </a:extLst>
                </p:cNvPr>
                <p:cNvSpPr txBox="1"/>
                <p:nvPr/>
              </p:nvSpPr>
              <p:spPr>
                <a:xfrm>
                  <a:off x="300740" y="4337699"/>
                  <a:ext cx="6149008" cy="369332"/>
                </a:xfrm>
                <a:prstGeom prst="rect">
                  <a:avLst/>
                </a:prstGeom>
                <a:noFill/>
              </p:spPr>
              <p:txBody>
                <a:bodyPr wrap="square">
                  <a:spAutoFit/>
                </a:bodyPr>
                <a:lstStyle/>
                <a:p>
                  <a:r>
                    <a:rPr lang="en-US" b="0"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𝑃</m:t>
                      </m:r>
                      <m:r>
                        <a:rPr lang="en-US" b="0" i="1" smtClean="0">
                          <a:latin typeface="Cambria Math" panose="02040503050406030204" pitchFamily="18" charset="0"/>
                        </a:rPr>
                        <m:t>)</m:t>
                      </m:r>
                      <m:r>
                        <a:rPr lang="en-US" i="1">
                          <a:latin typeface="Cambria Math" panose="02040503050406030204" pitchFamily="18" charset="0"/>
                        </a:rPr>
                        <m:t> </m:t>
                      </m:r>
                    </m:oMath>
                  </a14:m>
                  <a:endParaRPr lang="en-US" dirty="0"/>
                </a:p>
              </p:txBody>
            </p:sp>
          </mc:Choice>
          <mc:Fallback xmlns="">
            <p:sp>
              <p:nvSpPr>
                <p:cNvPr id="22" name="TextBox 21">
                  <a:extLst>
                    <a:ext uri="{FF2B5EF4-FFF2-40B4-BE49-F238E27FC236}">
                      <a16:creationId xmlns:a16="http://schemas.microsoft.com/office/drawing/2014/main" id="{B399DB2F-76FB-CFAB-EAB1-7B9B651E9D11}"/>
                    </a:ext>
                  </a:extLst>
                </p:cNvPr>
                <p:cNvSpPr txBox="1">
                  <a:spLocks noRot="1" noChangeAspect="1" noMove="1" noResize="1" noEditPoints="1" noAdjustHandles="1" noChangeArrowheads="1" noChangeShapeType="1" noTextEdit="1"/>
                </p:cNvSpPr>
                <p:nvPr/>
              </p:nvSpPr>
              <p:spPr>
                <a:xfrm>
                  <a:off x="300740" y="4337699"/>
                  <a:ext cx="6149008" cy="369332"/>
                </a:xfrm>
                <a:prstGeom prst="rect">
                  <a:avLst/>
                </a:prstGeom>
                <a:blipFill>
                  <a:blip r:embed="rId9"/>
                  <a:stretch>
                    <a:fillRect l="-793" t="-10000" b="-2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9037269-F1AE-49F9-DF35-6F89AF6E7185}"/>
                  </a:ext>
                </a:extLst>
              </p:cNvPr>
              <p:cNvSpPr txBox="1"/>
              <p:nvPr/>
            </p:nvSpPr>
            <p:spPr>
              <a:xfrm>
                <a:off x="747224" y="5918593"/>
                <a:ext cx="5625547" cy="369332"/>
              </a:xfrm>
              <a:prstGeom prst="rect">
                <a:avLst/>
              </a:prstGeom>
              <a:noFill/>
            </p:spPr>
            <p:txBody>
              <a:bodyPr wrap="square">
                <a:spAutoFit/>
              </a:bodyPr>
              <a:lstStyle/>
              <a:p>
                <a:r>
                  <a:rPr lang="en-US" b="0" dirty="0"/>
                  <a:t> </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𝑎𝑑𝑑</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4</m:t>
                            </m:r>
                          </m:sub>
                        </m:sSub>
                      </m:e>
                    </m:d>
                  </m:oMath>
                </a14:m>
                <a:r>
                  <a:rPr lang="en-US" b="0" dirty="0"/>
                  <a:t> to </a:t>
                </a:r>
                <a:r>
                  <a:rPr lang="en-US" b="0" i="1" dirty="0" err="1"/>
                  <a:t>tomerge</a:t>
                </a:r>
                <a:endParaRPr lang="en-US" b="0" i="1" dirty="0"/>
              </a:p>
            </p:txBody>
          </p:sp>
        </mc:Choice>
        <mc:Fallback xmlns="">
          <p:sp>
            <p:nvSpPr>
              <p:cNvPr id="23" name="TextBox 22">
                <a:extLst>
                  <a:ext uri="{FF2B5EF4-FFF2-40B4-BE49-F238E27FC236}">
                    <a16:creationId xmlns:a16="http://schemas.microsoft.com/office/drawing/2014/main" id="{99037269-F1AE-49F9-DF35-6F89AF6E7185}"/>
                  </a:ext>
                </a:extLst>
              </p:cNvPr>
              <p:cNvSpPr txBox="1">
                <a:spLocks noRot="1" noChangeAspect="1" noMove="1" noResize="1" noEditPoints="1" noAdjustHandles="1" noChangeArrowheads="1" noChangeShapeType="1" noTextEdit="1"/>
              </p:cNvSpPr>
              <p:nvPr/>
            </p:nvSpPr>
            <p:spPr>
              <a:xfrm>
                <a:off x="747224" y="5918593"/>
                <a:ext cx="5625547" cy="369332"/>
              </a:xfrm>
              <a:prstGeom prst="rect">
                <a:avLst/>
              </a:prstGeom>
              <a:blipFill>
                <a:blip r:embed="rId10"/>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C8782DF-692D-D422-AD33-5DD00C28EDDB}"/>
                  </a:ext>
                </a:extLst>
              </p:cNvPr>
              <p:cNvSpPr txBox="1"/>
              <p:nvPr/>
            </p:nvSpPr>
            <p:spPr>
              <a:xfrm>
                <a:off x="4062931" y="715028"/>
                <a:ext cx="7899400" cy="523220"/>
              </a:xfrm>
              <a:prstGeom prst="rect">
                <a:avLst/>
              </a:prstGeom>
              <a:noFill/>
            </p:spPr>
            <p:txBody>
              <a:bodyPr wrap="square">
                <a:spAutoFit/>
              </a:bodyPr>
              <a:lstStyle/>
              <a:p>
                <a:pPr algn="ctr">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cs typeface="Calibri" pitchFamily="34" charset="0"/>
                        </a:rPr>
                        <m:t>𝑎</m:t>
                      </m:r>
                      <m:r>
                        <a:rPr lang="en-US" sz="2800" i="1" dirty="0" smtClean="0">
                          <a:latin typeface="Cambria Math" panose="02040503050406030204" pitchFamily="18" charset="0"/>
                          <a:cs typeface="Calibri" pitchFamily="34" charset="0"/>
                        </a:rPr>
                        <m:t> = </m:t>
                      </m:r>
                      <m:r>
                        <a:rPr lang="en-US" sz="2800" i="1" dirty="0" smtClean="0">
                          <a:latin typeface="Cambria Math" panose="02040503050406030204" pitchFamily="18" charset="0"/>
                          <a:cs typeface="Calibri" pitchFamily="34" charset="0"/>
                        </a:rPr>
                        <m:t>𝑓</m:t>
                      </m:r>
                      <m:r>
                        <a:rPr lang="en-US" sz="2800" i="1" dirty="0" smtClean="0">
                          <a:latin typeface="Cambria Math" panose="02040503050406030204" pitchFamily="18" charset="0"/>
                          <a:cs typeface="Calibri" pitchFamily="34" charset="0"/>
                        </a:rPr>
                        <m:t>(</m:t>
                      </m:r>
                      <m:r>
                        <a:rPr lang="en-US" sz="2800" i="1" dirty="0" smtClean="0">
                          <a:latin typeface="Cambria Math" panose="02040503050406030204" pitchFamily="18" charset="0"/>
                          <a:cs typeface="Calibri" pitchFamily="34" charset="0"/>
                        </a:rPr>
                        <m:t>𝑓</m:t>
                      </m:r>
                      <m:r>
                        <a:rPr lang="en-US" sz="2800" i="1" dirty="0" smtClean="0">
                          <a:latin typeface="Cambria Math" panose="02040503050406030204" pitchFamily="18" charset="0"/>
                          <a:cs typeface="Calibri" pitchFamily="34" charset="0"/>
                        </a:rPr>
                        <m:t>(</m:t>
                      </m:r>
                      <m:r>
                        <a:rPr lang="en-US" sz="2800" i="1" dirty="0" smtClean="0">
                          <a:latin typeface="Cambria Math" panose="02040503050406030204" pitchFamily="18" charset="0"/>
                          <a:cs typeface="Calibri" pitchFamily="34" charset="0"/>
                        </a:rPr>
                        <m:t>𝑎</m:t>
                      </m:r>
                      <m:r>
                        <a:rPr lang="en-US" sz="2800" i="1" dirty="0" smtClean="0">
                          <a:latin typeface="Cambria Math" panose="02040503050406030204" pitchFamily="18" charset="0"/>
                          <a:cs typeface="Calibri" pitchFamily="34" charset="0"/>
                        </a:rPr>
                        <m:t>)),  </m:t>
                      </m:r>
                      <m:r>
                        <a:rPr lang="en-US" sz="2800" i="1" dirty="0">
                          <a:latin typeface="Cambria Math" panose="02040503050406030204" pitchFamily="18" charset="0"/>
                          <a:cs typeface="Calibri" pitchFamily="34" charset="0"/>
                        </a:rPr>
                        <m:t>𝑎</m:t>
                      </m:r>
                      <m:r>
                        <a:rPr lang="en-US" sz="2800" i="1" dirty="0">
                          <a:latin typeface="Cambria Math" panose="02040503050406030204" pitchFamily="18" charset="0"/>
                          <a:cs typeface="Calibri" pitchFamily="34" charset="0"/>
                        </a:rPr>
                        <m:t> = </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𝑎</m:t>
                      </m:r>
                      <m:r>
                        <a:rPr lang="en-US" sz="2800" i="1" dirty="0">
                          <a:latin typeface="Cambria Math" panose="02040503050406030204" pitchFamily="18" charset="0"/>
                          <a:cs typeface="Calibri" pitchFamily="34" charset="0"/>
                        </a:rPr>
                        <m:t>))),  </m:t>
                      </m:r>
                      <m:r>
                        <a:rPr lang="en-US" sz="2800" i="1" dirty="0" smtClean="0">
                          <a:solidFill>
                            <a:srgbClr val="D83B01"/>
                          </a:solidFill>
                          <a:latin typeface="Cambria Math" panose="02040503050406030204" pitchFamily="18" charset="0"/>
                          <a:cs typeface="Calibri" pitchFamily="34" charset="0"/>
                          <a:sym typeface="Symbol"/>
                        </a:rPr>
                        <m:t>𝑎</m:t>
                      </m:r>
                      <m:r>
                        <a:rPr lang="en-US" sz="2800" i="1" baseline="-25000" dirty="0">
                          <a:solidFill>
                            <a:srgbClr val="0070C0"/>
                          </a:solidFill>
                          <a:latin typeface="Cambria Math" panose="02040503050406030204" pitchFamily="18" charset="0"/>
                          <a:cs typeface="Calibri" pitchFamily="34" charset="0"/>
                          <a:sym typeface="Symbol"/>
                        </a:rPr>
                        <m:t> </m:t>
                      </m:r>
                      <m:r>
                        <a:rPr lang="en-US" sz="2800" i="1" dirty="0">
                          <a:latin typeface="Cambria Math" panose="02040503050406030204" pitchFamily="18" charset="0"/>
                          <a:cs typeface="Calibri" pitchFamily="34" charset="0"/>
                          <a:sym typeface="Symbol"/>
                        </a:rPr>
                        <m:t>  </m:t>
                      </m:r>
                      <m:r>
                        <a:rPr lang="en-US" sz="2800" i="1" dirty="0" smtClean="0">
                          <a:solidFill>
                            <a:srgbClr val="107C10"/>
                          </a:solidFill>
                          <a:latin typeface="Cambria Math" panose="02040503050406030204" pitchFamily="18" charset="0"/>
                          <a:cs typeface="Calibri" pitchFamily="34" charset="0"/>
                          <a:sym typeface="Symbol"/>
                        </a:rPr>
                        <m:t>𝑓</m:t>
                      </m:r>
                      <m:r>
                        <a:rPr lang="en-US" sz="2800" i="1" dirty="0" smtClean="0">
                          <a:solidFill>
                            <a:srgbClr val="107C10"/>
                          </a:solidFill>
                          <a:latin typeface="Cambria Math" panose="02040503050406030204" pitchFamily="18" charset="0"/>
                          <a:cs typeface="Calibri" pitchFamily="34" charset="0"/>
                          <a:sym typeface="Symbol"/>
                        </a:rPr>
                        <m:t>(</m:t>
                      </m:r>
                      <m:r>
                        <a:rPr lang="en-US" sz="2800" i="1" dirty="0" smtClean="0">
                          <a:solidFill>
                            <a:srgbClr val="107C10"/>
                          </a:solidFill>
                          <a:latin typeface="Cambria Math" panose="02040503050406030204" pitchFamily="18" charset="0"/>
                          <a:cs typeface="Calibri" pitchFamily="34" charset="0"/>
                          <a:sym typeface="Symbol"/>
                        </a:rPr>
                        <m:t>𝑎</m:t>
                      </m:r>
                      <m:r>
                        <a:rPr lang="en-US" sz="2800" i="1" dirty="0" smtClean="0">
                          <a:solidFill>
                            <a:srgbClr val="107C10"/>
                          </a:solidFill>
                          <a:latin typeface="Cambria Math" panose="02040503050406030204" pitchFamily="18" charset="0"/>
                          <a:cs typeface="Calibri" pitchFamily="34" charset="0"/>
                          <a:sym typeface="Symbol"/>
                        </a:rPr>
                        <m:t>) </m:t>
                      </m:r>
                    </m:oMath>
                  </m:oMathPara>
                </a14:m>
                <a:endParaRPr lang="en-US" sz="2800" dirty="0">
                  <a:solidFill>
                    <a:srgbClr val="0070C0"/>
                  </a:solidFill>
                  <a:cs typeface="Calibri" pitchFamily="34" charset="0"/>
                  <a:sym typeface="Symbol"/>
                </a:endParaRPr>
              </a:p>
            </p:txBody>
          </p:sp>
        </mc:Choice>
        <mc:Fallback xmlns="">
          <p:sp>
            <p:nvSpPr>
              <p:cNvPr id="4" name="TextBox 3">
                <a:extLst>
                  <a:ext uri="{FF2B5EF4-FFF2-40B4-BE49-F238E27FC236}">
                    <a16:creationId xmlns:a16="http://schemas.microsoft.com/office/drawing/2014/main" id="{4C8782DF-692D-D422-AD33-5DD00C28EDDB}"/>
                  </a:ext>
                </a:extLst>
              </p:cNvPr>
              <p:cNvSpPr txBox="1">
                <a:spLocks noRot="1" noChangeAspect="1" noMove="1" noResize="1" noEditPoints="1" noAdjustHandles="1" noChangeArrowheads="1" noChangeShapeType="1" noTextEdit="1"/>
              </p:cNvSpPr>
              <p:nvPr/>
            </p:nvSpPr>
            <p:spPr>
              <a:xfrm>
                <a:off x="4062931" y="715028"/>
                <a:ext cx="7899400" cy="523220"/>
              </a:xfrm>
              <a:prstGeom prst="rect">
                <a:avLst/>
              </a:prstGeom>
              <a:blipFill>
                <a:blip r:embed="rId11"/>
                <a:stretch>
                  <a:fillRect/>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0A54291D-3596-7068-F33A-295DE3335E8F}"/>
              </a:ext>
            </a:extLst>
          </p:cNvPr>
          <p:cNvSpPr/>
          <p:nvPr/>
        </p:nvSpPr>
        <p:spPr>
          <a:xfrm>
            <a:off x="4062931" y="546755"/>
            <a:ext cx="2309840" cy="781823"/>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6CE2A50A-50CA-0B9A-477D-084A89D17B05}"/>
              </a:ext>
            </a:extLst>
          </p:cNvPr>
          <p:cNvSpPr/>
          <p:nvPr/>
        </p:nvSpPr>
        <p:spPr>
          <a:xfrm>
            <a:off x="7722102" y="2916989"/>
            <a:ext cx="3631698" cy="789010"/>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30D0E739-C1F9-8F39-E561-3A0FB1D34780}"/>
              </a:ext>
            </a:extLst>
          </p:cNvPr>
          <p:cNvSpPr/>
          <p:nvPr/>
        </p:nvSpPr>
        <p:spPr>
          <a:xfrm>
            <a:off x="7722102" y="3705999"/>
            <a:ext cx="2025213" cy="252411"/>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236D0618-5C49-FDD0-2621-FAF1685E097D}"/>
              </a:ext>
            </a:extLst>
          </p:cNvPr>
          <p:cNvSpPr/>
          <p:nvPr/>
        </p:nvSpPr>
        <p:spPr>
          <a:xfrm>
            <a:off x="7704493" y="3973513"/>
            <a:ext cx="3862196" cy="1041899"/>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9CCA07B1-7463-3488-D8BE-DC1F6833B658}"/>
              </a:ext>
            </a:extLst>
          </p:cNvPr>
          <p:cNvSpPr/>
          <p:nvPr/>
        </p:nvSpPr>
        <p:spPr>
          <a:xfrm>
            <a:off x="7745321" y="5717825"/>
            <a:ext cx="3862196" cy="425147"/>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nvGrpSpPr>
          <p:cNvPr id="34" name="Group 33">
            <a:extLst>
              <a:ext uri="{FF2B5EF4-FFF2-40B4-BE49-F238E27FC236}">
                <a16:creationId xmlns:a16="http://schemas.microsoft.com/office/drawing/2014/main" id="{38D687A3-3A8E-8EA7-4A51-1EBC189BD918}"/>
              </a:ext>
            </a:extLst>
          </p:cNvPr>
          <p:cNvGrpSpPr/>
          <p:nvPr/>
        </p:nvGrpSpPr>
        <p:grpSpPr>
          <a:xfrm>
            <a:off x="763485" y="1406737"/>
            <a:ext cx="5072117" cy="975248"/>
            <a:chOff x="763485" y="1406737"/>
            <a:chExt cx="5072117" cy="975248"/>
          </a:xfrm>
        </p:grpSpPr>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3E051279-08CD-EFD0-DBC3-3E3492DFB86F}"/>
                    </a:ext>
                  </a:extLst>
                </p:cNvPr>
                <p:cNvSpPr/>
                <p:nvPr/>
              </p:nvSpPr>
              <p:spPr>
                <a:xfrm>
                  <a:off x="763485" y="1677173"/>
                  <a:ext cx="602059" cy="5566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𝑎</m:t>
                        </m:r>
                      </m:oMath>
                    </m:oMathPara>
                  </a14:m>
                  <a:endParaRPr lang="en-US" dirty="0"/>
                </a:p>
              </p:txBody>
            </p:sp>
          </mc:Choice>
          <mc:Fallback xmlns="">
            <p:sp>
              <p:nvSpPr>
                <p:cNvPr id="18" name="Oval 17">
                  <a:extLst>
                    <a:ext uri="{FF2B5EF4-FFF2-40B4-BE49-F238E27FC236}">
                      <a16:creationId xmlns:a16="http://schemas.microsoft.com/office/drawing/2014/main" id="{3E051279-08CD-EFD0-DBC3-3E3492DFB86F}"/>
                    </a:ext>
                  </a:extLst>
                </p:cNvPr>
                <p:cNvSpPr>
                  <a:spLocks noRot="1" noChangeAspect="1" noMove="1" noResize="1" noEditPoints="1" noAdjustHandles="1" noChangeArrowheads="1" noChangeShapeType="1" noTextEdit="1"/>
                </p:cNvSpPr>
                <p:nvPr/>
              </p:nvSpPr>
              <p:spPr>
                <a:xfrm>
                  <a:off x="763485" y="1677173"/>
                  <a:ext cx="602059" cy="556653"/>
                </a:xfrm>
                <a:prstGeom prst="ellipse">
                  <a:avLst/>
                </a:prstGeom>
                <a:blipFill>
                  <a:blip r:embed="rId12"/>
                  <a:stretch>
                    <a:fillRect l="-19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0D593AAF-AC02-7B9A-2C75-60DC493B9A41}"/>
                    </a:ext>
                  </a:extLst>
                </p:cNvPr>
                <p:cNvSpPr/>
                <p:nvPr/>
              </p:nvSpPr>
              <p:spPr>
                <a:xfrm>
                  <a:off x="1613979" y="1517746"/>
                  <a:ext cx="939351" cy="789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19" name="Oval 18">
                  <a:extLst>
                    <a:ext uri="{FF2B5EF4-FFF2-40B4-BE49-F238E27FC236}">
                      <a16:creationId xmlns:a16="http://schemas.microsoft.com/office/drawing/2014/main" id="{0D593AAF-AC02-7B9A-2C75-60DC493B9A41}"/>
                    </a:ext>
                  </a:extLst>
                </p:cNvPr>
                <p:cNvSpPr>
                  <a:spLocks noRot="1" noChangeAspect="1" noMove="1" noResize="1" noEditPoints="1" noAdjustHandles="1" noChangeArrowheads="1" noChangeShapeType="1" noTextEdit="1"/>
                </p:cNvSpPr>
                <p:nvPr/>
              </p:nvSpPr>
              <p:spPr>
                <a:xfrm>
                  <a:off x="1613979" y="1517746"/>
                  <a:ext cx="939351" cy="789480"/>
                </a:xfrm>
                <a:prstGeom prst="ellipse">
                  <a:avLst/>
                </a:prstGeom>
                <a:blipFill>
                  <a:blip r:embed="rId13"/>
                  <a:stretch>
                    <a:fillRect l="-3846" r="-32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Oval 24">
                  <a:extLst>
                    <a:ext uri="{FF2B5EF4-FFF2-40B4-BE49-F238E27FC236}">
                      <a16:creationId xmlns:a16="http://schemas.microsoft.com/office/drawing/2014/main" id="{ED216CA0-D742-1288-82A8-1593677E2224}"/>
                    </a:ext>
                  </a:extLst>
                </p:cNvPr>
                <p:cNvSpPr/>
                <p:nvPr/>
              </p:nvSpPr>
              <p:spPr>
                <a:xfrm>
                  <a:off x="2724460" y="1406737"/>
                  <a:ext cx="1424005" cy="961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b="0"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25" name="Oval 24">
                  <a:extLst>
                    <a:ext uri="{FF2B5EF4-FFF2-40B4-BE49-F238E27FC236}">
                      <a16:creationId xmlns:a16="http://schemas.microsoft.com/office/drawing/2014/main" id="{ED216CA0-D742-1288-82A8-1593677E2224}"/>
                    </a:ext>
                  </a:extLst>
                </p:cNvPr>
                <p:cNvSpPr>
                  <a:spLocks noRot="1" noChangeAspect="1" noMove="1" noResize="1" noEditPoints="1" noAdjustHandles="1" noChangeArrowheads="1" noChangeShapeType="1" noTextEdit="1"/>
                </p:cNvSpPr>
                <p:nvPr/>
              </p:nvSpPr>
              <p:spPr>
                <a:xfrm>
                  <a:off x="2724460" y="1406737"/>
                  <a:ext cx="1424005" cy="961196"/>
                </a:xfrm>
                <a:prstGeom prst="ellipse">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Oval 25">
                  <a:extLst>
                    <a:ext uri="{FF2B5EF4-FFF2-40B4-BE49-F238E27FC236}">
                      <a16:creationId xmlns:a16="http://schemas.microsoft.com/office/drawing/2014/main" id="{23BBD0B0-A1F2-E16F-AFBB-50668727246F}"/>
                    </a:ext>
                  </a:extLst>
                </p:cNvPr>
                <p:cNvSpPr/>
                <p:nvPr/>
              </p:nvSpPr>
              <p:spPr>
                <a:xfrm>
                  <a:off x="4411597" y="1420789"/>
                  <a:ext cx="1424005" cy="961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b="0" i="1" dirty="0" smtClean="0">
                            <a:latin typeface="Cambria Math" panose="02040503050406030204" pitchFamily="18" charset="0"/>
                          </a:rPr>
                          <m:t>𝑓𝑓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26" name="Oval 25">
                  <a:extLst>
                    <a:ext uri="{FF2B5EF4-FFF2-40B4-BE49-F238E27FC236}">
                      <a16:creationId xmlns:a16="http://schemas.microsoft.com/office/drawing/2014/main" id="{23BBD0B0-A1F2-E16F-AFBB-50668727246F}"/>
                    </a:ext>
                  </a:extLst>
                </p:cNvPr>
                <p:cNvSpPr>
                  <a:spLocks noRot="1" noChangeAspect="1" noMove="1" noResize="1" noEditPoints="1" noAdjustHandles="1" noChangeArrowheads="1" noChangeShapeType="1" noTextEdit="1"/>
                </p:cNvSpPr>
                <p:nvPr/>
              </p:nvSpPr>
              <p:spPr>
                <a:xfrm>
                  <a:off x="4411597" y="1420789"/>
                  <a:ext cx="1424005" cy="961196"/>
                </a:xfrm>
                <a:prstGeom prst="ellipse">
                  <a:avLst/>
                </a:prstGeom>
                <a:blipFill>
                  <a:blip r:embed="rId15"/>
                  <a:stretch>
                    <a:fillRect/>
                  </a:stretch>
                </a:blipFill>
              </p:spPr>
              <p:txBody>
                <a:bodyPr/>
                <a:lstStyle/>
                <a:p>
                  <a:r>
                    <a:rPr lang="en-US">
                      <a:noFill/>
                    </a:rPr>
                    <a:t> </a:t>
                  </a:r>
                </a:p>
              </p:txBody>
            </p:sp>
          </mc:Fallback>
        </mc:AlternateContent>
      </p:grpSp>
      <p:grpSp>
        <p:nvGrpSpPr>
          <p:cNvPr id="33" name="Group 32">
            <a:extLst>
              <a:ext uri="{FF2B5EF4-FFF2-40B4-BE49-F238E27FC236}">
                <a16:creationId xmlns:a16="http://schemas.microsoft.com/office/drawing/2014/main" id="{04890F5F-E438-8E5D-1B80-5B53DA1B17A8}"/>
              </a:ext>
            </a:extLst>
          </p:cNvPr>
          <p:cNvGrpSpPr/>
          <p:nvPr/>
        </p:nvGrpSpPr>
        <p:grpSpPr>
          <a:xfrm>
            <a:off x="595030" y="3482118"/>
            <a:ext cx="5072117" cy="1416905"/>
            <a:chOff x="595030" y="3482118"/>
            <a:chExt cx="5072117" cy="1416905"/>
          </a:xfrm>
        </p:grpSpPr>
        <mc:AlternateContent xmlns:mc="http://schemas.openxmlformats.org/markup-compatibility/2006" xmlns:a14="http://schemas.microsoft.com/office/drawing/2010/main">
          <mc:Choice Requires="a14">
            <p:sp>
              <p:nvSpPr>
                <p:cNvPr id="27" name="Oval 26">
                  <a:extLst>
                    <a:ext uri="{FF2B5EF4-FFF2-40B4-BE49-F238E27FC236}">
                      <a16:creationId xmlns:a16="http://schemas.microsoft.com/office/drawing/2014/main" id="{E80F2A74-5B12-6A02-FA05-7E7328673EAF}"/>
                    </a:ext>
                  </a:extLst>
                </p:cNvPr>
                <p:cNvSpPr/>
                <p:nvPr/>
              </p:nvSpPr>
              <p:spPr>
                <a:xfrm>
                  <a:off x="595030" y="3945604"/>
                  <a:ext cx="602059" cy="5566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𝑎</m:t>
                        </m:r>
                      </m:oMath>
                    </m:oMathPara>
                  </a14:m>
                  <a:endParaRPr lang="en-US" dirty="0"/>
                </a:p>
              </p:txBody>
            </p:sp>
          </mc:Choice>
          <mc:Fallback xmlns="">
            <p:sp>
              <p:nvSpPr>
                <p:cNvPr id="27" name="Oval 26">
                  <a:extLst>
                    <a:ext uri="{FF2B5EF4-FFF2-40B4-BE49-F238E27FC236}">
                      <a16:creationId xmlns:a16="http://schemas.microsoft.com/office/drawing/2014/main" id="{E80F2A74-5B12-6A02-FA05-7E7328673EAF}"/>
                    </a:ext>
                  </a:extLst>
                </p:cNvPr>
                <p:cNvSpPr>
                  <a:spLocks noRot="1" noChangeAspect="1" noMove="1" noResize="1" noEditPoints="1" noAdjustHandles="1" noChangeArrowheads="1" noChangeShapeType="1" noTextEdit="1"/>
                </p:cNvSpPr>
                <p:nvPr/>
              </p:nvSpPr>
              <p:spPr>
                <a:xfrm>
                  <a:off x="595030" y="3945604"/>
                  <a:ext cx="602059" cy="556653"/>
                </a:xfrm>
                <a:prstGeom prst="ellipse">
                  <a:avLst/>
                </a:prstGeom>
                <a:blipFill>
                  <a:blip r:embed="rId16"/>
                  <a:stretch>
                    <a:fillRect l="-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Oval 27">
                  <a:extLst>
                    <a:ext uri="{FF2B5EF4-FFF2-40B4-BE49-F238E27FC236}">
                      <a16:creationId xmlns:a16="http://schemas.microsoft.com/office/drawing/2014/main" id="{1AA7ED63-7348-43EC-E34F-137869683B54}"/>
                    </a:ext>
                  </a:extLst>
                </p:cNvPr>
                <p:cNvSpPr/>
                <p:nvPr/>
              </p:nvSpPr>
              <p:spPr>
                <a:xfrm>
                  <a:off x="1445524" y="3786177"/>
                  <a:ext cx="939351" cy="789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28" name="Oval 27">
                  <a:extLst>
                    <a:ext uri="{FF2B5EF4-FFF2-40B4-BE49-F238E27FC236}">
                      <a16:creationId xmlns:a16="http://schemas.microsoft.com/office/drawing/2014/main" id="{1AA7ED63-7348-43EC-E34F-137869683B54}"/>
                    </a:ext>
                  </a:extLst>
                </p:cNvPr>
                <p:cNvSpPr>
                  <a:spLocks noRot="1" noChangeAspect="1" noMove="1" noResize="1" noEditPoints="1" noAdjustHandles="1" noChangeArrowheads="1" noChangeShapeType="1" noTextEdit="1"/>
                </p:cNvSpPr>
                <p:nvPr/>
              </p:nvSpPr>
              <p:spPr>
                <a:xfrm>
                  <a:off x="1445524" y="3786177"/>
                  <a:ext cx="939351" cy="789480"/>
                </a:xfrm>
                <a:prstGeom prst="ellipse">
                  <a:avLst/>
                </a:prstGeom>
                <a:blipFill>
                  <a:blip r:embed="rId17"/>
                  <a:stretch>
                    <a:fillRect l="-3205" r="-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A4B0EA57-0C5D-8FE1-5928-3A1E21C69FBC}"/>
                    </a:ext>
                  </a:extLst>
                </p:cNvPr>
                <p:cNvSpPr/>
                <p:nvPr/>
              </p:nvSpPr>
              <p:spPr>
                <a:xfrm>
                  <a:off x="2556005" y="3675168"/>
                  <a:ext cx="1424005" cy="961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b="0"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29" name="Oval 28">
                  <a:extLst>
                    <a:ext uri="{FF2B5EF4-FFF2-40B4-BE49-F238E27FC236}">
                      <a16:creationId xmlns:a16="http://schemas.microsoft.com/office/drawing/2014/main" id="{A4B0EA57-0C5D-8FE1-5928-3A1E21C69FBC}"/>
                    </a:ext>
                  </a:extLst>
                </p:cNvPr>
                <p:cNvSpPr>
                  <a:spLocks noRot="1" noChangeAspect="1" noMove="1" noResize="1" noEditPoints="1" noAdjustHandles="1" noChangeArrowheads="1" noChangeShapeType="1" noTextEdit="1"/>
                </p:cNvSpPr>
                <p:nvPr/>
              </p:nvSpPr>
              <p:spPr>
                <a:xfrm>
                  <a:off x="2556005" y="3675168"/>
                  <a:ext cx="1424005" cy="961196"/>
                </a:xfrm>
                <a:prstGeom prst="ellipse">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08D3710F-2A89-386E-7128-4E3987D504DF}"/>
                    </a:ext>
                  </a:extLst>
                </p:cNvPr>
                <p:cNvSpPr/>
                <p:nvPr/>
              </p:nvSpPr>
              <p:spPr>
                <a:xfrm>
                  <a:off x="4243142" y="3689220"/>
                  <a:ext cx="1424005" cy="961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b="0" i="1" dirty="0" smtClean="0">
                            <a:latin typeface="Cambria Math" panose="02040503050406030204" pitchFamily="18" charset="0"/>
                          </a:rPr>
                          <m:t>𝑓𝑓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30" name="Oval 29">
                  <a:extLst>
                    <a:ext uri="{FF2B5EF4-FFF2-40B4-BE49-F238E27FC236}">
                      <a16:creationId xmlns:a16="http://schemas.microsoft.com/office/drawing/2014/main" id="{08D3710F-2A89-386E-7128-4E3987D504DF}"/>
                    </a:ext>
                  </a:extLst>
                </p:cNvPr>
                <p:cNvSpPr>
                  <a:spLocks noRot="1" noChangeAspect="1" noMove="1" noResize="1" noEditPoints="1" noAdjustHandles="1" noChangeArrowheads="1" noChangeShapeType="1" noTextEdit="1"/>
                </p:cNvSpPr>
                <p:nvPr/>
              </p:nvSpPr>
              <p:spPr>
                <a:xfrm>
                  <a:off x="4243142" y="3689220"/>
                  <a:ext cx="1424005" cy="961196"/>
                </a:xfrm>
                <a:prstGeom prst="ellipse">
                  <a:avLst/>
                </a:prstGeom>
                <a:blipFill>
                  <a:blip r:embed="rId19"/>
                  <a:stretch>
                    <a:fillRect/>
                  </a:stretch>
                </a:blipFill>
              </p:spPr>
              <p:txBody>
                <a:bodyPr/>
                <a:lstStyle/>
                <a:p>
                  <a:r>
                    <a:rPr lang="en-US">
                      <a:noFill/>
                    </a:rPr>
                    <a:t> </a:t>
                  </a:r>
                </a:p>
              </p:txBody>
            </p:sp>
          </mc:Fallback>
        </mc:AlternateContent>
        <p:sp>
          <p:nvSpPr>
            <p:cNvPr id="31" name="Arrow: Curved Left 30">
              <a:extLst>
                <a:ext uri="{FF2B5EF4-FFF2-40B4-BE49-F238E27FC236}">
                  <a16:creationId xmlns:a16="http://schemas.microsoft.com/office/drawing/2014/main" id="{AE482ED6-F95D-7ECE-7798-287D74F7FDAF}"/>
                </a:ext>
              </a:extLst>
            </p:cNvPr>
            <p:cNvSpPr/>
            <p:nvPr/>
          </p:nvSpPr>
          <p:spPr>
            <a:xfrm rot="15902751">
              <a:off x="1907490" y="2483407"/>
              <a:ext cx="352327" cy="2349749"/>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Arrow: Curved Left 31">
              <a:extLst>
                <a:ext uri="{FF2B5EF4-FFF2-40B4-BE49-F238E27FC236}">
                  <a16:creationId xmlns:a16="http://schemas.microsoft.com/office/drawing/2014/main" id="{B8755954-0995-D000-8CE5-BB5E0B044F5F}"/>
                </a:ext>
              </a:extLst>
            </p:cNvPr>
            <p:cNvSpPr/>
            <p:nvPr/>
          </p:nvSpPr>
          <p:spPr>
            <a:xfrm rot="5662672">
              <a:off x="1951960" y="3547985"/>
              <a:ext cx="352327" cy="2349749"/>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6" name="Group 15">
            <a:extLst>
              <a:ext uri="{FF2B5EF4-FFF2-40B4-BE49-F238E27FC236}">
                <a16:creationId xmlns:a16="http://schemas.microsoft.com/office/drawing/2014/main" id="{DA12F2FE-A2B7-5175-E16D-873172899E8B}"/>
              </a:ext>
            </a:extLst>
          </p:cNvPr>
          <p:cNvGrpSpPr/>
          <p:nvPr/>
        </p:nvGrpSpPr>
        <p:grpSpPr>
          <a:xfrm>
            <a:off x="2114142" y="3413194"/>
            <a:ext cx="2722519" cy="1456787"/>
            <a:chOff x="2114142" y="3413194"/>
            <a:chExt cx="2722519" cy="1456787"/>
          </a:xfrm>
        </p:grpSpPr>
        <p:sp>
          <p:nvSpPr>
            <p:cNvPr id="8" name="Arrow: Curved Left 7">
              <a:extLst>
                <a:ext uri="{FF2B5EF4-FFF2-40B4-BE49-F238E27FC236}">
                  <a16:creationId xmlns:a16="http://schemas.microsoft.com/office/drawing/2014/main" id="{04B498FE-AA6B-590B-097D-33346F1718B3}"/>
                </a:ext>
              </a:extLst>
            </p:cNvPr>
            <p:cNvSpPr/>
            <p:nvPr/>
          </p:nvSpPr>
          <p:spPr>
            <a:xfrm rot="5662672">
              <a:off x="3262128" y="3413609"/>
              <a:ext cx="352327" cy="2560417"/>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Arrow: Curved Left 11">
              <a:extLst>
                <a:ext uri="{FF2B5EF4-FFF2-40B4-BE49-F238E27FC236}">
                  <a16:creationId xmlns:a16="http://schemas.microsoft.com/office/drawing/2014/main" id="{E5BFCC2C-E300-1CDF-7B73-41E9642D7145}"/>
                </a:ext>
              </a:extLst>
            </p:cNvPr>
            <p:cNvSpPr/>
            <p:nvPr/>
          </p:nvSpPr>
          <p:spPr>
            <a:xfrm rot="5197708" flipH="1" flipV="1">
              <a:off x="3273573" y="2253763"/>
              <a:ext cx="403657" cy="2722519"/>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372445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 grpId="0"/>
      <p:bldP spid="7" grpId="0" animBg="1"/>
      <p:bldP spid="9" grpId="0" animBg="1"/>
      <p:bldP spid="10" grpId="0" animBg="1"/>
      <p:bldP spid="11"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313F927-B271-C3A6-C79A-3735227B9505}"/>
              </a:ext>
            </a:extLst>
          </p:cNvPr>
          <p:cNvSpPr/>
          <p:nvPr/>
        </p:nvSpPr>
        <p:spPr>
          <a:xfrm>
            <a:off x="5655119" y="913102"/>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5411DCD5-4622-B271-8D9C-0201714A2F8E}"/>
              </a:ext>
            </a:extLst>
          </p:cNvPr>
          <p:cNvSpPr/>
          <p:nvPr/>
        </p:nvSpPr>
        <p:spPr>
          <a:xfrm>
            <a:off x="4448377" y="2264382"/>
            <a:ext cx="741680" cy="612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p>
        </p:txBody>
      </p:sp>
      <p:sp>
        <p:nvSpPr>
          <p:cNvPr id="6" name="Oval 5">
            <a:extLst>
              <a:ext uri="{FF2B5EF4-FFF2-40B4-BE49-F238E27FC236}">
                <a16:creationId xmlns:a16="http://schemas.microsoft.com/office/drawing/2014/main" id="{46D75E6F-22AB-64AB-3C0D-69772FC55E35}"/>
              </a:ext>
            </a:extLst>
          </p:cNvPr>
          <p:cNvSpPr/>
          <p:nvPr/>
        </p:nvSpPr>
        <p:spPr>
          <a:xfrm>
            <a:off x="6597671" y="2323648"/>
            <a:ext cx="741680" cy="538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a:t>
            </a:r>
          </a:p>
        </p:txBody>
      </p:sp>
      <p:sp>
        <p:nvSpPr>
          <p:cNvPr id="7" name="Oval 6">
            <a:extLst>
              <a:ext uri="{FF2B5EF4-FFF2-40B4-BE49-F238E27FC236}">
                <a16:creationId xmlns:a16="http://schemas.microsoft.com/office/drawing/2014/main" id="{3912417F-D0D4-C083-8666-D70F490A4AB8}"/>
              </a:ext>
            </a:extLst>
          </p:cNvPr>
          <p:cNvSpPr/>
          <p:nvPr/>
        </p:nvSpPr>
        <p:spPr>
          <a:xfrm>
            <a:off x="9079039" y="913101"/>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8" name="Oval 7">
            <a:extLst>
              <a:ext uri="{FF2B5EF4-FFF2-40B4-BE49-F238E27FC236}">
                <a16:creationId xmlns:a16="http://schemas.microsoft.com/office/drawing/2014/main" id="{83CD791A-3EC2-23D3-CBDE-10014BB97A97}"/>
              </a:ext>
            </a:extLst>
          </p:cNvPr>
          <p:cNvSpPr/>
          <p:nvPr/>
        </p:nvSpPr>
        <p:spPr>
          <a:xfrm>
            <a:off x="9079039" y="2235594"/>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9" name="Arrow: Right 8">
            <a:extLst>
              <a:ext uri="{FF2B5EF4-FFF2-40B4-BE49-F238E27FC236}">
                <a16:creationId xmlns:a16="http://schemas.microsoft.com/office/drawing/2014/main" id="{882A03BD-BF9B-3C38-25EA-1D43CB975302}"/>
              </a:ext>
            </a:extLst>
          </p:cNvPr>
          <p:cNvSpPr/>
          <p:nvPr/>
        </p:nvSpPr>
        <p:spPr>
          <a:xfrm rot="18601934">
            <a:off x="4704615" y="1698807"/>
            <a:ext cx="1273386" cy="2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ECDE4E81-B698-9DEA-9BB7-1FDED55ACAFA}"/>
              </a:ext>
            </a:extLst>
          </p:cNvPr>
          <p:cNvSpPr/>
          <p:nvPr/>
        </p:nvSpPr>
        <p:spPr>
          <a:xfrm rot="14065304">
            <a:off x="5743054" y="1799543"/>
            <a:ext cx="1273386" cy="2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6EDB522F-E6DC-1354-3085-78962C8E279B}"/>
              </a:ext>
            </a:extLst>
          </p:cNvPr>
          <p:cNvSpPr/>
          <p:nvPr/>
        </p:nvSpPr>
        <p:spPr>
          <a:xfrm rot="16200000">
            <a:off x="8846432" y="1717813"/>
            <a:ext cx="834366" cy="192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E28078F9-0094-0CFF-460E-97931A9BCACA}"/>
              </a:ext>
            </a:extLst>
          </p:cNvPr>
          <p:cNvSpPr/>
          <p:nvPr/>
        </p:nvSpPr>
        <p:spPr>
          <a:xfrm rot="16200000">
            <a:off x="9038715" y="1723205"/>
            <a:ext cx="834366" cy="19228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996A059-1204-9BC1-02D2-4D1D4781204A}"/>
                  </a:ext>
                </a:extLst>
              </p:cNvPr>
              <p:cNvSpPr txBox="1"/>
              <p:nvPr/>
            </p:nvSpPr>
            <p:spPr>
              <a:xfrm>
                <a:off x="9744320" y="1652548"/>
                <a:ext cx="7821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p:txBody>
          </p:sp>
        </mc:Choice>
        <mc:Fallback xmlns="">
          <p:sp>
            <p:nvSpPr>
              <p:cNvPr id="13" name="TextBox 12">
                <a:extLst>
                  <a:ext uri="{FF2B5EF4-FFF2-40B4-BE49-F238E27FC236}">
                    <a16:creationId xmlns:a16="http://schemas.microsoft.com/office/drawing/2014/main" id="{D996A059-1204-9BC1-02D2-4D1D4781204A}"/>
                  </a:ext>
                </a:extLst>
              </p:cNvPr>
              <p:cNvSpPr txBox="1">
                <a:spLocks noRot="1" noChangeAspect="1" noMove="1" noResize="1" noEditPoints="1" noAdjustHandles="1" noChangeArrowheads="1" noChangeShapeType="1" noTextEdit="1"/>
              </p:cNvSpPr>
              <p:nvPr/>
            </p:nvSpPr>
            <p:spPr>
              <a:xfrm>
                <a:off x="9744320" y="1652548"/>
                <a:ext cx="782137" cy="369332"/>
              </a:xfrm>
              <a:prstGeom prst="rect">
                <a:avLst/>
              </a:prstGeom>
              <a:blipFill>
                <a:blip r:embed="rId2"/>
                <a:stretch>
                  <a:fillRect/>
                </a:stretch>
              </a:blipFill>
            </p:spPr>
            <p:txBody>
              <a:bodyPr/>
              <a:lstStyle/>
              <a:p>
                <a:r>
                  <a:rPr lang="en-US">
                    <a:noFill/>
                  </a:rPr>
                  <a:t> </a:t>
                </a:r>
              </a:p>
            </p:txBody>
          </p:sp>
        </mc:Fallback>
      </mc:AlternateContent>
      <p:sp>
        <p:nvSpPr>
          <p:cNvPr id="14" name="Arrow: Right 13">
            <a:extLst>
              <a:ext uri="{FF2B5EF4-FFF2-40B4-BE49-F238E27FC236}">
                <a16:creationId xmlns:a16="http://schemas.microsoft.com/office/drawing/2014/main" id="{7DC0BCF6-ECB7-D923-248F-CC68BCB27D1C}"/>
              </a:ext>
            </a:extLst>
          </p:cNvPr>
          <p:cNvSpPr/>
          <p:nvPr/>
        </p:nvSpPr>
        <p:spPr>
          <a:xfrm>
            <a:off x="5190057" y="2474734"/>
            <a:ext cx="1407614" cy="20790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11A8892-0A80-6813-64E3-A250FB72CB08}"/>
                  </a:ext>
                </a:extLst>
              </p:cNvPr>
              <p:cNvSpPr txBox="1"/>
              <p:nvPr/>
            </p:nvSpPr>
            <p:spPr>
              <a:xfrm>
                <a:off x="4964299" y="2845102"/>
                <a:ext cx="17518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15" name="TextBox 14">
                <a:extLst>
                  <a:ext uri="{FF2B5EF4-FFF2-40B4-BE49-F238E27FC236}">
                    <a16:creationId xmlns:a16="http://schemas.microsoft.com/office/drawing/2014/main" id="{611A8892-0A80-6813-64E3-A250FB72CB08}"/>
                  </a:ext>
                </a:extLst>
              </p:cNvPr>
              <p:cNvSpPr txBox="1">
                <a:spLocks noRot="1" noChangeAspect="1" noMove="1" noResize="1" noEditPoints="1" noAdjustHandles="1" noChangeArrowheads="1" noChangeShapeType="1" noTextEdit="1"/>
              </p:cNvSpPr>
              <p:nvPr/>
            </p:nvSpPr>
            <p:spPr>
              <a:xfrm>
                <a:off x="4964299" y="2845102"/>
                <a:ext cx="1751890" cy="369332"/>
              </a:xfrm>
              <a:prstGeom prst="rect">
                <a:avLst/>
              </a:prstGeom>
              <a:blipFill>
                <a:blip r:embed="rId3"/>
                <a:stretch>
                  <a:fillRect b="-13333"/>
                </a:stretch>
              </a:blipFill>
            </p:spPr>
            <p:txBody>
              <a:bodyPr/>
              <a:lstStyle/>
              <a:p>
                <a:r>
                  <a:rPr lang="en-US">
                    <a:noFill/>
                  </a:rPr>
                  <a:t> </a:t>
                </a:r>
              </a:p>
            </p:txBody>
          </p:sp>
        </mc:Fallback>
      </mc:AlternateContent>
      <p:sp>
        <p:nvSpPr>
          <p:cNvPr id="16" name="Arrow: Right 15">
            <a:extLst>
              <a:ext uri="{FF2B5EF4-FFF2-40B4-BE49-F238E27FC236}">
                <a16:creationId xmlns:a16="http://schemas.microsoft.com/office/drawing/2014/main" id="{F17B808A-ED28-F40D-77F0-6559C7408182}"/>
              </a:ext>
            </a:extLst>
          </p:cNvPr>
          <p:cNvSpPr/>
          <p:nvPr/>
        </p:nvSpPr>
        <p:spPr>
          <a:xfrm rot="14148226">
            <a:off x="5917070" y="1672109"/>
            <a:ext cx="1317580" cy="21634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2C32A35-E1C0-F493-BC9E-9CF20F4E0889}"/>
                  </a:ext>
                </a:extLst>
              </p:cNvPr>
              <p:cNvSpPr txBox="1"/>
              <p:nvPr/>
            </p:nvSpPr>
            <p:spPr>
              <a:xfrm>
                <a:off x="6693492" y="1444621"/>
                <a:ext cx="11116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17" name="TextBox 16">
                <a:extLst>
                  <a:ext uri="{FF2B5EF4-FFF2-40B4-BE49-F238E27FC236}">
                    <a16:creationId xmlns:a16="http://schemas.microsoft.com/office/drawing/2014/main" id="{42C32A35-E1C0-F493-BC9E-9CF20F4E0889}"/>
                  </a:ext>
                </a:extLst>
              </p:cNvPr>
              <p:cNvSpPr txBox="1">
                <a:spLocks noRot="1" noChangeAspect="1" noMove="1" noResize="1" noEditPoints="1" noAdjustHandles="1" noChangeArrowheads="1" noChangeShapeType="1" noTextEdit="1"/>
              </p:cNvSpPr>
              <p:nvPr/>
            </p:nvSpPr>
            <p:spPr>
              <a:xfrm>
                <a:off x="6693492" y="1444621"/>
                <a:ext cx="1111651" cy="369332"/>
              </a:xfrm>
              <a:prstGeom prst="rect">
                <a:avLst/>
              </a:prstGeom>
              <a:blipFill>
                <a:blip r:embed="rId4"/>
                <a:stretch>
                  <a:fillRect b="-11475"/>
                </a:stretch>
              </a:blipFill>
            </p:spPr>
            <p:txBody>
              <a:bodyPr/>
              <a:lstStyle/>
              <a:p>
                <a:r>
                  <a:rPr lang="en-US">
                    <a:noFill/>
                  </a:rPr>
                  <a:t> </a:t>
                </a:r>
              </a:p>
            </p:txBody>
          </p:sp>
        </mc:Fallback>
      </mc:AlternateContent>
      <p:sp>
        <p:nvSpPr>
          <p:cNvPr id="18" name="Oval 17">
            <a:extLst>
              <a:ext uri="{FF2B5EF4-FFF2-40B4-BE49-F238E27FC236}">
                <a16:creationId xmlns:a16="http://schemas.microsoft.com/office/drawing/2014/main" id="{90FC847B-48B7-B323-EEB2-33F558C6F0DE}"/>
              </a:ext>
            </a:extLst>
          </p:cNvPr>
          <p:cNvSpPr/>
          <p:nvPr/>
        </p:nvSpPr>
        <p:spPr>
          <a:xfrm>
            <a:off x="5939599" y="3935055"/>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9" name="Oval 18">
            <a:extLst>
              <a:ext uri="{FF2B5EF4-FFF2-40B4-BE49-F238E27FC236}">
                <a16:creationId xmlns:a16="http://schemas.microsoft.com/office/drawing/2014/main" id="{D6431127-E597-80C9-D968-2C8CD1B012C5}"/>
              </a:ext>
            </a:extLst>
          </p:cNvPr>
          <p:cNvSpPr/>
          <p:nvPr/>
        </p:nvSpPr>
        <p:spPr>
          <a:xfrm>
            <a:off x="4732857" y="5286335"/>
            <a:ext cx="741680" cy="612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p>
        </p:txBody>
      </p:sp>
      <p:sp>
        <p:nvSpPr>
          <p:cNvPr id="20" name="Oval 19">
            <a:extLst>
              <a:ext uri="{FF2B5EF4-FFF2-40B4-BE49-F238E27FC236}">
                <a16:creationId xmlns:a16="http://schemas.microsoft.com/office/drawing/2014/main" id="{05164361-6AC0-1734-2F45-4E19565F07DA}"/>
              </a:ext>
            </a:extLst>
          </p:cNvPr>
          <p:cNvSpPr/>
          <p:nvPr/>
        </p:nvSpPr>
        <p:spPr>
          <a:xfrm>
            <a:off x="6882151" y="5345601"/>
            <a:ext cx="741680" cy="538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a:t>
            </a:r>
          </a:p>
        </p:txBody>
      </p:sp>
      <p:sp>
        <p:nvSpPr>
          <p:cNvPr id="21" name="Oval 20">
            <a:extLst>
              <a:ext uri="{FF2B5EF4-FFF2-40B4-BE49-F238E27FC236}">
                <a16:creationId xmlns:a16="http://schemas.microsoft.com/office/drawing/2014/main" id="{4AC2AD80-CF33-24FB-AE6D-FF82F247646A}"/>
              </a:ext>
            </a:extLst>
          </p:cNvPr>
          <p:cNvSpPr/>
          <p:nvPr/>
        </p:nvSpPr>
        <p:spPr>
          <a:xfrm>
            <a:off x="8666985" y="4466574"/>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2" name="Oval 21">
            <a:extLst>
              <a:ext uri="{FF2B5EF4-FFF2-40B4-BE49-F238E27FC236}">
                <a16:creationId xmlns:a16="http://schemas.microsoft.com/office/drawing/2014/main" id="{A9464339-F7A6-6408-1E05-5D6ECF84A5F3}"/>
              </a:ext>
            </a:extLst>
          </p:cNvPr>
          <p:cNvSpPr/>
          <p:nvPr/>
        </p:nvSpPr>
        <p:spPr>
          <a:xfrm>
            <a:off x="8666985" y="5789067"/>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3" name="Arrow: Right 22">
            <a:extLst>
              <a:ext uri="{FF2B5EF4-FFF2-40B4-BE49-F238E27FC236}">
                <a16:creationId xmlns:a16="http://schemas.microsoft.com/office/drawing/2014/main" id="{C613C4B6-695A-B14B-7C1B-5583A85B92AF}"/>
              </a:ext>
            </a:extLst>
          </p:cNvPr>
          <p:cNvSpPr/>
          <p:nvPr/>
        </p:nvSpPr>
        <p:spPr>
          <a:xfrm rot="18601934">
            <a:off x="4989095" y="4720760"/>
            <a:ext cx="1273386" cy="2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6D0A93A3-DBCB-B56D-97E4-82C6A6E81108}"/>
              </a:ext>
            </a:extLst>
          </p:cNvPr>
          <p:cNvSpPr/>
          <p:nvPr/>
        </p:nvSpPr>
        <p:spPr>
          <a:xfrm rot="14322093">
            <a:off x="6018114" y="4874994"/>
            <a:ext cx="1273386" cy="1151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495D6376-E80A-0983-4F5A-578981159717}"/>
              </a:ext>
            </a:extLst>
          </p:cNvPr>
          <p:cNvSpPr/>
          <p:nvPr/>
        </p:nvSpPr>
        <p:spPr>
          <a:xfrm rot="12841974">
            <a:off x="6236465" y="4999118"/>
            <a:ext cx="2773454" cy="135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1B744D2A-D3D2-859B-A6EB-8720F10ED501}"/>
              </a:ext>
            </a:extLst>
          </p:cNvPr>
          <p:cNvSpPr/>
          <p:nvPr/>
        </p:nvSpPr>
        <p:spPr>
          <a:xfrm rot="5400000">
            <a:off x="8626661" y="5276678"/>
            <a:ext cx="834366" cy="19228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E15DAC4-A877-01F0-8C65-BD190374A6F6}"/>
                  </a:ext>
                </a:extLst>
              </p:cNvPr>
              <p:cNvSpPr txBox="1"/>
              <p:nvPr/>
            </p:nvSpPr>
            <p:spPr>
              <a:xfrm>
                <a:off x="9332266" y="5206021"/>
                <a:ext cx="7821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p:txBody>
          </p:sp>
        </mc:Choice>
        <mc:Fallback xmlns="">
          <p:sp>
            <p:nvSpPr>
              <p:cNvPr id="27" name="TextBox 26">
                <a:extLst>
                  <a:ext uri="{FF2B5EF4-FFF2-40B4-BE49-F238E27FC236}">
                    <a16:creationId xmlns:a16="http://schemas.microsoft.com/office/drawing/2014/main" id="{FE15DAC4-A877-01F0-8C65-BD190374A6F6}"/>
                  </a:ext>
                </a:extLst>
              </p:cNvPr>
              <p:cNvSpPr txBox="1">
                <a:spLocks noRot="1" noChangeAspect="1" noMove="1" noResize="1" noEditPoints="1" noAdjustHandles="1" noChangeArrowheads="1" noChangeShapeType="1" noTextEdit="1"/>
              </p:cNvSpPr>
              <p:nvPr/>
            </p:nvSpPr>
            <p:spPr>
              <a:xfrm>
                <a:off x="9332266" y="5206021"/>
                <a:ext cx="782137" cy="369332"/>
              </a:xfrm>
              <a:prstGeom prst="rect">
                <a:avLst/>
              </a:prstGeom>
              <a:blipFill>
                <a:blip r:embed="rId5"/>
                <a:stretch>
                  <a:fillRect/>
                </a:stretch>
              </a:blipFill>
            </p:spPr>
            <p:txBody>
              <a:bodyPr/>
              <a:lstStyle/>
              <a:p>
                <a:r>
                  <a:rPr lang="en-US">
                    <a:noFill/>
                  </a:rPr>
                  <a:t> </a:t>
                </a:r>
              </a:p>
            </p:txBody>
          </p:sp>
        </mc:Fallback>
      </mc:AlternateContent>
      <p:sp>
        <p:nvSpPr>
          <p:cNvPr id="28" name="Arrow: Right 27">
            <a:extLst>
              <a:ext uri="{FF2B5EF4-FFF2-40B4-BE49-F238E27FC236}">
                <a16:creationId xmlns:a16="http://schemas.microsoft.com/office/drawing/2014/main" id="{2009A962-7822-DDC5-31B2-8E2D3734CF82}"/>
              </a:ext>
            </a:extLst>
          </p:cNvPr>
          <p:cNvSpPr/>
          <p:nvPr/>
        </p:nvSpPr>
        <p:spPr>
          <a:xfrm>
            <a:off x="5474537" y="5496687"/>
            <a:ext cx="1407614" cy="20790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CD14BA9-DA95-2119-2B21-26DA642B3A48}"/>
                  </a:ext>
                </a:extLst>
              </p:cNvPr>
              <p:cNvSpPr txBox="1"/>
              <p:nvPr/>
            </p:nvSpPr>
            <p:spPr>
              <a:xfrm>
                <a:off x="5248779" y="5867055"/>
                <a:ext cx="17518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29" name="TextBox 28">
                <a:extLst>
                  <a:ext uri="{FF2B5EF4-FFF2-40B4-BE49-F238E27FC236}">
                    <a16:creationId xmlns:a16="http://schemas.microsoft.com/office/drawing/2014/main" id="{7CD14BA9-DA95-2119-2B21-26DA642B3A48}"/>
                  </a:ext>
                </a:extLst>
              </p:cNvPr>
              <p:cNvSpPr txBox="1">
                <a:spLocks noRot="1" noChangeAspect="1" noMove="1" noResize="1" noEditPoints="1" noAdjustHandles="1" noChangeArrowheads="1" noChangeShapeType="1" noTextEdit="1"/>
              </p:cNvSpPr>
              <p:nvPr/>
            </p:nvSpPr>
            <p:spPr>
              <a:xfrm>
                <a:off x="5248779" y="5867055"/>
                <a:ext cx="1751890" cy="369332"/>
              </a:xfrm>
              <a:prstGeom prst="rect">
                <a:avLst/>
              </a:prstGeom>
              <a:blipFill>
                <a:blip r:embed="rId6"/>
                <a:stretch>
                  <a:fillRect b="-13115"/>
                </a:stretch>
              </a:blipFill>
            </p:spPr>
            <p:txBody>
              <a:bodyPr/>
              <a:lstStyle/>
              <a:p>
                <a:r>
                  <a:rPr lang="en-US">
                    <a:noFill/>
                  </a:rPr>
                  <a:t> </a:t>
                </a:r>
              </a:p>
            </p:txBody>
          </p:sp>
        </mc:Fallback>
      </mc:AlternateContent>
      <p:sp>
        <p:nvSpPr>
          <p:cNvPr id="30" name="Arrow: Right 29">
            <a:extLst>
              <a:ext uri="{FF2B5EF4-FFF2-40B4-BE49-F238E27FC236}">
                <a16:creationId xmlns:a16="http://schemas.microsoft.com/office/drawing/2014/main" id="{0E981B8F-4A68-759C-C248-542A0CB0CAA0}"/>
              </a:ext>
            </a:extLst>
          </p:cNvPr>
          <p:cNvSpPr/>
          <p:nvPr/>
        </p:nvSpPr>
        <p:spPr>
          <a:xfrm rot="14148226">
            <a:off x="6125556" y="4793619"/>
            <a:ext cx="1317580" cy="150187"/>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CEB7651-8BE8-6114-F45A-B1B42E7B4098}"/>
                  </a:ext>
                </a:extLst>
              </p:cNvPr>
              <p:cNvSpPr txBox="1"/>
              <p:nvPr/>
            </p:nvSpPr>
            <p:spPr>
              <a:xfrm rot="1898527">
                <a:off x="7511668" y="4913884"/>
                <a:ext cx="11116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31" name="TextBox 30">
                <a:extLst>
                  <a:ext uri="{FF2B5EF4-FFF2-40B4-BE49-F238E27FC236}">
                    <a16:creationId xmlns:a16="http://schemas.microsoft.com/office/drawing/2014/main" id="{ECEB7651-8BE8-6114-F45A-B1B42E7B4098}"/>
                  </a:ext>
                </a:extLst>
              </p:cNvPr>
              <p:cNvSpPr txBox="1">
                <a:spLocks noRot="1" noChangeAspect="1" noMove="1" noResize="1" noEditPoints="1" noAdjustHandles="1" noChangeArrowheads="1" noChangeShapeType="1" noTextEdit="1"/>
              </p:cNvSpPr>
              <p:nvPr/>
            </p:nvSpPr>
            <p:spPr>
              <a:xfrm rot="1898527">
                <a:off x="7511668" y="4913884"/>
                <a:ext cx="1111651" cy="369332"/>
              </a:xfrm>
              <a:prstGeom prst="rect">
                <a:avLst/>
              </a:prstGeom>
              <a:blipFill>
                <a:blip r:embed="rId7"/>
                <a:stretch>
                  <a:fillRect b="-4054"/>
                </a:stretch>
              </a:blipFill>
            </p:spPr>
            <p:txBody>
              <a:bodyPr/>
              <a:lstStyle/>
              <a:p>
                <a:r>
                  <a:rPr lang="en-US">
                    <a:noFill/>
                  </a:rPr>
                  <a:t> </a:t>
                </a:r>
              </a:p>
            </p:txBody>
          </p:sp>
        </mc:Fallback>
      </mc:AlternateContent>
      <p:sp>
        <p:nvSpPr>
          <p:cNvPr id="32" name="Arrow: Right 31">
            <a:extLst>
              <a:ext uri="{FF2B5EF4-FFF2-40B4-BE49-F238E27FC236}">
                <a16:creationId xmlns:a16="http://schemas.microsoft.com/office/drawing/2014/main" id="{FBC4FCCE-9FC8-353E-ECC7-8AECFA1A9AD9}"/>
              </a:ext>
            </a:extLst>
          </p:cNvPr>
          <p:cNvSpPr/>
          <p:nvPr/>
        </p:nvSpPr>
        <p:spPr>
          <a:xfrm rot="11622959">
            <a:off x="6460983" y="4355339"/>
            <a:ext cx="2193946" cy="186186"/>
          </a:xfrm>
          <a:prstGeom prst="rightArrow">
            <a:avLst>
              <a:gd name="adj1" fmla="val 4509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Right 32">
            <a:extLst>
              <a:ext uri="{FF2B5EF4-FFF2-40B4-BE49-F238E27FC236}">
                <a16:creationId xmlns:a16="http://schemas.microsoft.com/office/drawing/2014/main" id="{F0648192-5486-65AE-E9ED-3F5F80906561}"/>
              </a:ext>
            </a:extLst>
          </p:cNvPr>
          <p:cNvSpPr/>
          <p:nvPr/>
        </p:nvSpPr>
        <p:spPr>
          <a:xfrm rot="11988462">
            <a:off x="7624682" y="5744218"/>
            <a:ext cx="1012704" cy="18870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828E0E5-3FC6-B59E-A461-8548218741A9}"/>
                  </a:ext>
                </a:extLst>
              </p:cNvPr>
              <p:cNvSpPr txBox="1"/>
              <p:nvPr/>
            </p:nvSpPr>
            <p:spPr>
              <a:xfrm>
                <a:off x="7595083" y="5978710"/>
                <a:ext cx="10908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34" name="TextBox 33">
                <a:extLst>
                  <a:ext uri="{FF2B5EF4-FFF2-40B4-BE49-F238E27FC236}">
                    <a16:creationId xmlns:a16="http://schemas.microsoft.com/office/drawing/2014/main" id="{9828E0E5-3FC6-B59E-A461-8548218741A9}"/>
                  </a:ext>
                </a:extLst>
              </p:cNvPr>
              <p:cNvSpPr txBox="1">
                <a:spLocks noRot="1" noChangeAspect="1" noMove="1" noResize="1" noEditPoints="1" noAdjustHandles="1" noChangeArrowheads="1" noChangeShapeType="1" noTextEdit="1"/>
              </p:cNvSpPr>
              <p:nvPr/>
            </p:nvSpPr>
            <p:spPr>
              <a:xfrm>
                <a:off x="7595083" y="5978710"/>
                <a:ext cx="1090876" cy="369332"/>
              </a:xfrm>
              <a:prstGeom prst="rect">
                <a:avLst/>
              </a:prstGeom>
              <a:blipFill>
                <a:blip r:embed="rId8"/>
                <a:stretch>
                  <a:fillRect b="-13333"/>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9C3B1E7C-EA35-BE72-124E-81CF562CB448}"/>
              </a:ext>
            </a:extLst>
          </p:cNvPr>
          <p:cNvSpPr txBox="1"/>
          <p:nvPr/>
        </p:nvSpPr>
        <p:spPr>
          <a:xfrm>
            <a:off x="1033669" y="1145193"/>
            <a:ext cx="1723549" cy="369332"/>
          </a:xfrm>
          <a:prstGeom prst="rect">
            <a:avLst/>
          </a:prstGeom>
          <a:noFill/>
        </p:spPr>
        <p:txBody>
          <a:bodyPr wrap="none" rtlCol="0">
            <a:spAutoFit/>
          </a:bodyPr>
          <a:lstStyle/>
          <a:p>
            <a:r>
              <a:rPr lang="en-US" dirty="0"/>
              <a:t>Union – find link</a:t>
            </a:r>
          </a:p>
        </p:txBody>
      </p:sp>
      <p:sp>
        <p:nvSpPr>
          <p:cNvPr id="3" name="TextBox 2">
            <a:extLst>
              <a:ext uri="{FF2B5EF4-FFF2-40B4-BE49-F238E27FC236}">
                <a16:creationId xmlns:a16="http://schemas.microsoft.com/office/drawing/2014/main" id="{62288816-2655-D2EE-03D4-5AC7A36C2C3C}"/>
              </a:ext>
            </a:extLst>
          </p:cNvPr>
          <p:cNvSpPr txBox="1"/>
          <p:nvPr/>
        </p:nvSpPr>
        <p:spPr>
          <a:xfrm>
            <a:off x="1049700" y="1895050"/>
            <a:ext cx="1683281" cy="369332"/>
          </a:xfrm>
          <a:prstGeom prst="rect">
            <a:avLst/>
          </a:prstGeom>
          <a:noFill/>
        </p:spPr>
        <p:txBody>
          <a:bodyPr wrap="none" rtlCol="0">
            <a:spAutoFit/>
          </a:bodyPr>
          <a:lstStyle/>
          <a:p>
            <a:r>
              <a:rPr lang="en-US" dirty="0"/>
              <a:t>Justification link</a:t>
            </a:r>
          </a:p>
        </p:txBody>
      </p:sp>
      <p:sp>
        <p:nvSpPr>
          <p:cNvPr id="35" name="Arrow: Right 34">
            <a:extLst>
              <a:ext uri="{FF2B5EF4-FFF2-40B4-BE49-F238E27FC236}">
                <a16:creationId xmlns:a16="http://schemas.microsoft.com/office/drawing/2014/main" id="{4579A434-9A30-8AA9-36FF-E11ECCA82A42}"/>
              </a:ext>
            </a:extLst>
          </p:cNvPr>
          <p:cNvSpPr/>
          <p:nvPr/>
        </p:nvSpPr>
        <p:spPr>
          <a:xfrm>
            <a:off x="1194526" y="2282021"/>
            <a:ext cx="1407614" cy="20790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rrow: Right 35">
            <a:extLst>
              <a:ext uri="{FF2B5EF4-FFF2-40B4-BE49-F238E27FC236}">
                <a16:creationId xmlns:a16="http://schemas.microsoft.com/office/drawing/2014/main" id="{9C369A32-6413-A0B9-176C-8F53DE83E912}"/>
              </a:ext>
            </a:extLst>
          </p:cNvPr>
          <p:cNvSpPr/>
          <p:nvPr/>
        </p:nvSpPr>
        <p:spPr>
          <a:xfrm>
            <a:off x="1194526" y="1474493"/>
            <a:ext cx="1407614" cy="2416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A5D03BC-43E0-3344-D2A8-AB1784A51172}"/>
              </a:ext>
            </a:extLst>
          </p:cNvPr>
          <p:cNvSpPr txBox="1"/>
          <p:nvPr/>
        </p:nvSpPr>
        <p:spPr>
          <a:xfrm>
            <a:off x="688688" y="4224287"/>
            <a:ext cx="1310423" cy="369332"/>
          </a:xfrm>
          <a:prstGeom prst="rect">
            <a:avLst/>
          </a:prstGeom>
          <a:noFill/>
        </p:spPr>
        <p:txBody>
          <a:bodyPr wrap="none" rtlCol="0">
            <a:spAutoFit/>
          </a:bodyPr>
          <a:lstStyle/>
          <a:p>
            <a:r>
              <a:rPr lang="en-US" dirty="0"/>
              <a:t>After merge</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B69AF84-7748-D1A4-1C2B-D11880C2460D}"/>
                  </a:ext>
                </a:extLst>
              </p:cNvPr>
              <p:cNvSpPr txBox="1"/>
              <p:nvPr/>
            </p:nvSpPr>
            <p:spPr>
              <a:xfrm>
                <a:off x="1999111" y="4224287"/>
                <a:ext cx="10908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38" name="TextBox 37">
                <a:extLst>
                  <a:ext uri="{FF2B5EF4-FFF2-40B4-BE49-F238E27FC236}">
                    <a16:creationId xmlns:a16="http://schemas.microsoft.com/office/drawing/2014/main" id="{BB69AF84-7748-D1A4-1C2B-D11880C2460D}"/>
                  </a:ext>
                </a:extLst>
              </p:cNvPr>
              <p:cNvSpPr txBox="1">
                <a:spLocks noRot="1" noChangeAspect="1" noMove="1" noResize="1" noEditPoints="1" noAdjustHandles="1" noChangeArrowheads="1" noChangeShapeType="1" noTextEdit="1"/>
              </p:cNvSpPr>
              <p:nvPr/>
            </p:nvSpPr>
            <p:spPr>
              <a:xfrm>
                <a:off x="1999111" y="4224287"/>
                <a:ext cx="1090876" cy="369332"/>
              </a:xfrm>
              <a:prstGeom prst="rect">
                <a:avLst/>
              </a:prstGeom>
              <a:blipFill>
                <a:blip r:embed="rId9"/>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4155A19F-9DD7-91EA-86EA-6339C4020DE9}"/>
                  </a:ext>
                </a:extLst>
              </p:cNvPr>
              <p:cNvSpPr txBox="1"/>
              <p:nvPr/>
            </p:nvSpPr>
            <p:spPr>
              <a:xfrm>
                <a:off x="679076" y="5104423"/>
                <a:ext cx="2794035" cy="1200329"/>
              </a:xfrm>
              <a:prstGeom prst="rect">
                <a:avLst/>
              </a:prstGeom>
              <a:noFill/>
            </p:spPr>
            <p:txBody>
              <a:bodyPr wrap="none" rtlCol="0">
                <a:spAutoFit/>
              </a:bodyPr>
              <a:lstStyle/>
              <a:p>
                <a:r>
                  <a:rPr lang="en-US" b="0" dirty="0"/>
                  <a:t> </a:t>
                </a:r>
                <a14:m>
                  <m:oMath xmlns:m="http://schemas.openxmlformats.org/officeDocument/2006/math">
                    <m:r>
                      <a:rPr lang="en-US" b="0" i="1" smtClean="0">
                        <a:latin typeface="Cambria Math" panose="02040503050406030204" pitchFamily="18" charset="0"/>
                      </a:rPr>
                      <m:t>𝑟𝑜𝑜𝑡</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r>
                      <a:rPr lang="en-US" b="0" i="1" smtClean="0">
                        <a:latin typeface="Cambria Math" panose="02040503050406030204" pitchFamily="18" charset="0"/>
                      </a:rPr>
                      <m:t>←</m:t>
                    </m:r>
                    <m:r>
                      <a:rPr lang="en-US" b="0" i="1" smtClean="0">
                        <a:latin typeface="Cambria Math" panose="02040503050406030204" pitchFamily="18" charset="0"/>
                      </a:rPr>
                      <m:t>𝑟𝑜𝑜𝑡</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r>
                      <a:rPr lang="en-US" b="0" i="1" smtClean="0">
                        <a:latin typeface="Cambria Math" panose="02040503050406030204" pitchFamily="18" charset="0"/>
                      </a:rPr>
                      <m:t>)</m:t>
                    </m:r>
                  </m:oMath>
                </a14:m>
                <a:endParaRPr lang="en-US" dirty="0"/>
              </a:p>
              <a:p>
                <a:endParaRPr lang="en-US" dirty="0"/>
              </a:p>
              <a:p>
                <a:r>
                  <a:rPr lang="en-US" dirty="0"/>
                  <a:t>Justification path from </a:t>
                </a:r>
              </a:p>
              <a:p>
                <a:r>
                  <a:rPr lang="en-US" dirty="0"/>
                  <a:t>old root(c) to c got reversed</a:t>
                </a:r>
              </a:p>
            </p:txBody>
          </p:sp>
        </mc:Choice>
        <mc:Fallback xmlns="">
          <p:sp>
            <p:nvSpPr>
              <p:cNvPr id="39" name="TextBox 38">
                <a:extLst>
                  <a:ext uri="{FF2B5EF4-FFF2-40B4-BE49-F238E27FC236}">
                    <a16:creationId xmlns:a16="http://schemas.microsoft.com/office/drawing/2014/main" id="{4155A19F-9DD7-91EA-86EA-6339C4020DE9}"/>
                  </a:ext>
                </a:extLst>
              </p:cNvPr>
              <p:cNvSpPr txBox="1">
                <a:spLocks noRot="1" noChangeAspect="1" noMove="1" noResize="1" noEditPoints="1" noAdjustHandles="1" noChangeArrowheads="1" noChangeShapeType="1" noTextEdit="1"/>
              </p:cNvSpPr>
              <p:nvPr/>
            </p:nvSpPr>
            <p:spPr>
              <a:xfrm>
                <a:off x="679076" y="5104423"/>
                <a:ext cx="2794035" cy="1200329"/>
              </a:xfrm>
              <a:prstGeom prst="rect">
                <a:avLst/>
              </a:prstGeom>
              <a:blipFill>
                <a:blip r:embed="rId10"/>
                <a:stretch>
                  <a:fillRect l="-1743" r="-1307" b="-7107"/>
                </a:stretch>
              </a:blipFill>
            </p:spPr>
            <p:txBody>
              <a:bodyPr/>
              <a:lstStyle/>
              <a:p>
                <a:r>
                  <a:rPr lang="en-US">
                    <a:noFill/>
                  </a:rPr>
                  <a:t> </a:t>
                </a:r>
              </a:p>
            </p:txBody>
          </p:sp>
        </mc:Fallback>
      </mc:AlternateContent>
      <p:sp>
        <p:nvSpPr>
          <p:cNvPr id="40" name="Title 39">
            <a:extLst>
              <a:ext uri="{FF2B5EF4-FFF2-40B4-BE49-F238E27FC236}">
                <a16:creationId xmlns:a16="http://schemas.microsoft.com/office/drawing/2014/main" id="{03BE6605-A8C5-BB27-B9F6-5154DE62B229}"/>
              </a:ext>
            </a:extLst>
          </p:cNvPr>
          <p:cNvSpPr>
            <a:spLocks noGrp="1"/>
          </p:cNvSpPr>
          <p:nvPr>
            <p:ph type="title"/>
          </p:nvPr>
        </p:nvSpPr>
        <p:spPr>
          <a:xfrm>
            <a:off x="690918" y="66967"/>
            <a:ext cx="10515600" cy="1325563"/>
          </a:xfrm>
        </p:spPr>
        <p:txBody>
          <a:bodyPr/>
          <a:lstStyle/>
          <a:p>
            <a:r>
              <a:rPr lang="en-US" dirty="0"/>
              <a:t>EUF - Justifications</a:t>
            </a:r>
          </a:p>
        </p:txBody>
      </p:sp>
    </p:spTree>
    <p:extLst>
      <p:ext uri="{BB962C8B-B14F-4D97-AF65-F5344CB8AC3E}">
        <p14:creationId xmlns:p14="http://schemas.microsoft.com/office/powerpoint/2010/main" val="891577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internals</a:t>
            </a:r>
          </a:p>
        </p:txBody>
      </p:sp>
      <p:sp>
        <p:nvSpPr>
          <p:cNvPr id="3" name="Content Placeholder 2">
            <a:extLst>
              <a:ext uri="{FF2B5EF4-FFF2-40B4-BE49-F238E27FC236}">
                <a16:creationId xmlns:a16="http://schemas.microsoft.com/office/drawing/2014/main" id="{D6A93993-327E-0F8E-248E-9C2A02D07D1C}"/>
              </a:ext>
            </a:extLst>
          </p:cNvPr>
          <p:cNvSpPr>
            <a:spLocks noGrp="1"/>
          </p:cNvSpPr>
          <p:nvPr>
            <p:ph idx="1"/>
          </p:nvPr>
        </p:nvSpPr>
        <p:spPr/>
        <p:txBody>
          <a:bodyPr>
            <a:normAutofit/>
          </a:bodyPr>
          <a:lstStyle/>
          <a:p>
            <a:r>
              <a:rPr lang="en-US" dirty="0"/>
              <a:t>Nodes from Boolean literals contain fields:</a:t>
            </a:r>
          </a:p>
          <a:p>
            <a:pPr lvl="1"/>
            <a:r>
              <a:rPr lang="en-US" dirty="0"/>
              <a:t>value : { true, false, </a:t>
            </a:r>
            <a:r>
              <a:rPr lang="en-US" dirty="0" err="1"/>
              <a:t>undef</a:t>
            </a:r>
            <a:r>
              <a:rPr lang="en-US" dirty="0"/>
              <a:t>}</a:t>
            </a:r>
          </a:p>
          <a:p>
            <a:pPr lvl="1"/>
            <a:r>
              <a:rPr lang="en-US" dirty="0" err="1"/>
              <a:t>boolVar</a:t>
            </a:r>
            <a:r>
              <a:rPr lang="en-US" dirty="0"/>
              <a:t> : a number referring to Boolean variable as known by SAT solver </a:t>
            </a:r>
          </a:p>
          <a:p>
            <a:endParaRPr lang="en-US" dirty="0"/>
          </a:p>
          <a:p>
            <a:endParaRPr lang="en-US" dirty="0"/>
          </a:p>
          <a:p>
            <a:endParaRPr lang="en-US" dirty="0"/>
          </a:p>
          <a:p>
            <a:endParaRPr lang="en-US" dirty="0"/>
          </a:p>
          <a:p>
            <a:r>
              <a:rPr lang="en-US" dirty="0"/>
              <a:t>Equality nodes are </a:t>
            </a:r>
            <a:r>
              <a:rPr lang="en-US" i="1" dirty="0"/>
              <a:t>special: </a:t>
            </a:r>
            <a:r>
              <a:rPr lang="en-US" dirty="0"/>
              <a:t>When n1, n2 are merged, the parent n5 is equality, value = false -&gt; conflict</a:t>
            </a:r>
          </a:p>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6D5A29A-F86F-7FD7-B19B-EA6DF2996B08}"/>
                  </a:ext>
                </a:extLst>
              </p:cNvPr>
              <p:cNvSpPr txBox="1"/>
              <p:nvPr/>
            </p:nvSpPr>
            <p:spPr>
              <a:xfrm>
                <a:off x="1513214" y="4241128"/>
                <a:ext cx="8201091" cy="276999"/>
              </a:xfrm>
              <a:prstGeom prst="rect">
                <a:avLst/>
              </a:prstGeom>
              <a:noFill/>
            </p:spPr>
            <p:txBody>
              <a:bodyPr wrap="none" lIns="0" tIns="0" rIns="0" bIns="0" rtlCol="0">
                <a:spAutoFit/>
              </a:bodyPr>
              <a:lstStyle/>
              <a:p>
                <a:r>
                  <a:rPr lang="en-US" b="0" dirty="0"/>
                  <a:t> </a:t>
                </a:r>
                <a14:m>
                  <m:oMath xmlns:m="http://schemas.openxmlformats.org/officeDocument/2006/math">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,1</m:t>
                        </m:r>
                      </m:e>
                    </m:d>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𝜖</m:t>
                    </m:r>
                    <m:r>
                      <a:rPr lang="en-US" b="0" i="1" smtClean="0">
                        <a:latin typeface="Cambria Math" panose="02040503050406030204" pitchFamily="18" charset="0"/>
                      </a:rPr>
                      <m:t>, </m:t>
                    </m:r>
                    <m:r>
                      <a:rPr lang="en-US" b="0" i="1" smtClean="0">
                        <a:latin typeface="Cambria Math" panose="02040503050406030204" pitchFamily="18" charset="0"/>
                      </a:rPr>
                      <m:t>𝑐𝑔</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𝑛𝑖𝑙</m:t>
                    </m:r>
                    <m:r>
                      <a:rPr lang="en-US" b="0" i="1" smtClean="0">
                        <a:latin typeface="Cambria Math" panose="02040503050406030204" pitchFamily="18" charset="0"/>
                      </a:rPr>
                      <m:t>, </m:t>
                    </m:r>
                    <m:r>
                      <a:rPr lang="en-US" b="0" i="1" smtClean="0">
                        <a:solidFill>
                          <a:srgbClr val="FF0000"/>
                        </a:solidFill>
                        <a:latin typeface="Cambria Math" panose="02040503050406030204" pitchFamily="18" charset="0"/>
                      </a:rPr>
                      <m:t>𝑣𝑎𝑙𝑢𝑒</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𝑓𝑎𝑙𝑠𝑒</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𝑏𝑜𝑜𝑙𝑉𝑎𝑟</m:t>
                    </m:r>
                    <m:r>
                      <a:rPr lang="en-US" b="0" i="1" smtClean="0">
                        <a:solidFill>
                          <a:srgbClr val="FF0000"/>
                        </a:solidFill>
                        <a:latin typeface="Cambria Math" panose="02040503050406030204" pitchFamily="18" charset="0"/>
                      </a:rPr>
                      <m:t>=27⟩</m:t>
                    </m:r>
                  </m:oMath>
                </a14:m>
                <a:endParaRPr lang="en-US" dirty="0"/>
              </a:p>
            </p:txBody>
          </p:sp>
        </mc:Choice>
        <mc:Fallback xmlns="">
          <p:sp>
            <p:nvSpPr>
              <p:cNvPr id="4" name="TextBox 3">
                <a:extLst>
                  <a:ext uri="{FF2B5EF4-FFF2-40B4-BE49-F238E27FC236}">
                    <a16:creationId xmlns:a16="http://schemas.microsoft.com/office/drawing/2014/main" id="{66D5A29A-F86F-7FD7-B19B-EA6DF2996B08}"/>
                  </a:ext>
                </a:extLst>
              </p:cNvPr>
              <p:cNvSpPr txBox="1">
                <a:spLocks noRot="1" noChangeAspect="1" noMove="1" noResize="1" noEditPoints="1" noAdjustHandles="1" noChangeArrowheads="1" noChangeShapeType="1" noTextEdit="1"/>
              </p:cNvSpPr>
              <p:nvPr/>
            </p:nvSpPr>
            <p:spPr>
              <a:xfrm>
                <a:off x="1513214" y="4241128"/>
                <a:ext cx="8201091" cy="276999"/>
              </a:xfrm>
              <a:prstGeom prst="rect">
                <a:avLst/>
              </a:prstGeom>
              <a:blipFill>
                <a:blip r:embed="rId2"/>
                <a:stretch>
                  <a:fillRect t="-4444" r="-594" b="-3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E1E7870-A642-C4FE-D0B2-D7B6A9B8E3F8}"/>
                  </a:ext>
                </a:extLst>
              </p:cNvPr>
              <p:cNvSpPr txBox="1"/>
              <p:nvPr/>
            </p:nvSpPr>
            <p:spPr>
              <a:xfrm>
                <a:off x="424067" y="3736859"/>
                <a:ext cx="202095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dirty="0" smtClean="0">
                          <a:solidFill>
                            <a:srgbClr val="D83B01"/>
                          </a:solidFill>
                          <a:latin typeface="Cambria Math" panose="02040503050406030204" pitchFamily="18" charset="0"/>
                          <a:cs typeface="Calibri" pitchFamily="34" charset="0"/>
                          <a:sym typeface="Symbol"/>
                        </a:rPr>
                        <m:t>𝑎</m:t>
                      </m:r>
                      <m:r>
                        <a:rPr lang="en-US" sz="1800" i="1" baseline="-25000" dirty="0">
                          <a:solidFill>
                            <a:srgbClr val="0070C0"/>
                          </a:solidFill>
                          <a:latin typeface="Cambria Math" panose="02040503050406030204" pitchFamily="18" charset="0"/>
                          <a:cs typeface="Calibri" pitchFamily="34" charset="0"/>
                          <a:sym typeface="Symbol"/>
                        </a:rPr>
                        <m:t> </m:t>
                      </m:r>
                      <m:r>
                        <a:rPr lang="en-US" sz="1800" i="1" dirty="0">
                          <a:latin typeface="Cambria Math" panose="02040503050406030204" pitchFamily="18" charset="0"/>
                          <a:cs typeface="Calibri" pitchFamily="34" charset="0"/>
                          <a:sym typeface="Symbol"/>
                        </a:rPr>
                        <m:t>  </m:t>
                      </m:r>
                      <m:r>
                        <a:rPr lang="en-US" sz="1800" i="1" dirty="0" smtClean="0">
                          <a:solidFill>
                            <a:srgbClr val="107C10"/>
                          </a:solidFill>
                          <a:latin typeface="Cambria Math" panose="02040503050406030204" pitchFamily="18" charset="0"/>
                          <a:cs typeface="Calibri" pitchFamily="34" charset="0"/>
                          <a:sym typeface="Symbol"/>
                        </a:rPr>
                        <m:t>𝑓</m:t>
                      </m:r>
                      <m:r>
                        <a:rPr lang="en-US" sz="1800" i="1" dirty="0" smtClean="0">
                          <a:solidFill>
                            <a:srgbClr val="107C10"/>
                          </a:solidFill>
                          <a:latin typeface="Cambria Math" panose="02040503050406030204" pitchFamily="18" charset="0"/>
                          <a:cs typeface="Calibri" pitchFamily="34" charset="0"/>
                          <a:sym typeface="Symbol"/>
                        </a:rPr>
                        <m:t>(</m:t>
                      </m:r>
                      <m:r>
                        <a:rPr lang="en-US" sz="1800" i="1" dirty="0" smtClean="0">
                          <a:solidFill>
                            <a:srgbClr val="107C10"/>
                          </a:solidFill>
                          <a:latin typeface="Cambria Math" panose="02040503050406030204" pitchFamily="18" charset="0"/>
                          <a:cs typeface="Calibri" pitchFamily="34" charset="0"/>
                          <a:sym typeface="Symbol"/>
                        </a:rPr>
                        <m:t>𝑎</m:t>
                      </m:r>
                      <m:r>
                        <a:rPr lang="en-US" sz="1800" i="1" dirty="0" smtClean="0">
                          <a:solidFill>
                            <a:srgbClr val="107C10"/>
                          </a:solidFill>
                          <a:latin typeface="Cambria Math" panose="02040503050406030204" pitchFamily="18" charset="0"/>
                          <a:cs typeface="Calibri" pitchFamily="34" charset="0"/>
                          <a:sym typeface="Symbol"/>
                        </a:rPr>
                        <m:t>) </m:t>
                      </m:r>
                    </m:oMath>
                  </m:oMathPara>
                </a14:m>
                <a:endParaRPr lang="en-US" dirty="0"/>
              </a:p>
            </p:txBody>
          </p:sp>
        </mc:Choice>
        <mc:Fallback xmlns="">
          <p:sp>
            <p:nvSpPr>
              <p:cNvPr id="6" name="TextBox 5">
                <a:extLst>
                  <a:ext uri="{FF2B5EF4-FFF2-40B4-BE49-F238E27FC236}">
                    <a16:creationId xmlns:a16="http://schemas.microsoft.com/office/drawing/2014/main" id="{1E1E7870-A642-C4FE-D0B2-D7B6A9B8E3F8}"/>
                  </a:ext>
                </a:extLst>
              </p:cNvPr>
              <p:cNvSpPr txBox="1">
                <a:spLocks noRot="1" noChangeAspect="1" noMove="1" noResize="1" noEditPoints="1" noAdjustHandles="1" noChangeArrowheads="1" noChangeShapeType="1" noTextEdit="1"/>
              </p:cNvSpPr>
              <p:nvPr/>
            </p:nvSpPr>
            <p:spPr>
              <a:xfrm>
                <a:off x="424067" y="3736859"/>
                <a:ext cx="2020957" cy="369332"/>
              </a:xfrm>
              <a:prstGeom prst="rect">
                <a:avLst/>
              </a:prstGeom>
              <a:blipFill>
                <a:blip r:embed="rId3"/>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1027488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internals: equalities and values</a:t>
            </a:r>
          </a:p>
        </p:txBody>
      </p:sp>
      <p:sp>
        <p:nvSpPr>
          <p:cNvPr id="3" name="Content Placeholder 2">
            <a:extLst>
              <a:ext uri="{FF2B5EF4-FFF2-40B4-BE49-F238E27FC236}">
                <a16:creationId xmlns:a16="http://schemas.microsoft.com/office/drawing/2014/main" id="{D6A93993-327E-0F8E-248E-9C2A02D07D1C}"/>
              </a:ext>
            </a:extLst>
          </p:cNvPr>
          <p:cNvSpPr>
            <a:spLocks noGrp="1"/>
          </p:cNvSpPr>
          <p:nvPr>
            <p:ph idx="1"/>
          </p:nvPr>
        </p:nvSpPr>
        <p:spPr/>
        <p:txBody>
          <a:bodyPr>
            <a:normAutofit/>
          </a:bodyPr>
          <a:lstStyle/>
          <a:p>
            <a:pPr marL="0" indent="0">
              <a:buNone/>
            </a:pPr>
            <a:r>
              <a:rPr lang="en-US" b="1" dirty="0"/>
              <a:t>Values</a:t>
            </a:r>
            <a:r>
              <a:rPr lang="en-US" dirty="0"/>
              <a:t>: If a node comes from a term that denotes a value (5, 42, 2/3, cons(1,nil)), it is always a root</a:t>
            </a:r>
          </a:p>
          <a:p>
            <a:pPr lvl="1"/>
            <a:r>
              <a:rPr lang="en-US" dirty="0"/>
              <a:t>When two roots with terms based on different values are merged -&gt; conflict</a:t>
            </a:r>
          </a:p>
          <a:p>
            <a:endParaRPr lang="en-US" dirty="0"/>
          </a:p>
          <a:p>
            <a:pPr marL="0" indent="0">
              <a:buNone/>
            </a:pPr>
            <a:r>
              <a:rPr lang="en-US" b="1" dirty="0"/>
              <a:t>Who reasons about equalities of Booleans? EUF vs. CDCL </a:t>
            </a:r>
          </a:p>
          <a:p>
            <a:r>
              <a:rPr lang="en-US" dirty="0"/>
              <a:t>E-nodes based on Bool do by default not merge with other nodes.</a:t>
            </a:r>
          </a:p>
          <a:p>
            <a:r>
              <a:rPr lang="en-US" dirty="0"/>
              <a:t>Default is overridden if E-node occurs under a non-connective.</a:t>
            </a:r>
          </a:p>
          <a:p>
            <a:endParaRPr lang="en-US" dirty="0"/>
          </a:p>
          <a:p>
            <a:pPr marL="0" indent="0">
              <a:buNone/>
            </a:pPr>
            <a:r>
              <a:rPr lang="en-US" b="1" dirty="0"/>
              <a:t>E-graph propagates equalities to theories and Booleans to SAT </a:t>
            </a:r>
          </a:p>
          <a:p>
            <a:pPr marL="0" indent="0">
              <a:buNone/>
            </a:pPr>
            <a:endParaRPr lang="en-US" dirty="0"/>
          </a:p>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1A7FA6A-92B1-F3F1-3643-67D48D12D30E}"/>
                  </a:ext>
                </a:extLst>
              </p:cNvPr>
              <p:cNvSpPr txBox="1"/>
              <p:nvPr/>
            </p:nvSpPr>
            <p:spPr>
              <a:xfrm>
                <a:off x="1204428" y="6176963"/>
                <a:ext cx="8856271" cy="553998"/>
              </a:xfrm>
              <a:prstGeom prst="rect">
                <a:avLst/>
              </a:prstGeom>
              <a:noFill/>
            </p:spPr>
            <p:txBody>
              <a:bodyPr wrap="none" lIns="0" tIns="0" rIns="0" bIns="0" rtlCol="0">
                <a:spAutoFit/>
              </a:bodyPr>
              <a:lstStyle/>
              <a:p>
                <a:r>
                  <a:rPr lang="en-US" b="0" dirty="0"/>
                  <a:t> </a:t>
                </a:r>
                <a14:m>
                  <m:oMath xmlns:m="http://schemas.openxmlformats.org/officeDocument/2006/math">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 </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2</m:t>
                                </m:r>
                              </m:sub>
                            </m:sSub>
                          </m:e>
                        </m:d>
                        <m:r>
                          <a:rPr lang="en-US" b="0" i="1" smtClean="0">
                            <a:solidFill>
                              <a:schemeClr val="tx1"/>
                            </a:solidFill>
                            <a:latin typeface="Cambria Math" panose="02040503050406030204" pitchFamily="18" charset="0"/>
                          </a:rPr>
                          <m:t>, </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5</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5</m:t>
                                </m:r>
                              </m:sub>
                            </m:sSub>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𝑃</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𝑐𝑔</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5</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𝑛𝑖𝑙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𝑣𝑎𝑙𝑢𝑒</m:t>
                        </m:r>
                        <m:r>
                          <a:rPr lang="en-US" b="0" i="1" smtClean="0">
                            <a:solidFill>
                              <a:schemeClr val="tx1"/>
                            </a:solidFill>
                            <a:latin typeface="Cambria Math" panose="02040503050406030204" pitchFamily="18" charset="0"/>
                          </a:rPr>
                          <m:t>=</m:t>
                        </m:r>
                        <m:r>
                          <a:rPr lang="en-US" b="0" i="1" smtClean="0">
                            <a:solidFill>
                              <a:srgbClr val="FF0000"/>
                            </a:solidFill>
                            <a:latin typeface="Cambria Math" panose="02040503050406030204" pitchFamily="18" charset="0"/>
                          </a:rPr>
                          <m:t>𝑢𝑛𝑑𝑒𝑓</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𝑏𝑜𝑜𝑙𝑉𝑎𝑟</m:t>
                        </m:r>
                        <m:r>
                          <a:rPr lang="en-US" b="0" i="1" smtClean="0">
                            <a:solidFill>
                              <a:schemeClr val="tx1"/>
                            </a:solidFill>
                            <a:latin typeface="Cambria Math" panose="02040503050406030204" pitchFamily="18" charset="0"/>
                          </a:rPr>
                          <m:t>=27</m:t>
                        </m:r>
                      </m:e>
                    </m:d>
                  </m:oMath>
                </a14:m>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𝑓𝑖𝑛𝑑</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oMath>
                </a14:m>
                <a:r>
                  <a:rPr lang="en-US" dirty="0"/>
                  <a:t>  -&gt; value is set to true and assignment to </a:t>
                </a:r>
                <a:r>
                  <a:rPr lang="en-US" dirty="0" err="1"/>
                  <a:t>boolVar</a:t>
                </a:r>
                <a:r>
                  <a:rPr lang="en-US" dirty="0"/>
                  <a:t> 27 is propagated to CDCL core</a:t>
                </a:r>
              </a:p>
            </p:txBody>
          </p:sp>
        </mc:Choice>
        <mc:Fallback xmlns="">
          <p:sp>
            <p:nvSpPr>
              <p:cNvPr id="4" name="TextBox 3">
                <a:extLst>
                  <a:ext uri="{FF2B5EF4-FFF2-40B4-BE49-F238E27FC236}">
                    <a16:creationId xmlns:a16="http://schemas.microsoft.com/office/drawing/2014/main" id="{31A7FA6A-92B1-F3F1-3643-67D48D12D30E}"/>
                  </a:ext>
                </a:extLst>
              </p:cNvPr>
              <p:cNvSpPr txBox="1">
                <a:spLocks noRot="1" noChangeAspect="1" noMove="1" noResize="1" noEditPoints="1" noAdjustHandles="1" noChangeArrowheads="1" noChangeShapeType="1" noTextEdit="1"/>
              </p:cNvSpPr>
              <p:nvPr/>
            </p:nvSpPr>
            <p:spPr>
              <a:xfrm>
                <a:off x="1204428" y="6176963"/>
                <a:ext cx="8856271" cy="553998"/>
              </a:xfrm>
              <a:prstGeom prst="rect">
                <a:avLst/>
              </a:prstGeom>
              <a:blipFill>
                <a:blip r:embed="rId2"/>
                <a:stretch>
                  <a:fillRect l="-689" t="-1099" r="-758" b="-25275"/>
                </a:stretch>
              </a:blipFill>
            </p:spPr>
            <p:txBody>
              <a:bodyPr/>
              <a:lstStyle/>
              <a:p>
                <a:r>
                  <a:rPr lang="en-US">
                    <a:noFill/>
                  </a:rPr>
                  <a:t> </a:t>
                </a:r>
              </a:p>
            </p:txBody>
          </p:sp>
        </mc:Fallback>
      </mc:AlternateContent>
    </p:spTree>
    <p:extLst>
      <p:ext uri="{BB962C8B-B14F-4D97-AF65-F5344CB8AC3E}">
        <p14:creationId xmlns:p14="http://schemas.microsoft.com/office/powerpoint/2010/main" val="26413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569079361"/>
              </p:ext>
            </p:extLst>
          </p:nvPr>
        </p:nvGraphicFramePr>
        <p:xfrm>
          <a:off x="1788160" y="-132080"/>
          <a:ext cx="8636000" cy="6156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sz="4800" dirty="0">
                <a:latin typeface="Calibri" pitchFamily="34" charset="0"/>
                <a:sym typeface="Symbol"/>
              </a:rPr>
              <a:t>CDCL(T)</a:t>
            </a:r>
            <a:endParaRPr sz="4800" spc="-167" dirty="0">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0" name="Text Placeholder 2"/>
          <p:cNvSpPr txBox="1">
            <a:spLocks/>
          </p:cNvSpPr>
          <p:nvPr/>
        </p:nvSpPr>
        <p:spPr>
          <a:xfrm>
            <a:off x="4931397" y="4088702"/>
            <a:ext cx="2986088" cy="2003625"/>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Equality + UF</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Arithmetic</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Bit-vectors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a:t>
            </a:r>
            <a:endParaRPr kumimoji="0" lang="en-US" sz="33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 name="Rectangular Callout 5"/>
          <p:cNvSpPr/>
          <p:nvPr/>
        </p:nvSpPr>
        <p:spPr bwMode="auto">
          <a:xfrm>
            <a:off x="1826342" y="4655576"/>
            <a:ext cx="2138517" cy="875070"/>
          </a:xfrm>
          <a:prstGeom prst="wedgeRectCallout">
            <a:avLst>
              <a:gd name="adj1" fmla="val -12891"/>
              <a:gd name="adj2" fmla="val -125506"/>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l"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Calibri" pitchFamily="34" charset="0"/>
                <a:sym typeface="Calibri"/>
              </a:rPr>
              <a:t>Case Analysis</a:t>
            </a:r>
          </a:p>
        </p:txBody>
      </p:sp>
    </p:spTree>
    <p:extLst>
      <p:ext uri="{BB962C8B-B14F-4D97-AF65-F5344CB8AC3E}">
        <p14:creationId xmlns:p14="http://schemas.microsoft.com/office/powerpoint/2010/main" val="2317895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Arrays</a:t>
            </a:r>
          </a:p>
        </p:txBody>
      </p:sp>
      <p:graphicFrame>
        <p:nvGraphicFramePr>
          <p:cNvPr id="4" name="Table 4">
            <a:extLst>
              <a:ext uri="{FF2B5EF4-FFF2-40B4-BE49-F238E27FC236}">
                <a16:creationId xmlns:a16="http://schemas.microsoft.com/office/drawing/2014/main" id="{4E8B8AC3-EC2C-4E38-B54F-0EA177FEFF1C}"/>
              </a:ext>
            </a:extLst>
          </p:cNvPr>
          <p:cNvGraphicFramePr>
            <a:graphicFrameLocks noGrp="1"/>
          </p:cNvGraphicFramePr>
          <p:nvPr/>
        </p:nvGraphicFramePr>
        <p:xfrm>
          <a:off x="1059722" y="2050057"/>
          <a:ext cx="8046178" cy="791292"/>
        </p:xfrm>
        <a:graphic>
          <a:graphicData uri="http://schemas.openxmlformats.org/drawingml/2006/table">
            <a:tbl>
              <a:tblPr firstRow="1" bandRow="1">
                <a:tableStyleId>{2D5ABB26-0587-4C30-8999-92F81FD0307C}</a:tableStyleId>
              </a:tblPr>
              <a:tblGrid>
                <a:gridCol w="1821947">
                  <a:extLst>
                    <a:ext uri="{9D8B030D-6E8A-4147-A177-3AD203B41FA5}">
                      <a16:colId xmlns:a16="http://schemas.microsoft.com/office/drawing/2014/main" val="41293603"/>
                    </a:ext>
                  </a:extLst>
                </a:gridCol>
                <a:gridCol w="6224231">
                  <a:extLst>
                    <a:ext uri="{9D8B030D-6E8A-4147-A177-3AD203B41FA5}">
                      <a16:colId xmlns:a16="http://schemas.microsoft.com/office/drawing/2014/main" val="460653974"/>
                    </a:ext>
                  </a:extLst>
                </a:gridCol>
              </a:tblGrid>
              <a:tr h="791292">
                <a:tc>
                  <a:txBody>
                    <a:bodyPr/>
                    <a:lstStyle/>
                    <a:p>
                      <a:pPr algn="l"/>
                      <a:r>
                        <a:rPr lang="en-US" sz="2400" b="0">
                          <a:solidFill>
                            <a:srgbClr val="000000"/>
                          </a:solidFill>
                          <a:effectLst/>
                        </a:rPr>
                        <a:t>Reducible</a:t>
                      </a:r>
                      <a:endParaRPr lang="en-US" sz="240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a:solidFill>
                            <a:srgbClr val="000000"/>
                          </a:solidFill>
                          <a:effectLst/>
                        </a:rPr>
                        <a:t>reduce to base theories</a:t>
                      </a:r>
                      <a:endParaRPr lang="en-US" sz="2400" b="0" i="0">
                        <a:solidFill>
                          <a:srgbClr val="000000"/>
                        </a:solidFill>
                        <a:effectLst/>
                        <a:latin typeface="Cambria" panose="02040503050406030204" pitchFamily="18" charset="0"/>
                      </a:endParaRPr>
                    </a:p>
                  </a:txBody>
                  <a:tcPr/>
                </a:tc>
                <a:extLst>
                  <a:ext uri="{0D108BD9-81ED-4DB2-BD59-A6C34878D82A}">
                    <a16:rowId xmlns:a16="http://schemas.microsoft.com/office/drawing/2014/main" val="109145862"/>
                  </a:ext>
                </a:extLst>
              </a:tr>
            </a:tbl>
          </a:graphicData>
        </a:graphic>
      </p:graphicFrame>
      <p:sp>
        <p:nvSpPr>
          <p:cNvPr id="11" name="Arrow: Bent-Up 10">
            <a:extLst>
              <a:ext uri="{FF2B5EF4-FFF2-40B4-BE49-F238E27FC236}">
                <a16:creationId xmlns:a16="http://schemas.microsoft.com/office/drawing/2014/main" id="{9D850D83-4DD8-4707-A807-63426A67A49B}"/>
              </a:ext>
            </a:extLst>
          </p:cNvPr>
          <p:cNvSpPr/>
          <p:nvPr/>
        </p:nvSpPr>
        <p:spPr>
          <a:xfrm rot="5400000">
            <a:off x="2197713" y="4164987"/>
            <a:ext cx="923925" cy="1014052"/>
          </a:xfrm>
          <a:prstGeom prst="bentUpArrow">
            <a:avLst>
              <a:gd name="adj1" fmla="val 9153"/>
              <a:gd name="adj2" fmla="val 13323"/>
              <a:gd name="adj3" fmla="val 1749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 name="TextBox 11">
            <a:extLst>
              <a:ext uri="{FF2B5EF4-FFF2-40B4-BE49-F238E27FC236}">
                <a16:creationId xmlns:a16="http://schemas.microsoft.com/office/drawing/2014/main" id="{BDFB590B-52A6-4C3E-854B-8AB6013F5DA0}"/>
              </a:ext>
            </a:extLst>
          </p:cNvPr>
          <p:cNvSpPr txBox="1"/>
          <p:nvPr/>
        </p:nvSpPr>
        <p:spPr>
          <a:xfrm>
            <a:off x="1808919" y="5233539"/>
            <a:ext cx="170976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Compile into EUF</a:t>
            </a:r>
          </a:p>
        </p:txBody>
      </p:sp>
      <p:pic>
        <p:nvPicPr>
          <p:cNvPr id="18" name="Picture 17">
            <a:extLst>
              <a:ext uri="{FF2B5EF4-FFF2-40B4-BE49-F238E27FC236}">
                <a16:creationId xmlns:a16="http://schemas.microsoft.com/office/drawing/2014/main" id="{D4529053-8F91-48DA-926D-3B2CD3C307FD}"/>
              </a:ext>
            </a:extLst>
          </p:cNvPr>
          <p:cNvPicPr>
            <a:picLocks noChangeAspect="1"/>
          </p:cNvPicPr>
          <p:nvPr/>
        </p:nvPicPr>
        <p:blipFill>
          <a:blip r:embed="rId2"/>
          <a:stretch>
            <a:fillRect/>
          </a:stretch>
        </p:blipFill>
        <p:spPr>
          <a:xfrm>
            <a:off x="1148071" y="3124481"/>
            <a:ext cx="5876925" cy="847725"/>
          </a:xfrm>
          <a:prstGeom prst="rect">
            <a:avLst/>
          </a:prstGeom>
        </p:spPr>
      </p:pic>
      <p:pic>
        <p:nvPicPr>
          <p:cNvPr id="5" name="Picture 4">
            <a:extLst>
              <a:ext uri="{FF2B5EF4-FFF2-40B4-BE49-F238E27FC236}">
                <a16:creationId xmlns:a16="http://schemas.microsoft.com/office/drawing/2014/main" id="{9F5EE28B-F168-47FA-8971-324B577F785D}"/>
              </a:ext>
            </a:extLst>
          </p:cNvPr>
          <p:cNvPicPr>
            <a:picLocks noChangeAspect="1"/>
          </p:cNvPicPr>
          <p:nvPr/>
        </p:nvPicPr>
        <p:blipFill>
          <a:blip r:embed="rId3"/>
          <a:stretch>
            <a:fillRect/>
          </a:stretch>
        </p:blipFill>
        <p:spPr>
          <a:xfrm>
            <a:off x="3518680" y="4637960"/>
            <a:ext cx="5791200" cy="742950"/>
          </a:xfrm>
          <a:prstGeom prst="rect">
            <a:avLst/>
          </a:prstGeom>
        </p:spPr>
      </p:pic>
      <p:sp>
        <p:nvSpPr>
          <p:cNvPr id="6" name="Arrow: Bent-Up 5">
            <a:extLst>
              <a:ext uri="{FF2B5EF4-FFF2-40B4-BE49-F238E27FC236}">
                <a16:creationId xmlns:a16="http://schemas.microsoft.com/office/drawing/2014/main" id="{70284533-A3DF-4834-970F-F35E40056D5D}"/>
              </a:ext>
            </a:extLst>
          </p:cNvPr>
          <p:cNvSpPr/>
          <p:nvPr/>
        </p:nvSpPr>
        <p:spPr>
          <a:xfrm rot="5400000">
            <a:off x="5724525" y="5044430"/>
            <a:ext cx="742950" cy="1531602"/>
          </a:xfrm>
          <a:prstGeom prst="bentUpArrow">
            <a:avLst>
              <a:gd name="adj1" fmla="val 12999"/>
              <a:gd name="adj2" fmla="val 16528"/>
              <a:gd name="adj3" fmla="val 1749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7" name="TextBox 6">
            <a:extLst>
              <a:ext uri="{FF2B5EF4-FFF2-40B4-BE49-F238E27FC236}">
                <a16:creationId xmlns:a16="http://schemas.microsoft.com/office/drawing/2014/main" id="{6F461A4A-962C-4AB7-A417-CB77C4ACDAE1}"/>
              </a:ext>
            </a:extLst>
          </p:cNvPr>
          <p:cNvSpPr txBox="1"/>
          <p:nvPr/>
        </p:nvSpPr>
        <p:spPr>
          <a:xfrm>
            <a:off x="7161969" y="5861999"/>
            <a:ext cx="73994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UNSAT</a:t>
            </a:r>
          </a:p>
        </p:txBody>
      </p:sp>
    </p:spTree>
    <p:extLst>
      <p:ext uri="{BB962C8B-B14F-4D97-AF65-F5344CB8AC3E}">
        <p14:creationId xmlns:p14="http://schemas.microsoft.com/office/powerpoint/2010/main" val="2230447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68FE82E-3503-4E81-A51A-45A1FCB3441A}"/>
              </a:ext>
            </a:extLst>
          </p:cNvPr>
          <p:cNvPicPr>
            <a:picLocks noChangeAspect="1"/>
          </p:cNvPicPr>
          <p:nvPr/>
        </p:nvPicPr>
        <p:blipFill>
          <a:blip r:embed="rId2"/>
          <a:stretch>
            <a:fillRect/>
          </a:stretch>
        </p:blipFill>
        <p:spPr>
          <a:xfrm>
            <a:off x="3242902" y="5015707"/>
            <a:ext cx="8492486" cy="1030834"/>
          </a:xfrm>
          <a:prstGeom prst="rect">
            <a:avLst/>
          </a:prstGeom>
        </p:spPr>
      </p:pic>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Arrays</a:t>
            </a:r>
          </a:p>
        </p:txBody>
      </p:sp>
      <p:graphicFrame>
        <p:nvGraphicFramePr>
          <p:cNvPr id="4" name="Table 4">
            <a:extLst>
              <a:ext uri="{FF2B5EF4-FFF2-40B4-BE49-F238E27FC236}">
                <a16:creationId xmlns:a16="http://schemas.microsoft.com/office/drawing/2014/main" id="{4E8B8AC3-EC2C-4E38-B54F-0EA177FEFF1C}"/>
              </a:ext>
            </a:extLst>
          </p:cNvPr>
          <p:cNvGraphicFramePr>
            <a:graphicFrameLocks noGrp="1"/>
          </p:cNvGraphicFramePr>
          <p:nvPr/>
        </p:nvGraphicFramePr>
        <p:xfrm>
          <a:off x="1059722" y="2050057"/>
          <a:ext cx="8046178" cy="791292"/>
        </p:xfrm>
        <a:graphic>
          <a:graphicData uri="http://schemas.openxmlformats.org/drawingml/2006/table">
            <a:tbl>
              <a:tblPr firstRow="1" bandRow="1">
                <a:tableStyleId>{2D5ABB26-0587-4C30-8999-92F81FD0307C}</a:tableStyleId>
              </a:tblPr>
              <a:tblGrid>
                <a:gridCol w="1821947">
                  <a:extLst>
                    <a:ext uri="{9D8B030D-6E8A-4147-A177-3AD203B41FA5}">
                      <a16:colId xmlns:a16="http://schemas.microsoft.com/office/drawing/2014/main" val="41293603"/>
                    </a:ext>
                  </a:extLst>
                </a:gridCol>
                <a:gridCol w="6224231">
                  <a:extLst>
                    <a:ext uri="{9D8B030D-6E8A-4147-A177-3AD203B41FA5}">
                      <a16:colId xmlns:a16="http://schemas.microsoft.com/office/drawing/2014/main" val="460653974"/>
                    </a:ext>
                  </a:extLst>
                </a:gridCol>
              </a:tblGrid>
              <a:tr h="791292">
                <a:tc>
                  <a:txBody>
                    <a:bodyPr/>
                    <a:lstStyle/>
                    <a:p>
                      <a:pPr algn="l"/>
                      <a:r>
                        <a:rPr lang="en-US" sz="2400" b="0">
                          <a:solidFill>
                            <a:srgbClr val="000000"/>
                          </a:solidFill>
                          <a:effectLst/>
                        </a:rPr>
                        <a:t>Reducible</a:t>
                      </a:r>
                      <a:endParaRPr lang="en-US" sz="240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a:solidFill>
                            <a:srgbClr val="000000"/>
                          </a:solidFill>
                          <a:effectLst/>
                        </a:rPr>
                        <a:t>reduce to base theories</a:t>
                      </a:r>
                      <a:endParaRPr lang="en-US" sz="2400" b="0" i="0">
                        <a:solidFill>
                          <a:srgbClr val="000000"/>
                        </a:solidFill>
                        <a:effectLst/>
                        <a:latin typeface="Cambria" panose="02040503050406030204" pitchFamily="18" charset="0"/>
                      </a:endParaRPr>
                    </a:p>
                  </a:txBody>
                  <a:tcPr/>
                </a:tc>
                <a:extLst>
                  <a:ext uri="{0D108BD9-81ED-4DB2-BD59-A6C34878D82A}">
                    <a16:rowId xmlns:a16="http://schemas.microsoft.com/office/drawing/2014/main" val="109145862"/>
                  </a:ext>
                </a:extLst>
              </a:tr>
            </a:tbl>
          </a:graphicData>
        </a:graphic>
      </p:graphicFrame>
      <p:pic>
        <p:nvPicPr>
          <p:cNvPr id="5" name="Picture 4">
            <a:extLst>
              <a:ext uri="{FF2B5EF4-FFF2-40B4-BE49-F238E27FC236}">
                <a16:creationId xmlns:a16="http://schemas.microsoft.com/office/drawing/2014/main" id="{269488D4-799E-44EC-9CF5-76FED6EB0623}"/>
              </a:ext>
            </a:extLst>
          </p:cNvPr>
          <p:cNvPicPr>
            <a:picLocks noChangeAspect="1"/>
          </p:cNvPicPr>
          <p:nvPr/>
        </p:nvPicPr>
        <p:blipFill>
          <a:blip r:embed="rId3"/>
          <a:stretch>
            <a:fillRect/>
          </a:stretch>
        </p:blipFill>
        <p:spPr>
          <a:xfrm>
            <a:off x="1857375" y="3135174"/>
            <a:ext cx="4238625" cy="781050"/>
          </a:xfrm>
          <a:prstGeom prst="rect">
            <a:avLst/>
          </a:prstGeom>
        </p:spPr>
      </p:pic>
      <p:sp>
        <p:nvSpPr>
          <p:cNvPr id="11" name="Arrow: Bent-Up 10">
            <a:extLst>
              <a:ext uri="{FF2B5EF4-FFF2-40B4-BE49-F238E27FC236}">
                <a16:creationId xmlns:a16="http://schemas.microsoft.com/office/drawing/2014/main" id="{9D850D83-4DD8-4707-A807-63426A67A49B}"/>
              </a:ext>
            </a:extLst>
          </p:cNvPr>
          <p:cNvSpPr/>
          <p:nvPr/>
        </p:nvSpPr>
        <p:spPr>
          <a:xfrm rot="5400000">
            <a:off x="2090097" y="4280850"/>
            <a:ext cx="1147405" cy="1005805"/>
          </a:xfrm>
          <a:prstGeom prst="bentUpArrow">
            <a:avLst>
              <a:gd name="adj1" fmla="val 9153"/>
              <a:gd name="adj2" fmla="val 13323"/>
              <a:gd name="adj3" fmla="val 1749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 name="TextBox 11">
            <a:extLst>
              <a:ext uri="{FF2B5EF4-FFF2-40B4-BE49-F238E27FC236}">
                <a16:creationId xmlns:a16="http://schemas.microsoft.com/office/drawing/2014/main" id="{BDFB590B-52A6-4C3E-854B-8AB6013F5DA0}"/>
              </a:ext>
            </a:extLst>
          </p:cNvPr>
          <p:cNvSpPr txBox="1"/>
          <p:nvPr/>
        </p:nvSpPr>
        <p:spPr>
          <a:xfrm>
            <a:off x="1808919" y="5504696"/>
            <a:ext cx="170976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Compile into EUF</a:t>
            </a:r>
          </a:p>
        </p:txBody>
      </p:sp>
      <p:sp>
        <p:nvSpPr>
          <p:cNvPr id="14" name="Arrow: Bent-Up 13">
            <a:extLst>
              <a:ext uri="{FF2B5EF4-FFF2-40B4-BE49-F238E27FC236}">
                <a16:creationId xmlns:a16="http://schemas.microsoft.com/office/drawing/2014/main" id="{C4FA7921-1B18-401D-B086-64955457FDE7}"/>
              </a:ext>
            </a:extLst>
          </p:cNvPr>
          <p:cNvSpPr/>
          <p:nvPr/>
        </p:nvSpPr>
        <p:spPr>
          <a:xfrm rot="16200000">
            <a:off x="6881006" y="3314699"/>
            <a:ext cx="1590673" cy="1743075"/>
          </a:xfrm>
          <a:prstGeom prst="bentUpArrow">
            <a:avLst>
              <a:gd name="adj1" fmla="val 6758"/>
              <a:gd name="adj2" fmla="val 8233"/>
              <a:gd name="adj3" fmla="val 13900"/>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6" name="TextBox 15">
            <a:extLst>
              <a:ext uri="{FF2B5EF4-FFF2-40B4-BE49-F238E27FC236}">
                <a16:creationId xmlns:a16="http://schemas.microsoft.com/office/drawing/2014/main" id="{87B649FA-1790-494D-96BF-FD7E7D5265BA}"/>
              </a:ext>
            </a:extLst>
          </p:cNvPr>
          <p:cNvSpPr txBox="1"/>
          <p:nvPr/>
        </p:nvSpPr>
        <p:spPr>
          <a:xfrm>
            <a:off x="8672128" y="3813998"/>
            <a:ext cx="2371801"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Convert EUF solution to </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solution over arrays</a:t>
            </a:r>
          </a:p>
        </p:txBody>
      </p:sp>
    </p:spTree>
    <p:extLst>
      <p:ext uri="{BB962C8B-B14F-4D97-AF65-F5344CB8AC3E}">
        <p14:creationId xmlns:p14="http://schemas.microsoft.com/office/powerpoint/2010/main" val="4041291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p:txBody>
          <a:bodyPr/>
          <a:lstStyle/>
          <a:p>
            <a:r>
              <a:rPr lang="en-US"/>
              <a:t>A Solver for Unicode Characters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p:txBody>
              <a:bodyPr>
                <a:normAutofit lnSpcReduction="10000"/>
              </a:bodyPr>
              <a:lstStyle/>
              <a:p>
                <a:pPr marL="0" indent="0">
                  <a:buNone/>
                </a:pPr>
                <a:r>
                  <a:rPr lang="en-US" dirty="0"/>
                  <a:t>Unicode Theory</a:t>
                </a:r>
              </a:p>
              <a:p>
                <a:pPr marL="0" indent="0">
                  <a:buNone/>
                </a:pPr>
                <a:r>
                  <a:rPr lang="en-US"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 ≤,=:</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𝐵𝑜𝑜𝑙</m:t>
                    </m:r>
                    <m:r>
                      <a:rPr lang="en-US" i="1">
                        <a:latin typeface="Cambria Math" panose="02040503050406030204" pitchFamily="18" charset="0"/>
                      </a:rPr>
                      <m:t>⟩</m:t>
                    </m:r>
                  </m:oMath>
                </a14:m>
                <a:r>
                  <a:rPr lang="en-US" dirty="0"/>
                  <a:t>   </a:t>
                </a:r>
                <a14:m>
                  <m:oMath xmlns:m="http://schemas.openxmlformats.org/officeDocument/2006/math">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𝑈</m:t>
                        </m:r>
                      </m:e>
                    </m:d>
                    <m:r>
                      <a:rPr lang="en-US" i="1" dirty="0">
                        <a:latin typeface="Cambria Math" panose="02040503050406030204" pitchFamily="18" charset="0"/>
                      </a:rPr>
                      <m:t>=196608</m:t>
                    </m:r>
                  </m:oMath>
                </a14:m>
                <a:endParaRPr lang="en-US" dirty="0"/>
              </a:p>
              <a:p>
                <a:endParaRPr lang="en-US" dirty="0"/>
              </a:p>
              <a:p>
                <a:pPr marL="0" indent="0">
                  <a:buNone/>
                </a:pPr>
                <a:r>
                  <a:rPr lang="en-US" dirty="0"/>
                  <a:t>Operator </a:t>
                </a:r>
                <a14:m>
                  <m:oMath xmlns:m="http://schemas.openxmlformats.org/officeDocument/2006/math">
                    <m:r>
                      <a:rPr lang="en-US" i="1" smtClean="0">
                        <a:latin typeface="Cambria Math" panose="02040503050406030204" pitchFamily="18" charset="0"/>
                      </a:rPr>
                      <m:t>≤</m:t>
                    </m:r>
                  </m:oMath>
                </a14:m>
                <a:r>
                  <a:rPr lang="en-US" dirty="0"/>
                  <a:t> is used sparingly</a:t>
                </a:r>
              </a:p>
              <a:p>
                <a:pPr marL="0" indent="0">
                  <a:buNone/>
                </a:pPr>
                <a:r>
                  <a:rPr lang="en-US" dirty="0"/>
                  <a:t>So common case is theory of </a:t>
                </a:r>
                <a14:m>
                  <m:oMath xmlns:m="http://schemas.openxmlformats.org/officeDocument/2006/math">
                    <m:r>
                      <a:rPr lang="en-US" i="1">
                        <a:latin typeface="Cambria Math" panose="02040503050406030204" pitchFamily="18" charset="0"/>
                      </a:rPr>
                      <m:t>=,≠</m:t>
                    </m:r>
                  </m:oMath>
                </a14:m>
                <a:endParaRPr lang="en-US" dirty="0"/>
              </a:p>
              <a:p>
                <a:endParaRPr lang="en-US" dirty="0"/>
              </a:p>
              <a:p>
                <a:r>
                  <a:rPr lang="en-US" dirty="0"/>
                  <a:t>Engine: Union-find + Lazy reduction to bit-vectors</a:t>
                </a:r>
              </a:p>
              <a:p>
                <a:r>
                  <a:rPr lang="en-US" dirty="0"/>
                  <a:t>Inferior alternatives: pure bit-vectors, linear arithmetic, difference arithmetic</a:t>
                </a:r>
              </a:p>
              <a:p>
                <a:pPr lvl="1"/>
                <a:endParaRPr lang="en-US" dirty="0"/>
              </a:p>
              <a:p>
                <a:endParaRPr lang="en-US" dirty="0"/>
              </a:p>
            </p:txBody>
          </p:sp>
        </mc:Choice>
        <mc:Fallback xmlns="">
          <p:sp>
            <p:nvSpPr>
              <p:cNvPr id="3" name="Text Placeholder 2">
                <a:extLst>
                  <a:ext uri="{FF2B5EF4-FFF2-40B4-BE49-F238E27FC236}">
                    <a16:creationId xmlns:a16="http://schemas.microsoft.com/office/drawing/2014/main" id="{A3F7C7C3-8619-4EF3-B98D-7A177F58258F}"/>
                  </a:ext>
                </a:extLst>
              </p:cNvPr>
              <p:cNvSpPr>
                <a:spLocks noGrp="1" noRot="1" noChangeAspect="1" noMove="1" noResize="1" noEditPoints="1" noAdjustHandles="1" noChangeArrowheads="1" noChangeShapeType="1" noTextEdit="1"/>
              </p:cNvSpPr>
              <p:nvPr>
                <p:ph type="body" idx="1"/>
              </p:nvPr>
            </p:nvSpPr>
            <p:spPr>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2802954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a:xfrm>
                <a:off x="186431" y="365125"/>
                <a:ext cx="11922711" cy="1325563"/>
              </a:xfrm>
            </p:spPr>
            <p:txBody>
              <a:bodyPr>
                <a:normAutofit/>
              </a:bodyPr>
              <a:lstStyle/>
              <a:p>
                <a:r>
                  <a:rPr lang="en-US" sz="4000"/>
                  <a:t>A Solver for </a:t>
                </a:r>
                <a14:m>
                  <m:oMath xmlns:m="http://schemas.openxmlformats.org/officeDocument/2006/math">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 ≤,=:</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𝐵𝑜𝑜𝑙</m:t>
                    </m:r>
                    <m:r>
                      <a:rPr lang="en-US" sz="3600" i="1">
                        <a:latin typeface="Cambria Math" panose="02040503050406030204" pitchFamily="18" charset="0"/>
                      </a:rPr>
                      <m:t>⟩</m:t>
                    </m:r>
                  </m:oMath>
                </a14:m>
                <a:r>
                  <a:rPr lang="en-US" sz="3600"/>
                  <a:t>   </a:t>
                </a:r>
                <a14:m>
                  <m:oMath xmlns:m="http://schemas.openxmlformats.org/officeDocument/2006/math">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𝑈</m:t>
                        </m:r>
                      </m:e>
                    </m:d>
                    <m:r>
                      <a:rPr lang="en-US" sz="3600" i="1" dirty="0">
                        <a:latin typeface="Cambria Math" panose="02040503050406030204" pitchFamily="18" charset="0"/>
                      </a:rPr>
                      <m:t>=196608</m:t>
                    </m:r>
                  </m:oMath>
                </a14:m>
                <a:endParaRPr lang="en-US" sz="4000"/>
              </a:p>
            </p:txBody>
          </p:sp>
        </mc:Choice>
        <mc:Fallback xmlns="">
          <p:sp>
            <p:nvSpPr>
              <p:cNvPr id="2" name="Title 1">
                <a:extLst>
                  <a:ext uri="{FF2B5EF4-FFF2-40B4-BE49-F238E27FC236}">
                    <a16:creationId xmlns:a16="http://schemas.microsoft.com/office/drawing/2014/main" id="{EF7A06F4-AAE9-4DC8-B50B-435A3E0185BD}"/>
                  </a:ext>
                </a:extLst>
              </p:cNvPr>
              <p:cNvSpPr>
                <a:spLocks noGrp="1" noRot="1" noChangeAspect="1" noMove="1" noResize="1" noEditPoints="1" noAdjustHandles="1" noChangeArrowheads="1" noChangeShapeType="1" noTextEdit="1"/>
              </p:cNvSpPr>
              <p:nvPr>
                <p:ph type="title"/>
              </p:nvPr>
            </p:nvSpPr>
            <p:spPr>
              <a:xfrm>
                <a:off x="186431" y="365125"/>
                <a:ext cx="11922711" cy="1325563"/>
              </a:xfrm>
              <a:blipFill>
                <a:blip r:embed="rId2"/>
                <a:stretch>
                  <a:fillRect l="-2199"/>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a:xfrm>
            <a:off x="1347305" y="1736351"/>
            <a:ext cx="10515600" cy="4529886"/>
          </a:xfrm>
        </p:spPr>
        <p:txBody>
          <a:bodyPr/>
          <a:lstStyle/>
          <a:p>
            <a:endParaRPr lang="en-US"/>
          </a:p>
          <a:p>
            <a:endParaRPr lang="en-US"/>
          </a:p>
          <a:p>
            <a:endParaRPr lang="en-US"/>
          </a:p>
          <a:p>
            <a:endParaRPr lang="en-US"/>
          </a:p>
          <a:p>
            <a:pPr marL="0" indent="0">
              <a:buNone/>
            </a:pPr>
            <a:r>
              <a:rPr lang="en-US"/>
              <a:t>Equality</a:t>
            </a:r>
          </a:p>
          <a:p>
            <a:pPr marL="0" indent="0">
              <a:buNone/>
            </a:pPr>
            <a:r>
              <a:rPr lang="en-US"/>
              <a:t>Union Find </a:t>
            </a:r>
          </a:p>
          <a:p>
            <a:pPr lvl="1"/>
            <a:endParaRPr lang="en-US"/>
          </a:p>
          <a:p>
            <a:endParaRPr lang="en-US"/>
          </a:p>
        </p:txBody>
      </p:sp>
      <p:sp>
        <p:nvSpPr>
          <p:cNvPr id="22" name="Content Placeholder 2">
            <a:extLst>
              <a:ext uri="{FF2B5EF4-FFF2-40B4-BE49-F238E27FC236}">
                <a16:creationId xmlns:a16="http://schemas.microsoft.com/office/drawing/2014/main" id="{4B64CC5B-0D75-4535-A82F-DC6B37626EC0}"/>
              </a:ext>
            </a:extLst>
          </p:cNvPr>
          <p:cNvSpPr txBox="1">
            <a:spLocks/>
          </p:cNvSpPr>
          <p:nvPr/>
        </p:nvSpPr>
        <p:spPr>
          <a:xfrm>
            <a:off x="3438056" y="3807395"/>
            <a:ext cx="8382000" cy="38779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ormAutofit fontScale="92500" lnSpcReduction="20000"/>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r>
              <a:rPr lang="en-US">
                <a:cs typeface="Calibri" pitchFamily="34" charset="0"/>
              </a:rPr>
              <a:t>a = b, b = c, d = e, b = s, d = t, a</a:t>
            </a:r>
            <a:r>
              <a:rPr lang="en-US">
                <a:cs typeface="Calibri" pitchFamily="34" charset="0"/>
                <a:sym typeface="Symbol"/>
              </a:rPr>
              <a:t> e, </a:t>
            </a:r>
            <a:r>
              <a:rPr lang="en-US">
                <a:cs typeface="Calibri" pitchFamily="34" charset="0"/>
              </a:rPr>
              <a:t>a</a:t>
            </a:r>
            <a:r>
              <a:rPr lang="en-US">
                <a:cs typeface="Calibri" pitchFamily="34" charset="0"/>
                <a:sym typeface="Symbol"/>
              </a:rPr>
              <a:t> s</a:t>
            </a:r>
            <a:endParaRPr lang="en-US">
              <a:cs typeface="Calibri" pitchFamily="34" charset="0"/>
            </a:endParaRPr>
          </a:p>
        </p:txBody>
      </p:sp>
      <p:sp>
        <p:nvSpPr>
          <p:cNvPr id="23" name="Oval 22">
            <a:extLst>
              <a:ext uri="{FF2B5EF4-FFF2-40B4-BE49-F238E27FC236}">
                <a16:creationId xmlns:a16="http://schemas.microsoft.com/office/drawing/2014/main" id="{53B544A4-7CD2-40CF-A1FE-1F3E33B07C19}"/>
              </a:ext>
            </a:extLst>
          </p:cNvPr>
          <p:cNvSpPr/>
          <p:nvPr/>
        </p:nvSpPr>
        <p:spPr bwMode="auto">
          <a:xfrm>
            <a:off x="30722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a</a:t>
            </a:r>
          </a:p>
        </p:txBody>
      </p:sp>
      <p:sp>
        <p:nvSpPr>
          <p:cNvPr id="24" name="Oval 23">
            <a:extLst>
              <a:ext uri="{FF2B5EF4-FFF2-40B4-BE49-F238E27FC236}">
                <a16:creationId xmlns:a16="http://schemas.microsoft.com/office/drawing/2014/main" id="{F2434E5E-B59C-48C6-A0C1-2DD0F29EFA60}"/>
              </a:ext>
            </a:extLst>
          </p:cNvPr>
          <p:cNvSpPr/>
          <p:nvPr/>
        </p:nvSpPr>
        <p:spPr bwMode="auto">
          <a:xfrm>
            <a:off x="43168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b</a:t>
            </a:r>
          </a:p>
        </p:txBody>
      </p:sp>
      <p:sp>
        <p:nvSpPr>
          <p:cNvPr id="25" name="Oval 24">
            <a:extLst>
              <a:ext uri="{FF2B5EF4-FFF2-40B4-BE49-F238E27FC236}">
                <a16:creationId xmlns:a16="http://schemas.microsoft.com/office/drawing/2014/main" id="{91A2D668-0041-4F76-81C8-55C49B15926B}"/>
              </a:ext>
            </a:extLst>
          </p:cNvPr>
          <p:cNvSpPr/>
          <p:nvPr/>
        </p:nvSpPr>
        <p:spPr bwMode="auto">
          <a:xfrm>
            <a:off x="55614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c</a:t>
            </a:r>
          </a:p>
        </p:txBody>
      </p:sp>
      <p:sp>
        <p:nvSpPr>
          <p:cNvPr id="26" name="Oval 25">
            <a:extLst>
              <a:ext uri="{FF2B5EF4-FFF2-40B4-BE49-F238E27FC236}">
                <a16:creationId xmlns:a16="http://schemas.microsoft.com/office/drawing/2014/main" id="{31D46AEA-74BB-4FA7-8D1B-C388756D6786}"/>
              </a:ext>
            </a:extLst>
          </p:cNvPr>
          <p:cNvSpPr/>
          <p:nvPr/>
        </p:nvSpPr>
        <p:spPr bwMode="auto">
          <a:xfrm>
            <a:off x="68060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d</a:t>
            </a:r>
          </a:p>
        </p:txBody>
      </p:sp>
      <p:sp>
        <p:nvSpPr>
          <p:cNvPr id="27" name="Oval 26">
            <a:extLst>
              <a:ext uri="{FF2B5EF4-FFF2-40B4-BE49-F238E27FC236}">
                <a16:creationId xmlns:a16="http://schemas.microsoft.com/office/drawing/2014/main" id="{825E3DC3-C5A2-47F9-80B0-C103AD5CBB9E}"/>
              </a:ext>
            </a:extLst>
          </p:cNvPr>
          <p:cNvSpPr/>
          <p:nvPr/>
        </p:nvSpPr>
        <p:spPr bwMode="auto">
          <a:xfrm>
            <a:off x="80506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e</a:t>
            </a:r>
          </a:p>
        </p:txBody>
      </p:sp>
      <p:sp>
        <p:nvSpPr>
          <p:cNvPr id="28" name="Oval 27">
            <a:extLst>
              <a:ext uri="{FF2B5EF4-FFF2-40B4-BE49-F238E27FC236}">
                <a16:creationId xmlns:a16="http://schemas.microsoft.com/office/drawing/2014/main" id="{AA5F2468-AEF4-49C8-A5E3-CE1FC34B0CE5}"/>
              </a:ext>
            </a:extLst>
          </p:cNvPr>
          <p:cNvSpPr/>
          <p:nvPr/>
        </p:nvSpPr>
        <p:spPr bwMode="auto">
          <a:xfrm>
            <a:off x="92952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s</a:t>
            </a:r>
          </a:p>
        </p:txBody>
      </p:sp>
      <p:sp>
        <p:nvSpPr>
          <p:cNvPr id="29" name="Oval 28">
            <a:extLst>
              <a:ext uri="{FF2B5EF4-FFF2-40B4-BE49-F238E27FC236}">
                <a16:creationId xmlns:a16="http://schemas.microsoft.com/office/drawing/2014/main" id="{A91BD998-10B4-4870-B902-704C5AA610AD}"/>
              </a:ext>
            </a:extLst>
          </p:cNvPr>
          <p:cNvSpPr/>
          <p:nvPr/>
        </p:nvSpPr>
        <p:spPr bwMode="auto">
          <a:xfrm>
            <a:off x="105398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t</a:t>
            </a:r>
          </a:p>
        </p:txBody>
      </p:sp>
      <p:sp>
        <p:nvSpPr>
          <p:cNvPr id="30" name="Oval 29">
            <a:extLst>
              <a:ext uri="{FF2B5EF4-FFF2-40B4-BE49-F238E27FC236}">
                <a16:creationId xmlns:a16="http://schemas.microsoft.com/office/drawing/2014/main" id="{B08C7244-B8CE-4771-A03B-4920A3918B95}"/>
              </a:ext>
            </a:extLst>
          </p:cNvPr>
          <p:cNvSpPr/>
          <p:nvPr/>
        </p:nvSpPr>
        <p:spPr bwMode="auto">
          <a:xfrm>
            <a:off x="5794514" y="4643592"/>
            <a:ext cx="1621182" cy="1533371"/>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err="1">
                <a:solidFill>
                  <a:srgbClr val="000000"/>
                </a:solidFill>
                <a:latin typeface="Calibri" pitchFamily="34" charset="0"/>
                <a:cs typeface="Calibri" pitchFamily="34" charset="0"/>
              </a:rPr>
              <a:t>a,</a:t>
            </a:r>
            <a:r>
              <a:rPr lang="en-US" sz="2800" err="1">
                <a:solidFill>
                  <a:srgbClr val="FF0000"/>
                </a:solidFill>
                <a:latin typeface="Calibri" pitchFamily="34" charset="0"/>
                <a:cs typeface="Calibri" pitchFamily="34" charset="0"/>
              </a:rPr>
              <a:t>b</a:t>
            </a:r>
            <a:r>
              <a:rPr lang="en-US" sz="2800" err="1">
                <a:solidFill>
                  <a:srgbClr val="000000"/>
                </a:solidFill>
                <a:latin typeface="Calibri" pitchFamily="34" charset="0"/>
                <a:cs typeface="Calibri" pitchFamily="34" charset="0"/>
              </a:rPr>
              <a:t>,c,</a:t>
            </a:r>
            <a:r>
              <a:rPr lang="en-US" sz="2800" err="1">
                <a:solidFill>
                  <a:srgbClr val="FF0000"/>
                </a:solidFill>
                <a:latin typeface="Calibri" pitchFamily="34" charset="0"/>
                <a:cs typeface="Calibri" pitchFamily="34" charset="0"/>
              </a:rPr>
              <a:t>s</a:t>
            </a:r>
            <a:endParaRPr lang="en-US" sz="2800">
              <a:solidFill>
                <a:srgbClr val="FF0000"/>
              </a:solidFill>
              <a:latin typeface="Calibri" pitchFamily="34" charset="0"/>
              <a:cs typeface="Calibri" pitchFamily="34" charset="0"/>
            </a:endParaRPr>
          </a:p>
        </p:txBody>
      </p:sp>
      <p:sp>
        <p:nvSpPr>
          <p:cNvPr id="33" name="Oval 32">
            <a:extLst>
              <a:ext uri="{FF2B5EF4-FFF2-40B4-BE49-F238E27FC236}">
                <a16:creationId xmlns:a16="http://schemas.microsoft.com/office/drawing/2014/main" id="{170975F2-5B3D-452A-AAA5-934D7299C639}"/>
              </a:ext>
            </a:extLst>
          </p:cNvPr>
          <p:cNvSpPr/>
          <p:nvPr/>
        </p:nvSpPr>
        <p:spPr bwMode="auto">
          <a:xfrm>
            <a:off x="8050696" y="4691067"/>
            <a:ext cx="1369612" cy="143842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err="1">
                <a:solidFill>
                  <a:srgbClr val="000000"/>
                </a:solidFill>
                <a:latin typeface="Calibri" pitchFamily="34" charset="0"/>
                <a:cs typeface="Calibri" pitchFamily="34" charset="0"/>
              </a:rPr>
              <a:t>d,e,t</a:t>
            </a:r>
            <a:endParaRPr lang="en-US" sz="2800">
              <a:solidFill>
                <a:srgbClr val="000000"/>
              </a:solidFill>
              <a:latin typeface="Calibri" pitchFamily="34" charset="0"/>
              <a:cs typeface="Calibri" pitchFamily="34" charset="0"/>
            </a:endParaRPr>
          </a:p>
        </p:txBody>
      </p:sp>
    </p:spTree>
    <p:extLst>
      <p:ext uri="{BB962C8B-B14F-4D97-AF65-F5344CB8AC3E}">
        <p14:creationId xmlns:p14="http://schemas.microsoft.com/office/powerpoint/2010/main" val="355265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22" grpId="0" animBg="1"/>
      <p:bldP spid="23" grpId="0" animBg="1"/>
      <p:bldP spid="24" grpId="0" animBg="1"/>
      <p:bldP spid="25" grpId="0" animBg="1"/>
      <p:bldP spid="26" grpId="0" animBg="1"/>
      <p:bldP spid="27" grpId="0" animBg="1"/>
      <p:bldP spid="28" grpId="0" animBg="1"/>
      <p:bldP spid="29" grpId="0" animBg="1"/>
      <p:bldP spid="30" grpId="0" animBg="1"/>
      <p:bldP spid="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a:xfrm>
                <a:off x="186431" y="365125"/>
                <a:ext cx="11922711" cy="1325563"/>
              </a:xfrm>
            </p:spPr>
            <p:txBody>
              <a:bodyPr>
                <a:normAutofit/>
              </a:bodyPr>
              <a:lstStyle/>
              <a:p>
                <a:r>
                  <a:rPr lang="en-US" sz="4000"/>
                  <a:t>A Solver for </a:t>
                </a:r>
                <a14:m>
                  <m:oMath xmlns:m="http://schemas.openxmlformats.org/officeDocument/2006/math">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 ≤,=:</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𝐵𝑜𝑜𝑙</m:t>
                    </m:r>
                    <m:r>
                      <a:rPr lang="en-US" sz="3600" i="1">
                        <a:latin typeface="Cambria Math" panose="02040503050406030204" pitchFamily="18" charset="0"/>
                      </a:rPr>
                      <m:t>⟩</m:t>
                    </m:r>
                  </m:oMath>
                </a14:m>
                <a:r>
                  <a:rPr lang="en-US" sz="3600"/>
                  <a:t>   </a:t>
                </a:r>
                <a14:m>
                  <m:oMath xmlns:m="http://schemas.openxmlformats.org/officeDocument/2006/math">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𝑈</m:t>
                        </m:r>
                      </m:e>
                    </m:d>
                    <m:r>
                      <a:rPr lang="en-US" sz="3600" i="1" dirty="0">
                        <a:latin typeface="Cambria Math" panose="02040503050406030204" pitchFamily="18" charset="0"/>
                      </a:rPr>
                      <m:t>=196608</m:t>
                    </m:r>
                  </m:oMath>
                </a14:m>
                <a:endParaRPr lang="en-US" sz="4000"/>
              </a:p>
            </p:txBody>
          </p:sp>
        </mc:Choice>
        <mc:Fallback xmlns="">
          <p:sp>
            <p:nvSpPr>
              <p:cNvPr id="2" name="Title 1">
                <a:extLst>
                  <a:ext uri="{FF2B5EF4-FFF2-40B4-BE49-F238E27FC236}">
                    <a16:creationId xmlns:a16="http://schemas.microsoft.com/office/drawing/2014/main" id="{EF7A06F4-AAE9-4DC8-B50B-435A3E0185BD}"/>
                  </a:ext>
                </a:extLst>
              </p:cNvPr>
              <p:cNvSpPr>
                <a:spLocks noGrp="1" noRot="1" noChangeAspect="1" noMove="1" noResize="1" noEditPoints="1" noAdjustHandles="1" noChangeArrowheads="1" noChangeShapeType="1" noTextEdit="1"/>
              </p:cNvSpPr>
              <p:nvPr>
                <p:ph type="title"/>
              </p:nvPr>
            </p:nvSpPr>
            <p:spPr>
              <a:xfrm>
                <a:off x="186431" y="365125"/>
                <a:ext cx="11922711" cy="1325563"/>
              </a:xfrm>
              <a:blipFill>
                <a:blip r:embed="rId2"/>
                <a:stretch>
                  <a:fillRect l="-2199"/>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a:xfrm>
            <a:off x="1347305" y="1736351"/>
            <a:ext cx="10515600" cy="4529886"/>
          </a:xfrm>
        </p:spPr>
        <p:txBody>
          <a:bodyPr/>
          <a:lstStyle/>
          <a:p>
            <a:endParaRPr lang="en-US"/>
          </a:p>
          <a:p>
            <a:endParaRPr lang="en-US"/>
          </a:p>
          <a:p>
            <a:endParaRPr lang="en-US"/>
          </a:p>
          <a:p>
            <a:endParaRPr lang="en-US"/>
          </a:p>
          <a:p>
            <a:pPr marL="0" indent="0">
              <a:buNone/>
            </a:pPr>
            <a:r>
              <a:rPr lang="en-US"/>
              <a:t>Equality</a:t>
            </a:r>
          </a:p>
          <a:p>
            <a:pPr marL="0" indent="0">
              <a:buNone/>
            </a:pPr>
            <a:r>
              <a:rPr lang="en-US"/>
              <a:t>Union Find </a:t>
            </a:r>
          </a:p>
          <a:p>
            <a:pPr lvl="1"/>
            <a:endParaRPr lang="en-US"/>
          </a:p>
          <a:p>
            <a:endParaRPr lang="en-US"/>
          </a:p>
        </p:txBody>
      </p:sp>
      <p:sp>
        <p:nvSpPr>
          <p:cNvPr id="22" name="Content Placeholder 2">
            <a:extLst>
              <a:ext uri="{FF2B5EF4-FFF2-40B4-BE49-F238E27FC236}">
                <a16:creationId xmlns:a16="http://schemas.microsoft.com/office/drawing/2014/main" id="{4B64CC5B-0D75-4535-A82F-DC6B37626EC0}"/>
              </a:ext>
            </a:extLst>
          </p:cNvPr>
          <p:cNvSpPr txBox="1">
            <a:spLocks/>
          </p:cNvSpPr>
          <p:nvPr/>
        </p:nvSpPr>
        <p:spPr>
          <a:xfrm>
            <a:off x="3438056" y="3807395"/>
            <a:ext cx="8382000" cy="3877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fontScale="92500" lnSpcReduction="20000"/>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r>
              <a:rPr lang="en-US">
                <a:cs typeface="Calibri" pitchFamily="34" charset="0"/>
              </a:rPr>
              <a:t>a = b, b = c, d = ‘e’, b = s, d = ‘t’, a</a:t>
            </a:r>
            <a:r>
              <a:rPr lang="en-US">
                <a:cs typeface="Calibri" pitchFamily="34" charset="0"/>
                <a:sym typeface="Symbol"/>
              </a:rPr>
              <a:t> e</a:t>
            </a:r>
            <a:endParaRPr lang="en-US">
              <a:cs typeface="Calibri" pitchFamily="34" charset="0"/>
            </a:endParaRPr>
          </a:p>
        </p:txBody>
      </p:sp>
      <p:sp>
        <p:nvSpPr>
          <p:cNvPr id="23" name="Oval 22">
            <a:extLst>
              <a:ext uri="{FF2B5EF4-FFF2-40B4-BE49-F238E27FC236}">
                <a16:creationId xmlns:a16="http://schemas.microsoft.com/office/drawing/2014/main" id="{53B544A4-7CD2-40CF-A1FE-1F3E33B07C19}"/>
              </a:ext>
            </a:extLst>
          </p:cNvPr>
          <p:cNvSpPr/>
          <p:nvPr/>
        </p:nvSpPr>
        <p:spPr bwMode="auto">
          <a:xfrm>
            <a:off x="30722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a</a:t>
            </a:r>
          </a:p>
        </p:txBody>
      </p:sp>
      <p:sp>
        <p:nvSpPr>
          <p:cNvPr id="24" name="Oval 23">
            <a:extLst>
              <a:ext uri="{FF2B5EF4-FFF2-40B4-BE49-F238E27FC236}">
                <a16:creationId xmlns:a16="http://schemas.microsoft.com/office/drawing/2014/main" id="{F2434E5E-B59C-48C6-A0C1-2DD0F29EFA60}"/>
              </a:ext>
            </a:extLst>
          </p:cNvPr>
          <p:cNvSpPr/>
          <p:nvPr/>
        </p:nvSpPr>
        <p:spPr bwMode="auto">
          <a:xfrm>
            <a:off x="43168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b</a:t>
            </a:r>
          </a:p>
        </p:txBody>
      </p:sp>
      <p:sp>
        <p:nvSpPr>
          <p:cNvPr id="25" name="Oval 24">
            <a:extLst>
              <a:ext uri="{FF2B5EF4-FFF2-40B4-BE49-F238E27FC236}">
                <a16:creationId xmlns:a16="http://schemas.microsoft.com/office/drawing/2014/main" id="{91A2D668-0041-4F76-81C8-55C49B15926B}"/>
              </a:ext>
            </a:extLst>
          </p:cNvPr>
          <p:cNvSpPr/>
          <p:nvPr/>
        </p:nvSpPr>
        <p:spPr bwMode="auto">
          <a:xfrm>
            <a:off x="55614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c</a:t>
            </a:r>
          </a:p>
        </p:txBody>
      </p:sp>
      <p:sp>
        <p:nvSpPr>
          <p:cNvPr id="26" name="Oval 25">
            <a:extLst>
              <a:ext uri="{FF2B5EF4-FFF2-40B4-BE49-F238E27FC236}">
                <a16:creationId xmlns:a16="http://schemas.microsoft.com/office/drawing/2014/main" id="{31D46AEA-74BB-4FA7-8D1B-C388756D6786}"/>
              </a:ext>
            </a:extLst>
          </p:cNvPr>
          <p:cNvSpPr/>
          <p:nvPr/>
        </p:nvSpPr>
        <p:spPr bwMode="auto">
          <a:xfrm>
            <a:off x="68060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d</a:t>
            </a:r>
          </a:p>
        </p:txBody>
      </p:sp>
      <p:sp>
        <p:nvSpPr>
          <p:cNvPr id="27" name="Oval 26">
            <a:extLst>
              <a:ext uri="{FF2B5EF4-FFF2-40B4-BE49-F238E27FC236}">
                <a16:creationId xmlns:a16="http://schemas.microsoft.com/office/drawing/2014/main" id="{825E3DC3-C5A2-47F9-80B0-C103AD5CBB9E}"/>
              </a:ext>
            </a:extLst>
          </p:cNvPr>
          <p:cNvSpPr/>
          <p:nvPr/>
        </p:nvSpPr>
        <p:spPr bwMode="auto">
          <a:xfrm>
            <a:off x="80506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‘e’</a:t>
            </a:r>
          </a:p>
        </p:txBody>
      </p:sp>
      <p:sp>
        <p:nvSpPr>
          <p:cNvPr id="28" name="Oval 27">
            <a:extLst>
              <a:ext uri="{FF2B5EF4-FFF2-40B4-BE49-F238E27FC236}">
                <a16:creationId xmlns:a16="http://schemas.microsoft.com/office/drawing/2014/main" id="{AA5F2468-AEF4-49C8-A5E3-CE1FC34B0CE5}"/>
              </a:ext>
            </a:extLst>
          </p:cNvPr>
          <p:cNvSpPr/>
          <p:nvPr/>
        </p:nvSpPr>
        <p:spPr bwMode="auto">
          <a:xfrm>
            <a:off x="92952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s</a:t>
            </a:r>
          </a:p>
        </p:txBody>
      </p:sp>
      <p:sp>
        <p:nvSpPr>
          <p:cNvPr id="29" name="Oval 28">
            <a:extLst>
              <a:ext uri="{FF2B5EF4-FFF2-40B4-BE49-F238E27FC236}">
                <a16:creationId xmlns:a16="http://schemas.microsoft.com/office/drawing/2014/main" id="{A91BD998-10B4-4870-B902-704C5AA610AD}"/>
              </a:ext>
            </a:extLst>
          </p:cNvPr>
          <p:cNvSpPr/>
          <p:nvPr/>
        </p:nvSpPr>
        <p:spPr bwMode="auto">
          <a:xfrm>
            <a:off x="105398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‘t’</a:t>
            </a:r>
          </a:p>
        </p:txBody>
      </p:sp>
      <p:sp>
        <p:nvSpPr>
          <p:cNvPr id="30" name="Oval 29">
            <a:extLst>
              <a:ext uri="{FF2B5EF4-FFF2-40B4-BE49-F238E27FC236}">
                <a16:creationId xmlns:a16="http://schemas.microsoft.com/office/drawing/2014/main" id="{B08C7244-B8CE-4771-A03B-4920A3918B95}"/>
              </a:ext>
            </a:extLst>
          </p:cNvPr>
          <p:cNvSpPr/>
          <p:nvPr/>
        </p:nvSpPr>
        <p:spPr bwMode="auto">
          <a:xfrm>
            <a:off x="5794514" y="4643592"/>
            <a:ext cx="1621182" cy="1533371"/>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err="1">
                <a:solidFill>
                  <a:srgbClr val="000000"/>
                </a:solidFill>
                <a:latin typeface="Calibri" pitchFamily="34" charset="0"/>
                <a:cs typeface="Calibri" pitchFamily="34" charset="0"/>
              </a:rPr>
              <a:t>a,b,c,s</a:t>
            </a:r>
            <a:endParaRPr lang="en-US" sz="2800">
              <a:solidFill>
                <a:srgbClr val="FF0000"/>
              </a:solidFill>
              <a:latin typeface="Calibri" pitchFamily="34" charset="0"/>
              <a:cs typeface="Calibri" pitchFamily="34" charset="0"/>
            </a:endParaRPr>
          </a:p>
        </p:txBody>
      </p:sp>
      <p:sp>
        <p:nvSpPr>
          <p:cNvPr id="33" name="Oval 32">
            <a:extLst>
              <a:ext uri="{FF2B5EF4-FFF2-40B4-BE49-F238E27FC236}">
                <a16:creationId xmlns:a16="http://schemas.microsoft.com/office/drawing/2014/main" id="{170975F2-5B3D-452A-AAA5-934D7299C639}"/>
              </a:ext>
            </a:extLst>
          </p:cNvPr>
          <p:cNvSpPr/>
          <p:nvPr/>
        </p:nvSpPr>
        <p:spPr bwMode="auto">
          <a:xfrm>
            <a:off x="7935622" y="4515145"/>
            <a:ext cx="1771154" cy="1751092"/>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err="1">
                <a:solidFill>
                  <a:srgbClr val="000000"/>
                </a:solidFill>
                <a:latin typeface="Calibri" pitchFamily="34" charset="0"/>
                <a:cs typeface="Calibri" pitchFamily="34" charset="0"/>
              </a:rPr>
              <a:t>d,</a:t>
            </a:r>
            <a:r>
              <a:rPr lang="en-US" sz="2800" err="1">
                <a:solidFill>
                  <a:srgbClr val="FF0000"/>
                </a:solidFill>
                <a:latin typeface="Calibri" pitchFamily="34" charset="0"/>
                <a:cs typeface="Calibri" pitchFamily="34" charset="0"/>
              </a:rPr>
              <a:t>’e’</a:t>
            </a:r>
            <a:r>
              <a:rPr lang="en-US" sz="2800" err="1">
                <a:solidFill>
                  <a:srgbClr val="000000"/>
                </a:solidFill>
                <a:latin typeface="Calibri" pitchFamily="34" charset="0"/>
                <a:cs typeface="Calibri" pitchFamily="34" charset="0"/>
              </a:rPr>
              <a:t>,</a:t>
            </a:r>
            <a:r>
              <a:rPr lang="en-US" sz="2800" err="1">
                <a:solidFill>
                  <a:srgbClr val="FF0000"/>
                </a:solidFill>
                <a:latin typeface="Calibri" pitchFamily="34" charset="0"/>
                <a:cs typeface="Calibri" pitchFamily="34" charset="0"/>
              </a:rPr>
              <a:t>’t</a:t>
            </a:r>
            <a:r>
              <a:rPr lang="en-US" sz="2800">
                <a:solidFill>
                  <a:srgbClr val="FF0000"/>
                </a:solidFill>
                <a:latin typeface="Calibri" pitchFamily="34" charset="0"/>
                <a:cs typeface="Calibri" pitchFamily="34" charset="0"/>
              </a:rPr>
              <a:t>’</a:t>
            </a:r>
          </a:p>
        </p:txBody>
      </p:sp>
    </p:spTree>
    <p:extLst>
      <p:ext uri="{BB962C8B-B14F-4D97-AF65-F5344CB8AC3E}">
        <p14:creationId xmlns:p14="http://schemas.microsoft.com/office/powerpoint/2010/main" val="86850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a:xfrm>
                <a:off x="186431" y="365125"/>
                <a:ext cx="11922711" cy="1325563"/>
              </a:xfrm>
            </p:spPr>
            <p:txBody>
              <a:bodyPr>
                <a:normAutofit/>
              </a:bodyPr>
              <a:lstStyle/>
              <a:p>
                <a:r>
                  <a:rPr lang="en-US" sz="4000"/>
                  <a:t>A Solver for </a:t>
                </a:r>
                <a14:m>
                  <m:oMath xmlns:m="http://schemas.openxmlformats.org/officeDocument/2006/math">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 ≤,=:</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𝐵𝑜𝑜𝑙</m:t>
                    </m:r>
                    <m:r>
                      <a:rPr lang="en-US" sz="3600" i="1">
                        <a:latin typeface="Cambria Math" panose="02040503050406030204" pitchFamily="18" charset="0"/>
                      </a:rPr>
                      <m:t>⟩</m:t>
                    </m:r>
                  </m:oMath>
                </a14:m>
                <a:r>
                  <a:rPr lang="en-US" sz="3600"/>
                  <a:t>   </a:t>
                </a:r>
                <a14:m>
                  <m:oMath xmlns:m="http://schemas.openxmlformats.org/officeDocument/2006/math">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𝑈</m:t>
                        </m:r>
                      </m:e>
                    </m:d>
                    <m:r>
                      <a:rPr lang="en-US" sz="3600" i="1" dirty="0">
                        <a:latin typeface="Cambria Math" panose="02040503050406030204" pitchFamily="18" charset="0"/>
                      </a:rPr>
                      <m:t>=196608</m:t>
                    </m:r>
                  </m:oMath>
                </a14:m>
                <a:endParaRPr lang="en-US" sz="4000"/>
              </a:p>
            </p:txBody>
          </p:sp>
        </mc:Choice>
        <mc:Fallback xmlns="">
          <p:sp>
            <p:nvSpPr>
              <p:cNvPr id="2" name="Title 1">
                <a:extLst>
                  <a:ext uri="{FF2B5EF4-FFF2-40B4-BE49-F238E27FC236}">
                    <a16:creationId xmlns:a16="http://schemas.microsoft.com/office/drawing/2014/main" id="{EF7A06F4-AAE9-4DC8-B50B-435A3E0185BD}"/>
                  </a:ext>
                </a:extLst>
              </p:cNvPr>
              <p:cNvSpPr>
                <a:spLocks noGrp="1" noRot="1" noChangeAspect="1" noMove="1" noResize="1" noEditPoints="1" noAdjustHandles="1" noChangeArrowheads="1" noChangeShapeType="1" noTextEdit="1"/>
              </p:cNvSpPr>
              <p:nvPr>
                <p:ph type="title"/>
              </p:nvPr>
            </p:nvSpPr>
            <p:spPr>
              <a:xfrm>
                <a:off x="186431" y="365125"/>
                <a:ext cx="11922711" cy="1325563"/>
              </a:xfrm>
              <a:blipFill>
                <a:blip r:embed="rId2"/>
                <a:stretch>
                  <a:fillRect l="-2199"/>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a:xfrm>
            <a:off x="606160" y="1784477"/>
            <a:ext cx="10515600" cy="4529886"/>
          </a:xfrm>
        </p:spPr>
        <p:txBody>
          <a:bodyPr/>
          <a:lstStyle/>
          <a:p>
            <a:endParaRPr lang="en-US" dirty="0"/>
          </a:p>
          <a:p>
            <a:pPr marL="0" indent="0">
              <a:buNone/>
            </a:pPr>
            <a:endParaRPr lang="en-US" dirty="0"/>
          </a:p>
          <a:p>
            <a:pPr marL="0" indent="0">
              <a:buNone/>
            </a:pPr>
            <a:r>
              <a:rPr lang="en-US" dirty="0"/>
              <a:t>Inequality</a:t>
            </a:r>
          </a:p>
          <a:p>
            <a:pPr marL="0" indent="0">
              <a:buNone/>
            </a:pPr>
            <a:r>
              <a:rPr lang="en-US" dirty="0"/>
              <a:t>Bit-blasting</a:t>
            </a:r>
          </a:p>
          <a:p>
            <a:pPr lvl="1"/>
            <a:endParaRPr lang="en-US" dirty="0"/>
          </a:p>
          <a:p>
            <a:endParaRPr lang="en-US" dirty="0"/>
          </a:p>
        </p:txBody>
      </p: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4B64CC5B-0D75-4535-A82F-DC6B37626EC0}"/>
                  </a:ext>
                </a:extLst>
              </p:cNvPr>
              <p:cNvSpPr txBox="1">
                <a:spLocks/>
              </p:cNvSpPr>
              <p:nvPr/>
            </p:nvSpPr>
            <p:spPr>
              <a:xfrm>
                <a:off x="6357399" y="1750881"/>
                <a:ext cx="1597550" cy="473058"/>
              </a:xfrm>
              <a:prstGeom prst="rect">
                <a:avLst/>
              </a:prstGeom>
              <a:ln w="12700">
                <a:miter lim="400000"/>
              </a:ln>
              <a:extLst>
                <a:ext uri="{C572A759-6A51-4108-AA02-DFA0A04FC94B}">
                  <ma14:wrappingTextBoxFlag xmlns="" xmlns:ma14="http://schemas.microsoft.com/office/mac/drawingml/2011/main" xmlns:m="http://schemas.openxmlformats.org/officeDocument/2006/math"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cs typeface="Calibri" pitchFamily="34" charset="0"/>
                        </a:rPr>
                        <m:t>𝑎</m:t>
                      </m:r>
                      <m:r>
                        <a:rPr lang="en-US" sz="3200" b="0" i="1" smtClean="0">
                          <a:latin typeface="Cambria Math" panose="02040503050406030204" pitchFamily="18" charset="0"/>
                          <a:cs typeface="Calibri" pitchFamily="34" charset="0"/>
                        </a:rPr>
                        <m:t>≤</m:t>
                      </m:r>
                      <m:r>
                        <a:rPr lang="en-US" sz="3200" b="0" i="1" smtClean="0">
                          <a:latin typeface="Cambria Math" panose="02040503050406030204" pitchFamily="18" charset="0"/>
                          <a:cs typeface="Calibri" pitchFamily="34" charset="0"/>
                        </a:rPr>
                        <m:t>𝑏</m:t>
                      </m:r>
                    </m:oMath>
                  </m:oMathPara>
                </a14:m>
                <a:endParaRPr lang="en-US" sz="3200">
                  <a:cs typeface="Calibri" pitchFamily="34" charset="0"/>
                </a:endParaRPr>
              </a:p>
            </p:txBody>
          </p:sp>
        </mc:Choice>
        <mc:Fallback xmlns="">
          <p:sp>
            <p:nvSpPr>
              <p:cNvPr id="22" name="Content Placeholder 2">
                <a:extLst>
                  <a:ext uri="{FF2B5EF4-FFF2-40B4-BE49-F238E27FC236}">
                    <a16:creationId xmlns:a16="http://schemas.microsoft.com/office/drawing/2014/main" id="{4B64CC5B-0D75-4535-A82F-DC6B37626EC0}"/>
                  </a:ext>
                </a:extLst>
              </p:cNvPr>
              <p:cNvSpPr txBox="1">
                <a:spLocks noRot="1" noChangeAspect="1" noMove="1" noResize="1" noEditPoints="1" noAdjustHandles="1" noChangeArrowheads="1" noChangeShapeType="1" noTextEdit="1"/>
              </p:cNvSpPr>
              <p:nvPr/>
            </p:nvSpPr>
            <p:spPr>
              <a:xfrm>
                <a:off x="6357399" y="1750881"/>
                <a:ext cx="1597550" cy="473058"/>
              </a:xfrm>
              <a:prstGeom prst="rect">
                <a:avLst/>
              </a:prstGeom>
              <a:blipFill>
                <a:blip r:embed="rId3"/>
                <a:stretch>
                  <a:fillRect/>
                </a:stretch>
              </a:blipFill>
              <a:ln w="12700">
                <a:miter lim="400000"/>
              </a:ln>
              <a:extLst>
                <a:ext uri="{C572A759-6A51-4108-AA02-DFA0A04FC94B}">
                  <ma14:wrappingTextBoxFlag xmlns:a14="http://schemas.microsoft.com/office/drawing/2010/main" xmlns:m="http://schemas.openxmlformats.org/officeDocument/2006/math" xmlns:ma14="http://schemas.microsoft.com/office/mac/drawingml/2011/main" xmlns=""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2BFAC119-2074-46CE-A17F-9EAA623669CE}"/>
                  </a:ext>
                </a:extLst>
              </p:cNvPr>
              <p:cNvSpPr txBox="1">
                <a:spLocks/>
              </p:cNvSpPr>
              <p:nvPr/>
            </p:nvSpPr>
            <p:spPr>
              <a:xfrm>
                <a:off x="3267215" y="3429000"/>
                <a:ext cx="4109988" cy="609778"/>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Calibri" pitchFamily="34" charset="0"/>
                        </a:rPr>
                        <m:t>𝑎</m:t>
                      </m:r>
                      <m:d>
                        <m:dPr>
                          <m:begChr m:val="["/>
                          <m:endChr m:val="]"/>
                          <m:ctrlPr>
                            <a:rPr lang="en-US" b="0" i="1" smtClean="0">
                              <a:latin typeface="Cambria Math" panose="02040503050406030204" pitchFamily="18" charset="0"/>
                              <a:cs typeface="Calibri" pitchFamily="34" charset="0"/>
                            </a:rPr>
                          </m:ctrlPr>
                        </m:dPr>
                        <m:e>
                          <m:r>
                            <a:rPr lang="en-US" b="0" i="1" smtClean="0">
                              <a:latin typeface="Cambria Math" panose="02040503050406030204" pitchFamily="18" charset="0"/>
                              <a:cs typeface="Calibri" pitchFamily="34" charset="0"/>
                            </a:rPr>
                            <m:t>17:0</m:t>
                          </m:r>
                        </m:e>
                      </m:d>
                      <m:r>
                        <a:rPr lang="en-US" b="0" i="1" smtClean="0">
                          <a:latin typeface="Cambria Math" panose="02040503050406030204" pitchFamily="18" charset="0"/>
                          <a:cs typeface="Calibri" pitchFamily="34" charset="0"/>
                        </a:rPr>
                        <m:t>≤</m:t>
                      </m:r>
                      <m:r>
                        <a:rPr lang="en-US" b="0" i="1" smtClean="0">
                          <a:latin typeface="Cambria Math" panose="02040503050406030204" pitchFamily="18" charset="0"/>
                          <a:cs typeface="Calibri" pitchFamily="34" charset="0"/>
                        </a:rPr>
                        <m:t>𝑏</m:t>
                      </m:r>
                      <m:d>
                        <m:dPr>
                          <m:begChr m:val="["/>
                          <m:endChr m:val="]"/>
                          <m:ctrlPr>
                            <a:rPr lang="en-US" b="0" i="1" smtClean="0">
                              <a:latin typeface="Cambria Math" panose="02040503050406030204" pitchFamily="18" charset="0"/>
                              <a:cs typeface="Calibri" pitchFamily="34" charset="0"/>
                            </a:rPr>
                          </m:ctrlPr>
                        </m:dPr>
                        <m:e>
                          <m:r>
                            <a:rPr lang="en-US" b="0" i="1" smtClean="0">
                              <a:latin typeface="Cambria Math" panose="02040503050406030204" pitchFamily="18" charset="0"/>
                              <a:cs typeface="Calibri" pitchFamily="34" charset="0"/>
                            </a:rPr>
                            <m:t>17:0</m:t>
                          </m:r>
                        </m:e>
                      </m:d>
                      <m:r>
                        <a:rPr lang="en-US" b="0" i="1" smtClean="0">
                          <a:latin typeface="Cambria Math" panose="02040503050406030204" pitchFamily="18" charset="0"/>
                          <a:cs typeface="Calibri" pitchFamily="34" charset="0"/>
                        </a:rPr>
                        <m:t>↔</m:t>
                      </m:r>
                    </m:oMath>
                  </m:oMathPara>
                </a14:m>
                <a:endParaRPr lang="en-US" dirty="0">
                  <a:cs typeface="Calibri" pitchFamily="34" charset="0"/>
                </a:endParaRPr>
              </a:p>
            </p:txBody>
          </p:sp>
        </mc:Choice>
        <mc:Fallback xmlns="">
          <p:sp>
            <p:nvSpPr>
              <p:cNvPr id="4" name="Content Placeholder 2">
                <a:extLst>
                  <a:ext uri="{FF2B5EF4-FFF2-40B4-BE49-F238E27FC236}">
                    <a16:creationId xmlns:a16="http://schemas.microsoft.com/office/drawing/2014/main" id="{2BFAC119-2074-46CE-A17F-9EAA623669CE}"/>
                  </a:ext>
                </a:extLst>
              </p:cNvPr>
              <p:cNvSpPr txBox="1">
                <a:spLocks noRot="1" noChangeAspect="1" noMove="1" noResize="1" noEditPoints="1" noAdjustHandles="1" noChangeArrowheads="1" noChangeShapeType="1" noTextEdit="1"/>
              </p:cNvSpPr>
              <p:nvPr/>
            </p:nvSpPr>
            <p:spPr>
              <a:xfrm>
                <a:off x="3267215" y="3429000"/>
                <a:ext cx="4109988" cy="609778"/>
              </a:xfrm>
              <a:prstGeom prst="rect">
                <a:avLst/>
              </a:prstGeom>
              <a:blipFill>
                <a:blip r:embed="rId4"/>
                <a:stretch>
                  <a:fillRect/>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3CA8B91-F148-4E36-AE87-37E9DE3F3DCB}"/>
                  </a:ext>
                </a:extLst>
              </p:cNvPr>
              <p:cNvSpPr txBox="1"/>
              <p:nvPr/>
            </p:nvSpPr>
            <p:spPr>
              <a:xfrm>
                <a:off x="7238971" y="3039935"/>
                <a:ext cx="4009966" cy="13735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0" dirty="0">
                    <a:cs typeface="Calibri" pitchFamily="34" charset="0"/>
                  </a:rPr>
                  <a:t> </a:t>
                </a:r>
                <a14:m>
                  <m:oMath xmlns:m="http://schemas.openxmlformats.org/officeDocument/2006/math">
                    <m:d>
                      <m:dPr>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𝑎</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17</m:t>
                            </m:r>
                          </m:e>
                        </m:d>
                        <m:r>
                          <a:rPr lang="en-US" sz="2800" b="0" i="1" smtClean="0">
                            <a:latin typeface="Cambria Math" panose="02040503050406030204" pitchFamily="18" charset="0"/>
                            <a:cs typeface="Calibri" pitchFamily="34" charset="0"/>
                          </a:rPr>
                          <m:t>→</m:t>
                        </m:r>
                        <m:r>
                          <a:rPr lang="en-US" sz="2800" b="0" i="1" smtClean="0">
                            <a:latin typeface="Cambria Math" panose="02040503050406030204" pitchFamily="18" charset="0"/>
                            <a:cs typeface="Calibri" pitchFamily="34" charset="0"/>
                          </a:rPr>
                          <m:t>𝑏</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17</m:t>
                            </m:r>
                          </m:e>
                        </m:d>
                      </m:e>
                    </m:d>
                  </m:oMath>
                </a14:m>
                <a:endParaRPr lang="en-US" sz="2800" b="0" i="1" dirty="0">
                  <a:latin typeface="Cambria Math" panose="02040503050406030204" pitchFamily="18" charset="0"/>
                  <a:cs typeface="Calibri" pitchFamily="34" charset="0"/>
                </a:endParaRPr>
              </a:p>
              <a:p>
                <a:r>
                  <a:rPr lang="en-US" sz="2800" b="0" dirty="0">
                    <a:cs typeface="Calibri" pitchFamily="34" charset="0"/>
                  </a:rPr>
                  <a:t> </a:t>
                </a:r>
                <a14:m>
                  <m:oMath xmlns:m="http://schemas.openxmlformats.org/officeDocument/2006/math">
                    <m:r>
                      <a:rPr lang="en-US" sz="2800" b="0" i="1" smtClean="0">
                        <a:latin typeface="Cambria Math" panose="02040503050406030204" pitchFamily="18" charset="0"/>
                        <a:cs typeface="Calibri" pitchFamily="34" charset="0"/>
                      </a:rPr>
                      <m:t>∧</m:t>
                    </m:r>
                    <m:d>
                      <m:dPr>
                        <m:ctrlPr>
                          <a:rPr lang="en-US" sz="2800" b="0" i="1" smtClean="0">
                            <a:latin typeface="Cambria Math" panose="02040503050406030204" pitchFamily="18" charset="0"/>
                            <a:cs typeface="Calibri" pitchFamily="34" charset="0"/>
                          </a:rPr>
                        </m:ctrlPr>
                      </m:dPr>
                      <m:e>
                        <m:eqArr>
                          <m:eqArrPr>
                            <m:ctrlPr>
                              <a:rPr lang="en-US" sz="2800" b="0" i="1" smtClean="0">
                                <a:latin typeface="Cambria Math" panose="02040503050406030204" pitchFamily="18" charset="0"/>
                                <a:cs typeface="Calibri" pitchFamily="34" charset="0"/>
                              </a:rPr>
                            </m:ctrlPr>
                          </m:eqArrPr>
                          <m:e>
                            <m:r>
                              <a:rPr lang="en-US" sz="2800" b="0" i="1" smtClean="0">
                                <a:latin typeface="Cambria Math" panose="02040503050406030204" pitchFamily="18" charset="0"/>
                                <a:cs typeface="Calibri" pitchFamily="34" charset="0"/>
                              </a:rPr>
                              <m:t>(</m:t>
                            </m:r>
                            <m:r>
                              <a:rPr lang="en-US" sz="2800" b="0" i="1" smtClean="0">
                                <a:latin typeface="Cambria Math" panose="02040503050406030204" pitchFamily="18" charset="0"/>
                                <a:cs typeface="Calibri" pitchFamily="34" charset="0"/>
                              </a:rPr>
                              <m:t>𝑎</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17</m:t>
                                </m:r>
                              </m:e>
                            </m:d>
                            <m:r>
                              <a:rPr lang="en-US" sz="2800" b="0" i="1" smtClean="0">
                                <a:latin typeface="Cambria Math" panose="02040503050406030204" pitchFamily="18" charset="0"/>
                                <a:cs typeface="Calibri" pitchFamily="34" charset="0"/>
                              </a:rPr>
                              <m:t>↔</m:t>
                            </m:r>
                            <m:r>
                              <a:rPr lang="en-US" sz="2800" b="0" i="1" smtClean="0">
                                <a:latin typeface="Cambria Math" panose="02040503050406030204" pitchFamily="18" charset="0"/>
                                <a:cs typeface="Calibri" pitchFamily="34" charset="0"/>
                              </a:rPr>
                              <m:t>𝑏</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17</m:t>
                                </m:r>
                              </m:e>
                            </m:d>
                            <m:r>
                              <a:rPr lang="en-US" sz="2800" b="0" i="1" smtClean="0">
                                <a:latin typeface="Cambria Math" panose="02040503050406030204" pitchFamily="18" charset="0"/>
                                <a:cs typeface="Calibri" pitchFamily="34" charset="0"/>
                              </a:rPr>
                              <m:t>)→</m:t>
                            </m:r>
                          </m:e>
                          <m:e>
                            <m:r>
                              <a:rPr lang="en-US" sz="2800" b="0" i="1" smtClean="0">
                                <a:latin typeface="Cambria Math" panose="02040503050406030204" pitchFamily="18" charset="0"/>
                                <a:cs typeface="Calibri" pitchFamily="34" charset="0"/>
                              </a:rPr>
                              <m:t>𝑎</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16:0</m:t>
                                </m:r>
                              </m:e>
                            </m:d>
                            <m:r>
                              <a:rPr lang="en-US" sz="2800" b="0" i="1" smtClean="0">
                                <a:latin typeface="Cambria Math" panose="02040503050406030204" pitchFamily="18" charset="0"/>
                                <a:cs typeface="Calibri" pitchFamily="34" charset="0"/>
                              </a:rPr>
                              <m:t>≤</m:t>
                            </m:r>
                            <m:r>
                              <a:rPr lang="en-US" sz="2800" b="0" i="1" smtClean="0">
                                <a:latin typeface="Cambria Math" panose="02040503050406030204" pitchFamily="18" charset="0"/>
                                <a:cs typeface="Calibri" pitchFamily="34" charset="0"/>
                              </a:rPr>
                              <m:t>𝑏</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16:0</m:t>
                                </m:r>
                              </m:e>
                            </m:d>
                          </m:e>
                        </m:eqArr>
                      </m:e>
                    </m:d>
                  </m:oMath>
                </a14:m>
                <a:endParaRPr lang="en-US" sz="2400" dirty="0"/>
              </a:p>
            </p:txBody>
          </p:sp>
        </mc:Choice>
        <mc:Fallback xmlns="">
          <p:sp>
            <p:nvSpPr>
              <p:cNvPr id="8" name="TextBox 7">
                <a:extLst>
                  <a:ext uri="{FF2B5EF4-FFF2-40B4-BE49-F238E27FC236}">
                    <a16:creationId xmlns:a16="http://schemas.microsoft.com/office/drawing/2014/main" id="{B3CA8B91-F148-4E36-AE87-37E9DE3F3DCB}"/>
                  </a:ext>
                </a:extLst>
              </p:cNvPr>
              <p:cNvSpPr txBox="1">
                <a:spLocks noRot="1" noChangeAspect="1" noMove="1" noResize="1" noEditPoints="1" noAdjustHandles="1" noChangeArrowheads="1" noChangeShapeType="1" noTextEdit="1"/>
              </p:cNvSpPr>
              <p:nvPr/>
            </p:nvSpPr>
            <p:spPr>
              <a:xfrm>
                <a:off x="7238971" y="3039935"/>
                <a:ext cx="4009966" cy="1373581"/>
              </a:xfrm>
              <a:prstGeom prst="rect">
                <a:avLst/>
              </a:prstGeom>
              <a:blipFill>
                <a:blip r:embed="rId5"/>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BC6661C6-FB7A-4406-8424-8B0D959395C5}"/>
                  </a:ext>
                </a:extLst>
              </p:cNvPr>
              <p:cNvSpPr txBox="1">
                <a:spLocks/>
              </p:cNvSpPr>
              <p:nvPr/>
            </p:nvSpPr>
            <p:spPr>
              <a:xfrm>
                <a:off x="3742313" y="5550106"/>
                <a:ext cx="6993316" cy="609778"/>
              </a:xfrm>
              <a:prstGeom prst="rect">
                <a:avLst/>
              </a:prstGeom>
              <a:ln w="12700">
                <a:miter lim="400000"/>
              </a:ln>
              <a:extLst>
                <a:ext uri="{C572A759-6A51-4108-AA02-DFA0A04FC94B}">
                  <ma14:wrappingTextBoxFlag xmlns="" xmlns:ma14="http://schemas.microsoft.com/office/mac/drawingml/2011/main" xmlns:m="http://schemas.openxmlformats.org/officeDocument/2006/math"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Calibri" pitchFamily="34" charset="0"/>
                        </a:rPr>
                        <m:t>𝑎</m:t>
                      </m:r>
                      <m:d>
                        <m:dPr>
                          <m:begChr m:val="["/>
                          <m:endChr m:val="]"/>
                          <m:ctrlPr>
                            <a:rPr lang="en-US" b="0" i="1" smtClean="0">
                              <a:latin typeface="Cambria Math" panose="02040503050406030204" pitchFamily="18" charset="0"/>
                              <a:cs typeface="Calibri" pitchFamily="34" charset="0"/>
                            </a:rPr>
                          </m:ctrlPr>
                        </m:dPr>
                        <m:e>
                          <m:r>
                            <a:rPr lang="en-US" b="0" i="1" smtClean="0">
                              <a:latin typeface="Cambria Math" panose="02040503050406030204" pitchFamily="18" charset="0"/>
                              <a:cs typeface="Calibri" pitchFamily="34" charset="0"/>
                            </a:rPr>
                            <m:t>0:0</m:t>
                          </m:r>
                        </m:e>
                      </m:d>
                      <m:r>
                        <a:rPr lang="en-US" b="0" i="1" smtClean="0">
                          <a:latin typeface="Cambria Math" panose="02040503050406030204" pitchFamily="18" charset="0"/>
                          <a:cs typeface="Calibri" pitchFamily="34" charset="0"/>
                        </a:rPr>
                        <m:t>≤</m:t>
                      </m:r>
                      <m:r>
                        <a:rPr lang="en-US" b="0" i="1" smtClean="0">
                          <a:latin typeface="Cambria Math" panose="02040503050406030204" pitchFamily="18" charset="0"/>
                          <a:cs typeface="Calibri" pitchFamily="34" charset="0"/>
                        </a:rPr>
                        <m:t>𝑏</m:t>
                      </m:r>
                      <m:d>
                        <m:dPr>
                          <m:begChr m:val="["/>
                          <m:endChr m:val="]"/>
                          <m:ctrlPr>
                            <a:rPr lang="en-US" b="0" i="1" smtClean="0">
                              <a:latin typeface="Cambria Math" panose="02040503050406030204" pitchFamily="18" charset="0"/>
                              <a:cs typeface="Calibri" pitchFamily="34" charset="0"/>
                            </a:rPr>
                          </m:ctrlPr>
                        </m:dPr>
                        <m:e>
                          <m:r>
                            <a:rPr lang="en-US" b="0" i="1" smtClean="0">
                              <a:latin typeface="Cambria Math" panose="02040503050406030204" pitchFamily="18" charset="0"/>
                              <a:cs typeface="Calibri" pitchFamily="34" charset="0"/>
                            </a:rPr>
                            <m:t>0:0</m:t>
                          </m:r>
                        </m:e>
                      </m:d>
                      <m:r>
                        <a:rPr lang="en-US" b="0" i="1" smtClean="0">
                          <a:latin typeface="Cambria Math" panose="02040503050406030204" pitchFamily="18" charset="0"/>
                          <a:cs typeface="Calibri" pitchFamily="34" charset="0"/>
                        </a:rPr>
                        <m:t>↔</m:t>
                      </m:r>
                      <m:d>
                        <m:dPr>
                          <m:ctrlPr>
                            <a:rPr lang="en-US" i="1">
                              <a:latin typeface="Cambria Math" panose="02040503050406030204" pitchFamily="18" charset="0"/>
                              <a:cs typeface="Calibri" pitchFamily="34" charset="0"/>
                            </a:rPr>
                          </m:ctrlPr>
                        </m:dPr>
                        <m:e>
                          <m:r>
                            <a:rPr lang="en-US" i="1">
                              <a:latin typeface="Cambria Math" panose="02040503050406030204" pitchFamily="18" charset="0"/>
                              <a:cs typeface="Calibri" pitchFamily="34" charset="0"/>
                            </a:rPr>
                            <m:t>𝑎</m:t>
                          </m:r>
                          <m:d>
                            <m:dPr>
                              <m:begChr m:val="["/>
                              <m:endChr m:val="]"/>
                              <m:ctrlPr>
                                <a:rPr lang="en-US" i="1">
                                  <a:latin typeface="Cambria Math" panose="02040503050406030204" pitchFamily="18" charset="0"/>
                                  <a:cs typeface="Calibri" pitchFamily="34" charset="0"/>
                                </a:rPr>
                              </m:ctrlPr>
                            </m:dPr>
                            <m:e>
                              <m:r>
                                <a:rPr lang="en-US" i="1">
                                  <a:latin typeface="Cambria Math" panose="02040503050406030204" pitchFamily="18" charset="0"/>
                                  <a:cs typeface="Calibri" pitchFamily="34" charset="0"/>
                                </a:rPr>
                                <m:t>0</m:t>
                              </m:r>
                            </m:e>
                          </m:d>
                          <m:r>
                            <a:rPr lang="en-US" i="1">
                              <a:latin typeface="Cambria Math" panose="02040503050406030204" pitchFamily="18" charset="0"/>
                              <a:cs typeface="Calibri" pitchFamily="34" charset="0"/>
                            </a:rPr>
                            <m:t>→</m:t>
                          </m:r>
                          <m:r>
                            <a:rPr lang="en-US" i="1">
                              <a:latin typeface="Cambria Math" panose="02040503050406030204" pitchFamily="18" charset="0"/>
                              <a:cs typeface="Calibri" pitchFamily="34" charset="0"/>
                            </a:rPr>
                            <m:t>𝑏</m:t>
                          </m:r>
                          <m:d>
                            <m:dPr>
                              <m:begChr m:val="["/>
                              <m:endChr m:val="]"/>
                              <m:ctrlPr>
                                <a:rPr lang="en-US" i="1">
                                  <a:latin typeface="Cambria Math" panose="02040503050406030204" pitchFamily="18" charset="0"/>
                                  <a:cs typeface="Calibri" pitchFamily="34" charset="0"/>
                                </a:rPr>
                              </m:ctrlPr>
                            </m:dPr>
                            <m:e>
                              <m:r>
                                <a:rPr lang="en-US" i="1">
                                  <a:latin typeface="Cambria Math" panose="02040503050406030204" pitchFamily="18" charset="0"/>
                                  <a:cs typeface="Calibri" pitchFamily="34" charset="0"/>
                                </a:rPr>
                                <m:t>0</m:t>
                              </m:r>
                            </m:e>
                          </m:d>
                        </m:e>
                      </m:d>
                    </m:oMath>
                  </m:oMathPara>
                </a14:m>
                <a:endParaRPr lang="en-US">
                  <a:cs typeface="Calibri" pitchFamily="34" charset="0"/>
                </a:endParaRPr>
              </a:p>
            </p:txBody>
          </p:sp>
        </mc:Choice>
        <mc:Fallback xmlns="">
          <p:sp>
            <p:nvSpPr>
              <p:cNvPr id="7" name="Content Placeholder 2">
                <a:extLst>
                  <a:ext uri="{FF2B5EF4-FFF2-40B4-BE49-F238E27FC236}">
                    <a16:creationId xmlns:a16="http://schemas.microsoft.com/office/drawing/2014/main" id="{BC6661C6-FB7A-4406-8424-8B0D959395C5}"/>
                  </a:ext>
                </a:extLst>
              </p:cNvPr>
              <p:cNvSpPr txBox="1">
                <a:spLocks noRot="1" noChangeAspect="1" noMove="1" noResize="1" noEditPoints="1" noAdjustHandles="1" noChangeArrowheads="1" noChangeShapeType="1" noTextEdit="1"/>
              </p:cNvSpPr>
              <p:nvPr/>
            </p:nvSpPr>
            <p:spPr>
              <a:xfrm>
                <a:off x="3742313" y="5550106"/>
                <a:ext cx="6993316" cy="609778"/>
              </a:xfrm>
              <a:prstGeom prst="rect">
                <a:avLst/>
              </a:prstGeom>
              <a:blipFill>
                <a:blip r:embed="rId6"/>
                <a:stretch>
                  <a:fillRect/>
                </a:stretch>
              </a:blipFill>
              <a:ln w="12700">
                <a:miter lim="400000"/>
              </a:ln>
              <a:extLst>
                <a:ext uri="{C572A759-6A51-4108-AA02-DFA0A04FC94B}">
                  <ma14:wrappingTextBoxFlag xmlns:a14="http://schemas.microsoft.com/office/drawing/2010/main" xmlns:m="http://schemas.openxmlformats.org/officeDocument/2006/math" xmlns:ma14="http://schemas.microsoft.com/office/mac/drawingml/2011/main" xmlns="" val="1"/>
                </a:ext>
              </a:extLst>
            </p:spPr>
            <p:txBody>
              <a:bodyPr/>
              <a:lstStyle/>
              <a:p>
                <a:r>
                  <a:rPr lang="en-US">
                    <a:noFill/>
                  </a:rPr>
                  <a:t> </a:t>
                </a:r>
              </a:p>
            </p:txBody>
          </p:sp>
        </mc:Fallback>
      </mc:AlternateContent>
      <p:sp>
        <p:nvSpPr>
          <p:cNvPr id="10" name="TextBox 9">
            <a:extLst>
              <a:ext uri="{FF2B5EF4-FFF2-40B4-BE49-F238E27FC236}">
                <a16:creationId xmlns:a16="http://schemas.microsoft.com/office/drawing/2014/main" id="{4A58B0DA-D63A-45EE-B47A-E7C81F5C7D42}"/>
              </a:ext>
            </a:extLst>
          </p:cNvPr>
          <p:cNvSpPr txBox="1"/>
          <p:nvPr/>
        </p:nvSpPr>
        <p:spPr>
          <a:xfrm>
            <a:off x="7238971" y="5066565"/>
            <a:ext cx="4009966"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0">
                <a:cs typeface="Calibri" pitchFamily="34" charset="0"/>
              </a:rPr>
              <a:t> </a:t>
            </a:r>
            <a:endParaRPr lang="en-US" sz="2800" b="0" i="1">
              <a:latin typeface="Cambria Math" panose="02040503050406030204" pitchFamily="18" charset="0"/>
              <a:cs typeface="Calibri" pitchFamily="34" charset="0"/>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E5FC4DB-85A2-4AAB-86BD-F31A9060CA78}"/>
                  </a:ext>
                </a:extLst>
              </p:cNvPr>
              <p:cNvSpPr txBox="1"/>
              <p:nvPr/>
            </p:nvSpPr>
            <p:spPr>
              <a:xfrm>
                <a:off x="6862604" y="4541374"/>
                <a:ext cx="587141"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4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m:t>
                      </m:r>
                    </m:oMath>
                  </m:oMathPara>
                </a14:m>
                <a:endParaRPr kumimoji="0" lang="en-US" sz="4800" b="0" i="0" u="none" strike="noStrike" cap="none" spc="0" normalizeH="0" baseline="0">
                  <a:ln>
                    <a:noFill/>
                  </a:ln>
                  <a:solidFill>
                    <a:srgbClr val="000000"/>
                  </a:solidFill>
                  <a:effectLst/>
                  <a:uFillTx/>
                  <a:ea typeface="+mj-ea"/>
                  <a:cs typeface="+mj-cs"/>
                  <a:sym typeface="Calibri"/>
                </a:endParaRPr>
              </a:p>
            </p:txBody>
          </p:sp>
        </mc:Choice>
        <mc:Fallback xmlns="">
          <p:sp>
            <p:nvSpPr>
              <p:cNvPr id="12" name="TextBox 11">
                <a:extLst>
                  <a:ext uri="{FF2B5EF4-FFF2-40B4-BE49-F238E27FC236}">
                    <a16:creationId xmlns:a16="http://schemas.microsoft.com/office/drawing/2014/main" id="{DE5FC4DB-85A2-4AAB-86BD-F31A9060CA78}"/>
                  </a:ext>
                </a:extLst>
              </p:cNvPr>
              <p:cNvSpPr txBox="1">
                <a:spLocks noRot="1" noChangeAspect="1" noMove="1" noResize="1" noEditPoints="1" noAdjustHandles="1" noChangeArrowheads="1" noChangeShapeType="1" noTextEdit="1"/>
              </p:cNvSpPr>
              <p:nvPr/>
            </p:nvSpPr>
            <p:spPr>
              <a:xfrm>
                <a:off x="6862604" y="4541374"/>
                <a:ext cx="587141" cy="738664"/>
              </a:xfrm>
              <a:prstGeom prst="rect">
                <a:avLst/>
              </a:prstGeom>
              <a:blipFill>
                <a:blip r:embed="rId7"/>
                <a:stretch>
                  <a:fillRect/>
                </a:stretch>
              </a:blipFill>
              <a:ln w="12700" cap="flat">
                <a:noFill/>
                <a:miter lim="400000"/>
              </a:ln>
              <a:effectLst/>
            </p:spPr>
            <p:txBody>
              <a:bodyPr/>
              <a:lstStyle/>
              <a:p>
                <a:r>
                  <a:rPr lang="en-US">
                    <a:noFill/>
                  </a:rPr>
                  <a:t> </a:t>
                </a:r>
              </a:p>
            </p:txBody>
          </p:sp>
        </mc:Fallback>
      </mc:AlternateContent>
      <p:sp>
        <p:nvSpPr>
          <p:cNvPr id="13" name="Freeform 5">
            <a:extLst>
              <a:ext uri="{FF2B5EF4-FFF2-40B4-BE49-F238E27FC236}">
                <a16:creationId xmlns:a16="http://schemas.microsoft.com/office/drawing/2014/main" id="{4372A3D0-15D1-4835-878A-FE99ADFFB913}"/>
              </a:ext>
            </a:extLst>
          </p:cNvPr>
          <p:cNvSpPr>
            <a:spLocks/>
          </p:cNvSpPr>
          <p:nvPr/>
        </p:nvSpPr>
        <p:spPr bwMode="auto">
          <a:xfrm rot="5400000">
            <a:off x="7079257" y="2242678"/>
            <a:ext cx="229100" cy="757113"/>
          </a:xfrm>
          <a:custGeom>
            <a:avLst/>
            <a:gdLst>
              <a:gd name="T0" fmla="*/ 0 w 69"/>
              <a:gd name="T1" fmla="*/ 0 h 137"/>
              <a:gd name="T2" fmla="*/ 69 w 69"/>
              <a:gd name="T3" fmla="*/ 69 h 137"/>
              <a:gd name="T4" fmla="*/ 0 w 69"/>
              <a:gd name="T5" fmla="*/ 137 h 137"/>
            </a:gdLst>
            <a:ahLst/>
            <a:cxnLst>
              <a:cxn ang="0">
                <a:pos x="T0" y="T1"/>
              </a:cxn>
              <a:cxn ang="0">
                <a:pos x="T2" y="T3"/>
              </a:cxn>
              <a:cxn ang="0">
                <a:pos x="T4" y="T5"/>
              </a:cxn>
            </a:cxnLst>
            <a:rect l="0" t="0" r="r" b="b"/>
            <a:pathLst>
              <a:path w="69" h="137">
                <a:moveTo>
                  <a:pt x="0" y="0"/>
                </a:moveTo>
                <a:lnTo>
                  <a:pt x="69" y="69"/>
                </a:lnTo>
                <a:lnTo>
                  <a:pt x="0" y="137"/>
                </a:lnTo>
              </a:path>
            </a:pathLst>
          </a:custGeom>
          <a:noFill/>
          <a:ln w="25400" cap="sq">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592414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a:xfrm>
                <a:off x="186431" y="365125"/>
                <a:ext cx="11922711" cy="1325563"/>
              </a:xfrm>
            </p:spPr>
            <p:txBody>
              <a:bodyPr>
                <a:normAutofit/>
              </a:bodyPr>
              <a:lstStyle/>
              <a:p>
                <a:r>
                  <a:rPr lang="en-US" sz="4000" dirty="0"/>
                  <a:t>A Solver for </a:t>
                </a:r>
                <a14:m>
                  <m:oMath xmlns:m="http://schemas.openxmlformats.org/officeDocument/2006/math">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 ≤,=:</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𝐵𝑜𝑜𝑙</m:t>
                    </m:r>
                    <m:r>
                      <a:rPr lang="en-US" sz="3600" i="1">
                        <a:latin typeface="Cambria Math" panose="02040503050406030204" pitchFamily="18" charset="0"/>
                      </a:rPr>
                      <m:t>⟩</m:t>
                    </m:r>
                  </m:oMath>
                </a14:m>
                <a:r>
                  <a:rPr lang="en-US" sz="3600" dirty="0"/>
                  <a:t>   </a:t>
                </a:r>
                <a14:m>
                  <m:oMath xmlns:m="http://schemas.openxmlformats.org/officeDocument/2006/math">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𝑈</m:t>
                        </m:r>
                      </m:e>
                    </m:d>
                    <m:r>
                      <a:rPr lang="en-US" sz="3600" i="1" dirty="0">
                        <a:latin typeface="Cambria Math" panose="02040503050406030204" pitchFamily="18" charset="0"/>
                      </a:rPr>
                      <m:t>=196608</m:t>
                    </m:r>
                  </m:oMath>
                </a14:m>
                <a:endParaRPr lang="en-US" sz="4000" dirty="0"/>
              </a:p>
            </p:txBody>
          </p:sp>
        </mc:Choice>
        <mc:Fallback xmlns="">
          <p:sp>
            <p:nvSpPr>
              <p:cNvPr id="2" name="Title 1">
                <a:extLst>
                  <a:ext uri="{FF2B5EF4-FFF2-40B4-BE49-F238E27FC236}">
                    <a16:creationId xmlns:a16="http://schemas.microsoft.com/office/drawing/2014/main" id="{EF7A06F4-AAE9-4DC8-B50B-435A3E0185BD}"/>
                  </a:ext>
                </a:extLst>
              </p:cNvPr>
              <p:cNvSpPr>
                <a:spLocks noGrp="1" noRot="1" noChangeAspect="1" noMove="1" noResize="1" noEditPoints="1" noAdjustHandles="1" noChangeArrowheads="1" noChangeShapeType="1" noTextEdit="1"/>
              </p:cNvSpPr>
              <p:nvPr>
                <p:ph type="title"/>
              </p:nvPr>
            </p:nvSpPr>
            <p:spPr>
              <a:xfrm>
                <a:off x="186431" y="365125"/>
                <a:ext cx="11922711" cy="1325563"/>
              </a:xfrm>
              <a:blipFill>
                <a:blip r:embed="rId2"/>
                <a:stretch>
                  <a:fillRect l="-2199"/>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a:xfrm>
            <a:off x="606160" y="1784477"/>
            <a:ext cx="10515600" cy="4529886"/>
          </a:xfrm>
        </p:spPr>
        <p:txBody>
          <a:bodyPr/>
          <a:lstStyle/>
          <a:p>
            <a:pPr marL="0" indent="0">
              <a:buNone/>
            </a:pPr>
            <a:r>
              <a:rPr lang="en-US" dirty="0"/>
              <a:t>Combining two views</a:t>
            </a:r>
          </a:p>
          <a:p>
            <a:pPr lvl="1"/>
            <a:endParaRPr lang="en-US" dirty="0"/>
          </a:p>
        </p:txBody>
      </p:sp>
      <p:sp>
        <p:nvSpPr>
          <p:cNvPr id="10" name="TextBox 9">
            <a:extLst>
              <a:ext uri="{FF2B5EF4-FFF2-40B4-BE49-F238E27FC236}">
                <a16:creationId xmlns:a16="http://schemas.microsoft.com/office/drawing/2014/main" id="{4A58B0DA-D63A-45EE-B47A-E7C81F5C7D42}"/>
              </a:ext>
            </a:extLst>
          </p:cNvPr>
          <p:cNvSpPr txBox="1"/>
          <p:nvPr/>
        </p:nvSpPr>
        <p:spPr>
          <a:xfrm>
            <a:off x="7238971" y="5066565"/>
            <a:ext cx="4009966"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0">
                <a:cs typeface="Calibri" pitchFamily="34" charset="0"/>
              </a:rPr>
              <a:t> </a:t>
            </a:r>
            <a:endParaRPr lang="en-US" sz="2800" b="0" i="1">
              <a:latin typeface="Cambria Math" panose="02040503050406030204" pitchFamily="18" charset="0"/>
              <a:cs typeface="Calibri" pitchFamily="34" charset="0"/>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0FEDB7F-76A1-402D-BF37-6F2EBD7929E8}"/>
                  </a:ext>
                </a:extLst>
              </p:cNvPr>
              <p:cNvSpPr txBox="1">
                <a:spLocks/>
              </p:cNvSpPr>
              <p:nvPr/>
            </p:nvSpPr>
            <p:spPr>
              <a:xfrm>
                <a:off x="2016406" y="2509498"/>
                <a:ext cx="1597550" cy="473058"/>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cs typeface="Calibri" pitchFamily="34" charset="0"/>
                        </a:rPr>
                        <m:t>𝑎</m:t>
                      </m:r>
                      <m:r>
                        <a:rPr lang="en-US" sz="3200" b="0" i="1" smtClean="0">
                          <a:latin typeface="Cambria Math" panose="02040503050406030204" pitchFamily="18" charset="0"/>
                          <a:cs typeface="Calibri" pitchFamily="34" charset="0"/>
                        </a:rPr>
                        <m:t>=</m:t>
                      </m:r>
                      <m:r>
                        <a:rPr lang="en-US" sz="3200" b="0" i="1" smtClean="0">
                          <a:latin typeface="Cambria Math" panose="02040503050406030204" pitchFamily="18" charset="0"/>
                          <a:cs typeface="Calibri" pitchFamily="34" charset="0"/>
                        </a:rPr>
                        <m:t>𝑏</m:t>
                      </m:r>
                    </m:oMath>
                  </m:oMathPara>
                </a14:m>
                <a:endParaRPr lang="en-US" sz="3200">
                  <a:cs typeface="Calibri" pitchFamily="34" charset="0"/>
                </a:endParaRPr>
              </a:p>
            </p:txBody>
          </p:sp>
        </mc:Choice>
        <mc:Fallback xmlns="">
          <p:sp>
            <p:nvSpPr>
              <p:cNvPr id="5" name="Content Placeholder 2">
                <a:extLst>
                  <a:ext uri="{FF2B5EF4-FFF2-40B4-BE49-F238E27FC236}">
                    <a16:creationId xmlns:a16="http://schemas.microsoft.com/office/drawing/2014/main" id="{10FEDB7F-76A1-402D-BF37-6F2EBD7929E8}"/>
                  </a:ext>
                </a:extLst>
              </p:cNvPr>
              <p:cNvSpPr txBox="1">
                <a:spLocks noRot="1" noChangeAspect="1" noMove="1" noResize="1" noEditPoints="1" noAdjustHandles="1" noChangeArrowheads="1" noChangeShapeType="1" noTextEdit="1"/>
              </p:cNvSpPr>
              <p:nvPr/>
            </p:nvSpPr>
            <p:spPr>
              <a:xfrm>
                <a:off x="2016406" y="2509498"/>
                <a:ext cx="1597550" cy="473058"/>
              </a:xfrm>
              <a:prstGeom prst="rect">
                <a:avLst/>
              </a:prstGeom>
              <a:blipFill>
                <a:blip r:embed="rId3"/>
                <a:stretch>
                  <a:fillRect/>
                </a:stretch>
              </a:blipFill>
              <a:ln w="12700">
                <a:miter lim="400000"/>
              </a:ln>
              <a:extLst>
                <a:ext uri="{C572A759-6A51-4108-AA02-DFA0A04FC94B}">
                  <ma14:wrappingTextBoxFlag xmlns:a14="http://schemas.microsoft.com/office/drawing/2010/main" xmlns:ma14="http://schemas.microsoft.com/office/mac/drawingml/2011/main" xmlns:m="http://schemas.openxmlformats.org/officeDocument/2006/math" xmlns=""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8E0792F-3DED-412E-A87B-60F49CB14AC1}"/>
                  </a:ext>
                </a:extLst>
              </p:cNvPr>
              <p:cNvSpPr txBox="1">
                <a:spLocks/>
              </p:cNvSpPr>
              <p:nvPr/>
            </p:nvSpPr>
            <p:spPr>
              <a:xfrm>
                <a:off x="7761084" y="2509498"/>
                <a:ext cx="1597550" cy="473058"/>
              </a:xfrm>
              <a:prstGeom prst="rect">
                <a:avLst/>
              </a:prstGeom>
              <a:ln w="12700">
                <a:miter lim="400000"/>
              </a:ln>
              <a:extLst>
                <a:ext uri="{C572A759-6A51-4108-AA02-DFA0A04FC94B}">
                  <ma14:wrappingTextBoxFlag xmlns="" xmlns:ma14="http://schemas.microsoft.com/office/mac/drawingml/2011/main" xmlns:m="http://schemas.openxmlformats.org/officeDocument/2006/math"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cs typeface="Calibri" pitchFamily="34" charset="0"/>
                        </a:rPr>
                        <m:t>𝑎</m:t>
                      </m:r>
                      <m:r>
                        <a:rPr lang="en-US" sz="3200" b="0" i="1" smtClean="0">
                          <a:latin typeface="Cambria Math" panose="02040503050406030204" pitchFamily="18" charset="0"/>
                          <a:cs typeface="Calibri" pitchFamily="34" charset="0"/>
                        </a:rPr>
                        <m:t>≤</m:t>
                      </m:r>
                      <m:r>
                        <a:rPr lang="en-US" sz="3200" b="0" i="1" smtClean="0">
                          <a:latin typeface="Cambria Math" panose="02040503050406030204" pitchFamily="18" charset="0"/>
                          <a:cs typeface="Calibri" pitchFamily="34" charset="0"/>
                        </a:rPr>
                        <m:t>𝑏</m:t>
                      </m:r>
                    </m:oMath>
                  </m:oMathPara>
                </a14:m>
                <a:endParaRPr lang="en-US" sz="3200">
                  <a:cs typeface="Calibri" pitchFamily="34" charset="0"/>
                </a:endParaRPr>
              </a:p>
            </p:txBody>
          </p:sp>
        </mc:Choice>
        <mc:Fallback xmlns="">
          <p:sp>
            <p:nvSpPr>
              <p:cNvPr id="6" name="Content Placeholder 2">
                <a:extLst>
                  <a:ext uri="{FF2B5EF4-FFF2-40B4-BE49-F238E27FC236}">
                    <a16:creationId xmlns:a16="http://schemas.microsoft.com/office/drawing/2014/main" id="{38E0792F-3DED-412E-A87B-60F49CB14AC1}"/>
                  </a:ext>
                </a:extLst>
              </p:cNvPr>
              <p:cNvSpPr txBox="1">
                <a:spLocks noRot="1" noChangeAspect="1" noMove="1" noResize="1" noEditPoints="1" noAdjustHandles="1" noChangeArrowheads="1" noChangeShapeType="1" noTextEdit="1"/>
              </p:cNvSpPr>
              <p:nvPr/>
            </p:nvSpPr>
            <p:spPr>
              <a:xfrm>
                <a:off x="7761084" y="2509498"/>
                <a:ext cx="1597550" cy="473058"/>
              </a:xfrm>
              <a:prstGeom prst="rect">
                <a:avLst/>
              </a:prstGeom>
              <a:blipFill>
                <a:blip r:embed="rId4"/>
                <a:stretch>
                  <a:fillRect/>
                </a:stretch>
              </a:blipFill>
              <a:ln w="12700">
                <a:miter lim="400000"/>
              </a:ln>
              <a:extLst>
                <a:ext uri="{C572A759-6A51-4108-AA02-DFA0A04FC94B}">
                  <ma14:wrappingTextBoxFlag xmlns:a14="http://schemas.microsoft.com/office/drawing/2010/main" xmlns:m="http://schemas.openxmlformats.org/officeDocument/2006/math" xmlns:ma14="http://schemas.microsoft.com/office/mac/drawingml/2011/main" xmlns="" val="1"/>
                </a:ext>
              </a:extLst>
            </p:spPr>
            <p:txBody>
              <a:bodyPr/>
              <a:lstStyle/>
              <a:p>
                <a:r>
                  <a:rPr lang="en-US">
                    <a:noFill/>
                  </a:rPr>
                  <a:t> </a:t>
                </a:r>
              </a:p>
            </p:txBody>
          </p:sp>
        </mc:Fallback>
      </mc:AlternateContent>
      <p:sp>
        <p:nvSpPr>
          <p:cNvPr id="9" name="TextBox 8">
            <a:extLst>
              <a:ext uri="{FF2B5EF4-FFF2-40B4-BE49-F238E27FC236}">
                <a16:creationId xmlns:a16="http://schemas.microsoft.com/office/drawing/2014/main" id="{95FAA997-8F60-4D75-916F-99737EE3CA5F}"/>
              </a:ext>
            </a:extLst>
          </p:cNvPr>
          <p:cNvSpPr txBox="1"/>
          <p:nvPr/>
        </p:nvSpPr>
        <p:spPr>
          <a:xfrm>
            <a:off x="2065297" y="3424040"/>
            <a:ext cx="149976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000000"/>
                </a:solidFill>
                <a:effectLst/>
                <a:uFillTx/>
                <a:latin typeface="+mj-lt"/>
                <a:ea typeface="+mj-ea"/>
                <a:cs typeface="+mj-cs"/>
                <a:sym typeface="Calibri"/>
              </a:rPr>
              <a:t>Equality View</a:t>
            </a:r>
          </a:p>
        </p:txBody>
      </p:sp>
      <p:sp>
        <p:nvSpPr>
          <p:cNvPr id="16" name="TextBox 15">
            <a:extLst>
              <a:ext uri="{FF2B5EF4-FFF2-40B4-BE49-F238E27FC236}">
                <a16:creationId xmlns:a16="http://schemas.microsoft.com/office/drawing/2014/main" id="{B31EA5A3-7994-45F4-8322-98BA98DC388B}"/>
              </a:ext>
            </a:extLst>
          </p:cNvPr>
          <p:cNvSpPr txBox="1"/>
          <p:nvPr/>
        </p:nvSpPr>
        <p:spPr>
          <a:xfrm>
            <a:off x="7887741" y="3408832"/>
            <a:ext cx="154304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t>Bit-Blast</a:t>
            </a:r>
            <a:r>
              <a:rPr kumimoji="0" lang="en-US" sz="1800" b="0" i="0" u="none" strike="noStrike" cap="none" spc="0" normalizeH="0" baseline="0">
                <a:ln>
                  <a:noFill/>
                </a:ln>
                <a:solidFill>
                  <a:srgbClr val="000000"/>
                </a:solidFill>
                <a:effectLst/>
                <a:uFillTx/>
                <a:latin typeface="+mj-lt"/>
                <a:ea typeface="+mj-ea"/>
                <a:cs typeface="+mj-cs"/>
                <a:sym typeface="Calibri"/>
              </a:rPr>
              <a:t> View</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2FF6828-F461-45CA-B530-892CF3B9A21F}"/>
                  </a:ext>
                </a:extLst>
              </p:cNvPr>
              <p:cNvSpPr txBox="1"/>
              <p:nvPr/>
            </p:nvSpPr>
            <p:spPr>
              <a:xfrm>
                <a:off x="4405896" y="5748213"/>
                <a:ext cx="4502002"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𝑏𝑣</m:t>
                      </m:r>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2</m:t>
                      </m:r>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𝑐h𝑎𝑟</m:t>
                      </m:r>
                      <m:d>
                        <m:dPr>
                          <m:ctrlP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ctrlPr>
                        </m:dPr>
                        <m:e>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𝑎</m:t>
                          </m:r>
                          <m:d>
                            <m:dPr>
                              <m:begChr m:val="["/>
                              <m:endChr m:val="]"/>
                              <m:ctrlP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ctrlPr>
                            </m:dPr>
                            <m:e>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17</m:t>
                              </m:r>
                            </m:e>
                          </m:d>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 …, </m:t>
                          </m:r>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𝑎</m:t>
                          </m:r>
                          <m:d>
                            <m:dPr>
                              <m:begChr m:val="["/>
                              <m:endChr m:val="]"/>
                              <m:ctrlP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ctrlPr>
                            </m:dPr>
                            <m:e>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0</m:t>
                              </m:r>
                            </m:e>
                          </m:d>
                        </m:e>
                      </m:d>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m:t>
                      </m:r>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𝑎</m:t>
                      </m:r>
                    </m:oMath>
                  </m:oMathPara>
                </a14:m>
                <a:endParaRPr kumimoji="0" lang="en-US" sz="2800" b="0" i="0" u="none" strike="noStrike" cap="none" spc="0" normalizeH="0" baseline="0" dirty="0">
                  <a:ln>
                    <a:noFill/>
                  </a:ln>
                  <a:solidFill>
                    <a:srgbClr val="000000"/>
                  </a:solidFill>
                  <a:effectLst/>
                  <a:uFillTx/>
                  <a:ea typeface="+mj-ea"/>
                  <a:cs typeface="+mj-cs"/>
                  <a:sym typeface="Calibri"/>
                </a:endParaRPr>
              </a:p>
            </p:txBody>
          </p:sp>
        </mc:Choice>
        <mc:Fallback xmlns="">
          <p:sp>
            <p:nvSpPr>
              <p:cNvPr id="18" name="TextBox 17">
                <a:extLst>
                  <a:ext uri="{FF2B5EF4-FFF2-40B4-BE49-F238E27FC236}">
                    <a16:creationId xmlns:a16="http://schemas.microsoft.com/office/drawing/2014/main" id="{52FF6828-F461-45CA-B530-892CF3B9A21F}"/>
                  </a:ext>
                </a:extLst>
              </p:cNvPr>
              <p:cNvSpPr txBox="1">
                <a:spLocks noRot="1" noChangeAspect="1" noMove="1" noResize="1" noEditPoints="1" noAdjustHandles="1" noChangeArrowheads="1" noChangeShapeType="1" noTextEdit="1"/>
              </p:cNvSpPr>
              <p:nvPr/>
            </p:nvSpPr>
            <p:spPr>
              <a:xfrm>
                <a:off x="4405896" y="5748213"/>
                <a:ext cx="4502002" cy="430887"/>
              </a:xfrm>
              <a:prstGeom prst="rect">
                <a:avLst/>
              </a:prstGeom>
              <a:blipFill>
                <a:blip r:embed="rId5"/>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2A997C0-1D40-4103-9A3B-E04CAA287FA9}"/>
                  </a:ext>
                </a:extLst>
              </p:cNvPr>
              <p:cNvSpPr txBox="1"/>
              <p:nvPr/>
            </p:nvSpPr>
            <p:spPr>
              <a:xfrm>
                <a:off x="1863342" y="4383191"/>
                <a:ext cx="9993659" cy="8291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r>
                        <a:rPr lang="en-US" sz="2400" i="1" smtClean="0">
                          <a:latin typeface="Cambria Math" panose="02040503050406030204" pitchFamily="18" charset="0"/>
                        </a:rPr>
                        <m:t>𝑈</m:t>
                      </m:r>
                      <m:r>
                        <a:rPr lang="en-US" sz="2400" i="1" smtClean="0">
                          <a:latin typeface="Cambria Math" panose="02040503050406030204" pitchFamily="18" charset="0"/>
                        </a:rPr>
                        <m:t>, ≤,=:</m:t>
                      </m:r>
                      <m:r>
                        <a:rPr lang="en-US" sz="2400" i="1" smtClean="0">
                          <a:latin typeface="Cambria Math" panose="02040503050406030204" pitchFamily="18" charset="0"/>
                        </a:rPr>
                        <m:t>𝑈</m:t>
                      </m:r>
                      <m:r>
                        <a:rPr lang="en-US" sz="2400" i="1" smtClean="0">
                          <a:latin typeface="Cambria Math" panose="02040503050406030204" pitchFamily="18" charset="0"/>
                        </a:rPr>
                        <m:t>×</m:t>
                      </m:r>
                      <m:r>
                        <a:rPr lang="en-US" sz="2400" i="1" smtClean="0">
                          <a:latin typeface="Cambria Math" panose="02040503050406030204" pitchFamily="18" charset="0"/>
                        </a:rPr>
                        <m:t>𝑈</m:t>
                      </m:r>
                      <m:r>
                        <a:rPr lang="en-US" sz="2400" i="1" smtClean="0">
                          <a:latin typeface="Cambria Math" panose="02040503050406030204" pitchFamily="18" charset="0"/>
                        </a:rPr>
                        <m:t>→</m:t>
                      </m:r>
                      <m:r>
                        <a:rPr lang="en-US" sz="2400" i="1" smtClean="0">
                          <a:latin typeface="Cambria Math" panose="02040503050406030204" pitchFamily="18" charset="0"/>
                        </a:rPr>
                        <m:t>𝐵𝑜𝑜𝑙</m:t>
                      </m:r>
                      <m:r>
                        <a:rPr lang="en-US" sz="2400" b="0" i="1" smtClean="0">
                          <a:latin typeface="Cambria Math" panose="02040503050406030204" pitchFamily="18" charset="0"/>
                        </a:rPr>
                        <m:t>, </m:t>
                      </m:r>
                      <m:r>
                        <a:rPr lang="en-US" sz="2400" b="0" i="1" smtClean="0">
                          <a:latin typeface="Cambria Math" panose="02040503050406030204" pitchFamily="18" charset="0"/>
                        </a:rPr>
                        <m:t>𝑏𝑣</m:t>
                      </m:r>
                      <m:r>
                        <a:rPr lang="en-US" sz="2400" b="0" i="1" smtClean="0">
                          <a:latin typeface="Cambria Math" panose="02040503050406030204" pitchFamily="18" charset="0"/>
                        </a:rPr>
                        <m:t>2</m:t>
                      </m:r>
                      <m:r>
                        <a:rPr lang="en-US" sz="2400" b="0" i="1" smtClean="0">
                          <a:latin typeface="Cambria Math" panose="02040503050406030204" pitchFamily="18" charset="0"/>
                        </a:rPr>
                        <m:t>𝑐h𝑎𝑟</m:t>
                      </m:r>
                      <m:r>
                        <a:rPr lang="en-US" sz="2400" b="0" i="1" smtClean="0">
                          <a:latin typeface="Cambria Math" panose="02040503050406030204" pitchFamily="18" charset="0"/>
                        </a:rPr>
                        <m:t> :</m:t>
                      </m:r>
                      <m:r>
                        <a:rPr lang="en-US" sz="2400" b="0" i="1" smtClean="0">
                          <a:latin typeface="Cambria Math" panose="02040503050406030204" pitchFamily="18" charset="0"/>
                        </a:rPr>
                        <m:t>𝐵𝑜𝑜</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𝑙</m:t>
                          </m:r>
                        </m:e>
                        <m:sup>
                          <m:r>
                            <a:rPr lang="en-US" sz="2400" b="0" i="1" smtClean="0">
                              <a:latin typeface="Cambria Math" panose="02040503050406030204" pitchFamily="18" charset="0"/>
                            </a:rPr>
                            <m:t>18</m:t>
                          </m:r>
                        </m:sup>
                      </m:sSup>
                      <m:r>
                        <a:rPr lang="en-US" sz="2400" b="0" i="1" smtClean="0">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 </m:t>
                      </m:r>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m:t>
                          </m:r>
                        </m:e>
                      </m:d>
                      <m:r>
                        <a:rPr lang="en-US" sz="2400" b="0" i="1" smtClean="0">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m:t>
                      </m:r>
                      <m:r>
                        <a:rPr lang="en-US" sz="2400" b="0" i="1" smtClean="0">
                          <a:latin typeface="Cambria Math" panose="02040503050406030204" pitchFamily="18" charset="0"/>
                        </a:rPr>
                        <m:t>𝐵𝑜𝑜𝑙</m:t>
                      </m:r>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m:t>
                      </m:r>
                      <m:r>
                        <a:rPr lang="en-US" sz="2400" b="0" i="1" smtClean="0">
                          <a:latin typeface="Cambria Math" panose="02040503050406030204" pitchFamily="18" charset="0"/>
                        </a:rPr>
                        <m:t>𝐵𝑜𝑜𝑙</m:t>
                      </m:r>
                      <m:r>
                        <a:rPr lang="en-US" sz="2400" b="0" i="1" smtClean="0">
                          <a:latin typeface="Cambria Math" panose="02040503050406030204" pitchFamily="18" charset="0"/>
                        </a:rPr>
                        <m:t>, …,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17</m:t>
                          </m:r>
                        </m:e>
                      </m:d>
                      <m:r>
                        <a:rPr lang="en-US" sz="2400" b="0" i="1" smtClean="0">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m:t>
                      </m:r>
                      <m:r>
                        <a:rPr lang="en-US" sz="2400" b="0" i="1" smtClean="0">
                          <a:latin typeface="Cambria Math" panose="02040503050406030204" pitchFamily="18" charset="0"/>
                        </a:rPr>
                        <m:t>𝐵𝑜𝑜𝑙</m:t>
                      </m:r>
                      <m:r>
                        <a:rPr lang="en-US" sz="240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02A997C0-1D40-4103-9A3B-E04CAA287FA9}"/>
                  </a:ext>
                </a:extLst>
              </p:cNvPr>
              <p:cNvSpPr txBox="1">
                <a:spLocks noRot="1" noChangeAspect="1" noMove="1" noResize="1" noEditPoints="1" noAdjustHandles="1" noChangeArrowheads="1" noChangeShapeType="1" noTextEdit="1"/>
              </p:cNvSpPr>
              <p:nvPr/>
            </p:nvSpPr>
            <p:spPr>
              <a:xfrm>
                <a:off x="1863342" y="4383191"/>
                <a:ext cx="9993659" cy="829138"/>
              </a:xfrm>
              <a:prstGeom prst="rect">
                <a:avLst/>
              </a:prstGeom>
              <a:blipFill>
                <a:blip r:embed="rId6"/>
                <a:stretch>
                  <a:fillRect b="-9559"/>
                </a:stretch>
              </a:blipFill>
              <a:ln w="12700" cap="flat">
                <a:noFill/>
                <a:miter lim="400000"/>
              </a:ln>
              <a:effectLst/>
            </p:spPr>
            <p:txBody>
              <a:bodyPr/>
              <a:lstStyle/>
              <a:p>
                <a:r>
                  <a:rPr lang="en-US">
                    <a:noFill/>
                  </a:rPr>
                  <a:t> </a:t>
                </a:r>
              </a:p>
            </p:txBody>
          </p:sp>
        </mc:Fallback>
      </mc:AlternateContent>
      <p:grpSp>
        <p:nvGrpSpPr>
          <p:cNvPr id="4" name="Group 3">
            <a:extLst>
              <a:ext uri="{FF2B5EF4-FFF2-40B4-BE49-F238E27FC236}">
                <a16:creationId xmlns:a16="http://schemas.microsoft.com/office/drawing/2014/main" id="{3F489CB2-6E67-72FD-0EEA-356F19FEA3D2}"/>
              </a:ext>
            </a:extLst>
          </p:cNvPr>
          <p:cNvGrpSpPr/>
          <p:nvPr/>
        </p:nvGrpSpPr>
        <p:grpSpPr>
          <a:xfrm>
            <a:off x="88346" y="4125397"/>
            <a:ext cx="2926918" cy="2753885"/>
            <a:chOff x="88346" y="4125397"/>
            <a:chExt cx="2926918" cy="2753885"/>
          </a:xfrm>
        </p:grpSpPr>
        <p:pic>
          <p:nvPicPr>
            <p:cNvPr id="7" name="Picture 6">
              <a:extLst>
                <a:ext uri="{FF2B5EF4-FFF2-40B4-BE49-F238E27FC236}">
                  <a16:creationId xmlns:a16="http://schemas.microsoft.com/office/drawing/2014/main" id="{83863571-D5A9-6653-A739-A450B6ECDF25}"/>
                </a:ext>
              </a:extLst>
            </p:cNvPr>
            <p:cNvPicPr>
              <a:picLocks noChangeAspect="1"/>
            </p:cNvPicPr>
            <p:nvPr/>
          </p:nvPicPr>
          <p:blipFill>
            <a:blip r:embed="rId7"/>
            <a:stretch>
              <a:fillRect/>
            </a:stretch>
          </p:blipFill>
          <p:spPr>
            <a:xfrm>
              <a:off x="441287" y="4125397"/>
              <a:ext cx="2573977" cy="2509412"/>
            </a:xfrm>
            <a:prstGeom prst="rect">
              <a:avLst/>
            </a:prstGeom>
          </p:spPr>
        </p:pic>
        <p:sp>
          <p:nvSpPr>
            <p:cNvPr id="8" name="TextBox 7">
              <a:extLst>
                <a:ext uri="{FF2B5EF4-FFF2-40B4-BE49-F238E27FC236}">
                  <a16:creationId xmlns:a16="http://schemas.microsoft.com/office/drawing/2014/main" id="{054571ED-EE1B-D0AC-0C5E-7BB1E9EB2E57}"/>
                </a:ext>
              </a:extLst>
            </p:cNvPr>
            <p:cNvSpPr txBox="1"/>
            <p:nvPr/>
          </p:nvSpPr>
          <p:spPr>
            <a:xfrm>
              <a:off x="908306" y="6509952"/>
              <a:ext cx="162448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Bit-vector solver</a:t>
              </a:r>
              <a:endParaRPr kumimoji="0" lang="en-US" sz="1800" b="0" i="0" u="none" strike="noStrike" cap="none" spc="0" normalizeH="0" baseline="0" dirty="0">
                <a:ln>
                  <a:noFill/>
                </a:ln>
                <a:solidFill>
                  <a:srgbClr val="000000"/>
                </a:solidFill>
                <a:effectLst/>
                <a:uFillTx/>
                <a:latin typeface="+mj-lt"/>
                <a:ea typeface="+mj-ea"/>
                <a:cs typeface="+mj-cs"/>
                <a:sym typeface="Calibri"/>
              </a:endParaRPr>
            </a:p>
          </p:txBody>
        </p:sp>
        <p:sp>
          <p:nvSpPr>
            <p:cNvPr id="11" name="TextBox 10">
              <a:extLst>
                <a:ext uri="{FF2B5EF4-FFF2-40B4-BE49-F238E27FC236}">
                  <a16:creationId xmlns:a16="http://schemas.microsoft.com/office/drawing/2014/main" id="{11882F1A-5AEF-2CD7-F6F3-FF2BCF27363F}"/>
                </a:ext>
              </a:extLst>
            </p:cNvPr>
            <p:cNvSpPr txBox="1"/>
            <p:nvPr/>
          </p:nvSpPr>
          <p:spPr>
            <a:xfrm rot="16200000">
              <a:off x="-268964" y="5051677"/>
              <a:ext cx="108394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This solver</a:t>
              </a:r>
              <a:endParaRPr kumimoji="0" lang="en-US" sz="1800" b="0" i="0" u="none" strike="noStrike" cap="none" spc="0" normalizeH="0" baseline="0" dirty="0">
                <a:ln>
                  <a:noFill/>
                </a:ln>
                <a:solidFill>
                  <a:srgbClr val="000000"/>
                </a:solidFill>
                <a:effectLst/>
                <a:uFillTx/>
                <a:latin typeface="+mj-lt"/>
                <a:ea typeface="+mj-ea"/>
                <a:cs typeface="+mj-cs"/>
                <a:sym typeface="Calibri"/>
              </a:endParaRPr>
            </a:p>
          </p:txBody>
        </p:sp>
      </p:grpSp>
    </p:spTree>
    <p:extLst>
      <p:ext uri="{BB962C8B-B14F-4D97-AF65-F5344CB8AC3E}">
        <p14:creationId xmlns:p14="http://schemas.microsoft.com/office/powerpoint/2010/main" val="777465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a:xfrm>
            <a:off x="245433" y="115963"/>
            <a:ext cx="4862930" cy="1326338"/>
          </a:xfrm>
        </p:spPr>
        <p:txBody>
          <a:bodyPr>
            <a:normAutofit/>
          </a:bodyPr>
          <a:lstStyle/>
          <a:p>
            <a:r>
              <a:rPr lang="en-US" dirty="0"/>
              <a:t>Custom Theories</a:t>
            </a:r>
          </a:p>
        </p:txBody>
      </p:sp>
      <p:pic>
        <p:nvPicPr>
          <p:cNvPr id="5" name="Content Placeholder 4" descr="Diagram&#10;&#10;Description automatically generated">
            <a:extLst>
              <a:ext uri="{FF2B5EF4-FFF2-40B4-BE49-F238E27FC236}">
                <a16:creationId xmlns:a16="http://schemas.microsoft.com/office/drawing/2014/main" id="{91DAE29A-5D30-FFA4-EE90-607D30D4D2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3371" y="0"/>
            <a:ext cx="5584485" cy="6858000"/>
          </a:xfrm>
        </p:spPr>
      </p:pic>
      <p:pic>
        <p:nvPicPr>
          <p:cNvPr id="4" name="Picture 3">
            <a:extLst>
              <a:ext uri="{FF2B5EF4-FFF2-40B4-BE49-F238E27FC236}">
                <a16:creationId xmlns:a16="http://schemas.microsoft.com/office/drawing/2014/main" id="{0128E507-7FE9-E398-3AFD-1A88671B9496}"/>
              </a:ext>
            </a:extLst>
          </p:cNvPr>
          <p:cNvPicPr>
            <a:picLocks noChangeAspect="1"/>
          </p:cNvPicPr>
          <p:nvPr/>
        </p:nvPicPr>
        <p:blipFill>
          <a:blip r:embed="rId3"/>
          <a:stretch>
            <a:fillRect/>
          </a:stretch>
        </p:blipFill>
        <p:spPr>
          <a:xfrm>
            <a:off x="929574" y="1442301"/>
            <a:ext cx="5353797" cy="5191850"/>
          </a:xfrm>
          <a:prstGeom prst="rect">
            <a:avLst/>
          </a:prstGeom>
        </p:spPr>
      </p:pic>
    </p:spTree>
    <p:extLst>
      <p:ext uri="{BB962C8B-B14F-4D97-AF65-F5344CB8AC3E}">
        <p14:creationId xmlns:p14="http://schemas.microsoft.com/office/powerpoint/2010/main" val="4201125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2476B-84DE-E680-6DFA-9A781A33FB2A}"/>
              </a:ext>
            </a:extLst>
          </p:cNvPr>
          <p:cNvSpPr>
            <a:spLocks noGrp="1"/>
          </p:cNvSpPr>
          <p:nvPr>
            <p:ph type="ctrTitle"/>
          </p:nvPr>
        </p:nvSpPr>
        <p:spPr/>
        <p:txBody>
          <a:bodyPr/>
          <a:lstStyle/>
          <a:p>
            <a:r>
              <a:rPr lang="en-US" dirty="0"/>
              <a:t>Finite Sets</a:t>
            </a:r>
          </a:p>
        </p:txBody>
      </p:sp>
      <p:sp>
        <p:nvSpPr>
          <p:cNvPr id="3" name="Subtitle 2">
            <a:extLst>
              <a:ext uri="{FF2B5EF4-FFF2-40B4-BE49-F238E27FC236}">
                <a16:creationId xmlns:a16="http://schemas.microsoft.com/office/drawing/2014/main" id="{69E604E3-6B42-4E83-E298-2C5921A83E88}"/>
              </a:ext>
            </a:extLst>
          </p:cNvPr>
          <p:cNvSpPr>
            <a:spLocks noGrp="1"/>
          </p:cNvSpPr>
          <p:nvPr>
            <p:ph type="subTitle" idx="1"/>
          </p:nvPr>
        </p:nvSpPr>
        <p:spPr/>
        <p:txBody>
          <a:bodyPr/>
          <a:lstStyle/>
          <a:p>
            <a:r>
              <a:rPr lang="en-US" dirty="0"/>
              <a:t>Let us develop a solver for finite sets</a:t>
            </a:r>
          </a:p>
        </p:txBody>
      </p:sp>
    </p:spTree>
    <p:extLst>
      <p:ext uri="{BB962C8B-B14F-4D97-AF65-F5344CB8AC3E}">
        <p14:creationId xmlns:p14="http://schemas.microsoft.com/office/powerpoint/2010/main" val="2634420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CFEE8-AC78-1C01-9DE9-F5E5133CD1F4}"/>
              </a:ext>
            </a:extLst>
          </p:cNvPr>
          <p:cNvSpPr>
            <a:spLocks noGrp="1"/>
          </p:cNvSpPr>
          <p:nvPr>
            <p:ph type="title"/>
          </p:nvPr>
        </p:nvSpPr>
        <p:spPr/>
        <p:txBody>
          <a:bodyPr/>
          <a:lstStyle/>
          <a:p>
            <a:r>
              <a:rPr lang="en-US" dirty="0"/>
              <a:t>Core functionality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F512D5-209E-A2F7-BE30-1CDDE8BBB635}"/>
                  </a:ext>
                </a:extLst>
              </p:cNvPr>
              <p:cNvSpPr>
                <a:spLocks noGrp="1"/>
              </p:cNvSpPr>
              <p:nvPr>
                <p:ph idx="1"/>
              </p:nvPr>
            </p:nvSpPr>
            <p:spPr/>
            <p:txBody>
              <a:bodyPr/>
              <a:lstStyle/>
              <a:p>
                <a:r>
                  <a:rPr lang="en-US" dirty="0"/>
                  <a:t>Determine feasibility of conjunctions</a:t>
                </a:r>
              </a:p>
              <a:p>
                <a:pPr marL="0" indent="0">
                  <a:buNone/>
                </a:pPr>
                <a:endParaRPr lang="en-US" dirty="0"/>
              </a:p>
              <a:p>
                <a:pPr marL="0" indent="0">
                  <a:buNone/>
                </a:pP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𝑗</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      </m:t>
                    </m:r>
                  </m:oMath>
                </a14:m>
                <a:endParaRPr lang="en-US" b="0" i="1" dirty="0">
                  <a:latin typeface="Cambria Math" panose="02040503050406030204" pitchFamily="18" charset="0"/>
                  <a:ea typeface="Cambria Math" panose="02040503050406030204" pitchFamily="18" charset="0"/>
                </a:endParaRPr>
              </a:p>
              <a:p>
                <a:pPr marL="0" indent="0">
                  <a:buNone/>
                </a:pPr>
                <a:r>
                  <a:rPr lang="en-US" b="0" dirty="0">
                    <a:ea typeface="Cambria Math" panose="02040503050406030204" pitchFamily="18" charset="0"/>
                  </a:rPr>
                  <a:t>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rPr>
                      <m:t> </m:t>
                    </m:r>
                  </m:oMath>
                </a14:m>
                <a:r>
                  <a:rPr lang="en-US" dirty="0"/>
                  <a:t>   + Arithmetic over |S|</a:t>
                </a:r>
                <a:br>
                  <a:rPr lang="en-US" dirty="0"/>
                </a:br>
                <a:endParaRPr lang="en-US" dirty="0"/>
              </a:p>
              <a:p>
                <a:pPr marL="0" indent="0">
                  <a:buNone/>
                </a:pPr>
                <a:r>
                  <a:rPr lang="en-US" dirty="0"/>
                  <a:t>Enforce that all operators have consistent interpretations.</a:t>
                </a:r>
              </a:p>
              <a:p>
                <a:pPr marL="0" indent="0">
                  <a:buNone/>
                </a:pPr>
                <a:endParaRPr lang="en-US" dirty="0"/>
              </a:p>
              <a:p>
                <a:pPr marL="0" indent="0">
                  <a:buNone/>
                </a:pPr>
                <a:r>
                  <a:rPr lang="en-US" dirty="0"/>
                  <a:t>- Example: If |S| = 5, then S really has precisely 5 elements. </a:t>
                </a:r>
              </a:p>
            </p:txBody>
          </p:sp>
        </mc:Choice>
        <mc:Fallback xmlns="">
          <p:sp>
            <p:nvSpPr>
              <p:cNvPr id="3" name="Content Placeholder 2">
                <a:extLst>
                  <a:ext uri="{FF2B5EF4-FFF2-40B4-BE49-F238E27FC236}">
                    <a16:creationId xmlns:a16="http://schemas.microsoft.com/office/drawing/2014/main" id="{6FF512D5-209E-A2F7-BE30-1CDDE8BBB63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942909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C9F1-1AC2-FEBA-4860-469C55254D3E}"/>
              </a:ext>
            </a:extLst>
          </p:cNvPr>
          <p:cNvSpPr>
            <a:spLocks noGrp="1"/>
          </p:cNvSpPr>
          <p:nvPr>
            <p:ph type="ctrTitle"/>
          </p:nvPr>
        </p:nvSpPr>
        <p:spPr/>
        <p:txBody>
          <a:bodyPr/>
          <a:lstStyle/>
          <a:p>
            <a:r>
              <a:rPr lang="en-US" dirty="0"/>
              <a:t>Core Decision Procedures</a:t>
            </a:r>
          </a:p>
        </p:txBody>
      </p:sp>
      <p:sp>
        <p:nvSpPr>
          <p:cNvPr id="3" name="Subtitle 2">
            <a:extLst>
              <a:ext uri="{FF2B5EF4-FFF2-40B4-BE49-F238E27FC236}">
                <a16:creationId xmlns:a16="http://schemas.microsoft.com/office/drawing/2014/main" id="{E906C6DA-740A-1E63-C8E5-E23B20305CB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91303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F0BDD-F69D-BDB5-A1CB-93FDC69CD116}"/>
              </a:ext>
            </a:extLst>
          </p:cNvPr>
          <p:cNvSpPr>
            <a:spLocks noGrp="1"/>
          </p:cNvSpPr>
          <p:nvPr>
            <p:ph type="title"/>
          </p:nvPr>
        </p:nvSpPr>
        <p:spPr/>
        <p:txBody>
          <a:bodyPr/>
          <a:lstStyle/>
          <a:p>
            <a:r>
              <a:rPr lang="en-US" dirty="0"/>
              <a:t>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95FA04-24A4-ABDB-266B-7977518CEA0E}"/>
                  </a:ext>
                </a:extLst>
              </p:cNvPr>
              <p:cNvSpPr>
                <a:spLocks noGrp="1"/>
              </p:cNvSpPr>
              <p:nvPr>
                <p:ph idx="1"/>
              </p:nvPr>
            </p:nvSpPr>
            <p:spPr/>
            <p:txBody>
              <a:bodyPr/>
              <a:lstStyle/>
              <a:p>
                <a:r>
                  <a:rPr lang="en-US" dirty="0"/>
                  <a:t>Every term of type </a:t>
                </a:r>
                <a14:m>
                  <m:oMath xmlns:m="http://schemas.openxmlformats.org/officeDocument/2006/math">
                    <m:r>
                      <a:rPr lang="en-US" b="0" i="1" smtClean="0">
                        <a:latin typeface="Cambria Math" panose="02040503050406030204" pitchFamily="18" charset="0"/>
                      </a:rPr>
                      <m:t>𝑆𝑒𝑡</m:t>
                    </m:r>
                    <m:r>
                      <a:rPr lang="en-US" b="0" i="1" smtClean="0">
                        <a:latin typeface="Cambria Math" panose="02040503050406030204" pitchFamily="18" charset="0"/>
                      </a:rPr>
                      <m:t> </m:t>
                    </m:r>
                    <m:r>
                      <a:rPr lang="en-US" b="0" i="1" smtClean="0">
                        <a:latin typeface="Cambria Math" panose="02040503050406030204" pitchFamily="18" charset="0"/>
                      </a:rPr>
                      <m:t>𝛼</m:t>
                    </m:r>
                  </m:oMath>
                </a14:m>
                <a:r>
                  <a:rPr lang="en-US" dirty="0"/>
                  <a:t> is tracked by </a:t>
                </a:r>
                <a:r>
                  <a:rPr lang="en-US" dirty="0" err="1"/>
                  <a:t>finite_set_theory</a:t>
                </a:r>
                <a:r>
                  <a:rPr lang="en-US" dirty="0"/>
                  <a:t> by a </a:t>
                </a:r>
                <a:r>
                  <a:rPr lang="en-US" i="1" dirty="0"/>
                  <a:t>theory variable</a:t>
                </a:r>
                <a:endParaRPr lang="en-US" dirty="0"/>
              </a:p>
              <a:p>
                <a:pPr marL="0" indent="0">
                  <a:buNone/>
                </a:pPr>
                <a:br>
                  <a:rPr lang="en-US"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5</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4</m:t>
                          </m:r>
                        </m:sub>
                      </m:sSub>
                    </m:oMath>
                  </m:oMathPara>
                </a14:m>
                <a:endParaRPr lang="en-US" dirty="0"/>
              </a:p>
              <a:p>
                <a:pPr marL="0" indent="0">
                  <a:buNone/>
                </a:pPr>
                <a:endParaRPr lang="en-US" dirty="0"/>
              </a:p>
              <a:p>
                <a:pPr marL="0" indent="0">
                  <a:buNone/>
                </a:pPr>
                <a:r>
                  <a:rPr lang="en-US" dirty="0"/>
                  <a:t>Consistent interpretations are enforced using </a:t>
                </a:r>
                <a:r>
                  <a:rPr lang="en-US" i="1" dirty="0"/>
                  <a:t>theory axioms</a:t>
                </a:r>
                <a:endParaRPr lang="en-US" dirty="0"/>
              </a:p>
            </p:txBody>
          </p:sp>
        </mc:Choice>
        <mc:Fallback xmlns="">
          <p:sp>
            <p:nvSpPr>
              <p:cNvPr id="3" name="Content Placeholder 2">
                <a:extLst>
                  <a:ext uri="{FF2B5EF4-FFF2-40B4-BE49-F238E27FC236}">
                    <a16:creationId xmlns:a16="http://schemas.microsoft.com/office/drawing/2014/main" id="{7E95FA04-24A4-ABDB-266B-7977518CEA0E}"/>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199950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D2655-9946-504C-30AD-FD15A09069B8}"/>
              </a:ext>
            </a:extLst>
          </p:cNvPr>
          <p:cNvSpPr>
            <a:spLocks noGrp="1"/>
          </p:cNvSpPr>
          <p:nvPr>
            <p:ph type="title"/>
          </p:nvPr>
        </p:nvSpPr>
        <p:spPr/>
        <p:txBody>
          <a:bodyPr/>
          <a:lstStyle/>
          <a:p>
            <a:r>
              <a:rPr lang="en-US" dirty="0"/>
              <a:t>Theory Axioms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91AED1-51B4-0E20-2021-3A418743D9DC}"/>
                  </a:ext>
                </a:extLst>
              </p:cNvPr>
              <p:cNvSpPr>
                <a:spLocks noGrp="1"/>
              </p:cNvSpPr>
              <p:nvPr>
                <p:ph idx="1"/>
              </p:nvPr>
            </p:nvSpPr>
            <p:spPr>
              <a:xfrm>
                <a:off x="2550543" y="1584084"/>
                <a:ext cx="9261894" cy="4351338"/>
              </a:xfrm>
            </p:spPr>
            <p:txBody>
              <a:bodyPr>
                <a:normAutofit fontScale="77500" lnSpcReduction="20000"/>
              </a:bodyPr>
              <a:lstStyle/>
              <a:p>
                <a:pPr marL="0" indent="0">
                  <a:buNone/>
                </a:pPr>
                <a:r>
                  <a:rPr lang="en-US" b="0"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endParaRPr lang="en-US" dirty="0"/>
              </a:p>
              <a:p>
                <a:pPr marL="0" indent="0">
                  <a:buNone/>
                </a:pPr>
                <a:r>
                  <a:rPr lang="en-US" b="0" dirty="0"/>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𝑇</m:t>
                    </m:r>
                  </m:oMath>
                </a14:m>
                <a:endParaRPr lang="en-US" b="0" dirty="0"/>
              </a:p>
              <a:p>
                <a:pPr marL="0" indent="0">
                  <a:buNone/>
                </a:pP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𝑇</m:t>
                    </m:r>
                  </m:oMath>
                </a14:m>
                <a:endParaRPr lang="en-US" dirty="0"/>
              </a:p>
              <a:p>
                <a:pPr marL="0" indent="0">
                  <a:buNone/>
                </a:pP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𝑥</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𝑇</m:t>
                    </m:r>
                  </m:oMath>
                </a14:m>
                <a:endParaRPr lang="en-US" dirty="0"/>
              </a:p>
              <a:p>
                <a:pPr marL="0" indent="0">
                  <a:buNone/>
                </a:pPr>
                <a:r>
                  <a:rPr lang="en-US" b="0"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oMath>
                </a14:m>
                <a:endParaRPr lang="en-US" dirty="0"/>
              </a:p>
              <a:p>
                <a:pPr marL="0" indent="0">
                  <a:buNone/>
                </a:pPr>
                <a:r>
                  <a:rPr lang="en-US" dirty="0"/>
                  <a:t>              </a:t>
                </a:r>
                <a14:m>
                  <m:oMath xmlns:m="http://schemas.openxmlformats.org/officeDocument/2006/math">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𝛿</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𝛿</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𝑡</m:t>
                    </m:r>
                  </m:oMath>
                </a14:m>
                <a:endParaRPr lang="en-US" dirty="0"/>
              </a:p>
              <a:p>
                <a:pPr marL="0" indent="0">
                  <a:buNone/>
                </a:pPr>
                <a:endParaRPr lang="en-US" dirty="0"/>
              </a:p>
              <a:p>
                <a:pPr marL="0" indent="0">
                  <a:buNone/>
                </a:pPr>
                <a:r>
                  <a:rPr lang="en-US" dirty="0"/>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𝑚𝑎𝑝</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𝑆</m:t>
                        </m:r>
                      </m:e>
                    </m:d>
                  </m:oMath>
                </a14:m>
                <a:endParaRPr lang="en-US" b="0" dirty="0"/>
              </a:p>
              <a:p>
                <a:pPr marL="0" indent="0">
                  <a:buNone/>
                </a:pP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𝑚𝑎𝑝</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𝑚𝑎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i="1">
                            <a:latin typeface="Cambria Math" panose="02040503050406030204" pitchFamily="18" charset="0"/>
                          </a:rPr>
                          <m:t>𝑚𝑎</m:t>
                        </m:r>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𝑓</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𝑆</m:t>
                            </m:r>
                          </m:e>
                        </m:d>
                      </m:e>
                    </m:d>
                    <m:r>
                      <a:rPr lang="en-US" b="0" i="1" smtClean="0">
                        <a:latin typeface="Cambria Math" panose="02040503050406030204" pitchFamily="18" charset="0"/>
                      </a:rPr>
                      <m:t>=</m:t>
                    </m:r>
                    <m:r>
                      <a:rPr lang="en-US" b="0" i="1" smtClean="0">
                        <a:latin typeface="Cambria Math" panose="02040503050406030204" pitchFamily="18" charset="0"/>
                      </a:rPr>
                      <m:t>𝑥</m:t>
                    </m:r>
                  </m:oMath>
                </a14:m>
                <a:endParaRPr lang="en-US" dirty="0"/>
              </a:p>
              <a:p>
                <a:pPr marL="0" indent="0">
                  <a:buNone/>
                </a:pP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𝑠𝑒𝑙𝑒𝑐𝑡</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𝑆</m:t>
                        </m:r>
                      </m:e>
                    </m:d>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pPr marL="0" indent="0">
                  <a:buNone/>
                </a:pPr>
                <a:endParaRPr lang="en-US" dirty="0"/>
              </a:p>
              <a:p>
                <a:pPr marL="0" indent="0">
                  <a:buNone/>
                </a:pP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𝑙𝑜</m:t>
                        </m:r>
                        <m:r>
                          <a:rPr lang="en-US" b="0" i="1" smtClean="0">
                            <a:latin typeface="Cambria Math" panose="02040503050406030204" pitchFamily="18" charset="0"/>
                          </a:rPr>
                          <m:t>, </m:t>
                        </m:r>
                        <m:r>
                          <a:rPr lang="en-US" b="0" i="1" smtClean="0">
                            <a:latin typeface="Cambria Math" panose="02040503050406030204" pitchFamily="18" charset="0"/>
                          </a:rPr>
                          <m:t>h𝑖</m:t>
                        </m:r>
                      </m:e>
                    </m:d>
                    <m:r>
                      <a:rPr lang="en-US" b="0" i="1" smtClean="0">
                        <a:latin typeface="Cambria Math" panose="02040503050406030204" pitchFamily="18" charset="0"/>
                      </a:rPr>
                      <m:t>⇔</m:t>
                    </m:r>
                    <m:r>
                      <a:rPr lang="en-US" b="0" i="1" smtClean="0">
                        <a:latin typeface="Cambria Math" panose="02040503050406030204" pitchFamily="18" charset="0"/>
                      </a:rPr>
                      <m:t>𝑙𝑜</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h𝑖</m:t>
                    </m:r>
                  </m:oMath>
                </a14:m>
                <a:endParaRPr lang="en-US" b="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b="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A291AED1-51B4-0E20-2021-3A418743D9DC}"/>
                  </a:ext>
                </a:extLst>
              </p:cNvPr>
              <p:cNvSpPr>
                <a:spLocks noGrp="1" noRot="1" noChangeAspect="1" noMove="1" noResize="1" noEditPoints="1" noAdjustHandles="1" noChangeArrowheads="1" noChangeShapeType="1" noTextEdit="1"/>
              </p:cNvSpPr>
              <p:nvPr>
                <p:ph idx="1"/>
              </p:nvPr>
            </p:nvSpPr>
            <p:spPr>
              <a:xfrm>
                <a:off x="2550543" y="1584084"/>
                <a:ext cx="9261894" cy="4351338"/>
              </a:xfrm>
              <a:blipFill>
                <a:blip r:embed="rId2"/>
                <a:stretch>
                  <a:fillRect t="-84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2D66B71-459A-B7D8-1F3E-E33C805575A1}"/>
              </a:ext>
            </a:extLst>
          </p:cNvPr>
          <p:cNvSpPr txBox="1"/>
          <p:nvPr/>
        </p:nvSpPr>
        <p:spPr>
          <a:xfrm>
            <a:off x="1319842" y="2182482"/>
            <a:ext cx="1164101" cy="707886"/>
          </a:xfrm>
          <a:prstGeom prst="rect">
            <a:avLst/>
          </a:prstGeom>
          <a:noFill/>
        </p:spPr>
        <p:txBody>
          <a:bodyPr wrap="none" rtlCol="0">
            <a:spAutoFit/>
          </a:bodyPr>
          <a:lstStyle/>
          <a:p>
            <a:r>
              <a:rPr lang="en-US" sz="4000" dirty="0"/>
              <a:t>Base</a:t>
            </a:r>
          </a:p>
        </p:txBody>
      </p:sp>
      <p:sp>
        <p:nvSpPr>
          <p:cNvPr id="5" name="TextBox 4">
            <a:extLst>
              <a:ext uri="{FF2B5EF4-FFF2-40B4-BE49-F238E27FC236}">
                <a16:creationId xmlns:a16="http://schemas.microsoft.com/office/drawing/2014/main" id="{F2E1FB4B-70D5-78F8-E903-B2F7095DFE98}"/>
              </a:ext>
            </a:extLst>
          </p:cNvPr>
          <p:cNvSpPr txBox="1"/>
          <p:nvPr/>
        </p:nvSpPr>
        <p:spPr>
          <a:xfrm>
            <a:off x="1319842" y="4198187"/>
            <a:ext cx="1446358" cy="707886"/>
          </a:xfrm>
          <a:prstGeom prst="rect">
            <a:avLst/>
          </a:prstGeom>
          <a:noFill/>
        </p:spPr>
        <p:txBody>
          <a:bodyPr wrap="none" rtlCol="0">
            <a:spAutoFit/>
          </a:bodyPr>
          <a:lstStyle/>
          <a:p>
            <a:r>
              <a:rPr lang="en-US" sz="4000" dirty="0"/>
              <a:t>Filters</a:t>
            </a:r>
          </a:p>
        </p:txBody>
      </p:sp>
      <p:sp>
        <p:nvSpPr>
          <p:cNvPr id="6" name="TextBox 5">
            <a:extLst>
              <a:ext uri="{FF2B5EF4-FFF2-40B4-BE49-F238E27FC236}">
                <a16:creationId xmlns:a16="http://schemas.microsoft.com/office/drawing/2014/main" id="{C944F5DA-6318-3DCC-AD27-07D8EAE5711C}"/>
              </a:ext>
            </a:extLst>
          </p:cNvPr>
          <p:cNvSpPr txBox="1"/>
          <p:nvPr/>
        </p:nvSpPr>
        <p:spPr>
          <a:xfrm>
            <a:off x="1319842" y="5273916"/>
            <a:ext cx="1470852" cy="707886"/>
          </a:xfrm>
          <a:prstGeom prst="rect">
            <a:avLst/>
          </a:prstGeom>
          <a:noFill/>
        </p:spPr>
        <p:txBody>
          <a:bodyPr wrap="none" rtlCol="0">
            <a:spAutoFit/>
          </a:bodyPr>
          <a:lstStyle/>
          <a:p>
            <a:r>
              <a:rPr lang="en-US" sz="4000" dirty="0"/>
              <a:t>Range</a:t>
            </a:r>
          </a:p>
        </p:txBody>
      </p:sp>
    </p:spTree>
    <p:extLst>
      <p:ext uri="{BB962C8B-B14F-4D97-AF65-F5344CB8AC3E}">
        <p14:creationId xmlns:p14="http://schemas.microsoft.com/office/powerpoint/2010/main" val="1300592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038C-F8E8-1504-2FC8-8477BB746C96}"/>
              </a:ext>
            </a:extLst>
          </p:cNvPr>
          <p:cNvSpPr>
            <a:spLocks noGrp="1"/>
          </p:cNvSpPr>
          <p:nvPr>
            <p:ph type="title"/>
          </p:nvPr>
        </p:nvSpPr>
        <p:spPr/>
        <p:txBody>
          <a:bodyPr/>
          <a:lstStyle/>
          <a:p>
            <a:r>
              <a:rPr lang="en-US"/>
              <a:t>Use Built-in </a:t>
            </a:r>
            <a:r>
              <a:rPr lang="en-US" dirty="0"/>
              <a:t>functions for existential axioms</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144D5F8-DF6A-FEDF-D75D-9B16C0AA1EDD}"/>
                  </a:ext>
                </a:extLst>
              </p:cNvPr>
              <p:cNvSpPr txBox="1"/>
              <p:nvPr/>
            </p:nvSpPr>
            <p:spPr>
              <a:xfrm>
                <a:off x="1388853" y="1992703"/>
                <a:ext cx="7511450" cy="1384995"/>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𝑠</m:t>
                      </m:r>
                      <m:r>
                        <a:rPr lang="en-US" sz="2800" i="1" smtClean="0">
                          <a:latin typeface="Cambria Math" panose="02040503050406030204" pitchFamily="18" charset="0"/>
                        </a:rPr>
                        <m:t>≠</m:t>
                      </m:r>
                      <m:r>
                        <a:rPr lang="en-US" sz="2800" i="1" smtClean="0">
                          <a:latin typeface="Cambria Math" panose="02040503050406030204" pitchFamily="18" charset="0"/>
                        </a:rPr>
                        <m:t>𝑡</m:t>
                      </m:r>
                      <m:r>
                        <a:rPr lang="en-US" sz="280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 . </m:t>
                      </m:r>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 </m:t>
                      </m:r>
                    </m:oMath>
                  </m:oMathPara>
                </a14:m>
                <a:endParaRPr lang="en-US" sz="2800" b="0" i="1" dirty="0">
                  <a:latin typeface="Cambria Math" panose="02040503050406030204" pitchFamily="18" charset="0"/>
                </a:endParaRPr>
              </a:p>
              <a:p>
                <a:pPr marL="0" indent="0">
                  <a:buNone/>
                </a:pPr>
                <a:r>
                  <a:rPr lang="en-US" sz="2800" dirty="0" err="1">
                    <a:latin typeface="Cambria Math" panose="02040503050406030204" pitchFamily="18" charset="0"/>
                  </a:rPr>
                  <a:t>Skolemize</a:t>
                </a:r>
                <a:r>
                  <a:rPr lang="en-US" sz="2800" dirty="0">
                    <a:latin typeface="Cambria Math" panose="02040503050406030204" pitchFamily="18" charset="0"/>
                  </a:rPr>
                  <a:t>:</a:t>
                </a:r>
                <a:br>
                  <a:rPr lang="en-US" sz="28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𝑠</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i="1" smtClean="0">
                          <a:latin typeface="Cambria Math" panose="02040503050406030204" pitchFamily="18" charset="0"/>
                        </a:rPr>
                        <m:t>𝛿</m:t>
                      </m:r>
                      <m:d>
                        <m:dPr>
                          <m:ctrlPr>
                            <a:rPr lang="en-US" sz="2800" i="1">
                              <a:latin typeface="Cambria Math" panose="02040503050406030204" pitchFamily="18" charset="0"/>
                            </a:rPr>
                          </m:ctrlPr>
                        </m:dPr>
                        <m:e>
                          <m:r>
                            <a:rPr lang="en-US" sz="2800" i="1">
                              <a:latin typeface="Cambria Math" panose="02040503050406030204" pitchFamily="18" charset="0"/>
                            </a:rPr>
                            <m:t>𝑠</m:t>
                          </m:r>
                          <m:r>
                            <a:rPr lang="en-US" sz="2800" i="1">
                              <a:latin typeface="Cambria Math" panose="02040503050406030204" pitchFamily="18" charset="0"/>
                            </a:rPr>
                            <m:t>, </m:t>
                          </m:r>
                          <m:r>
                            <a:rPr lang="en-US" sz="2800" i="1">
                              <a:latin typeface="Cambria Math" panose="02040503050406030204" pitchFamily="18" charset="0"/>
                            </a:rPr>
                            <m:t>𝑡</m:t>
                          </m:r>
                        </m:e>
                      </m:d>
                      <m:r>
                        <a:rPr lang="en-US" sz="2800" i="1">
                          <a:latin typeface="Cambria Math" panose="02040503050406030204" pitchFamily="18" charset="0"/>
                        </a:rPr>
                        <m:t>∈</m:t>
                      </m:r>
                      <m:r>
                        <a:rPr lang="en-US" sz="2800" i="1">
                          <a:latin typeface="Cambria Math" panose="02040503050406030204" pitchFamily="18" charset="0"/>
                        </a:rPr>
                        <m:t>𝑠</m:t>
                      </m:r>
                      <m:r>
                        <a:rPr lang="en-US" sz="2800" i="1">
                          <a:latin typeface="Cambria Math" panose="02040503050406030204" pitchFamily="18" charset="0"/>
                        </a:rPr>
                        <m:t>≠</m:t>
                      </m:r>
                      <m:r>
                        <a:rPr lang="en-US" sz="2800" i="1">
                          <a:latin typeface="Cambria Math" panose="02040503050406030204" pitchFamily="18" charset="0"/>
                        </a:rPr>
                        <m:t>𝛿</m:t>
                      </m:r>
                      <m:d>
                        <m:dPr>
                          <m:ctrlPr>
                            <a:rPr lang="en-US" sz="2800" i="1">
                              <a:latin typeface="Cambria Math" panose="02040503050406030204" pitchFamily="18" charset="0"/>
                            </a:rPr>
                          </m:ctrlPr>
                        </m:dPr>
                        <m:e>
                          <m:r>
                            <a:rPr lang="en-US" sz="2800" i="1">
                              <a:latin typeface="Cambria Math" panose="02040503050406030204" pitchFamily="18" charset="0"/>
                            </a:rPr>
                            <m:t>𝑠</m:t>
                          </m:r>
                          <m:r>
                            <a:rPr lang="en-US" sz="2800" i="1">
                              <a:latin typeface="Cambria Math" panose="02040503050406030204" pitchFamily="18" charset="0"/>
                            </a:rPr>
                            <m:t>,</m:t>
                          </m:r>
                          <m:r>
                            <a:rPr lang="en-US" sz="2800" i="1">
                              <a:latin typeface="Cambria Math" panose="02040503050406030204" pitchFamily="18" charset="0"/>
                            </a:rPr>
                            <m:t>𝑡</m:t>
                          </m:r>
                        </m:e>
                      </m:d>
                      <m:r>
                        <a:rPr lang="en-US" sz="2800" i="1">
                          <a:latin typeface="Cambria Math" panose="02040503050406030204" pitchFamily="18" charset="0"/>
                        </a:rPr>
                        <m:t>∈</m:t>
                      </m:r>
                      <m:r>
                        <a:rPr lang="en-US" sz="2800" i="1">
                          <a:latin typeface="Cambria Math" panose="02040503050406030204" pitchFamily="18" charset="0"/>
                        </a:rPr>
                        <m:t>𝑡</m:t>
                      </m:r>
                    </m:oMath>
                  </m:oMathPara>
                </a14:m>
                <a:endParaRPr lang="en-US" sz="2800" dirty="0"/>
              </a:p>
            </p:txBody>
          </p:sp>
        </mc:Choice>
        <mc:Fallback>
          <p:sp>
            <p:nvSpPr>
              <p:cNvPr id="5" name="TextBox 4">
                <a:extLst>
                  <a:ext uri="{FF2B5EF4-FFF2-40B4-BE49-F238E27FC236}">
                    <a16:creationId xmlns:a16="http://schemas.microsoft.com/office/drawing/2014/main" id="{0144D5F8-DF6A-FEDF-D75D-9B16C0AA1EDD}"/>
                  </a:ext>
                </a:extLst>
              </p:cNvPr>
              <p:cNvSpPr txBox="1">
                <a:spLocks noRot="1" noChangeAspect="1" noMove="1" noResize="1" noEditPoints="1" noAdjustHandles="1" noChangeArrowheads="1" noChangeShapeType="1" noTextEdit="1"/>
              </p:cNvSpPr>
              <p:nvPr/>
            </p:nvSpPr>
            <p:spPr>
              <a:xfrm>
                <a:off x="1388853" y="1992703"/>
                <a:ext cx="7511450" cy="1384995"/>
              </a:xfrm>
              <a:prstGeom prst="rect">
                <a:avLst/>
              </a:prstGeom>
              <a:blipFill>
                <a:blip r:embed="rId2"/>
                <a:stretch>
                  <a:fillRect l="-17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4F71166-4BAB-92A4-F19E-28E62A3BD831}"/>
                  </a:ext>
                </a:extLst>
              </p:cNvPr>
              <p:cNvSpPr txBox="1"/>
              <p:nvPr/>
            </p:nvSpPr>
            <p:spPr>
              <a:xfrm>
                <a:off x="1202666" y="4077421"/>
                <a:ext cx="9786667" cy="2302233"/>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𝑚𝑎𝑝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𝑓</m:t>
                          </m:r>
                          <m:r>
                            <a:rPr lang="en-US" sz="2800" b="0" i="1" smtClean="0">
                              <a:latin typeface="Cambria Math" panose="02040503050406030204" pitchFamily="18" charset="0"/>
                            </a:rPr>
                            <m:t>, </m:t>
                          </m:r>
                          <m:r>
                            <a:rPr lang="en-US" sz="2800" b="0" i="1" smtClean="0">
                              <a:latin typeface="Cambria Math" panose="02040503050406030204" pitchFamily="18" charset="0"/>
                            </a:rPr>
                            <m:t>𝑆</m:t>
                          </m:r>
                        </m:e>
                      </m:d>
                      <m:r>
                        <a:rPr lang="en-US" sz="2800" b="0" i="1" smtClean="0">
                          <a:latin typeface="Cambria Math" panose="02040503050406030204" pitchFamily="18" charset="0"/>
                        </a:rPr>
                        <m:t>⇒∃</m:t>
                      </m:r>
                      <m:r>
                        <a:rPr lang="en-US" sz="2800" b="0" i="1" smtClean="0">
                          <a:latin typeface="Cambria Math" panose="02040503050406030204" pitchFamily="18" charset="0"/>
                        </a:rPr>
                        <m:t>𝑦</m:t>
                      </m:r>
                      <m:r>
                        <a:rPr lang="en-US" sz="2800" b="0" i="1" smtClean="0">
                          <a:latin typeface="Cambria Math" panose="02040503050406030204" pitchFamily="18" charset="0"/>
                        </a:rPr>
                        <m:t> . </m:t>
                      </m:r>
                      <m:r>
                        <a:rPr lang="en-US" sz="2800" b="0" i="1" smtClean="0">
                          <a:latin typeface="Cambria Math" panose="02040503050406030204" pitchFamily="18" charset="0"/>
                        </a:rPr>
                        <m:t>𝑦</m:t>
                      </m:r>
                      <m:r>
                        <a:rPr lang="en-US" sz="2800" b="0" i="1" smtClean="0">
                          <a:latin typeface="Cambria Math" panose="02040503050406030204" pitchFamily="18" charset="0"/>
                        </a:rPr>
                        <m:t>∈</m:t>
                      </m:r>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𝑦</m:t>
                          </m:r>
                        </m:e>
                      </m:d>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 </m:t>
                      </m:r>
                    </m:oMath>
                  </m:oMathPara>
                </a14:m>
                <a:endParaRPr lang="en-US" sz="2800" b="0" i="1" dirty="0">
                  <a:latin typeface="Cambria Math" panose="02040503050406030204" pitchFamily="18" charset="0"/>
                </a:endParaRPr>
              </a:p>
              <a:p>
                <a:r>
                  <a:rPr lang="en-US" sz="2800" dirty="0" err="1">
                    <a:latin typeface="Cambria Math" panose="02040503050406030204" pitchFamily="18" charset="0"/>
                  </a:rPr>
                  <a:t>Skolemize</a:t>
                </a:r>
                <a:r>
                  <a:rPr lang="en-US" sz="2800" dirty="0">
                    <a:latin typeface="Cambria Math" panose="02040503050406030204" pitchFamily="18" charset="0"/>
                  </a:rPr>
                  <a:t>:</a:t>
                </a:r>
              </a:p>
              <a:p>
                <a:br>
                  <a:rPr lang="en-US" sz="28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𝑚𝑎𝑝</m:t>
                      </m:r>
                      <m:d>
                        <m:dPr>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 </m:t>
                          </m:r>
                          <m:r>
                            <a:rPr lang="en-US" sz="2800" i="1">
                              <a:latin typeface="Cambria Math" panose="02040503050406030204" pitchFamily="18" charset="0"/>
                            </a:rPr>
                            <m:t>𝑆</m:t>
                          </m:r>
                        </m:e>
                      </m:d>
                      <m:r>
                        <a:rPr lang="en-US" sz="2800" i="1">
                          <a:latin typeface="Cambria Math" panose="02040503050406030204" pitchFamily="18" charset="0"/>
                        </a:rPr>
                        <m:t>⇒</m:t>
                      </m:r>
                      <m:r>
                        <a:rPr lang="en-US" sz="2800" i="1">
                          <a:latin typeface="Cambria Math" panose="02040503050406030204" pitchFamily="18" charset="0"/>
                        </a:rPr>
                        <m:t>𝑚𝑎</m:t>
                      </m:r>
                      <m:sSup>
                        <m:sSupPr>
                          <m:ctrlPr>
                            <a:rPr lang="en-US" sz="2800" i="1">
                              <a:latin typeface="Cambria Math" panose="02040503050406030204" pitchFamily="18" charset="0"/>
                            </a:rPr>
                          </m:ctrlPr>
                        </m:sSupPr>
                        <m:e>
                          <m:r>
                            <a:rPr lang="en-US" sz="2800" i="1">
                              <a:latin typeface="Cambria Math" panose="02040503050406030204" pitchFamily="18" charset="0"/>
                            </a:rPr>
                            <m:t>𝑝</m:t>
                          </m:r>
                        </m:e>
                        <m:sup>
                          <m:r>
                            <a:rPr lang="en-US" sz="2800" i="1">
                              <a:latin typeface="Cambria Math" panose="02040503050406030204" pitchFamily="18" charset="0"/>
                            </a:rPr>
                            <m:t>−1</m:t>
                          </m:r>
                        </m:sup>
                      </m:sSup>
                      <m:d>
                        <m:dPr>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 </m:t>
                          </m:r>
                          <m:r>
                            <a:rPr lang="en-US" sz="2800" i="1">
                              <a:latin typeface="Cambria Math" panose="02040503050406030204" pitchFamily="18" charset="0"/>
                            </a:rPr>
                            <m:t>𝑥</m:t>
                          </m:r>
                          <m:r>
                            <a:rPr lang="en-US" sz="2800" i="1">
                              <a:latin typeface="Cambria Math" panose="02040503050406030204" pitchFamily="18" charset="0"/>
                            </a:rPr>
                            <m:t>, </m:t>
                          </m:r>
                          <m:r>
                            <a:rPr lang="en-US" sz="2800" i="1">
                              <a:latin typeface="Cambria Math" panose="02040503050406030204" pitchFamily="18" charset="0"/>
                            </a:rPr>
                            <m:t>𝑆</m:t>
                          </m:r>
                        </m:e>
                      </m:d>
                      <m:r>
                        <a:rPr lang="en-US" sz="2800" i="1">
                          <a:latin typeface="Cambria Math" panose="02040503050406030204" pitchFamily="18" charset="0"/>
                        </a:rPr>
                        <m:t>∈</m:t>
                      </m:r>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𝑓</m:t>
                      </m:r>
                      <m:d>
                        <m:dPr>
                          <m:ctrlPr>
                            <a:rPr lang="en-US" sz="2800" i="1">
                              <a:latin typeface="Cambria Math" panose="02040503050406030204" pitchFamily="18" charset="0"/>
                            </a:rPr>
                          </m:ctrlPr>
                        </m:dPr>
                        <m:e>
                          <m:r>
                            <a:rPr lang="en-US" sz="2800" i="1">
                              <a:latin typeface="Cambria Math" panose="02040503050406030204" pitchFamily="18" charset="0"/>
                            </a:rPr>
                            <m:t>𝑚𝑎</m:t>
                          </m:r>
                          <m:sSup>
                            <m:sSupPr>
                              <m:ctrlPr>
                                <a:rPr lang="en-US" sz="2800" i="1">
                                  <a:latin typeface="Cambria Math" panose="02040503050406030204" pitchFamily="18" charset="0"/>
                                </a:rPr>
                              </m:ctrlPr>
                            </m:sSupPr>
                            <m:e>
                              <m:r>
                                <a:rPr lang="en-US" sz="2800" i="1">
                                  <a:latin typeface="Cambria Math" panose="02040503050406030204" pitchFamily="18" charset="0"/>
                                </a:rPr>
                                <m:t>𝑝</m:t>
                              </m:r>
                            </m:e>
                            <m:sup>
                              <m:r>
                                <a:rPr lang="en-US" sz="2800" i="1">
                                  <a:latin typeface="Cambria Math" panose="02040503050406030204" pitchFamily="18" charset="0"/>
                                </a:rPr>
                                <m:t>−1</m:t>
                              </m:r>
                            </m:sup>
                          </m:sSup>
                          <m:d>
                            <m:dPr>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 </m:t>
                              </m:r>
                              <m:r>
                                <a:rPr lang="en-US" sz="2800" i="1">
                                  <a:latin typeface="Cambria Math" panose="02040503050406030204" pitchFamily="18" charset="0"/>
                                </a:rPr>
                                <m:t>𝑥</m:t>
                              </m:r>
                              <m:r>
                                <a:rPr lang="en-US" sz="2800" i="1">
                                  <a:latin typeface="Cambria Math" panose="02040503050406030204" pitchFamily="18" charset="0"/>
                                </a:rPr>
                                <m:t>, </m:t>
                              </m:r>
                              <m:r>
                                <a:rPr lang="en-US" sz="2800" i="1">
                                  <a:latin typeface="Cambria Math" panose="02040503050406030204" pitchFamily="18" charset="0"/>
                                </a:rPr>
                                <m:t>𝑆</m:t>
                              </m:r>
                            </m:e>
                          </m:d>
                        </m:e>
                      </m:d>
                      <m:r>
                        <a:rPr lang="en-US" sz="2800" i="1">
                          <a:latin typeface="Cambria Math" panose="02040503050406030204" pitchFamily="18" charset="0"/>
                        </a:rPr>
                        <m:t>=</m:t>
                      </m:r>
                      <m:r>
                        <a:rPr lang="en-US" sz="2800" i="1">
                          <a:latin typeface="Cambria Math" panose="02040503050406030204" pitchFamily="18" charset="0"/>
                        </a:rPr>
                        <m:t>𝑥</m:t>
                      </m:r>
                    </m:oMath>
                  </m:oMathPara>
                </a14:m>
                <a:endParaRPr lang="en-US" sz="2800" dirty="0"/>
              </a:p>
              <a:p>
                <a:pPr marL="0" indent="0">
                  <a:buNone/>
                </a:pPr>
                <a:endParaRPr lang="en-US" sz="2800" dirty="0"/>
              </a:p>
            </p:txBody>
          </p:sp>
        </mc:Choice>
        <mc:Fallback>
          <p:sp>
            <p:nvSpPr>
              <p:cNvPr id="6" name="TextBox 5">
                <a:extLst>
                  <a:ext uri="{FF2B5EF4-FFF2-40B4-BE49-F238E27FC236}">
                    <a16:creationId xmlns:a16="http://schemas.microsoft.com/office/drawing/2014/main" id="{04F71166-4BAB-92A4-F19E-28E62A3BD831}"/>
                  </a:ext>
                </a:extLst>
              </p:cNvPr>
              <p:cNvSpPr txBox="1">
                <a:spLocks noRot="1" noChangeAspect="1" noMove="1" noResize="1" noEditPoints="1" noAdjustHandles="1" noChangeArrowheads="1" noChangeShapeType="1" noTextEdit="1"/>
              </p:cNvSpPr>
              <p:nvPr/>
            </p:nvSpPr>
            <p:spPr>
              <a:xfrm>
                <a:off x="1202666" y="4077421"/>
                <a:ext cx="9786667" cy="2302233"/>
              </a:xfrm>
              <a:prstGeom prst="rect">
                <a:avLst/>
              </a:prstGeom>
              <a:blipFill>
                <a:blip r:embed="rId3"/>
                <a:stretch>
                  <a:fillRect l="-1245"/>
                </a:stretch>
              </a:blipFill>
            </p:spPr>
            <p:txBody>
              <a:bodyPr/>
              <a:lstStyle/>
              <a:p>
                <a:r>
                  <a:rPr lang="en-US">
                    <a:noFill/>
                  </a:rPr>
                  <a:t> </a:t>
                </a:r>
              </a:p>
            </p:txBody>
          </p:sp>
        </mc:Fallback>
      </mc:AlternateContent>
    </p:spTree>
    <p:extLst>
      <p:ext uri="{BB962C8B-B14F-4D97-AF65-F5344CB8AC3E}">
        <p14:creationId xmlns:p14="http://schemas.microsoft.com/office/powerpoint/2010/main" val="3110642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C9278-4852-34C4-EB8F-0715F1C8F0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EDFD0D-6FA5-3245-F07E-EB953B4157F9}"/>
              </a:ext>
            </a:extLst>
          </p:cNvPr>
          <p:cNvSpPr>
            <a:spLocks noGrp="1"/>
          </p:cNvSpPr>
          <p:nvPr>
            <p:ph type="title"/>
          </p:nvPr>
        </p:nvSpPr>
        <p:spPr/>
        <p:txBody>
          <a:bodyPr/>
          <a:lstStyle/>
          <a:p>
            <a:r>
              <a:rPr lang="en-US" dirty="0"/>
              <a:t>Theory Axiom Saturation – for Base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559DC19-2BAC-FDA6-0F6F-71124B847067}"/>
                  </a:ext>
                </a:extLst>
              </p:cNvPr>
              <p:cNvSpPr>
                <a:spLocks noGrp="1"/>
              </p:cNvSpPr>
              <p:nvPr>
                <p:ph idx="1"/>
              </p:nvPr>
            </p:nvSpPr>
            <p:spPr/>
            <p:txBody>
              <a:bodyPr>
                <a:normAutofit fontScale="77500" lnSpcReduction="20000"/>
              </a:bodyPr>
              <a:lstStyle/>
              <a:p>
                <a:pPr marL="0" indent="0">
                  <a:buNone/>
                </a:pPr>
                <a:r>
                  <a:rPr lang="en-US" sz="3900" dirty="0"/>
                  <a:t>		    </a:t>
                </a:r>
                <a14:m>
                  <m:oMath xmlns:m="http://schemas.openxmlformats.org/officeDocument/2006/math">
                    <m:r>
                      <a:rPr lang="en-US" sz="3900" b="0" i="1" smtClean="0">
                        <a:latin typeface="Cambria Math" panose="02040503050406030204" pitchFamily="18" charset="0"/>
                      </a:rPr>
                      <m:t>∀</m:t>
                    </m:r>
                    <m:r>
                      <a:rPr lang="en-US" sz="3900" b="0" i="1" smtClean="0">
                        <a:latin typeface="Cambria Math" panose="02040503050406030204" pitchFamily="18" charset="0"/>
                      </a:rPr>
                      <m:t>𝑥</m:t>
                    </m:r>
                    <m:r>
                      <a:rPr lang="en-US" sz="3900" b="0" i="1" smtClean="0">
                        <a:latin typeface="Cambria Math" panose="02040503050406030204" pitchFamily="18" charset="0"/>
                      </a:rPr>
                      <m:t> </m:t>
                    </m:r>
                    <m:r>
                      <a:rPr lang="en-US" sz="3900" b="0" i="1" smtClean="0">
                        <a:latin typeface="Cambria Math" panose="02040503050406030204" pitchFamily="18" charset="0"/>
                      </a:rPr>
                      <m:t>𝑆</m:t>
                    </m:r>
                    <m:r>
                      <a:rPr lang="en-US" sz="3900" b="0" i="1" smtClean="0">
                        <a:latin typeface="Cambria Math" panose="02040503050406030204" pitchFamily="18" charset="0"/>
                      </a:rPr>
                      <m:t>, </m:t>
                    </m:r>
                    <m:r>
                      <a:rPr lang="en-US" sz="3900" b="0" i="1" smtClean="0">
                        <a:latin typeface="Cambria Math" panose="02040503050406030204" pitchFamily="18" charset="0"/>
                      </a:rPr>
                      <m:t>𝑇</m:t>
                    </m:r>
                    <m:r>
                      <a:rPr lang="en-US" sz="3900" b="0" i="1" smtClean="0">
                        <a:latin typeface="Cambria Math" panose="02040503050406030204" pitchFamily="18" charset="0"/>
                      </a:rPr>
                      <m:t> . </m:t>
                    </m:r>
                    <m:r>
                      <a:rPr lang="en-US" sz="3900" b="0" i="1" smtClean="0">
                        <a:latin typeface="Cambria Math" panose="02040503050406030204" pitchFamily="18" charset="0"/>
                      </a:rPr>
                      <m:t>𝑥</m:t>
                    </m:r>
                    <m:r>
                      <a:rPr lang="en-US" sz="3900" b="0" i="1" smtClean="0">
                        <a:latin typeface="Cambria Math" panose="02040503050406030204" pitchFamily="18" charset="0"/>
                      </a:rPr>
                      <m:t>∈</m:t>
                    </m:r>
                    <m:r>
                      <a:rPr lang="en-US" sz="3900" b="0" i="1" smtClean="0">
                        <a:latin typeface="Cambria Math" panose="02040503050406030204" pitchFamily="18" charset="0"/>
                      </a:rPr>
                      <m:t>𝑆</m:t>
                    </m:r>
                    <m:r>
                      <a:rPr lang="en-US" sz="3900" b="0" i="1" smtClean="0">
                        <a:latin typeface="Cambria Math" panose="02040503050406030204" pitchFamily="18" charset="0"/>
                      </a:rPr>
                      <m:t>∪</m:t>
                    </m:r>
                    <m:r>
                      <a:rPr lang="en-US" sz="3900" b="0" i="1" smtClean="0">
                        <a:latin typeface="Cambria Math" panose="02040503050406030204" pitchFamily="18" charset="0"/>
                      </a:rPr>
                      <m:t>𝑇</m:t>
                    </m:r>
                    <m:r>
                      <a:rPr lang="en-US" sz="3900" b="0" i="1" smtClean="0">
                        <a:latin typeface="Cambria Math" panose="02040503050406030204" pitchFamily="18" charset="0"/>
                      </a:rPr>
                      <m:t>⇔</m:t>
                    </m:r>
                    <m:r>
                      <a:rPr lang="en-US" sz="3900" b="0" i="1" smtClean="0">
                        <a:latin typeface="Cambria Math" panose="02040503050406030204" pitchFamily="18" charset="0"/>
                      </a:rPr>
                      <m:t>𝑥</m:t>
                    </m:r>
                    <m:r>
                      <a:rPr lang="en-US" sz="3900" b="0" i="1" smtClean="0">
                        <a:latin typeface="Cambria Math" panose="02040503050406030204" pitchFamily="18" charset="0"/>
                      </a:rPr>
                      <m:t>∈</m:t>
                    </m:r>
                    <m:r>
                      <a:rPr lang="en-US" sz="3900" b="0" i="1" smtClean="0">
                        <a:latin typeface="Cambria Math" panose="02040503050406030204" pitchFamily="18" charset="0"/>
                      </a:rPr>
                      <m:t>𝑆</m:t>
                    </m:r>
                    <m:r>
                      <a:rPr lang="en-US" sz="3900" b="0" i="1" smtClean="0">
                        <a:latin typeface="Cambria Math" panose="02040503050406030204" pitchFamily="18" charset="0"/>
                      </a:rPr>
                      <m:t>∨</m:t>
                    </m:r>
                    <m:r>
                      <a:rPr lang="en-US" sz="3900" b="0" i="1" smtClean="0">
                        <a:latin typeface="Cambria Math" panose="02040503050406030204" pitchFamily="18" charset="0"/>
                      </a:rPr>
                      <m:t>𝑥</m:t>
                    </m:r>
                    <m:r>
                      <a:rPr lang="en-US" sz="3900" b="0" i="1" smtClean="0">
                        <a:latin typeface="Cambria Math" panose="02040503050406030204" pitchFamily="18" charset="0"/>
                      </a:rPr>
                      <m:t>∈</m:t>
                    </m:r>
                    <m:r>
                      <a:rPr lang="en-US" sz="3900" b="0" i="1" smtClean="0">
                        <a:latin typeface="Cambria Math" panose="02040503050406030204" pitchFamily="18" charset="0"/>
                      </a:rPr>
                      <m:t>𝑇</m:t>
                    </m:r>
                  </m:oMath>
                </a14:m>
                <a:endParaRPr lang="en-US" sz="3900" b="0" dirty="0"/>
              </a:p>
              <a:p>
                <a:pPr marL="0" indent="0">
                  <a:buNone/>
                </a:pPr>
                <a:endParaRPr lang="en-US" sz="3900" dirty="0"/>
              </a:p>
              <a:p>
                <a:pPr marL="0" indent="0">
                  <a:buNone/>
                </a:pPr>
                <a:r>
                  <a:rPr lang="en-US" sz="3900" dirty="0"/>
                  <a:t>    	    </a:t>
                </a:r>
                <a14:m>
                  <m:oMath xmlns:m="http://schemas.openxmlformats.org/officeDocument/2006/math">
                    <m:f>
                      <m:fPr>
                        <m:ctrlPr>
                          <a:rPr lang="en-US" sz="3900" i="1">
                            <a:latin typeface="Cambria Math" panose="02040503050406030204" pitchFamily="18" charset="0"/>
                          </a:rPr>
                        </m:ctrlPr>
                      </m:fPr>
                      <m:num>
                        <m:r>
                          <a:rPr lang="en-US" sz="3900" b="0" i="1" smtClean="0">
                            <a:latin typeface="Cambria Math" panose="02040503050406030204" pitchFamily="18" charset="0"/>
                          </a:rPr>
                          <m:t>𝑥</m:t>
                        </m:r>
                        <m:r>
                          <a:rPr lang="en-US" sz="3900" i="1">
                            <a:latin typeface="Cambria Math" panose="02040503050406030204" pitchFamily="18" charset="0"/>
                          </a:rPr>
                          <m:t>∈</m:t>
                        </m:r>
                        <m:r>
                          <a:rPr lang="en-US" sz="3900" b="0" i="1" smtClean="0">
                            <a:latin typeface="Cambria Math" panose="02040503050406030204" pitchFamily="18" charset="0"/>
                          </a:rPr>
                          <m:t>𝑈</m:t>
                        </m:r>
                        <m:r>
                          <a:rPr lang="en-US" sz="3900" b="0" i="1" smtClean="0">
                            <a:latin typeface="Cambria Math" panose="02040503050406030204" pitchFamily="18" charset="0"/>
                          </a:rPr>
                          <m:t>,    </m:t>
                        </m:r>
                        <m:r>
                          <a:rPr lang="en-US" sz="3900" b="0" i="1" smtClean="0">
                            <a:latin typeface="Cambria Math" panose="02040503050406030204" pitchFamily="18" charset="0"/>
                          </a:rPr>
                          <m:t>𝑈</m:t>
                        </m:r>
                        <m:r>
                          <a:rPr lang="en-US" sz="3900" b="0" i="1" smtClean="0">
                            <a:latin typeface="Cambria Math" panose="02040503050406030204" pitchFamily="18" charset="0"/>
                          </a:rPr>
                          <m:t> ~ </m:t>
                        </m:r>
                        <m:r>
                          <a:rPr lang="en-US" sz="3900" b="0" i="1" smtClean="0">
                            <a:latin typeface="Cambria Math" panose="02040503050406030204" pitchFamily="18" charset="0"/>
                          </a:rPr>
                          <m:t>𝑆</m:t>
                        </m:r>
                        <m:r>
                          <a:rPr lang="en-US" sz="3900" b="0" i="1" smtClean="0">
                            <a:latin typeface="Cambria Math" panose="02040503050406030204" pitchFamily="18" charset="0"/>
                          </a:rPr>
                          <m:t>∪</m:t>
                        </m:r>
                        <m:r>
                          <a:rPr lang="en-US" sz="3900" b="0" i="1" smtClean="0">
                            <a:latin typeface="Cambria Math" panose="02040503050406030204" pitchFamily="18" charset="0"/>
                          </a:rPr>
                          <m:t>𝑇</m:t>
                        </m:r>
                      </m:num>
                      <m:den>
                        <m:r>
                          <a:rPr lang="en-US" sz="3900" i="1">
                            <a:latin typeface="Cambria Math" panose="02040503050406030204" pitchFamily="18" charset="0"/>
                          </a:rPr>
                          <m:t>𝑥</m:t>
                        </m:r>
                        <m:r>
                          <a:rPr lang="en-US" sz="3900" i="1">
                            <a:latin typeface="Cambria Math" panose="02040503050406030204" pitchFamily="18" charset="0"/>
                          </a:rPr>
                          <m:t>∈</m:t>
                        </m:r>
                        <m:r>
                          <a:rPr lang="en-US" sz="3900" b="0" i="1" smtClean="0">
                            <a:latin typeface="Cambria Math" panose="02040503050406030204" pitchFamily="18" charset="0"/>
                          </a:rPr>
                          <m:t>𝑆</m:t>
                        </m:r>
                        <m:r>
                          <a:rPr lang="en-US" sz="3900" b="0" i="1" smtClean="0">
                            <a:latin typeface="Cambria Math" panose="02040503050406030204" pitchFamily="18" charset="0"/>
                          </a:rPr>
                          <m:t>∪</m:t>
                        </m:r>
                        <m:r>
                          <a:rPr lang="en-US" sz="3900" b="0" i="1" smtClean="0">
                            <a:latin typeface="Cambria Math" panose="02040503050406030204" pitchFamily="18" charset="0"/>
                          </a:rPr>
                          <m:t>𝑇</m:t>
                        </m:r>
                        <m:r>
                          <a:rPr lang="en-US" sz="3900" i="1">
                            <a:latin typeface="Cambria Math" panose="02040503050406030204" pitchFamily="18" charset="0"/>
                          </a:rPr>
                          <m:t>⇔</m:t>
                        </m:r>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𝑆</m:t>
                        </m:r>
                        <m:r>
                          <a:rPr lang="en-US" sz="3900" i="1">
                            <a:latin typeface="Cambria Math" panose="02040503050406030204" pitchFamily="18" charset="0"/>
                          </a:rPr>
                          <m:t>∨</m:t>
                        </m:r>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𝑇</m:t>
                        </m:r>
                        <m:r>
                          <m:rPr>
                            <m:nor/>
                          </m:rPr>
                          <a:rPr lang="en-US" sz="3900" dirty="0"/>
                          <m:t> </m:t>
                        </m:r>
                      </m:den>
                    </m:f>
                  </m:oMath>
                </a14:m>
                <a:r>
                  <a:rPr lang="en-US" sz="3000" dirty="0"/>
                  <a:t>                    </a:t>
                </a:r>
                <a14:m>
                  <m:oMath xmlns:m="http://schemas.openxmlformats.org/officeDocument/2006/math">
                    <m:f>
                      <m:fPr>
                        <m:ctrlPr>
                          <a:rPr lang="en-US" sz="3900" i="1">
                            <a:latin typeface="Cambria Math" panose="02040503050406030204" pitchFamily="18" charset="0"/>
                          </a:rPr>
                        </m:ctrlPr>
                      </m:fPr>
                      <m:num>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𝑈</m:t>
                        </m:r>
                        <m:r>
                          <a:rPr lang="en-US" sz="3900" b="0" i="1" smtClean="0">
                            <a:latin typeface="Cambria Math" panose="02040503050406030204" pitchFamily="18" charset="0"/>
                          </a:rPr>
                          <m:t>≡</m:t>
                        </m:r>
                        <m:r>
                          <a:rPr lang="en-US" sz="3900" b="0" i="1" smtClean="0">
                            <a:latin typeface="Cambria Math" panose="02040503050406030204" pitchFamily="18" charset="0"/>
                          </a:rPr>
                          <m:t>𝑣</m:t>
                        </m:r>
                        <m:r>
                          <a:rPr lang="en-US" sz="3900" b="0" i="1" smtClean="0">
                            <a:latin typeface="Cambria Math" panose="02040503050406030204" pitchFamily="18" charset="0"/>
                          </a:rPr>
                          <m:t>           </m:t>
                        </m:r>
                        <m:r>
                          <a:rPr lang="en-US" sz="3900" b="0" i="1" smtClean="0">
                            <a:latin typeface="Cambria Math" panose="02040503050406030204" pitchFamily="18" charset="0"/>
                          </a:rPr>
                          <m:t>𝑈</m:t>
                        </m:r>
                        <m:r>
                          <a:rPr lang="en-US" sz="3900" b="0" i="1" smtClean="0">
                            <a:latin typeface="Cambria Math" panose="02040503050406030204" pitchFamily="18" charset="0"/>
                          </a:rPr>
                          <m:t>∼</m:t>
                        </m:r>
                        <m:r>
                          <a:rPr lang="en-US" sz="3900" b="0" i="1" smtClean="0">
                            <a:latin typeface="Cambria Math" panose="02040503050406030204" pitchFamily="18" charset="0"/>
                          </a:rPr>
                          <m:t>𝑆</m:t>
                        </m:r>
                        <m:r>
                          <a:rPr lang="en-US" sz="3900" b="0" i="1" smtClean="0">
                            <a:latin typeface="Cambria Math" panose="02040503050406030204" pitchFamily="18" charset="0"/>
                          </a:rPr>
                          <m:t>     </m:t>
                        </m:r>
                        <m:r>
                          <a:rPr lang="en-US" sz="3900" i="1">
                            <a:latin typeface="Cambria Math" panose="02040503050406030204" pitchFamily="18" charset="0"/>
                          </a:rPr>
                          <m:t>𝑆</m:t>
                        </m:r>
                        <m:r>
                          <a:rPr lang="en-US" sz="3900" i="1">
                            <a:latin typeface="Cambria Math" panose="02040503050406030204" pitchFamily="18" charset="0"/>
                          </a:rPr>
                          <m:t>∪</m:t>
                        </m:r>
                        <m:r>
                          <a:rPr lang="en-US" sz="3900" i="1">
                            <a:latin typeface="Cambria Math" panose="02040503050406030204" pitchFamily="18" charset="0"/>
                          </a:rPr>
                          <m:t>𝑇</m:t>
                        </m:r>
                        <m:r>
                          <a:rPr lang="en-US" sz="3900" b="0" i="1" smtClean="0">
                            <a:latin typeface="Cambria Math" panose="02040503050406030204" pitchFamily="18" charset="0"/>
                          </a:rPr>
                          <m:t>∈</m:t>
                        </m:r>
                        <m:r>
                          <a:rPr lang="en-US" sz="3900" b="0" i="1" smtClean="0">
                            <a:latin typeface="Cambria Math" panose="02040503050406030204" pitchFamily="18" charset="0"/>
                          </a:rPr>
                          <m:t>𝑝𝑎𝑟𝑒𝑛𝑡𝑠</m:t>
                        </m:r>
                        <m:r>
                          <a:rPr lang="en-US" sz="3900" b="0" i="1" smtClean="0">
                            <a:latin typeface="Cambria Math" panose="02040503050406030204" pitchFamily="18" charset="0"/>
                          </a:rPr>
                          <m:t>(</m:t>
                        </m:r>
                        <m:r>
                          <a:rPr lang="en-US" sz="3900" b="0" i="1" smtClean="0">
                            <a:latin typeface="Cambria Math" panose="02040503050406030204" pitchFamily="18" charset="0"/>
                          </a:rPr>
                          <m:t>𝑈</m:t>
                        </m:r>
                        <m:r>
                          <a:rPr lang="en-US" sz="3900" b="0" i="1" smtClean="0">
                            <a:latin typeface="Cambria Math" panose="02040503050406030204" pitchFamily="18" charset="0"/>
                          </a:rPr>
                          <m:t>)</m:t>
                        </m:r>
                      </m:num>
                      <m:den>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𝑆</m:t>
                        </m:r>
                        <m:r>
                          <a:rPr lang="en-US" sz="3900" i="1">
                            <a:latin typeface="Cambria Math" panose="02040503050406030204" pitchFamily="18" charset="0"/>
                          </a:rPr>
                          <m:t>∪</m:t>
                        </m:r>
                        <m:r>
                          <a:rPr lang="en-US" sz="3900" i="1">
                            <a:latin typeface="Cambria Math" panose="02040503050406030204" pitchFamily="18" charset="0"/>
                          </a:rPr>
                          <m:t>𝑇</m:t>
                        </m:r>
                        <m:r>
                          <a:rPr lang="en-US" sz="3900" i="1">
                            <a:latin typeface="Cambria Math" panose="02040503050406030204" pitchFamily="18" charset="0"/>
                          </a:rPr>
                          <m:t>⇔</m:t>
                        </m:r>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𝑆</m:t>
                        </m:r>
                        <m:r>
                          <a:rPr lang="en-US" sz="3900" i="1">
                            <a:latin typeface="Cambria Math" panose="02040503050406030204" pitchFamily="18" charset="0"/>
                          </a:rPr>
                          <m:t>∨</m:t>
                        </m:r>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𝑇</m:t>
                        </m:r>
                        <m:r>
                          <m:rPr>
                            <m:nor/>
                          </m:rPr>
                          <a:rPr lang="en-US" sz="3900" dirty="0"/>
                          <m:t> </m:t>
                        </m:r>
                      </m:den>
                    </m:f>
                  </m:oMath>
                </a14:m>
                <a:endParaRPr lang="en-US" dirty="0"/>
              </a:p>
              <a:p>
                <a:pPr marL="0" indent="0">
                  <a:buNone/>
                </a:pPr>
                <a:br>
                  <a:rPr lang="en-US" b="0" i="1" dirty="0">
                    <a:latin typeface="Cambria Math" panose="02040503050406030204" pitchFamily="18" charset="0"/>
                  </a:rPr>
                </a:br>
                <a:r>
                  <a:rPr lang="en-US" dirty="0"/>
                  <a:t>After axiom saturation</a:t>
                </a:r>
              </a:p>
              <a:p>
                <a:pPr marL="0" indent="0">
                  <a:buNone/>
                </a:pPr>
                <a:endParaRPr lang="en-US" dirty="0"/>
              </a:p>
              <a:p>
                <a:pPr marL="0" indent="0">
                  <a:buNone/>
                </a:pPr>
                <a:r>
                  <a:rPr lang="en-US" b="0" dirty="0"/>
                  <a:t>	</a:t>
                </a:r>
                <a14:m>
                  <m:oMath xmlns:m="http://schemas.openxmlformats.org/officeDocument/2006/math">
                    <m:r>
                      <a:rPr lang="en-US" b="0" i="1" dirty="0" smtClean="0">
                        <a:latin typeface="Cambria Math" panose="02040503050406030204" pitchFamily="18" charset="0"/>
                      </a:rPr>
                      <m:t>𝑀</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e>
                    </m:d>
                    <m:r>
                      <a:rPr lang="en-US" b="0" i="1" dirty="0" smtClean="0">
                        <a:latin typeface="Cambria Math" panose="02040503050406030204" pitchFamily="18" charset="0"/>
                      </a:rPr>
                      <m:t> :</m:t>
                    </m:r>
                    <m:r>
                      <a:rPr lang="en-US" i="1" dirty="0" smtClean="0">
                        <a:latin typeface="Cambria Math" panose="02040503050406030204" pitchFamily="18" charset="0"/>
                      </a:rPr>
                      <m:t>= </m:t>
                    </m:r>
                    <m:d>
                      <m:dPr>
                        <m:begChr m:val="{"/>
                        <m:endChr m:val="|"/>
                        <m:ctrlPr>
                          <a:rPr lang="en-US" i="1" dirty="0" smtClean="0">
                            <a:latin typeface="Cambria Math" panose="02040503050406030204" pitchFamily="18" charset="0"/>
                          </a:rPr>
                        </m:ctrlPr>
                      </m:dPr>
                      <m:e>
                        <m:r>
                          <a:rPr lang="en-US" i="1" dirty="0" smtClean="0">
                            <a:latin typeface="Cambria Math" panose="02040503050406030204" pitchFamily="18" charset="0"/>
                          </a:rPr>
                          <m:t> </m:t>
                        </m:r>
                        <m:r>
                          <a:rPr lang="en-US" i="1" dirty="0" smtClean="0">
                            <a:latin typeface="Cambria Math" panose="02040503050406030204" pitchFamily="18" charset="0"/>
                          </a:rPr>
                          <m:t>𝑥</m:t>
                        </m:r>
                        <m:r>
                          <a:rPr lang="en-US" i="1" dirty="0" smtClean="0">
                            <a:latin typeface="Cambria Math" panose="02040503050406030204" pitchFamily="18" charset="0"/>
                          </a:rPr>
                          <m:t> </m:t>
                        </m:r>
                      </m:e>
                    </m:d>
                    <m:r>
                      <a:rPr lang="en-US" b="0" i="1" dirty="0" smtClean="0">
                        <a:latin typeface="Cambria Math" panose="02040503050406030204" pitchFamily="18" charset="0"/>
                      </a:rPr>
                      <m:t> </m:t>
                    </m:r>
                    <m:r>
                      <a:rPr lang="en-US"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𝑠</m:t>
                    </m:r>
                    <m:r>
                      <a:rPr lang="en-US" b="0" i="1" dirty="0" smtClean="0">
                        <a:latin typeface="Cambria Math" panose="02040503050406030204" pitchFamily="18" charset="0"/>
                      </a:rPr>
                      <m:t>≡⊤ } </m:t>
                    </m:r>
                  </m:oMath>
                </a14:m>
                <a:r>
                  <a:rPr lang="en-US" dirty="0"/>
                  <a:t>is a consistent interpretation</a:t>
                </a:r>
              </a:p>
              <a:p>
                <a:pPr marL="0" indent="0">
                  <a:buNone/>
                </a:pPr>
                <a:r>
                  <a:rPr lang="en-US" b="0" dirty="0"/>
                  <a:t>Because after saturation</a:t>
                </a:r>
                <a:br>
                  <a:rPr lang="en-US" b="0" dirty="0"/>
                </a:br>
                <a:r>
                  <a:rPr lang="en-US" b="0" dirty="0"/>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𝑡</m:t>
                    </m:r>
                  </m:oMath>
                </a14:m>
                <a:endParaRPr lang="en-US" b="0" i="1" dirty="0">
                  <a:latin typeface="Cambria Math" panose="02040503050406030204" pitchFamily="18" charset="0"/>
                </a:endParaRPr>
              </a:p>
              <a:p>
                <a:pPr marL="0" indent="0">
                  <a:buNone/>
                </a:pPr>
                <a:r>
                  <a:rPr lang="en-US" b="0" dirty="0"/>
                  <a:t>	</a:t>
                </a:r>
                <a:r>
                  <a:rPr lang="en-US" dirty="0"/>
                  <a:t>Theory axioms are satisfied: then M satisfies every asserted literal</a:t>
                </a:r>
              </a:p>
              <a:p>
                <a:pPr marL="0" indent="0">
                  <a:buNone/>
                </a:pPr>
                <a:endParaRPr lang="en-US" dirty="0"/>
              </a:p>
              <a:p>
                <a:pPr marL="0" indent="0">
                  <a:buNone/>
                </a:pPr>
                <a:endParaRPr lang="en-US" dirty="0"/>
              </a:p>
              <a:p>
                <a:pPr marL="0" indent="0">
                  <a:buNone/>
                </a:pPr>
                <a:endParaRPr lang="en-US" dirty="0"/>
              </a:p>
              <a:p>
                <a:pPr marL="0" indent="0">
                  <a:buNone/>
                </a:pPr>
                <a:endParaRPr lang="en-US" b="0" dirty="0"/>
              </a:p>
              <a:p>
                <a:pPr marL="0" indent="0">
                  <a:buNone/>
                </a:pPr>
                <a:endParaRPr lang="en-US" dirty="0"/>
              </a:p>
            </p:txBody>
          </p:sp>
        </mc:Choice>
        <mc:Fallback>
          <p:sp>
            <p:nvSpPr>
              <p:cNvPr id="3" name="Content Placeholder 2">
                <a:extLst>
                  <a:ext uri="{FF2B5EF4-FFF2-40B4-BE49-F238E27FC236}">
                    <a16:creationId xmlns:a16="http://schemas.microsoft.com/office/drawing/2014/main" id="{C559DC19-2BAC-FDA6-0F6F-71124B847067}"/>
                  </a:ext>
                </a:extLst>
              </p:cNvPr>
              <p:cNvSpPr>
                <a:spLocks noGrp="1" noRot="1" noChangeAspect="1" noMove="1" noResize="1" noEditPoints="1" noAdjustHandles="1" noChangeArrowheads="1" noChangeShapeType="1" noTextEdit="1"/>
              </p:cNvSpPr>
              <p:nvPr>
                <p:ph idx="1"/>
              </p:nvPr>
            </p:nvSpPr>
            <p:spPr>
              <a:blipFill>
                <a:blip r:embed="rId2"/>
                <a:stretch>
                  <a:fillRect l="-754"/>
                </a:stretch>
              </a:blipFill>
            </p:spPr>
            <p:txBody>
              <a:bodyPr/>
              <a:lstStyle/>
              <a:p>
                <a:r>
                  <a:rPr lang="en-US">
                    <a:noFill/>
                  </a:rPr>
                  <a:t> </a:t>
                </a:r>
              </a:p>
            </p:txBody>
          </p:sp>
        </mc:Fallback>
      </mc:AlternateContent>
    </p:spTree>
    <p:extLst>
      <p:ext uri="{BB962C8B-B14F-4D97-AF65-F5344CB8AC3E}">
        <p14:creationId xmlns:p14="http://schemas.microsoft.com/office/powerpoint/2010/main" val="37892883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3485C0-86F4-6A8A-A706-2405412E16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33A4AA-E31E-9741-430B-46C4EC810409}"/>
              </a:ext>
            </a:extLst>
          </p:cNvPr>
          <p:cNvSpPr>
            <a:spLocks noGrp="1"/>
          </p:cNvSpPr>
          <p:nvPr>
            <p:ph type="title"/>
          </p:nvPr>
        </p:nvSpPr>
        <p:spPr/>
        <p:txBody>
          <a:bodyPr/>
          <a:lstStyle/>
          <a:p>
            <a:r>
              <a:rPr lang="en-US" dirty="0"/>
              <a:t>Frugal Axiom Saturation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6F9B033-332C-6D15-B4E5-7587871D4F46}"/>
                  </a:ext>
                </a:extLst>
              </p:cNvPr>
              <p:cNvSpPr>
                <a:spLocks noGrp="1"/>
              </p:cNvSpPr>
              <p:nvPr>
                <p:ph idx="1"/>
              </p:nvPr>
            </p:nvSpPr>
            <p:spPr/>
            <p:txBody>
              <a:bodyPr>
                <a:normAutofit/>
              </a:bodyPr>
              <a:lstStyle/>
              <a:p>
                <a:pPr marL="0" indent="0">
                  <a:buNone/>
                </a:pPr>
                <a:r>
                  <a:rPr lang="en-US" dirty="0"/>
                  <a:t>Do we have to saturate all axioms to ensure consistent interpretations?</a:t>
                </a:r>
              </a:p>
              <a:p>
                <a:pPr marL="0" indent="0">
                  <a:buNone/>
                </a:pPr>
                <a:endParaRPr lang="en-US" dirty="0"/>
              </a:p>
              <a:p>
                <a:pPr>
                  <a:buFontTx/>
                  <a:buChar char="-"/>
                </a:pPr>
                <a:r>
                  <a:rPr lang="en-US" dirty="0"/>
                  <a:t>Limit extensionality axioms to sets that have to be </a:t>
                </a:r>
                <a:r>
                  <a:rPr lang="en-US" dirty="0" err="1"/>
                  <a:t>disequal</a:t>
                </a:r>
                <a:r>
                  <a:rPr lang="en-US" dirty="0"/>
                  <a:t> for interpretation to be correct.</a:t>
                </a:r>
              </a:p>
              <a:p>
                <a:pPr>
                  <a:buFontTx/>
                  <a:buChar char="-"/>
                </a:pPr>
                <a:endParaRPr lang="en-US" dirty="0"/>
              </a:p>
              <a:p>
                <a:pPr>
                  <a:buFontTx/>
                  <a:buChar char="-"/>
                </a:pPr>
                <a:r>
                  <a:rPr lang="en-US" dirty="0"/>
                  <a:t>Limit axiom instantiation for operators by evaluation</a:t>
                </a:r>
              </a:p>
              <a:p>
                <a:pPr marL="0" indent="0">
                  <a:buNone/>
                </a:pPr>
                <a:endParaRPr lang="en-US" b="0" dirty="0"/>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𝑈</m:t>
                          </m:r>
                          <m:r>
                            <a:rPr lang="en-US" b="0" i="1" smtClean="0">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     </m:t>
                          </m:r>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𝑝𝑎𝑟𝑒𝑛𝑡𝑠</m:t>
                          </m:r>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m:t>
                          </m:r>
                        </m:num>
                        <m:den>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𝑇</m:t>
                          </m:r>
                          <m:r>
                            <m:rPr>
                              <m:nor/>
                            </m:rPr>
                            <a:rPr lang="en-US" dirty="0"/>
                            <m:t> </m:t>
                          </m:r>
                        </m:den>
                      </m:f>
                    </m:oMath>
                  </m:oMathPara>
                </a14:m>
                <a:endParaRPr lang="en-US" dirty="0"/>
              </a:p>
            </p:txBody>
          </p:sp>
        </mc:Choice>
        <mc:Fallback>
          <p:sp>
            <p:nvSpPr>
              <p:cNvPr id="3" name="Content Placeholder 2">
                <a:extLst>
                  <a:ext uri="{FF2B5EF4-FFF2-40B4-BE49-F238E27FC236}">
                    <a16:creationId xmlns:a16="http://schemas.microsoft.com/office/drawing/2014/main" id="{D6F9B033-332C-6D15-B4E5-7587871D4F46}"/>
                  </a:ext>
                </a:extLst>
              </p:cNvPr>
              <p:cNvSpPr>
                <a:spLocks noGrp="1" noRot="1" noChangeAspect="1" noMove="1" noResize="1" noEditPoints="1" noAdjustHandles="1" noChangeArrowheads="1" noChangeShapeType="1" noTextEdit="1"/>
              </p:cNvSpPr>
              <p:nvPr>
                <p:ph idx="1"/>
              </p:nvPr>
            </p:nvSpPr>
            <p:spPr>
              <a:blipFill>
                <a:blip r:embed="rId2"/>
                <a:stretch>
                  <a:fillRect l="-1217" t="-2241" r="-58"/>
                </a:stretch>
              </a:blipFill>
            </p:spPr>
            <p:txBody>
              <a:bodyPr/>
              <a:lstStyle/>
              <a:p>
                <a:r>
                  <a:rPr lang="en-US">
                    <a:noFill/>
                  </a:rPr>
                  <a:t> </a:t>
                </a:r>
              </a:p>
            </p:txBody>
          </p:sp>
        </mc:Fallback>
      </mc:AlternateContent>
    </p:spTree>
    <p:extLst>
      <p:ext uri="{BB962C8B-B14F-4D97-AF65-F5344CB8AC3E}">
        <p14:creationId xmlns:p14="http://schemas.microsoft.com/office/powerpoint/2010/main" val="11390440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FF0DD-6D56-A6B1-B03B-FA916A3F7642}"/>
              </a:ext>
            </a:extLst>
          </p:cNvPr>
          <p:cNvSpPr>
            <a:spLocks noGrp="1"/>
          </p:cNvSpPr>
          <p:nvPr>
            <p:ph type="title"/>
          </p:nvPr>
        </p:nvSpPr>
        <p:spPr/>
        <p:txBody>
          <a:bodyPr/>
          <a:lstStyle/>
          <a:p>
            <a:r>
              <a:rPr lang="en-US" dirty="0"/>
              <a:t>Consistent Interpretations for Ranges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2320A7-EDDD-D1E7-A111-8694FF572C32}"/>
                  </a:ext>
                </a:extLst>
              </p:cNvPr>
              <p:cNvSpPr>
                <a:spLocks noGrp="1"/>
              </p:cNvSpPr>
              <p:nvPr>
                <p:ph idx="1"/>
              </p:nvPr>
            </p:nvSpPr>
            <p:spPr/>
            <p:txBody>
              <a:bodyPr/>
              <a:lstStyle/>
              <a:p>
                <a:pPr marL="0" indent="0">
                  <a:buNone/>
                </a:pPr>
                <a14:m>
                  <m:oMath xmlns:m="http://schemas.openxmlformats.org/officeDocument/2006/math">
                    <m:r>
                      <a:rPr lang="en-US" i="1" dirty="0" smtClean="0">
                        <a:latin typeface="Cambria Math" panose="02040503050406030204" pitchFamily="18" charset="0"/>
                      </a:rPr>
                      <m:t>𝑀</m:t>
                    </m:r>
                    <m:d>
                      <m:dPr>
                        <m:ctrlPr>
                          <a:rPr lang="en-US" i="1" dirty="0">
                            <a:latin typeface="Cambria Math" panose="02040503050406030204" pitchFamily="18" charset="0"/>
                          </a:rPr>
                        </m:ctrlPr>
                      </m:dPr>
                      <m:e>
                        <m:r>
                          <a:rPr lang="en-US" i="1" dirty="0">
                            <a:latin typeface="Cambria Math" panose="02040503050406030204" pitchFamily="18" charset="0"/>
                          </a:rPr>
                          <m:t>𝑠</m:t>
                        </m:r>
                      </m:e>
                    </m:d>
                    <m:r>
                      <a:rPr lang="en-US" i="1" dirty="0">
                        <a:latin typeface="Cambria Math" panose="02040503050406030204" pitchFamily="18" charset="0"/>
                      </a:rPr>
                      <m:t> := </m:t>
                    </m:r>
                    <m:d>
                      <m:dPr>
                        <m:begChr m:val="{"/>
                        <m:endChr m:val="|"/>
                        <m:ctrlPr>
                          <a:rPr lang="en-US" i="1" dirty="0">
                            <a:latin typeface="Cambria Math" panose="02040503050406030204" pitchFamily="18" charset="0"/>
                          </a:rPr>
                        </m:ctrlPr>
                      </m:dPr>
                      <m:e>
                        <m:r>
                          <a:rPr lang="en-US" i="1" dirty="0">
                            <a:latin typeface="Cambria Math" panose="02040503050406030204" pitchFamily="18" charset="0"/>
                          </a:rPr>
                          <m:t> </m:t>
                        </m:r>
                        <m:r>
                          <a:rPr lang="en-US" i="1" dirty="0">
                            <a:latin typeface="Cambria Math" panose="02040503050406030204" pitchFamily="18" charset="0"/>
                          </a:rPr>
                          <m:t>𝑥</m:t>
                        </m:r>
                        <m:r>
                          <a:rPr lang="en-US" i="1" dirty="0">
                            <a:latin typeface="Cambria Math" panose="02040503050406030204" pitchFamily="18" charset="0"/>
                          </a:rPr>
                          <m:t> </m:t>
                        </m:r>
                      </m:e>
                    </m:d>
                    <m:r>
                      <a:rPr lang="en-US" i="1" dirty="0">
                        <a:latin typeface="Cambria Math" panose="02040503050406030204" pitchFamily="18" charset="0"/>
                      </a:rPr>
                      <m:t> </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 } </m:t>
                    </m:r>
                  </m:oMath>
                </a14:m>
                <a:r>
                  <a:rPr lang="en-US" dirty="0"/>
                  <a:t>does not work for ranges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s</m:t>
                      </m:r>
                      <m:r>
                        <a:rPr lang="en-US" b="0" i="1" smtClean="0">
                          <a:latin typeface="Cambria Math" panose="02040503050406030204" pitchFamily="18" charset="0"/>
                        </a:rPr>
                        <m:t>= [</m:t>
                      </m:r>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+10]</m:t>
                      </m:r>
                    </m:oMath>
                  </m:oMathPara>
                </a14:m>
                <a:endParaRPr lang="en-US" dirty="0"/>
              </a:p>
              <a:p>
                <a:pPr marL="0" indent="0">
                  <a:buNone/>
                </a:pPr>
                <a:r>
                  <a:rPr lang="en-US" dirty="0"/>
                  <a:t>Then </a:t>
                </a:r>
                <a14:m>
                  <m:oMath xmlns:m="http://schemas.openxmlformats.org/officeDocument/2006/math">
                    <m:r>
                      <m:rPr>
                        <m:sty m:val="p"/>
                      </m:rPr>
                      <a:rPr lang="en-US" b="0" i="0" smtClean="0">
                        <a:latin typeface="Cambria Math" panose="02040503050406030204" pitchFamily="18" charset="0"/>
                      </a:rPr>
                      <m:t>M</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s</m:t>
                        </m:r>
                      </m:e>
                    </m:d>
                    <m:r>
                      <a:rPr lang="en-US" b="0" i="0" smtClean="0">
                        <a:latin typeface="Cambria Math" panose="02040503050406030204" pitchFamily="18" charset="0"/>
                      </a:rPr>
                      <m:t> </m:t>
                    </m:r>
                  </m:oMath>
                </a14:m>
                <a:r>
                  <a:rPr lang="en-US" dirty="0"/>
                  <a:t>must have 10 elements.</a:t>
                </a:r>
              </a:p>
              <a:p>
                <a:pPr marL="0" indent="0">
                  <a:buNone/>
                </a:pPr>
                <a:endParaRPr lang="en-US" dirty="0"/>
              </a:p>
              <a:p>
                <a:pPr marL="0" indent="0">
                  <a:buNone/>
                </a:pPr>
                <a:r>
                  <a:rPr lang="en-US" dirty="0"/>
                  <a:t>Can you construct a consistent interpretation after saturation with Base + Range?</a:t>
                </a:r>
              </a:p>
            </p:txBody>
          </p:sp>
        </mc:Choice>
        <mc:Fallback xmlns="">
          <p:sp>
            <p:nvSpPr>
              <p:cNvPr id="3" name="Content Placeholder 2">
                <a:extLst>
                  <a:ext uri="{FF2B5EF4-FFF2-40B4-BE49-F238E27FC236}">
                    <a16:creationId xmlns:a16="http://schemas.microsoft.com/office/drawing/2014/main" id="{D22320A7-EDDD-D1E7-A111-8694FF572C32}"/>
                  </a:ext>
                </a:extLst>
              </p:cNvPr>
              <p:cNvSpPr>
                <a:spLocks noGrp="1" noRot="1" noChangeAspect="1" noMove="1" noResize="1" noEditPoints="1" noAdjustHandles="1" noChangeArrowheads="1" noChangeShapeType="1" noTextEdit="1"/>
              </p:cNvSpPr>
              <p:nvPr>
                <p:ph idx="1"/>
              </p:nvPr>
            </p:nvSpPr>
            <p:spPr>
              <a:blipFill>
                <a:blip r:embed="rId2"/>
                <a:stretch>
                  <a:fillRect l="-1217" t="-2241" r="-1681"/>
                </a:stretch>
              </a:blipFill>
            </p:spPr>
            <p:txBody>
              <a:bodyPr/>
              <a:lstStyle/>
              <a:p>
                <a:r>
                  <a:rPr lang="en-US">
                    <a:noFill/>
                  </a:rPr>
                  <a:t> </a:t>
                </a:r>
              </a:p>
            </p:txBody>
          </p:sp>
        </mc:Fallback>
      </mc:AlternateContent>
    </p:spTree>
    <p:extLst>
      <p:ext uri="{BB962C8B-B14F-4D97-AF65-F5344CB8AC3E}">
        <p14:creationId xmlns:p14="http://schemas.microsoft.com/office/powerpoint/2010/main" val="23372489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D7420-5EFA-CD8B-4AAF-F7716AEB425C}"/>
              </a:ext>
            </a:extLst>
          </p:cNvPr>
          <p:cNvSpPr>
            <a:spLocks noGrp="1"/>
          </p:cNvSpPr>
          <p:nvPr>
            <p:ph type="title"/>
          </p:nvPr>
        </p:nvSpPr>
        <p:spPr/>
        <p:txBody>
          <a:bodyPr/>
          <a:lstStyle/>
          <a:p>
            <a:r>
              <a:rPr lang="en-US" dirty="0"/>
              <a:t>Boolean Algebras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9E023AF-1AB3-115F-19B4-DE2E7146FB07}"/>
                  </a:ext>
                </a:extLst>
              </p:cNvPr>
              <p:cNvSpPr>
                <a:spLocks noGrp="1"/>
              </p:cNvSpPr>
              <p:nvPr>
                <p:ph idx="1"/>
              </p:nvPr>
            </p:nvSpPr>
            <p:spPr/>
            <p:txBody>
              <a:bodyPr/>
              <a:lstStyle/>
              <a:p>
                <a:pPr marL="0" indent="0">
                  <a:buNone/>
                </a:pPr>
                <a:r>
                  <a:rPr lang="en-US" dirty="0"/>
                  <a:t>Set inclusion forms a Boolean Algebra</a:t>
                </a:r>
              </a:p>
              <a:p>
                <a:endParaRPr lang="en-US" dirty="0"/>
              </a:p>
              <a:p>
                <a:pPr marL="0" indent="0">
                  <a:buNone/>
                </a:pPr>
                <a:r>
                  <a:rPr lang="en-US" dirty="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rPr>
                      <m:t> </m:t>
                    </m:r>
                  </m:oMath>
                </a14:m>
                <a:r>
                  <a:rPr lang="en-US" dirty="0"/>
                  <a:t>   also characterized by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US" dirty="0"/>
              </a:p>
              <a:p>
                <a:endParaRPr lang="en-US" dirty="0"/>
              </a:p>
              <a:p>
                <a:pPr marL="0" indent="0">
                  <a:buNone/>
                </a:pPr>
                <a:r>
                  <a:rPr lang="en-US" dirty="0"/>
                  <a:t>Suppose a formula only uses strict and non-strict set inclusion and negations: What is a good way to check consistency of a conjunction of set inclusions?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9E023AF-1AB3-115F-19B4-DE2E7146FB07}"/>
                  </a:ext>
                </a:extLst>
              </p:cNvPr>
              <p:cNvSpPr>
                <a:spLocks noGrp="1" noRot="1" noChangeAspect="1" noMove="1" noResize="1" noEditPoints="1" noAdjustHandles="1" noChangeArrowheads="1" noChangeShapeType="1" noTextEdit="1"/>
              </p:cNvSpPr>
              <p:nvPr>
                <p:ph idx="1"/>
              </p:nvPr>
            </p:nvSpPr>
            <p:spPr>
              <a:blipFill>
                <a:blip r:embed="rId2"/>
                <a:stretch>
                  <a:fillRect l="-1217" t="-2241" r="-870"/>
                </a:stretch>
              </a:blipFill>
            </p:spPr>
            <p:txBody>
              <a:bodyPr/>
              <a:lstStyle/>
              <a:p>
                <a:r>
                  <a:rPr lang="en-US">
                    <a:noFill/>
                  </a:rPr>
                  <a:t> </a:t>
                </a:r>
              </a:p>
            </p:txBody>
          </p:sp>
        </mc:Fallback>
      </mc:AlternateContent>
    </p:spTree>
    <p:extLst>
      <p:ext uri="{BB962C8B-B14F-4D97-AF65-F5344CB8AC3E}">
        <p14:creationId xmlns:p14="http://schemas.microsoft.com/office/powerpoint/2010/main" val="15187328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C83D1-0B65-E494-931B-64BBEBB1DD87}"/>
              </a:ext>
            </a:extLst>
          </p:cNvPr>
          <p:cNvSpPr>
            <a:spLocks noGrp="1"/>
          </p:cNvSpPr>
          <p:nvPr>
            <p:ph type="title"/>
          </p:nvPr>
        </p:nvSpPr>
        <p:spPr>
          <a:xfrm>
            <a:off x="838200" y="365125"/>
            <a:ext cx="11049000" cy="1325563"/>
          </a:xfrm>
        </p:spPr>
        <p:txBody>
          <a:bodyPr/>
          <a:lstStyle/>
          <a:p>
            <a:r>
              <a:rPr lang="en-US" dirty="0"/>
              <a:t>BAPA – Boolean Algebra Presburger Arithmetic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629F24-03F0-9308-116C-C357A8F0AE19}"/>
                  </a:ext>
                </a:extLst>
              </p:cNvPr>
              <p:cNvSpPr>
                <a:spLocks noGrp="1"/>
              </p:cNvSpPr>
              <p:nvPr>
                <p:ph idx="1"/>
              </p:nvPr>
            </p:nvSpPr>
            <p:spPr/>
            <p:txBody>
              <a:bodyPr/>
              <a:lstStyle/>
              <a:p>
                <a:r>
                  <a:rPr lang="en-US" dirty="0"/>
                  <a:t>Recall, we admit “</a:t>
                </a:r>
                <a:r>
                  <a:rPr lang="en-US" dirty="0" err="1"/>
                  <a:t>set.size</a:t>
                </a:r>
                <a:r>
                  <a:rPr lang="en-US" dirty="0"/>
                  <a:t>” or |S|.</a:t>
                </a:r>
              </a:p>
              <a:p>
                <a:r>
                  <a:rPr lang="en-US" dirty="0"/>
                  <a:t>Suppose we have set variables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endParaRPr lang="en-US" b="0" dirty="0"/>
              </a:p>
              <a:p>
                <a:r>
                  <a:rPr lang="en-US" dirty="0"/>
                  <a:t>Form the full Venn-diagram of the variables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r>
                      <a:rPr lang="en-US" b="0" i="0" smtClean="0">
                        <a:latin typeface="Cambria Math" panose="02040503050406030204" pitchFamily="18" charset="0"/>
                      </a:rPr>
                      <m:t> </m:t>
                    </m:r>
                  </m:oMath>
                </a14:m>
                <a:r>
                  <a:rPr lang="en-US" dirty="0"/>
                  <a:t>disjoint regions).</a:t>
                </a:r>
              </a:p>
              <a:p>
                <a:r>
                  <a:rPr lang="en-US" dirty="0"/>
                  <a:t>Rewrite every expression using the Venn-diagram regions.</a:t>
                </a:r>
              </a:p>
              <a:p>
                <a:r>
                  <a:rPr lang="en-US" dirty="0"/>
                  <a:t>|S| is now a sum of disjoint regions</a:t>
                </a:r>
              </a:p>
              <a:p>
                <a:r>
                  <a:rPr lang="en-US" dirty="0"/>
                  <a:t>Every region is either unconstrained or comes from singleton or empty sets. </a:t>
                </a:r>
              </a:p>
              <a:p>
                <a:r>
                  <a:rPr lang="en-US" dirty="0"/>
                  <a:t>Figuring out number of elements in regions is reduced to Arithmetic.</a:t>
                </a:r>
              </a:p>
              <a:p>
                <a:endParaRPr lang="en-US" dirty="0"/>
              </a:p>
            </p:txBody>
          </p:sp>
        </mc:Choice>
        <mc:Fallback xmlns="">
          <p:sp>
            <p:nvSpPr>
              <p:cNvPr id="3" name="Content Placeholder 2">
                <a:extLst>
                  <a:ext uri="{FF2B5EF4-FFF2-40B4-BE49-F238E27FC236}">
                    <a16:creationId xmlns:a16="http://schemas.microsoft.com/office/drawing/2014/main" id="{EC629F24-03F0-9308-116C-C357A8F0AE1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7463783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1A9D0-1BC9-8B5D-9260-FF0B1C60C0D8}"/>
              </a:ext>
            </a:extLst>
          </p:cNvPr>
          <p:cNvSpPr>
            <a:spLocks noGrp="1"/>
          </p:cNvSpPr>
          <p:nvPr>
            <p:ph type="title"/>
          </p:nvPr>
        </p:nvSpPr>
        <p:spPr/>
        <p:txBody>
          <a:bodyPr/>
          <a:lstStyle/>
          <a:p>
            <a:r>
              <a:rPr lang="en-US" dirty="0"/>
              <a:t>BAPA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3AB0B99-474D-E187-0431-684AF6435620}"/>
                  </a:ext>
                </a:extLst>
              </p:cNvPr>
              <p:cNvSpPr>
                <a:spLocks noGrp="1"/>
              </p:cNvSpPr>
              <p:nvPr>
                <p:ph idx="1"/>
              </p:nvPr>
            </p:nvSpPr>
            <p:spPr/>
            <p:txBody>
              <a:bodyPr/>
              <a:lstStyle/>
              <a:p>
                <a:r>
                  <a:rPr lang="en-US" dirty="0"/>
                  <a:t>Regions that matter.</a:t>
                </a:r>
              </a:p>
              <a:p>
                <a:pPr lvl="1"/>
                <a:r>
                  <a:rPr lang="en-US" dirty="0"/>
                  <a:t>Do we really have to consider all regions over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𝑛</m:t>
                        </m:r>
                      </m:sub>
                    </m:sSub>
                    <m:r>
                      <a:rPr lang="en-US" b="0" i="1" smtClean="0">
                        <a:latin typeface="Cambria Math" panose="02040503050406030204" pitchFamily="18" charset="0"/>
                      </a:rPr>
                      <m:t>?</m:t>
                    </m:r>
                  </m:oMath>
                </a14:m>
                <a:endParaRPr lang="en-US" b="0" dirty="0"/>
              </a:p>
              <a:p>
                <a:pPr lvl="1"/>
                <a:r>
                  <a:rPr lang="en-US" b="0" dirty="0"/>
                  <a:t>Disjoint regions on demand:</a:t>
                </a:r>
              </a:p>
              <a:p>
                <a:pPr lvl="1"/>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endParaRPr lang="en-US" b="0" dirty="0"/>
              </a:p>
              <a:p>
                <a:pPr lvl="1"/>
                <a:r>
                  <a:rPr lang="en-US" b="0" dirty="0"/>
                  <a:t>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endParaRPr lang="en-US" dirty="0"/>
              </a:p>
              <a:p>
                <a:pPr lvl="1"/>
                <a14:m>
                  <m:oMath xmlns:m="http://schemas.openxmlformats.org/officeDocument/2006/math">
                    <m:d>
                      <m:dPr>
                        <m:begChr m:val="|"/>
                        <m:endChr m:val="|"/>
                        <m:ctrlPr>
                          <a:rPr lang="en-US" b="0" i="1" smtClean="0">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𝑇</m:t>
                        </m:r>
                      </m:e>
                    </m:d>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𝑇</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𝑇</m:t>
                        </m:r>
                      </m:e>
                    </m:d>
                    <m:r>
                      <a:rPr lang="en-US" b="0" i="1" smtClean="0">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oMath>
                </a14:m>
                <a:endParaRPr lang="en-US" dirty="0"/>
              </a:p>
              <a:p>
                <a:pPr lvl="1"/>
                <a:endParaRPr lang="en-US" dirty="0"/>
              </a:p>
            </p:txBody>
          </p:sp>
        </mc:Choice>
        <mc:Fallback>
          <p:sp>
            <p:nvSpPr>
              <p:cNvPr id="3" name="Content Placeholder 2">
                <a:extLst>
                  <a:ext uri="{FF2B5EF4-FFF2-40B4-BE49-F238E27FC236}">
                    <a16:creationId xmlns:a16="http://schemas.microsoft.com/office/drawing/2014/main" id="{73AB0B99-474D-E187-0431-684AF643562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848363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1A0C7838-519E-4C7C-BF74-624B75044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0571" y="292410"/>
            <a:ext cx="6305549" cy="6394360"/>
          </a:xfrm>
          <a:prstGeom prst="rect">
            <a:avLst/>
          </a:prstGeom>
        </p:spPr>
      </p:pic>
      <p:sp>
        <p:nvSpPr>
          <p:cNvPr id="7" name="TextBox 6">
            <a:extLst>
              <a:ext uri="{FF2B5EF4-FFF2-40B4-BE49-F238E27FC236}">
                <a16:creationId xmlns:a16="http://schemas.microsoft.com/office/drawing/2014/main" id="{9773374F-F846-442A-8F5F-6012787369D2}"/>
              </a:ext>
            </a:extLst>
          </p:cNvPr>
          <p:cNvSpPr txBox="1"/>
          <p:nvPr/>
        </p:nvSpPr>
        <p:spPr>
          <a:xfrm>
            <a:off x="7600950" y="4086225"/>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 name="Title 1">
            <a:extLst>
              <a:ext uri="{FF2B5EF4-FFF2-40B4-BE49-F238E27FC236}">
                <a16:creationId xmlns:a16="http://schemas.microsoft.com/office/drawing/2014/main" id="{9A8335DA-ADE9-40DF-B65B-B458D0767C7A}"/>
              </a:ext>
            </a:extLst>
          </p:cNvPr>
          <p:cNvSpPr>
            <a:spLocks noGrp="1"/>
          </p:cNvSpPr>
          <p:nvPr>
            <p:ph type="title"/>
          </p:nvPr>
        </p:nvSpPr>
        <p:spPr>
          <a:xfrm>
            <a:off x="838200" y="365125"/>
            <a:ext cx="10515600" cy="1325563"/>
          </a:xfrm>
        </p:spPr>
        <p:txBody>
          <a:bodyPr/>
          <a:lstStyle/>
          <a:p>
            <a:r>
              <a:rPr lang="en-US"/>
              <a:t>        overview</a:t>
            </a:r>
          </a:p>
        </p:txBody>
      </p:sp>
      <p:pic>
        <p:nvPicPr>
          <p:cNvPr id="10" name="Picture 2" descr="Picture 2">
            <a:extLst>
              <a:ext uri="{FF2B5EF4-FFF2-40B4-BE49-F238E27FC236}">
                <a16:creationId xmlns:a16="http://schemas.microsoft.com/office/drawing/2014/main" id="{B50BA9FD-C68B-49D1-AE57-7ADC77BC2B39}"/>
              </a:ext>
            </a:extLst>
          </p:cNvPr>
          <p:cNvPicPr>
            <a:picLocks noChangeAspect="1"/>
          </p:cNvPicPr>
          <p:nvPr/>
        </p:nvPicPr>
        <p:blipFill>
          <a:blip r:embed="rId3"/>
          <a:stretch>
            <a:fillRect/>
          </a:stretch>
        </p:blipFill>
        <p:spPr>
          <a:xfrm>
            <a:off x="972364" y="795173"/>
            <a:ext cx="769890" cy="465465"/>
          </a:xfrm>
          <a:prstGeom prst="rect">
            <a:avLst/>
          </a:prstGeom>
          <a:ln w="12700">
            <a:miter lim="400000"/>
          </a:ln>
        </p:spPr>
      </p:pic>
    </p:spTree>
    <p:extLst>
      <p:ext uri="{BB962C8B-B14F-4D97-AF65-F5344CB8AC3E}">
        <p14:creationId xmlns:p14="http://schemas.microsoft.com/office/powerpoint/2010/main" val="3758175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A4A5-8DDE-4A6C-8159-AD3058D36BD7}"/>
              </a:ext>
            </a:extLst>
          </p:cNvPr>
          <p:cNvSpPr>
            <a:spLocks noGrp="1"/>
          </p:cNvSpPr>
          <p:nvPr>
            <p:ph type="title"/>
          </p:nvPr>
        </p:nvSpPr>
        <p:spPr/>
        <p:txBody>
          <a:bodyPr/>
          <a:lstStyle/>
          <a:p>
            <a:r>
              <a:rPr lang="en-US" dirty="0"/>
              <a:t>CDCL(T) </a:t>
            </a:r>
          </a:p>
        </p:txBody>
      </p:sp>
      <p:pic>
        <p:nvPicPr>
          <p:cNvPr id="9" name="Picture 8">
            <a:extLst>
              <a:ext uri="{FF2B5EF4-FFF2-40B4-BE49-F238E27FC236}">
                <a16:creationId xmlns:a16="http://schemas.microsoft.com/office/drawing/2014/main" id="{DAFB224F-E26A-4B8F-BB4E-19212BC2BD95}"/>
              </a:ext>
            </a:extLst>
          </p:cNvPr>
          <p:cNvPicPr>
            <a:picLocks noChangeAspect="1"/>
          </p:cNvPicPr>
          <p:nvPr/>
        </p:nvPicPr>
        <p:blipFill>
          <a:blip r:embed="rId2"/>
          <a:stretch>
            <a:fillRect/>
          </a:stretch>
        </p:blipFill>
        <p:spPr>
          <a:xfrm>
            <a:off x="1799155" y="1671377"/>
            <a:ext cx="8774300" cy="4860665"/>
          </a:xfrm>
          <a:prstGeom prst="rect">
            <a:avLst/>
          </a:prstGeom>
        </p:spPr>
      </p:pic>
    </p:spTree>
    <p:extLst>
      <p:ext uri="{BB962C8B-B14F-4D97-AF65-F5344CB8AC3E}">
        <p14:creationId xmlns:p14="http://schemas.microsoft.com/office/powerpoint/2010/main" val="1176057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a:xfrm>
            <a:off x="245433" y="115963"/>
            <a:ext cx="4862930" cy="1326338"/>
          </a:xfrm>
        </p:spPr>
        <p:txBody>
          <a:bodyPr>
            <a:normAutofit/>
          </a:bodyPr>
          <a:lstStyle/>
          <a:p>
            <a:r>
              <a:rPr lang="en-US" dirty="0"/>
              <a:t>Custom Theories</a:t>
            </a:r>
          </a:p>
        </p:txBody>
      </p:sp>
      <p:pic>
        <p:nvPicPr>
          <p:cNvPr id="5" name="Content Placeholder 4" descr="Diagram&#10;&#10;Description automatically generated">
            <a:extLst>
              <a:ext uri="{FF2B5EF4-FFF2-40B4-BE49-F238E27FC236}">
                <a16:creationId xmlns:a16="http://schemas.microsoft.com/office/drawing/2014/main" id="{91DAE29A-5D30-FFA4-EE90-607D30D4D2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3371" y="0"/>
            <a:ext cx="5584485" cy="6858000"/>
          </a:xfrm>
        </p:spPr>
      </p:pic>
      <p:pic>
        <p:nvPicPr>
          <p:cNvPr id="4" name="Picture 3">
            <a:extLst>
              <a:ext uri="{FF2B5EF4-FFF2-40B4-BE49-F238E27FC236}">
                <a16:creationId xmlns:a16="http://schemas.microsoft.com/office/drawing/2014/main" id="{0128E507-7FE9-E398-3AFD-1A88671B9496}"/>
              </a:ext>
            </a:extLst>
          </p:cNvPr>
          <p:cNvPicPr>
            <a:picLocks noChangeAspect="1"/>
          </p:cNvPicPr>
          <p:nvPr/>
        </p:nvPicPr>
        <p:blipFill>
          <a:blip r:embed="rId3"/>
          <a:stretch>
            <a:fillRect/>
          </a:stretch>
        </p:blipFill>
        <p:spPr>
          <a:xfrm>
            <a:off x="929574" y="1442301"/>
            <a:ext cx="5353797" cy="5191850"/>
          </a:xfrm>
          <a:prstGeom prst="rect">
            <a:avLst/>
          </a:prstGeom>
        </p:spPr>
      </p:pic>
    </p:spTree>
    <p:extLst>
      <p:ext uri="{BB962C8B-B14F-4D97-AF65-F5344CB8AC3E}">
        <p14:creationId xmlns:p14="http://schemas.microsoft.com/office/powerpoint/2010/main" val="1012233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p:txBody>
          <a:bodyPr/>
          <a:lstStyle/>
          <a:p>
            <a:r>
              <a:rPr lang="en-US" dirty="0"/>
              <a:t>Classification</a:t>
            </a:r>
          </a:p>
        </p:txBody>
      </p:sp>
      <p:sp>
        <p:nvSpPr>
          <p:cNvPr id="4" name="Rectangle 3">
            <a:extLst>
              <a:ext uri="{FF2B5EF4-FFF2-40B4-BE49-F238E27FC236}">
                <a16:creationId xmlns:a16="http://schemas.microsoft.com/office/drawing/2014/main" id="{18B0E677-8B6B-328D-374C-79DC6CA3A34B}"/>
              </a:ext>
            </a:extLst>
          </p:cNvPr>
          <p:cNvSpPr/>
          <p:nvPr/>
        </p:nvSpPr>
        <p:spPr>
          <a:xfrm>
            <a:off x="4736224" y="2096814"/>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Finite Domains</a:t>
            </a:r>
          </a:p>
        </p:txBody>
      </p:sp>
      <p:sp>
        <p:nvSpPr>
          <p:cNvPr id="5" name="Rectangle 4">
            <a:extLst>
              <a:ext uri="{FF2B5EF4-FFF2-40B4-BE49-F238E27FC236}">
                <a16:creationId xmlns:a16="http://schemas.microsoft.com/office/drawing/2014/main" id="{14387DFC-014B-4E1C-9DCD-9B39C9AF7E47}"/>
              </a:ext>
            </a:extLst>
          </p:cNvPr>
          <p:cNvSpPr/>
          <p:nvPr/>
        </p:nvSpPr>
        <p:spPr>
          <a:xfrm>
            <a:off x="1618594" y="3731173"/>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EUF</a:t>
            </a:r>
          </a:p>
        </p:txBody>
      </p:sp>
      <p:sp>
        <p:nvSpPr>
          <p:cNvPr id="6" name="Rectangle 5">
            <a:extLst>
              <a:ext uri="{FF2B5EF4-FFF2-40B4-BE49-F238E27FC236}">
                <a16:creationId xmlns:a16="http://schemas.microsoft.com/office/drawing/2014/main" id="{332A0DE5-40F5-1C44-74D8-14F60005B874}"/>
              </a:ext>
            </a:extLst>
          </p:cNvPr>
          <p:cNvSpPr/>
          <p:nvPr/>
        </p:nvSpPr>
        <p:spPr>
          <a:xfrm>
            <a:off x="8100849" y="3697015"/>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Arithmetic</a:t>
            </a:r>
          </a:p>
        </p:txBody>
      </p:sp>
      <p:sp>
        <p:nvSpPr>
          <p:cNvPr id="7" name="Rectangle 6">
            <a:extLst>
              <a:ext uri="{FF2B5EF4-FFF2-40B4-BE49-F238E27FC236}">
                <a16:creationId xmlns:a16="http://schemas.microsoft.com/office/drawing/2014/main" id="{7C28D089-780C-A429-8ECA-D58ACC2E8FCE}"/>
              </a:ext>
            </a:extLst>
          </p:cNvPr>
          <p:cNvSpPr/>
          <p:nvPr/>
        </p:nvSpPr>
        <p:spPr>
          <a:xfrm>
            <a:off x="4736224" y="4874174"/>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Hybrid </a:t>
            </a:r>
          </a:p>
          <a:p>
            <a:pPr algn="ctr"/>
            <a:r>
              <a:rPr lang="en-US" sz="2800" dirty="0" err="1"/>
              <a:t>str.len</a:t>
            </a:r>
            <a:r>
              <a:rPr lang="en-US" sz="2800" dirty="0"/>
              <a:t>, bv2nat</a:t>
            </a:r>
          </a:p>
        </p:txBody>
      </p:sp>
      <p:sp>
        <p:nvSpPr>
          <p:cNvPr id="8" name="Rectangle 7">
            <a:extLst>
              <a:ext uri="{FF2B5EF4-FFF2-40B4-BE49-F238E27FC236}">
                <a16:creationId xmlns:a16="http://schemas.microsoft.com/office/drawing/2014/main" id="{61F2DD79-0712-ADE8-7F71-66B997E4E9D1}"/>
              </a:ext>
            </a:extLst>
          </p:cNvPr>
          <p:cNvSpPr/>
          <p:nvPr/>
        </p:nvSpPr>
        <p:spPr>
          <a:xfrm>
            <a:off x="517635" y="1803099"/>
            <a:ext cx="2719552" cy="890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Arrays</a:t>
            </a:r>
          </a:p>
        </p:txBody>
      </p:sp>
      <p:sp>
        <p:nvSpPr>
          <p:cNvPr id="9" name="Rectangle 8">
            <a:extLst>
              <a:ext uri="{FF2B5EF4-FFF2-40B4-BE49-F238E27FC236}">
                <a16:creationId xmlns:a16="http://schemas.microsoft.com/office/drawing/2014/main" id="{C9AF3788-82E9-64D4-6C30-FBDE4CFFB5AB}"/>
              </a:ext>
            </a:extLst>
          </p:cNvPr>
          <p:cNvSpPr/>
          <p:nvPr/>
        </p:nvSpPr>
        <p:spPr>
          <a:xfrm>
            <a:off x="838200" y="2522482"/>
            <a:ext cx="2719552" cy="890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ADTs</a:t>
            </a:r>
          </a:p>
        </p:txBody>
      </p:sp>
      <p:sp>
        <p:nvSpPr>
          <p:cNvPr id="10" name="Rectangle 9">
            <a:extLst>
              <a:ext uri="{FF2B5EF4-FFF2-40B4-BE49-F238E27FC236}">
                <a16:creationId xmlns:a16="http://schemas.microsoft.com/office/drawing/2014/main" id="{AED95295-0904-CAA0-3FB7-FC0CA6239975}"/>
              </a:ext>
            </a:extLst>
          </p:cNvPr>
          <p:cNvSpPr/>
          <p:nvPr/>
        </p:nvSpPr>
        <p:spPr>
          <a:xfrm>
            <a:off x="4742792" y="5868880"/>
            <a:ext cx="2719552" cy="890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User-Propagator</a:t>
            </a:r>
          </a:p>
        </p:txBody>
      </p:sp>
    </p:spTree>
    <p:extLst>
      <p:ext uri="{BB962C8B-B14F-4D97-AF65-F5344CB8AC3E}">
        <p14:creationId xmlns:p14="http://schemas.microsoft.com/office/powerpoint/2010/main" val="1345616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Finite Domain Theories</a:t>
            </a:r>
          </a:p>
        </p:txBody>
      </p:sp>
      <p:pic>
        <p:nvPicPr>
          <p:cNvPr id="5" name="Picture 4">
            <a:extLst>
              <a:ext uri="{FF2B5EF4-FFF2-40B4-BE49-F238E27FC236}">
                <a16:creationId xmlns:a16="http://schemas.microsoft.com/office/drawing/2014/main" id="{1D683002-0B6C-4F38-88D2-174904DD2D6B}"/>
              </a:ext>
            </a:extLst>
          </p:cNvPr>
          <p:cNvPicPr>
            <a:picLocks noChangeAspect="1"/>
          </p:cNvPicPr>
          <p:nvPr/>
        </p:nvPicPr>
        <p:blipFill>
          <a:blip r:embed="rId2"/>
          <a:stretch>
            <a:fillRect/>
          </a:stretch>
        </p:blipFill>
        <p:spPr>
          <a:xfrm>
            <a:off x="3552825" y="5443537"/>
            <a:ext cx="8400818" cy="786884"/>
          </a:xfrm>
          <a:prstGeom prst="rect">
            <a:avLst/>
          </a:prstGeom>
        </p:spPr>
      </p:pic>
      <p:pic>
        <p:nvPicPr>
          <p:cNvPr id="8" name="Picture 7">
            <a:extLst>
              <a:ext uri="{FF2B5EF4-FFF2-40B4-BE49-F238E27FC236}">
                <a16:creationId xmlns:a16="http://schemas.microsoft.com/office/drawing/2014/main" id="{F9205BD9-C600-48C4-BE5B-B36ABBB2DF46}"/>
              </a:ext>
            </a:extLst>
          </p:cNvPr>
          <p:cNvPicPr>
            <a:picLocks noChangeAspect="1"/>
          </p:cNvPicPr>
          <p:nvPr/>
        </p:nvPicPr>
        <p:blipFill>
          <a:blip r:embed="rId3"/>
          <a:stretch>
            <a:fillRect/>
          </a:stretch>
        </p:blipFill>
        <p:spPr>
          <a:xfrm>
            <a:off x="1135922" y="2701776"/>
            <a:ext cx="6275752" cy="997884"/>
          </a:xfrm>
          <a:prstGeom prst="rect">
            <a:avLst/>
          </a:prstGeom>
        </p:spPr>
      </p:pic>
      <p:pic>
        <p:nvPicPr>
          <p:cNvPr id="14" name="Picture 13">
            <a:extLst>
              <a:ext uri="{FF2B5EF4-FFF2-40B4-BE49-F238E27FC236}">
                <a16:creationId xmlns:a16="http://schemas.microsoft.com/office/drawing/2014/main" id="{9248DDF3-13D3-4666-9359-584046639799}"/>
              </a:ext>
            </a:extLst>
          </p:cNvPr>
          <p:cNvPicPr>
            <a:picLocks noChangeAspect="1"/>
          </p:cNvPicPr>
          <p:nvPr/>
        </p:nvPicPr>
        <p:blipFill>
          <a:blip r:embed="rId4"/>
          <a:stretch>
            <a:fillRect/>
          </a:stretch>
        </p:blipFill>
        <p:spPr>
          <a:xfrm>
            <a:off x="1974122" y="3892425"/>
            <a:ext cx="8201025" cy="1103658"/>
          </a:xfrm>
          <a:prstGeom prst="rect">
            <a:avLst/>
          </a:prstGeom>
        </p:spPr>
      </p:pic>
    </p:spTree>
    <p:extLst>
      <p:ext uri="{BB962C8B-B14F-4D97-AF65-F5344CB8AC3E}">
        <p14:creationId xmlns:p14="http://schemas.microsoft.com/office/powerpoint/2010/main" val="1143118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Finite Domains and CDCL(T)</a:t>
            </a:r>
          </a:p>
        </p:txBody>
      </p:sp>
      <p:pic>
        <p:nvPicPr>
          <p:cNvPr id="3" name="Picture 2">
            <a:extLst>
              <a:ext uri="{FF2B5EF4-FFF2-40B4-BE49-F238E27FC236}">
                <a16:creationId xmlns:a16="http://schemas.microsoft.com/office/drawing/2014/main" id="{5BA569DE-9E82-218A-D393-C193B5F3F491}"/>
              </a:ext>
            </a:extLst>
          </p:cNvPr>
          <p:cNvPicPr>
            <a:picLocks noChangeAspect="1"/>
          </p:cNvPicPr>
          <p:nvPr/>
        </p:nvPicPr>
        <p:blipFill>
          <a:blip r:embed="rId2"/>
          <a:stretch>
            <a:fillRect/>
          </a:stretch>
        </p:blipFill>
        <p:spPr>
          <a:xfrm>
            <a:off x="3075081" y="2142100"/>
            <a:ext cx="6275752" cy="997884"/>
          </a:xfrm>
          <a:prstGeom prst="rect">
            <a:avLst/>
          </a:prstGeom>
        </p:spPr>
      </p:pic>
      <p:sp>
        <p:nvSpPr>
          <p:cNvPr id="4" name="TextBox 3">
            <a:extLst>
              <a:ext uri="{FF2B5EF4-FFF2-40B4-BE49-F238E27FC236}">
                <a16:creationId xmlns:a16="http://schemas.microsoft.com/office/drawing/2014/main" id="{7BD7EF2C-1041-4992-9A3C-D10765D902B8}"/>
              </a:ext>
            </a:extLst>
          </p:cNvPr>
          <p:cNvSpPr txBox="1"/>
          <p:nvPr/>
        </p:nvSpPr>
        <p:spPr>
          <a:xfrm>
            <a:off x="1339325" y="4629856"/>
            <a:ext cx="8912183" cy="461665"/>
          </a:xfrm>
          <a:prstGeom prst="rect">
            <a:avLst/>
          </a:prstGeom>
          <a:noFill/>
        </p:spPr>
        <p:txBody>
          <a:bodyPr wrap="none" rtlCol="0">
            <a:spAutoFit/>
          </a:bodyPr>
          <a:lstStyle/>
          <a:p>
            <a:r>
              <a:rPr lang="en-US" sz="2400" dirty="0"/>
              <a:t>Compile to SAT		Compile to SAT + E		</a:t>
            </a:r>
            <a:r>
              <a:rPr lang="en-US" sz="2400" dirty="0">
                <a:solidFill>
                  <a:schemeClr val="bg1">
                    <a:lumMod val="50000"/>
                  </a:schemeClr>
                </a:solidFill>
              </a:rPr>
              <a:t>Word level</a:t>
            </a:r>
          </a:p>
        </p:txBody>
      </p:sp>
    </p:spTree>
    <p:extLst>
      <p:ext uri="{BB962C8B-B14F-4D97-AF65-F5344CB8AC3E}">
        <p14:creationId xmlns:p14="http://schemas.microsoft.com/office/powerpoint/2010/main" val="2729369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7.1|35.3|28.5|6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7FD63E395080A43A32F443B5DB3CA82" ma:contentTypeVersion="15" ma:contentTypeDescription="Create a new document." ma:contentTypeScope="" ma:versionID="a3e21556ad7696f46e6aeed3e8446d09">
  <xsd:schema xmlns:xsd="http://www.w3.org/2001/XMLSchema" xmlns:xs="http://www.w3.org/2001/XMLSchema" xmlns:p="http://schemas.microsoft.com/office/2006/metadata/properties" xmlns:ns3="1eac365c-24b9-49f6-8b08-64a95c9e0c2d" xmlns:ns4="a2be3752-dc5b-4cdd-a620-72e6c83e257b" targetNamespace="http://schemas.microsoft.com/office/2006/metadata/properties" ma:root="true" ma:fieldsID="4546fefd2005ff12357c2bd0a43b79fc" ns3:_="" ns4:_="">
    <xsd:import namespace="1eac365c-24b9-49f6-8b08-64a95c9e0c2d"/>
    <xsd:import namespace="a2be3752-dc5b-4cdd-a620-72e6c83e257b"/>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AutoKeyPoints" minOccurs="0"/>
                <xsd:element ref="ns4:MediaServiceKeyPoints" minOccurs="0"/>
                <xsd:element ref="ns4:MediaServiceLocation"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ac365c-24b9-49f6-8b08-64a95c9e0c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a2be3752-dc5b-4cdd-a620-72e6c83e257b"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MediaServiceAutoTags" ma:internalName="MediaServiceAutoTags"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A4B80E-AB13-4EE9-A8E3-2ACC6F11AFAD}">
  <ds:schemaRefs>
    <ds:schemaRef ds:uri="http://schemas.openxmlformats.org/package/2006/metadata/core-properties"/>
    <ds:schemaRef ds:uri="http://schemas.microsoft.com/office/infopath/2007/PartnerControls"/>
    <ds:schemaRef ds:uri="http://schemas.microsoft.com/office/2006/documentManagement/types"/>
    <ds:schemaRef ds:uri="http://www.w3.org/XML/1998/namespace"/>
    <ds:schemaRef ds:uri="http://purl.org/dc/elements/1.1/"/>
    <ds:schemaRef ds:uri="a2be3752-dc5b-4cdd-a620-72e6c83e257b"/>
    <ds:schemaRef ds:uri="http://purl.org/dc/dcmitype/"/>
    <ds:schemaRef ds:uri="1eac365c-24b9-49f6-8b08-64a95c9e0c2d"/>
    <ds:schemaRef ds:uri="http://purl.org/dc/terms/"/>
    <ds:schemaRef ds:uri="http://schemas.microsoft.com/office/2006/metadata/properties"/>
  </ds:schemaRefs>
</ds:datastoreItem>
</file>

<file path=customXml/itemProps2.xml><?xml version="1.0" encoding="utf-8"?>
<ds:datastoreItem xmlns:ds="http://schemas.openxmlformats.org/officeDocument/2006/customXml" ds:itemID="{AF506A69-CB65-41D0-9E76-2210A713824C}">
  <ds:schemaRefs>
    <ds:schemaRef ds:uri="1eac365c-24b9-49f6-8b08-64a95c9e0c2d"/>
    <ds:schemaRef ds:uri="a2be3752-dc5b-4cdd-a620-72e6c83e257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5E21315-3456-4FBC-8807-B24E962756AF}">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6608</TotalTime>
  <Words>1964</Words>
  <Application>Microsoft Office PowerPoint</Application>
  <PresentationFormat>Widescreen</PresentationFormat>
  <Paragraphs>314</Paragraphs>
  <Slides>38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Calibri Light</vt:lpstr>
      <vt:lpstr>Cambria</vt:lpstr>
      <vt:lpstr>Cambria Math</vt:lpstr>
      <vt:lpstr>Segoe UI</vt:lpstr>
      <vt:lpstr>Segoe UI Semibold</vt:lpstr>
      <vt:lpstr>Office Theme</vt:lpstr>
      <vt:lpstr>Core Theories</vt:lpstr>
      <vt:lpstr>CDCL(T)</vt:lpstr>
      <vt:lpstr>Core Decision Procedures</vt:lpstr>
      <vt:lpstr>        overview</vt:lpstr>
      <vt:lpstr>CDCL(T) </vt:lpstr>
      <vt:lpstr>Custom Theories</vt:lpstr>
      <vt:lpstr>Classification</vt:lpstr>
      <vt:lpstr>Finite Domain Theories</vt:lpstr>
      <vt:lpstr>Finite Domains and CDCL(T)</vt:lpstr>
      <vt:lpstr>Finite Domains and CDCL(T)</vt:lpstr>
      <vt:lpstr>EUF</vt:lpstr>
      <vt:lpstr>PowerPoint Presentation</vt:lpstr>
      <vt:lpstr>EUF – data-structure</vt:lpstr>
      <vt:lpstr>EUF – union-find w. path compression, siblings</vt:lpstr>
      <vt:lpstr>EUF - internalize</vt:lpstr>
      <vt:lpstr>EUF - merge</vt:lpstr>
      <vt:lpstr>EUF - Justifications</vt:lpstr>
      <vt:lpstr>EUF - internals</vt:lpstr>
      <vt:lpstr>EUF – internals: equalities and values</vt:lpstr>
      <vt:lpstr>Arrays</vt:lpstr>
      <vt:lpstr>Arrays</vt:lpstr>
      <vt:lpstr>A Solver for Unicode Characters</vt:lpstr>
      <vt:lpstr>A Solver for ⟨U, ≤,=:U×U→Bool⟩   |U|=196608</vt:lpstr>
      <vt:lpstr>A Solver for ⟨U, ≤,=:U×U→Bool⟩   |U|=196608</vt:lpstr>
      <vt:lpstr>A Solver for ⟨U, ≤,=:U×U→Bool⟩   |U|=196608</vt:lpstr>
      <vt:lpstr>A Solver for ⟨U, ≤,=:U×U→Bool⟩   |U|=196608</vt:lpstr>
      <vt:lpstr>Custom Theories</vt:lpstr>
      <vt:lpstr>Finite Sets</vt:lpstr>
      <vt:lpstr>Core functionality</vt:lpstr>
      <vt:lpstr>Representation</vt:lpstr>
      <vt:lpstr>Theory Axioms</vt:lpstr>
      <vt:lpstr>Use Built-in functions for existential axioms</vt:lpstr>
      <vt:lpstr>Theory Axiom Saturation – for Base</vt:lpstr>
      <vt:lpstr>Frugal Axiom Saturation</vt:lpstr>
      <vt:lpstr>Consistent Interpretations for Ranges</vt:lpstr>
      <vt:lpstr>Boolean Algebras</vt:lpstr>
      <vt:lpstr>BAPA – Boolean Algebra Presburger Arithmetic</vt:lpstr>
      <vt:lpstr>BAPA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SpecOps</dc:title>
  <dc:creator>Karthick Jayaraman</dc:creator>
  <cp:lastModifiedBy>Nikolaj Bjorner</cp:lastModifiedBy>
  <cp:revision>339</cp:revision>
  <dcterms:created xsi:type="dcterms:W3CDTF">2020-08-26T00:59:18Z</dcterms:created>
  <dcterms:modified xsi:type="dcterms:W3CDTF">2025-10-08T23:26:51Z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2021-12-20T16:45:51Z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6a44a037-1353-4987-bf1d-4f938ad611ea</vt:lpwstr>
  </property>
  <property fmtid="{D5CDD505-2E9C-101B-9397-08002B2CF9AE}" pid="8" name="MSIP_Label_f42aa342-8706-4288-bd11-ebb85995028c_ContentBits">
    <vt:lpwstr>0</vt:lpwstr>
  </property>
</Properties>
</file>