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1"/>
  </p:notesMasterIdLst>
  <p:sldIdLst>
    <p:sldId id="256" r:id="rId5"/>
    <p:sldId id="877" r:id="rId6"/>
    <p:sldId id="845" r:id="rId7"/>
    <p:sldId id="2146847128" r:id="rId8"/>
    <p:sldId id="2146847257" r:id="rId9"/>
    <p:sldId id="2146847175" r:id="rId10"/>
    <p:sldId id="2076136319" r:id="rId11"/>
    <p:sldId id="2146847205" r:id="rId12"/>
    <p:sldId id="2146847165" r:id="rId13"/>
    <p:sldId id="2146847173" r:id="rId14"/>
    <p:sldId id="2146847195" r:id="rId15"/>
    <p:sldId id="2146847164" r:id="rId16"/>
    <p:sldId id="2146847174" r:id="rId17"/>
    <p:sldId id="2076136332" r:id="rId18"/>
    <p:sldId id="2076136335" r:id="rId19"/>
    <p:sldId id="2146847130" r:id="rId20"/>
    <p:sldId id="2146847148" r:id="rId21"/>
    <p:sldId id="2146847149" r:id="rId22"/>
    <p:sldId id="2146847150" r:id="rId23"/>
    <p:sldId id="2146847151" r:id="rId24"/>
    <p:sldId id="2146847197" r:id="rId25"/>
    <p:sldId id="2146847152" r:id="rId26"/>
    <p:sldId id="2146847153" r:id="rId27"/>
    <p:sldId id="2146847154" r:id="rId28"/>
    <p:sldId id="2146847155" r:id="rId29"/>
    <p:sldId id="2146847129" r:id="rId30"/>
    <p:sldId id="1563" r:id="rId31"/>
    <p:sldId id="2146847250" r:id="rId32"/>
    <p:sldId id="2146847249" r:id="rId33"/>
    <p:sldId id="2146847142" r:id="rId34"/>
    <p:sldId id="2146847251" r:id="rId35"/>
    <p:sldId id="2146847252" r:id="rId36"/>
    <p:sldId id="2146847254" r:id="rId37"/>
    <p:sldId id="2146847253" r:id="rId38"/>
    <p:sldId id="2146847255" r:id="rId39"/>
    <p:sldId id="214684725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85B0912-FB81-8FD2-44D4-757D47508651}" name="Weidong Cui" initials="WC" userId="S::wdcui@microsoft.com::c2abf49c-89d0-4864-9fa5-414c3f97aeae" providerId="AD"/>
  <p188:author id="{F9022D19-80BC-4377-42D4-21A039B7833B}" name="Nikolaj Bjorner" initials="NB" userId="S::nbjorner@microsoft.com::063a94de-0c49-4d58-b22f-4505b39fd664" providerId="AD"/>
  <p188:author id="{2DDF9ACE-2DF6-9E64-DC43-6CFD94CE1391}" name="Andrey Rybalchenko" initials="AR" userId="S::rybal@microsoft.com::5f4e1ec8-7fde-4bd0-bac4-5a69416c2d9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9B9B9"/>
    <a:srgbClr val="FF9933"/>
    <a:srgbClr val="B2AEAB"/>
    <a:srgbClr val="FF99FF"/>
    <a:srgbClr val="5BAD80"/>
    <a:srgbClr val="5AAE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00DA3C-CAE0-4B16-AF11-EB6C39053785}" v="301" dt="2025-10-05T17:07:21.8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38" autoAdjust="0"/>
    <p:restoredTop sz="94112" autoAdjust="0"/>
  </p:normalViewPr>
  <p:slideViewPr>
    <p:cSldViewPr snapToGrid="0">
      <p:cViewPr varScale="1">
        <p:scale>
          <a:sx n="74" d="100"/>
          <a:sy n="74" d="100"/>
        </p:scale>
        <p:origin x="72" y="520"/>
      </p:cViewPr>
      <p:guideLst/>
    </p:cSldViewPr>
  </p:slideViewPr>
  <p:notesTextViewPr>
    <p:cViewPr>
      <p:scale>
        <a:sx n="1" d="1"/>
        <a:sy n="1" d="1"/>
      </p:scale>
      <p:origin x="0" y="0"/>
    </p:cViewPr>
  </p:notesTextViewPr>
  <p:sorterViewPr>
    <p:cViewPr varScale="1">
      <p:scale>
        <a:sx n="1" d="1"/>
        <a:sy n="1" d="1"/>
      </p:scale>
      <p:origin x="0" y="-68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48"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olaj Bjorner" userId="49700c009088ef2c" providerId="LiveId" clId="{B06CC343-C2CF-4A5C-B03A-DB00D4801511}"/>
    <pc:docChg chg="custSel addSld modSld">
      <pc:chgData name="Nikolaj Bjorner" userId="49700c009088ef2c" providerId="LiveId" clId="{B06CC343-C2CF-4A5C-B03A-DB00D4801511}" dt="2025-10-05T17:08:09.104" v="1837" actId="692"/>
      <pc:docMkLst>
        <pc:docMk/>
      </pc:docMkLst>
      <pc:sldChg chg="modSp mod">
        <pc:chgData name="Nikolaj Bjorner" userId="49700c009088ef2c" providerId="LiveId" clId="{B06CC343-C2CF-4A5C-B03A-DB00D4801511}" dt="2025-10-05T17:03:08.301" v="1638" actId="20577"/>
        <pc:sldMkLst>
          <pc:docMk/>
          <pc:sldMk cId="3387305703" sldId="256"/>
        </pc:sldMkLst>
        <pc:spChg chg="mod">
          <ac:chgData name="Nikolaj Bjorner" userId="49700c009088ef2c" providerId="LiveId" clId="{B06CC343-C2CF-4A5C-B03A-DB00D4801511}" dt="2025-10-05T17:03:08.301" v="1638" actId="20577"/>
          <ac:spMkLst>
            <pc:docMk/>
            <pc:sldMk cId="3387305703" sldId="256"/>
            <ac:spMk id="2" creationId="{EF292C5B-0D31-44AD-A960-99E44A0C0FDD}"/>
          </ac:spMkLst>
        </pc:spChg>
        <pc:spChg chg="mod">
          <ac:chgData name="Nikolaj Bjorner" userId="49700c009088ef2c" providerId="LiveId" clId="{B06CC343-C2CF-4A5C-B03A-DB00D4801511}" dt="2025-10-05T17:02:58.844" v="1631" actId="20577"/>
          <ac:spMkLst>
            <pc:docMk/>
            <pc:sldMk cId="3387305703" sldId="256"/>
            <ac:spMk id="4" creationId="{2D2A9979-0EE4-44F5-969A-9F830E4DF0F0}"/>
          </ac:spMkLst>
        </pc:spChg>
      </pc:sldChg>
      <pc:sldChg chg="addSp delSp modSp mod">
        <pc:chgData name="Nikolaj Bjorner" userId="49700c009088ef2c" providerId="LiveId" clId="{B06CC343-C2CF-4A5C-B03A-DB00D4801511}" dt="2025-10-05T17:08:09.104" v="1837" actId="692"/>
        <pc:sldMkLst>
          <pc:docMk/>
          <pc:sldMk cId="3768625772" sldId="2146847128"/>
        </pc:sldMkLst>
        <pc:spChg chg="mod">
          <ac:chgData name="Nikolaj Bjorner" userId="49700c009088ef2c" providerId="LiveId" clId="{B06CC343-C2CF-4A5C-B03A-DB00D4801511}" dt="2025-10-05T17:03:57.631" v="1660" actId="20577"/>
          <ac:spMkLst>
            <pc:docMk/>
            <pc:sldMk cId="3768625772" sldId="2146847128"/>
            <ac:spMk id="2" creationId="{616AC9F1-1AC2-FEBA-4860-469C55254D3E}"/>
          </ac:spMkLst>
        </pc:spChg>
        <pc:spChg chg="del">
          <ac:chgData name="Nikolaj Bjorner" userId="49700c009088ef2c" providerId="LiveId" clId="{B06CC343-C2CF-4A5C-B03A-DB00D4801511}" dt="2025-10-05T17:04:01.632" v="1661" actId="478"/>
          <ac:spMkLst>
            <pc:docMk/>
            <pc:sldMk cId="3768625772" sldId="2146847128"/>
            <ac:spMk id="3" creationId="{E906C6DA-740A-1E63-C8E5-E23B20305CB7}"/>
          </ac:spMkLst>
        </pc:spChg>
        <pc:spChg chg="add del mod">
          <ac:chgData name="Nikolaj Bjorner" userId="49700c009088ef2c" providerId="LiveId" clId="{B06CC343-C2CF-4A5C-B03A-DB00D4801511}" dt="2025-10-05T17:04:03.165" v="1662" actId="478"/>
          <ac:spMkLst>
            <pc:docMk/>
            <pc:sldMk cId="3768625772" sldId="2146847128"/>
            <ac:spMk id="5" creationId="{4D487553-85EC-CAC1-5446-DFE5119DB9C9}"/>
          </ac:spMkLst>
        </pc:spChg>
        <pc:spChg chg="add mod">
          <ac:chgData name="Nikolaj Bjorner" userId="49700c009088ef2c" providerId="LiveId" clId="{B06CC343-C2CF-4A5C-B03A-DB00D4801511}" dt="2025-10-05T17:06:19.353" v="1812" actId="1076"/>
          <ac:spMkLst>
            <pc:docMk/>
            <pc:sldMk cId="3768625772" sldId="2146847128"/>
            <ac:spMk id="6" creationId="{24C98352-E097-F953-7443-A24C43EB29AB}"/>
          </ac:spMkLst>
        </pc:spChg>
        <pc:spChg chg="add del mod">
          <ac:chgData name="Nikolaj Bjorner" userId="49700c009088ef2c" providerId="LiveId" clId="{B06CC343-C2CF-4A5C-B03A-DB00D4801511}" dt="2025-10-05T17:06:16.084" v="1811" actId="478"/>
          <ac:spMkLst>
            <pc:docMk/>
            <pc:sldMk cId="3768625772" sldId="2146847128"/>
            <ac:spMk id="7" creationId="{FE728665-D88F-4770-8994-61742772885B}"/>
          </ac:spMkLst>
        </pc:spChg>
        <pc:spChg chg="add mod">
          <ac:chgData name="Nikolaj Bjorner" userId="49700c009088ef2c" providerId="LiveId" clId="{B06CC343-C2CF-4A5C-B03A-DB00D4801511}" dt="2025-10-05T17:06:22.063" v="1813" actId="1076"/>
          <ac:spMkLst>
            <pc:docMk/>
            <pc:sldMk cId="3768625772" sldId="2146847128"/>
            <ac:spMk id="8" creationId="{097DB5E0-42E9-E2AB-0512-099D976E6EF2}"/>
          </ac:spMkLst>
        </pc:spChg>
        <pc:cxnChg chg="add mod">
          <ac:chgData name="Nikolaj Bjorner" userId="49700c009088ef2c" providerId="LiveId" clId="{B06CC343-C2CF-4A5C-B03A-DB00D4801511}" dt="2025-10-05T17:08:02.543" v="1836" actId="692"/>
          <ac:cxnSpMkLst>
            <pc:docMk/>
            <pc:sldMk cId="3768625772" sldId="2146847128"/>
            <ac:cxnSpMk id="10" creationId="{6D3D1DE5-B985-7E83-0BEB-ED7C2733A935}"/>
          </ac:cxnSpMkLst>
        </pc:cxnChg>
        <pc:cxnChg chg="add mod">
          <ac:chgData name="Nikolaj Bjorner" userId="49700c009088ef2c" providerId="LiveId" clId="{B06CC343-C2CF-4A5C-B03A-DB00D4801511}" dt="2025-10-05T17:08:09.104" v="1837" actId="692"/>
          <ac:cxnSpMkLst>
            <pc:docMk/>
            <pc:sldMk cId="3768625772" sldId="2146847128"/>
            <ac:cxnSpMk id="11" creationId="{C9985C7D-6D4C-D5E8-6E5E-B16FF34EC8F5}"/>
          </ac:cxnSpMkLst>
        </pc:cxnChg>
      </pc:sldChg>
      <pc:sldChg chg="modSp new mod">
        <pc:chgData name="Nikolaj Bjorner" userId="49700c009088ef2c" providerId="LiveId" clId="{B06CC343-C2CF-4A5C-B03A-DB00D4801511}" dt="2025-10-05T01:16:52.116" v="840" actId="20577"/>
        <pc:sldMkLst>
          <pc:docMk/>
          <pc:sldMk cId="625873308" sldId="2146847251"/>
        </pc:sldMkLst>
        <pc:spChg chg="mod">
          <ac:chgData name="Nikolaj Bjorner" userId="49700c009088ef2c" providerId="LiveId" clId="{B06CC343-C2CF-4A5C-B03A-DB00D4801511}" dt="2025-10-05T01:16:52.116" v="840" actId="20577"/>
          <ac:spMkLst>
            <pc:docMk/>
            <pc:sldMk cId="625873308" sldId="2146847251"/>
            <ac:spMk id="2" creationId="{D78B5FAB-CB75-E230-A802-02AB4BCFDB1A}"/>
          </ac:spMkLst>
        </pc:spChg>
        <pc:spChg chg="mod">
          <ac:chgData name="Nikolaj Bjorner" userId="49700c009088ef2c" providerId="LiveId" clId="{B06CC343-C2CF-4A5C-B03A-DB00D4801511}" dt="2025-10-05T01:04:39.217" v="54" actId="20577"/>
          <ac:spMkLst>
            <pc:docMk/>
            <pc:sldMk cId="625873308" sldId="2146847251"/>
            <ac:spMk id="3" creationId="{EBC09C14-4D76-71E0-CAAD-933B42257860}"/>
          </ac:spMkLst>
        </pc:spChg>
      </pc:sldChg>
      <pc:sldChg chg="modSp new mod">
        <pc:chgData name="Nikolaj Bjorner" userId="49700c009088ef2c" providerId="LiveId" clId="{B06CC343-C2CF-4A5C-B03A-DB00D4801511}" dt="2025-10-05T01:06:50.782" v="254" actId="20577"/>
        <pc:sldMkLst>
          <pc:docMk/>
          <pc:sldMk cId="4163993160" sldId="2146847252"/>
        </pc:sldMkLst>
        <pc:spChg chg="mod">
          <ac:chgData name="Nikolaj Bjorner" userId="49700c009088ef2c" providerId="LiveId" clId="{B06CC343-C2CF-4A5C-B03A-DB00D4801511}" dt="2025-10-05T01:04:53.264" v="98" actId="20577"/>
          <ac:spMkLst>
            <pc:docMk/>
            <pc:sldMk cId="4163993160" sldId="2146847252"/>
            <ac:spMk id="2" creationId="{5187C692-76F4-05C1-0AF3-66A7EFBAB81C}"/>
          </ac:spMkLst>
        </pc:spChg>
        <pc:spChg chg="mod">
          <ac:chgData name="Nikolaj Bjorner" userId="49700c009088ef2c" providerId="LiveId" clId="{B06CC343-C2CF-4A5C-B03A-DB00D4801511}" dt="2025-10-05T01:06:50.782" v="254" actId="20577"/>
          <ac:spMkLst>
            <pc:docMk/>
            <pc:sldMk cId="4163993160" sldId="2146847252"/>
            <ac:spMk id="3" creationId="{298D70FC-F2EA-1B59-AF6B-2330EE772D5F}"/>
          </ac:spMkLst>
        </pc:spChg>
      </pc:sldChg>
      <pc:sldChg chg="modSp new mod">
        <pc:chgData name="Nikolaj Bjorner" userId="49700c009088ef2c" providerId="LiveId" clId="{B06CC343-C2CF-4A5C-B03A-DB00D4801511}" dt="2025-10-05T16:05:01.368" v="1627" actId="20577"/>
        <pc:sldMkLst>
          <pc:docMk/>
          <pc:sldMk cId="340190318" sldId="2146847253"/>
        </pc:sldMkLst>
        <pc:spChg chg="mod">
          <ac:chgData name="Nikolaj Bjorner" userId="49700c009088ef2c" providerId="LiveId" clId="{B06CC343-C2CF-4A5C-B03A-DB00D4801511}" dt="2025-10-05T16:04:43.720" v="1602" actId="20577"/>
          <ac:spMkLst>
            <pc:docMk/>
            <pc:sldMk cId="340190318" sldId="2146847253"/>
            <ac:spMk id="2" creationId="{318E398B-09DC-207E-01DA-09A51AF3F934}"/>
          </ac:spMkLst>
        </pc:spChg>
        <pc:spChg chg="mod">
          <ac:chgData name="Nikolaj Bjorner" userId="49700c009088ef2c" providerId="LiveId" clId="{B06CC343-C2CF-4A5C-B03A-DB00D4801511}" dt="2025-10-05T16:05:01.368" v="1627" actId="20577"/>
          <ac:spMkLst>
            <pc:docMk/>
            <pc:sldMk cId="340190318" sldId="2146847253"/>
            <ac:spMk id="3" creationId="{9E8FCFE7-CBBC-83C2-37CE-E0C05D725217}"/>
          </ac:spMkLst>
        </pc:spChg>
      </pc:sldChg>
      <pc:sldChg chg="addSp modSp new mod">
        <pc:chgData name="Nikolaj Bjorner" userId="49700c009088ef2c" providerId="LiveId" clId="{B06CC343-C2CF-4A5C-B03A-DB00D4801511}" dt="2025-10-05T01:16:24.052" v="813" actId="1076"/>
        <pc:sldMkLst>
          <pc:docMk/>
          <pc:sldMk cId="2572648710" sldId="2146847254"/>
        </pc:sldMkLst>
        <pc:spChg chg="mod">
          <ac:chgData name="Nikolaj Bjorner" userId="49700c009088ef2c" providerId="LiveId" clId="{B06CC343-C2CF-4A5C-B03A-DB00D4801511}" dt="2025-10-05T01:16:19.557" v="812" actId="20577"/>
          <ac:spMkLst>
            <pc:docMk/>
            <pc:sldMk cId="2572648710" sldId="2146847254"/>
            <ac:spMk id="2" creationId="{621CBDC2-A3BC-9E78-650D-EE3459C4F448}"/>
          </ac:spMkLst>
        </pc:spChg>
        <pc:picChg chg="add mod">
          <ac:chgData name="Nikolaj Bjorner" userId="49700c009088ef2c" providerId="LiveId" clId="{B06CC343-C2CF-4A5C-B03A-DB00D4801511}" dt="2025-10-05T01:16:24.052" v="813" actId="1076"/>
          <ac:picMkLst>
            <pc:docMk/>
            <pc:sldMk cId="2572648710" sldId="2146847254"/>
            <ac:picMk id="5" creationId="{44700050-6411-640B-41AB-DA2442E62A3C}"/>
          </ac:picMkLst>
        </pc:picChg>
      </pc:sldChg>
      <pc:sldChg chg="addSp modSp add mod">
        <pc:chgData name="Nikolaj Bjorner" userId="49700c009088ef2c" providerId="LiveId" clId="{B06CC343-C2CF-4A5C-B03A-DB00D4801511}" dt="2025-10-05T01:23:37.125" v="906" actId="1076"/>
        <pc:sldMkLst>
          <pc:docMk/>
          <pc:sldMk cId="3839607458" sldId="2146847255"/>
        </pc:sldMkLst>
        <pc:spChg chg="mod">
          <ac:chgData name="Nikolaj Bjorner" userId="49700c009088ef2c" providerId="LiveId" clId="{B06CC343-C2CF-4A5C-B03A-DB00D4801511}" dt="2025-10-05T01:17:03.785" v="847" actId="20577"/>
          <ac:spMkLst>
            <pc:docMk/>
            <pc:sldMk cId="3839607458" sldId="2146847255"/>
            <ac:spMk id="2" creationId="{165BFBB1-F3C2-C377-466E-226864999B2F}"/>
          </ac:spMkLst>
        </pc:spChg>
        <pc:picChg chg="add mod">
          <ac:chgData name="Nikolaj Bjorner" userId="49700c009088ef2c" providerId="LiveId" clId="{B06CC343-C2CF-4A5C-B03A-DB00D4801511}" dt="2025-10-05T01:23:37.125" v="906" actId="1076"/>
          <ac:picMkLst>
            <pc:docMk/>
            <pc:sldMk cId="3839607458" sldId="2146847255"/>
            <ac:picMk id="5" creationId="{624FC1A3-1072-B79F-07DE-A9E5788C3F36}"/>
          </ac:picMkLst>
        </pc:picChg>
      </pc:sldChg>
      <pc:sldChg chg="addSp modSp new mod">
        <pc:chgData name="Nikolaj Bjorner" userId="49700c009088ef2c" providerId="LiveId" clId="{B06CC343-C2CF-4A5C-B03A-DB00D4801511}" dt="2025-10-05T01:30:54.936" v="1207"/>
        <pc:sldMkLst>
          <pc:docMk/>
          <pc:sldMk cId="1214847350" sldId="2146847256"/>
        </pc:sldMkLst>
        <pc:spChg chg="mod">
          <ac:chgData name="Nikolaj Bjorner" userId="49700c009088ef2c" providerId="LiveId" clId="{B06CC343-C2CF-4A5C-B03A-DB00D4801511}" dt="2025-10-05T01:19:39.184" v="890" actId="20577"/>
          <ac:spMkLst>
            <pc:docMk/>
            <pc:sldMk cId="1214847350" sldId="2146847256"/>
            <ac:spMk id="2" creationId="{C83FC9F9-003C-2F1D-EA66-04F9EC30DD50}"/>
          </ac:spMkLst>
        </pc:spChg>
        <pc:spChg chg="mod">
          <ac:chgData name="Nikolaj Bjorner" userId="49700c009088ef2c" providerId="LiveId" clId="{B06CC343-C2CF-4A5C-B03A-DB00D4801511}" dt="2025-10-05T01:30:54.936" v="1207"/>
          <ac:spMkLst>
            <pc:docMk/>
            <pc:sldMk cId="1214847350" sldId="2146847256"/>
            <ac:spMk id="3" creationId="{7256590A-40FD-EABF-1A9A-68A04DAD671E}"/>
          </ac:spMkLst>
        </pc:spChg>
        <pc:picChg chg="add mod">
          <ac:chgData name="Nikolaj Bjorner" userId="49700c009088ef2c" providerId="LiveId" clId="{B06CC343-C2CF-4A5C-B03A-DB00D4801511}" dt="2025-10-05T01:29:55.475" v="1196" actId="1076"/>
          <ac:picMkLst>
            <pc:docMk/>
            <pc:sldMk cId="1214847350" sldId="2146847256"/>
            <ac:picMk id="5" creationId="{ACD6966D-35D3-D792-C82B-B3861569D3D2}"/>
          </ac:picMkLst>
        </pc:picChg>
      </pc:sldChg>
      <pc:sldChg chg="add">
        <pc:chgData name="Nikolaj Bjorner" userId="49700c009088ef2c" providerId="LiveId" clId="{B06CC343-C2CF-4A5C-B03A-DB00D4801511}" dt="2025-10-05T17:03:37.648" v="1639"/>
        <pc:sldMkLst>
          <pc:docMk/>
          <pc:sldMk cId="14558469" sldId="214684725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8D946E-1C49-4552-BB82-75F81120E61F}" type="doc">
      <dgm:prSet loTypeId="urn:microsoft.com/office/officeart/2005/8/layout/equation1" loCatId="process" qsTypeId="urn:microsoft.com/office/officeart/2005/8/quickstyle/simple5" qsCatId="simple" csTypeId="urn:microsoft.com/office/officeart/2005/8/colors/colorful5" csCatId="colorful" phldr="1"/>
      <dgm:spPr/>
    </dgm:pt>
    <dgm:pt modelId="{F15F4BAA-E03C-4FBB-8DC5-D8199E2B5B25}">
      <dgm:prSet phldrT="[Text]"/>
      <dgm:spPr/>
      <dgm:t>
        <a:bodyPr/>
        <a:lstStyle/>
        <a:p>
          <a:r>
            <a:rPr lang="en-US"/>
            <a:t>Theory</a:t>
          </a:r>
        </a:p>
        <a:p>
          <a:r>
            <a:rPr lang="en-US"/>
            <a:t>Solvers</a:t>
          </a:r>
        </a:p>
      </dgm:t>
    </dgm:pt>
    <dgm:pt modelId="{C7085F6C-0AEA-4855-8854-C46927E8BEB7}" type="parTrans" cxnId="{40B86FDB-37F9-4BF3-BB8C-A8E386AEDDF2}">
      <dgm:prSet/>
      <dgm:spPr/>
      <dgm:t>
        <a:bodyPr/>
        <a:lstStyle/>
        <a:p>
          <a:endParaRPr lang="en-US"/>
        </a:p>
      </dgm:t>
    </dgm:pt>
    <dgm:pt modelId="{3F78C612-AE92-4725-8E75-52CBDD374727}" type="sibTrans" cxnId="{40B86FDB-37F9-4BF3-BB8C-A8E386AEDDF2}">
      <dgm:prSet/>
      <dgm:spPr/>
      <dgm:t>
        <a:bodyPr/>
        <a:lstStyle/>
        <a:p>
          <a:endParaRPr lang="en-US"/>
        </a:p>
      </dgm:t>
    </dgm:pt>
    <dgm:pt modelId="{3A35AE93-9501-44D1-A4A6-35BD5B8F1FCA}">
      <dgm:prSet phldrT="[Text]"/>
      <dgm:spPr/>
      <dgm:t>
        <a:bodyPr/>
        <a:lstStyle/>
        <a:p>
          <a:r>
            <a:rPr lang="en-US"/>
            <a:t>SMT</a:t>
          </a:r>
        </a:p>
      </dgm:t>
    </dgm:pt>
    <dgm:pt modelId="{95E2A059-062E-452C-BAAF-08FFE4536FC1}" type="sibTrans" cxnId="{93D0229E-3A28-4D46-ACC9-5ED2613219DA}">
      <dgm:prSet/>
      <dgm:spPr/>
      <dgm:t>
        <a:bodyPr/>
        <a:lstStyle/>
        <a:p>
          <a:endParaRPr lang="en-US"/>
        </a:p>
      </dgm:t>
    </dgm:pt>
    <dgm:pt modelId="{B5D4A5EF-207F-4110-A849-E8DB71D88473}" type="parTrans" cxnId="{93D0229E-3A28-4D46-ACC9-5ED2613219DA}">
      <dgm:prSet/>
      <dgm:spPr/>
      <dgm:t>
        <a:bodyPr/>
        <a:lstStyle/>
        <a:p>
          <a:endParaRPr lang="en-US"/>
        </a:p>
      </dgm:t>
    </dgm:pt>
    <dgm:pt modelId="{DA3693D4-BCA6-4C29-AF4C-85A989E68FAA}">
      <dgm:prSet phldrT="[Text]"/>
      <dgm:spPr/>
      <dgm:t>
        <a:bodyPr/>
        <a:lstStyle/>
        <a:p>
          <a:r>
            <a:rPr lang="en-US"/>
            <a:t>SAT</a:t>
          </a:r>
        </a:p>
      </dgm:t>
    </dgm:pt>
    <dgm:pt modelId="{B9633CDC-1820-4C3E-9CDA-0F72AA78B4DE}" type="sibTrans" cxnId="{201E6FF8-392D-4CAD-8D84-AA0D71F14938}">
      <dgm:prSet/>
      <dgm:spPr/>
      <dgm:t>
        <a:bodyPr/>
        <a:lstStyle/>
        <a:p>
          <a:endParaRPr lang="en-US"/>
        </a:p>
      </dgm:t>
    </dgm:pt>
    <dgm:pt modelId="{EC4085D4-E8C4-456B-AF0D-9A9E9823371D}" type="parTrans" cxnId="{201E6FF8-392D-4CAD-8D84-AA0D71F14938}">
      <dgm:prSet/>
      <dgm:spPr/>
      <dgm:t>
        <a:bodyPr/>
        <a:lstStyle/>
        <a:p>
          <a:endParaRPr lang="en-US"/>
        </a:p>
      </dgm:t>
    </dgm:pt>
    <dgm:pt modelId="{C86CAA3B-F2D5-4490-AA38-6E9CB829F4B9}" type="pres">
      <dgm:prSet presAssocID="{C08D946E-1C49-4552-BB82-75F81120E61F}" presName="linearFlow" presStyleCnt="0">
        <dgm:presLayoutVars>
          <dgm:dir/>
          <dgm:resizeHandles val="exact"/>
        </dgm:presLayoutVars>
      </dgm:prSet>
      <dgm:spPr/>
    </dgm:pt>
    <dgm:pt modelId="{4D781F7A-8DA0-4054-B089-AE82ED11AA58}" type="pres">
      <dgm:prSet presAssocID="{DA3693D4-BCA6-4C29-AF4C-85A989E68FAA}" presName="node" presStyleLbl="node1" presStyleIdx="0" presStyleCnt="3">
        <dgm:presLayoutVars>
          <dgm:bulletEnabled val="1"/>
        </dgm:presLayoutVars>
      </dgm:prSet>
      <dgm:spPr/>
    </dgm:pt>
    <dgm:pt modelId="{AFDF1215-3A76-4C55-AA10-D0A3D79B3211}" type="pres">
      <dgm:prSet presAssocID="{B9633CDC-1820-4C3E-9CDA-0F72AA78B4DE}" presName="spacerL" presStyleCnt="0"/>
      <dgm:spPr/>
    </dgm:pt>
    <dgm:pt modelId="{09C4BBFD-C2FB-40E1-B00C-9D790D4F33B0}" type="pres">
      <dgm:prSet presAssocID="{B9633CDC-1820-4C3E-9CDA-0F72AA78B4DE}" presName="sibTrans" presStyleLbl="sibTrans2D1" presStyleIdx="0" presStyleCnt="2"/>
      <dgm:spPr/>
    </dgm:pt>
    <dgm:pt modelId="{06C5B2FA-7C04-4BDA-BF4A-58C5514187D3}" type="pres">
      <dgm:prSet presAssocID="{B9633CDC-1820-4C3E-9CDA-0F72AA78B4DE}" presName="spacerR" presStyleCnt="0"/>
      <dgm:spPr/>
    </dgm:pt>
    <dgm:pt modelId="{B00C9963-3894-4A20-9671-30E6C998310C}" type="pres">
      <dgm:prSet presAssocID="{F15F4BAA-E03C-4FBB-8DC5-D8199E2B5B25}" presName="node" presStyleLbl="node1" presStyleIdx="1" presStyleCnt="3">
        <dgm:presLayoutVars>
          <dgm:bulletEnabled val="1"/>
        </dgm:presLayoutVars>
      </dgm:prSet>
      <dgm:spPr/>
    </dgm:pt>
    <dgm:pt modelId="{00EC796A-7198-4762-8B58-85EEE3C46FE2}" type="pres">
      <dgm:prSet presAssocID="{3F78C612-AE92-4725-8E75-52CBDD374727}" presName="spacerL" presStyleCnt="0"/>
      <dgm:spPr/>
    </dgm:pt>
    <dgm:pt modelId="{00071994-6C1D-412F-AFD2-B5C1F45A44A4}" type="pres">
      <dgm:prSet presAssocID="{3F78C612-AE92-4725-8E75-52CBDD374727}" presName="sibTrans" presStyleLbl="sibTrans2D1" presStyleIdx="1" presStyleCnt="2"/>
      <dgm:spPr/>
    </dgm:pt>
    <dgm:pt modelId="{86DB068B-DF58-4654-A59C-CB83BA021B6C}" type="pres">
      <dgm:prSet presAssocID="{3F78C612-AE92-4725-8E75-52CBDD374727}" presName="spacerR" presStyleCnt="0"/>
      <dgm:spPr/>
    </dgm:pt>
    <dgm:pt modelId="{D289497B-AAA3-4A46-B5EB-832082DE316D}" type="pres">
      <dgm:prSet presAssocID="{3A35AE93-9501-44D1-A4A6-35BD5B8F1FCA}" presName="node" presStyleLbl="node1" presStyleIdx="2" presStyleCnt="3">
        <dgm:presLayoutVars>
          <dgm:bulletEnabled val="1"/>
        </dgm:presLayoutVars>
      </dgm:prSet>
      <dgm:spPr/>
    </dgm:pt>
  </dgm:ptLst>
  <dgm:cxnLst>
    <dgm:cxn modelId="{555E1008-95A2-4884-8A78-3E21FF48190F}" type="presOf" srcId="{C08D946E-1C49-4552-BB82-75F81120E61F}" destId="{C86CAA3B-F2D5-4490-AA38-6E9CB829F4B9}" srcOrd="0" destOrd="0" presId="urn:microsoft.com/office/officeart/2005/8/layout/equation1"/>
    <dgm:cxn modelId="{68C63F69-DC70-461E-8D58-97FB343F7EAD}" type="presOf" srcId="{DA3693D4-BCA6-4C29-AF4C-85A989E68FAA}" destId="{4D781F7A-8DA0-4054-B089-AE82ED11AA58}" srcOrd="0" destOrd="0" presId="urn:microsoft.com/office/officeart/2005/8/layout/equation1"/>
    <dgm:cxn modelId="{100C939A-9F1E-495B-BF99-5C4E9056D488}" type="presOf" srcId="{3A35AE93-9501-44D1-A4A6-35BD5B8F1FCA}" destId="{D289497B-AAA3-4A46-B5EB-832082DE316D}" srcOrd="0" destOrd="0" presId="urn:microsoft.com/office/officeart/2005/8/layout/equation1"/>
    <dgm:cxn modelId="{7806099C-BC2F-44DB-81CE-DAEE103B3CDB}" type="presOf" srcId="{3F78C612-AE92-4725-8E75-52CBDD374727}" destId="{00071994-6C1D-412F-AFD2-B5C1F45A44A4}" srcOrd="0" destOrd="0" presId="urn:microsoft.com/office/officeart/2005/8/layout/equation1"/>
    <dgm:cxn modelId="{93D0229E-3A28-4D46-ACC9-5ED2613219DA}" srcId="{C08D946E-1C49-4552-BB82-75F81120E61F}" destId="{3A35AE93-9501-44D1-A4A6-35BD5B8F1FCA}" srcOrd="2" destOrd="0" parTransId="{B5D4A5EF-207F-4110-A849-E8DB71D88473}" sibTransId="{95E2A059-062E-452C-BAAF-08FFE4536FC1}"/>
    <dgm:cxn modelId="{40B86FDB-37F9-4BF3-BB8C-A8E386AEDDF2}" srcId="{C08D946E-1C49-4552-BB82-75F81120E61F}" destId="{F15F4BAA-E03C-4FBB-8DC5-D8199E2B5B25}" srcOrd="1" destOrd="0" parTransId="{C7085F6C-0AEA-4855-8854-C46927E8BEB7}" sibTransId="{3F78C612-AE92-4725-8E75-52CBDD374727}"/>
    <dgm:cxn modelId="{E76B6AEB-E6FB-4DD1-910E-F3E65189E1EA}" type="presOf" srcId="{B9633CDC-1820-4C3E-9CDA-0F72AA78B4DE}" destId="{09C4BBFD-C2FB-40E1-B00C-9D790D4F33B0}" srcOrd="0" destOrd="0" presId="urn:microsoft.com/office/officeart/2005/8/layout/equation1"/>
    <dgm:cxn modelId="{D9C81EED-80D4-4FBB-90D5-A42EDB260044}" type="presOf" srcId="{F15F4BAA-E03C-4FBB-8DC5-D8199E2B5B25}" destId="{B00C9963-3894-4A20-9671-30E6C998310C}" srcOrd="0" destOrd="0" presId="urn:microsoft.com/office/officeart/2005/8/layout/equation1"/>
    <dgm:cxn modelId="{201E6FF8-392D-4CAD-8D84-AA0D71F14938}" srcId="{C08D946E-1C49-4552-BB82-75F81120E61F}" destId="{DA3693D4-BCA6-4C29-AF4C-85A989E68FAA}" srcOrd="0" destOrd="0" parTransId="{EC4085D4-E8C4-456B-AF0D-9A9E9823371D}" sibTransId="{B9633CDC-1820-4C3E-9CDA-0F72AA78B4DE}"/>
    <dgm:cxn modelId="{D4F15D7B-828B-47E1-B658-59B155423A3D}" type="presParOf" srcId="{C86CAA3B-F2D5-4490-AA38-6E9CB829F4B9}" destId="{4D781F7A-8DA0-4054-B089-AE82ED11AA58}" srcOrd="0" destOrd="0" presId="urn:microsoft.com/office/officeart/2005/8/layout/equation1"/>
    <dgm:cxn modelId="{B06CA154-CB90-4C2A-99C3-02984B8AF7B8}" type="presParOf" srcId="{C86CAA3B-F2D5-4490-AA38-6E9CB829F4B9}" destId="{AFDF1215-3A76-4C55-AA10-D0A3D79B3211}" srcOrd="1" destOrd="0" presId="urn:microsoft.com/office/officeart/2005/8/layout/equation1"/>
    <dgm:cxn modelId="{E5207898-635D-4931-A39D-F6ACD9D1CC43}" type="presParOf" srcId="{C86CAA3B-F2D5-4490-AA38-6E9CB829F4B9}" destId="{09C4BBFD-C2FB-40E1-B00C-9D790D4F33B0}" srcOrd="2" destOrd="0" presId="urn:microsoft.com/office/officeart/2005/8/layout/equation1"/>
    <dgm:cxn modelId="{F7C0411D-DE48-48A2-A74A-DB80ACBA8AD8}" type="presParOf" srcId="{C86CAA3B-F2D5-4490-AA38-6E9CB829F4B9}" destId="{06C5B2FA-7C04-4BDA-BF4A-58C5514187D3}" srcOrd="3" destOrd="0" presId="urn:microsoft.com/office/officeart/2005/8/layout/equation1"/>
    <dgm:cxn modelId="{3BA95DF5-9D7A-46CD-B5DB-B45A0B762CF3}" type="presParOf" srcId="{C86CAA3B-F2D5-4490-AA38-6E9CB829F4B9}" destId="{B00C9963-3894-4A20-9671-30E6C998310C}" srcOrd="4" destOrd="0" presId="urn:microsoft.com/office/officeart/2005/8/layout/equation1"/>
    <dgm:cxn modelId="{A81244FC-1CCF-4F7C-90F1-0494EF46E843}" type="presParOf" srcId="{C86CAA3B-F2D5-4490-AA38-6E9CB829F4B9}" destId="{00EC796A-7198-4762-8B58-85EEE3C46FE2}" srcOrd="5" destOrd="0" presId="urn:microsoft.com/office/officeart/2005/8/layout/equation1"/>
    <dgm:cxn modelId="{D5883EE7-DAA2-4DDA-81D5-5A5E0188146E}" type="presParOf" srcId="{C86CAA3B-F2D5-4490-AA38-6E9CB829F4B9}" destId="{00071994-6C1D-412F-AFD2-B5C1F45A44A4}" srcOrd="6" destOrd="0" presId="urn:microsoft.com/office/officeart/2005/8/layout/equation1"/>
    <dgm:cxn modelId="{71C1C1D2-0523-4DAB-B4A6-642890A4041E}" type="presParOf" srcId="{C86CAA3B-F2D5-4490-AA38-6E9CB829F4B9}" destId="{86DB068B-DF58-4654-A59C-CB83BA021B6C}" srcOrd="7" destOrd="0" presId="urn:microsoft.com/office/officeart/2005/8/layout/equation1"/>
    <dgm:cxn modelId="{76C39A53-473C-4314-AF0D-FFCC02D6406E}" type="presParOf" srcId="{C86CAA3B-F2D5-4490-AA38-6E9CB829F4B9}" destId="{D289497B-AAA3-4A46-B5EB-832082DE316D}"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81F7A-8DA0-4054-B089-AE82ED11AA58}">
      <dsp:nvSpPr>
        <dsp:cNvPr id="0" name=""/>
        <dsp:cNvSpPr/>
      </dsp:nvSpPr>
      <dsp:spPr>
        <a:xfrm>
          <a:off x="1452" y="2115996"/>
          <a:ext cx="1924967" cy="1924967"/>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SAT</a:t>
          </a:r>
        </a:p>
      </dsp:txBody>
      <dsp:txXfrm>
        <a:off x="283357" y="2397901"/>
        <a:ext cx="1361157" cy="1361157"/>
      </dsp:txXfrm>
    </dsp:sp>
    <dsp:sp modelId="{09C4BBFD-C2FB-40E1-B00C-9D790D4F33B0}">
      <dsp:nvSpPr>
        <dsp:cNvPr id="0" name=""/>
        <dsp:cNvSpPr/>
      </dsp:nvSpPr>
      <dsp:spPr>
        <a:xfrm>
          <a:off x="2082727" y="2520239"/>
          <a:ext cx="1116481" cy="1116481"/>
        </a:xfrm>
        <a:prstGeom prst="mathPlus">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230717" y="2947181"/>
        <a:ext cx="820501" cy="262597"/>
      </dsp:txXfrm>
    </dsp:sp>
    <dsp:sp modelId="{B00C9963-3894-4A20-9671-30E6C998310C}">
      <dsp:nvSpPr>
        <dsp:cNvPr id="0" name=""/>
        <dsp:cNvSpPr/>
      </dsp:nvSpPr>
      <dsp:spPr>
        <a:xfrm>
          <a:off x="3355516" y="2115996"/>
          <a:ext cx="1924967" cy="1924967"/>
        </a:xfrm>
        <a:prstGeom prst="ellips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Theory</a:t>
          </a:r>
        </a:p>
        <a:p>
          <a:pPr marL="0" lvl="0" indent="0" algn="ctr" defTabSz="1511300">
            <a:lnSpc>
              <a:spcPct val="90000"/>
            </a:lnSpc>
            <a:spcBef>
              <a:spcPct val="0"/>
            </a:spcBef>
            <a:spcAft>
              <a:spcPct val="35000"/>
            </a:spcAft>
            <a:buNone/>
          </a:pPr>
          <a:r>
            <a:rPr lang="en-US" sz="3400" kern="1200"/>
            <a:t>Solvers</a:t>
          </a:r>
        </a:p>
      </dsp:txBody>
      <dsp:txXfrm>
        <a:off x="3637421" y="2397901"/>
        <a:ext cx="1361157" cy="1361157"/>
      </dsp:txXfrm>
    </dsp:sp>
    <dsp:sp modelId="{00071994-6C1D-412F-AFD2-B5C1F45A44A4}">
      <dsp:nvSpPr>
        <dsp:cNvPr id="0" name=""/>
        <dsp:cNvSpPr/>
      </dsp:nvSpPr>
      <dsp:spPr>
        <a:xfrm>
          <a:off x="5436791" y="2520239"/>
          <a:ext cx="1116481" cy="1116481"/>
        </a:xfrm>
        <a:prstGeom prst="mathEqual">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089150">
            <a:lnSpc>
              <a:spcPct val="90000"/>
            </a:lnSpc>
            <a:spcBef>
              <a:spcPct val="0"/>
            </a:spcBef>
            <a:spcAft>
              <a:spcPct val="35000"/>
            </a:spcAft>
            <a:buNone/>
          </a:pPr>
          <a:endParaRPr lang="en-US" sz="4700" kern="1200"/>
        </a:p>
      </dsp:txBody>
      <dsp:txXfrm>
        <a:off x="5584781" y="2750234"/>
        <a:ext cx="820501" cy="656491"/>
      </dsp:txXfrm>
    </dsp:sp>
    <dsp:sp modelId="{D289497B-AAA3-4A46-B5EB-832082DE316D}">
      <dsp:nvSpPr>
        <dsp:cNvPr id="0" name=""/>
        <dsp:cNvSpPr/>
      </dsp:nvSpPr>
      <dsp:spPr>
        <a:xfrm>
          <a:off x="6709579" y="2115996"/>
          <a:ext cx="1924967" cy="1924967"/>
        </a:xfrm>
        <a:prstGeom prst="ellips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SMT</a:t>
          </a:r>
        </a:p>
      </dsp:txBody>
      <dsp:txXfrm>
        <a:off x="6991484" y="2397901"/>
        <a:ext cx="1361157" cy="1361157"/>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60B70-99F6-46DC-AC28-61E24B2D140B}" type="datetimeFigureOut">
              <a:rPr lang="en-US" smtClean="0"/>
              <a:t>10/10/2025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5726B-EDCE-4FB2-B912-544BAE286033}" type="slidenum">
              <a:rPr lang="en-US" smtClean="0"/>
              <a:t>‹#›</a:t>
            </a:fld>
            <a:endParaRPr lang="en-US"/>
          </a:p>
        </p:txBody>
      </p:sp>
    </p:spTree>
    <p:extLst>
      <p:ext uri="{BB962C8B-B14F-4D97-AF65-F5344CB8AC3E}">
        <p14:creationId xmlns:p14="http://schemas.microsoft.com/office/powerpoint/2010/main" val="824417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C5726B-EDCE-4FB2-B912-544BAE286033}" type="slidenum">
              <a:rPr lang="en-US" smtClean="0"/>
              <a:t>1</a:t>
            </a:fld>
            <a:endParaRPr lang="en-US"/>
          </a:p>
        </p:txBody>
      </p:sp>
    </p:spTree>
    <p:extLst>
      <p:ext uri="{BB962C8B-B14F-4D97-AF65-F5344CB8AC3E}">
        <p14:creationId xmlns:p14="http://schemas.microsoft.com/office/powerpoint/2010/main" val="4173807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10/10/2025 7:47 PM</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b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Tree>
    <p:extLst>
      <p:ext uri="{BB962C8B-B14F-4D97-AF65-F5344CB8AC3E}">
        <p14:creationId xmlns:p14="http://schemas.microsoft.com/office/powerpoint/2010/main" val="863750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C5726B-EDCE-4FB2-B912-544BAE286033}" type="slidenum">
              <a:rPr lang="en-US" smtClean="0"/>
              <a:t>19</a:t>
            </a:fld>
            <a:endParaRPr lang="en-US"/>
          </a:p>
        </p:txBody>
      </p:sp>
    </p:spTree>
    <p:extLst>
      <p:ext uri="{BB962C8B-B14F-4D97-AF65-F5344CB8AC3E}">
        <p14:creationId xmlns:p14="http://schemas.microsoft.com/office/powerpoint/2010/main" val="1434911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C5726B-EDCE-4FB2-B912-544BAE286033}" type="slidenum">
              <a:rPr lang="en-US" smtClean="0"/>
              <a:t>22</a:t>
            </a:fld>
            <a:endParaRPr lang="en-US"/>
          </a:p>
        </p:txBody>
      </p:sp>
    </p:spTree>
    <p:extLst>
      <p:ext uri="{BB962C8B-B14F-4D97-AF65-F5344CB8AC3E}">
        <p14:creationId xmlns:p14="http://schemas.microsoft.com/office/powerpoint/2010/main" val="816153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43E4-26C6-4987-B4A3-5F5DA31F31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19ABEC-F22E-4750-8F7B-986691A736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C850F1-86DD-47FA-AA09-8F0443B319FE}"/>
              </a:ext>
            </a:extLst>
          </p:cNvPr>
          <p:cNvSpPr>
            <a:spLocks noGrp="1"/>
          </p:cNvSpPr>
          <p:nvPr>
            <p:ph type="dt" sz="half" idx="10"/>
          </p:nvPr>
        </p:nvSpPr>
        <p:spPr/>
        <p:txBody>
          <a:bodyPr/>
          <a:lstStyle/>
          <a:p>
            <a:fld id="{D71F6AB6-6FBF-4B63-A5C3-90DEBBF6936C}" type="datetimeFigureOut">
              <a:rPr lang="en-US" smtClean="0"/>
              <a:t>10/10/2025</a:t>
            </a:fld>
            <a:endParaRPr lang="en-US"/>
          </a:p>
        </p:txBody>
      </p:sp>
      <p:sp>
        <p:nvSpPr>
          <p:cNvPr id="5" name="Footer Placeholder 4">
            <a:extLst>
              <a:ext uri="{FF2B5EF4-FFF2-40B4-BE49-F238E27FC236}">
                <a16:creationId xmlns:a16="http://schemas.microsoft.com/office/drawing/2014/main" id="{156DF0AB-5709-427E-99F8-9AFF94B7E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B9FC4-A5F5-443E-B9FF-9CB03F8CC2FE}"/>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87398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1AD8-B570-440D-98DB-64A25B2C58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4C35DB-10DE-45D9-A523-02FF85A900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A93CAF-3D0C-4C8B-A767-BFC53C537171}"/>
              </a:ext>
            </a:extLst>
          </p:cNvPr>
          <p:cNvSpPr>
            <a:spLocks noGrp="1"/>
          </p:cNvSpPr>
          <p:nvPr>
            <p:ph type="dt" sz="half" idx="10"/>
          </p:nvPr>
        </p:nvSpPr>
        <p:spPr/>
        <p:txBody>
          <a:bodyPr/>
          <a:lstStyle/>
          <a:p>
            <a:fld id="{D71F6AB6-6FBF-4B63-A5C3-90DEBBF6936C}" type="datetimeFigureOut">
              <a:rPr lang="en-US" smtClean="0"/>
              <a:t>10/10/2025</a:t>
            </a:fld>
            <a:endParaRPr lang="en-US"/>
          </a:p>
        </p:txBody>
      </p:sp>
      <p:sp>
        <p:nvSpPr>
          <p:cNvPr id="5" name="Footer Placeholder 4">
            <a:extLst>
              <a:ext uri="{FF2B5EF4-FFF2-40B4-BE49-F238E27FC236}">
                <a16:creationId xmlns:a16="http://schemas.microsoft.com/office/drawing/2014/main" id="{B88A0737-1823-4EF3-949A-8F9646367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C1D0D-71E2-4523-9B71-68375E0218E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096989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DB7D4E-D9C1-49F9-BF76-72045EE7BF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8D512D-DB52-4E82-AA77-DD72EA4215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AC6FA2-E6B6-4C1A-8C85-1E072DBF9653}"/>
              </a:ext>
            </a:extLst>
          </p:cNvPr>
          <p:cNvSpPr>
            <a:spLocks noGrp="1"/>
          </p:cNvSpPr>
          <p:nvPr>
            <p:ph type="dt" sz="half" idx="10"/>
          </p:nvPr>
        </p:nvSpPr>
        <p:spPr/>
        <p:txBody>
          <a:bodyPr/>
          <a:lstStyle/>
          <a:p>
            <a:fld id="{D71F6AB6-6FBF-4B63-A5C3-90DEBBF6936C}" type="datetimeFigureOut">
              <a:rPr lang="en-US" smtClean="0"/>
              <a:t>10/10/2025</a:t>
            </a:fld>
            <a:endParaRPr lang="en-US"/>
          </a:p>
        </p:txBody>
      </p:sp>
      <p:sp>
        <p:nvSpPr>
          <p:cNvPr id="5" name="Footer Placeholder 4">
            <a:extLst>
              <a:ext uri="{FF2B5EF4-FFF2-40B4-BE49-F238E27FC236}">
                <a16:creationId xmlns:a16="http://schemas.microsoft.com/office/drawing/2014/main" id="{ABBDEB7C-9619-4B93-A157-1F0D4BB77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24399-EC6B-4488-B571-E3D1E2746F3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905252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99E1-22EC-4BE7-B70D-77266DEA27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86756A-44CE-457A-88B9-1887ED7240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F11C3-7A4E-4FC2-A149-97BCD028E583}"/>
              </a:ext>
            </a:extLst>
          </p:cNvPr>
          <p:cNvSpPr>
            <a:spLocks noGrp="1"/>
          </p:cNvSpPr>
          <p:nvPr>
            <p:ph type="dt" sz="half" idx="10"/>
          </p:nvPr>
        </p:nvSpPr>
        <p:spPr/>
        <p:txBody>
          <a:bodyPr/>
          <a:lstStyle/>
          <a:p>
            <a:fld id="{D71F6AB6-6FBF-4B63-A5C3-90DEBBF6936C}" type="datetimeFigureOut">
              <a:rPr lang="en-US" smtClean="0"/>
              <a:t>10/10/2025</a:t>
            </a:fld>
            <a:endParaRPr lang="en-US"/>
          </a:p>
        </p:txBody>
      </p:sp>
      <p:sp>
        <p:nvSpPr>
          <p:cNvPr id="5" name="Footer Placeholder 4">
            <a:extLst>
              <a:ext uri="{FF2B5EF4-FFF2-40B4-BE49-F238E27FC236}">
                <a16:creationId xmlns:a16="http://schemas.microsoft.com/office/drawing/2014/main" id="{F1582DEE-EF0E-434E-B9D8-D902C40C3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9D6BE-67D4-4FB2-97E7-E4C626FF84DB}"/>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53263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F931-645C-470C-B403-3C599EBA1F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957DFB-D745-4515-98BA-A0E5028E19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8E6EA0-469D-48B0-BD00-6B85D09F002F}"/>
              </a:ext>
            </a:extLst>
          </p:cNvPr>
          <p:cNvSpPr>
            <a:spLocks noGrp="1"/>
          </p:cNvSpPr>
          <p:nvPr>
            <p:ph type="dt" sz="half" idx="10"/>
          </p:nvPr>
        </p:nvSpPr>
        <p:spPr/>
        <p:txBody>
          <a:bodyPr/>
          <a:lstStyle/>
          <a:p>
            <a:fld id="{D71F6AB6-6FBF-4B63-A5C3-90DEBBF6936C}" type="datetimeFigureOut">
              <a:rPr lang="en-US" smtClean="0"/>
              <a:t>10/10/2025</a:t>
            </a:fld>
            <a:endParaRPr lang="en-US"/>
          </a:p>
        </p:txBody>
      </p:sp>
      <p:sp>
        <p:nvSpPr>
          <p:cNvPr id="5" name="Footer Placeholder 4">
            <a:extLst>
              <a:ext uri="{FF2B5EF4-FFF2-40B4-BE49-F238E27FC236}">
                <a16:creationId xmlns:a16="http://schemas.microsoft.com/office/drawing/2014/main" id="{8ED4540D-10F1-4AE6-9529-25EAA9D003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291CE-90AA-43CC-A908-DF9B3346231F}"/>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4136749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4500-4EBF-41D4-AFB5-19706DD1CE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C7329C-0147-40FC-A59C-090DA2FAD2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61EC1-8828-44B2-A434-F9BF4B122D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BA7F00-8EF7-4151-BE61-CD7E7D3B1609}"/>
              </a:ext>
            </a:extLst>
          </p:cNvPr>
          <p:cNvSpPr>
            <a:spLocks noGrp="1"/>
          </p:cNvSpPr>
          <p:nvPr>
            <p:ph type="dt" sz="half" idx="10"/>
          </p:nvPr>
        </p:nvSpPr>
        <p:spPr/>
        <p:txBody>
          <a:bodyPr/>
          <a:lstStyle/>
          <a:p>
            <a:fld id="{D71F6AB6-6FBF-4B63-A5C3-90DEBBF6936C}" type="datetimeFigureOut">
              <a:rPr lang="en-US" smtClean="0"/>
              <a:t>10/10/2025</a:t>
            </a:fld>
            <a:endParaRPr lang="en-US"/>
          </a:p>
        </p:txBody>
      </p:sp>
      <p:sp>
        <p:nvSpPr>
          <p:cNvPr id="6" name="Footer Placeholder 5">
            <a:extLst>
              <a:ext uri="{FF2B5EF4-FFF2-40B4-BE49-F238E27FC236}">
                <a16:creationId xmlns:a16="http://schemas.microsoft.com/office/drawing/2014/main" id="{A542C5B3-FBE3-4D7C-B98F-E919A96055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EE9D00-C0DB-48E3-BC69-911AA209DFAF}"/>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36562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9FF4D-59A6-43AF-9410-2FC8E6431A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86E2A0-31B8-469F-8544-2A0A5B8AA4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6C167C-11D7-4FF8-83C3-175D3089B8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CA13DF-687D-44FA-B1D4-D49D2C31E5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6CD988-5FE6-4D9D-93E1-924B3134EA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69924A-07D4-4D1F-B6DD-FD5CDFB00862}"/>
              </a:ext>
            </a:extLst>
          </p:cNvPr>
          <p:cNvSpPr>
            <a:spLocks noGrp="1"/>
          </p:cNvSpPr>
          <p:nvPr>
            <p:ph type="dt" sz="half" idx="10"/>
          </p:nvPr>
        </p:nvSpPr>
        <p:spPr/>
        <p:txBody>
          <a:bodyPr/>
          <a:lstStyle/>
          <a:p>
            <a:fld id="{D71F6AB6-6FBF-4B63-A5C3-90DEBBF6936C}" type="datetimeFigureOut">
              <a:rPr lang="en-US" smtClean="0"/>
              <a:t>10/10/2025</a:t>
            </a:fld>
            <a:endParaRPr lang="en-US"/>
          </a:p>
        </p:txBody>
      </p:sp>
      <p:sp>
        <p:nvSpPr>
          <p:cNvPr id="8" name="Footer Placeholder 7">
            <a:extLst>
              <a:ext uri="{FF2B5EF4-FFF2-40B4-BE49-F238E27FC236}">
                <a16:creationId xmlns:a16="http://schemas.microsoft.com/office/drawing/2014/main" id="{A8435073-4279-40D6-B3C1-94F0272CA1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B513D9-2448-4428-B74C-BC28A55783DE}"/>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57985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B403A-4B5D-460F-A7C1-4D715645E4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2F7E62-C369-4552-87A4-38F0B7593115}"/>
              </a:ext>
            </a:extLst>
          </p:cNvPr>
          <p:cNvSpPr>
            <a:spLocks noGrp="1"/>
          </p:cNvSpPr>
          <p:nvPr>
            <p:ph type="dt" sz="half" idx="10"/>
          </p:nvPr>
        </p:nvSpPr>
        <p:spPr/>
        <p:txBody>
          <a:bodyPr/>
          <a:lstStyle/>
          <a:p>
            <a:fld id="{D71F6AB6-6FBF-4B63-A5C3-90DEBBF6936C}" type="datetimeFigureOut">
              <a:rPr lang="en-US" smtClean="0"/>
              <a:t>10/10/2025</a:t>
            </a:fld>
            <a:endParaRPr lang="en-US"/>
          </a:p>
        </p:txBody>
      </p:sp>
      <p:sp>
        <p:nvSpPr>
          <p:cNvPr id="4" name="Footer Placeholder 3">
            <a:extLst>
              <a:ext uri="{FF2B5EF4-FFF2-40B4-BE49-F238E27FC236}">
                <a16:creationId xmlns:a16="http://schemas.microsoft.com/office/drawing/2014/main" id="{A2B93227-4F3E-4BC8-A5F6-1D222641DE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8186EF-B991-4F28-B587-8C4C35630523}"/>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872482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40FDC1-31F1-4BE5-8940-307A0E0D3FEF}"/>
              </a:ext>
            </a:extLst>
          </p:cNvPr>
          <p:cNvSpPr>
            <a:spLocks noGrp="1"/>
          </p:cNvSpPr>
          <p:nvPr>
            <p:ph type="dt" sz="half" idx="10"/>
          </p:nvPr>
        </p:nvSpPr>
        <p:spPr/>
        <p:txBody>
          <a:bodyPr/>
          <a:lstStyle/>
          <a:p>
            <a:fld id="{D71F6AB6-6FBF-4B63-A5C3-90DEBBF6936C}" type="datetimeFigureOut">
              <a:rPr lang="en-US" smtClean="0"/>
              <a:t>10/10/2025</a:t>
            </a:fld>
            <a:endParaRPr lang="en-US"/>
          </a:p>
        </p:txBody>
      </p:sp>
      <p:sp>
        <p:nvSpPr>
          <p:cNvPr id="3" name="Footer Placeholder 2">
            <a:extLst>
              <a:ext uri="{FF2B5EF4-FFF2-40B4-BE49-F238E27FC236}">
                <a16:creationId xmlns:a16="http://schemas.microsoft.com/office/drawing/2014/main" id="{E82A19FE-C278-4727-A812-074F0DAB2F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4E26F8-64B7-47E8-9809-38C32759AF9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7358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A7B89-200A-484D-BE17-EADD10E197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870598-E1E6-435C-A0D7-FB2BABA7AA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D857E5-E40A-4D15-A3EA-3D72F81E4C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97D3CE-98EF-40F0-B06B-60D2220A1828}"/>
              </a:ext>
            </a:extLst>
          </p:cNvPr>
          <p:cNvSpPr>
            <a:spLocks noGrp="1"/>
          </p:cNvSpPr>
          <p:nvPr>
            <p:ph type="dt" sz="half" idx="10"/>
          </p:nvPr>
        </p:nvSpPr>
        <p:spPr/>
        <p:txBody>
          <a:bodyPr/>
          <a:lstStyle/>
          <a:p>
            <a:fld id="{D71F6AB6-6FBF-4B63-A5C3-90DEBBF6936C}" type="datetimeFigureOut">
              <a:rPr lang="en-US" smtClean="0"/>
              <a:t>10/10/2025</a:t>
            </a:fld>
            <a:endParaRPr lang="en-US"/>
          </a:p>
        </p:txBody>
      </p:sp>
      <p:sp>
        <p:nvSpPr>
          <p:cNvPr id="6" name="Footer Placeholder 5">
            <a:extLst>
              <a:ext uri="{FF2B5EF4-FFF2-40B4-BE49-F238E27FC236}">
                <a16:creationId xmlns:a16="http://schemas.microsoft.com/office/drawing/2014/main" id="{FD3B86E9-3B21-41D8-A9E0-80CBF767BB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DA82A-3405-436D-A817-DF164E0D92F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06442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4BC0A-2FB5-4265-9ACB-D39B740428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F0322F-B174-4DD9-AA07-6BC73C746D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DB50EC-A7DD-4AD7-B3E6-6097530062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153E79-A0F8-4D4E-9A80-465CCD377084}"/>
              </a:ext>
            </a:extLst>
          </p:cNvPr>
          <p:cNvSpPr>
            <a:spLocks noGrp="1"/>
          </p:cNvSpPr>
          <p:nvPr>
            <p:ph type="dt" sz="half" idx="10"/>
          </p:nvPr>
        </p:nvSpPr>
        <p:spPr/>
        <p:txBody>
          <a:bodyPr/>
          <a:lstStyle/>
          <a:p>
            <a:fld id="{D71F6AB6-6FBF-4B63-A5C3-90DEBBF6936C}" type="datetimeFigureOut">
              <a:rPr lang="en-US" smtClean="0"/>
              <a:t>10/10/2025</a:t>
            </a:fld>
            <a:endParaRPr lang="en-US"/>
          </a:p>
        </p:txBody>
      </p:sp>
      <p:sp>
        <p:nvSpPr>
          <p:cNvPr id="6" name="Footer Placeholder 5">
            <a:extLst>
              <a:ext uri="{FF2B5EF4-FFF2-40B4-BE49-F238E27FC236}">
                <a16:creationId xmlns:a16="http://schemas.microsoft.com/office/drawing/2014/main" id="{29FE5092-1323-4875-80AF-03EE4169F7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82D39-C993-40A7-BB30-A8D2A2F8019B}"/>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64476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E2788B-9F16-43CD-940E-9406802DDA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9ACD23-A7F9-49DA-BAEE-C291E4437E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E8503E-35B7-4A78-B351-5E31059131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1F6AB6-6FBF-4B63-A5C3-90DEBBF6936C}" type="datetimeFigureOut">
              <a:rPr lang="en-US" smtClean="0"/>
              <a:t>10/10/2025</a:t>
            </a:fld>
            <a:endParaRPr lang="en-US"/>
          </a:p>
        </p:txBody>
      </p:sp>
      <p:sp>
        <p:nvSpPr>
          <p:cNvPr id="5" name="Footer Placeholder 4">
            <a:extLst>
              <a:ext uri="{FF2B5EF4-FFF2-40B4-BE49-F238E27FC236}">
                <a16:creationId xmlns:a16="http://schemas.microsoft.com/office/drawing/2014/main" id="{36628E67-0B83-4F30-BD83-407C9F38F9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D4FDAA-29AB-4155-9FFF-CB6F0625FC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B39918-DA79-48AC-B68B-B37A210F08F4}" type="slidenum">
              <a:rPr lang="en-US" smtClean="0"/>
              <a:t>‹#›</a:t>
            </a:fld>
            <a:endParaRPr lang="en-US"/>
          </a:p>
        </p:txBody>
      </p:sp>
    </p:spTree>
    <p:extLst>
      <p:ext uri="{BB962C8B-B14F-4D97-AF65-F5344CB8AC3E}">
        <p14:creationId xmlns:p14="http://schemas.microsoft.com/office/powerpoint/2010/main" val="137912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4.xml"/><Relationship Id="rId4" Type="http://schemas.openxmlformats.org/officeDocument/2006/relationships/image" Target="../media/image220.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4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8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9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0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20.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50.png"/><Relationship Id="rId7" Type="http://schemas.openxmlformats.org/officeDocument/2006/relationships/image" Target="../media/image680.png"/><Relationship Id="rId2" Type="http://schemas.openxmlformats.org/officeDocument/2006/relationships/image" Target="../media/image630.png"/><Relationship Id="rId1" Type="http://schemas.openxmlformats.org/officeDocument/2006/relationships/slideLayout" Target="../slideLayouts/slideLayout4.xml"/><Relationship Id="rId6" Type="http://schemas.openxmlformats.org/officeDocument/2006/relationships/image" Target="../media/image670.png"/><Relationship Id="rId5" Type="http://schemas.openxmlformats.org/officeDocument/2006/relationships/image" Target="../media/image660.png"/><Relationship Id="rId4" Type="http://schemas.openxmlformats.org/officeDocument/2006/relationships/image" Target="../media/image66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690.png"/><Relationship Id="rId7" Type="http://schemas.openxmlformats.org/officeDocument/2006/relationships/image" Target="../media/image9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9.png"/><Relationship Id="rId11" Type="http://schemas.openxmlformats.org/officeDocument/2006/relationships/image" Target="../media/image94.png"/><Relationship Id="rId5" Type="http://schemas.openxmlformats.org/officeDocument/2006/relationships/image" Target="../media/image88.png"/><Relationship Id="rId10" Type="http://schemas.openxmlformats.org/officeDocument/2006/relationships/image" Target="../media/image93.png"/><Relationship Id="rId4" Type="http://schemas.openxmlformats.org/officeDocument/2006/relationships/image" Target="../media/image840.png"/><Relationship Id="rId9" Type="http://schemas.openxmlformats.org/officeDocument/2006/relationships/image" Target="../media/image92.png"/></Relationships>
</file>

<file path=ppt/slides/_rels/slide23.xml.rels><?xml version="1.0" encoding="UTF-8" standalone="yes"?>
<Relationships xmlns="http://schemas.openxmlformats.org/package/2006/relationships"><Relationship Id="rId3" Type="http://schemas.openxmlformats.org/officeDocument/2006/relationships/image" Target="../media/image940.png"/><Relationship Id="rId2" Type="http://schemas.openxmlformats.org/officeDocument/2006/relationships/image" Target="../media/image930.png"/><Relationship Id="rId1" Type="http://schemas.openxmlformats.org/officeDocument/2006/relationships/slideLayout" Target="../slideLayouts/slideLayout2.xml"/><Relationship Id="rId4" Type="http://schemas.openxmlformats.org/officeDocument/2006/relationships/image" Target="../media/image95.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61.png"/><Relationship Id="rId3" Type="http://schemas.openxmlformats.org/officeDocument/2006/relationships/image" Target="../media/image711.png"/><Relationship Id="rId7" Type="http://schemas.openxmlformats.org/officeDocument/2006/relationships/image" Target="../media/image75.png"/><Relationship Id="rId2" Type="http://schemas.openxmlformats.org/officeDocument/2006/relationships/image" Target="../media/image701.png"/><Relationship Id="rId1" Type="http://schemas.openxmlformats.org/officeDocument/2006/relationships/slideLayout" Target="../slideLayouts/slideLayout2.xml"/><Relationship Id="rId6" Type="http://schemas.openxmlformats.org/officeDocument/2006/relationships/image" Target="../media/image741.png"/><Relationship Id="rId5" Type="http://schemas.openxmlformats.org/officeDocument/2006/relationships/image" Target="../media/image731.png"/><Relationship Id="rId4" Type="http://schemas.openxmlformats.org/officeDocument/2006/relationships/image" Target="../media/image721.png"/></Relationships>
</file>

<file path=ppt/slides/_rels/slide8.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3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0.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92C5B-0D31-44AD-A960-99E44A0C0FDD}"/>
              </a:ext>
            </a:extLst>
          </p:cNvPr>
          <p:cNvSpPr>
            <a:spLocks noGrp="1"/>
          </p:cNvSpPr>
          <p:nvPr>
            <p:ph type="ctrTitle"/>
          </p:nvPr>
        </p:nvSpPr>
        <p:spPr>
          <a:xfrm>
            <a:off x="970908" y="1220919"/>
            <a:ext cx="5425781" cy="2387600"/>
          </a:xfrm>
        </p:spPr>
        <p:txBody>
          <a:bodyPr>
            <a:normAutofit/>
          </a:bodyPr>
          <a:lstStyle/>
          <a:p>
            <a:pPr algn="l"/>
            <a:r>
              <a:rPr lang="en-US" b="1" dirty="0"/>
              <a:t>SMT Solving Fundamentals</a:t>
            </a:r>
          </a:p>
        </p:txBody>
      </p:sp>
      <p:sp>
        <p:nvSpPr>
          <p:cNvPr id="4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cxnSp>
        <p:nvCxnSpPr>
          <p:cNvPr id="44"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D2A9979-0EE4-44F5-969A-9F830E4DF0F0}"/>
              </a:ext>
            </a:extLst>
          </p:cNvPr>
          <p:cNvSpPr txBox="1"/>
          <p:nvPr/>
        </p:nvSpPr>
        <p:spPr>
          <a:xfrm>
            <a:off x="886975" y="4965432"/>
            <a:ext cx="3990003" cy="1200329"/>
          </a:xfrm>
          <a:prstGeom prst="rect">
            <a:avLst/>
          </a:prstGeom>
          <a:noFill/>
        </p:spPr>
        <p:txBody>
          <a:bodyPr wrap="none" rtlCol="0">
            <a:spAutoFit/>
          </a:bodyPr>
          <a:lstStyle/>
          <a:p>
            <a:r>
              <a:rPr lang="en-US" dirty="0"/>
              <a:t>Nikolaj Bjørner, Microsoft Research, </a:t>
            </a:r>
            <a:r>
              <a:rPr lang="en-US" dirty="0" err="1"/>
              <a:t>RiSE</a:t>
            </a:r>
            <a:endParaRPr lang="en-US" dirty="0"/>
          </a:p>
          <a:p>
            <a:r>
              <a:rPr lang="en-US" dirty="0"/>
              <a:t>TU Wien, 2025</a:t>
            </a:r>
          </a:p>
          <a:p>
            <a:endParaRPr lang="en-US" dirty="0"/>
          </a:p>
          <a:p>
            <a:r>
              <a:rPr lang="en-US" dirty="0"/>
              <a:t>A Laura Kovacs guest lecture production </a:t>
            </a:r>
          </a:p>
        </p:txBody>
      </p:sp>
    </p:spTree>
    <p:extLst>
      <p:ext uri="{BB962C8B-B14F-4D97-AF65-F5344CB8AC3E}">
        <p14:creationId xmlns:p14="http://schemas.microsoft.com/office/powerpoint/2010/main" val="3387305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D2DC-6004-B51D-5BAE-02814E8EB90E}"/>
              </a:ext>
            </a:extLst>
          </p:cNvPr>
          <p:cNvSpPr>
            <a:spLocks noGrp="1"/>
          </p:cNvSpPr>
          <p:nvPr>
            <p:ph type="title"/>
          </p:nvPr>
        </p:nvSpPr>
        <p:spPr/>
        <p:txBody>
          <a:bodyPr/>
          <a:lstStyle/>
          <a:p>
            <a:r>
              <a:rPr lang="en-US" sz="4400" dirty="0">
                <a:latin typeface="Calibri" pitchFamily="34" charset="0"/>
                <a:sym typeface="Symbol"/>
              </a:rPr>
              <a:t>CDCL(T) – Dual Model/Proof search </a:t>
            </a:r>
            <a:endParaRPr lang="en-US" dirty="0"/>
          </a:p>
        </p:txBody>
      </p:sp>
      <p:sp>
        <p:nvSpPr>
          <p:cNvPr id="6" name="Left Arrow 6">
            <a:extLst>
              <a:ext uri="{FF2B5EF4-FFF2-40B4-BE49-F238E27FC236}">
                <a16:creationId xmlns:a16="http://schemas.microsoft.com/office/drawing/2014/main" id="{5151DB8F-3F5F-45AC-412A-B23C82CA28DC}"/>
              </a:ext>
            </a:extLst>
          </p:cNvPr>
          <p:cNvSpPr/>
          <p:nvPr/>
        </p:nvSpPr>
        <p:spPr bwMode="auto">
          <a:xfrm rot="5400000">
            <a:off x="3898178" y="3377184"/>
            <a:ext cx="2895600" cy="1932432"/>
          </a:xfrm>
          <a:prstGeom prst="leftArrow">
            <a:avLst/>
          </a:prstGeom>
          <a:solidFill>
            <a:srgbClr val="5782B5">
              <a:lumMod val="60000"/>
              <a:lumOff val="40000"/>
            </a:srgb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5782B5">
                <a:satMod val="300000"/>
              </a:srgbClr>
            </a:contourClr>
          </a:sp3d>
        </p:spPr>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defRPr/>
            </a:pPr>
            <a:r>
              <a:rPr lang="en-US" sz="2800" kern="0" dirty="0">
                <a:solidFill>
                  <a:srgbClr val="FFFFFF"/>
                </a:solidFill>
                <a:effectLst>
                  <a:outerShdw blurRad="38100" dist="38100" dir="2700000" algn="tl">
                    <a:srgbClr val="000000">
                      <a:alpha val="43137"/>
                    </a:srgbClr>
                  </a:outerShdw>
                </a:effectLst>
                <a:latin typeface="Segoe"/>
              </a:rPr>
              <a:t>Proofs</a:t>
            </a:r>
          </a:p>
          <a:p>
            <a:pPr algn="ctr" defTabSz="1096963" fontAlgn="base">
              <a:spcBef>
                <a:spcPct val="0"/>
              </a:spcBef>
              <a:spcAft>
                <a:spcPct val="0"/>
              </a:spcAft>
              <a:defRPr/>
            </a:pPr>
            <a:r>
              <a:rPr lang="en-US" sz="2000" kern="0" dirty="0">
                <a:solidFill>
                  <a:srgbClr val="FFFFFF"/>
                </a:solidFill>
                <a:effectLst>
                  <a:outerShdw blurRad="38100" dist="38100" dir="2700000" algn="tl">
                    <a:srgbClr val="000000">
                      <a:alpha val="43137"/>
                    </a:srgbClr>
                  </a:outerShdw>
                </a:effectLst>
                <a:latin typeface="Segoe"/>
              </a:rPr>
              <a:t>Conflict Clauses</a:t>
            </a:r>
          </a:p>
        </p:txBody>
      </p:sp>
      <p:sp>
        <p:nvSpPr>
          <p:cNvPr id="7" name="Left Arrow 7">
            <a:extLst>
              <a:ext uri="{FF2B5EF4-FFF2-40B4-BE49-F238E27FC236}">
                <a16:creationId xmlns:a16="http://schemas.microsoft.com/office/drawing/2014/main" id="{73819450-3571-6ECE-6D8F-FA09F0CF75AC}"/>
              </a:ext>
            </a:extLst>
          </p:cNvPr>
          <p:cNvSpPr/>
          <p:nvPr/>
        </p:nvSpPr>
        <p:spPr bwMode="auto">
          <a:xfrm rot="16200000">
            <a:off x="5345978" y="2386584"/>
            <a:ext cx="2895600" cy="1932432"/>
          </a:xfrm>
          <a:prstGeom prst="leftArrow">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100000" t="100000"/>
            </a:path>
            <a:tileRect r="-100000" b="-100000"/>
          </a:gradFill>
          <a:ln w="9525" cap="flat" cmpd="sng" algn="ctr">
            <a:solidFill>
              <a:srgbClr val="E28A54"/>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defRPr/>
            </a:pPr>
            <a:r>
              <a:rPr lang="en-US" sz="2800" kern="0" dirty="0">
                <a:solidFill>
                  <a:srgbClr val="FFFFFF"/>
                </a:solidFill>
                <a:effectLst>
                  <a:outerShdw blurRad="38100" dist="38100" dir="2700000" algn="tl">
                    <a:srgbClr val="000000">
                      <a:alpha val="43137"/>
                    </a:srgbClr>
                  </a:outerShdw>
                </a:effectLst>
                <a:latin typeface="Segoe"/>
              </a:rPr>
              <a:t>Models</a:t>
            </a:r>
          </a:p>
          <a:p>
            <a:pPr algn="ctr" defTabSz="1096963" fontAlgn="base">
              <a:spcBef>
                <a:spcPct val="0"/>
              </a:spcBef>
              <a:spcAft>
                <a:spcPct val="0"/>
              </a:spcAft>
              <a:defRPr/>
            </a:pPr>
            <a:r>
              <a:rPr lang="en-US" sz="2000" kern="0" dirty="0">
                <a:solidFill>
                  <a:srgbClr val="FFFFFF"/>
                </a:solidFill>
                <a:effectLst>
                  <a:outerShdw blurRad="38100" dist="38100" dir="2700000" algn="tl">
                    <a:srgbClr val="000000">
                      <a:alpha val="43137"/>
                    </a:srgbClr>
                  </a:outerShdw>
                </a:effectLst>
                <a:latin typeface="Segoe"/>
              </a:rPr>
              <a:t>literal assignments</a:t>
            </a:r>
          </a:p>
        </p:txBody>
      </p:sp>
      <p:sp>
        <p:nvSpPr>
          <p:cNvPr id="8" name="Rectangle 7">
            <a:extLst>
              <a:ext uri="{FF2B5EF4-FFF2-40B4-BE49-F238E27FC236}">
                <a16:creationId xmlns:a16="http://schemas.microsoft.com/office/drawing/2014/main" id="{6A84B749-0972-DAAA-86C1-F90FC5920B07}"/>
              </a:ext>
            </a:extLst>
          </p:cNvPr>
          <p:cNvSpPr/>
          <p:nvPr/>
        </p:nvSpPr>
        <p:spPr bwMode="auto">
          <a:xfrm rot="2771272">
            <a:off x="4244307" y="3500175"/>
            <a:ext cx="3657600" cy="685800"/>
          </a:xfrm>
          <a:prstGeom prst="rect">
            <a:avLst/>
          </a:prstGeom>
          <a:gradFill flip="none" rotWithShape="1">
            <a:gsLst>
              <a:gs pos="0">
                <a:srgbClr val="1F6E12">
                  <a:tint val="66000"/>
                  <a:satMod val="160000"/>
                </a:srgbClr>
              </a:gs>
              <a:gs pos="50000">
                <a:srgbClr val="1F6E12">
                  <a:tint val="44500"/>
                  <a:satMod val="160000"/>
                </a:srgbClr>
              </a:gs>
              <a:gs pos="100000">
                <a:srgbClr val="1F6E12">
                  <a:tint val="23500"/>
                  <a:satMod val="160000"/>
                </a:srgbClr>
              </a:gs>
            </a:gsLst>
            <a:path path="circle">
              <a:fillToRect l="50000" t="50000" r="50000" b="50000"/>
            </a:path>
            <a:tileRect/>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5782B5">
                <a:satMod val="300000"/>
              </a:srgbClr>
            </a:contourClr>
          </a:sp3d>
        </p:spPr>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defRPr/>
            </a:pPr>
            <a:r>
              <a:rPr lang="en-US" sz="2800" kern="0" dirty="0">
                <a:solidFill>
                  <a:srgbClr val="FFFFFF"/>
                </a:solidFill>
                <a:effectLst>
                  <a:outerShdw blurRad="38100" dist="38100" dir="2700000" algn="tl">
                    <a:srgbClr val="000000">
                      <a:alpha val="43137"/>
                    </a:srgbClr>
                  </a:outerShdw>
                </a:effectLst>
                <a:latin typeface="Segoe"/>
              </a:rPr>
              <a:t>Conflict Resolution</a:t>
            </a:r>
          </a:p>
        </p:txBody>
      </p:sp>
      <p:sp>
        <p:nvSpPr>
          <p:cNvPr id="9" name="Left Arrow 9">
            <a:extLst>
              <a:ext uri="{FF2B5EF4-FFF2-40B4-BE49-F238E27FC236}">
                <a16:creationId xmlns:a16="http://schemas.microsoft.com/office/drawing/2014/main" id="{450F4169-C6D3-B71E-4CE5-6A5A143AC4FF}"/>
              </a:ext>
            </a:extLst>
          </p:cNvPr>
          <p:cNvSpPr/>
          <p:nvPr/>
        </p:nvSpPr>
        <p:spPr bwMode="auto">
          <a:xfrm rot="5400000">
            <a:off x="4373275" y="1130211"/>
            <a:ext cx="1908212" cy="1825270"/>
          </a:xfrm>
          <a:prstGeom prst="leftArrow">
            <a:avLst/>
          </a:prstGeom>
          <a:solidFill>
            <a:srgbClr val="5782B5">
              <a:lumMod val="60000"/>
              <a:lumOff val="40000"/>
            </a:srgb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5782B5">
                <a:satMod val="300000"/>
              </a:srgbClr>
            </a:contourClr>
          </a:sp3d>
        </p:spPr>
        <p:txBody>
          <a:bodyPr vert="horz" wrap="square" lIns="0" tIns="0" rIns="0" bIns="0" numCol="1" rtlCol="0" anchor="ctr" anchorCtr="0" compatLnSpc="1">
            <a:prstTxWarp prst="textNoShape">
              <a:avLst/>
            </a:prstTxWarp>
          </a:bodyPr>
          <a:lstStyle/>
          <a:p>
            <a:pPr algn="ctr" defTabSz="1096963" fontAlgn="base">
              <a:spcBef>
                <a:spcPct val="0"/>
              </a:spcBef>
              <a:spcAft>
                <a:spcPct val="0"/>
              </a:spcAft>
              <a:defRPr/>
            </a:pPr>
            <a:r>
              <a:rPr lang="en-US" sz="2400" kern="0" dirty="0" err="1">
                <a:solidFill>
                  <a:srgbClr val="FFFFFF"/>
                </a:solidFill>
                <a:effectLst>
                  <a:outerShdw blurRad="38100" dist="38100" dir="2700000" algn="tl">
                    <a:srgbClr val="000000">
                      <a:alpha val="43137"/>
                    </a:srgbClr>
                  </a:outerShdw>
                </a:effectLst>
                <a:latin typeface="Segoe"/>
              </a:rPr>
              <a:t>Backjump</a:t>
            </a:r>
            <a:endParaRPr lang="en-US" sz="2400" kern="0" dirty="0">
              <a:solidFill>
                <a:srgbClr val="FFFFFF"/>
              </a:solidFill>
              <a:effectLst>
                <a:outerShdw blurRad="38100" dist="38100" dir="2700000" algn="tl">
                  <a:srgbClr val="000000">
                    <a:alpha val="43137"/>
                  </a:srgbClr>
                </a:outerShdw>
              </a:effectLst>
              <a:latin typeface="Segoe"/>
            </a:endParaRPr>
          </a:p>
        </p:txBody>
      </p:sp>
      <p:sp>
        <p:nvSpPr>
          <p:cNvPr id="10" name="Left Arrow 10">
            <a:extLst>
              <a:ext uri="{FF2B5EF4-FFF2-40B4-BE49-F238E27FC236}">
                <a16:creationId xmlns:a16="http://schemas.microsoft.com/office/drawing/2014/main" id="{343151C1-E8D9-CF49-8908-341A634607C8}"/>
              </a:ext>
            </a:extLst>
          </p:cNvPr>
          <p:cNvSpPr/>
          <p:nvPr/>
        </p:nvSpPr>
        <p:spPr bwMode="auto">
          <a:xfrm rot="16200000">
            <a:off x="5855807" y="4617081"/>
            <a:ext cx="2004338" cy="1932432"/>
          </a:xfrm>
          <a:prstGeom prst="leftArrow">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100000" t="100000"/>
            </a:path>
            <a:tileRect r="-100000" b="-100000"/>
          </a:gradFill>
          <a:ln w="9525" cap="flat" cmpd="sng" algn="ctr">
            <a:solidFill>
              <a:srgbClr val="E28A54"/>
            </a:solidFill>
            <a:prstDash val="solid"/>
            <a:headEnd type="none" w="med" len="med"/>
            <a:tailEnd type="none" w="med" len="med"/>
          </a:ln>
          <a:effectLst>
            <a:outerShdw blurRad="50800" dist="38100" dir="5400000" rotWithShape="0">
              <a:srgbClr val="000000">
                <a:alpha val="35000"/>
              </a:srgbClr>
            </a:outerShdw>
          </a:effectLst>
        </p:spPr>
        <p:txBody>
          <a:bodyPr vert="horz" wrap="square" lIns="0" tIns="0" rIns="0" bIns="0" numCol="1" rtlCol="0" anchor="ctr" anchorCtr="0" compatLnSpc="1">
            <a:prstTxWarp prst="textNoShape">
              <a:avLst/>
            </a:prstTxWarp>
          </a:bodyPr>
          <a:lstStyle/>
          <a:p>
            <a:pPr algn="ctr" defTabSz="1096963" fontAlgn="base">
              <a:spcBef>
                <a:spcPct val="0"/>
              </a:spcBef>
              <a:spcAft>
                <a:spcPct val="0"/>
              </a:spcAft>
              <a:defRPr/>
            </a:pPr>
            <a:r>
              <a:rPr lang="en-US" sz="2400" kern="0" dirty="0">
                <a:solidFill>
                  <a:srgbClr val="FFFFFF"/>
                </a:solidFill>
                <a:effectLst>
                  <a:outerShdw blurRad="38100" dist="38100" dir="2700000" algn="tl">
                    <a:srgbClr val="000000">
                      <a:alpha val="43137"/>
                    </a:srgbClr>
                  </a:outerShdw>
                </a:effectLst>
                <a:latin typeface="Segoe"/>
              </a:rPr>
              <a:t>Propagate</a:t>
            </a:r>
          </a:p>
        </p:txBody>
      </p:sp>
    </p:spTree>
    <p:extLst>
      <p:ext uri="{BB962C8B-B14F-4D97-AF65-F5344CB8AC3E}">
        <p14:creationId xmlns:p14="http://schemas.microsoft.com/office/powerpoint/2010/main" val="66044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5744B6-B0B7-D9A5-CB0F-2DD32461DC93}"/>
              </a:ext>
            </a:extLst>
          </p:cNvPr>
          <p:cNvSpPr>
            <a:spLocks noGrp="1"/>
          </p:cNvSpPr>
          <p:nvPr>
            <p:ph type="title"/>
          </p:nvPr>
        </p:nvSpPr>
        <p:spPr/>
        <p:txBody>
          <a:bodyPr/>
          <a:lstStyle/>
          <a:p>
            <a:r>
              <a:rPr lang="en-US" dirty="0"/>
              <a:t>Dichotomy – Proofs and Models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5E28E1B-AF91-C402-E09E-1FE013D9E320}"/>
                  </a:ext>
                </a:extLst>
              </p:cNvPr>
              <p:cNvSpPr txBox="1"/>
              <p:nvPr/>
            </p:nvSpPr>
            <p:spPr>
              <a:xfrm>
                <a:off x="786242" y="1699114"/>
                <a:ext cx="4936095" cy="2800767"/>
              </a:xfrm>
              <a:prstGeom prst="rect">
                <a:avLst/>
              </a:prstGeom>
              <a:noFill/>
            </p:spPr>
            <p:txBody>
              <a:bodyPr wrap="none" rtlCol="0">
                <a:spAutoFit/>
              </a:bodyPr>
              <a:lstStyle/>
              <a:p>
                <a:r>
                  <a:rPr lang="en-US" sz="2800" dirty="0">
                    <a:solidFill>
                      <a:prstClr val="black"/>
                    </a:solidFill>
                    <a:latin typeface="Calibri"/>
                  </a:rPr>
                  <a:t>Farkas Lemma</a:t>
                </a:r>
              </a:p>
              <a:p>
                <a:endParaRPr lang="en-US" sz="2800" dirty="0">
                  <a:solidFill>
                    <a:prstClr val="black"/>
                  </a:solidFill>
                  <a:latin typeface="Calibri"/>
                </a:endParaRPr>
              </a:p>
              <a:p>
                <a:pPr marL="514350" indent="-514350">
                  <a:buFont typeface="+mj-lt"/>
                  <a:buAutoNum type="arabicPeriod"/>
                </a:pPr>
                <a:r>
                  <a:rPr lang="en-US" sz="2000" dirty="0">
                    <a:solidFill>
                      <a:prstClr val="black"/>
                    </a:solidFill>
                    <a:latin typeface="Calibri"/>
                  </a:rPr>
                  <a:t>There is an </a:t>
                </a:r>
                <a14:m>
                  <m:oMath xmlns:m="http://schemas.openxmlformats.org/officeDocument/2006/math">
                    <m:r>
                      <a:rPr lang="en-US" sz="2000" i="1" dirty="0">
                        <a:solidFill>
                          <a:prstClr val="black"/>
                        </a:solidFill>
                        <a:latin typeface="Cambria Math" panose="02040503050406030204" pitchFamily="18" charset="0"/>
                      </a:rPr>
                      <m:t>𝑥</m:t>
                    </m:r>
                  </m:oMath>
                </a14:m>
                <a:r>
                  <a:rPr lang="en-US" sz="2000" dirty="0">
                    <a:solidFill>
                      <a:prstClr val="black"/>
                    </a:solidFill>
                    <a:latin typeface="Calibri"/>
                  </a:rPr>
                  <a:t> such that:  </a:t>
                </a:r>
                <a14:m>
                  <m:oMath xmlns:m="http://schemas.openxmlformats.org/officeDocument/2006/math">
                    <m:r>
                      <a:rPr lang="en-US" sz="2000" i="1">
                        <a:solidFill>
                          <a:prstClr val="black"/>
                        </a:solidFill>
                        <a:latin typeface="Cambria Math" panose="02040503050406030204" pitchFamily="18" charset="0"/>
                      </a:rPr>
                      <m:t>𝐴𝑥</m:t>
                    </m:r>
                    <m:r>
                      <a:rPr lang="en-US" sz="2000" i="1">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𝑏</m:t>
                    </m:r>
                    <m:r>
                      <a:rPr lang="en-US" sz="2000" i="1">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𝑥</m:t>
                    </m:r>
                    <m:r>
                      <a:rPr lang="en-US" sz="2000" i="1">
                        <a:solidFill>
                          <a:prstClr val="black"/>
                        </a:solidFill>
                        <a:latin typeface="Cambria Math" panose="02040503050406030204" pitchFamily="18" charset="0"/>
                      </a:rPr>
                      <m:t>≥0</m:t>
                    </m:r>
                  </m:oMath>
                </a14:m>
                <a:endParaRPr lang="en-US" sz="2000" dirty="0">
                  <a:solidFill>
                    <a:prstClr val="black"/>
                  </a:solidFill>
                  <a:latin typeface="Calibri"/>
                </a:endParaRPr>
              </a:p>
              <a:p>
                <a:pPr marL="514350" indent="-514350">
                  <a:buFont typeface="+mj-lt"/>
                  <a:buAutoNum type="arabicPeriod"/>
                </a:pPr>
                <a:endParaRPr lang="en-US" sz="2000" dirty="0">
                  <a:solidFill>
                    <a:prstClr val="black"/>
                  </a:solidFill>
                  <a:latin typeface="Calibri"/>
                </a:endParaRPr>
              </a:p>
              <a:p>
                <a:pPr marL="514350" indent="-514350">
                  <a:buFont typeface="+mj-lt"/>
                  <a:buAutoNum type="arabicPeriod"/>
                </a:pPr>
                <a:r>
                  <a:rPr lang="en-US" sz="2000" dirty="0">
                    <a:solidFill>
                      <a:prstClr val="black"/>
                    </a:solidFill>
                    <a:latin typeface="Calibri"/>
                  </a:rPr>
                  <a:t>There is a </a:t>
                </a:r>
                <a14:m>
                  <m:oMath xmlns:m="http://schemas.openxmlformats.org/officeDocument/2006/math">
                    <m:r>
                      <a:rPr lang="en-US" sz="2000" i="1" dirty="0">
                        <a:solidFill>
                          <a:prstClr val="black"/>
                        </a:solidFill>
                        <a:latin typeface="Cambria Math" panose="02040503050406030204" pitchFamily="18" charset="0"/>
                      </a:rPr>
                      <m:t>𝑦</m:t>
                    </m:r>
                  </m:oMath>
                </a14:m>
                <a:r>
                  <a:rPr lang="en-US" sz="2000" dirty="0">
                    <a:solidFill>
                      <a:prstClr val="black"/>
                    </a:solidFill>
                    <a:latin typeface="Calibri"/>
                  </a:rPr>
                  <a:t> such that:  </a:t>
                </a:r>
                <a14:m>
                  <m:oMath xmlns:m="http://schemas.openxmlformats.org/officeDocument/2006/math">
                    <m:r>
                      <a:rPr lang="en-US" sz="2000" i="1">
                        <a:solidFill>
                          <a:prstClr val="black"/>
                        </a:solidFill>
                        <a:latin typeface="Cambria Math" panose="02040503050406030204" pitchFamily="18" charset="0"/>
                      </a:rPr>
                      <m:t>𝑦𝐴</m:t>
                    </m:r>
                    <m:r>
                      <a:rPr lang="en-US" sz="2000" i="1">
                        <a:solidFill>
                          <a:prstClr val="black"/>
                        </a:solidFill>
                        <a:latin typeface="Cambria Math" panose="02040503050406030204" pitchFamily="18" charset="0"/>
                      </a:rPr>
                      <m:t>≥0∧</m:t>
                    </m:r>
                    <m:r>
                      <a:rPr lang="en-US" sz="2000" i="1">
                        <a:solidFill>
                          <a:prstClr val="black"/>
                        </a:solidFill>
                        <a:latin typeface="Cambria Math" panose="02040503050406030204" pitchFamily="18" charset="0"/>
                      </a:rPr>
                      <m:t>𝑦𝑏</m:t>
                    </m:r>
                    <m:r>
                      <a:rPr lang="en-US" sz="2000" i="1">
                        <a:solidFill>
                          <a:prstClr val="black"/>
                        </a:solidFill>
                        <a:latin typeface="Cambria Math" panose="02040503050406030204" pitchFamily="18" charset="0"/>
                      </a:rPr>
                      <m:t>&lt;0</m:t>
                    </m:r>
                  </m:oMath>
                </a14:m>
                <a:endParaRPr lang="en-US" sz="2000" dirty="0">
                  <a:solidFill>
                    <a:prstClr val="black"/>
                  </a:solidFill>
                  <a:latin typeface="Calibri"/>
                </a:endParaRPr>
              </a:p>
              <a:p>
                <a:pPr marL="514350" indent="-514350">
                  <a:buFont typeface="+mj-lt"/>
                  <a:buAutoNum type="arabicPeriod"/>
                </a:pPr>
                <a:endParaRPr lang="en-US" sz="2000" dirty="0">
                  <a:solidFill>
                    <a:prstClr val="black"/>
                  </a:solidFill>
                  <a:latin typeface="Calibri"/>
                </a:endParaRPr>
              </a:p>
              <a:p>
                <a:r>
                  <a:rPr lang="en-US" sz="2000" dirty="0">
                    <a:solidFill>
                      <a:prstClr val="black"/>
                    </a:solidFill>
                    <a:latin typeface="Calibri"/>
                  </a:rPr>
                  <a:t>For every matrix </a:t>
                </a:r>
                <a14:m>
                  <m:oMath xmlns:m="http://schemas.openxmlformats.org/officeDocument/2006/math">
                    <m:r>
                      <a:rPr lang="en-US" sz="2000" i="1" dirty="0">
                        <a:solidFill>
                          <a:prstClr val="black"/>
                        </a:solidFill>
                        <a:latin typeface="Cambria Math" panose="02040503050406030204" pitchFamily="18" charset="0"/>
                      </a:rPr>
                      <m:t>𝐴</m:t>
                    </m:r>
                  </m:oMath>
                </a14:m>
                <a:r>
                  <a:rPr lang="en-US" sz="2000" i="1" dirty="0">
                    <a:solidFill>
                      <a:prstClr val="black"/>
                    </a:solidFill>
                    <a:latin typeface="Calibri"/>
                  </a:rPr>
                  <a:t>, </a:t>
                </a:r>
                <a:r>
                  <a:rPr lang="en-US" sz="2000" dirty="0">
                    <a:solidFill>
                      <a:prstClr val="black"/>
                    </a:solidFill>
                    <a:latin typeface="Calibri"/>
                  </a:rPr>
                  <a:t>vector </a:t>
                </a:r>
                <a14:m>
                  <m:oMath xmlns:m="http://schemas.openxmlformats.org/officeDocument/2006/math">
                    <m:r>
                      <a:rPr lang="en-US" sz="2000" i="1" dirty="0">
                        <a:solidFill>
                          <a:prstClr val="black"/>
                        </a:solidFill>
                        <a:latin typeface="Cambria Math" panose="02040503050406030204" pitchFamily="18" charset="0"/>
                      </a:rPr>
                      <m:t>𝑏</m:t>
                    </m:r>
                  </m:oMath>
                </a14:m>
                <a:r>
                  <a:rPr lang="en-US" sz="2000" i="1" dirty="0">
                    <a:solidFill>
                      <a:prstClr val="black"/>
                    </a:solidFill>
                    <a:latin typeface="Calibri"/>
                  </a:rPr>
                  <a:t> </a:t>
                </a:r>
                <a:r>
                  <a:rPr lang="en-US" sz="2000" dirty="0">
                    <a:solidFill>
                      <a:prstClr val="black"/>
                    </a:solidFill>
                    <a:latin typeface="Calibri"/>
                  </a:rPr>
                  <a:t>it is the case that</a:t>
                </a:r>
              </a:p>
              <a:p>
                <a:r>
                  <a:rPr lang="en-US" sz="2000" dirty="0">
                    <a:solidFill>
                      <a:prstClr val="black"/>
                    </a:solidFill>
                    <a:latin typeface="Calibri"/>
                  </a:rPr>
                  <a:t>either (1) or (2) holds (and not both). </a:t>
                </a:r>
              </a:p>
            </p:txBody>
          </p:sp>
        </mc:Choice>
        <mc:Fallback xmlns="">
          <p:sp>
            <p:nvSpPr>
              <p:cNvPr id="7" name="TextBox 6">
                <a:extLst>
                  <a:ext uri="{FF2B5EF4-FFF2-40B4-BE49-F238E27FC236}">
                    <a16:creationId xmlns:a16="http://schemas.microsoft.com/office/drawing/2014/main" id="{B5E28E1B-AF91-C402-E09E-1FE013D9E320}"/>
                  </a:ext>
                </a:extLst>
              </p:cNvPr>
              <p:cNvSpPr txBox="1">
                <a:spLocks noRot="1" noChangeAspect="1" noMove="1" noResize="1" noEditPoints="1" noAdjustHandles="1" noChangeArrowheads="1" noChangeShapeType="1" noTextEdit="1"/>
              </p:cNvSpPr>
              <p:nvPr/>
            </p:nvSpPr>
            <p:spPr>
              <a:xfrm>
                <a:off x="786242" y="1699114"/>
                <a:ext cx="4936095" cy="2800767"/>
              </a:xfrm>
              <a:prstGeom prst="rect">
                <a:avLst/>
              </a:prstGeom>
              <a:blipFill>
                <a:blip r:embed="rId2"/>
                <a:stretch>
                  <a:fillRect l="-2593" t="-2179" b="-30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5FCAC8E-87D1-428D-691A-153AABED6F25}"/>
                  </a:ext>
                </a:extLst>
              </p:cNvPr>
              <p:cNvSpPr txBox="1"/>
              <p:nvPr/>
            </p:nvSpPr>
            <p:spPr>
              <a:xfrm>
                <a:off x="6188592" y="1606750"/>
                <a:ext cx="5843907" cy="3871381"/>
              </a:xfrm>
              <a:prstGeom prst="rect">
                <a:avLst/>
              </a:prstGeom>
              <a:noFill/>
            </p:spPr>
            <p:txBody>
              <a:bodyPr wrap="none" rtlCol="0">
                <a:spAutoFit/>
              </a:bodyPr>
              <a:lstStyle/>
              <a:p>
                <a:r>
                  <a:rPr lang="en-US" sz="2800" dirty="0">
                    <a:solidFill>
                      <a:prstClr val="black"/>
                    </a:solidFill>
                    <a:latin typeface="Calibri"/>
                  </a:rPr>
                  <a:t>From DPLL to CDCL</a:t>
                </a:r>
              </a:p>
              <a:p>
                <a:endParaRPr lang="en-US" sz="2000" dirty="0">
                  <a:solidFill>
                    <a:prstClr val="black"/>
                  </a:solidFill>
                  <a:latin typeface="Calibri"/>
                </a:endParaRPr>
              </a:p>
              <a:p>
                <a:pPr marL="514350" indent="-514350">
                  <a:buFont typeface="+mj-lt"/>
                  <a:buAutoNum type="arabicPeriod"/>
                </a:pPr>
                <a:r>
                  <a:rPr lang="en-US" sz="2000" dirty="0">
                    <a:solidFill>
                      <a:prstClr val="black"/>
                    </a:solidFill>
                    <a:latin typeface="Calibri"/>
                  </a:rPr>
                  <a:t>There is </a:t>
                </a:r>
                <a14:m>
                  <m:oMath xmlns:m="http://schemas.openxmlformats.org/officeDocument/2006/math">
                    <m:r>
                      <a:rPr lang="en-US" sz="2000" i="1">
                        <a:solidFill>
                          <a:prstClr val="black"/>
                        </a:solidFill>
                        <a:latin typeface="Cambria Math" panose="02040503050406030204" pitchFamily="18" charset="0"/>
                      </a:rPr>
                      <m:t>𝑀</m:t>
                    </m:r>
                    <m:r>
                      <a:rPr lang="en-US" sz="2000" i="1">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𝑀</m:t>
                    </m:r>
                  </m:oMath>
                </a14:m>
                <a:r>
                  <a:rPr lang="en-US" sz="2000" i="1" dirty="0">
                    <a:solidFill>
                      <a:prstClr val="black"/>
                    </a:solidFill>
                    <a:latin typeface="Calibri"/>
                  </a:rPr>
                  <a:t> </a:t>
                </a:r>
                <a:r>
                  <a:rPr lang="en-US" sz="2000" dirty="0">
                    <a:solidFill>
                      <a:prstClr val="black"/>
                    </a:solidFill>
                    <a:latin typeface="Calibri"/>
                  </a:rPr>
                  <a:t>such that  </a:t>
                </a:r>
                <a14:m>
                  <m:oMath xmlns:m="http://schemas.openxmlformats.org/officeDocument/2006/math">
                    <m:r>
                      <a:rPr lang="en-US" sz="2000" i="1">
                        <a:solidFill>
                          <a:prstClr val="black"/>
                        </a:solidFill>
                        <a:latin typeface="Cambria Math" panose="02040503050406030204" pitchFamily="18" charset="0"/>
                      </a:rPr>
                      <m:t>𝑀</m:t>
                    </m:r>
                    <m:r>
                      <a:rPr lang="en-US" sz="2000" i="1">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𝐹</m:t>
                    </m:r>
                  </m:oMath>
                </a14:m>
                <a:endParaRPr lang="en-US" sz="2000" dirty="0">
                  <a:solidFill>
                    <a:prstClr val="black"/>
                  </a:solidFill>
                  <a:latin typeface="Calibri"/>
                </a:endParaRPr>
              </a:p>
              <a:p>
                <a:pPr marL="514350" indent="-514350">
                  <a:buFont typeface="+mj-lt"/>
                  <a:buAutoNum type="arabicPeriod"/>
                </a:pPr>
                <a:endParaRPr lang="en-US" sz="2000" dirty="0">
                  <a:solidFill>
                    <a:prstClr val="black"/>
                  </a:solidFill>
                  <a:latin typeface="Calibri"/>
                </a:endParaRPr>
              </a:p>
              <a:p>
                <a:pPr marL="514350" indent="-514350">
                  <a:buFont typeface="+mj-lt"/>
                  <a:buAutoNum type="arabicPeriod"/>
                </a:pPr>
                <a:r>
                  <a:rPr lang="en-US" sz="2000" dirty="0">
                    <a:solidFill>
                      <a:prstClr val="black"/>
                    </a:solidFill>
                    <a:latin typeface="Calibri"/>
                  </a:rPr>
                  <a:t>There is</a:t>
                </a:r>
                <a14:m>
                  <m:oMath xmlns:m="http://schemas.openxmlformats.org/officeDocument/2006/math">
                    <m:r>
                      <a:rPr lang="en-US" sz="2000" i="1">
                        <a:solidFill>
                          <a:prstClr val="black"/>
                        </a:solidFill>
                        <a:latin typeface="Cambria Math" panose="02040503050406030204" pitchFamily="18" charset="0"/>
                      </a:rPr>
                      <m:t> </m:t>
                    </m:r>
                    <m:r>
                      <a:rPr lang="en-US" sz="2000" i="1">
                        <a:solidFill>
                          <a:prstClr val="black"/>
                        </a:solidFill>
                        <a:latin typeface="Cambria Math" panose="02040503050406030204" pitchFamily="18" charset="0"/>
                      </a:rPr>
                      <m:t>𝑀</m:t>
                    </m:r>
                    <m:r>
                      <a:rPr lang="en-US" sz="2000" i="1">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𝑀</m:t>
                    </m:r>
                  </m:oMath>
                </a14:m>
                <a:r>
                  <a:rPr lang="en-US" sz="2000" i="1" dirty="0">
                    <a:solidFill>
                      <a:prstClr val="black"/>
                    </a:solidFill>
                    <a:latin typeface="Calibri"/>
                  </a:rPr>
                  <a:t> </a:t>
                </a:r>
                <a:r>
                  <a:rPr lang="en-US" sz="2000" dirty="0">
                    <a:solidFill>
                      <a:prstClr val="black"/>
                    </a:solidFill>
                    <a:latin typeface="Calibri"/>
                  </a:rPr>
                  <a:t>and proof </a:t>
                </a:r>
                <a14:m>
                  <m:oMath xmlns:m="http://schemas.openxmlformats.org/officeDocument/2006/math">
                    <m:r>
                      <m:rPr>
                        <m:sty m:val="p"/>
                      </m:rPr>
                      <a:rPr lang="en-US" sz="2000">
                        <a:solidFill>
                          <a:prstClr val="black"/>
                        </a:solidFill>
                        <a:latin typeface="Cambria Math" panose="02040503050406030204" pitchFamily="18" charset="0"/>
                      </a:rPr>
                      <m:t>Π</m:t>
                    </m:r>
                  </m:oMath>
                </a14:m>
                <a:r>
                  <a:rPr lang="en-US" sz="2000" dirty="0">
                    <a:solidFill>
                      <a:prstClr val="black"/>
                    </a:solidFill>
                    <a:latin typeface="Calibri"/>
                  </a:rPr>
                  <a:t> such that  </a:t>
                </a:r>
                <a14:m>
                  <m:oMath xmlns:m="http://schemas.openxmlformats.org/officeDocument/2006/math">
                    <m:r>
                      <a:rPr lang="en-US" sz="2000" i="1">
                        <a:solidFill>
                          <a:prstClr val="black"/>
                        </a:solidFill>
                        <a:latin typeface="Cambria Math" panose="02040503050406030204" pitchFamily="18" charset="0"/>
                      </a:rPr>
                      <m:t>𝐹</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m:t>
                        </m:r>
                      </m:e>
                      <m:sub>
                        <m:r>
                          <m:rPr>
                            <m:sty m:val="p"/>
                          </m:rPr>
                          <a:rPr lang="en-US" sz="2000">
                            <a:solidFill>
                              <a:prstClr val="black"/>
                            </a:solidFill>
                            <a:latin typeface="Cambria Math" panose="02040503050406030204" pitchFamily="18" charset="0"/>
                          </a:rPr>
                          <m:t>Π</m:t>
                        </m:r>
                      </m:sub>
                    </m:sSub>
                    <m:acc>
                      <m:accPr>
                        <m:chr m:val="̅"/>
                        <m:ctrlPr>
                          <a:rPr lang="en-US" sz="2000" i="1">
                            <a:solidFill>
                              <a:prstClr val="black"/>
                            </a:solidFill>
                            <a:latin typeface="Cambria Math" panose="02040503050406030204" pitchFamily="18" charset="0"/>
                          </a:rPr>
                        </m:ctrlPr>
                      </m:accPr>
                      <m:e>
                        <m:r>
                          <a:rPr lang="en-US" sz="2000" i="1">
                            <a:solidFill>
                              <a:prstClr val="black"/>
                            </a:solidFill>
                            <a:latin typeface="Cambria Math" panose="02040503050406030204" pitchFamily="18" charset="0"/>
                          </a:rPr>
                          <m:t>𝑀</m:t>
                        </m:r>
                        <m:r>
                          <m:rPr>
                            <m:nor/>
                          </m:rPr>
                          <a:rPr lang="en-US" sz="2000">
                            <a:solidFill>
                              <a:prstClr val="black"/>
                            </a:solidFill>
                            <a:latin typeface="Cambria Math" panose="02040503050406030204" pitchFamily="18" charset="0"/>
                          </a:rPr>
                          <m:t>′</m:t>
                        </m:r>
                        <m:r>
                          <m:rPr>
                            <m:nor/>
                          </m:rPr>
                          <a:rPr lang="en-US" sz="2000" dirty="0">
                            <a:solidFill>
                              <a:prstClr val="black"/>
                            </a:solidFill>
                            <a:latin typeface="Calibri"/>
                          </a:rPr>
                          <m:t> </m:t>
                        </m:r>
                      </m:e>
                    </m:acc>
                  </m:oMath>
                </a14:m>
                <a:endParaRPr lang="en-US" sz="2000" dirty="0">
                  <a:solidFill>
                    <a:prstClr val="black"/>
                  </a:solidFill>
                  <a:latin typeface="Calibri"/>
                </a:endParaRPr>
              </a:p>
              <a:p>
                <a:r>
                  <a:rPr lang="en-US" sz="2000" dirty="0">
                    <a:solidFill>
                      <a:prstClr val="black"/>
                    </a:solidFill>
                    <a:latin typeface="Calibri"/>
                  </a:rPr>
                  <a:t> </a:t>
                </a:r>
              </a:p>
              <a:p>
                <a:r>
                  <a:rPr lang="en-US" sz="2000" dirty="0">
                    <a:solidFill>
                      <a:prstClr val="black"/>
                    </a:solidFill>
                    <a:latin typeface="Calibri"/>
                  </a:rPr>
                  <a:t>Given </a:t>
                </a:r>
                <a14:m>
                  <m:oMath xmlns:m="http://schemas.openxmlformats.org/officeDocument/2006/math">
                    <m:r>
                      <a:rPr lang="en-US" sz="2000" i="1" dirty="0">
                        <a:solidFill>
                          <a:prstClr val="black"/>
                        </a:solidFill>
                        <a:latin typeface="Cambria Math" panose="02040503050406030204" pitchFamily="18" charset="0"/>
                      </a:rPr>
                      <m:t>𝑀</m:t>
                    </m:r>
                  </m:oMath>
                </a14:m>
                <a:r>
                  <a:rPr lang="en-US" sz="2000" dirty="0">
                    <a:solidFill>
                      <a:prstClr val="black"/>
                    </a:solidFill>
                    <a:latin typeface="Calibri"/>
                  </a:rPr>
                  <a:t> can it be extended to </a:t>
                </a:r>
                <a14:m>
                  <m:oMath xmlns:m="http://schemas.openxmlformats.org/officeDocument/2006/math">
                    <m:r>
                      <a:rPr lang="en-US" sz="2000" i="1" dirty="0">
                        <a:solidFill>
                          <a:prstClr val="black"/>
                        </a:solidFill>
                        <a:latin typeface="Cambria Math" panose="02040503050406030204" pitchFamily="18" charset="0"/>
                      </a:rPr>
                      <m:t>𝑀</m:t>
                    </m:r>
                  </m:oMath>
                </a14:m>
                <a:r>
                  <a:rPr lang="en-US" sz="2000" i="1" dirty="0">
                    <a:solidFill>
                      <a:prstClr val="black"/>
                    </a:solidFill>
                    <a:latin typeface="Calibri"/>
                  </a:rPr>
                  <a:t>’ </a:t>
                </a:r>
                <a:r>
                  <a:rPr lang="en-US" sz="2000" dirty="0">
                    <a:solidFill>
                      <a:prstClr val="black"/>
                    </a:solidFill>
                    <a:latin typeface="Calibri"/>
                  </a:rPr>
                  <a:t>to satisfy (1)?</a:t>
                </a:r>
              </a:p>
              <a:p>
                <a:r>
                  <a:rPr lang="en-US" sz="2000" dirty="0">
                    <a:solidFill>
                      <a:prstClr val="black"/>
                    </a:solidFill>
                    <a:latin typeface="Calibri"/>
                  </a:rPr>
                  <a:t>If not, find subset </a:t>
                </a:r>
                <a14:m>
                  <m:oMath xmlns:m="http://schemas.openxmlformats.org/officeDocument/2006/math">
                    <m:r>
                      <a:rPr lang="en-US" sz="2000" i="1" dirty="0">
                        <a:solidFill>
                          <a:prstClr val="black"/>
                        </a:solidFill>
                        <a:latin typeface="Cambria Math" panose="02040503050406030204" pitchFamily="18" charset="0"/>
                      </a:rPr>
                      <m:t>𝑀</m:t>
                    </m:r>
                    <m:r>
                      <a:rPr lang="en-US" sz="2000" i="1" dirty="0">
                        <a:solidFill>
                          <a:prstClr val="black"/>
                        </a:solidFill>
                        <a:latin typeface="Cambria Math" panose="02040503050406030204" pitchFamily="18" charset="0"/>
                      </a:rPr>
                      <m:t>′</m:t>
                    </m:r>
                  </m:oMath>
                </a14:m>
                <a:r>
                  <a:rPr lang="en-US" sz="2000" dirty="0">
                    <a:solidFill>
                      <a:prstClr val="black"/>
                    </a:solidFill>
                    <a:latin typeface="Calibri"/>
                  </a:rPr>
                  <a:t> to establish (2). </a:t>
                </a:r>
              </a:p>
              <a:p>
                <a:r>
                  <a:rPr lang="en-US" sz="2000" dirty="0">
                    <a:solidFill>
                      <a:prstClr val="black"/>
                    </a:solidFill>
                    <a:latin typeface="Calibri"/>
                  </a:rPr>
                  <a:t>(that is inconsistent with </a:t>
                </a:r>
                <a:r>
                  <a:rPr lang="en-US" sz="2000" i="1" dirty="0">
                    <a:solidFill>
                      <a:prstClr val="black"/>
                    </a:solidFill>
                    <a:latin typeface="Calibri"/>
                  </a:rPr>
                  <a:t>F</a:t>
                </a:r>
                <a:r>
                  <a:rPr lang="en-US" sz="2000" dirty="0">
                    <a:solidFill>
                      <a:prstClr val="black"/>
                    </a:solidFill>
                    <a:latin typeface="Calibri"/>
                  </a:rPr>
                  <a:t>)</a:t>
                </a:r>
              </a:p>
              <a:p>
                <a:endParaRPr lang="en-US" sz="2800" dirty="0">
                  <a:solidFill>
                    <a:prstClr val="black"/>
                  </a:solidFill>
                  <a:latin typeface="Calibri"/>
                </a:endParaRPr>
              </a:p>
              <a:p>
                <a:endParaRPr lang="en-US" sz="2800" dirty="0">
                  <a:solidFill>
                    <a:prstClr val="black"/>
                  </a:solidFill>
                  <a:latin typeface="Calibri"/>
                </a:endParaRPr>
              </a:p>
            </p:txBody>
          </p:sp>
        </mc:Choice>
        <mc:Fallback xmlns="">
          <p:sp>
            <p:nvSpPr>
              <p:cNvPr id="9" name="TextBox 8">
                <a:extLst>
                  <a:ext uri="{FF2B5EF4-FFF2-40B4-BE49-F238E27FC236}">
                    <a16:creationId xmlns:a16="http://schemas.microsoft.com/office/drawing/2014/main" id="{25FCAC8E-87D1-428D-691A-153AABED6F25}"/>
                  </a:ext>
                </a:extLst>
              </p:cNvPr>
              <p:cNvSpPr txBox="1">
                <a:spLocks noRot="1" noChangeAspect="1" noMove="1" noResize="1" noEditPoints="1" noAdjustHandles="1" noChangeArrowheads="1" noChangeShapeType="1" noTextEdit="1"/>
              </p:cNvSpPr>
              <p:nvPr/>
            </p:nvSpPr>
            <p:spPr>
              <a:xfrm>
                <a:off x="6188592" y="1606750"/>
                <a:ext cx="5843907" cy="3871381"/>
              </a:xfrm>
              <a:prstGeom prst="rect">
                <a:avLst/>
              </a:prstGeom>
              <a:blipFill>
                <a:blip r:embed="rId3"/>
                <a:stretch>
                  <a:fillRect l="-2086" t="-15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536F600-9C4D-C5DE-8925-ED058D738416}"/>
                  </a:ext>
                </a:extLst>
              </p:cNvPr>
              <p:cNvSpPr txBox="1"/>
              <p:nvPr/>
            </p:nvSpPr>
            <p:spPr>
              <a:xfrm>
                <a:off x="7459422" y="4995567"/>
                <a:ext cx="4732578" cy="1760418"/>
              </a:xfrm>
              <a:prstGeom prst="rect">
                <a:avLst/>
              </a:prstGeom>
              <a:noFill/>
            </p:spPr>
            <p:txBody>
              <a:bodyPr wrap="none" rtlCol="0">
                <a:spAutoFit/>
              </a:bodyPr>
              <a:lstStyle/>
              <a:p>
                <a:r>
                  <a:rPr lang="en-US" dirty="0">
                    <a:solidFill>
                      <a:prstClr val="black"/>
                    </a:solidFill>
                    <a:latin typeface="Calibri"/>
                  </a:rPr>
                  <a:t>If  </a:t>
                </a:r>
                <a14:m>
                  <m:oMath xmlns:m="http://schemas.openxmlformats.org/officeDocument/2006/math">
                    <m:r>
                      <a:rPr lang="en-US" i="1">
                        <a:solidFill>
                          <a:prstClr val="black"/>
                        </a:solidFill>
                        <a:latin typeface="Cambria Math" panose="02040503050406030204" pitchFamily="18" charset="0"/>
                      </a:rPr>
                      <m:t>𝑀</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𝐹</m:t>
                    </m:r>
                  </m:oMath>
                </a14:m>
                <a:r>
                  <a:rPr lang="en-US" dirty="0">
                    <a:solidFill>
                      <a:prstClr val="black"/>
                    </a:solidFill>
                    <a:latin typeface="Calibri"/>
                  </a:rPr>
                  <a:t> then </a:t>
                </a:r>
              </a:p>
              <a:p>
                <a:r>
                  <a:rPr lang="en-US" dirty="0">
                    <a:solidFill>
                      <a:prstClr val="black"/>
                    </a:solidFill>
                    <a:latin typeface="Calibri"/>
                  </a:rPr>
                  <a:t>- </a:t>
                </a:r>
                <a14:m>
                  <m:oMath xmlns:m="http://schemas.openxmlformats.org/officeDocument/2006/math">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𝐶</m:t>
                        </m:r>
                        <m:r>
                          <a:rPr lang="en-US" i="1">
                            <a:solidFill>
                              <a:prstClr val="black"/>
                            </a:solidFill>
                            <a:latin typeface="Cambria Math" panose="02040503050406030204" pitchFamily="18" charset="0"/>
                          </a:rPr>
                          <m:t>,ℓ </m:t>
                        </m:r>
                      </m:e>
                    </m:acc>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𝑀</m:t>
                    </m:r>
                  </m:oMath>
                </a14:m>
                <a:r>
                  <a:rPr lang="en-US" dirty="0">
                    <a:solidFill>
                      <a:prstClr val="black"/>
                    </a:solidFill>
                    <a:latin typeface="Calibri"/>
                  </a:rPr>
                  <a:t> for some </a:t>
                </a:r>
                <a14:m>
                  <m:oMath xmlns:m="http://schemas.openxmlformats.org/officeDocument/2006/math">
                    <m:r>
                      <a:rPr lang="en-US" i="1">
                        <a:solidFill>
                          <a:prstClr val="black"/>
                        </a:solidFill>
                        <a:latin typeface="Cambria Math" panose="02040503050406030204" pitchFamily="18" charset="0"/>
                      </a:rPr>
                      <m:t>𝐹</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𝐶</m:t>
                    </m:r>
                    <m:r>
                      <a:rPr lang="en-US" i="1">
                        <a:solidFill>
                          <a:prstClr val="black"/>
                        </a:solidFill>
                        <a:latin typeface="Cambria Math" panose="02040503050406030204" pitchFamily="18" charset="0"/>
                      </a:rPr>
                      <m:t>∨ℓ</m:t>
                    </m:r>
                  </m:oMath>
                </a14:m>
                <a:r>
                  <a:rPr lang="en-US" dirty="0">
                    <a:solidFill>
                      <a:prstClr val="black"/>
                    </a:solidFill>
                    <a:latin typeface="Calibri"/>
                  </a:rPr>
                  <a:t> (or </a:t>
                </a:r>
                <a14:m>
                  <m:oMath xmlns:m="http://schemas.openxmlformats.org/officeDocument/2006/math">
                    <m:r>
                      <a:rPr lang="en-US" i="1">
                        <a:solidFill>
                          <a:prstClr val="black"/>
                        </a:solidFill>
                        <a:latin typeface="Cambria Math" panose="02040503050406030204" pitchFamily="18" charset="0"/>
                      </a:rPr>
                      <m:t>𝐹</m:t>
                    </m:r>
                  </m:oMath>
                </a14:m>
                <a:r>
                  <a:rPr lang="en-US" dirty="0">
                    <a:solidFill>
                      <a:prstClr val="black"/>
                    </a:solidFill>
                    <a:latin typeface="Calibri"/>
                  </a:rPr>
                  <a:t> contains </a:t>
                </a:r>
                <a14:m>
                  <m:oMath xmlns:m="http://schemas.openxmlformats.org/officeDocument/2006/math">
                    <m:r>
                      <a:rPr lang="en-US" i="1">
                        <a:solidFill>
                          <a:prstClr val="black"/>
                        </a:solidFill>
                        <a:latin typeface="Cambria Math" panose="02040503050406030204" pitchFamily="18" charset="0"/>
                      </a:rPr>
                      <m:t>∅</m:t>
                    </m:r>
                  </m:oMath>
                </a14:m>
                <a:r>
                  <a:rPr lang="en-US" dirty="0">
                    <a:solidFill>
                      <a:prstClr val="black"/>
                    </a:solidFill>
                    <a:latin typeface="Calibri"/>
                  </a:rPr>
                  <a:t>)</a:t>
                </a:r>
              </a:p>
              <a:p>
                <a:r>
                  <a:rPr lang="en-US" dirty="0">
                    <a:solidFill>
                      <a:prstClr val="black"/>
                    </a:solidFill>
                    <a:latin typeface="Calibri"/>
                  </a:rPr>
                  <a:t>-  for every </a:t>
                </a:r>
                <a14:m>
                  <m:oMath xmlns:m="http://schemas.openxmlformats.org/officeDocument/2006/math">
                    <m:r>
                      <a:rPr lang="en-US" i="1">
                        <a:solidFill>
                          <a:prstClr val="black"/>
                        </a:solidFill>
                        <a:latin typeface="Cambria Math" panose="02040503050406030204" pitchFamily="18" charset="0"/>
                      </a:rPr>
                      <m:t>𝐷</m:t>
                    </m:r>
                  </m:oMath>
                </a14:m>
                <a:r>
                  <a:rPr lang="en-US" dirty="0">
                    <a:solidFill>
                      <a:prstClr val="black"/>
                    </a:solidFill>
                    <a:latin typeface="Calibri"/>
                  </a:rPr>
                  <a:t>, where </a:t>
                </a:r>
              </a:p>
              <a:p>
                <a:r>
                  <a:rPr lang="en-US" dirty="0">
                    <a:solidFill>
                      <a:prstClr val="black"/>
                    </a:solidFill>
                    <a:latin typeface="Calibri"/>
                  </a:rPr>
                  <a:t>	-  </a:t>
                </a:r>
                <a14:m>
                  <m:oMath xmlns:m="http://schemas.openxmlformats.org/officeDocument/2006/math">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𝐷</m:t>
                        </m:r>
                      </m:e>
                    </m:acc>
                    <m:r>
                      <a:rPr lang="en-US" i="1">
                        <a:solidFill>
                          <a:prstClr val="black"/>
                        </a:solidFill>
                        <a:latin typeface="Cambria Math" panose="02040503050406030204" pitchFamily="18" charset="0"/>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𝐶</m:t>
                        </m:r>
                      </m:e>
                    </m:acc>
                    <m:r>
                      <a:rPr lang="en-US" i="1">
                        <a:solidFill>
                          <a:prstClr val="black"/>
                        </a:solidFill>
                        <a:latin typeface="Cambria Math" panose="02040503050406030204" pitchFamily="18" charset="0"/>
                      </a:rPr>
                      <m:t> ⊆</m:t>
                    </m:r>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𝑀</m:t>
                        </m:r>
                      </m:e>
                      <m:sup>
                        <m:r>
                          <a:rPr lang="en-US" i="1">
                            <a:solidFill>
                              <a:prstClr val="black"/>
                            </a:solidFill>
                            <a:latin typeface="Cambria Math" panose="02040503050406030204" pitchFamily="18" charset="0"/>
                          </a:rPr>
                          <m:t>′</m:t>
                        </m:r>
                      </m:sup>
                    </m:sSup>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𝑀</m:t>
                    </m:r>
                  </m:oMath>
                </a14:m>
                <a:r>
                  <a:rPr lang="en-US" dirty="0">
                    <a:solidFill>
                      <a:prstClr val="black"/>
                    </a:solidFill>
                    <a:latin typeface="Calibri"/>
                  </a:rPr>
                  <a:t>,  </a:t>
                </a:r>
              </a:p>
              <a:p>
                <a:r>
                  <a:rPr lang="en-US" dirty="0">
                    <a:solidFill>
                      <a:prstClr val="black"/>
                    </a:solidFill>
                    <a:latin typeface="Calibri"/>
                  </a:rPr>
                  <a:t>	- </a:t>
                </a:r>
                <a14:m>
                  <m:oMath xmlns:m="http://schemas.openxmlformats.org/officeDocument/2006/math">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𝑀</m:t>
                        </m:r>
                      </m:e>
                      <m:sup>
                        <m:r>
                          <a:rPr lang="en-US" i="1">
                            <a:solidFill>
                              <a:prstClr val="black"/>
                            </a:solidFill>
                            <a:latin typeface="Cambria Math" panose="02040503050406030204" pitchFamily="18" charset="0"/>
                          </a:rPr>
                          <m:t>′</m:t>
                        </m:r>
                      </m:sup>
                    </m:sSup>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𝐷</m:t>
                    </m:r>
                    <m:r>
                      <a:rPr lang="en-US" i="1">
                        <a:solidFill>
                          <a:prstClr val="black"/>
                        </a:solidFill>
                        <a:latin typeface="Cambria Math" panose="02040503050406030204" pitchFamily="18" charset="0"/>
                      </a:rPr>
                      <m:t>∨¬ℓ)</m:t>
                    </m:r>
                  </m:oMath>
                </a14:m>
                <a:endParaRPr lang="en-US" dirty="0">
                  <a:solidFill>
                    <a:prstClr val="black"/>
                  </a:solidFill>
                  <a:latin typeface="Calibri"/>
                </a:endParaRPr>
              </a:p>
              <a:p>
                <a:r>
                  <a:rPr lang="en-US" dirty="0">
                    <a:solidFill>
                      <a:prstClr val="black"/>
                    </a:solidFill>
                    <a:latin typeface="Calibri"/>
                  </a:rPr>
                  <a:t>    it is not possible to extend</a:t>
                </a:r>
                <a14:m>
                  <m:oMath xmlns:m="http://schemas.openxmlformats.org/officeDocument/2006/math">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𝑀</m:t>
                        </m:r>
                      </m:e>
                      <m:sup>
                        <m:r>
                          <a:rPr lang="en-US" i="1">
                            <a:solidFill>
                              <a:prstClr val="black"/>
                            </a:solidFill>
                            <a:latin typeface="Cambria Math" panose="02040503050406030204" pitchFamily="18" charset="0"/>
                          </a:rPr>
                          <m:t>′</m:t>
                        </m:r>
                      </m:sup>
                    </m:sSup>
                  </m:oMath>
                </a14:m>
                <a:r>
                  <a:rPr lang="en-US" dirty="0">
                    <a:solidFill>
                      <a:prstClr val="black"/>
                    </a:solidFill>
                    <a:latin typeface="Calibri"/>
                  </a:rPr>
                  <a:t> to satisfy </a:t>
                </a:r>
                <a14:m>
                  <m:oMath xmlns:m="http://schemas.openxmlformats.org/officeDocument/2006/math">
                    <m:r>
                      <a:rPr lang="en-US" i="1">
                        <a:solidFill>
                          <a:prstClr val="black"/>
                        </a:solidFill>
                        <a:latin typeface="Cambria Math" panose="02040503050406030204" pitchFamily="18" charset="0"/>
                      </a:rPr>
                      <m:t>𝐹</m:t>
                    </m:r>
                  </m:oMath>
                </a14:m>
                <a:endParaRPr lang="en-US" dirty="0">
                  <a:solidFill>
                    <a:prstClr val="black"/>
                  </a:solidFill>
                  <a:latin typeface="Calibri"/>
                </a:endParaRPr>
              </a:p>
            </p:txBody>
          </p:sp>
        </mc:Choice>
        <mc:Fallback xmlns="">
          <p:sp>
            <p:nvSpPr>
              <p:cNvPr id="12" name="TextBox 11">
                <a:extLst>
                  <a:ext uri="{FF2B5EF4-FFF2-40B4-BE49-F238E27FC236}">
                    <a16:creationId xmlns:a16="http://schemas.microsoft.com/office/drawing/2014/main" id="{1536F600-9C4D-C5DE-8925-ED058D738416}"/>
                  </a:ext>
                </a:extLst>
              </p:cNvPr>
              <p:cNvSpPr txBox="1">
                <a:spLocks noRot="1" noChangeAspect="1" noMove="1" noResize="1" noEditPoints="1" noAdjustHandles="1" noChangeArrowheads="1" noChangeShapeType="1" noTextEdit="1"/>
              </p:cNvSpPr>
              <p:nvPr/>
            </p:nvSpPr>
            <p:spPr>
              <a:xfrm>
                <a:off x="7459422" y="4995567"/>
                <a:ext cx="4732578" cy="1760418"/>
              </a:xfrm>
              <a:prstGeom prst="rect">
                <a:avLst/>
              </a:prstGeom>
              <a:blipFill>
                <a:blip r:embed="rId4"/>
                <a:stretch>
                  <a:fillRect l="-1160" t="-1730" r="-129" b="-4498"/>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09EE99CF-DC1C-1434-DE4F-B2832215E930}"/>
              </a:ext>
            </a:extLst>
          </p:cNvPr>
          <p:cNvSpPr txBox="1"/>
          <p:nvPr/>
        </p:nvSpPr>
        <p:spPr>
          <a:xfrm>
            <a:off x="4310689" y="5106034"/>
            <a:ext cx="2915606" cy="1477328"/>
          </a:xfrm>
          <a:prstGeom prst="rect">
            <a:avLst/>
          </a:prstGeom>
          <a:noFill/>
        </p:spPr>
        <p:txBody>
          <a:bodyPr wrap="none" rtlCol="0">
            <a:spAutoFit/>
          </a:bodyPr>
          <a:lstStyle/>
          <a:p>
            <a:r>
              <a:rPr lang="en-US" b="1" dirty="0"/>
              <a:t>Corollary </a:t>
            </a:r>
          </a:p>
          <a:p>
            <a:endParaRPr lang="en-US" b="1" dirty="0"/>
          </a:p>
          <a:p>
            <a:r>
              <a:rPr lang="en-US" b="1" dirty="0"/>
              <a:t>Conflict learning (resolution)</a:t>
            </a:r>
          </a:p>
          <a:p>
            <a:r>
              <a:rPr lang="en-US" b="1" dirty="0"/>
              <a:t>extends </a:t>
            </a:r>
            <a:r>
              <a:rPr lang="en-US" b="1" i="1" dirty="0"/>
              <a:t>F </a:t>
            </a:r>
            <a:r>
              <a:rPr lang="en-US" b="1" dirty="0"/>
              <a:t>by clauses that</a:t>
            </a:r>
            <a:br>
              <a:rPr lang="en-US" b="1" dirty="0"/>
            </a:br>
            <a:r>
              <a:rPr lang="en-US" b="1" dirty="0"/>
              <a:t>block shorter models</a:t>
            </a:r>
          </a:p>
        </p:txBody>
      </p:sp>
    </p:spTree>
    <p:extLst>
      <p:ext uri="{BB962C8B-B14F-4D97-AF65-F5344CB8AC3E}">
        <p14:creationId xmlns:p14="http://schemas.microsoft.com/office/powerpoint/2010/main" val="2808422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D2DC-6004-B51D-5BAE-02814E8EB90E}"/>
              </a:ext>
            </a:extLst>
          </p:cNvPr>
          <p:cNvSpPr>
            <a:spLocks noGrp="1"/>
          </p:cNvSpPr>
          <p:nvPr>
            <p:ph type="title"/>
          </p:nvPr>
        </p:nvSpPr>
        <p:spPr/>
        <p:txBody>
          <a:bodyPr/>
          <a:lstStyle/>
          <a:p>
            <a:r>
              <a:rPr lang="en-US" sz="4400" dirty="0">
                <a:latin typeface="Calibri" pitchFamily="34" charset="0"/>
                <a:sym typeface="Symbol"/>
              </a:rPr>
              <a:t>CDCL(T) as inference rules</a:t>
            </a:r>
            <a:endParaRPr lang="en-US" dirty="0"/>
          </a:p>
        </p:txBody>
      </p:sp>
      <p:pic>
        <p:nvPicPr>
          <p:cNvPr id="7" name="Picture 6">
            <a:extLst>
              <a:ext uri="{FF2B5EF4-FFF2-40B4-BE49-F238E27FC236}">
                <a16:creationId xmlns:a16="http://schemas.microsoft.com/office/drawing/2014/main" id="{785F40AA-5018-7421-7384-17E7B059653F}"/>
              </a:ext>
            </a:extLst>
          </p:cNvPr>
          <p:cNvPicPr>
            <a:picLocks noChangeAspect="1"/>
          </p:cNvPicPr>
          <p:nvPr/>
        </p:nvPicPr>
        <p:blipFill>
          <a:blip r:embed="rId2"/>
          <a:stretch>
            <a:fillRect/>
          </a:stretch>
        </p:blipFill>
        <p:spPr>
          <a:xfrm>
            <a:off x="706714" y="1417638"/>
            <a:ext cx="11485286" cy="4269229"/>
          </a:xfrm>
          <a:prstGeom prst="rect">
            <a:avLst/>
          </a:prstGeom>
        </p:spPr>
      </p:pic>
    </p:spTree>
    <p:extLst>
      <p:ext uri="{BB962C8B-B14F-4D97-AF65-F5344CB8AC3E}">
        <p14:creationId xmlns:p14="http://schemas.microsoft.com/office/powerpoint/2010/main" val="1618104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4BD36-5BBB-8142-63E5-B39513415769}"/>
              </a:ext>
            </a:extLst>
          </p:cNvPr>
          <p:cNvSpPr>
            <a:spLocks noGrp="1"/>
          </p:cNvSpPr>
          <p:nvPr>
            <p:ph type="title"/>
          </p:nvPr>
        </p:nvSpPr>
        <p:spPr/>
        <p:txBody>
          <a:bodyPr/>
          <a:lstStyle/>
          <a:p>
            <a:r>
              <a:rPr lang="en-US" dirty="0"/>
              <a:t>CDCL(T) – SAT vs SMT</a:t>
            </a:r>
          </a:p>
        </p:txBody>
      </p:sp>
      <p:sp>
        <p:nvSpPr>
          <p:cNvPr id="3" name="Content Placeholder 2">
            <a:extLst>
              <a:ext uri="{FF2B5EF4-FFF2-40B4-BE49-F238E27FC236}">
                <a16:creationId xmlns:a16="http://schemas.microsoft.com/office/drawing/2014/main" id="{EE8458F2-DE91-DFFD-0778-377CE766E379}"/>
              </a:ext>
            </a:extLst>
          </p:cNvPr>
          <p:cNvSpPr>
            <a:spLocks noGrp="1"/>
          </p:cNvSpPr>
          <p:nvPr>
            <p:ph sz="half" idx="1"/>
          </p:nvPr>
        </p:nvSpPr>
        <p:spPr/>
        <p:txBody>
          <a:bodyPr>
            <a:normAutofit fontScale="62500" lnSpcReduction="20000"/>
          </a:bodyPr>
          <a:lstStyle/>
          <a:p>
            <a:pPr marL="0" indent="0">
              <a:buNone/>
            </a:pPr>
            <a:r>
              <a:rPr lang="en-US" b="1" dirty="0"/>
              <a:t>SAT engine</a:t>
            </a:r>
          </a:p>
          <a:p>
            <a:pPr marL="0" indent="0">
              <a:buNone/>
            </a:pPr>
            <a:endParaRPr lang="en-US" dirty="0"/>
          </a:p>
          <a:p>
            <a:r>
              <a:rPr lang="en-US" dirty="0"/>
              <a:t>Truth assignment is symmetric for Boolean variables</a:t>
            </a:r>
          </a:p>
          <a:p>
            <a:endParaRPr lang="en-US" dirty="0"/>
          </a:p>
          <a:p>
            <a:r>
              <a:rPr lang="en-US" dirty="0"/>
              <a:t>Probing (for failed literals)</a:t>
            </a:r>
          </a:p>
          <a:p>
            <a:pPr lvl="1"/>
            <a:r>
              <a:rPr lang="en-US" dirty="0"/>
              <a:t>L is failed if asserting L &amp; F infers false by unit propagation.</a:t>
            </a:r>
          </a:p>
          <a:p>
            <a:pPr lvl="1"/>
            <a:r>
              <a:rPr lang="en-US" dirty="0"/>
              <a:t>Cost of propagation controlled by clause watch list</a:t>
            </a:r>
          </a:p>
          <a:p>
            <a:pPr lvl="1"/>
            <a:endParaRPr lang="en-US" dirty="0"/>
          </a:p>
          <a:p>
            <a:r>
              <a:rPr lang="en-US" dirty="0"/>
              <a:t>Boolean Variables are fixed during search</a:t>
            </a:r>
          </a:p>
          <a:p>
            <a:endParaRPr lang="en-US" dirty="0"/>
          </a:p>
          <a:p>
            <a:endParaRPr lang="en-US" dirty="0"/>
          </a:p>
          <a:p>
            <a:r>
              <a:rPr lang="en-US" dirty="0"/>
              <a:t>“Fast restart” introduced to prioritize variables used in conflicts</a:t>
            </a:r>
          </a:p>
          <a:p>
            <a:pPr marL="0" indent="0">
              <a:buNone/>
            </a:pPr>
            <a:endParaRPr lang="en-US" dirty="0"/>
          </a:p>
          <a:p>
            <a:pPr lvl="1"/>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451B88E-4EA2-A251-A0D5-E24C674BEA85}"/>
                  </a:ext>
                </a:extLst>
              </p:cNvPr>
              <p:cNvSpPr>
                <a:spLocks noGrp="1"/>
              </p:cNvSpPr>
              <p:nvPr>
                <p:ph sz="half" idx="2"/>
              </p:nvPr>
            </p:nvSpPr>
            <p:spPr/>
            <p:txBody>
              <a:bodyPr>
                <a:normAutofit fontScale="62500" lnSpcReduction="20000"/>
              </a:bodyPr>
              <a:lstStyle/>
              <a:p>
                <a:pPr marL="0" indent="0">
                  <a:buNone/>
                </a:pPr>
                <a:r>
                  <a:rPr lang="en-US" b="1" dirty="0"/>
                  <a:t>SMT engine</a:t>
                </a:r>
              </a:p>
              <a:p>
                <a:pPr marL="0" indent="0">
                  <a:buNone/>
                </a:pPr>
                <a:endParaRPr lang="en-US" dirty="0"/>
              </a:p>
              <a:p>
                <a:r>
                  <a:rPr lang="en-US" dirty="0"/>
                  <a:t>Truth values of Booleans are not independent</a:t>
                </a:r>
              </a:p>
              <a:p>
                <a:pPr lvl="1"/>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≤0, </m:t>
                    </m:r>
                    <m:r>
                      <a:rPr lang="en-US" b="0" i="1" smtClean="0">
                        <a:latin typeface="Cambria Math" panose="02040503050406030204" pitchFamily="18" charset="0"/>
                      </a:rPr>
                      <m:t>𝑥</m:t>
                    </m:r>
                    <m:r>
                      <a:rPr lang="en-US" b="0" i="1" smtClean="0">
                        <a:latin typeface="Cambria Math" panose="02040503050406030204" pitchFamily="18" charset="0"/>
                      </a:rPr>
                      <m:t>≤1</m:t>
                    </m:r>
                  </m:oMath>
                </a14:m>
                <a:r>
                  <a:rPr lang="en-US" dirty="0"/>
                  <a:t> are dependent  </a:t>
                </a:r>
              </a:p>
              <a:p>
                <a:endParaRPr lang="en-US" dirty="0"/>
              </a:p>
              <a:p>
                <a:r>
                  <a:rPr lang="en-US" dirty="0"/>
                  <a:t>Cost of propagation depends on theories</a:t>
                </a:r>
              </a:p>
              <a:p>
                <a:endParaRPr lang="en-US" dirty="0"/>
              </a:p>
              <a:p>
                <a:endParaRPr lang="en-US" dirty="0"/>
              </a:p>
              <a:p>
                <a:pPr marL="0" indent="0">
                  <a:buNone/>
                </a:pPr>
                <a:endParaRPr lang="en-US" dirty="0"/>
              </a:p>
              <a:p>
                <a:r>
                  <a:rPr lang="en-US" dirty="0"/>
                  <a:t>Quantifier instantiation, theory lemmas introduce fresh literals (all the time)</a:t>
                </a:r>
              </a:p>
              <a:p>
                <a:pPr marL="0" indent="0">
                  <a:buNone/>
                </a:pPr>
                <a:endParaRPr lang="en-US" dirty="0"/>
              </a:p>
              <a:p>
                <a:r>
                  <a:rPr lang="en-US" dirty="0"/>
                  <a:t>Fast restarts appears likely not a great idea</a:t>
                </a:r>
              </a:p>
            </p:txBody>
          </p:sp>
        </mc:Choice>
        <mc:Fallback xmlns="">
          <p:sp>
            <p:nvSpPr>
              <p:cNvPr id="4" name="Content Placeholder 3">
                <a:extLst>
                  <a:ext uri="{FF2B5EF4-FFF2-40B4-BE49-F238E27FC236}">
                    <a16:creationId xmlns:a16="http://schemas.microsoft.com/office/drawing/2014/main" id="{0451B88E-4EA2-A251-A0D5-E24C674BEA85}"/>
                  </a:ext>
                </a:extLst>
              </p:cNvPr>
              <p:cNvSpPr>
                <a:spLocks noGrp="1" noRot="1" noChangeAspect="1" noMove="1" noResize="1" noEditPoints="1" noAdjustHandles="1" noChangeArrowheads="1" noChangeShapeType="1" noTextEdit="1"/>
              </p:cNvSpPr>
              <p:nvPr>
                <p:ph sz="half" idx="2"/>
              </p:nvPr>
            </p:nvSpPr>
            <p:spPr>
              <a:blipFill>
                <a:blip r:embed="rId2"/>
                <a:stretch>
                  <a:fillRect l="-1059" t="-2241"/>
                </a:stretch>
              </a:blipFill>
            </p:spPr>
            <p:txBody>
              <a:bodyPr/>
              <a:lstStyle/>
              <a:p>
                <a:r>
                  <a:rPr lang="en-US">
                    <a:noFill/>
                  </a:rPr>
                  <a:t> </a:t>
                </a:r>
              </a:p>
            </p:txBody>
          </p:sp>
        </mc:Fallback>
      </mc:AlternateContent>
    </p:spTree>
    <p:extLst>
      <p:ext uri="{BB962C8B-B14F-4D97-AF65-F5344CB8AC3E}">
        <p14:creationId xmlns:p14="http://schemas.microsoft.com/office/powerpoint/2010/main" val="4063752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A4A5-8DDE-4A6C-8159-AD3058D36BD7}"/>
              </a:ext>
            </a:extLst>
          </p:cNvPr>
          <p:cNvSpPr>
            <a:spLocks noGrp="1"/>
          </p:cNvSpPr>
          <p:nvPr>
            <p:ph type="title"/>
          </p:nvPr>
        </p:nvSpPr>
        <p:spPr/>
        <p:txBody>
          <a:bodyPr/>
          <a:lstStyle/>
          <a:p>
            <a:r>
              <a:rPr lang="en-US" dirty="0"/>
              <a:t>CDCL – </a:t>
            </a:r>
            <a:r>
              <a:rPr lang="en-US" dirty="0" err="1"/>
              <a:t>CaDiCaL</a:t>
            </a:r>
            <a:r>
              <a:rPr lang="en-US" dirty="0"/>
              <a:t> loop</a:t>
            </a:r>
          </a:p>
        </p:txBody>
      </p:sp>
      <p:pic>
        <p:nvPicPr>
          <p:cNvPr id="5" name="Content Placeholder 4">
            <a:extLst>
              <a:ext uri="{FF2B5EF4-FFF2-40B4-BE49-F238E27FC236}">
                <a16:creationId xmlns:a16="http://schemas.microsoft.com/office/drawing/2014/main" id="{38433D78-67BA-4FFB-AE8E-041B7DBF972D}"/>
              </a:ext>
            </a:extLst>
          </p:cNvPr>
          <p:cNvPicPr>
            <a:picLocks noGrp="1" noChangeAspect="1"/>
          </p:cNvPicPr>
          <p:nvPr>
            <p:ph idx="1"/>
          </p:nvPr>
        </p:nvPicPr>
        <p:blipFill>
          <a:blip r:embed="rId2"/>
          <a:stretch>
            <a:fillRect/>
          </a:stretch>
        </p:blipFill>
        <p:spPr>
          <a:xfrm>
            <a:off x="2247055" y="1760900"/>
            <a:ext cx="8512655" cy="4559889"/>
          </a:xfrm>
        </p:spPr>
      </p:pic>
    </p:spTree>
    <p:extLst>
      <p:ext uri="{BB962C8B-B14F-4D97-AF65-F5344CB8AC3E}">
        <p14:creationId xmlns:p14="http://schemas.microsoft.com/office/powerpoint/2010/main" val="2572417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A4A5-8DDE-4A6C-8159-AD3058D36BD7}"/>
              </a:ext>
            </a:extLst>
          </p:cNvPr>
          <p:cNvSpPr>
            <a:spLocks noGrp="1"/>
          </p:cNvSpPr>
          <p:nvPr>
            <p:ph type="title"/>
          </p:nvPr>
        </p:nvSpPr>
        <p:spPr/>
        <p:txBody>
          <a:bodyPr/>
          <a:lstStyle/>
          <a:p>
            <a:r>
              <a:rPr lang="en-US" dirty="0"/>
              <a:t>CDCL(T) </a:t>
            </a:r>
          </a:p>
        </p:txBody>
      </p:sp>
      <p:pic>
        <p:nvPicPr>
          <p:cNvPr id="9" name="Picture 8">
            <a:extLst>
              <a:ext uri="{FF2B5EF4-FFF2-40B4-BE49-F238E27FC236}">
                <a16:creationId xmlns:a16="http://schemas.microsoft.com/office/drawing/2014/main" id="{DAFB224F-E26A-4B8F-BB4E-19212BC2BD95}"/>
              </a:ext>
            </a:extLst>
          </p:cNvPr>
          <p:cNvPicPr>
            <a:picLocks noChangeAspect="1"/>
          </p:cNvPicPr>
          <p:nvPr/>
        </p:nvPicPr>
        <p:blipFill>
          <a:blip r:embed="rId2"/>
          <a:stretch>
            <a:fillRect/>
          </a:stretch>
        </p:blipFill>
        <p:spPr>
          <a:xfrm>
            <a:off x="1799155" y="1671377"/>
            <a:ext cx="8774300" cy="4860665"/>
          </a:xfrm>
          <a:prstGeom prst="rect">
            <a:avLst/>
          </a:prstGeom>
        </p:spPr>
      </p:pic>
    </p:spTree>
    <p:extLst>
      <p:ext uri="{BB962C8B-B14F-4D97-AF65-F5344CB8AC3E}">
        <p14:creationId xmlns:p14="http://schemas.microsoft.com/office/powerpoint/2010/main" val="3254401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C9F1-1AC2-FEBA-4860-469C55254D3E}"/>
              </a:ext>
            </a:extLst>
          </p:cNvPr>
          <p:cNvSpPr>
            <a:spLocks noGrp="1"/>
          </p:cNvSpPr>
          <p:nvPr>
            <p:ph type="ctrTitle"/>
          </p:nvPr>
        </p:nvSpPr>
        <p:spPr/>
        <p:txBody>
          <a:bodyPr/>
          <a:lstStyle/>
          <a:p>
            <a:r>
              <a:rPr lang="en-US" dirty="0"/>
              <a:t>Solver Internals</a:t>
            </a:r>
          </a:p>
        </p:txBody>
      </p:sp>
      <p:sp>
        <p:nvSpPr>
          <p:cNvPr id="3" name="Subtitle 2">
            <a:extLst>
              <a:ext uri="{FF2B5EF4-FFF2-40B4-BE49-F238E27FC236}">
                <a16:creationId xmlns:a16="http://schemas.microsoft.com/office/drawing/2014/main" id="{E906C6DA-740A-1E63-C8E5-E23B20305CB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03076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Terms and Formulas</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751E3E11-017A-FDE9-3971-2DB057069F22}"/>
                  </a:ext>
                </a:extLst>
              </p:cNvPr>
              <p:cNvSpPr>
                <a:spLocks noGrp="1"/>
              </p:cNvSpPr>
              <p:nvPr>
                <p:ph idx="1"/>
              </p:nvPr>
            </p:nvSpPr>
            <p:spPr/>
            <p:txBody>
              <a:bodyPr>
                <a:normAutofit lnSpcReduction="10000"/>
              </a:bodyPr>
              <a:lstStyle/>
              <a:p>
                <a:endParaRPr lang="en-US" dirty="0"/>
              </a:p>
              <a:p>
                <a:endParaRPr lang="en-US" dirty="0"/>
              </a:p>
              <a:p>
                <a:endParaRPr lang="en-US" dirty="0"/>
              </a:p>
              <a:p>
                <a:endParaRPr lang="en-US" dirty="0"/>
              </a:p>
              <a:p>
                <a:pPr marL="0" indent="0">
                  <a:buNone/>
                </a:pPr>
                <a:r>
                  <a:rPr lang="en-US" dirty="0"/>
                  <a:t>Terms are </a:t>
                </a:r>
                <a:r>
                  <a:rPr lang="en-US" i="1" dirty="0"/>
                  <a:t>hash-</a:t>
                </a:r>
                <a:r>
                  <a:rPr lang="en-US" i="1" dirty="0" err="1"/>
                  <a:t>consed</a:t>
                </a:r>
                <a:endParaRPr lang="en-US" i="1" dirty="0"/>
              </a:p>
              <a:p>
                <a:pPr marL="0" indent="0">
                  <a:buNone/>
                </a:pPr>
                <a:endParaRPr lang="en-US" i="1" dirty="0"/>
              </a:p>
              <a:p>
                <a:pPr marL="457200" lvl="1" indent="0">
                  <a:buNone/>
                </a:pPr>
                <a:r>
                  <a:rPr lang="en-US" b="1" i="1" dirty="0"/>
                  <a:t>			  </a:t>
                </a:r>
                <a:r>
                  <a:rPr lang="en-US" b="1" dirty="0"/>
                  <a:t>let</a:t>
                </a:r>
                <a:r>
                  <a:rPr lang="en-US" i="1" dirty="0"/>
                  <a:t> t = App(</a:t>
                </a:r>
                <a:r>
                  <a:rPr lang="en-US" i="1" dirty="0" err="1"/>
                  <a:t>f,args</a:t>
                </a:r>
                <a:r>
                  <a:rPr lang="en-US" i="1" dirty="0"/>
                  <a:t>)</a:t>
                </a:r>
                <a:br>
                  <a:rPr lang="en-US" i="1" dirty="0"/>
                </a:br>
                <a:r>
                  <a:rPr lang="en-US" i="1" dirty="0"/>
                  <a:t>			  </a:t>
                </a:r>
                <a:r>
                  <a:rPr lang="en-US" b="1" dirty="0"/>
                  <a:t>let</a:t>
                </a:r>
                <a:r>
                  <a:rPr lang="en-US" dirty="0"/>
                  <a:t> </a:t>
                </a:r>
                <a:r>
                  <a:rPr lang="en-US" i="1" dirty="0"/>
                  <a:t>t’ = </a:t>
                </a:r>
                <a:r>
                  <a:rPr lang="en-US" i="1" dirty="0" err="1"/>
                  <a:t>termTable</a:t>
                </a:r>
                <a:r>
                  <a:rPr lang="en-US" i="1" dirty="0"/>
                  <a:t>[t] </a:t>
                </a:r>
                <a:br>
                  <a:rPr lang="en-US" i="1" dirty="0"/>
                </a:br>
                <a:r>
                  <a:rPr lang="en-US" i="1" dirty="0" err="1"/>
                  <a:t>mkApp</a:t>
                </a:r>
                <a:r>
                  <a:rPr lang="en-US" i="1" dirty="0"/>
                  <a:t>(f, </a:t>
                </a:r>
                <a:r>
                  <a:rPr lang="en-US" i="1" dirty="0" err="1"/>
                  <a:t>args</a:t>
                </a:r>
                <a:r>
                  <a:rPr lang="en-US" i="1" dirty="0"/>
                  <a:t>) = 	  </a:t>
                </a:r>
                <a:r>
                  <a:rPr lang="en-US" b="1" dirty="0"/>
                  <a:t>if</a:t>
                </a:r>
                <a:r>
                  <a:rPr lang="en-US" i="1" dirty="0"/>
                  <a:t> t’ = nil </a:t>
                </a:r>
                <a:r>
                  <a:rPr lang="en-US" b="1" dirty="0"/>
                  <a:t>then</a:t>
                </a:r>
                <a:r>
                  <a:rPr lang="en-US" i="1" dirty="0"/>
                  <a:t> </a:t>
                </a:r>
                <a:br>
                  <a:rPr lang="en-US" i="1" dirty="0"/>
                </a:br>
                <a:r>
                  <a:rPr lang="en-US" i="1" dirty="0"/>
                  <a:t>			       </a:t>
                </a:r>
                <a:r>
                  <a:rPr lang="en-US" i="1" dirty="0" err="1"/>
                  <a:t>termTable</a:t>
                </a:r>
                <a:r>
                  <a:rPr lang="en-US" i="1" dirty="0"/>
                  <a:t>[t]</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m:t>
                    </m:r>
                  </m:oMath>
                </a14:m>
                <a:r>
                  <a:rPr lang="en-US" i="1" dirty="0"/>
                  <a:t>; t </a:t>
                </a:r>
                <a:br>
                  <a:rPr lang="en-US" i="1" dirty="0"/>
                </a:br>
                <a:r>
                  <a:rPr lang="en-US" i="1" dirty="0"/>
                  <a:t>		   	  </a:t>
                </a:r>
                <a:r>
                  <a:rPr lang="en-US" b="1" dirty="0"/>
                  <a:t>else</a:t>
                </a:r>
                <a:r>
                  <a:rPr lang="en-US" i="1" dirty="0"/>
                  <a:t> t’</a:t>
                </a:r>
              </a:p>
            </p:txBody>
          </p:sp>
        </mc:Choice>
        <mc:Fallback xmlns="">
          <p:sp>
            <p:nvSpPr>
              <p:cNvPr id="8" name="Content Placeholder 7">
                <a:extLst>
                  <a:ext uri="{FF2B5EF4-FFF2-40B4-BE49-F238E27FC236}">
                    <a16:creationId xmlns:a16="http://schemas.microsoft.com/office/drawing/2014/main" id="{751E3E11-017A-FDE9-3971-2DB057069F22}"/>
                  </a:ext>
                </a:extLst>
              </p:cNvPr>
              <p:cNvSpPr>
                <a:spLocks noGrp="1" noRot="1" noChangeAspect="1" noMove="1" noResize="1" noEditPoints="1" noAdjustHandles="1" noChangeArrowheads="1" noChangeShapeType="1" noTextEdit="1"/>
              </p:cNvSpPr>
              <p:nvPr>
                <p:ph idx="1"/>
              </p:nvPr>
            </p:nvSpPr>
            <p:spPr>
              <a:blipFill>
                <a:blip r:embed="rId2"/>
                <a:stretch>
                  <a:fillRect l="-1217" b="-224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93B1CE44-AA3D-FE17-C8D5-D95B76BDF105}"/>
              </a:ext>
            </a:extLst>
          </p:cNvPr>
          <p:cNvPicPr>
            <a:picLocks noChangeAspect="1"/>
          </p:cNvPicPr>
          <p:nvPr/>
        </p:nvPicPr>
        <p:blipFill>
          <a:blip r:embed="rId3"/>
          <a:stretch>
            <a:fillRect/>
          </a:stretch>
        </p:blipFill>
        <p:spPr>
          <a:xfrm>
            <a:off x="1077198" y="1855682"/>
            <a:ext cx="10037603" cy="1718559"/>
          </a:xfrm>
          <a:prstGeom prst="rect">
            <a:avLst/>
          </a:prstGeom>
        </p:spPr>
      </p:pic>
      <p:sp>
        <p:nvSpPr>
          <p:cNvPr id="9" name="Speech Bubble: Rectangle with Corners Rounded 8">
            <a:extLst>
              <a:ext uri="{FF2B5EF4-FFF2-40B4-BE49-F238E27FC236}">
                <a16:creationId xmlns:a16="http://schemas.microsoft.com/office/drawing/2014/main" id="{1A1DFBEF-C6B5-F463-050A-C69AA343D031}"/>
              </a:ext>
            </a:extLst>
          </p:cNvPr>
          <p:cNvSpPr/>
          <p:nvPr/>
        </p:nvSpPr>
        <p:spPr>
          <a:xfrm>
            <a:off x="7567125" y="790960"/>
            <a:ext cx="1586205" cy="699796"/>
          </a:xfrm>
          <a:prstGeom prst="wedgeRoundRectCallout">
            <a:avLst>
              <a:gd name="adj1" fmla="val -290612"/>
              <a:gd name="adj2" fmla="val 1651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 Bruijn index</a:t>
            </a:r>
          </a:p>
        </p:txBody>
      </p:sp>
    </p:spTree>
    <p:extLst>
      <p:ext uri="{BB962C8B-B14F-4D97-AF65-F5344CB8AC3E}">
        <p14:creationId xmlns:p14="http://schemas.microsoft.com/office/powerpoint/2010/main" val="1361014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Assertion Internals</a:t>
            </a:r>
          </a:p>
        </p:txBody>
      </p:sp>
      <p:pic>
        <p:nvPicPr>
          <p:cNvPr id="5" name="Picture 4">
            <a:extLst>
              <a:ext uri="{FF2B5EF4-FFF2-40B4-BE49-F238E27FC236}">
                <a16:creationId xmlns:a16="http://schemas.microsoft.com/office/drawing/2014/main" id="{92E39F1D-18AF-60F1-2FA6-1B8A5BA5468E}"/>
              </a:ext>
            </a:extLst>
          </p:cNvPr>
          <p:cNvPicPr>
            <a:picLocks noChangeAspect="1"/>
          </p:cNvPicPr>
          <p:nvPr/>
        </p:nvPicPr>
        <p:blipFill rotWithShape="1">
          <a:blip r:embed="rId2"/>
          <a:srcRect l="4044" t="7253" r="16952"/>
          <a:stretch/>
        </p:blipFill>
        <p:spPr>
          <a:xfrm>
            <a:off x="4861248" y="2025637"/>
            <a:ext cx="6148874" cy="1042579"/>
          </a:xfrm>
          <a:prstGeom prst="rect">
            <a:avLst/>
          </a:prstGeom>
        </p:spPr>
      </p:pic>
      <p:sp>
        <p:nvSpPr>
          <p:cNvPr id="3" name="Rectangle: Rounded Corners 2">
            <a:extLst>
              <a:ext uri="{FF2B5EF4-FFF2-40B4-BE49-F238E27FC236}">
                <a16:creationId xmlns:a16="http://schemas.microsoft.com/office/drawing/2014/main" id="{FE0F030F-3799-7D18-7785-F21C4E4C3216}"/>
              </a:ext>
            </a:extLst>
          </p:cNvPr>
          <p:cNvSpPr/>
          <p:nvPr/>
        </p:nvSpPr>
        <p:spPr>
          <a:xfrm>
            <a:off x="531845" y="1782147"/>
            <a:ext cx="2677886"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(assert (! p :named q))</a:t>
            </a:r>
          </a:p>
        </p:txBody>
      </p:sp>
      <p:sp>
        <p:nvSpPr>
          <p:cNvPr id="4" name="Rectangle: Rounded Corners 3">
            <a:extLst>
              <a:ext uri="{FF2B5EF4-FFF2-40B4-BE49-F238E27FC236}">
                <a16:creationId xmlns:a16="http://schemas.microsoft.com/office/drawing/2014/main" id="{C1AB216D-7D32-B09A-E5D4-251D44AE1B8B}"/>
              </a:ext>
            </a:extLst>
          </p:cNvPr>
          <p:cNvSpPr/>
          <p:nvPr/>
        </p:nvSpPr>
        <p:spPr>
          <a:xfrm>
            <a:off x="531845" y="3082212"/>
            <a:ext cx="2677886"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assert_and_track</a:t>
            </a:r>
            <a:r>
              <a:rPr lang="en-US" dirty="0"/>
              <a:t>(p, q);</a:t>
            </a:r>
          </a:p>
        </p:txBody>
      </p:sp>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DA5F35DE-735E-A3BA-46EE-8F4A60D7FC7A}"/>
                  </a:ext>
                </a:extLst>
              </p:cNvPr>
              <p:cNvSpPr/>
              <p:nvPr/>
            </p:nvSpPr>
            <p:spPr>
              <a:xfrm>
                <a:off x="5327778" y="3534747"/>
                <a:ext cx="4823927"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𝜑</m:t>
                      </m:r>
                      <m:r>
                        <a:rPr lang="en-US" b="0" i="1" dirty="0" smtClean="0">
                          <a:latin typeface="Cambria Math" panose="02040503050406030204" pitchFamily="18" charset="0"/>
                        </a:rPr>
                        <m:t>=</m:t>
                      </m:r>
                      <m:r>
                        <a:rPr lang="en-US" b="0" i="1" dirty="0" smtClean="0">
                          <a:latin typeface="Cambria Math" panose="02040503050406030204" pitchFamily="18" charset="0"/>
                        </a:rPr>
                        <m:t>𝑝</m:t>
                      </m:r>
                      <m:r>
                        <a:rPr lang="en-US" b="0" i="1" dirty="0" smtClean="0">
                          <a:latin typeface="Cambria Math" panose="02040503050406030204" pitchFamily="18" charset="0"/>
                        </a:rPr>
                        <m:t>,   </m:t>
                      </m:r>
                      <m:r>
                        <a:rPr lang="en-US" b="0" i="1" dirty="0" smtClean="0">
                          <a:latin typeface="Cambria Math" panose="02040503050406030204" pitchFamily="18" charset="0"/>
                        </a:rPr>
                        <m:t>𝜋</m:t>
                      </m:r>
                      <m:r>
                        <a:rPr lang="en-US" b="0" i="1" dirty="0" smtClean="0">
                          <a:latin typeface="Cambria Math" panose="02040503050406030204" pitchFamily="18" charset="0"/>
                        </a:rPr>
                        <m:t>=</m:t>
                      </m:r>
                      <m:r>
                        <a:rPr lang="en-US" b="0" i="1" dirty="0" smtClean="0">
                          <a:latin typeface="Cambria Math" panose="02040503050406030204" pitchFamily="18" charset="0"/>
                        </a:rPr>
                        <m:t>𝑎𝑠𝑠𝑢𝑚𝑒</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𝑝</m:t>
                          </m:r>
                        </m:e>
                      </m:d>
                      <m:r>
                        <a:rPr lang="en-US" b="0" i="1" dirty="0" smtClean="0">
                          <a:latin typeface="Cambria Math" panose="02040503050406030204" pitchFamily="18" charset="0"/>
                        </a:rPr>
                        <m:t>,  </m:t>
                      </m:r>
                      <m:r>
                        <a:rPr lang="en-US" b="0" i="1" dirty="0" smtClean="0">
                          <a:latin typeface="Cambria Math" panose="02040503050406030204" pitchFamily="18" charset="0"/>
                        </a:rPr>
                        <m:t>𝛿</m:t>
                      </m:r>
                      <m:r>
                        <a:rPr lang="en-US" b="0" i="1" dirty="0" smtClean="0">
                          <a:latin typeface="Cambria Math" panose="02040503050406030204" pitchFamily="18" charset="0"/>
                        </a:rPr>
                        <m:t>=</m:t>
                      </m:r>
                      <m:r>
                        <a:rPr lang="en-US" b="0" i="1" dirty="0" smtClean="0">
                          <a:latin typeface="Cambria Math" panose="02040503050406030204" pitchFamily="18" charset="0"/>
                        </a:rPr>
                        <m:t>𝑞</m:t>
                      </m:r>
                      <m:r>
                        <a:rPr lang="en-US" b="0" i="1" dirty="0" smtClean="0">
                          <a:latin typeface="Cambria Math" panose="02040503050406030204" pitchFamily="18" charset="0"/>
                        </a:rPr>
                        <m:t>⟩</m:t>
                      </m:r>
                    </m:oMath>
                  </m:oMathPara>
                </a14:m>
                <a:endParaRPr lang="en-US" dirty="0"/>
              </a:p>
            </p:txBody>
          </p:sp>
        </mc:Choice>
        <mc:Fallback xmlns="">
          <p:sp>
            <p:nvSpPr>
              <p:cNvPr id="6" name="Rectangle: Rounded Corners 5">
                <a:extLst>
                  <a:ext uri="{FF2B5EF4-FFF2-40B4-BE49-F238E27FC236}">
                    <a16:creationId xmlns:a16="http://schemas.microsoft.com/office/drawing/2014/main" id="{DA5F35DE-735E-A3BA-46EE-8F4A60D7FC7A}"/>
                  </a:ext>
                </a:extLst>
              </p:cNvPr>
              <p:cNvSpPr>
                <a:spLocks noRot="1" noChangeAspect="1" noMove="1" noResize="1" noEditPoints="1" noAdjustHandles="1" noChangeArrowheads="1" noChangeShapeType="1" noTextEdit="1"/>
              </p:cNvSpPr>
              <p:nvPr/>
            </p:nvSpPr>
            <p:spPr>
              <a:xfrm>
                <a:off x="5327778" y="3534747"/>
                <a:ext cx="4823927" cy="914400"/>
              </a:xfrm>
              <a:prstGeom prst="roundRect">
                <a:avLst/>
              </a:prstGeom>
              <a:blipFill>
                <a:blip r:embed="rId3"/>
                <a:stretch>
                  <a:fillRect/>
                </a:stretch>
              </a:blipFill>
            </p:spPr>
            <p:txBody>
              <a:bodyPr/>
              <a:lstStyle/>
              <a:p>
                <a:r>
                  <a:rPr lang="en-US">
                    <a:noFill/>
                  </a:rPr>
                  <a:t> </a:t>
                </a:r>
              </a:p>
            </p:txBody>
          </p:sp>
        </mc:Fallback>
      </mc:AlternateContent>
      <p:cxnSp>
        <p:nvCxnSpPr>
          <p:cNvPr id="12" name="Connector: Elbow 11">
            <a:extLst>
              <a:ext uri="{FF2B5EF4-FFF2-40B4-BE49-F238E27FC236}">
                <a16:creationId xmlns:a16="http://schemas.microsoft.com/office/drawing/2014/main" id="{1520209A-8AEA-E070-B2E2-310050BF48F0}"/>
              </a:ext>
            </a:extLst>
          </p:cNvPr>
          <p:cNvCxnSpPr>
            <a:stCxn id="3" idx="3"/>
            <a:endCxn id="6" idx="1"/>
          </p:cNvCxnSpPr>
          <p:nvPr/>
        </p:nvCxnSpPr>
        <p:spPr>
          <a:xfrm>
            <a:off x="3209731" y="2239347"/>
            <a:ext cx="2118047" cy="17526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D3C8B507-71EE-4BC5-92B0-676A944F574E}"/>
              </a:ext>
            </a:extLst>
          </p:cNvPr>
          <p:cNvCxnSpPr>
            <a:cxnSpLocks/>
            <a:stCxn id="4" idx="3"/>
            <a:endCxn id="6" idx="1"/>
          </p:cNvCxnSpPr>
          <p:nvPr/>
        </p:nvCxnSpPr>
        <p:spPr>
          <a:xfrm>
            <a:off x="3209731" y="3539412"/>
            <a:ext cx="2118047" cy="45253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CE7815D-390A-5F7D-F15D-2CAF546C4EAF}"/>
              </a:ext>
            </a:extLst>
          </p:cNvPr>
          <p:cNvSpPr txBox="1"/>
          <p:nvPr/>
        </p:nvSpPr>
        <p:spPr>
          <a:xfrm>
            <a:off x="3271365" y="1792552"/>
            <a:ext cx="1061509" cy="369332"/>
          </a:xfrm>
          <a:prstGeom prst="rect">
            <a:avLst/>
          </a:prstGeom>
          <a:noFill/>
        </p:spPr>
        <p:txBody>
          <a:bodyPr wrap="none" rtlCol="0">
            <a:spAutoFit/>
          </a:bodyPr>
          <a:lstStyle/>
          <a:p>
            <a:r>
              <a:rPr lang="en-US" dirty="0"/>
              <a:t>SMT2 file</a:t>
            </a:r>
          </a:p>
        </p:txBody>
      </p:sp>
      <p:sp>
        <p:nvSpPr>
          <p:cNvPr id="17" name="TextBox 16">
            <a:extLst>
              <a:ext uri="{FF2B5EF4-FFF2-40B4-BE49-F238E27FC236}">
                <a16:creationId xmlns:a16="http://schemas.microsoft.com/office/drawing/2014/main" id="{0EFE10D8-9447-536E-158C-35F7731EA240}"/>
              </a:ext>
            </a:extLst>
          </p:cNvPr>
          <p:cNvSpPr txBox="1"/>
          <p:nvPr/>
        </p:nvSpPr>
        <p:spPr>
          <a:xfrm>
            <a:off x="3308073" y="3165415"/>
            <a:ext cx="494046" cy="369332"/>
          </a:xfrm>
          <a:prstGeom prst="rect">
            <a:avLst/>
          </a:prstGeom>
          <a:noFill/>
        </p:spPr>
        <p:txBody>
          <a:bodyPr wrap="none" rtlCol="0">
            <a:spAutoFit/>
          </a:bodyPr>
          <a:lstStyle/>
          <a:p>
            <a:r>
              <a:rPr lang="en-US" dirty="0"/>
              <a:t>API</a:t>
            </a:r>
          </a:p>
        </p:txBody>
      </p:sp>
      <p:cxnSp>
        <p:nvCxnSpPr>
          <p:cNvPr id="19" name="Connector: Elbow 18">
            <a:extLst>
              <a:ext uri="{FF2B5EF4-FFF2-40B4-BE49-F238E27FC236}">
                <a16:creationId xmlns:a16="http://schemas.microsoft.com/office/drawing/2014/main" id="{6B128F0B-AA53-BE9B-2A97-EA7040BFB51E}"/>
              </a:ext>
            </a:extLst>
          </p:cNvPr>
          <p:cNvCxnSpPr>
            <a:cxnSpLocks/>
            <a:stCxn id="3" idx="3"/>
            <a:endCxn id="6" idx="1"/>
          </p:cNvCxnSpPr>
          <p:nvPr/>
        </p:nvCxnSpPr>
        <p:spPr>
          <a:xfrm>
            <a:off x="3209731" y="2239347"/>
            <a:ext cx="2118047" cy="17526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D95B49F0-1D62-8C65-8F9C-0699B916480F}"/>
              </a:ext>
            </a:extLst>
          </p:cNvPr>
          <p:cNvSpPr/>
          <p:nvPr/>
        </p:nvSpPr>
        <p:spPr>
          <a:xfrm>
            <a:off x="2183362" y="4689410"/>
            <a:ext cx="2677886" cy="7480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Pre-processing simplification</a:t>
            </a:r>
          </a:p>
        </p:txBody>
      </p:sp>
      <p:sp>
        <p:nvSpPr>
          <p:cNvPr id="22" name="Rectangle: Rounded Corners 21">
            <a:extLst>
              <a:ext uri="{FF2B5EF4-FFF2-40B4-BE49-F238E27FC236}">
                <a16:creationId xmlns:a16="http://schemas.microsoft.com/office/drawing/2014/main" id="{EF20F683-7B14-C537-B61B-8709D704E080}"/>
              </a:ext>
            </a:extLst>
          </p:cNvPr>
          <p:cNvSpPr/>
          <p:nvPr/>
        </p:nvSpPr>
        <p:spPr>
          <a:xfrm>
            <a:off x="7159585" y="4689410"/>
            <a:ext cx="1349934" cy="7480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Tactics</a:t>
            </a:r>
          </a:p>
        </p:txBody>
      </p:sp>
      <p:sp>
        <p:nvSpPr>
          <p:cNvPr id="24" name="Rectangle: Rounded Corners 23">
            <a:extLst>
              <a:ext uri="{FF2B5EF4-FFF2-40B4-BE49-F238E27FC236}">
                <a16:creationId xmlns:a16="http://schemas.microsoft.com/office/drawing/2014/main" id="{208F2956-D77D-EAC5-4CB7-7E56AC3780D1}"/>
              </a:ext>
            </a:extLst>
          </p:cNvPr>
          <p:cNvSpPr/>
          <p:nvPr/>
        </p:nvSpPr>
        <p:spPr>
          <a:xfrm>
            <a:off x="2183363" y="5774872"/>
            <a:ext cx="2677886" cy="7480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Solver</a:t>
            </a:r>
          </a:p>
        </p:txBody>
      </p:sp>
      <p:sp>
        <p:nvSpPr>
          <p:cNvPr id="25" name="Rectangle: Rounded Corners 24">
            <a:extLst>
              <a:ext uri="{FF2B5EF4-FFF2-40B4-BE49-F238E27FC236}">
                <a16:creationId xmlns:a16="http://schemas.microsoft.com/office/drawing/2014/main" id="{011E6F3C-0B7D-D4C3-F47D-8DB51F53E0B9}"/>
              </a:ext>
            </a:extLst>
          </p:cNvPr>
          <p:cNvSpPr/>
          <p:nvPr/>
        </p:nvSpPr>
        <p:spPr>
          <a:xfrm>
            <a:off x="6495609" y="5744871"/>
            <a:ext cx="2677886" cy="7480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Transformed Assertions</a:t>
            </a:r>
          </a:p>
        </p:txBody>
      </p:sp>
      <p:cxnSp>
        <p:nvCxnSpPr>
          <p:cNvPr id="27" name="Connector: Elbow 26">
            <a:extLst>
              <a:ext uri="{FF2B5EF4-FFF2-40B4-BE49-F238E27FC236}">
                <a16:creationId xmlns:a16="http://schemas.microsoft.com/office/drawing/2014/main" id="{B80AB67A-2778-2BA4-5873-A0CD6ECC40C7}"/>
              </a:ext>
            </a:extLst>
          </p:cNvPr>
          <p:cNvCxnSpPr>
            <a:stCxn id="6" idx="2"/>
            <a:endCxn id="21" idx="0"/>
          </p:cNvCxnSpPr>
          <p:nvPr/>
        </p:nvCxnSpPr>
        <p:spPr>
          <a:xfrm rot="5400000">
            <a:off x="5510893" y="2460560"/>
            <a:ext cx="240263" cy="42174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B7BD8DD-F53D-1FE7-9C0D-1BFC6F218627}"/>
              </a:ext>
            </a:extLst>
          </p:cNvPr>
          <p:cNvCxnSpPr>
            <a:cxnSpLocks/>
            <a:endCxn id="22" idx="0"/>
          </p:cNvCxnSpPr>
          <p:nvPr/>
        </p:nvCxnSpPr>
        <p:spPr>
          <a:xfrm>
            <a:off x="7834552" y="4449147"/>
            <a:ext cx="0" cy="240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5B2554A-535C-0A1C-B080-448217B691A4}"/>
              </a:ext>
            </a:extLst>
          </p:cNvPr>
          <p:cNvCxnSpPr>
            <a:cxnSpLocks/>
            <a:endCxn id="25" idx="0"/>
          </p:cNvCxnSpPr>
          <p:nvPr/>
        </p:nvCxnSpPr>
        <p:spPr>
          <a:xfrm>
            <a:off x="7834552" y="5437414"/>
            <a:ext cx="0" cy="307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35B768D-020D-A81D-158B-05B943D72C57}"/>
              </a:ext>
            </a:extLst>
          </p:cNvPr>
          <p:cNvCxnSpPr>
            <a:cxnSpLocks/>
            <a:stCxn id="21" idx="2"/>
            <a:endCxn id="24" idx="0"/>
          </p:cNvCxnSpPr>
          <p:nvPr/>
        </p:nvCxnSpPr>
        <p:spPr>
          <a:xfrm>
            <a:off x="3522305" y="5437414"/>
            <a:ext cx="1" cy="337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Arrow: Left 36">
            <a:extLst>
              <a:ext uri="{FF2B5EF4-FFF2-40B4-BE49-F238E27FC236}">
                <a16:creationId xmlns:a16="http://schemas.microsoft.com/office/drawing/2014/main" id="{AD2EF1D4-7357-6BAC-4D03-EFD1FC99BB92}"/>
              </a:ext>
            </a:extLst>
          </p:cNvPr>
          <p:cNvSpPr/>
          <p:nvPr/>
        </p:nvSpPr>
        <p:spPr>
          <a:xfrm>
            <a:off x="933061" y="5822302"/>
            <a:ext cx="1240970" cy="205273"/>
          </a:xfrm>
          <a:prstGeom prst="leftArrow">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40000"/>
                  <a:lumOff val="60000"/>
                </a:schemeClr>
              </a:solidFill>
            </a:endParaRPr>
          </a:p>
        </p:txBody>
      </p:sp>
      <p:sp>
        <p:nvSpPr>
          <p:cNvPr id="38" name="Arrow: Left 37">
            <a:extLst>
              <a:ext uri="{FF2B5EF4-FFF2-40B4-BE49-F238E27FC236}">
                <a16:creationId xmlns:a16="http://schemas.microsoft.com/office/drawing/2014/main" id="{56EF0202-8112-38A0-9C74-92B90F78EF39}"/>
              </a:ext>
            </a:extLst>
          </p:cNvPr>
          <p:cNvSpPr/>
          <p:nvPr/>
        </p:nvSpPr>
        <p:spPr>
          <a:xfrm>
            <a:off x="933061" y="6262397"/>
            <a:ext cx="1240970" cy="205273"/>
          </a:xfrm>
          <a:prstGeom prst="leftArrow">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58DA9507-C585-2812-325C-1A70F62431A3}"/>
              </a:ext>
            </a:extLst>
          </p:cNvPr>
          <p:cNvSpPr txBox="1"/>
          <p:nvPr/>
        </p:nvSpPr>
        <p:spPr>
          <a:xfrm>
            <a:off x="687440" y="5203574"/>
            <a:ext cx="1495922" cy="646331"/>
          </a:xfrm>
          <a:prstGeom prst="rect">
            <a:avLst/>
          </a:prstGeom>
          <a:noFill/>
        </p:spPr>
        <p:txBody>
          <a:bodyPr wrap="none" rtlCol="0">
            <a:spAutoFit/>
          </a:bodyPr>
          <a:lstStyle/>
          <a:p>
            <a:r>
              <a:rPr lang="en-US" dirty="0"/>
              <a:t>Core uses </a:t>
            </a:r>
          </a:p>
          <a:p>
            <a:r>
              <a:rPr lang="en-US" dirty="0"/>
              <a:t>dependencies</a:t>
            </a:r>
          </a:p>
        </p:txBody>
      </p:sp>
      <p:sp>
        <p:nvSpPr>
          <p:cNvPr id="40" name="TextBox 39">
            <a:extLst>
              <a:ext uri="{FF2B5EF4-FFF2-40B4-BE49-F238E27FC236}">
                <a16:creationId xmlns:a16="http://schemas.microsoft.com/office/drawing/2014/main" id="{B5B92E67-E4DF-82A2-402A-B8CC6B7267DE}"/>
              </a:ext>
            </a:extLst>
          </p:cNvPr>
          <p:cNvSpPr txBox="1"/>
          <p:nvPr/>
        </p:nvSpPr>
        <p:spPr>
          <a:xfrm>
            <a:off x="625151" y="6503830"/>
            <a:ext cx="2584580" cy="369332"/>
          </a:xfrm>
          <a:prstGeom prst="rect">
            <a:avLst/>
          </a:prstGeom>
          <a:noFill/>
        </p:spPr>
        <p:txBody>
          <a:bodyPr wrap="square" rtlCol="0">
            <a:spAutoFit/>
          </a:bodyPr>
          <a:lstStyle/>
          <a:p>
            <a:r>
              <a:rPr lang="en-US" dirty="0"/>
              <a:t>Proof uses justifications</a:t>
            </a:r>
          </a:p>
        </p:txBody>
      </p:sp>
    </p:spTree>
    <p:extLst>
      <p:ext uri="{BB962C8B-B14F-4D97-AF65-F5344CB8AC3E}">
        <p14:creationId xmlns:p14="http://schemas.microsoft.com/office/powerpoint/2010/main" val="624925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From Assertions to Solver State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1780DAF-4456-FF92-2761-13D06FBCB759}"/>
                  </a:ext>
                </a:extLst>
              </p:cNvPr>
              <p:cNvSpPr txBox="1"/>
              <p:nvPr/>
            </p:nvSpPr>
            <p:spPr>
              <a:xfrm>
                <a:off x="1124339" y="1690688"/>
                <a:ext cx="349397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𝑥</m:t>
                      </m:r>
                      <m:r>
                        <a:rPr lang="en-US" sz="3200" b="0" i="1" smtClean="0">
                          <a:latin typeface="Cambria Math" panose="02040503050406030204" pitchFamily="18" charset="0"/>
                        </a:rPr>
                        <m:t>≥0 ∨ (</m:t>
                      </m:r>
                      <m:r>
                        <a:rPr lang="en-US" sz="3200" b="0" i="1" smtClean="0">
                          <a:latin typeface="Cambria Math" panose="02040503050406030204" pitchFamily="18" charset="0"/>
                        </a:rPr>
                        <m:t>𝑝</m:t>
                      </m:r>
                      <m:r>
                        <a:rPr lang="en-US" sz="3200" b="0" i="1" smtClean="0">
                          <a:latin typeface="Cambria Math" panose="02040503050406030204" pitchFamily="18" charset="0"/>
                        </a:rPr>
                        <m:t>∧</m:t>
                      </m:r>
                      <m:r>
                        <a:rPr lang="en-US" sz="3200" b="0" i="1" smtClean="0">
                          <a:latin typeface="Cambria Math" panose="02040503050406030204" pitchFamily="18" charset="0"/>
                        </a:rPr>
                        <m:t>𝑞</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oMath>
                  </m:oMathPara>
                </a14:m>
                <a:endParaRPr lang="en-US" sz="3200" dirty="0"/>
              </a:p>
            </p:txBody>
          </p:sp>
        </mc:Choice>
        <mc:Fallback xmlns="">
          <p:sp>
            <p:nvSpPr>
              <p:cNvPr id="4" name="TextBox 3">
                <a:extLst>
                  <a:ext uri="{FF2B5EF4-FFF2-40B4-BE49-F238E27FC236}">
                    <a16:creationId xmlns:a16="http://schemas.microsoft.com/office/drawing/2014/main" id="{01780DAF-4456-FF92-2761-13D06FBCB759}"/>
                  </a:ext>
                </a:extLst>
              </p:cNvPr>
              <p:cNvSpPr txBox="1">
                <a:spLocks noRot="1" noChangeAspect="1" noMove="1" noResize="1" noEditPoints="1" noAdjustHandles="1" noChangeArrowheads="1" noChangeShapeType="1" noTextEdit="1"/>
              </p:cNvSpPr>
              <p:nvPr/>
            </p:nvSpPr>
            <p:spPr>
              <a:xfrm>
                <a:off x="1124339" y="1690688"/>
                <a:ext cx="3493970" cy="492443"/>
              </a:xfrm>
              <a:prstGeom prst="rect">
                <a:avLst/>
              </a:prstGeom>
              <a:blipFill>
                <a:blip r:embed="rId3"/>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F116F404-2946-9528-F113-3203F7A6FB21}"/>
              </a:ext>
            </a:extLst>
          </p:cNvPr>
          <p:cNvPicPr>
            <a:picLocks noChangeAspect="1"/>
          </p:cNvPicPr>
          <p:nvPr/>
        </p:nvPicPr>
        <p:blipFill>
          <a:blip r:embed="rId4"/>
          <a:stretch>
            <a:fillRect/>
          </a:stretch>
        </p:blipFill>
        <p:spPr>
          <a:xfrm>
            <a:off x="8825630" y="0"/>
            <a:ext cx="3366370" cy="6858000"/>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F7A92E8-53D9-A6DC-7B2B-20B0D16FED5C}"/>
                  </a:ext>
                </a:extLst>
              </p:cNvPr>
              <p:cNvSpPr txBox="1"/>
              <p:nvPr/>
            </p:nvSpPr>
            <p:spPr>
              <a:xfrm>
                <a:off x="3366371" y="2684961"/>
                <a:ext cx="4871077" cy="3447098"/>
              </a:xfrm>
              <a:prstGeom prst="rect">
                <a:avLst/>
              </a:prstGeom>
              <a:noFill/>
            </p:spPr>
            <p:txBody>
              <a:bodyPr wrap="none" lIns="0" tIns="0" rIns="0" bIns="0" rtlCol="0">
                <a:spAutoFit/>
              </a:bodyPr>
              <a:lstStyle/>
              <a:p>
                <a:r>
                  <a:rPr lang="en-US" sz="3200" b="0" dirty="0"/>
                  <a:t>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1 2</m:t>
                        </m:r>
                      </m:e>
                    </m:d>
                    <m:r>
                      <a:rPr lang="en-US" sz="3200" b="0" i="1" smtClean="0">
                        <a:latin typeface="Cambria Math" panose="02040503050406030204" pitchFamily="18" charset="0"/>
                      </a:rPr>
                      <m:t> </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1 3</m:t>
                        </m:r>
                      </m:e>
                    </m:d>
                  </m:oMath>
                </a14:m>
                <a:endParaRPr lang="en-US" sz="3200" b="0" dirty="0"/>
              </a:p>
              <a:p>
                <a:endParaRPr lang="en-US" sz="3200" b="0" dirty="0"/>
              </a:p>
              <a:p>
                <a:r>
                  <a:rPr lang="en-US" sz="3200" b="0" dirty="0"/>
                  <a:t> </a:t>
                </a:r>
                <a14:m>
                  <m:oMath xmlns:m="http://schemas.openxmlformats.org/officeDocument/2006/math">
                    <m:r>
                      <a:rPr lang="en-US" sz="3200" b="0" i="1" smtClean="0">
                        <a:latin typeface="Cambria Math" panose="02040503050406030204" pitchFamily="18" charset="0"/>
                      </a:rPr>
                      <m:t>1↦</m:t>
                    </m:r>
                    <m:r>
                      <a:rPr lang="en-US" sz="3200" b="0" i="1" smtClean="0">
                        <a:latin typeface="Cambria Math" panose="02040503050406030204" pitchFamily="18" charset="0"/>
                      </a:rPr>
                      <m:t>𝑥</m:t>
                    </m:r>
                    <m:r>
                      <a:rPr lang="en-US" sz="3200" b="0" i="1" smtClean="0">
                        <a:latin typeface="Cambria Math" panose="02040503050406030204" pitchFamily="18" charset="0"/>
                      </a:rPr>
                      <m:t>≥0, 2↦</m:t>
                    </m:r>
                    <m:r>
                      <a:rPr lang="en-US" sz="3200" b="0" i="1" smtClean="0">
                        <a:latin typeface="Cambria Math" panose="02040503050406030204" pitchFamily="18" charset="0"/>
                      </a:rPr>
                      <m:t>𝑝</m:t>
                    </m:r>
                    <m:r>
                      <a:rPr lang="en-US" sz="3200" b="0" i="1" smtClean="0">
                        <a:latin typeface="Cambria Math" panose="02040503050406030204" pitchFamily="18" charset="0"/>
                      </a:rPr>
                      <m:t>, 3↦</m:t>
                    </m:r>
                    <m:r>
                      <a:rPr lang="en-US" sz="3200" b="0" i="1" smtClean="0">
                        <a:latin typeface="Cambria Math" panose="02040503050406030204" pitchFamily="18" charset="0"/>
                      </a:rPr>
                      <m:t>𝑞</m:t>
                    </m:r>
                    <m:r>
                      <a:rPr lang="en-US" sz="3200" b="0" i="1" smtClean="0">
                        <a:latin typeface="Cambria Math" panose="02040503050406030204" pitchFamily="18" charset="0"/>
                      </a:rPr>
                      <m:t>(</m:t>
                    </m:r>
                    <m:r>
                      <a:rPr lang="en-US" sz="3200" b="0" i="1" smtClean="0">
                        <a:latin typeface="Cambria Math" panose="02040503050406030204" pitchFamily="18" charset="0"/>
                      </a:rPr>
                      <m:t>𝑥</m:t>
                    </m:r>
                    <m:r>
                      <a:rPr lang="en-US" sz="3200" b="0" i="1" smtClean="0">
                        <a:latin typeface="Cambria Math" panose="02040503050406030204" pitchFamily="18" charset="0"/>
                      </a:rPr>
                      <m:t>)</m:t>
                    </m:r>
                  </m:oMath>
                </a14:m>
                <a:endParaRPr lang="en-US" sz="3200" b="0" dirty="0"/>
              </a:p>
              <a:p>
                <a:endParaRPr lang="en-US" sz="3200" b="0" dirty="0"/>
              </a:p>
              <a:p>
                <a:r>
                  <a:rPr lang="en-US" sz="3200" b="0" dirty="0"/>
                  <a:t>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23</m:t>
                        </m:r>
                      </m:sub>
                    </m:sSub>
                    <m:r>
                      <a:rPr lang="en-US" sz="3200" b="0" i="1" smtClean="0">
                        <a:latin typeface="Cambria Math" panose="02040503050406030204" pitchFamily="18" charset="0"/>
                      </a:rPr>
                      <m:t>:⟨</m:t>
                    </m:r>
                    <m:r>
                      <a:rPr lang="en-US" sz="3200" b="0" i="1" smtClean="0">
                        <a:latin typeface="Cambria Math" panose="02040503050406030204" pitchFamily="18" charset="0"/>
                      </a:rPr>
                      <m:t>𝑓</m:t>
                    </m:r>
                    <m:r>
                      <a:rPr lang="en-US" sz="3200" b="0" i="1" smtClean="0">
                        <a:latin typeface="Cambria Math" panose="02040503050406030204" pitchFamily="18" charset="0"/>
                      </a:rPr>
                      <m:t>=</m:t>
                    </m:r>
                    <m:r>
                      <a:rPr lang="en-US" sz="3200" b="0" i="1" smtClean="0">
                        <a:latin typeface="Cambria Math" panose="02040503050406030204" pitchFamily="18" charset="0"/>
                      </a:rPr>
                      <m:t>𝑥</m:t>
                    </m:r>
                    <m:r>
                      <a:rPr lang="en-US" sz="3200" b="0" i="1" smtClean="0">
                        <a:latin typeface="Cambria Math" panose="02040503050406030204" pitchFamily="18" charset="0"/>
                      </a:rPr>
                      <m:t>,</m:t>
                    </m:r>
                    <m:r>
                      <a:rPr lang="en-US" sz="3200" b="0" i="1" smtClean="0">
                        <a:latin typeface="Cambria Math" panose="02040503050406030204" pitchFamily="18" charset="0"/>
                      </a:rPr>
                      <m:t>𝑎𝑟𝑔𝑠</m:t>
                    </m:r>
                    <m:r>
                      <a:rPr lang="en-US" sz="3200" b="0" i="1" smtClean="0">
                        <a:latin typeface="Cambria Math" panose="02040503050406030204" pitchFamily="18" charset="0"/>
                      </a:rPr>
                      <m:t>=</m:t>
                    </m:r>
                    <m:r>
                      <a:rPr lang="en-US" sz="3200" b="0" i="1" smtClean="0">
                        <a:latin typeface="Cambria Math" panose="02040503050406030204" pitchFamily="18" charset="0"/>
                      </a:rPr>
                      <m:t>𝜖</m:t>
                    </m:r>
                    <m:r>
                      <a:rPr lang="en-US" sz="3200" b="0" i="1" smtClean="0">
                        <a:latin typeface="Cambria Math" panose="02040503050406030204" pitchFamily="18" charset="0"/>
                      </a:rPr>
                      <m:t>, </m:t>
                    </m:r>
                  </m:oMath>
                </a14:m>
                <a:br>
                  <a:rPr lang="en-US" sz="3200" b="0" i="1" dirty="0">
                    <a:latin typeface="Cambria Math" panose="02040503050406030204" pitchFamily="18" charset="0"/>
                  </a:rPr>
                </a:br>
                <a:r>
                  <a:rPr lang="en-US" sz="3200" b="0" i="1" dirty="0">
                    <a:latin typeface="Cambria Math" panose="02040503050406030204" pitchFamily="18" charset="0"/>
                  </a:rPr>
                  <a:t>            </a:t>
                </a:r>
                <a14:m>
                  <m:oMath xmlns:m="http://schemas.openxmlformats.org/officeDocument/2006/math">
                    <m:r>
                      <a:rPr lang="en-US" sz="3200" b="0" i="1" smtClean="0">
                        <a:latin typeface="Cambria Math" panose="02040503050406030204" pitchFamily="18" charset="0"/>
                      </a:rPr>
                      <m:t>𝑃</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27</m:t>
                            </m:r>
                          </m:sub>
                        </m:sSub>
                      </m:e>
                    </m:d>
                    <m:r>
                      <a:rPr lang="en-US" sz="3200" b="0" i="1" smtClean="0">
                        <a:latin typeface="Cambria Math" panose="02040503050406030204" pitchFamily="18" charset="0"/>
                      </a:rPr>
                      <m:t>, </m:t>
                    </m:r>
                  </m:oMath>
                </a14:m>
                <a:br>
                  <a:rPr lang="en-US" sz="3200" b="0" i="1" dirty="0">
                    <a:latin typeface="Cambria Math" panose="02040503050406030204" pitchFamily="18" charset="0"/>
                  </a:rPr>
                </a:br>
                <a:r>
                  <a:rPr lang="en-US" sz="3200" b="0" i="1" dirty="0">
                    <a:latin typeface="Cambria Math" panose="02040503050406030204" pitchFamily="18" charset="0"/>
                  </a:rPr>
                  <a:t>            </a:t>
                </a:r>
                <a14:m>
                  <m:oMath xmlns:m="http://schemas.openxmlformats.org/officeDocument/2006/math">
                    <m:r>
                      <a:rPr lang="en-US" sz="3200" b="0" i="1" smtClean="0">
                        <a:latin typeface="Cambria Math" panose="02040503050406030204" pitchFamily="18" charset="0"/>
                      </a:rPr>
                      <m:t>𝑡h</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𝑎𝑟𝑖𝑡h</m:t>
                            </m:r>
                            <m:r>
                              <a:rPr lang="en-US" sz="3200" b="0" i="1" smtClean="0">
                                <a:latin typeface="Cambria Math" panose="02040503050406030204" pitchFamily="18" charset="0"/>
                              </a:rPr>
                              <m:t>, 4</m:t>
                            </m:r>
                          </m:e>
                        </m:d>
                      </m:e>
                    </m:d>
                    <m:r>
                      <a:rPr lang="en-US" sz="3200" b="0" i="1" smtClean="0">
                        <a:latin typeface="Cambria Math" panose="02040503050406030204" pitchFamily="18" charset="0"/>
                      </a:rPr>
                      <m:t>⟩</m:t>
                    </m:r>
                  </m:oMath>
                </a14:m>
                <a:endParaRPr lang="en-US" sz="3200" b="0" dirty="0"/>
              </a:p>
            </p:txBody>
          </p:sp>
        </mc:Choice>
        <mc:Fallback xmlns="">
          <p:sp>
            <p:nvSpPr>
              <p:cNvPr id="10" name="TextBox 9">
                <a:extLst>
                  <a:ext uri="{FF2B5EF4-FFF2-40B4-BE49-F238E27FC236}">
                    <a16:creationId xmlns:a16="http://schemas.microsoft.com/office/drawing/2014/main" id="{0F7A92E8-53D9-A6DC-7B2B-20B0D16FED5C}"/>
                  </a:ext>
                </a:extLst>
              </p:cNvPr>
              <p:cNvSpPr txBox="1">
                <a:spLocks noRot="1" noChangeAspect="1" noMove="1" noResize="1" noEditPoints="1" noAdjustHandles="1" noChangeArrowheads="1" noChangeShapeType="1" noTextEdit="1"/>
              </p:cNvSpPr>
              <p:nvPr/>
            </p:nvSpPr>
            <p:spPr>
              <a:xfrm>
                <a:off x="3366371" y="2684961"/>
                <a:ext cx="4871077" cy="3447098"/>
              </a:xfrm>
              <a:prstGeom prst="rect">
                <a:avLst/>
              </a:prstGeom>
              <a:blipFill>
                <a:blip r:embed="rId5"/>
                <a:stretch>
                  <a:fillRect/>
                </a:stretch>
              </a:blipFill>
            </p:spPr>
            <p:txBody>
              <a:bodyPr/>
              <a:lstStyle/>
              <a:p>
                <a:r>
                  <a:rPr lang="en-US">
                    <a:noFill/>
                  </a:rPr>
                  <a:t> </a:t>
                </a:r>
              </a:p>
            </p:txBody>
          </p:sp>
        </mc:Fallback>
      </mc:AlternateContent>
      <p:sp>
        <p:nvSpPr>
          <p:cNvPr id="12" name="Speech Bubble: Rectangle 11">
            <a:extLst>
              <a:ext uri="{FF2B5EF4-FFF2-40B4-BE49-F238E27FC236}">
                <a16:creationId xmlns:a16="http://schemas.microsoft.com/office/drawing/2014/main" id="{CB7221CC-931D-81D8-7C0E-36F347895FEA}"/>
              </a:ext>
            </a:extLst>
          </p:cNvPr>
          <p:cNvSpPr/>
          <p:nvPr/>
        </p:nvSpPr>
        <p:spPr>
          <a:xfrm>
            <a:off x="637590" y="2708618"/>
            <a:ext cx="1810139" cy="492443"/>
          </a:xfrm>
          <a:prstGeom prst="wedgeRectCallout">
            <a:avLst>
              <a:gd name="adj1" fmla="val 86277"/>
              <a:gd name="adj2" fmla="val 94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Clauses</a:t>
            </a:r>
          </a:p>
        </p:txBody>
      </p:sp>
      <p:sp>
        <p:nvSpPr>
          <p:cNvPr id="13" name="Speech Bubble: Rectangle 12">
            <a:extLst>
              <a:ext uri="{FF2B5EF4-FFF2-40B4-BE49-F238E27FC236}">
                <a16:creationId xmlns:a16="http://schemas.microsoft.com/office/drawing/2014/main" id="{99868D7B-ECF3-C9F5-BCE7-D9E94DBE5F47}"/>
              </a:ext>
            </a:extLst>
          </p:cNvPr>
          <p:cNvSpPr/>
          <p:nvPr/>
        </p:nvSpPr>
        <p:spPr>
          <a:xfrm>
            <a:off x="637592" y="3679234"/>
            <a:ext cx="1810139" cy="492443"/>
          </a:xfrm>
          <a:prstGeom prst="wedgeRectCallout">
            <a:avLst>
              <a:gd name="adj1" fmla="val 86277"/>
              <a:gd name="adj2" fmla="val 94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bool_var2expr</a:t>
            </a:r>
          </a:p>
        </p:txBody>
      </p:sp>
      <p:sp>
        <p:nvSpPr>
          <p:cNvPr id="14" name="Speech Bubble: Rectangle 13">
            <a:extLst>
              <a:ext uri="{FF2B5EF4-FFF2-40B4-BE49-F238E27FC236}">
                <a16:creationId xmlns:a16="http://schemas.microsoft.com/office/drawing/2014/main" id="{4582979E-21F4-9A52-D265-EF1B12913ACB}"/>
              </a:ext>
            </a:extLst>
          </p:cNvPr>
          <p:cNvSpPr/>
          <p:nvPr/>
        </p:nvSpPr>
        <p:spPr>
          <a:xfrm>
            <a:off x="637591" y="4802018"/>
            <a:ext cx="1810139" cy="492443"/>
          </a:xfrm>
          <a:prstGeom prst="wedgeRectCallout">
            <a:avLst>
              <a:gd name="adj1" fmla="val 86277"/>
              <a:gd name="adj2" fmla="val 94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expr2enode</a:t>
            </a:r>
          </a:p>
        </p:txBody>
      </p:sp>
      <p:sp>
        <p:nvSpPr>
          <p:cNvPr id="16" name="TextBox 15">
            <a:extLst>
              <a:ext uri="{FF2B5EF4-FFF2-40B4-BE49-F238E27FC236}">
                <a16:creationId xmlns:a16="http://schemas.microsoft.com/office/drawing/2014/main" id="{261E10F1-1B62-A7D3-1956-BE3C5F739358}"/>
              </a:ext>
            </a:extLst>
          </p:cNvPr>
          <p:cNvSpPr txBox="1"/>
          <p:nvPr/>
        </p:nvSpPr>
        <p:spPr>
          <a:xfrm>
            <a:off x="4239083" y="6567653"/>
            <a:ext cx="4652991" cy="307777"/>
          </a:xfrm>
          <a:prstGeom prst="rect">
            <a:avLst/>
          </a:prstGeom>
          <a:noFill/>
        </p:spPr>
        <p:txBody>
          <a:bodyPr wrap="square">
            <a:spAutoFit/>
          </a:bodyPr>
          <a:lstStyle/>
          <a:p>
            <a:r>
              <a:rPr lang="en-US" sz="1400" dirty="0"/>
              <a:t>z3 search.smt2 /</a:t>
            </a:r>
            <a:r>
              <a:rPr lang="en-US" sz="1400" dirty="0" err="1"/>
              <a:t>tr:euf</a:t>
            </a:r>
            <a:r>
              <a:rPr lang="en-US" sz="1400" dirty="0"/>
              <a:t> </a:t>
            </a:r>
            <a:r>
              <a:rPr lang="en-US" sz="1400" dirty="0" err="1"/>
              <a:t>tactic.default_tactic</a:t>
            </a:r>
            <a:r>
              <a:rPr lang="en-US" sz="1400" dirty="0"/>
              <a:t>=</a:t>
            </a:r>
            <a:r>
              <a:rPr lang="en-US" sz="1400" dirty="0" err="1"/>
              <a:t>smt</a:t>
            </a:r>
            <a:r>
              <a:rPr lang="en-US" sz="1400" dirty="0"/>
              <a:t> </a:t>
            </a:r>
            <a:r>
              <a:rPr lang="en-US" sz="1400" dirty="0" err="1"/>
              <a:t>sat.smt</a:t>
            </a:r>
            <a:r>
              <a:rPr lang="en-US" sz="1400" dirty="0"/>
              <a:t>=true</a:t>
            </a:r>
          </a:p>
        </p:txBody>
      </p:sp>
    </p:spTree>
    <p:extLst>
      <p:ext uri="{BB962C8B-B14F-4D97-AF65-F5344CB8AC3E}">
        <p14:creationId xmlns:p14="http://schemas.microsoft.com/office/powerpoint/2010/main" val="3801237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2731540" y="2774174"/>
            <a:ext cx="6664255" cy="1218795"/>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4400" b="1" i="0" u="none" strike="noStrike" kern="0" cap="none" spc="0" normalizeH="0" baseline="0" noProof="0">
                <a:ln>
                  <a:noFill/>
                </a:ln>
                <a:solidFill>
                  <a:srgbClr val="FF0000"/>
                </a:solidFill>
                <a:effectLst/>
                <a:uLnTx/>
                <a:uFillTx/>
                <a:latin typeface="Calibri"/>
                <a:ea typeface="Calibri"/>
                <a:cs typeface="Calibri"/>
                <a:sym typeface="Symbol"/>
              </a:rPr>
              <a:t>Is formula </a:t>
            </a:r>
            <a:r>
              <a:rPr kumimoji="0" lang="en-US" sz="4400" b="1" i="1" u="none" strike="noStrike" kern="0" cap="none" spc="0" normalizeH="0" baseline="0" noProof="0">
                <a:ln>
                  <a:noFill/>
                </a:ln>
                <a:solidFill>
                  <a:srgbClr val="FF0000"/>
                </a:solidFill>
                <a:effectLst/>
                <a:uLnTx/>
                <a:uFillTx/>
                <a:latin typeface="Calibri"/>
                <a:ea typeface="Calibri"/>
                <a:cs typeface="Calibri"/>
                <a:sym typeface="Symbol"/>
              </a:rPr>
              <a:t></a:t>
            </a:r>
            <a:r>
              <a:rPr kumimoji="0" lang="en-US" sz="4400" b="1" i="0" u="none" strike="noStrike" kern="0" cap="none" spc="0" normalizeH="0" baseline="0" noProof="0">
                <a:ln>
                  <a:noFill/>
                </a:ln>
                <a:solidFill>
                  <a:srgbClr val="FF0000"/>
                </a:solidFill>
                <a:effectLst/>
                <a:uLnTx/>
                <a:uFillTx/>
                <a:latin typeface="Calibri"/>
                <a:ea typeface="Calibri"/>
                <a:cs typeface="Calibri"/>
                <a:sym typeface="Symbol"/>
              </a:rPr>
              <a:t>  </a:t>
            </a:r>
            <a:r>
              <a:rPr kumimoji="0" lang="en-US" sz="4400" b="1" i="0" u="none" strike="noStrike" kern="0" cap="none" spc="0" normalizeH="0" baseline="0" noProof="0" err="1">
                <a:ln>
                  <a:noFill/>
                </a:ln>
                <a:solidFill>
                  <a:srgbClr val="FF0000"/>
                </a:solidFill>
                <a:effectLst/>
                <a:uLnTx/>
                <a:uFillTx/>
                <a:latin typeface="Calibri"/>
                <a:ea typeface="Calibri"/>
                <a:cs typeface="Calibri"/>
                <a:sym typeface="Symbol"/>
              </a:rPr>
              <a:t>satisfiable</a:t>
            </a:r>
            <a:r>
              <a:rPr kumimoji="0" lang="en-US" sz="4400" b="1" i="0" u="none" strike="noStrike" kern="0" cap="none" spc="0" normalizeH="0" baseline="0" noProof="0">
                <a:ln>
                  <a:noFill/>
                </a:ln>
                <a:solidFill>
                  <a:srgbClr val="FF0000"/>
                </a:solidFill>
                <a:effectLst/>
                <a:uLnTx/>
                <a:uFillTx/>
                <a:latin typeface="Calibri"/>
                <a:ea typeface="Calibri"/>
                <a:cs typeface="Calibri"/>
                <a:sym typeface="Symbol"/>
              </a:rPr>
              <a:t> modulo theory </a:t>
            </a:r>
            <a:r>
              <a:rPr kumimoji="0" lang="en-US" sz="4400" b="1" i="1" u="none" strike="noStrike" kern="0" cap="none" spc="0" normalizeH="0" baseline="0" noProof="0">
                <a:ln>
                  <a:noFill/>
                </a:ln>
                <a:solidFill>
                  <a:srgbClr val="FF0000"/>
                </a:solidFill>
                <a:effectLst/>
                <a:uLnTx/>
                <a:uFillTx/>
                <a:latin typeface="Calibri"/>
                <a:ea typeface="Calibri"/>
                <a:cs typeface="Calibri"/>
                <a:sym typeface="Symbol"/>
              </a:rPr>
              <a:t>T </a:t>
            </a:r>
            <a:r>
              <a:rPr kumimoji="0" lang="en-US" sz="4400" b="1" i="0" u="none" strike="noStrike" kern="0" cap="none" spc="0" normalizeH="0" baseline="0" noProof="0">
                <a:ln>
                  <a:noFill/>
                </a:ln>
                <a:solidFill>
                  <a:srgbClr val="FF0000"/>
                </a:solidFill>
                <a:effectLst/>
                <a:uLnTx/>
                <a:uFillTx/>
                <a:latin typeface="Calibri"/>
                <a:ea typeface="Calibri"/>
                <a:cs typeface="Calibri"/>
                <a:sym typeface="Symbol"/>
              </a:rPr>
              <a:t>? </a:t>
            </a:r>
          </a:p>
        </p:txBody>
      </p:sp>
      <p:sp>
        <p:nvSpPr>
          <p:cNvPr id="5" name="Rectangular Callout 4"/>
          <p:cNvSpPr/>
          <p:nvPr/>
        </p:nvSpPr>
        <p:spPr bwMode="auto">
          <a:xfrm>
            <a:off x="5362470" y="4401177"/>
            <a:ext cx="4863402" cy="1587640"/>
          </a:xfrm>
          <a:prstGeom prst="wedgeRectCallout">
            <a:avLst>
              <a:gd name="adj1" fmla="val -9250"/>
              <a:gd name="adj2" fmla="val -74842"/>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a:ln>
                  <a:noFill/>
                </a:ln>
                <a:solidFill>
                  <a:srgbClr val="000000"/>
                </a:solidFill>
                <a:effectLst/>
                <a:uLnTx/>
                <a:uFillTx/>
                <a:latin typeface="Segoe"/>
                <a:ea typeface="Calibri"/>
                <a:cs typeface="Calibri"/>
                <a:sym typeface="Calibri"/>
              </a:rPr>
              <a:t>SMT solvers have specialized algorithms for </a:t>
            </a:r>
            <a:r>
              <a:rPr kumimoji="0" lang="en-US" sz="2800" b="0" i="1" u="none" strike="noStrike" kern="0" cap="none" spc="0" normalizeH="0" baseline="0" noProof="0">
                <a:ln>
                  <a:noFill/>
                </a:ln>
                <a:solidFill>
                  <a:srgbClr val="000000"/>
                </a:solidFill>
                <a:effectLst/>
                <a:uLnTx/>
                <a:uFillTx/>
                <a:latin typeface="Segoe"/>
                <a:ea typeface="Calibri"/>
                <a:cs typeface="Calibri"/>
                <a:sym typeface="Calibri"/>
              </a:rPr>
              <a:t>T</a:t>
            </a:r>
          </a:p>
        </p:txBody>
      </p:sp>
      <p:sp>
        <p:nvSpPr>
          <p:cNvPr id="6" name="Title 1"/>
          <p:cNvSpPr txBox="1">
            <a:spLocks/>
          </p:cNvSpPr>
          <p:nvPr/>
        </p:nvSpPr>
        <p:spPr>
          <a:xfrm>
            <a:off x="1905000" y="230188"/>
            <a:ext cx="9037320" cy="1758632"/>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a:ln>
                  <a:noFill/>
                </a:ln>
                <a:solidFill>
                  <a:srgbClr val="000000"/>
                </a:solidFill>
                <a:effectLst/>
                <a:uLnTx/>
                <a:uFillTx/>
                <a:latin typeface="Calibri"/>
                <a:ea typeface="Calibri"/>
                <a:cs typeface="Calibri"/>
                <a:sym typeface="Calibri"/>
              </a:rPr>
              <a:t>Satisfiability Modulo Theories (SMT)</a:t>
            </a:r>
            <a:endParaRPr kumimoji="0" lang="en-US" sz="4800" b="0" i="0" u="none" strike="noStrike" kern="1200" cap="none" spc="-167" normalizeH="0" baseline="0" noProof="0">
              <a:ln>
                <a:noFill/>
              </a:ln>
              <a:solidFill>
                <a:srgbClr val="4472C4"/>
              </a:solidFill>
              <a:effectLst>
                <a:outerShdw blurRad="50800" dist="38100" dir="2700000" algn="tl" rotWithShape="0">
                  <a:prstClr val="black">
                    <a:alpha val="61000"/>
                  </a:prstClr>
                </a:outerShdw>
              </a:effectLst>
              <a:uLnTx/>
              <a:uFillTx/>
              <a:latin typeface="Calibri"/>
              <a:ea typeface="Calibri"/>
              <a:cs typeface="Calibri"/>
              <a:sym typeface="Calibri"/>
            </a:endParaRPr>
          </a:p>
        </p:txBody>
      </p:sp>
    </p:spTree>
    <p:extLst>
      <p:ext uri="{BB962C8B-B14F-4D97-AF65-F5344CB8AC3E}">
        <p14:creationId xmlns:p14="http://schemas.microsoft.com/office/powerpoint/2010/main" val="415745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Core </a:t>
                </a:r>
                <a14:m>
                  <m:oMath xmlns:m="http://schemas.openxmlformats.org/officeDocument/2006/math">
                    <m:r>
                      <a:rPr lang="en-US" b="0" i="1" dirty="0" smtClean="0">
                        <a:latin typeface="Cambria Math" panose="02040503050406030204" pitchFamily="18" charset="0"/>
                      </a:rPr>
                      <m:t>↔</m:t>
                    </m:r>
                  </m:oMath>
                </a14:m>
                <a:r>
                  <a:rPr lang="en-US" dirty="0"/>
                  <a:t> Solver interface</a:t>
                </a:r>
              </a:p>
            </p:txBody>
          </p:sp>
        </mc:Choice>
        <mc:Fallback xmlns="">
          <p:sp>
            <p:nvSpPr>
              <p:cNvPr id="2" name="Title 1">
                <a:extLst>
                  <a:ext uri="{FF2B5EF4-FFF2-40B4-BE49-F238E27FC236}">
                    <a16:creationId xmlns:a16="http://schemas.microsoft.com/office/drawing/2014/main" id="{1E6D090E-3B1C-970B-E0C5-2651B9AF7734}"/>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p:sp>
        <p:nvSpPr>
          <p:cNvPr id="8" name="Content Placeholder 7">
            <a:extLst>
              <a:ext uri="{FF2B5EF4-FFF2-40B4-BE49-F238E27FC236}">
                <a16:creationId xmlns:a16="http://schemas.microsoft.com/office/drawing/2014/main" id="{D9D72B51-9D36-368F-16B4-C19E830D11AE}"/>
              </a:ext>
            </a:extLst>
          </p:cNvPr>
          <p:cNvSpPr>
            <a:spLocks noGrp="1"/>
          </p:cNvSpPr>
          <p:nvPr>
            <p:ph sz="half" idx="1"/>
          </p:nvPr>
        </p:nvSpPr>
        <p:spPr>
          <a:xfrm>
            <a:off x="3713376" y="1706367"/>
            <a:ext cx="4115550" cy="4351338"/>
          </a:xfrm>
        </p:spPr>
        <p:txBody>
          <a:bodyPr/>
          <a:lstStyle/>
          <a:p>
            <a:pPr marL="0" indent="0">
              <a:buNone/>
            </a:pPr>
            <a:r>
              <a:rPr lang="en-US" dirty="0"/>
              <a:t>EUF Core</a:t>
            </a:r>
          </a:p>
          <a:p>
            <a:pPr marL="0" indent="0">
              <a:buNone/>
            </a:pPr>
            <a:endParaRPr lang="en-US" dirty="0"/>
          </a:p>
          <a:p>
            <a:pPr marL="0" indent="0">
              <a:buNone/>
            </a:pPr>
            <a:endParaRPr lang="en-US" dirty="0"/>
          </a:p>
        </p:txBody>
      </p:sp>
      <p:sp>
        <p:nvSpPr>
          <p:cNvPr id="9" name="Content Placeholder 8">
            <a:extLst>
              <a:ext uri="{FF2B5EF4-FFF2-40B4-BE49-F238E27FC236}">
                <a16:creationId xmlns:a16="http://schemas.microsoft.com/office/drawing/2014/main" id="{EECA4AD6-4DF2-6F8E-4A8B-98AC1DDDEFB0}"/>
              </a:ext>
            </a:extLst>
          </p:cNvPr>
          <p:cNvSpPr>
            <a:spLocks noGrp="1"/>
          </p:cNvSpPr>
          <p:nvPr>
            <p:ph sz="half" idx="2"/>
          </p:nvPr>
        </p:nvSpPr>
        <p:spPr>
          <a:xfrm>
            <a:off x="8562850" y="1650334"/>
            <a:ext cx="3443140" cy="4351338"/>
          </a:xfrm>
        </p:spPr>
        <p:txBody>
          <a:bodyPr/>
          <a:lstStyle/>
          <a:p>
            <a:pPr marL="0" indent="0">
              <a:buNone/>
            </a:pPr>
            <a:r>
              <a:rPr lang="en-US" dirty="0"/>
              <a:t>Solver</a:t>
            </a:r>
          </a:p>
          <a:p>
            <a:pPr marL="0" indent="0">
              <a:buNone/>
            </a:pPr>
            <a:endParaRPr lang="en-US" dirty="0"/>
          </a:p>
        </p:txBody>
      </p:sp>
      <p:sp>
        <p:nvSpPr>
          <p:cNvPr id="10" name="Content Placeholder 7">
            <a:extLst>
              <a:ext uri="{FF2B5EF4-FFF2-40B4-BE49-F238E27FC236}">
                <a16:creationId xmlns:a16="http://schemas.microsoft.com/office/drawing/2014/main" id="{80C7F05B-E2AE-79C7-902B-C71EA7F82C23}"/>
              </a:ext>
            </a:extLst>
          </p:cNvPr>
          <p:cNvSpPr txBox="1">
            <a:spLocks/>
          </p:cNvSpPr>
          <p:nvPr/>
        </p:nvSpPr>
        <p:spPr>
          <a:xfrm>
            <a:off x="552452" y="1706367"/>
            <a:ext cx="32936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CDCL</a:t>
            </a:r>
          </a:p>
          <a:p>
            <a:pPr marL="0" indent="0">
              <a:buFont typeface="Arial" panose="020B0604020202020204" pitchFamily="34" charset="0"/>
              <a:buNone/>
            </a:pPr>
            <a:endParaRPr lang="en-US" dirty="0"/>
          </a:p>
          <a:p>
            <a:pPr marL="0" indent="0">
              <a:buNone/>
            </a:pPr>
            <a:endParaRPr lang="en-US" dirty="0"/>
          </a:p>
          <a:p>
            <a:pPr marL="0" indent="0">
              <a:buNone/>
            </a:pPr>
            <a:r>
              <a:rPr lang="en-US" dirty="0"/>
              <a:t> </a:t>
            </a:r>
            <a:endParaRPr lang="en-US" b="0" dirty="0"/>
          </a:p>
          <a:p>
            <a:pPr marL="0" indent="0">
              <a:buNone/>
            </a:pPr>
            <a:endParaRPr lang="en-US" b="0" dirty="0"/>
          </a:p>
          <a:p>
            <a:pPr marL="0" indent="0">
              <a:buNone/>
            </a:pPr>
            <a:endParaRPr lang="en-US" b="0" dirty="0"/>
          </a:p>
          <a:p>
            <a:endParaRPr lang="en-US" b="0" dirty="0"/>
          </a:p>
          <a:p>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5D6AFA8-C471-DF58-DC4A-9E7D77EFDD35}"/>
                  </a:ext>
                </a:extLst>
              </p:cNvPr>
              <p:cNvSpPr txBox="1"/>
              <p:nvPr/>
            </p:nvSpPr>
            <p:spPr>
              <a:xfrm>
                <a:off x="4193931" y="2355444"/>
                <a:ext cx="3085717" cy="2585323"/>
              </a:xfrm>
              <a:prstGeom prst="rect">
                <a:avLst/>
              </a:prstGeom>
              <a:noFill/>
            </p:spPr>
            <p:txBody>
              <a:bodyPr wrap="none" lIns="0" tIns="0" rIns="0" bIns="0" rtlCol="0">
                <a:spAutoFit/>
              </a:bodyPr>
              <a:lstStyle/>
              <a:p>
                <a:r>
                  <a:rPr lang="en-US" sz="2400" b="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23</m:t>
                        </m:r>
                      </m:sub>
                    </m:sSub>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𝑎𝑟𝑔𝑠</m:t>
                    </m:r>
                    <m:r>
                      <a:rPr lang="en-US" sz="2400" b="0" i="1" smtClean="0">
                        <a:latin typeface="Cambria Math" panose="02040503050406030204" pitchFamily="18" charset="0"/>
                      </a:rPr>
                      <m:t>=</m:t>
                    </m:r>
                    <m:r>
                      <a:rPr lang="en-US" sz="2400" b="0" i="1" smtClean="0">
                        <a:latin typeface="Cambria Math" panose="02040503050406030204" pitchFamily="18" charset="0"/>
                      </a:rPr>
                      <m:t>𝜖</m:t>
                    </m:r>
                    <m:r>
                      <a:rPr lang="en-US" sz="2400" b="0" i="1" smtClean="0">
                        <a:latin typeface="Cambria Math" panose="02040503050406030204" pitchFamily="18" charset="0"/>
                      </a:rPr>
                      <m:t>, </m:t>
                    </m:r>
                  </m:oMath>
                </a14:m>
                <a:br>
                  <a:rPr lang="en-US" sz="2400" b="0" i="1" dirty="0">
                    <a:latin typeface="Cambria Math" panose="02040503050406030204" pitchFamily="18" charset="0"/>
                  </a:rPr>
                </a:br>
                <a:r>
                  <a:rPr lang="en-US" sz="2400" b="0" i="1" dirty="0">
                    <a:latin typeface="Cambria Math" panose="02040503050406030204" pitchFamily="18" charset="0"/>
                  </a:rPr>
                  <a:t>            </a:t>
                </a:r>
                <a14:m>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27</m:t>
                            </m:r>
                          </m:sub>
                        </m:sSub>
                      </m:e>
                    </m:d>
                    <m:r>
                      <a:rPr lang="en-US" sz="2400" b="0" i="1" smtClean="0">
                        <a:latin typeface="Cambria Math" panose="02040503050406030204" pitchFamily="18" charset="0"/>
                      </a:rPr>
                      <m:t>, </m:t>
                    </m:r>
                  </m:oMath>
                </a14:m>
                <a:br>
                  <a:rPr lang="en-US" sz="2400" b="0" i="1" dirty="0">
                    <a:latin typeface="Cambria Math" panose="02040503050406030204" pitchFamily="18" charset="0"/>
                  </a:rPr>
                </a:br>
                <a:r>
                  <a:rPr lang="en-US" sz="2400" b="0" i="1" dirty="0">
                    <a:latin typeface="Cambria Math" panose="02040503050406030204" pitchFamily="18" charset="0"/>
                  </a:rPr>
                  <a:t>            </a:t>
                </a:r>
                <a14:m>
                  <m:oMath xmlns:m="http://schemas.openxmlformats.org/officeDocument/2006/math">
                    <m:r>
                      <a:rPr lang="en-US" sz="2400" b="0" i="1" smtClean="0">
                        <a:latin typeface="Cambria Math" panose="02040503050406030204" pitchFamily="18" charset="0"/>
                      </a:rPr>
                      <m:t>𝑡h</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𝑎𝑟𝑖𝑡h</m:t>
                            </m:r>
                            <m:r>
                              <a:rPr lang="en-US" sz="2400" b="0" i="1" smtClean="0">
                                <a:latin typeface="Cambria Math" panose="02040503050406030204" pitchFamily="18" charset="0"/>
                              </a:rPr>
                              <m:t>, 4</m:t>
                            </m:r>
                          </m:e>
                        </m:d>
                      </m:e>
                    </m:d>
                    <m:r>
                      <a:rPr lang="en-US" sz="2400" b="0" i="1" smtClean="0">
                        <a:latin typeface="Cambria Math" panose="02040503050406030204" pitchFamily="18" charset="0"/>
                      </a:rPr>
                      <m:t>⟩</m:t>
                    </m:r>
                  </m:oMath>
                </a14:m>
                <a:endParaRPr lang="en-US" sz="2400" b="0" i="1" dirty="0">
                  <a:latin typeface="Cambria Math" panose="02040503050406030204" pitchFamily="18" charset="0"/>
                </a:endParaRPr>
              </a:p>
              <a:p>
                <a:endParaRPr lang="en-US" sz="2400" b="0" dirty="0"/>
              </a:p>
              <a:p>
                <a:pPr/>
                <a:r>
                  <a:rPr lang="en-US" sz="2400" b="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25</m:t>
                        </m:r>
                      </m:sub>
                    </m:sSub>
                    <m:r>
                      <a:rPr lang="en-US" sz="2400" b="0" i="1" smtClean="0">
                        <a:latin typeface="Cambria Math" panose="02040503050406030204" pitchFamily="18" charset="0"/>
                      </a:rPr>
                      <m:t>:⟨≥, </m:t>
                    </m:r>
                    <m:r>
                      <a:rPr lang="en-US" sz="2400" b="0" i="1" smtClean="0">
                        <a:latin typeface="Cambria Math" panose="02040503050406030204" pitchFamily="18" charset="0"/>
                      </a:rPr>
                      <m:t>𝑎𝑟𝑔𝑠</m:t>
                    </m:r>
                    <m:r>
                      <a:rPr lang="en-US" sz="2400" b="0" i="1" smtClean="0">
                        <a:latin typeface="Cambria Math" panose="02040503050406030204" pitchFamily="18" charset="0"/>
                      </a:rPr>
                      <m:t>=</m:t>
                    </m:r>
                    <m:r>
                      <a:rPr lang="en-US" sz="2400" b="0" i="1" smtClean="0">
                        <a:latin typeface="Cambria Math" panose="02040503050406030204" pitchFamily="18" charset="0"/>
                      </a:rPr>
                      <m:t>𝜖</m:t>
                    </m:r>
                    <m:r>
                      <a:rPr lang="en-US" sz="2400" b="0" i="1" smtClean="0">
                        <a:latin typeface="Cambria Math" panose="02040503050406030204" pitchFamily="18" charset="0"/>
                      </a:rPr>
                      <m:t>, </m:t>
                    </m:r>
                  </m:oMath>
                </a14:m>
                <a:br>
                  <a:rPr lang="en-US" sz="24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𝑏𝑜𝑜𝑙𝑉𝑎𝑟</m:t>
                      </m:r>
                      <m:r>
                        <a:rPr lang="en-US" sz="2400" b="0" i="1" smtClean="0">
                          <a:latin typeface="Cambria Math" panose="02040503050406030204" pitchFamily="18" charset="0"/>
                        </a:rPr>
                        <m:t>=1,</m:t>
                      </m:r>
                    </m:oMath>
                    <m:oMath xmlns:m="http://schemas.openxmlformats.org/officeDocument/2006/math">
                      <m:r>
                        <a:rPr lang="en-US" sz="2400" b="0" i="1" smtClean="0">
                          <a:latin typeface="Cambria Math" panose="02040503050406030204" pitchFamily="18" charset="0"/>
                        </a:rPr>
                        <m:t>𝑡h</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𝑎𝑟𝑖𝑡h</m:t>
                          </m:r>
                          <m:r>
                            <a:rPr lang="en-US" sz="2400" b="0" i="1" smtClean="0">
                              <a:latin typeface="Cambria Math" panose="02040503050406030204" pitchFamily="18" charset="0"/>
                            </a:rPr>
                            <m:t>,5</m:t>
                          </m:r>
                        </m:e>
                      </m:d>
                      <m:r>
                        <a:rPr lang="en-US" sz="2400" b="0" i="1" smtClean="0">
                          <a:latin typeface="Cambria Math" panose="02040503050406030204" pitchFamily="18" charset="0"/>
                        </a:rPr>
                        <m:t>]</m:t>
                      </m:r>
                    </m:oMath>
                  </m:oMathPara>
                </a14:m>
                <a:endParaRPr lang="en-US" sz="2400" b="0" dirty="0"/>
              </a:p>
            </p:txBody>
          </p:sp>
        </mc:Choice>
        <mc:Fallback xmlns="">
          <p:sp>
            <p:nvSpPr>
              <p:cNvPr id="11" name="TextBox 10">
                <a:extLst>
                  <a:ext uri="{FF2B5EF4-FFF2-40B4-BE49-F238E27FC236}">
                    <a16:creationId xmlns:a16="http://schemas.microsoft.com/office/drawing/2014/main" id="{95D6AFA8-C471-DF58-DC4A-9E7D77EFDD35}"/>
                  </a:ext>
                </a:extLst>
              </p:cNvPr>
              <p:cNvSpPr txBox="1">
                <a:spLocks noRot="1" noChangeAspect="1" noMove="1" noResize="1" noEditPoints="1" noAdjustHandles="1" noChangeArrowheads="1" noChangeShapeType="1" noTextEdit="1"/>
              </p:cNvSpPr>
              <p:nvPr/>
            </p:nvSpPr>
            <p:spPr>
              <a:xfrm>
                <a:off x="4193931" y="2355444"/>
                <a:ext cx="3085717" cy="2585323"/>
              </a:xfrm>
              <a:prstGeom prst="rect">
                <a:avLst/>
              </a:prstGeom>
              <a:blipFill>
                <a:blip r:embed="rId3"/>
                <a:stretch>
                  <a:fillRect l="-395" r="-3755" b="-42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5DE48FE-53D9-9262-C8C8-DC9B1B0AE785}"/>
                  </a:ext>
                </a:extLst>
              </p:cNvPr>
              <p:cNvSpPr txBox="1"/>
              <p:nvPr/>
            </p:nvSpPr>
            <p:spPr>
              <a:xfrm>
                <a:off x="960791" y="2773613"/>
                <a:ext cx="185127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𝑎𝑠𝑠𝑖𝑔𝑛𝑒𝑑</m:t>
                      </m:r>
                      <m:d>
                        <m:dPr>
                          <m:ctrlPr>
                            <a:rPr lang="en-US" b="0" i="1" smtClean="0">
                              <a:latin typeface="Cambria Math" panose="02040503050406030204" pitchFamily="18" charset="0"/>
                            </a:rPr>
                          </m:ctrlPr>
                        </m:dPr>
                        <m:e>
                          <m:r>
                            <a:rPr lang="en-US" b="0" i="1" smtClean="0">
                              <a:latin typeface="Cambria Math" panose="02040503050406030204" pitchFamily="18" charset="0"/>
                            </a:rPr>
                            <m:t>ℓ@1</m:t>
                          </m:r>
                        </m:e>
                      </m:d>
                    </m:oMath>
                  </m:oMathPara>
                </a14:m>
                <a:endParaRPr lang="en-US" dirty="0"/>
              </a:p>
            </p:txBody>
          </p:sp>
        </mc:Choice>
        <mc:Fallback xmlns="">
          <p:sp>
            <p:nvSpPr>
              <p:cNvPr id="13" name="TextBox 12">
                <a:extLst>
                  <a:ext uri="{FF2B5EF4-FFF2-40B4-BE49-F238E27FC236}">
                    <a16:creationId xmlns:a16="http://schemas.microsoft.com/office/drawing/2014/main" id="{D5DE48FE-53D9-9262-C8C8-DC9B1B0AE785}"/>
                  </a:ext>
                </a:extLst>
              </p:cNvPr>
              <p:cNvSpPr txBox="1">
                <a:spLocks noRot="1" noChangeAspect="1" noMove="1" noResize="1" noEditPoints="1" noAdjustHandles="1" noChangeArrowheads="1" noChangeShapeType="1" noTextEdit="1"/>
              </p:cNvSpPr>
              <p:nvPr/>
            </p:nvSpPr>
            <p:spPr>
              <a:xfrm>
                <a:off x="960791" y="2773613"/>
                <a:ext cx="1851272" cy="369332"/>
              </a:xfrm>
              <a:prstGeom prst="rect">
                <a:avLst/>
              </a:prstGeom>
              <a:blipFill>
                <a:blip r:embed="rId4"/>
                <a:stretch>
                  <a:fillRect b="-11475"/>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8D488B5A-C60D-1CA3-288E-8C1D52D34D33}"/>
              </a:ext>
            </a:extLst>
          </p:cNvPr>
          <p:cNvCxnSpPr/>
          <p:nvPr/>
        </p:nvCxnSpPr>
        <p:spPr>
          <a:xfrm>
            <a:off x="955931" y="3277277"/>
            <a:ext cx="191364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AD04E87-A367-DEB4-F304-FE53A2EF9BE6}"/>
                  </a:ext>
                </a:extLst>
              </p:cNvPr>
              <p:cNvSpPr txBox="1"/>
              <p:nvPr/>
            </p:nvSpPr>
            <p:spPr>
              <a:xfrm>
                <a:off x="451861" y="4152412"/>
                <a:ext cx="287987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𝑝𝑟𝑜𝑝𝑎𝑔𝑎𝑡𝑒</m:t>
                      </m:r>
                      <m:d>
                        <m:dPr>
                          <m:ctrlPr>
                            <a:rPr lang="en-US" b="0" i="1" smtClean="0">
                              <a:latin typeface="Cambria Math" panose="02040503050406030204" pitchFamily="18" charset="0"/>
                            </a:rPr>
                          </m:ctrlPr>
                        </m:dPr>
                        <m:e>
                          <m:r>
                            <a:rPr lang="en-US" b="0" i="1" smtClean="0">
                              <a:latin typeface="Cambria Math" panose="02040503050406030204" pitchFamily="18" charset="0"/>
                            </a:rPr>
                            <m:t>ℓ, </m:t>
                          </m:r>
                          <m:r>
                            <a:rPr lang="en-US" b="0" i="1" smtClean="0">
                              <a:latin typeface="Cambria Math" panose="02040503050406030204" pitchFamily="18" charset="0"/>
                            </a:rPr>
                            <m:t>𝐸𝑥𝑝𝑙𝑎𝑖𝑛</m:t>
                          </m:r>
                        </m:e>
                      </m:d>
                    </m:oMath>
                  </m:oMathPara>
                </a14:m>
                <a:endParaRPr lang="en-US" dirty="0"/>
              </a:p>
            </p:txBody>
          </p:sp>
        </mc:Choice>
        <mc:Fallback xmlns="">
          <p:sp>
            <p:nvSpPr>
              <p:cNvPr id="17" name="TextBox 16">
                <a:extLst>
                  <a:ext uri="{FF2B5EF4-FFF2-40B4-BE49-F238E27FC236}">
                    <a16:creationId xmlns:a16="http://schemas.microsoft.com/office/drawing/2014/main" id="{3AD04E87-A367-DEB4-F304-FE53A2EF9BE6}"/>
                  </a:ext>
                </a:extLst>
              </p:cNvPr>
              <p:cNvSpPr txBox="1">
                <a:spLocks noRot="1" noChangeAspect="1" noMove="1" noResize="1" noEditPoints="1" noAdjustHandles="1" noChangeArrowheads="1" noChangeShapeType="1" noTextEdit="1"/>
              </p:cNvSpPr>
              <p:nvPr/>
            </p:nvSpPr>
            <p:spPr>
              <a:xfrm>
                <a:off x="451861" y="4152412"/>
                <a:ext cx="2879875" cy="369332"/>
              </a:xfrm>
              <a:prstGeom prst="rect">
                <a:avLst/>
              </a:prstGeom>
              <a:blipFill>
                <a:blip r:embed="rId5"/>
                <a:stretch>
                  <a:fillRect b="-13115"/>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C79277EF-6A85-4382-4C6E-6BEA5EA1030E}"/>
              </a:ext>
            </a:extLst>
          </p:cNvPr>
          <p:cNvCxnSpPr>
            <a:cxnSpLocks/>
          </p:cNvCxnSpPr>
          <p:nvPr/>
        </p:nvCxnSpPr>
        <p:spPr>
          <a:xfrm flipH="1">
            <a:off x="1009972" y="4630389"/>
            <a:ext cx="180209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0" name="Speech Bubble: Rectangle 19">
            <a:extLst>
              <a:ext uri="{FF2B5EF4-FFF2-40B4-BE49-F238E27FC236}">
                <a16:creationId xmlns:a16="http://schemas.microsoft.com/office/drawing/2014/main" id="{A9CF4028-8029-3CF2-D950-B6B119C466FC}"/>
              </a:ext>
            </a:extLst>
          </p:cNvPr>
          <p:cNvSpPr/>
          <p:nvPr/>
        </p:nvSpPr>
        <p:spPr>
          <a:xfrm>
            <a:off x="6799908" y="3826003"/>
            <a:ext cx="1253764" cy="806210"/>
          </a:xfrm>
          <a:prstGeom prst="wedgeRectCallout">
            <a:avLst>
              <a:gd name="adj1" fmla="val -65844"/>
              <a:gd name="adj2" fmla="val -903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Dispatch Theory Solver</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517ADFB-1A72-9224-8EBE-403CB27A54AD}"/>
                  </a:ext>
                </a:extLst>
              </p:cNvPr>
              <p:cNvSpPr txBox="1"/>
              <p:nvPr/>
            </p:nvSpPr>
            <p:spPr>
              <a:xfrm>
                <a:off x="8369534" y="2864529"/>
                <a:ext cx="344314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𝑝𝑟𝑜𝑝𝑎𝑔𝑎𝑡𝑒</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≥0@5, </m:t>
                          </m:r>
                          <m:r>
                            <a:rPr lang="en-US" b="0" i="1" smtClean="0">
                              <a:latin typeface="Cambria Math" panose="02040503050406030204" pitchFamily="18" charset="0"/>
                            </a:rPr>
                            <m:t>𝐸𝑥𝑝𝑙𝑎𝑖𝑛</m:t>
                          </m:r>
                        </m:e>
                      </m:d>
                    </m:oMath>
                  </m:oMathPara>
                </a14:m>
                <a:endParaRPr lang="en-US" dirty="0"/>
              </a:p>
            </p:txBody>
          </p:sp>
        </mc:Choice>
        <mc:Fallback xmlns="">
          <p:sp>
            <p:nvSpPr>
              <p:cNvPr id="23" name="TextBox 22">
                <a:extLst>
                  <a:ext uri="{FF2B5EF4-FFF2-40B4-BE49-F238E27FC236}">
                    <a16:creationId xmlns:a16="http://schemas.microsoft.com/office/drawing/2014/main" id="{7517ADFB-1A72-9224-8EBE-403CB27A54AD}"/>
                  </a:ext>
                </a:extLst>
              </p:cNvPr>
              <p:cNvSpPr txBox="1">
                <a:spLocks noRot="1" noChangeAspect="1" noMove="1" noResize="1" noEditPoints="1" noAdjustHandles="1" noChangeArrowheads="1" noChangeShapeType="1" noTextEdit="1"/>
              </p:cNvSpPr>
              <p:nvPr/>
            </p:nvSpPr>
            <p:spPr>
              <a:xfrm>
                <a:off x="8369534" y="2864529"/>
                <a:ext cx="3443140" cy="369332"/>
              </a:xfrm>
              <a:prstGeom prst="rect">
                <a:avLst/>
              </a:prstGeom>
              <a:blipFill>
                <a:blip r:embed="rId6"/>
                <a:stretch>
                  <a:fillRect b="-13333"/>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36A84AFB-7510-BFF5-4D41-11F856E21CF7}"/>
              </a:ext>
            </a:extLst>
          </p:cNvPr>
          <p:cNvCxnSpPr>
            <a:cxnSpLocks/>
          </p:cNvCxnSpPr>
          <p:nvPr/>
        </p:nvCxnSpPr>
        <p:spPr>
          <a:xfrm flipH="1">
            <a:off x="8927645" y="3342506"/>
            <a:ext cx="1802091"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157F99E-FC16-FC3C-F4D5-6E7CCECC8922}"/>
                  </a:ext>
                </a:extLst>
              </p:cNvPr>
              <p:cNvSpPr txBox="1"/>
              <p:nvPr/>
            </p:nvSpPr>
            <p:spPr>
              <a:xfrm>
                <a:off x="8420114" y="4126695"/>
                <a:ext cx="32194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𝑝𝑟𝑜𝑝𝑎𝑔𝑎𝑡𝑒</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𝐸𝑥𝑝𝑙𝑎𝑖𝑛</m:t>
                          </m:r>
                        </m:e>
                      </m:d>
                    </m:oMath>
                  </m:oMathPara>
                </a14:m>
                <a:endParaRPr lang="en-US" dirty="0"/>
              </a:p>
            </p:txBody>
          </p:sp>
        </mc:Choice>
        <mc:Fallback xmlns="">
          <p:sp>
            <p:nvSpPr>
              <p:cNvPr id="25" name="TextBox 24">
                <a:extLst>
                  <a:ext uri="{FF2B5EF4-FFF2-40B4-BE49-F238E27FC236}">
                    <a16:creationId xmlns:a16="http://schemas.microsoft.com/office/drawing/2014/main" id="{F157F99E-FC16-FC3C-F4D5-6E7CCECC8922}"/>
                  </a:ext>
                </a:extLst>
              </p:cNvPr>
              <p:cNvSpPr txBox="1">
                <a:spLocks noRot="1" noChangeAspect="1" noMove="1" noResize="1" noEditPoints="1" noAdjustHandles="1" noChangeArrowheads="1" noChangeShapeType="1" noTextEdit="1"/>
              </p:cNvSpPr>
              <p:nvPr/>
            </p:nvSpPr>
            <p:spPr>
              <a:xfrm>
                <a:off x="8420114" y="4126695"/>
                <a:ext cx="3219434" cy="369332"/>
              </a:xfrm>
              <a:prstGeom prst="rect">
                <a:avLst/>
              </a:prstGeom>
              <a:blipFill>
                <a:blip r:embed="rId7"/>
                <a:stretch>
                  <a:fillRect b="-11475"/>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80D40B98-7439-5949-B334-0073921E6E9E}"/>
              </a:ext>
            </a:extLst>
          </p:cNvPr>
          <p:cNvCxnSpPr>
            <a:cxnSpLocks/>
          </p:cNvCxnSpPr>
          <p:nvPr/>
        </p:nvCxnSpPr>
        <p:spPr>
          <a:xfrm flipH="1">
            <a:off x="8978225" y="4604672"/>
            <a:ext cx="1802091"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27" name="Speech Bubble: Rectangle 26">
            <a:extLst>
              <a:ext uri="{FF2B5EF4-FFF2-40B4-BE49-F238E27FC236}">
                <a16:creationId xmlns:a16="http://schemas.microsoft.com/office/drawing/2014/main" id="{4B619D51-9B51-B706-131A-34059000F72D}"/>
              </a:ext>
            </a:extLst>
          </p:cNvPr>
          <p:cNvSpPr/>
          <p:nvPr/>
        </p:nvSpPr>
        <p:spPr>
          <a:xfrm>
            <a:off x="2731349" y="5396878"/>
            <a:ext cx="2016100" cy="969536"/>
          </a:xfrm>
          <a:prstGeom prst="wedgeRectCallout">
            <a:avLst>
              <a:gd name="adj1" fmla="val 37256"/>
              <a:gd name="adj2" fmla="val -155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Does not participate in congruence closure</a:t>
            </a:r>
          </a:p>
        </p:txBody>
      </p:sp>
      <p:sp>
        <p:nvSpPr>
          <p:cNvPr id="28" name="Speech Bubble: Rectangle 27">
            <a:extLst>
              <a:ext uri="{FF2B5EF4-FFF2-40B4-BE49-F238E27FC236}">
                <a16:creationId xmlns:a16="http://schemas.microsoft.com/office/drawing/2014/main" id="{B5ABEE55-AB3D-D9CA-DC1A-9B560D004548}"/>
              </a:ext>
            </a:extLst>
          </p:cNvPr>
          <p:cNvSpPr/>
          <p:nvPr/>
        </p:nvSpPr>
        <p:spPr>
          <a:xfrm>
            <a:off x="6768478" y="5334141"/>
            <a:ext cx="1253764" cy="806210"/>
          </a:xfrm>
          <a:prstGeom prst="wedgeRectCallout">
            <a:avLst>
              <a:gd name="adj1" fmla="val -64356"/>
              <a:gd name="adj2" fmla="val -1030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Theory variable</a:t>
            </a:r>
          </a:p>
        </p:txBody>
      </p:sp>
    </p:spTree>
    <p:extLst>
      <p:ext uri="{BB962C8B-B14F-4D97-AF65-F5344CB8AC3E}">
        <p14:creationId xmlns:p14="http://schemas.microsoft.com/office/powerpoint/2010/main" val="1566054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a:xfrm>
            <a:off x="245433" y="115963"/>
            <a:ext cx="6037938" cy="1326338"/>
          </a:xfrm>
        </p:spPr>
        <p:txBody>
          <a:bodyPr>
            <a:normAutofit/>
          </a:bodyPr>
          <a:lstStyle/>
          <a:p>
            <a:r>
              <a:rPr lang="en-US" dirty="0"/>
              <a:t>Custom Theories </a:t>
            </a:r>
          </a:p>
        </p:txBody>
      </p:sp>
      <p:pic>
        <p:nvPicPr>
          <p:cNvPr id="5" name="Content Placeholder 4" descr="Diagram&#10;&#10;Description automatically generated">
            <a:extLst>
              <a:ext uri="{FF2B5EF4-FFF2-40B4-BE49-F238E27FC236}">
                <a16:creationId xmlns:a16="http://schemas.microsoft.com/office/drawing/2014/main" id="{91DAE29A-5D30-FFA4-EE90-607D30D4D2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3371" y="0"/>
            <a:ext cx="5584485" cy="6858000"/>
          </a:xfrm>
        </p:spPr>
      </p:pic>
      <p:pic>
        <p:nvPicPr>
          <p:cNvPr id="4" name="Picture 3">
            <a:extLst>
              <a:ext uri="{FF2B5EF4-FFF2-40B4-BE49-F238E27FC236}">
                <a16:creationId xmlns:a16="http://schemas.microsoft.com/office/drawing/2014/main" id="{0128E507-7FE9-E398-3AFD-1A88671B9496}"/>
              </a:ext>
            </a:extLst>
          </p:cNvPr>
          <p:cNvPicPr>
            <a:picLocks noChangeAspect="1"/>
          </p:cNvPicPr>
          <p:nvPr/>
        </p:nvPicPr>
        <p:blipFill>
          <a:blip r:embed="rId3"/>
          <a:stretch>
            <a:fillRect/>
          </a:stretch>
        </p:blipFill>
        <p:spPr>
          <a:xfrm>
            <a:off x="929574" y="1442301"/>
            <a:ext cx="5353797" cy="5191850"/>
          </a:xfrm>
          <a:prstGeom prst="rect">
            <a:avLst/>
          </a:prstGeom>
        </p:spPr>
      </p:pic>
    </p:spTree>
    <p:extLst>
      <p:ext uri="{BB962C8B-B14F-4D97-AF65-F5344CB8AC3E}">
        <p14:creationId xmlns:p14="http://schemas.microsoft.com/office/powerpoint/2010/main" val="428216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Model-based Theory Combination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87EE730-2BF1-C092-43EC-CF11128647E2}"/>
                  </a:ext>
                </a:extLst>
              </p:cNvPr>
              <p:cNvSpPr txBox="1"/>
              <p:nvPr/>
            </p:nvSpPr>
            <p:spPr>
              <a:xfrm>
                <a:off x="2038738" y="1701161"/>
                <a:ext cx="8616129" cy="369332"/>
              </a:xfrm>
              <a:prstGeom prst="rect">
                <a:avLst/>
              </a:prstGeom>
              <a:noFill/>
              <a:ln>
                <a:solidFill>
                  <a:schemeClr val="accent1">
                    <a:lumMod val="75000"/>
                  </a:schemeClr>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solidFill>
                          <a:latin typeface="Cambria Math" panose="02040503050406030204" pitchFamily="18" charset="0"/>
                        </a:rPr>
                        <m:t>𝑥</m:t>
                      </m:r>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r>
                            <a:rPr lang="en-US" sz="2400" b="0" i="1" smtClean="0">
                              <a:solidFill>
                                <a:schemeClr val="accent1"/>
                              </a:solidFill>
                              <a:latin typeface="Cambria Math" panose="02040503050406030204" pitchFamily="18" charset="0"/>
                            </a:rPr>
                            <m:t>𝑧</m:t>
                          </m:r>
                        </m:e>
                      </m:d>
                      <m:r>
                        <a:rPr lang="en-US" sz="2400" b="0" i="1" smtClean="0">
                          <a:solidFill>
                            <a:schemeClr val="accent1"/>
                          </a:solidFill>
                          <a:latin typeface="Cambria Math" panose="02040503050406030204" pitchFamily="18" charset="0"/>
                        </a:rPr>
                        <m:t>, </m:t>
                      </m:r>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r>
                            <a:rPr lang="en-US" sz="2400" b="0" i="1" smtClean="0">
                              <a:solidFill>
                                <a:schemeClr val="accent1"/>
                              </a:solidFill>
                              <a:latin typeface="Cambria Math" panose="02040503050406030204" pitchFamily="18" charset="0"/>
                            </a:rPr>
                            <m:t>𝑥</m:t>
                          </m:r>
                        </m:e>
                      </m:d>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r>
                            <a:rPr lang="en-US" sz="2400" b="0" i="1" smtClean="0">
                              <a:solidFill>
                                <a:schemeClr val="accent1"/>
                              </a:solidFill>
                              <a:latin typeface="Cambria Math" panose="02040503050406030204" pitchFamily="18" charset="0"/>
                            </a:rPr>
                            <m:t>𝑦</m:t>
                          </m:r>
                        </m:e>
                      </m:d>
                      <m:r>
                        <a:rPr lang="en-US" sz="2400" b="0" i="1" smtClean="0">
                          <a:latin typeface="Cambria Math" panose="02040503050406030204" pitchFamily="18" charset="0"/>
                        </a:rPr>
                        <m:t>,   </m:t>
                      </m:r>
                      <m:r>
                        <a:rPr lang="en-US" sz="2400" b="0" i="1" smtClean="0">
                          <a:solidFill>
                            <a:srgbClr val="C00000"/>
                          </a:solidFill>
                          <a:latin typeface="Cambria Math" panose="02040503050406030204" pitchFamily="18" charset="0"/>
                        </a:rPr>
                        <m:t>0≤</m:t>
                      </m:r>
                      <m:r>
                        <a:rPr lang="en-US" sz="2400" b="0" i="1" smtClean="0">
                          <a:solidFill>
                            <a:srgbClr val="C00000"/>
                          </a:solidFill>
                          <a:latin typeface="Cambria Math" panose="02040503050406030204" pitchFamily="18" charset="0"/>
                        </a:rPr>
                        <m:t>𝑥</m:t>
                      </m:r>
                      <m:r>
                        <a:rPr lang="en-US" sz="2400" b="0" i="1" smtClean="0">
                          <a:solidFill>
                            <a:srgbClr val="C00000"/>
                          </a:solidFill>
                          <a:latin typeface="Cambria Math" panose="02040503050406030204" pitchFamily="18" charset="0"/>
                        </a:rPr>
                        <m:t>≤1, 0≤</m:t>
                      </m:r>
                      <m:r>
                        <a:rPr lang="en-US" sz="2400" b="0" i="1" smtClean="0">
                          <a:solidFill>
                            <a:srgbClr val="C00000"/>
                          </a:solidFill>
                          <a:latin typeface="Cambria Math" panose="02040503050406030204" pitchFamily="18" charset="0"/>
                        </a:rPr>
                        <m:t>𝑦</m:t>
                      </m:r>
                      <m:r>
                        <a:rPr lang="en-US" sz="2400" b="0" i="1" smtClean="0">
                          <a:solidFill>
                            <a:srgbClr val="C00000"/>
                          </a:solidFill>
                          <a:latin typeface="Cambria Math" panose="02040503050406030204" pitchFamily="18" charset="0"/>
                        </a:rPr>
                        <m:t>≤1, </m:t>
                      </m:r>
                      <m:r>
                        <a:rPr lang="en-US" sz="2400" b="0" i="1" smtClean="0">
                          <a:solidFill>
                            <a:srgbClr val="C00000"/>
                          </a:solidFill>
                          <a:latin typeface="Cambria Math" panose="02040503050406030204" pitchFamily="18" charset="0"/>
                        </a:rPr>
                        <m:t>𝑧</m:t>
                      </m:r>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𝑦</m:t>
                      </m:r>
                      <m:r>
                        <a:rPr lang="en-US" sz="2400" b="0" i="1" smtClean="0">
                          <a:solidFill>
                            <a:srgbClr val="C00000"/>
                          </a:solidFill>
                          <a:latin typeface="Cambria Math" panose="02040503050406030204" pitchFamily="18" charset="0"/>
                        </a:rPr>
                        <m:t> −1</m:t>
                      </m:r>
                    </m:oMath>
                  </m:oMathPara>
                </a14:m>
                <a:endParaRPr lang="en-US" sz="2400" dirty="0"/>
              </a:p>
            </p:txBody>
          </p:sp>
        </mc:Choice>
        <mc:Fallback xmlns="">
          <p:sp>
            <p:nvSpPr>
              <p:cNvPr id="4" name="TextBox 3">
                <a:extLst>
                  <a:ext uri="{FF2B5EF4-FFF2-40B4-BE49-F238E27FC236}">
                    <a16:creationId xmlns:a16="http://schemas.microsoft.com/office/drawing/2014/main" id="{487EE730-2BF1-C092-43EC-CF11128647E2}"/>
                  </a:ext>
                </a:extLst>
              </p:cNvPr>
              <p:cNvSpPr txBox="1">
                <a:spLocks noRot="1" noChangeAspect="1" noMove="1" noResize="1" noEditPoints="1" noAdjustHandles="1" noChangeArrowheads="1" noChangeShapeType="1" noTextEdit="1"/>
              </p:cNvSpPr>
              <p:nvPr/>
            </p:nvSpPr>
            <p:spPr>
              <a:xfrm>
                <a:off x="2038738" y="1701161"/>
                <a:ext cx="8616129" cy="369332"/>
              </a:xfrm>
              <a:prstGeom prst="rect">
                <a:avLst/>
              </a:prstGeom>
              <a:blipFill>
                <a:blip r:embed="rId3"/>
                <a:stretch>
                  <a:fillRect b="-31746"/>
                </a:stretch>
              </a:blipFill>
              <a:ln>
                <a:solidFill>
                  <a:schemeClr val="accent1">
                    <a:lumMod val="75000"/>
                  </a:schemeClr>
                </a:solidFill>
              </a:ln>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367C9C6D-CE5E-73EA-492E-1162BFFCF0C1}"/>
              </a:ext>
            </a:extLst>
          </p:cNvPr>
          <p:cNvCxnSpPr>
            <a:cxnSpLocks/>
          </p:cNvCxnSpPr>
          <p:nvPr/>
        </p:nvCxnSpPr>
        <p:spPr>
          <a:xfrm flipH="1">
            <a:off x="4471081" y="1770272"/>
            <a:ext cx="91440" cy="234010"/>
          </a:xfrm>
          <a:prstGeom prst="line">
            <a:avLst/>
          </a:prstGeom>
          <a:ln w="25400"/>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73E00F3-82D8-8B38-8E54-46AC1BFEACF4}"/>
                  </a:ext>
                </a:extLst>
              </p:cNvPr>
              <p:cNvSpPr txBox="1"/>
              <p:nvPr/>
            </p:nvSpPr>
            <p:spPr>
              <a:xfrm>
                <a:off x="1923326" y="2328916"/>
                <a:ext cx="9300178" cy="738664"/>
              </a:xfrm>
              <a:prstGeom prst="rect">
                <a:avLst/>
              </a:prstGeom>
              <a:noFill/>
            </p:spPr>
            <p:txBody>
              <a:bodyPr wrap="square" lIns="0" tIns="0" rIns="0" bIns="0" rtlCol="0">
                <a:spAutoFit/>
              </a:bodyPr>
              <a:lstStyle/>
              <a:p>
                <a:r>
                  <a:rPr lang="en-US" sz="2400" b="0" dirty="0">
                    <a:solidFill>
                      <a:schemeClr val="accent1"/>
                    </a:solidFill>
                  </a:rPr>
                  <a:t> </a:t>
                </a:r>
                <a14:m>
                  <m:oMath xmlns:m="http://schemas.openxmlformats.org/officeDocument/2006/math">
                    <m:r>
                      <a:rPr lang="en-US" sz="2400" b="0" i="1" smtClean="0">
                        <a:solidFill>
                          <a:schemeClr val="accent1"/>
                        </a:solidFill>
                        <a:latin typeface="Cambria Math" panose="02040503050406030204" pitchFamily="18" charset="0"/>
                      </a:rPr>
                      <m:t> </m:t>
                    </m:r>
                    <m:r>
                      <a:rPr lang="en-US" sz="2400" b="0" i="1" smtClean="0">
                        <a:solidFill>
                          <a:schemeClr val="accent1"/>
                        </a:solidFill>
                        <a:latin typeface="Cambria Math" panose="02040503050406030204" pitchFamily="18" charset="0"/>
                      </a:rPr>
                      <m:t>𝑥</m:t>
                    </m:r>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1</m:t>
                        </m:r>
                      </m:sub>
                    </m:sSub>
                    <m:r>
                      <a:rPr lang="en-US" sz="2400" b="0" i="1" smtClean="0">
                        <a:solidFill>
                          <a:schemeClr val="accent1"/>
                        </a:solidFill>
                        <a:latin typeface="Cambria Math" panose="02040503050406030204" pitchFamily="18" charset="0"/>
                      </a:rPr>
                      <m:t>𝑦</m:t>
                    </m:r>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2</m:t>
                        </m:r>
                      </m:sub>
                    </m:sSub>
                    <m:r>
                      <a:rPr lang="en-US" sz="2400" b="0" i="1" smtClean="0">
                        <a:solidFill>
                          <a:schemeClr val="accent1"/>
                        </a:solidFill>
                        <a:latin typeface="Cambria Math" panose="02040503050406030204" pitchFamily="18" charset="0"/>
                      </a:rPr>
                      <m:t>𝑧</m:t>
                    </m:r>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3</m:t>
                        </m:r>
                      </m:sub>
                    </m:sSub>
                  </m:oMath>
                </a14:m>
                <a:r>
                  <a:rPr lang="en-US" sz="2400" b="0" i="1" dirty="0">
                    <a:solidFill>
                      <a:schemeClr val="accent1"/>
                    </a:solidFill>
                    <a:latin typeface="Cambria Math" panose="02040503050406030204" pitchFamily="18" charset="0"/>
                  </a:rPr>
                  <a:t>			</a:t>
                </a:r>
                <a:r>
                  <a:rPr lang="en-US" sz="2400" dirty="0">
                    <a:solidFill>
                      <a:srgbClr val="C00000"/>
                    </a:solidFill>
                  </a:rPr>
                  <a:t> </a:t>
                </a:r>
                <a14:m>
                  <m:oMath xmlns:m="http://schemas.openxmlformats.org/officeDocument/2006/math">
                    <m:r>
                      <a:rPr lang="en-US" sz="2400" i="1">
                        <a:solidFill>
                          <a:srgbClr val="C00000"/>
                        </a:solidFill>
                        <a:latin typeface="Cambria Math" panose="02040503050406030204" pitchFamily="18" charset="0"/>
                      </a:rPr>
                      <m:t>𝑥</m:t>
                    </m:r>
                    <m:r>
                      <a:rPr lang="en-US" sz="2400" i="1">
                        <a:solidFill>
                          <a:srgbClr val="C00000"/>
                        </a:solidFill>
                        <a:latin typeface="Cambria Math" panose="02040503050406030204" pitchFamily="18" charset="0"/>
                      </a:rPr>
                      <m:t>=1, </m:t>
                    </m:r>
                    <m:r>
                      <a:rPr lang="en-US" sz="2400" i="1">
                        <a:solidFill>
                          <a:srgbClr val="C00000"/>
                        </a:solidFill>
                        <a:latin typeface="Cambria Math" panose="02040503050406030204" pitchFamily="18" charset="0"/>
                      </a:rPr>
                      <m:t>𝑦</m:t>
                    </m:r>
                    <m:r>
                      <a:rPr lang="en-US" sz="2400" i="1">
                        <a:solidFill>
                          <a:srgbClr val="C00000"/>
                        </a:solidFill>
                        <a:latin typeface="Cambria Math" panose="02040503050406030204" pitchFamily="18" charset="0"/>
                      </a:rPr>
                      <m:t>=1, </m:t>
                    </m:r>
                    <m:r>
                      <a:rPr lang="en-US" sz="2400" i="1">
                        <a:solidFill>
                          <a:srgbClr val="C00000"/>
                        </a:solidFill>
                        <a:latin typeface="Cambria Math" panose="02040503050406030204" pitchFamily="18" charset="0"/>
                      </a:rPr>
                      <m:t>𝑧</m:t>
                    </m:r>
                    <m:r>
                      <a:rPr lang="en-US" sz="2400" i="1">
                        <a:solidFill>
                          <a:srgbClr val="C00000"/>
                        </a:solidFill>
                        <a:latin typeface="Cambria Math" panose="02040503050406030204" pitchFamily="18" charset="0"/>
                      </a:rPr>
                      <m:t>=0</m:t>
                    </m:r>
                  </m:oMath>
                </a14:m>
                <a:r>
                  <a:rPr lang="en-US" sz="2400" dirty="0"/>
                  <a:t> </a:t>
                </a:r>
                <a:endParaRPr lang="en-US" sz="2400" b="0" i="1" dirty="0">
                  <a:solidFill>
                    <a:schemeClr val="accent1"/>
                  </a:solidFill>
                  <a:latin typeface="Cambria Math" panose="02040503050406030204" pitchFamily="18" charset="0"/>
                </a:endParaRPr>
              </a:p>
              <a:p>
                <a:r>
                  <a:rPr lang="en-US" sz="2400" b="0" dirty="0">
                    <a:solidFill>
                      <a:schemeClr val="accent1"/>
                    </a:solidFill>
                  </a:rPr>
                  <a:t> </a:t>
                </a:r>
                <a14:m>
                  <m:oMath xmlns:m="http://schemas.openxmlformats.org/officeDocument/2006/math">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1</m:t>
                            </m:r>
                          </m:sub>
                        </m:sSub>
                      </m:e>
                    </m:d>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1</m:t>
                        </m:r>
                      </m:sub>
                    </m:sSub>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2</m:t>
                            </m:r>
                          </m:sub>
                        </m:sSub>
                      </m:e>
                    </m:d>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2</m:t>
                        </m:r>
                      </m:sub>
                    </m:sSub>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3</m:t>
                            </m:r>
                          </m:sub>
                        </m:sSub>
                      </m:e>
                    </m:d>
                    <m:r>
                      <a:rPr lang="en-US" sz="2400" b="0" i="1" smtClean="0">
                        <a:solidFill>
                          <a:schemeClr val="accent1"/>
                        </a:solidFill>
                        <a:latin typeface="Cambria Math" panose="02040503050406030204" pitchFamily="18" charset="0"/>
                      </a:rPr>
                      <m:t>=</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1</m:t>
                        </m:r>
                      </m:sub>
                    </m:sSub>
                  </m:oMath>
                </a14:m>
                <a:r>
                  <a:rPr lang="en-US" sz="2400" dirty="0"/>
                  <a:t>   		</a:t>
                </a:r>
              </a:p>
            </p:txBody>
          </p:sp>
        </mc:Choice>
        <mc:Fallback xmlns="">
          <p:sp>
            <p:nvSpPr>
              <p:cNvPr id="8" name="TextBox 7">
                <a:extLst>
                  <a:ext uri="{FF2B5EF4-FFF2-40B4-BE49-F238E27FC236}">
                    <a16:creationId xmlns:a16="http://schemas.microsoft.com/office/drawing/2014/main" id="{173E00F3-82D8-8B38-8E54-46AC1BFEACF4}"/>
                  </a:ext>
                </a:extLst>
              </p:cNvPr>
              <p:cNvSpPr txBox="1">
                <a:spLocks noRot="1" noChangeAspect="1" noMove="1" noResize="1" noEditPoints="1" noAdjustHandles="1" noChangeArrowheads="1" noChangeShapeType="1" noTextEdit="1"/>
              </p:cNvSpPr>
              <p:nvPr/>
            </p:nvSpPr>
            <p:spPr>
              <a:xfrm>
                <a:off x="1923326" y="2328916"/>
                <a:ext cx="9300178" cy="738664"/>
              </a:xfrm>
              <a:prstGeom prst="rect">
                <a:avLst/>
              </a:prstGeom>
              <a:blipFill>
                <a:blip r:embed="rId4"/>
                <a:stretch>
                  <a:fillRect l="-852" b="-17355"/>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1B267C2E-2048-9156-5AA7-E4AA71A5C0DB}"/>
              </a:ext>
            </a:extLst>
          </p:cNvPr>
          <p:cNvGrpSpPr/>
          <p:nvPr/>
        </p:nvGrpSpPr>
        <p:grpSpPr>
          <a:xfrm>
            <a:off x="1318869" y="3131731"/>
            <a:ext cx="6070976" cy="900741"/>
            <a:chOff x="1318869" y="3131731"/>
            <a:chExt cx="6070976" cy="900741"/>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2B95733-8D56-5576-9586-614F597F4E14}"/>
                    </a:ext>
                  </a:extLst>
                </p:cNvPr>
                <p:cNvSpPr txBox="1"/>
                <p:nvPr/>
              </p:nvSpPr>
              <p:spPr>
                <a:xfrm>
                  <a:off x="1318869" y="3201475"/>
                  <a:ext cx="3847610" cy="830997"/>
                </a:xfrm>
                <a:prstGeom prst="rect">
                  <a:avLst/>
                </a:prstGeom>
                <a:noFill/>
              </p:spPr>
              <p:txBody>
                <a:bodyPr wrap="square">
                  <a:spAutoFit/>
                </a:bodyPr>
                <a:lstStyle/>
                <a:p>
                  <a:r>
                    <a:rPr lang="en-US" sz="2400" dirty="0"/>
                    <a:t>Create fresh literal </a:t>
                  </a:r>
                  <a14:m>
                    <m:oMath xmlns:m="http://schemas.openxmlformats.org/officeDocument/2006/math">
                      <m:r>
                        <a:rPr lang="en-US" sz="2400" b="0" i="1" smtClean="0">
                          <a:solidFill>
                            <a:schemeClr val="accent1"/>
                          </a:solidFill>
                          <a:latin typeface="Cambria Math" panose="02040503050406030204" pitchFamily="18" charset="0"/>
                        </a:rPr>
                        <m:t>𝑥</m:t>
                      </m:r>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𝑦</m:t>
                      </m:r>
                    </m:oMath>
                  </a14:m>
                  <a:endParaRPr lang="en-US" sz="2400" dirty="0"/>
                </a:p>
                <a:p>
                  <a:r>
                    <a:rPr lang="en-US" sz="2400" dirty="0"/>
                    <a:t>Case split on </a:t>
                  </a:r>
                  <a14:m>
                    <m:oMath xmlns:m="http://schemas.openxmlformats.org/officeDocument/2006/math">
                      <m:r>
                        <a:rPr lang="en-US" sz="2400" b="0" i="1" smtClean="0">
                          <a:solidFill>
                            <a:schemeClr val="accent1"/>
                          </a:solidFill>
                          <a:latin typeface="Cambria Math" panose="02040503050406030204" pitchFamily="18" charset="0"/>
                        </a:rPr>
                        <m:t>𝑥</m:t>
                      </m:r>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𝑦</m:t>
                      </m:r>
                      <m:r>
                        <a:rPr lang="en-US" sz="2400" b="0" i="1" smtClean="0">
                          <a:solidFill>
                            <a:schemeClr val="tx1"/>
                          </a:solidFill>
                          <a:latin typeface="Cambria Math" panose="02040503050406030204" pitchFamily="18" charset="0"/>
                        </a:rPr>
                        <m:t>←⊤</m:t>
                      </m:r>
                    </m:oMath>
                  </a14:m>
                  <a:r>
                    <a:rPr lang="en-US" sz="2400" dirty="0"/>
                    <a:t> </a:t>
                  </a:r>
                </a:p>
              </p:txBody>
            </p:sp>
          </mc:Choice>
          <mc:Fallback xmlns="">
            <p:sp>
              <p:nvSpPr>
                <p:cNvPr id="12" name="TextBox 11">
                  <a:extLst>
                    <a:ext uri="{FF2B5EF4-FFF2-40B4-BE49-F238E27FC236}">
                      <a16:creationId xmlns:a16="http://schemas.microsoft.com/office/drawing/2014/main" id="{B2B95733-8D56-5576-9586-614F597F4E14}"/>
                    </a:ext>
                  </a:extLst>
                </p:cNvPr>
                <p:cNvSpPr txBox="1">
                  <a:spLocks noRot="1" noChangeAspect="1" noMove="1" noResize="1" noEditPoints="1" noAdjustHandles="1" noChangeArrowheads="1" noChangeShapeType="1" noTextEdit="1"/>
                </p:cNvSpPr>
                <p:nvPr/>
              </p:nvSpPr>
              <p:spPr>
                <a:xfrm>
                  <a:off x="1318869" y="3201475"/>
                  <a:ext cx="3847610" cy="830997"/>
                </a:xfrm>
                <a:prstGeom prst="rect">
                  <a:avLst/>
                </a:prstGeom>
                <a:blipFill>
                  <a:blip r:embed="rId5"/>
                  <a:stretch>
                    <a:fillRect l="-2373" t="-5882" b="-16176"/>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A817862C-E42C-698C-5352-479C06C585B5}"/>
                </a:ext>
              </a:extLst>
            </p:cNvPr>
            <p:cNvCxnSpPr>
              <a:cxnSpLocks/>
            </p:cNvCxnSpPr>
            <p:nvPr/>
          </p:nvCxnSpPr>
          <p:spPr>
            <a:xfrm flipH="1">
              <a:off x="4879910" y="3131731"/>
              <a:ext cx="2509935" cy="388086"/>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grpSp>
      <p:grpSp>
        <p:nvGrpSpPr>
          <p:cNvPr id="5" name="Group 4">
            <a:extLst>
              <a:ext uri="{FF2B5EF4-FFF2-40B4-BE49-F238E27FC236}">
                <a16:creationId xmlns:a16="http://schemas.microsoft.com/office/drawing/2014/main" id="{3A7CA0DB-92F1-0AF1-E17A-56879838F6D0}"/>
              </a:ext>
            </a:extLst>
          </p:cNvPr>
          <p:cNvGrpSpPr/>
          <p:nvPr/>
        </p:nvGrpSpPr>
        <p:grpSpPr>
          <a:xfrm>
            <a:off x="1696712" y="3772449"/>
            <a:ext cx="9300178" cy="864945"/>
            <a:chOff x="1696712" y="3772449"/>
            <a:chExt cx="9300178" cy="864945"/>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04C4920-ABF8-AC22-2E01-0569DDA00F14}"/>
                    </a:ext>
                  </a:extLst>
                </p:cNvPr>
                <p:cNvSpPr txBox="1"/>
                <p:nvPr/>
              </p:nvSpPr>
              <p:spPr>
                <a:xfrm>
                  <a:off x="1696712" y="4268062"/>
                  <a:ext cx="9300178" cy="369332"/>
                </a:xfrm>
                <a:prstGeom prst="rect">
                  <a:avLst/>
                </a:prstGeom>
                <a:noFill/>
                <a:ln>
                  <a:solidFill>
                    <a:schemeClr val="accent1">
                      <a:lumMod val="75000"/>
                    </a:schemeClr>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solidFill>
                            <a:latin typeface="Cambria Math" panose="02040503050406030204" pitchFamily="18" charset="0"/>
                          </a:rPr>
                          <m:t>𝑥</m:t>
                        </m:r>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r>
                              <a:rPr lang="en-US" sz="2400" b="0" i="1" smtClean="0">
                                <a:solidFill>
                                  <a:schemeClr val="accent1"/>
                                </a:solidFill>
                                <a:latin typeface="Cambria Math" panose="02040503050406030204" pitchFamily="18" charset="0"/>
                              </a:rPr>
                              <m:t>𝑧</m:t>
                            </m:r>
                          </m:e>
                        </m:d>
                        <m:r>
                          <a:rPr lang="en-US" sz="2400" b="0" i="1" smtClean="0">
                            <a:solidFill>
                              <a:schemeClr val="accent1"/>
                            </a:solidFill>
                            <a:latin typeface="Cambria Math" panose="02040503050406030204" pitchFamily="18" charset="0"/>
                          </a:rPr>
                          <m:t>, </m:t>
                        </m:r>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r>
                              <a:rPr lang="en-US" sz="2400" b="0" i="1" smtClean="0">
                                <a:solidFill>
                                  <a:schemeClr val="accent1"/>
                                </a:solidFill>
                                <a:latin typeface="Cambria Math" panose="02040503050406030204" pitchFamily="18" charset="0"/>
                              </a:rPr>
                              <m:t>𝑥</m:t>
                            </m:r>
                          </m:e>
                        </m:d>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r>
                              <a:rPr lang="en-US" sz="2400" b="0" i="1" smtClean="0">
                                <a:solidFill>
                                  <a:schemeClr val="accent1"/>
                                </a:solidFill>
                                <a:latin typeface="Cambria Math" panose="02040503050406030204" pitchFamily="18" charset="0"/>
                              </a:rPr>
                              <m:t>𝑦</m:t>
                            </m:r>
                          </m:e>
                        </m:d>
                        <m:r>
                          <a:rPr lang="en-US" sz="2400" b="0" i="1" smtClean="0">
                            <a:latin typeface="Cambria Math" panose="02040503050406030204" pitchFamily="18" charset="0"/>
                          </a:rPr>
                          <m:t>,   </m:t>
                        </m:r>
                        <m:r>
                          <a:rPr lang="en-US" sz="2400" i="1">
                            <a:solidFill>
                              <a:srgbClr val="C00000"/>
                            </a:solidFill>
                            <a:latin typeface="Cambria Math" panose="02040503050406030204" pitchFamily="18" charset="0"/>
                          </a:rPr>
                          <m:t>0≤</m:t>
                        </m:r>
                        <m:r>
                          <a:rPr lang="en-US" sz="2400" i="1">
                            <a:solidFill>
                              <a:srgbClr val="C00000"/>
                            </a:solidFill>
                            <a:latin typeface="Cambria Math" panose="02040503050406030204" pitchFamily="18" charset="0"/>
                          </a:rPr>
                          <m:t>𝑥</m:t>
                        </m:r>
                        <m:r>
                          <a:rPr lang="en-US" sz="2400" i="1">
                            <a:solidFill>
                              <a:srgbClr val="C00000"/>
                            </a:solidFill>
                            <a:latin typeface="Cambria Math" panose="02040503050406030204" pitchFamily="18" charset="0"/>
                          </a:rPr>
                          <m:t>≤1, 0≤</m:t>
                        </m:r>
                        <m:r>
                          <a:rPr lang="en-US" sz="2400" i="1">
                            <a:solidFill>
                              <a:srgbClr val="C00000"/>
                            </a:solidFill>
                            <a:latin typeface="Cambria Math" panose="02040503050406030204" pitchFamily="18" charset="0"/>
                          </a:rPr>
                          <m:t>𝑦</m:t>
                        </m:r>
                        <m:r>
                          <a:rPr lang="en-US" sz="2400" i="1">
                            <a:solidFill>
                              <a:srgbClr val="C00000"/>
                            </a:solidFill>
                            <a:latin typeface="Cambria Math" panose="02040503050406030204" pitchFamily="18" charset="0"/>
                          </a:rPr>
                          <m:t>≤1, </m:t>
                        </m:r>
                        <m:r>
                          <a:rPr lang="en-US" sz="2400" i="1">
                            <a:solidFill>
                              <a:srgbClr val="C00000"/>
                            </a:solidFill>
                            <a:latin typeface="Cambria Math" panose="02040503050406030204" pitchFamily="18" charset="0"/>
                          </a:rPr>
                          <m:t>𝑧</m:t>
                        </m:r>
                        <m:r>
                          <a:rPr lang="en-US" sz="2400" i="1">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𝑦</m:t>
                        </m:r>
                        <m:r>
                          <a:rPr lang="en-US" sz="2400" i="1">
                            <a:solidFill>
                              <a:srgbClr val="C00000"/>
                            </a:solidFill>
                            <a:latin typeface="Cambria Math" panose="02040503050406030204" pitchFamily="18" charset="0"/>
                          </a:rPr>
                          <m:t> −1,</m:t>
                        </m:r>
                        <m:r>
                          <a:rPr lang="en-US" sz="2400" b="1" i="1">
                            <a:solidFill>
                              <a:srgbClr val="C00000"/>
                            </a:solidFill>
                            <a:latin typeface="Cambria Math" panose="02040503050406030204" pitchFamily="18" charset="0"/>
                          </a:rPr>
                          <m:t>𝒙</m:t>
                        </m:r>
                        <m:r>
                          <a:rPr lang="en-US" sz="2400" b="1" i="1">
                            <a:solidFill>
                              <a:srgbClr val="C00000"/>
                            </a:solidFill>
                            <a:latin typeface="Cambria Math" panose="02040503050406030204" pitchFamily="18" charset="0"/>
                          </a:rPr>
                          <m:t>≠</m:t>
                        </m:r>
                        <m:r>
                          <a:rPr lang="en-US" sz="2400" b="1" i="1">
                            <a:solidFill>
                              <a:srgbClr val="C00000"/>
                            </a:solidFill>
                            <a:latin typeface="Cambria Math" panose="02040503050406030204" pitchFamily="18" charset="0"/>
                          </a:rPr>
                          <m:t>𝒚</m:t>
                        </m:r>
                      </m:oMath>
                    </m:oMathPara>
                  </a14:m>
                  <a:endParaRPr lang="en-US" sz="2400" b="1" dirty="0"/>
                </a:p>
              </p:txBody>
            </p:sp>
          </mc:Choice>
          <mc:Fallback xmlns="">
            <p:sp>
              <p:nvSpPr>
                <p:cNvPr id="18" name="TextBox 17">
                  <a:extLst>
                    <a:ext uri="{FF2B5EF4-FFF2-40B4-BE49-F238E27FC236}">
                      <a16:creationId xmlns:a16="http://schemas.microsoft.com/office/drawing/2014/main" id="{104C4920-ABF8-AC22-2E01-0569DDA00F14}"/>
                    </a:ext>
                  </a:extLst>
                </p:cNvPr>
                <p:cNvSpPr txBox="1">
                  <a:spLocks noRot="1" noChangeAspect="1" noMove="1" noResize="1" noEditPoints="1" noAdjustHandles="1" noChangeArrowheads="1" noChangeShapeType="1" noTextEdit="1"/>
                </p:cNvSpPr>
                <p:nvPr/>
              </p:nvSpPr>
              <p:spPr>
                <a:xfrm>
                  <a:off x="1696712" y="4268062"/>
                  <a:ext cx="9300178" cy="369332"/>
                </a:xfrm>
                <a:prstGeom prst="rect">
                  <a:avLst/>
                </a:prstGeom>
                <a:blipFill>
                  <a:blip r:embed="rId6"/>
                  <a:stretch>
                    <a:fillRect b="-31746"/>
                  </a:stretch>
                </a:blipFill>
                <a:ln>
                  <a:solidFill>
                    <a:schemeClr val="accent1">
                      <a:lumMod val="75000"/>
                    </a:schemeClr>
                  </a:solidFill>
                </a:ln>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DC3BBDC0-26C7-77FC-1FB8-E21D6DBEB233}"/>
                </a:ext>
              </a:extLst>
            </p:cNvPr>
            <p:cNvCxnSpPr>
              <a:cxnSpLocks/>
            </p:cNvCxnSpPr>
            <p:nvPr/>
          </p:nvCxnSpPr>
          <p:spPr>
            <a:xfrm>
              <a:off x="4879910" y="3790421"/>
              <a:ext cx="2509935" cy="182569"/>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6176F55-1B6E-E379-3FBF-236DE44E34AA}"/>
                    </a:ext>
                  </a:extLst>
                </p:cNvPr>
                <p:cNvSpPr txBox="1"/>
                <p:nvPr/>
              </p:nvSpPr>
              <p:spPr>
                <a:xfrm>
                  <a:off x="7486549" y="3772449"/>
                  <a:ext cx="3249733" cy="369332"/>
                </a:xfrm>
                <a:prstGeom prst="rect">
                  <a:avLst/>
                </a:prstGeom>
                <a:noFill/>
              </p:spPr>
              <p:txBody>
                <a:bodyPr wrap="square">
                  <a:spAutoFit/>
                </a:bodyPr>
                <a:lstStyle/>
                <a:p>
                  <a:r>
                    <a:rPr lang="en-US" dirty="0"/>
                    <a:t>Conflict, backtrack </a:t>
                  </a:r>
                  <a14:m>
                    <m:oMath xmlns:m="http://schemas.openxmlformats.org/officeDocument/2006/math">
                      <m:r>
                        <a:rPr lang="en-US" sz="1800" b="1" i="1" smtClean="0">
                          <a:solidFill>
                            <a:srgbClr val="C00000"/>
                          </a:solidFill>
                          <a:latin typeface="Cambria Math" panose="02040503050406030204" pitchFamily="18" charset="0"/>
                        </a:rPr>
                        <m:t>𝒙</m:t>
                      </m:r>
                      <m:r>
                        <a:rPr lang="en-US" sz="1800" b="1" i="1" smtClean="0">
                          <a:solidFill>
                            <a:srgbClr val="C00000"/>
                          </a:solidFill>
                          <a:latin typeface="Cambria Math" panose="02040503050406030204" pitchFamily="18" charset="0"/>
                        </a:rPr>
                        <m:t>≠</m:t>
                      </m:r>
                      <m:r>
                        <a:rPr lang="en-US" sz="1800" b="1" i="1" smtClean="0">
                          <a:solidFill>
                            <a:srgbClr val="C00000"/>
                          </a:solidFill>
                          <a:latin typeface="Cambria Math" panose="02040503050406030204" pitchFamily="18" charset="0"/>
                        </a:rPr>
                        <m:t>𝒚</m:t>
                      </m:r>
                    </m:oMath>
                  </a14:m>
                  <a:endParaRPr lang="en-US" dirty="0"/>
                </a:p>
              </p:txBody>
            </p:sp>
          </mc:Choice>
          <mc:Fallback xmlns="">
            <p:sp>
              <p:nvSpPr>
                <p:cNvPr id="25" name="TextBox 24">
                  <a:extLst>
                    <a:ext uri="{FF2B5EF4-FFF2-40B4-BE49-F238E27FC236}">
                      <a16:creationId xmlns:a16="http://schemas.microsoft.com/office/drawing/2014/main" id="{36176F55-1B6E-E379-3FBF-236DE44E34AA}"/>
                    </a:ext>
                  </a:extLst>
                </p:cNvPr>
                <p:cNvSpPr txBox="1">
                  <a:spLocks noRot="1" noChangeAspect="1" noMove="1" noResize="1" noEditPoints="1" noAdjustHandles="1" noChangeArrowheads="1" noChangeShapeType="1" noTextEdit="1"/>
                </p:cNvSpPr>
                <p:nvPr/>
              </p:nvSpPr>
              <p:spPr>
                <a:xfrm>
                  <a:off x="7486549" y="3772449"/>
                  <a:ext cx="3249733" cy="369332"/>
                </a:xfrm>
                <a:prstGeom prst="rect">
                  <a:avLst/>
                </a:prstGeom>
                <a:blipFill>
                  <a:blip r:embed="rId7"/>
                  <a:stretch>
                    <a:fillRect l="-1501" t="-10000" b="-26667"/>
                  </a:stretch>
                </a:blipFill>
              </p:spPr>
              <p:txBody>
                <a:bodyPr/>
                <a:lstStyle/>
                <a:p>
                  <a:r>
                    <a:rPr lang="en-US">
                      <a:noFill/>
                    </a:rPr>
                    <a:t> </a:t>
                  </a:r>
                </a:p>
              </p:txBody>
            </p:sp>
          </mc:Fallback>
        </mc:AlternateContent>
      </p:grpSp>
      <p:grpSp>
        <p:nvGrpSpPr>
          <p:cNvPr id="6" name="Group 5">
            <a:extLst>
              <a:ext uri="{FF2B5EF4-FFF2-40B4-BE49-F238E27FC236}">
                <a16:creationId xmlns:a16="http://schemas.microsoft.com/office/drawing/2014/main" id="{C8F84023-010E-F057-EA5B-9D86A23B1365}"/>
              </a:ext>
            </a:extLst>
          </p:cNvPr>
          <p:cNvGrpSpPr/>
          <p:nvPr/>
        </p:nvGrpSpPr>
        <p:grpSpPr>
          <a:xfrm>
            <a:off x="1764706" y="4764625"/>
            <a:ext cx="9365492" cy="1684474"/>
            <a:chOff x="1764706" y="4764625"/>
            <a:chExt cx="9365492" cy="1684474"/>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6931AB1-9D29-5B1E-4DC0-919F2BF53861}"/>
                    </a:ext>
                  </a:extLst>
                </p:cNvPr>
                <p:cNvSpPr txBox="1"/>
                <p:nvPr/>
              </p:nvSpPr>
              <p:spPr>
                <a:xfrm>
                  <a:off x="1830020" y="5710435"/>
                  <a:ext cx="9300178" cy="738664"/>
                </a:xfrm>
                <a:prstGeom prst="rect">
                  <a:avLst/>
                </a:prstGeom>
                <a:noFill/>
              </p:spPr>
              <p:txBody>
                <a:bodyPr wrap="square" lIns="0" tIns="0" rIns="0" bIns="0" rtlCol="0">
                  <a:spAutoFit/>
                </a:bodyPr>
                <a:lstStyle/>
                <a:p>
                  <a:r>
                    <a:rPr lang="en-US" sz="2400" b="0" dirty="0">
                      <a:solidFill>
                        <a:schemeClr val="accent1"/>
                      </a:solidFill>
                    </a:rPr>
                    <a:t> </a:t>
                  </a:r>
                  <a14:m>
                    <m:oMath xmlns:m="http://schemas.openxmlformats.org/officeDocument/2006/math">
                      <m:r>
                        <a:rPr lang="en-US" sz="2400" b="0" i="1" smtClean="0">
                          <a:solidFill>
                            <a:schemeClr val="accent1"/>
                          </a:solidFill>
                          <a:latin typeface="Cambria Math" panose="02040503050406030204" pitchFamily="18" charset="0"/>
                        </a:rPr>
                        <m:t> </m:t>
                      </m:r>
                      <m:r>
                        <a:rPr lang="en-US" sz="2400" b="0" i="1" smtClean="0">
                          <a:solidFill>
                            <a:schemeClr val="accent1"/>
                          </a:solidFill>
                          <a:latin typeface="Cambria Math" panose="02040503050406030204" pitchFamily="18" charset="0"/>
                        </a:rPr>
                        <m:t>𝑥</m:t>
                      </m:r>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1</m:t>
                          </m:r>
                        </m:sub>
                      </m:sSub>
                      <m:r>
                        <a:rPr lang="en-US" sz="2400" b="0" i="1" smtClean="0">
                          <a:solidFill>
                            <a:schemeClr val="accent1"/>
                          </a:solidFill>
                          <a:latin typeface="Cambria Math" panose="02040503050406030204" pitchFamily="18" charset="0"/>
                        </a:rPr>
                        <m:t>𝑦</m:t>
                      </m:r>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2</m:t>
                          </m:r>
                        </m:sub>
                      </m:sSub>
                      <m:r>
                        <a:rPr lang="en-US" sz="2400" b="0" i="1" smtClean="0">
                          <a:solidFill>
                            <a:schemeClr val="accent1"/>
                          </a:solidFill>
                          <a:latin typeface="Cambria Math" panose="02040503050406030204" pitchFamily="18" charset="0"/>
                        </a:rPr>
                        <m:t>𝑧</m:t>
                      </m:r>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1</m:t>
                          </m:r>
                        </m:sub>
                      </m:sSub>
                    </m:oMath>
                  </a14:m>
                  <a:r>
                    <a:rPr lang="en-US" sz="2400" b="0" i="1" dirty="0">
                      <a:solidFill>
                        <a:schemeClr val="accent1"/>
                      </a:solidFill>
                      <a:latin typeface="Cambria Math" panose="02040503050406030204" pitchFamily="18" charset="0"/>
                    </a:rPr>
                    <a:t>			</a:t>
                  </a:r>
                </a:p>
                <a:p>
                  <a:r>
                    <a:rPr lang="en-US" sz="2400" b="0" dirty="0">
                      <a:solidFill>
                        <a:schemeClr val="accent1"/>
                      </a:solidFill>
                    </a:rPr>
                    <a:t> </a:t>
                  </a:r>
                  <a14:m>
                    <m:oMath xmlns:m="http://schemas.openxmlformats.org/officeDocument/2006/math">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1</m:t>
                              </m:r>
                            </m:sub>
                          </m:sSub>
                        </m:e>
                      </m:d>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1</m:t>
                          </m:r>
                        </m:sub>
                      </m:sSub>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2</m:t>
                              </m:r>
                            </m:sub>
                          </m:sSub>
                        </m:e>
                      </m:d>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2</m:t>
                          </m:r>
                        </m:sub>
                      </m:sSub>
                    </m:oMath>
                  </a14:m>
                  <a:r>
                    <a:rPr lang="en-US" sz="2400" dirty="0"/>
                    <a:t>		</a:t>
                  </a:r>
                </a:p>
              </p:txBody>
            </p:sp>
          </mc:Choice>
          <mc:Fallback xmlns="">
            <p:sp>
              <p:nvSpPr>
                <p:cNvPr id="17" name="TextBox 16">
                  <a:extLst>
                    <a:ext uri="{FF2B5EF4-FFF2-40B4-BE49-F238E27FC236}">
                      <a16:creationId xmlns:a16="http://schemas.microsoft.com/office/drawing/2014/main" id="{B6931AB1-9D29-5B1E-4DC0-919F2BF53861}"/>
                    </a:ext>
                  </a:extLst>
                </p:cNvPr>
                <p:cNvSpPr txBox="1">
                  <a:spLocks noRot="1" noChangeAspect="1" noMove="1" noResize="1" noEditPoints="1" noAdjustHandles="1" noChangeArrowheads="1" noChangeShapeType="1" noTextEdit="1"/>
                </p:cNvSpPr>
                <p:nvPr/>
              </p:nvSpPr>
              <p:spPr>
                <a:xfrm>
                  <a:off x="1830020" y="5710435"/>
                  <a:ext cx="9300178" cy="738664"/>
                </a:xfrm>
                <a:prstGeom prst="rect">
                  <a:avLst/>
                </a:prstGeom>
                <a:blipFill>
                  <a:blip r:embed="rId8"/>
                  <a:stretch>
                    <a:fillRect l="-786" b="-165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6F49DAB-E644-4764-C4CC-FA6746963D55}"/>
                    </a:ext>
                  </a:extLst>
                </p:cNvPr>
                <p:cNvSpPr txBox="1"/>
                <p:nvPr/>
              </p:nvSpPr>
              <p:spPr>
                <a:xfrm>
                  <a:off x="1764706" y="4764625"/>
                  <a:ext cx="3847610" cy="830997"/>
                </a:xfrm>
                <a:prstGeom prst="rect">
                  <a:avLst/>
                </a:prstGeom>
                <a:noFill/>
              </p:spPr>
              <p:txBody>
                <a:bodyPr wrap="square">
                  <a:spAutoFit/>
                </a:bodyPr>
                <a:lstStyle/>
                <a:p>
                  <a:r>
                    <a:rPr lang="en-US" sz="2400" dirty="0"/>
                    <a:t>Create fresh literal </a:t>
                  </a:r>
                  <a14:m>
                    <m:oMath xmlns:m="http://schemas.openxmlformats.org/officeDocument/2006/math">
                      <m:r>
                        <a:rPr lang="en-US" sz="2400" b="0" i="1" smtClean="0">
                          <a:solidFill>
                            <a:schemeClr val="accent1"/>
                          </a:solidFill>
                          <a:latin typeface="Cambria Math" panose="02040503050406030204" pitchFamily="18" charset="0"/>
                        </a:rPr>
                        <m:t>𝑥</m:t>
                      </m:r>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𝑧</m:t>
                      </m:r>
                    </m:oMath>
                  </a14:m>
                  <a:endParaRPr lang="en-US" sz="2400" dirty="0"/>
                </a:p>
                <a:p>
                  <a:r>
                    <a:rPr lang="en-US" sz="2400" dirty="0"/>
                    <a:t>Case split on </a:t>
                  </a:r>
                  <a14:m>
                    <m:oMath xmlns:m="http://schemas.openxmlformats.org/officeDocument/2006/math">
                      <m:r>
                        <a:rPr lang="en-US" sz="2400" b="0" i="1" smtClean="0">
                          <a:solidFill>
                            <a:schemeClr val="accent1"/>
                          </a:solidFill>
                          <a:latin typeface="Cambria Math" panose="02040503050406030204" pitchFamily="18" charset="0"/>
                        </a:rPr>
                        <m:t>𝑥</m:t>
                      </m:r>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𝑧</m:t>
                      </m:r>
                      <m:r>
                        <a:rPr lang="en-US" sz="2400" b="0" i="1" smtClean="0">
                          <a:solidFill>
                            <a:schemeClr val="tx1"/>
                          </a:solidFill>
                          <a:latin typeface="Cambria Math" panose="02040503050406030204" pitchFamily="18" charset="0"/>
                        </a:rPr>
                        <m:t>←⊤</m:t>
                      </m:r>
                    </m:oMath>
                  </a14:m>
                  <a:r>
                    <a:rPr lang="en-US" sz="2400" dirty="0"/>
                    <a:t> </a:t>
                  </a:r>
                </a:p>
              </p:txBody>
            </p:sp>
          </mc:Choice>
          <mc:Fallback xmlns="">
            <p:sp>
              <p:nvSpPr>
                <p:cNvPr id="20" name="TextBox 19">
                  <a:extLst>
                    <a:ext uri="{FF2B5EF4-FFF2-40B4-BE49-F238E27FC236}">
                      <a16:creationId xmlns:a16="http://schemas.microsoft.com/office/drawing/2014/main" id="{16F49DAB-E644-4764-C4CC-FA6746963D55}"/>
                    </a:ext>
                  </a:extLst>
                </p:cNvPr>
                <p:cNvSpPr txBox="1">
                  <a:spLocks noRot="1" noChangeAspect="1" noMove="1" noResize="1" noEditPoints="1" noAdjustHandles="1" noChangeArrowheads="1" noChangeShapeType="1" noTextEdit="1"/>
                </p:cNvSpPr>
                <p:nvPr/>
              </p:nvSpPr>
              <p:spPr>
                <a:xfrm>
                  <a:off x="1764706" y="4764625"/>
                  <a:ext cx="3847610" cy="830997"/>
                </a:xfrm>
                <a:prstGeom prst="rect">
                  <a:avLst/>
                </a:prstGeom>
                <a:blipFill>
                  <a:blip r:embed="rId9"/>
                  <a:stretch>
                    <a:fillRect l="-2373"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EFA041C4-08D1-C81D-CE48-8F4BDA4CCBB9}"/>
                    </a:ext>
                  </a:extLst>
                </p:cNvPr>
                <p:cNvSpPr txBox="1"/>
                <p:nvPr/>
              </p:nvSpPr>
              <p:spPr>
                <a:xfrm>
                  <a:off x="5180434" y="5040644"/>
                  <a:ext cx="183113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solidFill>
                              <a:schemeClr val="accent1"/>
                            </a:solidFill>
                            <a:latin typeface="Cambria Math" panose="02040503050406030204" pitchFamily="18" charset="0"/>
                          </a:rPr>
                          <m:t>𝑥</m:t>
                        </m:r>
                        <m:r>
                          <a:rPr lang="en-US" sz="1800" b="0" i="1" smtClean="0">
                            <a:solidFill>
                              <a:schemeClr val="accent1"/>
                            </a:solidFill>
                            <a:latin typeface="Cambria Math" panose="02040503050406030204" pitchFamily="18" charset="0"/>
                          </a:rPr>
                          <m:t>≃</m:t>
                        </m:r>
                        <m:r>
                          <a:rPr lang="en-US" sz="1800" b="0" i="1" smtClean="0">
                            <a:solidFill>
                              <a:schemeClr val="accent1"/>
                            </a:solidFill>
                            <a:latin typeface="Cambria Math" panose="02040503050406030204" pitchFamily="18" charset="0"/>
                          </a:rPr>
                          <m:t>𝑧</m:t>
                        </m:r>
                      </m:oMath>
                    </m:oMathPara>
                  </a14:m>
                  <a:endParaRPr lang="en-US" sz="1800" dirty="0"/>
                </a:p>
              </p:txBody>
            </p:sp>
          </mc:Choice>
          <mc:Fallback xmlns="">
            <p:sp>
              <p:nvSpPr>
                <p:cNvPr id="28" name="TextBox 27">
                  <a:extLst>
                    <a:ext uri="{FF2B5EF4-FFF2-40B4-BE49-F238E27FC236}">
                      <a16:creationId xmlns:a16="http://schemas.microsoft.com/office/drawing/2014/main" id="{EFA041C4-08D1-C81D-CE48-8F4BDA4CCBB9}"/>
                    </a:ext>
                  </a:extLst>
                </p:cNvPr>
                <p:cNvSpPr txBox="1">
                  <a:spLocks noRot="1" noChangeAspect="1" noMove="1" noResize="1" noEditPoints="1" noAdjustHandles="1" noChangeArrowheads="1" noChangeShapeType="1" noTextEdit="1"/>
                </p:cNvSpPr>
                <p:nvPr/>
              </p:nvSpPr>
              <p:spPr>
                <a:xfrm>
                  <a:off x="5180434" y="5040644"/>
                  <a:ext cx="1831132" cy="369332"/>
                </a:xfrm>
                <a:prstGeom prst="rect">
                  <a:avLst/>
                </a:prstGeom>
                <a:blipFill>
                  <a:blip r:embed="rId10"/>
                  <a:stretch>
                    <a:fillRect/>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BB59D3D1-4D1D-26BD-2EFB-67CC20DD4192}"/>
                </a:ext>
              </a:extLst>
            </p:cNvPr>
            <p:cNvCxnSpPr>
              <a:cxnSpLocks/>
            </p:cNvCxnSpPr>
            <p:nvPr/>
          </p:nvCxnSpPr>
          <p:spPr>
            <a:xfrm flipH="1">
              <a:off x="5805339" y="5283475"/>
              <a:ext cx="1810139" cy="204327"/>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grpSp>
      <p:cxnSp>
        <p:nvCxnSpPr>
          <p:cNvPr id="39" name="Straight Connector 38">
            <a:extLst>
              <a:ext uri="{FF2B5EF4-FFF2-40B4-BE49-F238E27FC236}">
                <a16:creationId xmlns:a16="http://schemas.microsoft.com/office/drawing/2014/main" id="{24C3FBC4-9F52-9DFB-DBC2-6C1F33BE2042}"/>
              </a:ext>
            </a:extLst>
          </p:cNvPr>
          <p:cNvCxnSpPr>
            <a:cxnSpLocks/>
          </p:cNvCxnSpPr>
          <p:nvPr/>
        </p:nvCxnSpPr>
        <p:spPr>
          <a:xfrm flipH="1">
            <a:off x="4053465" y="4331911"/>
            <a:ext cx="91440" cy="234010"/>
          </a:xfrm>
          <a:prstGeom prst="line">
            <a:avLst/>
          </a:prstGeom>
          <a:ln w="25400"/>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16A6FE4-F80A-7A25-298E-9049974553DA}"/>
                  </a:ext>
                </a:extLst>
              </p:cNvPr>
              <p:cNvSpPr txBox="1"/>
              <p:nvPr/>
            </p:nvSpPr>
            <p:spPr>
              <a:xfrm>
                <a:off x="7808502" y="5048904"/>
                <a:ext cx="3188388" cy="461665"/>
              </a:xfrm>
              <a:prstGeom prst="rect">
                <a:avLst/>
              </a:prstGeom>
              <a:noFill/>
            </p:spPr>
            <p:txBody>
              <a:bodyPr wrap="square">
                <a:spAutoFit/>
              </a:bodyPr>
              <a:lstStyle/>
              <a:p>
                <a:r>
                  <a:rPr lang="en-US" sz="2400" dirty="0">
                    <a:solidFill>
                      <a:srgbClr val="C00000"/>
                    </a:solidFill>
                  </a:rPr>
                  <a:t> </a:t>
                </a:r>
                <a14:m>
                  <m:oMath xmlns:m="http://schemas.openxmlformats.org/officeDocument/2006/math">
                    <m:r>
                      <a:rPr lang="en-US" sz="2400" i="1">
                        <a:solidFill>
                          <a:srgbClr val="C00000"/>
                        </a:solidFill>
                        <a:latin typeface="Cambria Math" panose="02040503050406030204" pitchFamily="18" charset="0"/>
                      </a:rPr>
                      <m:t>𝑥</m:t>
                    </m:r>
                    <m:r>
                      <a:rPr lang="en-US" sz="2400" i="1">
                        <a:solidFill>
                          <a:srgbClr val="C00000"/>
                        </a:solidFill>
                        <a:latin typeface="Cambria Math" panose="02040503050406030204" pitchFamily="18" charset="0"/>
                      </a:rPr>
                      <m:t>=0 </m:t>
                    </m:r>
                    <m:r>
                      <a:rPr lang="en-US" sz="2400" i="1">
                        <a:solidFill>
                          <a:srgbClr val="C00000"/>
                        </a:solidFill>
                        <a:latin typeface="Cambria Math" panose="02040503050406030204" pitchFamily="18" charset="0"/>
                      </a:rPr>
                      <m:t>𝑦</m:t>
                    </m:r>
                    <m:r>
                      <a:rPr lang="en-US" sz="2400" i="1">
                        <a:solidFill>
                          <a:srgbClr val="C00000"/>
                        </a:solidFill>
                        <a:latin typeface="Cambria Math" panose="02040503050406030204" pitchFamily="18" charset="0"/>
                      </a:rPr>
                      <m:t>=1, </m:t>
                    </m:r>
                    <m:r>
                      <a:rPr lang="en-US" sz="2400" i="1">
                        <a:solidFill>
                          <a:srgbClr val="C00000"/>
                        </a:solidFill>
                        <a:latin typeface="Cambria Math" panose="02040503050406030204" pitchFamily="18" charset="0"/>
                      </a:rPr>
                      <m:t>𝑧</m:t>
                    </m:r>
                    <m:r>
                      <a:rPr lang="en-US" sz="2400" i="1">
                        <a:solidFill>
                          <a:srgbClr val="C00000"/>
                        </a:solidFill>
                        <a:latin typeface="Cambria Math" panose="02040503050406030204" pitchFamily="18" charset="0"/>
                      </a:rPr>
                      <m:t>=0</m:t>
                    </m:r>
                  </m:oMath>
                </a14:m>
                <a:r>
                  <a:rPr lang="en-US" sz="2400" dirty="0"/>
                  <a:t> </a:t>
                </a:r>
              </a:p>
            </p:txBody>
          </p:sp>
        </mc:Choice>
        <mc:Fallback xmlns="">
          <p:sp>
            <p:nvSpPr>
              <p:cNvPr id="10" name="TextBox 9">
                <a:extLst>
                  <a:ext uri="{FF2B5EF4-FFF2-40B4-BE49-F238E27FC236}">
                    <a16:creationId xmlns:a16="http://schemas.microsoft.com/office/drawing/2014/main" id="{B16A6FE4-F80A-7A25-298E-9049974553DA}"/>
                  </a:ext>
                </a:extLst>
              </p:cNvPr>
              <p:cNvSpPr txBox="1">
                <a:spLocks noRot="1" noChangeAspect="1" noMove="1" noResize="1" noEditPoints="1" noAdjustHandles="1" noChangeArrowheads="1" noChangeShapeType="1" noTextEdit="1"/>
              </p:cNvSpPr>
              <p:nvPr/>
            </p:nvSpPr>
            <p:spPr>
              <a:xfrm>
                <a:off x="7808502" y="5048904"/>
                <a:ext cx="3188388" cy="461665"/>
              </a:xfrm>
              <a:prstGeom prst="rect">
                <a:avLst/>
              </a:prstGeom>
              <a:blipFill>
                <a:blip r:embed="rId11"/>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387408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Relevancy Filtering</a:t>
            </a:r>
          </a:p>
        </p:txBody>
      </p:sp>
      <p:sp>
        <p:nvSpPr>
          <p:cNvPr id="3" name="Content Placeholder 2">
            <a:extLst>
              <a:ext uri="{FF2B5EF4-FFF2-40B4-BE49-F238E27FC236}">
                <a16:creationId xmlns:a16="http://schemas.microsoft.com/office/drawing/2014/main" id="{0FA69FD0-AF72-3668-183D-8592B139CD07}"/>
              </a:ext>
            </a:extLst>
          </p:cNvPr>
          <p:cNvSpPr>
            <a:spLocks noGrp="1"/>
          </p:cNvSpPr>
          <p:nvPr>
            <p:ph idx="1"/>
          </p:nvPr>
        </p:nvSpPr>
        <p:spPr>
          <a:xfrm>
            <a:off x="838200" y="1825625"/>
            <a:ext cx="10993016" cy="4351338"/>
          </a:xfrm>
        </p:spPr>
        <p:txBody>
          <a:bodyPr/>
          <a:lstStyle/>
          <a:p>
            <a:pPr marL="0" indent="0">
              <a:buNone/>
            </a:pPr>
            <a:r>
              <a:rPr lang="en-US" b="1" dirty="0"/>
              <a:t>Purpose: </a:t>
            </a:r>
            <a:r>
              <a:rPr lang="en-US" dirty="0"/>
              <a:t>expose only subset of literal assignments to T solvers</a:t>
            </a:r>
          </a:p>
          <a:p>
            <a:pPr marL="0" indent="0">
              <a:buNone/>
            </a:pPr>
            <a:r>
              <a:rPr lang="en-US" b="1" dirty="0"/>
              <a:t>Reason: </a:t>
            </a:r>
            <a:r>
              <a:rPr lang="en-US" dirty="0"/>
              <a:t>Delays introduction of terms for T-and quantifier instantiation</a:t>
            </a:r>
          </a:p>
          <a:p>
            <a:pPr marL="0" indent="0">
              <a:buNone/>
            </a:pPr>
            <a:r>
              <a:rPr lang="en-US" b="1" dirty="0"/>
              <a:t>Idea: </a:t>
            </a:r>
            <a:r>
              <a:rPr lang="en-US" dirty="0"/>
              <a:t>Simulate tableau reasoning on top of CDCL</a:t>
            </a:r>
          </a:p>
          <a:p>
            <a:pPr marL="0" indent="0">
              <a:buNone/>
            </a:pPr>
            <a:endParaRPr lang="en-US" b="1"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1BD6D0E-DD7D-B0CC-D0E3-C868B0003035}"/>
                  </a:ext>
                </a:extLst>
              </p:cNvPr>
              <p:cNvSpPr txBox="1"/>
              <p:nvPr/>
            </p:nvSpPr>
            <p:spPr>
              <a:xfrm>
                <a:off x="1322614" y="4001294"/>
                <a:ext cx="1588537"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ctrlPr>
                            <a:rPr lang="en-US"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E1BD6D0E-DD7D-B0CC-D0E3-C868B0003035}"/>
                  </a:ext>
                </a:extLst>
              </p:cNvPr>
              <p:cNvSpPr txBox="1">
                <a:spLocks noRot="1" noChangeAspect="1" noMove="1" noResize="1" noEditPoints="1" noAdjustHandles="1" noChangeArrowheads="1" noChangeShapeType="1" noTextEdit="1"/>
              </p:cNvSpPr>
              <p:nvPr/>
            </p:nvSpPr>
            <p:spPr>
              <a:xfrm>
                <a:off x="1322614" y="4001294"/>
                <a:ext cx="1588537" cy="369332"/>
              </a:xfrm>
              <a:prstGeom prst="rect">
                <a:avLst/>
              </a:prstGeom>
              <a:blipFill>
                <a:blip r:embed="rId2"/>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8B3BC18-C61A-0D51-E9EF-F32762AD3F8C}"/>
                  </a:ext>
                </a:extLst>
              </p:cNvPr>
              <p:cNvSpPr txBox="1"/>
              <p:nvPr/>
            </p:nvSpPr>
            <p:spPr>
              <a:xfrm>
                <a:off x="4115576" y="3983468"/>
                <a:ext cx="7088934" cy="404983"/>
              </a:xfrm>
              <a:prstGeom prst="rect">
                <a:avLst/>
              </a:prstGeom>
              <a:noFill/>
            </p:spPr>
            <p:txBody>
              <a:bodyPr wrap="square">
                <a:spAutoFit/>
              </a:bodyPr>
              <a:lstStyle/>
              <a:p>
                <a:pPr marL="0" indent="0">
                  <a:buNone/>
                </a:pPr>
                <a:r>
                  <a:rPr lang="en-US" dirty="0"/>
                  <a:t> </a:t>
                </a:r>
                <a14:m>
                  <m:oMath xmlns:m="http://schemas.openxmlformats.org/officeDocument/2006/math">
                    <m:d>
                      <m:dPr>
                        <m:ctrlPr>
                          <a:rPr lang="en-US" b="0" i="1" smtClean="0">
                            <a:latin typeface="Cambria Math" panose="02040503050406030204" pitchFamily="18" charset="0"/>
                          </a:rPr>
                        </m:ctrlPr>
                      </m:dPr>
                      <m:e>
                        <m:d>
                          <m:dPr>
                            <m:ctrlPr>
                              <a:rPr lang="en-US"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r>
                          <a:rPr lang="en-US" b="0" i="1" smtClean="0">
                            <a:latin typeface="Cambria Math" panose="02040503050406030204" pitchFamily="18" charset="0"/>
                          </a:rPr>
                          <m:t>𝑐</m:t>
                        </m:r>
                      </m:e>
                    </m:d>
                    <m:r>
                      <a:rPr lang="en-US" b="0" i="1" smtClean="0">
                        <a:latin typeface="Cambria Math" panose="02040503050406030204" pitchFamily="18" charset="0"/>
                      </a:rPr>
                      <m:t>   (</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r>
                          <a:rPr lang="en-US" b="0" i="1" smtClean="0">
                            <a:latin typeface="Cambria Math" panose="02040503050406030204" pitchFamily="18" charset="0"/>
                          </a:rPr>
                          <m:t>𝑏</m:t>
                        </m:r>
                      </m:e>
                    </m:d>
                  </m:oMath>
                </a14:m>
                <a:r>
                  <a:rPr lang="en-US" dirty="0"/>
                  <a:t>    </a:t>
                </a:r>
                <a14:m>
                  <m:oMath xmlns:m="http://schemas.openxmlformats.org/officeDocument/2006/math">
                    <m:d>
                      <m:dPr>
                        <m:ctrlPr>
                          <a:rPr lang="en-US" i="1">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oMath>
                </a14:m>
                <a:endParaRPr lang="en-US" dirty="0"/>
              </a:p>
            </p:txBody>
          </p:sp>
        </mc:Choice>
        <mc:Fallback xmlns="">
          <p:sp>
            <p:nvSpPr>
              <p:cNvPr id="6" name="TextBox 5">
                <a:extLst>
                  <a:ext uri="{FF2B5EF4-FFF2-40B4-BE49-F238E27FC236}">
                    <a16:creationId xmlns:a16="http://schemas.microsoft.com/office/drawing/2014/main" id="{A8B3BC18-C61A-0D51-E9EF-F32762AD3F8C}"/>
                  </a:ext>
                </a:extLst>
              </p:cNvPr>
              <p:cNvSpPr txBox="1">
                <a:spLocks noRot="1" noChangeAspect="1" noMove="1" noResize="1" noEditPoints="1" noAdjustHandles="1" noChangeArrowheads="1" noChangeShapeType="1" noTextEdit="1"/>
              </p:cNvSpPr>
              <p:nvPr/>
            </p:nvSpPr>
            <p:spPr>
              <a:xfrm>
                <a:off x="4115576" y="3983468"/>
                <a:ext cx="7088934" cy="404983"/>
              </a:xfrm>
              <a:prstGeom prst="rect">
                <a:avLst/>
              </a:prstGeom>
              <a:blipFill>
                <a:blip r:embed="rId3"/>
                <a:stretch>
                  <a:fillRect b="-89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491C82D-D519-F4F6-E762-6643B8822695}"/>
                  </a:ext>
                </a:extLst>
              </p:cNvPr>
              <p:cNvSpPr txBox="1"/>
              <p:nvPr/>
            </p:nvSpPr>
            <p:spPr>
              <a:xfrm>
                <a:off x="955831" y="5251166"/>
                <a:ext cx="10757753" cy="923330"/>
              </a:xfrm>
              <a:prstGeom prst="rect">
                <a:avLst/>
              </a:prstGeom>
              <a:noFill/>
            </p:spPr>
            <p:txBody>
              <a:bodyPr wrap="none" rtlCol="0">
                <a:spAutoFit/>
              </a:bodyPr>
              <a:lstStyle/>
              <a:p>
                <a:r>
                  <a:rPr lang="en-US" dirty="0"/>
                  <a:t>Scenario 1: </a:t>
                </a:r>
                <a:r>
                  <a:rPr lang="en-US" i="1" dirty="0"/>
                  <a:t>c </a:t>
                </a:r>
                <a:r>
                  <a:rPr lang="en-US" dirty="0"/>
                  <a:t>is assigned to T, root clause is satisfied. 	Atoms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𝑏</m:t>
                    </m:r>
                  </m:oMath>
                </a14:m>
                <a:r>
                  <a:rPr lang="en-US" dirty="0"/>
                  <a:t> are never set relevant</a:t>
                </a:r>
              </a:p>
              <a:p>
                <a:endParaRPr lang="en-US" dirty="0"/>
              </a:p>
              <a:p>
                <a:r>
                  <a:rPr lang="en-US" dirty="0"/>
                  <a:t>Scenario 2: </a:t>
                </a:r>
                <a:r>
                  <a:rPr lang="en-US" i="1" dirty="0"/>
                  <a:t>c </a:t>
                </a:r>
                <a:r>
                  <a:rPr lang="en-US" dirty="0"/>
                  <a:t>is assigned to F, </a:t>
                </a:r>
                <a14:m>
                  <m:oMath xmlns:m="http://schemas.openxmlformats.org/officeDocument/2006/math">
                    <m:d>
                      <m:dPr>
                        <m:ctrlPr>
                          <a:rPr lang="en-US" i="1" smtClean="0">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oMath>
                </a14:m>
                <a:r>
                  <a:rPr lang="en-US" dirty="0"/>
                  <a:t> is assigned T.    	Atoms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 </m:t>
                    </m:r>
                    <m:r>
                      <a:rPr lang="en-US" i="1">
                        <a:latin typeface="Cambria Math" panose="02040503050406030204" pitchFamily="18" charset="0"/>
                      </a:rPr>
                      <m:t>𝑏</m:t>
                    </m:r>
                  </m:oMath>
                </a14:m>
                <a:r>
                  <a:rPr lang="en-US" dirty="0"/>
                  <a:t> are marked relevant (and propagated to T)</a:t>
                </a:r>
              </a:p>
            </p:txBody>
          </p:sp>
        </mc:Choice>
        <mc:Fallback xmlns="">
          <p:sp>
            <p:nvSpPr>
              <p:cNvPr id="7" name="TextBox 6">
                <a:extLst>
                  <a:ext uri="{FF2B5EF4-FFF2-40B4-BE49-F238E27FC236}">
                    <a16:creationId xmlns:a16="http://schemas.microsoft.com/office/drawing/2014/main" id="{C491C82D-D519-F4F6-E762-6643B8822695}"/>
                  </a:ext>
                </a:extLst>
              </p:cNvPr>
              <p:cNvSpPr txBox="1">
                <a:spLocks noRot="1" noChangeAspect="1" noMove="1" noResize="1" noEditPoints="1" noAdjustHandles="1" noChangeArrowheads="1" noChangeShapeType="1" noTextEdit="1"/>
              </p:cNvSpPr>
              <p:nvPr/>
            </p:nvSpPr>
            <p:spPr>
              <a:xfrm>
                <a:off x="955831" y="5251166"/>
                <a:ext cx="10757753" cy="923330"/>
              </a:xfrm>
              <a:prstGeom prst="rect">
                <a:avLst/>
              </a:prstGeom>
              <a:blipFill>
                <a:blip r:embed="rId4"/>
                <a:stretch>
                  <a:fillRect l="-510" t="-3289" b="-9211"/>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14BDEE5-3B7A-A7B9-01C7-356A62F9D9C1}"/>
              </a:ext>
            </a:extLst>
          </p:cNvPr>
          <p:cNvSpPr txBox="1"/>
          <p:nvPr/>
        </p:nvSpPr>
        <p:spPr>
          <a:xfrm>
            <a:off x="4233430" y="4430853"/>
            <a:ext cx="1266757" cy="369332"/>
          </a:xfrm>
          <a:prstGeom prst="rect">
            <a:avLst/>
          </a:prstGeom>
          <a:noFill/>
        </p:spPr>
        <p:txBody>
          <a:bodyPr wrap="none" rtlCol="0">
            <a:spAutoFit/>
          </a:bodyPr>
          <a:lstStyle/>
          <a:p>
            <a:r>
              <a:rPr lang="en-US" dirty="0"/>
              <a:t>Root clause</a:t>
            </a:r>
          </a:p>
        </p:txBody>
      </p:sp>
      <p:sp>
        <p:nvSpPr>
          <p:cNvPr id="9" name="TextBox 8">
            <a:extLst>
              <a:ext uri="{FF2B5EF4-FFF2-40B4-BE49-F238E27FC236}">
                <a16:creationId xmlns:a16="http://schemas.microsoft.com/office/drawing/2014/main" id="{C11BE1CE-49A8-81C6-0FF4-E045C218F804}"/>
              </a:ext>
            </a:extLst>
          </p:cNvPr>
          <p:cNvSpPr txBox="1"/>
          <p:nvPr/>
        </p:nvSpPr>
        <p:spPr>
          <a:xfrm>
            <a:off x="5574832" y="4425422"/>
            <a:ext cx="1896225" cy="369332"/>
          </a:xfrm>
          <a:prstGeom prst="rect">
            <a:avLst/>
          </a:prstGeom>
          <a:noFill/>
        </p:spPr>
        <p:txBody>
          <a:bodyPr wrap="none" rtlCol="0">
            <a:spAutoFit/>
          </a:bodyPr>
          <a:lstStyle/>
          <a:p>
            <a:r>
              <a:rPr lang="en-US" dirty="0"/>
              <a:t>Definition clauses</a:t>
            </a:r>
          </a:p>
        </p:txBody>
      </p:sp>
      <p:sp>
        <p:nvSpPr>
          <p:cNvPr id="4" name="TextBox 3">
            <a:extLst>
              <a:ext uri="{FF2B5EF4-FFF2-40B4-BE49-F238E27FC236}">
                <a16:creationId xmlns:a16="http://schemas.microsoft.com/office/drawing/2014/main" id="{7E0F1936-0FCC-B486-D112-41DDB9FE9085}"/>
              </a:ext>
            </a:extLst>
          </p:cNvPr>
          <p:cNvSpPr txBox="1"/>
          <p:nvPr/>
        </p:nvSpPr>
        <p:spPr>
          <a:xfrm>
            <a:off x="5872794" y="6412666"/>
            <a:ext cx="6247223" cy="307777"/>
          </a:xfrm>
          <a:prstGeom prst="rect">
            <a:avLst/>
          </a:prstGeom>
          <a:noFill/>
        </p:spPr>
        <p:txBody>
          <a:bodyPr wrap="none" rtlCol="0">
            <a:spAutoFit/>
          </a:bodyPr>
          <a:lstStyle/>
          <a:p>
            <a:r>
              <a:rPr lang="en-US" sz="1400" dirty="0" err="1">
                <a:latin typeface="Consolas" panose="020B0609020204030204" pitchFamily="49" charset="0"/>
              </a:rPr>
              <a:t>smt.relevancy</a:t>
            </a:r>
            <a:r>
              <a:rPr lang="en-US" sz="1400" dirty="0">
                <a:latin typeface="Consolas" panose="020B0609020204030204" pitchFamily="49" charset="0"/>
              </a:rPr>
              <a:t>={0,1,2} (least to most use of relevancy filter)</a:t>
            </a:r>
          </a:p>
        </p:txBody>
      </p:sp>
    </p:spTree>
    <p:extLst>
      <p:ext uri="{BB962C8B-B14F-4D97-AF65-F5344CB8AC3E}">
        <p14:creationId xmlns:p14="http://schemas.microsoft.com/office/powerpoint/2010/main" val="3549703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Ackermann reductions</a:t>
            </a:r>
          </a:p>
        </p:txBody>
      </p:sp>
      <p:pic>
        <p:nvPicPr>
          <p:cNvPr id="5" name="Picture 4">
            <a:extLst>
              <a:ext uri="{FF2B5EF4-FFF2-40B4-BE49-F238E27FC236}">
                <a16:creationId xmlns:a16="http://schemas.microsoft.com/office/drawing/2014/main" id="{E408D590-667A-6553-9DE2-3D42D6308567}"/>
              </a:ext>
            </a:extLst>
          </p:cNvPr>
          <p:cNvPicPr>
            <a:picLocks noChangeAspect="1"/>
          </p:cNvPicPr>
          <p:nvPr/>
        </p:nvPicPr>
        <p:blipFill rotWithShape="1">
          <a:blip r:embed="rId2"/>
          <a:srcRect t="6167"/>
          <a:stretch/>
        </p:blipFill>
        <p:spPr>
          <a:xfrm>
            <a:off x="658691" y="1858837"/>
            <a:ext cx="9401248" cy="1735705"/>
          </a:xfrm>
          <a:prstGeom prst="rect">
            <a:avLst/>
          </a:prstGeom>
        </p:spPr>
      </p:pic>
      <p:pic>
        <p:nvPicPr>
          <p:cNvPr id="7" name="Picture 6">
            <a:extLst>
              <a:ext uri="{FF2B5EF4-FFF2-40B4-BE49-F238E27FC236}">
                <a16:creationId xmlns:a16="http://schemas.microsoft.com/office/drawing/2014/main" id="{EE6F237E-578C-65F8-0B0D-9FC156D92DF8}"/>
              </a:ext>
            </a:extLst>
          </p:cNvPr>
          <p:cNvPicPr>
            <a:picLocks noChangeAspect="1"/>
          </p:cNvPicPr>
          <p:nvPr/>
        </p:nvPicPr>
        <p:blipFill>
          <a:blip r:embed="rId3"/>
          <a:stretch>
            <a:fillRect/>
          </a:stretch>
        </p:blipFill>
        <p:spPr>
          <a:xfrm>
            <a:off x="658691" y="4335846"/>
            <a:ext cx="10874617" cy="1092485"/>
          </a:xfrm>
          <a:prstGeom prst="rect">
            <a:avLst/>
          </a:prstGeom>
        </p:spPr>
      </p:pic>
      <p:sp>
        <p:nvSpPr>
          <p:cNvPr id="4" name="TextBox 3">
            <a:extLst>
              <a:ext uri="{FF2B5EF4-FFF2-40B4-BE49-F238E27FC236}">
                <a16:creationId xmlns:a16="http://schemas.microsoft.com/office/drawing/2014/main" id="{0D174AAF-8D6C-EE4C-7C0B-54BEC3301E66}"/>
              </a:ext>
            </a:extLst>
          </p:cNvPr>
          <p:cNvSpPr txBox="1"/>
          <p:nvPr/>
        </p:nvSpPr>
        <p:spPr>
          <a:xfrm>
            <a:off x="5444361" y="6392292"/>
            <a:ext cx="6526924" cy="369332"/>
          </a:xfrm>
          <a:prstGeom prst="rect">
            <a:avLst/>
          </a:prstGeom>
          <a:noFill/>
        </p:spPr>
        <p:txBody>
          <a:bodyPr wrap="square">
            <a:spAutoFit/>
          </a:bodyPr>
          <a:lstStyle/>
          <a:p>
            <a:r>
              <a:rPr lang="en-US" dirty="0" err="1">
                <a:latin typeface="Consolas" panose="020B0609020204030204" pitchFamily="49" charset="0"/>
              </a:rPr>
              <a:t>smt.dack.threshold</a:t>
            </a:r>
            <a:r>
              <a:rPr lang="en-US" dirty="0">
                <a:latin typeface="Consolas" panose="020B0609020204030204" pitchFamily="49" charset="0"/>
              </a:rPr>
              <a:t> = 10, 	  </a:t>
            </a:r>
            <a:r>
              <a:rPr lang="en-US" dirty="0" err="1">
                <a:latin typeface="Consolas" panose="020B0609020204030204" pitchFamily="49" charset="0"/>
              </a:rPr>
              <a:t>smt.dack.eq</a:t>
            </a:r>
            <a:r>
              <a:rPr lang="en-US" dirty="0">
                <a:latin typeface="Consolas" panose="020B0609020204030204" pitchFamily="49" charset="0"/>
              </a:rPr>
              <a:t> = false</a:t>
            </a:r>
          </a:p>
        </p:txBody>
      </p:sp>
    </p:spTree>
    <p:extLst>
      <p:ext uri="{BB962C8B-B14F-4D97-AF65-F5344CB8AC3E}">
        <p14:creationId xmlns:p14="http://schemas.microsoft.com/office/powerpoint/2010/main" val="1294911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Iterative Deepening</a:t>
            </a:r>
          </a:p>
        </p:txBody>
      </p:sp>
      <p:sp>
        <p:nvSpPr>
          <p:cNvPr id="5" name="Content Placeholder 4">
            <a:extLst>
              <a:ext uri="{FF2B5EF4-FFF2-40B4-BE49-F238E27FC236}">
                <a16:creationId xmlns:a16="http://schemas.microsoft.com/office/drawing/2014/main" id="{925F7204-9BC7-4449-9E59-17057BD8CF99}"/>
              </a:ext>
            </a:extLst>
          </p:cNvPr>
          <p:cNvSpPr>
            <a:spLocks noGrp="1"/>
          </p:cNvSpPr>
          <p:nvPr>
            <p:ph sz="half" idx="2"/>
          </p:nvPr>
        </p:nvSpPr>
        <p:spPr>
          <a:xfrm>
            <a:off x="5269834" y="1825624"/>
            <a:ext cx="6485019" cy="4117975"/>
          </a:xfrm>
        </p:spPr>
        <p:txBody>
          <a:bodyPr>
            <a:normAutofit fontScale="92500" lnSpcReduction="10000"/>
          </a:bodyPr>
          <a:lstStyle/>
          <a:p>
            <a:pPr>
              <a:buFontTx/>
              <a:buChar char="-"/>
            </a:pPr>
            <a:r>
              <a:rPr lang="en-US" sz="2000" dirty="0"/>
              <a:t>Assume ((_ is nil) list1) ((_ is nil) list2)</a:t>
            </a:r>
          </a:p>
          <a:p>
            <a:pPr>
              <a:buFontTx/>
              <a:buChar char="-"/>
            </a:pPr>
            <a:r>
              <a:rPr lang="en-US" sz="2000" dirty="0" err="1"/>
              <a:t>Unsat</a:t>
            </a:r>
            <a:r>
              <a:rPr lang="en-US" sz="2000" dirty="0"/>
              <a:t> core: ((_ is nil) list1) </a:t>
            </a:r>
          </a:p>
          <a:p>
            <a:pPr marL="0" indent="0">
              <a:buNone/>
            </a:pPr>
            <a:endParaRPr lang="en-US" sz="2000" dirty="0"/>
          </a:p>
          <a:p>
            <a:pPr>
              <a:buFontTx/>
              <a:buChar char="-"/>
            </a:pPr>
            <a:r>
              <a:rPr lang="en-US" sz="2000" dirty="0"/>
              <a:t>Assume ((_ is nil) (tail list1)) ((_ is nil) list2)</a:t>
            </a:r>
          </a:p>
          <a:p>
            <a:pPr>
              <a:buFontTx/>
              <a:buChar char="-"/>
            </a:pPr>
            <a:r>
              <a:rPr lang="en-US" sz="2000" dirty="0" err="1"/>
              <a:t>Unsat</a:t>
            </a:r>
            <a:r>
              <a:rPr lang="en-US" sz="2000" dirty="0"/>
              <a:t> core: ((_ is nil) list2) </a:t>
            </a:r>
          </a:p>
          <a:p>
            <a:pPr marL="0" indent="0">
              <a:buNone/>
            </a:pPr>
            <a:endParaRPr lang="en-US" sz="2000" dirty="0"/>
          </a:p>
          <a:p>
            <a:pPr>
              <a:buFontTx/>
              <a:buChar char="-"/>
            </a:pPr>
            <a:r>
              <a:rPr lang="en-US" sz="2000" dirty="0"/>
              <a:t>Assume ((_ is nil) (tail list1)) ((_ is nil) (tail list2))</a:t>
            </a:r>
          </a:p>
          <a:p>
            <a:pPr>
              <a:buFontTx/>
              <a:buChar char="-"/>
            </a:pPr>
            <a:r>
              <a:rPr lang="en-US" sz="2000" dirty="0" err="1"/>
              <a:t>Unsat</a:t>
            </a:r>
            <a:r>
              <a:rPr lang="en-US" sz="2000" dirty="0"/>
              <a:t> core: ((_ is nil) (tail list1))  </a:t>
            </a:r>
          </a:p>
          <a:p>
            <a:pPr>
              <a:buFontTx/>
              <a:buChar char="-"/>
            </a:pPr>
            <a:endParaRPr lang="en-US" sz="2000" dirty="0"/>
          </a:p>
          <a:p>
            <a:pPr>
              <a:buFontTx/>
              <a:buChar char="-"/>
            </a:pPr>
            <a:r>
              <a:rPr lang="en-US" sz="2000" dirty="0"/>
              <a:t>Assume ((_ is nil) (tail (tail list1))) ((_ is nil) (tail list2))</a:t>
            </a:r>
          </a:p>
          <a:p>
            <a:pPr>
              <a:buFontTx/>
              <a:buChar char="-"/>
            </a:pPr>
            <a:r>
              <a:rPr lang="en-US" sz="2000" dirty="0"/>
              <a:t>SAT</a:t>
            </a:r>
          </a:p>
          <a:p>
            <a:pPr>
              <a:buFontTx/>
              <a:buChar char="-"/>
            </a:pPr>
            <a:endParaRPr lang="en-US" sz="2000"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F6C3F430-CDEC-63C9-79B6-B5FDF0CFEAAB}"/>
              </a:ext>
            </a:extLst>
          </p:cNvPr>
          <p:cNvPicPr>
            <a:picLocks noChangeAspect="1"/>
          </p:cNvPicPr>
          <p:nvPr/>
        </p:nvPicPr>
        <p:blipFill rotWithShape="1">
          <a:blip r:embed="rId2"/>
          <a:srcRect r="11207"/>
          <a:stretch/>
        </p:blipFill>
        <p:spPr>
          <a:xfrm>
            <a:off x="694459" y="2085787"/>
            <a:ext cx="4575374" cy="2686425"/>
          </a:xfrm>
          <a:prstGeom prst="rect">
            <a:avLst/>
          </a:prstGeom>
        </p:spPr>
      </p:pic>
      <p:pic>
        <p:nvPicPr>
          <p:cNvPr id="9" name="Picture 8">
            <a:extLst>
              <a:ext uri="{FF2B5EF4-FFF2-40B4-BE49-F238E27FC236}">
                <a16:creationId xmlns:a16="http://schemas.microsoft.com/office/drawing/2014/main" id="{54B26C93-184F-95DE-2988-D3F6C4656F39}"/>
              </a:ext>
            </a:extLst>
          </p:cNvPr>
          <p:cNvPicPr>
            <a:picLocks noChangeAspect="1"/>
          </p:cNvPicPr>
          <p:nvPr/>
        </p:nvPicPr>
        <p:blipFill>
          <a:blip r:embed="rId3"/>
          <a:stretch>
            <a:fillRect/>
          </a:stretch>
        </p:blipFill>
        <p:spPr>
          <a:xfrm>
            <a:off x="8401044" y="2224573"/>
            <a:ext cx="3667637" cy="219106"/>
          </a:xfrm>
          <a:prstGeom prst="rect">
            <a:avLst/>
          </a:prstGeom>
        </p:spPr>
      </p:pic>
      <p:pic>
        <p:nvPicPr>
          <p:cNvPr id="11" name="Picture 10">
            <a:extLst>
              <a:ext uri="{FF2B5EF4-FFF2-40B4-BE49-F238E27FC236}">
                <a16:creationId xmlns:a16="http://schemas.microsoft.com/office/drawing/2014/main" id="{5F974B34-397C-4684-8FFC-A2C8AC767CB4}"/>
              </a:ext>
            </a:extLst>
          </p:cNvPr>
          <p:cNvPicPr>
            <a:picLocks noChangeAspect="1"/>
          </p:cNvPicPr>
          <p:nvPr/>
        </p:nvPicPr>
        <p:blipFill>
          <a:blip r:embed="rId4"/>
          <a:stretch>
            <a:fillRect/>
          </a:stretch>
        </p:blipFill>
        <p:spPr>
          <a:xfrm>
            <a:off x="8512343" y="3348025"/>
            <a:ext cx="2724530" cy="161948"/>
          </a:xfrm>
          <a:prstGeom prst="rect">
            <a:avLst/>
          </a:prstGeom>
        </p:spPr>
      </p:pic>
      <p:pic>
        <p:nvPicPr>
          <p:cNvPr id="12" name="Picture 11">
            <a:extLst>
              <a:ext uri="{FF2B5EF4-FFF2-40B4-BE49-F238E27FC236}">
                <a16:creationId xmlns:a16="http://schemas.microsoft.com/office/drawing/2014/main" id="{B9105A5E-01E4-6B00-5D56-15EF5CFD0147}"/>
              </a:ext>
            </a:extLst>
          </p:cNvPr>
          <p:cNvPicPr>
            <a:picLocks noChangeAspect="1"/>
          </p:cNvPicPr>
          <p:nvPr/>
        </p:nvPicPr>
        <p:blipFill>
          <a:blip r:embed="rId3"/>
          <a:stretch>
            <a:fillRect/>
          </a:stretch>
        </p:blipFill>
        <p:spPr>
          <a:xfrm>
            <a:off x="8545108" y="4389953"/>
            <a:ext cx="3667637" cy="219106"/>
          </a:xfrm>
          <a:prstGeom prst="rect">
            <a:avLst/>
          </a:prstGeom>
        </p:spPr>
      </p:pic>
      <p:pic>
        <p:nvPicPr>
          <p:cNvPr id="13" name="Picture 12">
            <a:extLst>
              <a:ext uri="{FF2B5EF4-FFF2-40B4-BE49-F238E27FC236}">
                <a16:creationId xmlns:a16="http://schemas.microsoft.com/office/drawing/2014/main" id="{799360D8-F3A5-13A5-1D14-64BAEE8B5AC5}"/>
              </a:ext>
            </a:extLst>
          </p:cNvPr>
          <p:cNvPicPr>
            <a:picLocks noChangeAspect="1"/>
          </p:cNvPicPr>
          <p:nvPr/>
        </p:nvPicPr>
        <p:blipFill>
          <a:blip r:embed="rId4"/>
          <a:stretch>
            <a:fillRect/>
          </a:stretch>
        </p:blipFill>
        <p:spPr>
          <a:xfrm>
            <a:off x="8565853" y="4663021"/>
            <a:ext cx="2724530" cy="161948"/>
          </a:xfrm>
          <a:prstGeom prst="rect">
            <a:avLst/>
          </a:prstGeom>
        </p:spPr>
      </p:pic>
    </p:spTree>
    <p:extLst>
      <p:ext uri="{BB962C8B-B14F-4D97-AF65-F5344CB8AC3E}">
        <p14:creationId xmlns:p14="http://schemas.microsoft.com/office/powerpoint/2010/main" val="2179195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C9F1-1AC2-FEBA-4860-469C55254D3E}"/>
              </a:ext>
            </a:extLst>
          </p:cNvPr>
          <p:cNvSpPr>
            <a:spLocks noGrp="1"/>
          </p:cNvSpPr>
          <p:nvPr>
            <p:ph type="ctrTitle"/>
          </p:nvPr>
        </p:nvSpPr>
        <p:spPr/>
        <p:txBody>
          <a:bodyPr/>
          <a:lstStyle/>
          <a:p>
            <a:r>
              <a:rPr lang="en-US" dirty="0"/>
              <a:t>Core Decision Procedures</a:t>
            </a:r>
          </a:p>
        </p:txBody>
      </p:sp>
      <p:sp>
        <p:nvSpPr>
          <p:cNvPr id="3" name="Subtitle 2">
            <a:extLst>
              <a:ext uri="{FF2B5EF4-FFF2-40B4-BE49-F238E27FC236}">
                <a16:creationId xmlns:a16="http://schemas.microsoft.com/office/drawing/2014/main" id="{E906C6DA-740A-1E63-C8E5-E23B20305CB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91303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1A0C7838-519E-4C7C-BF74-624B75044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0571" y="292410"/>
            <a:ext cx="6305549" cy="6394360"/>
          </a:xfrm>
          <a:prstGeom prst="rect">
            <a:avLst/>
          </a:prstGeom>
        </p:spPr>
      </p:pic>
      <p:sp>
        <p:nvSpPr>
          <p:cNvPr id="7" name="TextBox 6">
            <a:extLst>
              <a:ext uri="{FF2B5EF4-FFF2-40B4-BE49-F238E27FC236}">
                <a16:creationId xmlns:a16="http://schemas.microsoft.com/office/drawing/2014/main" id="{9773374F-F846-442A-8F5F-6012787369D2}"/>
              </a:ext>
            </a:extLst>
          </p:cNvPr>
          <p:cNvSpPr txBox="1"/>
          <p:nvPr/>
        </p:nvSpPr>
        <p:spPr>
          <a:xfrm>
            <a:off x="7600950" y="4086225"/>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 name="Title 1">
            <a:extLst>
              <a:ext uri="{FF2B5EF4-FFF2-40B4-BE49-F238E27FC236}">
                <a16:creationId xmlns:a16="http://schemas.microsoft.com/office/drawing/2014/main" id="{9A8335DA-ADE9-40DF-B65B-B458D0767C7A}"/>
              </a:ext>
            </a:extLst>
          </p:cNvPr>
          <p:cNvSpPr>
            <a:spLocks noGrp="1"/>
          </p:cNvSpPr>
          <p:nvPr>
            <p:ph type="title"/>
          </p:nvPr>
        </p:nvSpPr>
        <p:spPr>
          <a:xfrm>
            <a:off x="838200" y="365125"/>
            <a:ext cx="10515600" cy="1325563"/>
          </a:xfrm>
        </p:spPr>
        <p:txBody>
          <a:bodyPr/>
          <a:lstStyle/>
          <a:p>
            <a:r>
              <a:rPr lang="en-US"/>
              <a:t>        overview</a:t>
            </a:r>
          </a:p>
        </p:txBody>
      </p:sp>
      <p:pic>
        <p:nvPicPr>
          <p:cNvPr id="10" name="Picture 2" descr="Picture 2">
            <a:extLst>
              <a:ext uri="{FF2B5EF4-FFF2-40B4-BE49-F238E27FC236}">
                <a16:creationId xmlns:a16="http://schemas.microsoft.com/office/drawing/2014/main" id="{B50BA9FD-C68B-49D1-AE57-7ADC77BC2B39}"/>
              </a:ext>
            </a:extLst>
          </p:cNvPr>
          <p:cNvPicPr>
            <a:picLocks noChangeAspect="1"/>
          </p:cNvPicPr>
          <p:nvPr/>
        </p:nvPicPr>
        <p:blipFill>
          <a:blip r:embed="rId3"/>
          <a:stretch>
            <a:fillRect/>
          </a:stretch>
        </p:blipFill>
        <p:spPr>
          <a:xfrm>
            <a:off x="972364" y="795173"/>
            <a:ext cx="769890" cy="465465"/>
          </a:xfrm>
          <a:prstGeom prst="rect">
            <a:avLst/>
          </a:prstGeom>
          <a:ln w="12700">
            <a:miter lim="400000"/>
          </a:ln>
        </p:spPr>
      </p:pic>
    </p:spTree>
    <p:extLst>
      <p:ext uri="{BB962C8B-B14F-4D97-AF65-F5344CB8AC3E}">
        <p14:creationId xmlns:p14="http://schemas.microsoft.com/office/powerpoint/2010/main" val="3758175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A4A5-8DDE-4A6C-8159-AD3058D36BD7}"/>
              </a:ext>
            </a:extLst>
          </p:cNvPr>
          <p:cNvSpPr>
            <a:spLocks noGrp="1"/>
          </p:cNvSpPr>
          <p:nvPr>
            <p:ph type="title"/>
          </p:nvPr>
        </p:nvSpPr>
        <p:spPr/>
        <p:txBody>
          <a:bodyPr/>
          <a:lstStyle/>
          <a:p>
            <a:r>
              <a:rPr lang="en-US" dirty="0"/>
              <a:t>CDCL(T) </a:t>
            </a:r>
          </a:p>
        </p:txBody>
      </p:sp>
      <p:pic>
        <p:nvPicPr>
          <p:cNvPr id="9" name="Picture 8">
            <a:extLst>
              <a:ext uri="{FF2B5EF4-FFF2-40B4-BE49-F238E27FC236}">
                <a16:creationId xmlns:a16="http://schemas.microsoft.com/office/drawing/2014/main" id="{DAFB224F-E26A-4B8F-BB4E-19212BC2BD95}"/>
              </a:ext>
            </a:extLst>
          </p:cNvPr>
          <p:cNvPicPr>
            <a:picLocks noChangeAspect="1"/>
          </p:cNvPicPr>
          <p:nvPr/>
        </p:nvPicPr>
        <p:blipFill>
          <a:blip r:embed="rId2"/>
          <a:stretch>
            <a:fillRect/>
          </a:stretch>
        </p:blipFill>
        <p:spPr>
          <a:xfrm>
            <a:off x="1799155" y="1671377"/>
            <a:ext cx="8774300" cy="4860665"/>
          </a:xfrm>
          <a:prstGeom prst="rect">
            <a:avLst/>
          </a:prstGeom>
        </p:spPr>
      </p:pic>
    </p:spTree>
    <p:extLst>
      <p:ext uri="{BB962C8B-B14F-4D97-AF65-F5344CB8AC3E}">
        <p14:creationId xmlns:p14="http://schemas.microsoft.com/office/powerpoint/2010/main" val="1176057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a:xfrm>
            <a:off x="245433" y="115963"/>
            <a:ext cx="4862930" cy="1326338"/>
          </a:xfrm>
        </p:spPr>
        <p:txBody>
          <a:bodyPr>
            <a:normAutofit/>
          </a:bodyPr>
          <a:lstStyle/>
          <a:p>
            <a:r>
              <a:rPr lang="en-US" dirty="0"/>
              <a:t>Custom Theories</a:t>
            </a:r>
          </a:p>
        </p:txBody>
      </p:sp>
      <p:pic>
        <p:nvPicPr>
          <p:cNvPr id="5" name="Content Placeholder 4" descr="Diagram&#10;&#10;Description automatically generated">
            <a:extLst>
              <a:ext uri="{FF2B5EF4-FFF2-40B4-BE49-F238E27FC236}">
                <a16:creationId xmlns:a16="http://schemas.microsoft.com/office/drawing/2014/main" id="{91DAE29A-5D30-FFA4-EE90-607D30D4D2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3371" y="0"/>
            <a:ext cx="5584485" cy="6858000"/>
          </a:xfrm>
        </p:spPr>
      </p:pic>
      <p:pic>
        <p:nvPicPr>
          <p:cNvPr id="4" name="Picture 3">
            <a:extLst>
              <a:ext uri="{FF2B5EF4-FFF2-40B4-BE49-F238E27FC236}">
                <a16:creationId xmlns:a16="http://schemas.microsoft.com/office/drawing/2014/main" id="{0128E507-7FE9-E398-3AFD-1A88671B9496}"/>
              </a:ext>
            </a:extLst>
          </p:cNvPr>
          <p:cNvPicPr>
            <a:picLocks noChangeAspect="1"/>
          </p:cNvPicPr>
          <p:nvPr/>
        </p:nvPicPr>
        <p:blipFill>
          <a:blip r:embed="rId3"/>
          <a:stretch>
            <a:fillRect/>
          </a:stretch>
        </p:blipFill>
        <p:spPr>
          <a:xfrm>
            <a:off x="929574" y="1442301"/>
            <a:ext cx="5353797" cy="5191850"/>
          </a:xfrm>
          <a:prstGeom prst="rect">
            <a:avLst/>
          </a:prstGeom>
        </p:spPr>
      </p:pic>
    </p:spTree>
    <p:extLst>
      <p:ext uri="{BB962C8B-B14F-4D97-AF65-F5344CB8AC3E}">
        <p14:creationId xmlns:p14="http://schemas.microsoft.com/office/powerpoint/2010/main" val="1012233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569079361"/>
              </p:ext>
            </p:extLst>
          </p:nvPr>
        </p:nvGraphicFramePr>
        <p:xfrm>
          <a:off x="1788160" y="-132080"/>
          <a:ext cx="8636000" cy="6156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sz="4800" dirty="0">
                <a:latin typeface="Calibri" pitchFamily="34" charset="0"/>
                <a:sym typeface="Symbol"/>
              </a:rPr>
              <a:t>CDCL(T)</a:t>
            </a:r>
            <a:endParaRPr sz="4800" spc="-167" dirty="0">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0" name="Text Placeholder 2"/>
          <p:cNvSpPr txBox="1">
            <a:spLocks/>
          </p:cNvSpPr>
          <p:nvPr/>
        </p:nvSpPr>
        <p:spPr>
          <a:xfrm>
            <a:off x="4931397" y="4088702"/>
            <a:ext cx="2986088" cy="2003625"/>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Equality + UF</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Arithmetic</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Bit-vectors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a:t>
            </a:r>
            <a:endParaRPr kumimoji="0" lang="en-US" sz="33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 name="Rectangular Callout 5"/>
          <p:cNvSpPr/>
          <p:nvPr/>
        </p:nvSpPr>
        <p:spPr bwMode="auto">
          <a:xfrm>
            <a:off x="1826342" y="4655576"/>
            <a:ext cx="2138517" cy="875070"/>
          </a:xfrm>
          <a:prstGeom prst="wedgeRectCallout">
            <a:avLst>
              <a:gd name="adj1" fmla="val -12891"/>
              <a:gd name="adj2" fmla="val -125506"/>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l"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Calibri" pitchFamily="34" charset="0"/>
                <a:sym typeface="Calibri"/>
              </a:rPr>
              <a:t>Case Analysis</a:t>
            </a:r>
          </a:p>
        </p:txBody>
      </p:sp>
    </p:spTree>
    <p:extLst>
      <p:ext uri="{BB962C8B-B14F-4D97-AF65-F5344CB8AC3E}">
        <p14:creationId xmlns:p14="http://schemas.microsoft.com/office/powerpoint/2010/main" val="23178955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p:txBody>
          <a:bodyPr/>
          <a:lstStyle/>
          <a:p>
            <a:r>
              <a:rPr lang="en-US" dirty="0"/>
              <a:t>Classification</a:t>
            </a:r>
          </a:p>
        </p:txBody>
      </p:sp>
      <p:sp>
        <p:nvSpPr>
          <p:cNvPr id="4" name="Rectangle 3">
            <a:extLst>
              <a:ext uri="{FF2B5EF4-FFF2-40B4-BE49-F238E27FC236}">
                <a16:creationId xmlns:a16="http://schemas.microsoft.com/office/drawing/2014/main" id="{18B0E677-8B6B-328D-374C-79DC6CA3A34B}"/>
              </a:ext>
            </a:extLst>
          </p:cNvPr>
          <p:cNvSpPr/>
          <p:nvPr/>
        </p:nvSpPr>
        <p:spPr>
          <a:xfrm>
            <a:off x="4736224" y="2096814"/>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Finite Domains</a:t>
            </a:r>
          </a:p>
        </p:txBody>
      </p:sp>
      <p:sp>
        <p:nvSpPr>
          <p:cNvPr id="5" name="Rectangle 4">
            <a:extLst>
              <a:ext uri="{FF2B5EF4-FFF2-40B4-BE49-F238E27FC236}">
                <a16:creationId xmlns:a16="http://schemas.microsoft.com/office/drawing/2014/main" id="{14387DFC-014B-4E1C-9DCD-9B39C9AF7E47}"/>
              </a:ext>
            </a:extLst>
          </p:cNvPr>
          <p:cNvSpPr/>
          <p:nvPr/>
        </p:nvSpPr>
        <p:spPr>
          <a:xfrm>
            <a:off x="1618594" y="3731173"/>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EUF</a:t>
            </a:r>
          </a:p>
        </p:txBody>
      </p:sp>
      <p:sp>
        <p:nvSpPr>
          <p:cNvPr id="6" name="Rectangle 5">
            <a:extLst>
              <a:ext uri="{FF2B5EF4-FFF2-40B4-BE49-F238E27FC236}">
                <a16:creationId xmlns:a16="http://schemas.microsoft.com/office/drawing/2014/main" id="{332A0DE5-40F5-1C44-74D8-14F60005B874}"/>
              </a:ext>
            </a:extLst>
          </p:cNvPr>
          <p:cNvSpPr/>
          <p:nvPr/>
        </p:nvSpPr>
        <p:spPr>
          <a:xfrm>
            <a:off x="8100849" y="3697015"/>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Arithmetic</a:t>
            </a:r>
          </a:p>
        </p:txBody>
      </p:sp>
      <p:sp>
        <p:nvSpPr>
          <p:cNvPr id="7" name="Rectangle 6">
            <a:extLst>
              <a:ext uri="{FF2B5EF4-FFF2-40B4-BE49-F238E27FC236}">
                <a16:creationId xmlns:a16="http://schemas.microsoft.com/office/drawing/2014/main" id="{7C28D089-780C-A429-8ECA-D58ACC2E8FCE}"/>
              </a:ext>
            </a:extLst>
          </p:cNvPr>
          <p:cNvSpPr/>
          <p:nvPr/>
        </p:nvSpPr>
        <p:spPr>
          <a:xfrm>
            <a:off x="4736224" y="4874174"/>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Hybrid </a:t>
            </a:r>
          </a:p>
          <a:p>
            <a:pPr algn="ctr"/>
            <a:r>
              <a:rPr lang="en-US" sz="2800" dirty="0" err="1"/>
              <a:t>str.len</a:t>
            </a:r>
            <a:r>
              <a:rPr lang="en-US" sz="2800" dirty="0"/>
              <a:t>, bv2nat</a:t>
            </a:r>
          </a:p>
        </p:txBody>
      </p:sp>
      <p:sp>
        <p:nvSpPr>
          <p:cNvPr id="8" name="Rectangle 7">
            <a:extLst>
              <a:ext uri="{FF2B5EF4-FFF2-40B4-BE49-F238E27FC236}">
                <a16:creationId xmlns:a16="http://schemas.microsoft.com/office/drawing/2014/main" id="{61F2DD79-0712-ADE8-7F71-66B997E4E9D1}"/>
              </a:ext>
            </a:extLst>
          </p:cNvPr>
          <p:cNvSpPr/>
          <p:nvPr/>
        </p:nvSpPr>
        <p:spPr>
          <a:xfrm>
            <a:off x="517635" y="1803099"/>
            <a:ext cx="2719552" cy="890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Arrays</a:t>
            </a:r>
          </a:p>
        </p:txBody>
      </p:sp>
      <p:sp>
        <p:nvSpPr>
          <p:cNvPr id="9" name="Rectangle 8">
            <a:extLst>
              <a:ext uri="{FF2B5EF4-FFF2-40B4-BE49-F238E27FC236}">
                <a16:creationId xmlns:a16="http://schemas.microsoft.com/office/drawing/2014/main" id="{C9AF3788-82E9-64D4-6C30-FBDE4CFFB5AB}"/>
              </a:ext>
            </a:extLst>
          </p:cNvPr>
          <p:cNvSpPr/>
          <p:nvPr/>
        </p:nvSpPr>
        <p:spPr>
          <a:xfrm>
            <a:off x="838200" y="2522482"/>
            <a:ext cx="2719552" cy="890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ADTs</a:t>
            </a:r>
          </a:p>
        </p:txBody>
      </p:sp>
      <p:sp>
        <p:nvSpPr>
          <p:cNvPr id="10" name="Rectangle 9">
            <a:extLst>
              <a:ext uri="{FF2B5EF4-FFF2-40B4-BE49-F238E27FC236}">
                <a16:creationId xmlns:a16="http://schemas.microsoft.com/office/drawing/2014/main" id="{AED95295-0904-CAA0-3FB7-FC0CA6239975}"/>
              </a:ext>
            </a:extLst>
          </p:cNvPr>
          <p:cNvSpPr/>
          <p:nvPr/>
        </p:nvSpPr>
        <p:spPr>
          <a:xfrm>
            <a:off x="4742792" y="5868880"/>
            <a:ext cx="2719552" cy="890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User-Propagator</a:t>
            </a:r>
          </a:p>
        </p:txBody>
      </p:sp>
    </p:spTree>
    <p:extLst>
      <p:ext uri="{BB962C8B-B14F-4D97-AF65-F5344CB8AC3E}">
        <p14:creationId xmlns:p14="http://schemas.microsoft.com/office/powerpoint/2010/main" val="13456161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B5FAB-CB75-E230-A802-02AB4BCFDB1A}"/>
              </a:ext>
            </a:extLst>
          </p:cNvPr>
          <p:cNvSpPr>
            <a:spLocks noGrp="1"/>
          </p:cNvSpPr>
          <p:nvPr>
            <p:ph type="ctrTitle"/>
          </p:nvPr>
        </p:nvSpPr>
        <p:spPr/>
        <p:txBody>
          <a:bodyPr/>
          <a:lstStyle/>
          <a:p>
            <a:r>
              <a:rPr lang="en-US" dirty="0"/>
              <a:t>Pre-processing </a:t>
            </a:r>
            <a:br>
              <a:rPr lang="en-US" dirty="0"/>
            </a:br>
            <a:r>
              <a:rPr lang="en-US" dirty="0"/>
              <a:t>Rewriting Simplification</a:t>
            </a:r>
          </a:p>
        </p:txBody>
      </p:sp>
      <p:sp>
        <p:nvSpPr>
          <p:cNvPr id="3" name="Subtitle 2">
            <a:extLst>
              <a:ext uri="{FF2B5EF4-FFF2-40B4-BE49-F238E27FC236}">
                <a16:creationId xmlns:a16="http://schemas.microsoft.com/office/drawing/2014/main" id="{EBC09C14-4D76-71E0-CAAD-933B42257860}"/>
              </a:ext>
            </a:extLst>
          </p:cNvPr>
          <p:cNvSpPr>
            <a:spLocks noGrp="1"/>
          </p:cNvSpPr>
          <p:nvPr>
            <p:ph type="subTitle" idx="1"/>
          </p:nvPr>
        </p:nvSpPr>
        <p:spPr/>
        <p:txBody>
          <a:bodyPr/>
          <a:lstStyle/>
          <a:p>
            <a:r>
              <a:rPr lang="en-US" dirty="0"/>
              <a:t>For Finite Sets</a:t>
            </a:r>
          </a:p>
        </p:txBody>
      </p:sp>
    </p:spTree>
    <p:extLst>
      <p:ext uri="{BB962C8B-B14F-4D97-AF65-F5344CB8AC3E}">
        <p14:creationId xmlns:p14="http://schemas.microsoft.com/office/powerpoint/2010/main" val="625873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7C692-76F4-05C1-0AF3-66A7EFBAB81C}"/>
              </a:ext>
            </a:extLst>
          </p:cNvPr>
          <p:cNvSpPr>
            <a:spLocks noGrp="1"/>
          </p:cNvSpPr>
          <p:nvPr>
            <p:ph type="title"/>
          </p:nvPr>
        </p:nvSpPr>
        <p:spPr/>
        <p:txBody>
          <a:bodyPr/>
          <a:lstStyle/>
          <a:p>
            <a:r>
              <a:rPr lang="en-US" dirty="0"/>
              <a:t>Finite Set Algebraic Simplification rules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8D70FC-F2EA-1B59-AF6B-2330EE772D5F}"/>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 ∅</m:t>
                    </m:r>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oMath>
                </a14:m>
                <a:r>
                  <a:rPr lang="en-US" b="0" dirty="0"/>
                  <a:t> if code(</a:t>
                </a:r>
                <a14:m>
                  <m:oMath xmlns:m="http://schemas.openxmlformats.org/officeDocument/2006/math">
                    <m:r>
                      <a:rPr lang="en-US" i="1">
                        <a:latin typeface="Cambria Math" panose="02040503050406030204" pitchFamily="18" charset="0"/>
                      </a:rPr>
                      <m:t>𝑇</m:t>
                    </m:r>
                    <m:r>
                      <a:rPr lang="en-US" b="0" i="1" smtClean="0">
                        <a:latin typeface="Cambria Math" panose="02040503050406030204" pitchFamily="18" charset="0"/>
                      </a:rPr>
                      <m:t>)&lt;</m:t>
                    </m:r>
                  </m:oMath>
                </a14:m>
                <a:r>
                  <a:rPr lang="en-US" b="0" dirty="0"/>
                  <a:t> code(</a:t>
                </a:r>
                <a14:m>
                  <m:oMath xmlns:m="http://schemas.openxmlformats.org/officeDocument/2006/math">
                    <m:r>
                      <a:rPr lang="en-US" i="1">
                        <a:latin typeface="Cambria Math" panose="02040503050406030204" pitchFamily="18" charset="0"/>
                      </a:rPr>
                      <m:t>𝑆</m:t>
                    </m:r>
                    <m:r>
                      <a:rPr lang="en-US" b="0" i="1" smtClean="0">
                        <a:latin typeface="Cambria Math" panose="02040503050406030204" pitchFamily="18" charset="0"/>
                      </a:rPr>
                      <m:t>)</m:t>
                    </m:r>
                  </m:oMath>
                </a14:m>
                <a:endParaRPr lang="en-US" b="0" dirty="0"/>
              </a:p>
              <a:p>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oMath>
                </a14:m>
                <a:endParaRPr lang="en-US" b="0" dirty="0"/>
              </a:p>
              <a:p>
                <a:pPr marL="0" indent="0">
                  <a:buNone/>
                </a:pPr>
                <a:endParaRPr lang="en-US" dirty="0"/>
              </a:p>
              <a:p>
                <a:pPr marL="0" indent="0">
                  <a:buNone/>
                </a:pPr>
                <a:endParaRPr lang="en-US" b="0" dirty="0"/>
              </a:p>
            </p:txBody>
          </p:sp>
        </mc:Choice>
        <mc:Fallback xmlns="">
          <p:sp>
            <p:nvSpPr>
              <p:cNvPr id="3" name="Content Placeholder 2">
                <a:extLst>
                  <a:ext uri="{FF2B5EF4-FFF2-40B4-BE49-F238E27FC236}">
                    <a16:creationId xmlns:a16="http://schemas.microsoft.com/office/drawing/2014/main" id="{298D70FC-F2EA-1B59-AF6B-2330EE772D5F}"/>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639931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CBDC2-A3BC-9E78-650D-EE3459C4F448}"/>
              </a:ext>
            </a:extLst>
          </p:cNvPr>
          <p:cNvSpPr>
            <a:spLocks noGrp="1"/>
          </p:cNvSpPr>
          <p:nvPr>
            <p:ph type="title"/>
          </p:nvPr>
        </p:nvSpPr>
        <p:spPr/>
        <p:txBody>
          <a:bodyPr/>
          <a:lstStyle/>
          <a:p>
            <a:r>
              <a:rPr lang="en-US" dirty="0"/>
              <a:t>Finite Sets Rewriter</a:t>
            </a:r>
          </a:p>
        </p:txBody>
      </p:sp>
      <p:sp>
        <p:nvSpPr>
          <p:cNvPr id="3" name="Content Placeholder 2">
            <a:extLst>
              <a:ext uri="{FF2B5EF4-FFF2-40B4-BE49-F238E27FC236}">
                <a16:creationId xmlns:a16="http://schemas.microsoft.com/office/drawing/2014/main" id="{CE988C5B-A9D6-3553-3D48-C3216FA45FA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4700050-6411-640B-41AB-DA2442E62A3C}"/>
              </a:ext>
            </a:extLst>
          </p:cNvPr>
          <p:cNvPicPr>
            <a:picLocks noChangeAspect="1"/>
          </p:cNvPicPr>
          <p:nvPr/>
        </p:nvPicPr>
        <p:blipFill>
          <a:blip r:embed="rId2"/>
          <a:stretch>
            <a:fillRect/>
          </a:stretch>
        </p:blipFill>
        <p:spPr>
          <a:xfrm>
            <a:off x="925550" y="1216668"/>
            <a:ext cx="11121483" cy="5641332"/>
          </a:xfrm>
          <a:prstGeom prst="rect">
            <a:avLst/>
          </a:prstGeom>
        </p:spPr>
      </p:pic>
    </p:spTree>
    <p:extLst>
      <p:ext uri="{BB962C8B-B14F-4D97-AF65-F5344CB8AC3E}">
        <p14:creationId xmlns:p14="http://schemas.microsoft.com/office/powerpoint/2010/main" val="25726487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E398B-09DC-207E-01DA-09A51AF3F934}"/>
              </a:ext>
            </a:extLst>
          </p:cNvPr>
          <p:cNvSpPr>
            <a:spLocks noGrp="1"/>
          </p:cNvSpPr>
          <p:nvPr>
            <p:ph type="title"/>
          </p:nvPr>
        </p:nvSpPr>
        <p:spPr/>
        <p:txBody>
          <a:bodyPr/>
          <a:lstStyle/>
          <a:p>
            <a:r>
              <a:rPr lang="en-US" dirty="0"/>
              <a:t>Let’s be lazy, but not too lazy, but verify</a:t>
            </a:r>
          </a:p>
        </p:txBody>
      </p:sp>
      <p:sp>
        <p:nvSpPr>
          <p:cNvPr id="3" name="Content Placeholder 2">
            <a:extLst>
              <a:ext uri="{FF2B5EF4-FFF2-40B4-BE49-F238E27FC236}">
                <a16:creationId xmlns:a16="http://schemas.microsoft.com/office/drawing/2014/main" id="{9E8FCFE7-CBBC-83C2-37CE-E0C05D725217}"/>
              </a:ext>
            </a:extLst>
          </p:cNvPr>
          <p:cNvSpPr>
            <a:spLocks noGrp="1"/>
          </p:cNvSpPr>
          <p:nvPr>
            <p:ph idx="1"/>
          </p:nvPr>
        </p:nvSpPr>
        <p:spPr/>
        <p:txBody>
          <a:bodyPr/>
          <a:lstStyle/>
          <a:p>
            <a:pPr marL="514350" indent="-514350">
              <a:buAutoNum type="arabicPeriod"/>
            </a:pPr>
            <a:r>
              <a:rPr lang="en-US" dirty="0"/>
              <a:t>Ask copilot to produce rewrite rules and implementation</a:t>
            </a:r>
          </a:p>
          <a:p>
            <a:pPr marL="514350" indent="-514350">
              <a:buAutoNum type="arabicPeriod"/>
            </a:pPr>
            <a:r>
              <a:rPr lang="en-US" dirty="0"/>
              <a:t>Axiomatize finite sets for a 3-4 variables. Enumerate terms and mine for equalities. </a:t>
            </a:r>
          </a:p>
          <a:p>
            <a:pPr marL="0" indent="0">
              <a:buNone/>
            </a:pPr>
            <a:endParaRPr lang="en-US" dirty="0"/>
          </a:p>
          <a:p>
            <a:pPr marL="0" indent="0">
              <a:buNone/>
            </a:pPr>
            <a:r>
              <a:rPr lang="en-US" dirty="0"/>
              <a:t>Q: how would </a:t>
            </a:r>
            <a:r>
              <a:rPr lang="en-US" b="1" i="1" dirty="0"/>
              <a:t>you</a:t>
            </a:r>
            <a:r>
              <a:rPr lang="en-US" dirty="0"/>
              <a:t> address the following?</a:t>
            </a:r>
          </a:p>
          <a:p>
            <a:pPr lvl="1"/>
            <a:r>
              <a:rPr lang="en-US" dirty="0"/>
              <a:t>Correctness of simplification rules and code.</a:t>
            </a:r>
          </a:p>
          <a:p>
            <a:pPr lvl="1"/>
            <a:r>
              <a:rPr lang="en-US" dirty="0"/>
              <a:t>Adequacy of simplification rules? Do they cover useful cases, what could be covered.</a:t>
            </a:r>
          </a:p>
          <a:p>
            <a:pPr lvl="1"/>
            <a:endParaRPr lang="en-US" dirty="0"/>
          </a:p>
        </p:txBody>
      </p:sp>
    </p:spTree>
    <p:extLst>
      <p:ext uri="{BB962C8B-B14F-4D97-AF65-F5344CB8AC3E}">
        <p14:creationId xmlns:p14="http://schemas.microsoft.com/office/powerpoint/2010/main" val="3401903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B0E033-D986-0917-39CE-01920E476C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5BFBB1-F3C2-C377-466E-226864999B2F}"/>
              </a:ext>
            </a:extLst>
          </p:cNvPr>
          <p:cNvSpPr>
            <a:spLocks noGrp="1"/>
          </p:cNvSpPr>
          <p:nvPr>
            <p:ph type="ctrTitle"/>
          </p:nvPr>
        </p:nvSpPr>
        <p:spPr/>
        <p:txBody>
          <a:bodyPr/>
          <a:lstStyle/>
          <a:p>
            <a:r>
              <a:rPr lang="en-US" dirty="0"/>
              <a:t>Pre-processing </a:t>
            </a:r>
            <a:br>
              <a:rPr lang="en-US" dirty="0"/>
            </a:br>
            <a:r>
              <a:rPr lang="en-US" dirty="0"/>
              <a:t>Global Simplification</a:t>
            </a:r>
          </a:p>
        </p:txBody>
      </p:sp>
      <p:sp>
        <p:nvSpPr>
          <p:cNvPr id="3" name="Subtitle 2">
            <a:extLst>
              <a:ext uri="{FF2B5EF4-FFF2-40B4-BE49-F238E27FC236}">
                <a16:creationId xmlns:a16="http://schemas.microsoft.com/office/drawing/2014/main" id="{742B1C56-5C01-CD13-EADD-96CD940C1C13}"/>
              </a:ext>
            </a:extLst>
          </p:cNvPr>
          <p:cNvSpPr>
            <a:spLocks noGrp="1"/>
          </p:cNvSpPr>
          <p:nvPr>
            <p:ph type="subTitle" idx="1"/>
          </p:nvPr>
        </p:nvSpPr>
        <p:spPr/>
        <p:txBody>
          <a:bodyPr/>
          <a:lstStyle/>
          <a:p>
            <a:r>
              <a:rPr lang="en-US" dirty="0"/>
              <a:t>For Finite Sets</a:t>
            </a:r>
          </a:p>
        </p:txBody>
      </p:sp>
      <p:pic>
        <p:nvPicPr>
          <p:cNvPr id="5" name="Picture 4">
            <a:extLst>
              <a:ext uri="{FF2B5EF4-FFF2-40B4-BE49-F238E27FC236}">
                <a16:creationId xmlns:a16="http://schemas.microsoft.com/office/drawing/2014/main" id="{624FC1A3-1072-B79F-07DE-A9E5788C3F36}"/>
              </a:ext>
            </a:extLst>
          </p:cNvPr>
          <p:cNvPicPr>
            <a:picLocks noChangeAspect="1"/>
          </p:cNvPicPr>
          <p:nvPr/>
        </p:nvPicPr>
        <p:blipFill>
          <a:blip r:embed="rId2"/>
          <a:stretch>
            <a:fillRect/>
          </a:stretch>
        </p:blipFill>
        <p:spPr>
          <a:xfrm>
            <a:off x="7022331" y="3914373"/>
            <a:ext cx="5288615" cy="2943627"/>
          </a:xfrm>
          <a:prstGeom prst="rect">
            <a:avLst/>
          </a:prstGeom>
        </p:spPr>
      </p:pic>
    </p:spTree>
    <p:extLst>
      <p:ext uri="{BB962C8B-B14F-4D97-AF65-F5344CB8AC3E}">
        <p14:creationId xmlns:p14="http://schemas.microsoft.com/office/powerpoint/2010/main" val="38396074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FC9F9-003C-2F1D-EA66-04F9EC30DD50}"/>
              </a:ext>
            </a:extLst>
          </p:cNvPr>
          <p:cNvSpPr>
            <a:spLocks noGrp="1"/>
          </p:cNvSpPr>
          <p:nvPr>
            <p:ph type="title"/>
          </p:nvPr>
        </p:nvSpPr>
        <p:spPr/>
        <p:txBody>
          <a:bodyPr/>
          <a:lstStyle/>
          <a:p>
            <a:r>
              <a:rPr lang="en-US" dirty="0"/>
              <a:t>Global Simplification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56590A-40FD-EABF-1A9A-68A04DAD671E}"/>
                  </a:ext>
                </a:extLst>
              </p:cNvPr>
              <p:cNvSpPr>
                <a:spLocks noGrp="1"/>
              </p:cNvSpPr>
              <p:nvPr>
                <p:ph idx="1"/>
              </p:nvPr>
            </p:nvSpPr>
            <p:spPr/>
            <p:txBody>
              <a:bodyPr/>
              <a:lstStyle/>
              <a:p>
                <a:pPr marL="0" indent="0">
                  <a:buNone/>
                </a:pPr>
                <a14:m>
                  <m:oMath xmlns:m="http://schemas.openxmlformats.org/officeDocument/2006/math">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𝑋</m:t>
                        </m:r>
                      </m:e>
                    </m:d>
                  </m:oMath>
                </a14:m>
                <a:r>
                  <a:rPr lang="en-US" dirty="0"/>
                  <a:t>  - suppose this is the only occurrence of </a:t>
                </a:r>
                <a14:m>
                  <m:oMath xmlns:m="http://schemas.openxmlformats.org/officeDocument/2006/math">
                    <m:r>
                      <a:rPr lang="en-US" i="1">
                        <a:latin typeface="Cambria Math" panose="02040503050406030204" pitchFamily="18" charset="0"/>
                      </a:rPr>
                      <m:t>𝑋</m:t>
                    </m:r>
                  </m:oMath>
                </a14:m>
                <a:r>
                  <a:rPr lang="en-US" dirty="0"/>
                  <a:t> in </a:t>
                </a:r>
                <a14:m>
                  <m:oMath xmlns:m="http://schemas.openxmlformats.org/officeDocument/2006/math">
                    <m:r>
                      <a:rPr lang="en-US" i="1">
                        <a:latin typeface="Cambria Math" panose="02040503050406030204" pitchFamily="18" charset="0"/>
                      </a:rPr>
                      <m:t>𝐹</m:t>
                    </m:r>
                  </m:oMath>
                </a14:m>
                <a:r>
                  <a:rPr lang="en-US" dirty="0"/>
                  <a:t>.</a:t>
                </a:r>
              </a:p>
              <a:p>
                <a:pPr marL="0" indent="0">
                  <a:buNone/>
                </a:pPr>
                <a:endParaRPr lang="en-US" dirty="0"/>
              </a:p>
              <a:p>
                <a:pPr marL="0" indent="0">
                  <a:buNone/>
                </a:pPr>
                <a:r>
                  <a:rPr lang="en-US" dirty="0"/>
                  <a:t>Can we solve equisatisfiable F without </a:t>
                </a:r>
                <a14:m>
                  <m:oMath xmlns:m="http://schemas.openxmlformats.org/officeDocument/2006/math">
                    <m:r>
                      <a:rPr lang="en-US" i="1">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𝑋</m:t>
                    </m:r>
                    <m:r>
                      <a:rPr lang="en-US" b="0" i="0" smtClean="0">
                        <a:latin typeface="Cambria Math" panose="02040503050406030204" pitchFamily="18" charset="0"/>
                      </a:rPr>
                      <m:t>?</m:t>
                    </m:r>
                  </m:oMath>
                </a14:m>
                <a:endParaRPr lang="en-US" dirty="0"/>
              </a:p>
              <a:p>
                <a:pPr marL="0" indent="0">
                  <a:buNone/>
                </a:pPr>
                <a:endParaRPr lang="en-US" dirty="0"/>
              </a:p>
              <a:p>
                <a:pPr marL="0" indent="0">
                  <a:buNone/>
                </a:pPr>
                <a:r>
                  <a:rPr lang="en-US" dirty="0"/>
                  <a:t>Example: If </a:t>
                </a:r>
                <a14:m>
                  <m:oMath xmlns:m="http://schemas.openxmlformats.org/officeDocument/2006/math">
                    <m:r>
                      <a:rPr lang="en-US" i="1">
                        <a:latin typeface="Cambria Math" panose="02040503050406030204" pitchFamily="18" charset="0"/>
                      </a:rPr>
                      <m:t>𝐹</m:t>
                    </m:r>
                  </m:oMath>
                </a14:m>
                <a:r>
                  <a:rPr lang="en-US" dirty="0"/>
                  <a:t> is monotone in </a:t>
                </a:r>
                <a14:m>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𝑋</m:t>
                    </m:r>
                    <m:r>
                      <a:rPr lang="en-US" b="0" i="1" smtClean="0">
                        <a:latin typeface="Cambria Math" panose="02040503050406030204" pitchFamily="18" charset="0"/>
                      </a:rPr>
                      <m:t>, </m:t>
                    </m:r>
                  </m:oMath>
                </a14:m>
                <a:r>
                  <a:rPr lang="en-US" dirty="0"/>
                  <a:t>we could replace </a:t>
                </a:r>
                <a14:m>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𝑋</m:t>
                    </m:r>
                  </m:oMath>
                </a14:m>
                <a:r>
                  <a:rPr lang="en-US" dirty="0"/>
                  <a:t> by </a:t>
                </a:r>
                <a14:m>
                  <m:oMath xmlns:m="http://schemas.openxmlformats.org/officeDocument/2006/math">
                    <m:r>
                      <a:rPr lang="en-US" i="1">
                        <a:latin typeface="Cambria Math" panose="02040503050406030204" pitchFamily="18" charset="0"/>
                      </a:rPr>
                      <m:t>𝑆</m:t>
                    </m:r>
                  </m:oMath>
                </a14:m>
                <a:r>
                  <a:rPr lang="en-US" dirty="0"/>
                  <a:t>.</a:t>
                </a:r>
              </a:p>
              <a:p>
                <a:pPr marL="0" indent="0">
                  <a:buNone/>
                </a:pPr>
                <a:endParaRPr lang="en-US" dirty="0"/>
              </a:p>
              <a:p>
                <a:pPr marL="0" indent="0">
                  <a:buNone/>
                </a:pPr>
                <a:r>
                  <a:rPr lang="en-US" dirty="0"/>
                  <a:t>Task 3: develop global simplification rules for finite sets. Integrate rules into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256590A-40FD-EABF-1A9A-68A04DAD671E}"/>
                  </a:ext>
                </a:extLst>
              </p:cNvPr>
              <p:cNvSpPr>
                <a:spLocks noGrp="1" noRot="1" noChangeAspect="1" noMove="1" noResize="1" noEditPoints="1" noAdjustHandles="1" noChangeArrowheads="1" noChangeShapeType="1" noTextEdit="1"/>
              </p:cNvSpPr>
              <p:nvPr>
                <p:ph idx="1"/>
              </p:nvPr>
            </p:nvSpPr>
            <p:spPr>
              <a:blipFill>
                <a:blip r:embed="rId2"/>
                <a:stretch>
                  <a:fillRect l="-1217" t="-2241" r="-69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CD6966D-35D3-D792-C82B-B3861569D3D2}"/>
              </a:ext>
            </a:extLst>
          </p:cNvPr>
          <p:cNvPicPr>
            <a:picLocks noChangeAspect="1"/>
          </p:cNvPicPr>
          <p:nvPr/>
        </p:nvPicPr>
        <p:blipFill>
          <a:blip r:embed="rId3"/>
          <a:stretch>
            <a:fillRect/>
          </a:stretch>
        </p:blipFill>
        <p:spPr>
          <a:xfrm>
            <a:off x="2052808" y="5417388"/>
            <a:ext cx="9128464" cy="5615797"/>
          </a:xfrm>
          <a:prstGeom prst="rect">
            <a:avLst/>
          </a:prstGeom>
        </p:spPr>
      </p:pic>
    </p:spTree>
    <p:extLst>
      <p:ext uri="{BB962C8B-B14F-4D97-AF65-F5344CB8AC3E}">
        <p14:creationId xmlns:p14="http://schemas.microsoft.com/office/powerpoint/2010/main" val="1214847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C9F1-1AC2-FEBA-4860-469C55254D3E}"/>
              </a:ext>
            </a:extLst>
          </p:cNvPr>
          <p:cNvSpPr>
            <a:spLocks noGrp="1"/>
          </p:cNvSpPr>
          <p:nvPr>
            <p:ph type="ctrTitle"/>
          </p:nvPr>
        </p:nvSpPr>
        <p:spPr>
          <a:xfrm>
            <a:off x="1524000" y="591897"/>
            <a:ext cx="9144000" cy="1008303"/>
          </a:xfrm>
        </p:spPr>
        <p:txBody>
          <a:bodyPr/>
          <a:lstStyle/>
          <a:p>
            <a:r>
              <a:rPr lang="en-US" dirty="0"/>
              <a:t>Elements of Solving</a:t>
            </a:r>
          </a:p>
        </p:txBody>
      </p:sp>
      <p:sp>
        <p:nvSpPr>
          <p:cNvPr id="6" name="Rectangle: Rounded Corners 5">
            <a:extLst>
              <a:ext uri="{FF2B5EF4-FFF2-40B4-BE49-F238E27FC236}">
                <a16:creationId xmlns:a16="http://schemas.microsoft.com/office/drawing/2014/main" id="{24C98352-E097-F953-7443-A24C43EB29AB}"/>
              </a:ext>
            </a:extLst>
          </p:cNvPr>
          <p:cNvSpPr/>
          <p:nvPr/>
        </p:nvSpPr>
        <p:spPr>
          <a:xfrm>
            <a:off x="2682815" y="2389517"/>
            <a:ext cx="3027872" cy="15958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Satisfiability Preserving </a:t>
            </a:r>
            <a:br>
              <a:rPr lang="en-US" sz="2400" dirty="0"/>
            </a:br>
            <a:r>
              <a:rPr lang="en-US" sz="2400" dirty="0"/>
              <a:t>Pre/in-processing</a:t>
            </a:r>
          </a:p>
        </p:txBody>
      </p:sp>
      <p:sp>
        <p:nvSpPr>
          <p:cNvPr id="8" name="Rectangle: Rounded Corners 7">
            <a:extLst>
              <a:ext uri="{FF2B5EF4-FFF2-40B4-BE49-F238E27FC236}">
                <a16:creationId xmlns:a16="http://schemas.microsoft.com/office/drawing/2014/main" id="{097DB5E0-42E9-E2AB-0512-099D976E6EF2}"/>
              </a:ext>
            </a:extLst>
          </p:cNvPr>
          <p:cNvSpPr/>
          <p:nvPr/>
        </p:nvSpPr>
        <p:spPr>
          <a:xfrm>
            <a:off x="6294407" y="4477109"/>
            <a:ext cx="3027872" cy="15958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Search</a:t>
            </a:r>
          </a:p>
        </p:txBody>
      </p:sp>
      <p:cxnSp>
        <p:nvCxnSpPr>
          <p:cNvPr id="10" name="Connector: Elbow 9">
            <a:extLst>
              <a:ext uri="{FF2B5EF4-FFF2-40B4-BE49-F238E27FC236}">
                <a16:creationId xmlns:a16="http://schemas.microsoft.com/office/drawing/2014/main" id="{6D3D1DE5-B985-7E83-0BEB-ED7C2733A935}"/>
              </a:ext>
            </a:extLst>
          </p:cNvPr>
          <p:cNvCxnSpPr>
            <a:stCxn id="6" idx="3"/>
            <a:endCxn id="8" idx="0"/>
          </p:cNvCxnSpPr>
          <p:nvPr/>
        </p:nvCxnSpPr>
        <p:spPr>
          <a:xfrm>
            <a:off x="5710687" y="3187461"/>
            <a:ext cx="2097656" cy="1280160"/>
          </a:xfrm>
          <a:prstGeom prst="bentConnector2">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11" name="Connector: Elbow 10">
            <a:extLst>
              <a:ext uri="{FF2B5EF4-FFF2-40B4-BE49-F238E27FC236}">
                <a16:creationId xmlns:a16="http://schemas.microsoft.com/office/drawing/2014/main" id="{C9985C7D-6D4C-D5E8-6E5E-B16FF34EC8F5}"/>
              </a:ext>
            </a:extLst>
          </p:cNvPr>
          <p:cNvCxnSpPr>
            <a:cxnSpLocks/>
            <a:stCxn id="8" idx="1"/>
            <a:endCxn id="6" idx="2"/>
          </p:cNvCxnSpPr>
          <p:nvPr/>
        </p:nvCxnSpPr>
        <p:spPr>
          <a:xfrm rot="10800000">
            <a:off x="4196751" y="3985405"/>
            <a:ext cx="2097656" cy="1289649"/>
          </a:xfrm>
          <a:prstGeom prst="bentConnector2">
            <a:avLst/>
          </a:prstGeom>
          <a:ln w="2540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68625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F6FFB-7650-4B80-A7EC-A57101AA96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503847-C139-1C39-EEBE-DB97BED57175}"/>
              </a:ext>
            </a:extLst>
          </p:cNvPr>
          <p:cNvSpPr>
            <a:spLocks noGrp="1"/>
          </p:cNvSpPr>
          <p:nvPr>
            <p:ph type="ctrTitle"/>
          </p:nvPr>
        </p:nvSpPr>
        <p:spPr/>
        <p:txBody>
          <a:bodyPr/>
          <a:lstStyle/>
          <a:p>
            <a:r>
              <a:rPr lang="en-US" dirty="0"/>
              <a:t>Search Engines</a:t>
            </a:r>
          </a:p>
        </p:txBody>
      </p:sp>
      <p:sp>
        <p:nvSpPr>
          <p:cNvPr id="3" name="Subtitle 2">
            <a:extLst>
              <a:ext uri="{FF2B5EF4-FFF2-40B4-BE49-F238E27FC236}">
                <a16:creationId xmlns:a16="http://schemas.microsoft.com/office/drawing/2014/main" id="{E8C97EBB-C626-86A3-5695-063535C84123}"/>
              </a:ext>
            </a:extLst>
          </p:cNvPr>
          <p:cNvSpPr>
            <a:spLocks noGrp="1"/>
          </p:cNvSpPr>
          <p:nvPr>
            <p:ph type="subTitle" idx="1"/>
          </p:nvPr>
        </p:nvSpPr>
        <p:spPr/>
        <p:txBody>
          <a:bodyPr/>
          <a:lstStyle/>
          <a:p>
            <a:r>
              <a:rPr lang="en-US" dirty="0"/>
              <a:t>CDCL(T)	SPACER	NLSAT		QSAT</a:t>
            </a:r>
          </a:p>
        </p:txBody>
      </p:sp>
    </p:spTree>
    <p:extLst>
      <p:ext uri="{BB962C8B-B14F-4D97-AF65-F5344CB8AC3E}">
        <p14:creationId xmlns:p14="http://schemas.microsoft.com/office/powerpoint/2010/main" val="14558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DAD6F-C0BA-45A0-8DF4-1A4D1C16FB21}"/>
              </a:ext>
            </a:extLst>
          </p:cNvPr>
          <p:cNvSpPr>
            <a:spLocks noGrp="1"/>
          </p:cNvSpPr>
          <p:nvPr>
            <p:ph type="title"/>
          </p:nvPr>
        </p:nvSpPr>
        <p:spPr/>
        <p:txBody>
          <a:bodyPr/>
          <a:lstStyle/>
          <a:p>
            <a:r>
              <a:rPr lang="en-US" dirty="0"/>
              <a:t>        overview</a:t>
            </a:r>
          </a:p>
        </p:txBody>
      </p:sp>
      <p:pic>
        <p:nvPicPr>
          <p:cNvPr id="5" name="Picture 4" descr="Diagram&#10;&#10;Description automatically generated">
            <a:extLst>
              <a:ext uri="{FF2B5EF4-FFF2-40B4-BE49-F238E27FC236}">
                <a16:creationId xmlns:a16="http://schemas.microsoft.com/office/drawing/2014/main" id="{28F95B2C-C492-4742-8342-C94417803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8718" y="1863550"/>
            <a:ext cx="8424765" cy="4742718"/>
          </a:xfrm>
          <a:prstGeom prst="rect">
            <a:avLst/>
          </a:prstGeom>
        </p:spPr>
      </p:pic>
      <p:pic>
        <p:nvPicPr>
          <p:cNvPr id="11" name="Picture 2" descr="Picture 2">
            <a:extLst>
              <a:ext uri="{FF2B5EF4-FFF2-40B4-BE49-F238E27FC236}">
                <a16:creationId xmlns:a16="http://schemas.microsoft.com/office/drawing/2014/main" id="{72F85905-412F-4BD2-97DD-F856B7FEEC5D}"/>
              </a:ext>
            </a:extLst>
          </p:cNvPr>
          <p:cNvPicPr>
            <a:picLocks noChangeAspect="1"/>
          </p:cNvPicPr>
          <p:nvPr/>
        </p:nvPicPr>
        <p:blipFill>
          <a:blip r:embed="rId3"/>
          <a:stretch>
            <a:fillRect/>
          </a:stretch>
        </p:blipFill>
        <p:spPr>
          <a:xfrm>
            <a:off x="972364" y="795173"/>
            <a:ext cx="769890" cy="465465"/>
          </a:xfrm>
          <a:prstGeom prst="rect">
            <a:avLst/>
          </a:prstGeom>
          <a:ln w="12700">
            <a:miter lim="400000"/>
          </a:ln>
        </p:spPr>
      </p:pic>
    </p:spTree>
    <p:extLst>
      <p:ext uri="{BB962C8B-B14F-4D97-AF65-F5344CB8AC3E}">
        <p14:creationId xmlns:p14="http://schemas.microsoft.com/office/powerpoint/2010/main" val="654932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2EB4C55-82FE-4803-8F0A-3BAEF96EFBFD}"/>
              </a:ext>
            </a:extLst>
          </p:cNvPr>
          <p:cNvSpPr txBox="1"/>
          <p:nvPr/>
        </p:nvSpPr>
        <p:spPr>
          <a:xfrm>
            <a:off x="1396808" y="1793251"/>
            <a:ext cx="6094520" cy="369332"/>
          </a:xfrm>
          <a:prstGeom prst="rect">
            <a:avLst/>
          </a:prstGeom>
          <a:noFill/>
        </p:spPr>
        <p:txBody>
          <a:bodyPr wrap="square">
            <a:spAutoFit/>
          </a:bodyPr>
          <a:lstStyle/>
          <a:p>
            <a:pPr marL="384954" indent="-384954" algn="ctr" defTabSz="914363" hangingPunct="1">
              <a:lnSpc>
                <a:spcPct val="90000"/>
              </a:lnSpc>
              <a:spcBef>
                <a:spcPct val="20000"/>
              </a:spcBef>
              <a:buSzPct val="90000"/>
              <a:defRPr/>
            </a:pPr>
            <a:r>
              <a:rPr lang="en-US" sz="2000" kern="1200">
                <a:solidFill>
                  <a:srgbClr val="0070C0"/>
                </a:solidFill>
                <a:latin typeface="Calibri"/>
                <a:ea typeface="+mn-ea"/>
                <a:cs typeface="+mn-cs"/>
              </a:rPr>
              <a:t>x </a:t>
            </a:r>
            <a:r>
              <a:rPr lang="en-US" sz="2000" kern="1200">
                <a:solidFill>
                  <a:srgbClr val="0070C0"/>
                </a:solidFill>
                <a:latin typeface="Calibri"/>
                <a:ea typeface="+mn-ea"/>
                <a:cs typeface="+mn-cs"/>
                <a:sym typeface="Symbol"/>
              </a:rPr>
              <a:t> 0,    y = x + 1,    (y &gt; 2  y &lt; 1</a:t>
            </a:r>
            <a:r>
              <a:rPr lang="en-US" sz="1800" kern="1200">
                <a:solidFill>
                  <a:srgbClr val="0070C0"/>
                </a:solidFill>
                <a:latin typeface="Calibri"/>
                <a:ea typeface="+mn-ea"/>
                <a:cs typeface="+mn-cs"/>
                <a:sym typeface="Symbol"/>
              </a:rPr>
              <a:t>) </a:t>
            </a:r>
            <a:endParaRPr lang="en-US" sz="1800" kern="1200">
              <a:solidFill>
                <a:srgbClr val="0070C0"/>
              </a:solidFill>
              <a:latin typeface="Calibri"/>
              <a:ea typeface="+mn-ea"/>
              <a:cs typeface="+mn-cs"/>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EDC23DC-7DCB-413B-88E2-8C3ABBC7BD21}"/>
                  </a:ext>
                </a:extLst>
              </p:cNvPr>
              <p:cNvSpPr txBox="1"/>
              <p:nvPr/>
            </p:nvSpPr>
            <p:spPr>
              <a:xfrm>
                <a:off x="3045666" y="2836648"/>
                <a:ext cx="2995588" cy="369332"/>
              </a:xfrm>
              <a:prstGeom prst="rect">
                <a:avLst/>
              </a:prstGeom>
              <a:noFill/>
            </p:spPr>
            <p:txBody>
              <a:bodyPr wrap="square">
                <a:spAutoFit/>
              </a:bodyPr>
              <a:lstStyle/>
              <a:p>
                <a:pPr marL="384954" indent="-384954" defTabSz="914363" hangingPunct="1">
                  <a:lnSpc>
                    <a:spcPct val="90000"/>
                  </a:lnSpc>
                  <a:spcBef>
                    <a:spcPct val="20000"/>
                  </a:spcBef>
                  <a:buSzPct val="90000"/>
                </a:pPr>
                <a14:m>
                  <m:oMathPara xmlns:m="http://schemas.openxmlformats.org/officeDocument/2006/math">
                    <m:oMathParaPr>
                      <m:jc m:val="centerGroup"/>
                    </m:oMathParaPr>
                    <m:oMath xmlns:m="http://schemas.openxmlformats.org/officeDocument/2006/math">
                      <m:r>
                        <a:rPr lang="en-US" sz="2000" i="1" kern="1200" dirty="0" smtClean="0">
                          <a:latin typeface="Cambria Math" panose="02040503050406030204" pitchFamily="18" charset="0"/>
                          <a:ea typeface="+mn-ea"/>
                          <a:cs typeface="+mn-cs"/>
                          <a:sym typeface="Symbol"/>
                        </a:rPr>
                        <m:t>𝑝</m:t>
                      </m:r>
                      <m:r>
                        <a:rPr lang="en-US" sz="2000" i="1" kern="1200" baseline="-25000" dirty="0">
                          <a:latin typeface="Cambria Math" panose="02040503050406030204" pitchFamily="18" charset="0"/>
                          <a:ea typeface="+mn-ea"/>
                          <a:cs typeface="+mn-cs"/>
                          <a:sym typeface="Symbol"/>
                        </a:rPr>
                        <m:t>1</m:t>
                      </m:r>
                      <m:r>
                        <a:rPr lang="en-US" sz="2000" i="1" kern="1200" dirty="0">
                          <a:latin typeface="Cambria Math" panose="02040503050406030204" pitchFamily="18" charset="0"/>
                          <a:ea typeface="+mn-ea"/>
                          <a:cs typeface="+mn-cs"/>
                          <a:sym typeface="Symbol"/>
                        </a:rPr>
                        <m:t>,  </m:t>
                      </m:r>
                      <m:r>
                        <a:rPr lang="en-US" sz="2000" i="1" kern="1200" dirty="0" smtClean="0">
                          <a:latin typeface="Cambria Math" panose="02040503050406030204" pitchFamily="18" charset="0"/>
                          <a:ea typeface="+mn-ea"/>
                          <a:cs typeface="+mn-cs"/>
                          <a:sym typeface="Symbol"/>
                        </a:rPr>
                        <m:t>	</m:t>
                      </m:r>
                      <m:r>
                        <a:rPr lang="en-US" sz="2000" i="1" kern="1200" dirty="0" smtClean="0">
                          <a:latin typeface="Cambria Math" panose="02040503050406030204" pitchFamily="18" charset="0"/>
                          <a:ea typeface="+mn-ea"/>
                          <a:cs typeface="+mn-cs"/>
                          <a:sym typeface="Symbol"/>
                        </a:rPr>
                        <m:t>𝑝</m:t>
                      </m:r>
                      <m:r>
                        <a:rPr lang="en-US" sz="2000" i="1" kern="1200" baseline="-25000" dirty="0" smtClean="0">
                          <a:latin typeface="Cambria Math" panose="02040503050406030204" pitchFamily="18" charset="0"/>
                          <a:ea typeface="+mn-ea"/>
                          <a:cs typeface="+mn-cs"/>
                          <a:sym typeface="Symbol"/>
                        </a:rPr>
                        <m:t>2</m:t>
                      </m:r>
                      <m:r>
                        <a:rPr lang="en-US" sz="2000" i="1" kern="1200" dirty="0">
                          <a:latin typeface="Cambria Math" panose="02040503050406030204" pitchFamily="18" charset="0"/>
                          <a:ea typeface="+mn-ea"/>
                          <a:cs typeface="+mn-cs"/>
                          <a:sym typeface="Symbol"/>
                        </a:rPr>
                        <m:t>, </m:t>
                      </m:r>
                      <m:r>
                        <a:rPr lang="en-US" sz="2000" b="0" i="1" kern="1200" dirty="0" smtClean="0">
                          <a:latin typeface="Cambria Math" panose="02040503050406030204" pitchFamily="18" charset="0"/>
                          <a:ea typeface="+mn-ea"/>
                          <a:cs typeface="+mn-cs"/>
                          <a:sym typeface="Symbol"/>
                        </a:rPr>
                        <m:t> </m:t>
                      </m:r>
                      <m:r>
                        <a:rPr lang="en-US" sz="2000" i="1" kern="1200" dirty="0" smtClean="0">
                          <a:latin typeface="Cambria Math" panose="02040503050406030204" pitchFamily="18" charset="0"/>
                          <a:ea typeface="+mn-ea"/>
                          <a:cs typeface="+mn-cs"/>
                          <a:sym typeface="Symbol"/>
                        </a:rPr>
                        <m:t>(</m:t>
                      </m:r>
                      <m:r>
                        <a:rPr lang="en-US" sz="2000" i="1" kern="1200" dirty="0">
                          <a:latin typeface="Cambria Math" panose="02040503050406030204" pitchFamily="18" charset="0"/>
                          <a:ea typeface="+mn-ea"/>
                          <a:cs typeface="+mn-cs"/>
                          <a:sym typeface="Symbol"/>
                        </a:rPr>
                        <m:t>𝑝</m:t>
                      </m:r>
                      <m:r>
                        <a:rPr lang="en-US" sz="2000" i="1" kern="1200" baseline="-25000" dirty="0">
                          <a:latin typeface="Cambria Math" panose="02040503050406030204" pitchFamily="18" charset="0"/>
                          <a:ea typeface="+mn-ea"/>
                          <a:cs typeface="+mn-cs"/>
                          <a:sym typeface="Symbol"/>
                        </a:rPr>
                        <m:t>3</m:t>
                      </m:r>
                      <m:r>
                        <a:rPr lang="en-US" sz="2000" i="1" kern="1200" dirty="0">
                          <a:latin typeface="Cambria Math" panose="02040503050406030204" pitchFamily="18" charset="0"/>
                          <a:ea typeface="+mn-ea"/>
                          <a:cs typeface="+mn-cs"/>
                          <a:sym typeface="Symbol"/>
                        </a:rPr>
                        <m:t>  </m:t>
                      </m:r>
                      <m:r>
                        <a:rPr lang="en-US" sz="2000" i="1" kern="1200" dirty="0">
                          <a:latin typeface="Cambria Math" panose="02040503050406030204" pitchFamily="18" charset="0"/>
                          <a:ea typeface="+mn-ea"/>
                          <a:cs typeface="+mn-cs"/>
                          <a:sym typeface="Symbol"/>
                        </a:rPr>
                        <m:t>𝑝</m:t>
                      </m:r>
                      <m:r>
                        <a:rPr lang="en-US" sz="2000" i="1" kern="1200" baseline="-25000" dirty="0">
                          <a:latin typeface="Cambria Math" panose="02040503050406030204" pitchFamily="18" charset="0"/>
                          <a:ea typeface="+mn-ea"/>
                          <a:cs typeface="+mn-cs"/>
                          <a:sym typeface="Symbol"/>
                        </a:rPr>
                        <m:t>4</m:t>
                      </m:r>
                      <m:r>
                        <a:rPr lang="en-US" sz="2000" i="1" kern="1200" dirty="0">
                          <a:latin typeface="Cambria Math" panose="02040503050406030204" pitchFamily="18" charset="0"/>
                          <a:ea typeface="+mn-ea"/>
                          <a:cs typeface="+mn-cs"/>
                          <a:sym typeface="Symbol"/>
                        </a:rPr>
                        <m:t>)</m:t>
                      </m:r>
                    </m:oMath>
                  </m:oMathPara>
                </a14:m>
                <a:endParaRPr lang="en-US" sz="2000" kern="1200">
                  <a:latin typeface="Calibri"/>
                  <a:ea typeface="+mn-ea"/>
                  <a:cs typeface="+mn-cs"/>
                  <a:sym typeface="Symbol"/>
                </a:endParaRPr>
              </a:p>
            </p:txBody>
          </p:sp>
        </mc:Choice>
        <mc:Fallback xmlns="">
          <p:sp>
            <p:nvSpPr>
              <p:cNvPr id="7" name="TextBox 6">
                <a:extLst>
                  <a:ext uri="{FF2B5EF4-FFF2-40B4-BE49-F238E27FC236}">
                    <a16:creationId xmlns:a16="http://schemas.microsoft.com/office/drawing/2014/main" id="{4EDC23DC-7DCB-413B-88E2-8C3ABBC7BD21}"/>
                  </a:ext>
                </a:extLst>
              </p:cNvPr>
              <p:cNvSpPr txBox="1">
                <a:spLocks noRot="1" noChangeAspect="1" noMove="1" noResize="1" noEditPoints="1" noAdjustHandles="1" noChangeArrowheads="1" noChangeShapeType="1" noTextEdit="1"/>
              </p:cNvSpPr>
              <p:nvPr/>
            </p:nvSpPr>
            <p:spPr>
              <a:xfrm>
                <a:off x="3045666" y="2836648"/>
                <a:ext cx="2995588" cy="369332"/>
              </a:xfrm>
              <a:prstGeom prst="rect">
                <a:avLst/>
              </a:prstGeom>
              <a:blipFill>
                <a:blip r:embed="rId2"/>
                <a:stretch>
                  <a:fillRect b="-163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662A8C14-3D5B-4987-8DDA-73821E95F5F3}"/>
                  </a:ext>
                </a:extLst>
              </p:cNvPr>
              <p:cNvSpPr txBox="1">
                <a:spLocks/>
              </p:cNvSpPr>
              <p:nvPr/>
            </p:nvSpPr>
            <p:spPr>
              <a:xfrm>
                <a:off x="3001142" y="3935397"/>
                <a:ext cx="3125131" cy="276999"/>
              </a:xfrm>
              <a:prstGeom prst="rect">
                <a:avLst/>
              </a:prstGeom>
            </p:spPr>
            <p:txBody>
              <a:bodyPr vert="horz" wrap="square" lIns="0" tIns="0" rIns="0" bIns="0" rtlCol="0">
                <a:spAutoFit/>
              </a:bodyPr>
              <a:lstStyle/>
              <a:p>
                <a:pPr marL="384954" indent="-384954" defTabSz="914363" hangingPunct="1">
                  <a:lnSpc>
                    <a:spcPct val="90000"/>
                  </a:lnSpc>
                  <a:buSzPct val="90000"/>
                </a:pPr>
                <a14:m>
                  <m:oMathPara xmlns:m="http://schemas.openxmlformats.org/officeDocument/2006/math">
                    <m:oMathParaPr>
                      <m:jc m:val="centerGroup"/>
                    </m:oMathParaPr>
                    <m:oMath xmlns:m="http://schemas.openxmlformats.org/officeDocument/2006/math">
                      <m:r>
                        <a:rPr lang="en-US" sz="2000" i="1" kern="1200" dirty="0" smtClean="0">
                          <a:solidFill>
                            <a:srgbClr val="00B050"/>
                          </a:solidFill>
                          <a:latin typeface="Cambria Math" panose="02040503050406030204" pitchFamily="18" charset="0"/>
                          <a:ea typeface="+mn-ea"/>
                          <a:cs typeface="+mn-cs"/>
                          <a:sym typeface="Symbol"/>
                        </a:rPr>
                        <m:t>𝑝</m:t>
                      </m:r>
                      <m:r>
                        <a:rPr lang="en-US" sz="2000" i="1" kern="1200" baseline="-25000" dirty="0" smtClean="0">
                          <a:solidFill>
                            <a:srgbClr val="00B050"/>
                          </a:solidFill>
                          <a:latin typeface="Cambria Math" panose="02040503050406030204" pitchFamily="18" charset="0"/>
                          <a:ea typeface="+mn-ea"/>
                          <a:cs typeface="+mn-cs"/>
                          <a:sym typeface="Symbol"/>
                        </a:rPr>
                        <m:t>1</m:t>
                      </m:r>
                      <m:r>
                        <a:rPr lang="en-US" sz="2000" i="1" kern="1200" dirty="0">
                          <a:solidFill>
                            <a:srgbClr val="00B050"/>
                          </a:solidFill>
                          <a:latin typeface="Cambria Math" panose="02040503050406030204" pitchFamily="18" charset="0"/>
                          <a:ea typeface="+mn-ea"/>
                          <a:cs typeface="+mn-cs"/>
                          <a:sym typeface="Symbol"/>
                        </a:rPr>
                        <m:t>,  </m:t>
                      </m:r>
                      <m:r>
                        <a:rPr lang="en-US" sz="2000" i="1" kern="1200" dirty="0">
                          <a:solidFill>
                            <a:srgbClr val="00B050"/>
                          </a:solidFill>
                          <a:latin typeface="Cambria Math" panose="02040503050406030204" pitchFamily="18" charset="0"/>
                          <a:ea typeface="+mn-ea"/>
                          <a:cs typeface="+mn-cs"/>
                          <a:sym typeface="Symbol"/>
                        </a:rPr>
                        <m:t>𝑝</m:t>
                      </m:r>
                      <m:r>
                        <a:rPr lang="en-US" sz="2000" i="1" kern="1200" baseline="-25000" dirty="0">
                          <a:solidFill>
                            <a:srgbClr val="00B050"/>
                          </a:solidFill>
                          <a:latin typeface="Cambria Math" panose="02040503050406030204" pitchFamily="18" charset="0"/>
                          <a:ea typeface="+mn-ea"/>
                          <a:cs typeface="+mn-cs"/>
                          <a:sym typeface="Symbol"/>
                        </a:rPr>
                        <m:t>2</m:t>
                      </m:r>
                      <m:r>
                        <a:rPr lang="en-US" sz="2000" i="1" kern="1200" dirty="0">
                          <a:solidFill>
                            <a:srgbClr val="00B050"/>
                          </a:solidFill>
                          <a:latin typeface="Cambria Math" panose="02040503050406030204" pitchFamily="18" charset="0"/>
                          <a:ea typeface="+mn-ea"/>
                          <a:cs typeface="+mn-cs"/>
                          <a:sym typeface="Symbol"/>
                        </a:rPr>
                        <m:t>, </m:t>
                      </m:r>
                      <m:r>
                        <a:rPr lang="en-US" sz="2000" b="0" i="1" kern="1200" dirty="0" smtClean="0">
                          <a:solidFill>
                            <a:srgbClr val="00B050"/>
                          </a:solidFill>
                          <a:latin typeface="Cambria Math" panose="02040503050406030204" pitchFamily="18" charset="0"/>
                          <a:ea typeface="+mn-ea"/>
                          <a:cs typeface="+mn-cs"/>
                          <a:sym typeface="Symbol"/>
                        </a:rPr>
                        <m:t> </m:t>
                      </m:r>
                      <m:r>
                        <a:rPr lang="en-US" sz="2000" i="1" kern="1200" dirty="0">
                          <a:solidFill>
                            <a:srgbClr val="00B050"/>
                          </a:solidFill>
                          <a:latin typeface="Cambria Math" panose="02040503050406030204" pitchFamily="18" charset="0"/>
                          <a:ea typeface="+mn-ea"/>
                          <a:cs typeface="+mn-cs"/>
                          <a:sym typeface="Symbol"/>
                        </a:rPr>
                        <m:t></m:t>
                      </m:r>
                      <m:r>
                        <a:rPr lang="en-US" sz="2000" i="1" kern="1200" dirty="0">
                          <a:solidFill>
                            <a:srgbClr val="00B050"/>
                          </a:solidFill>
                          <a:latin typeface="Cambria Math" panose="02040503050406030204" pitchFamily="18" charset="0"/>
                          <a:ea typeface="+mn-ea"/>
                          <a:cs typeface="+mn-cs"/>
                          <a:sym typeface="Symbol"/>
                        </a:rPr>
                        <m:t>𝑝</m:t>
                      </m:r>
                      <m:r>
                        <a:rPr lang="en-US" sz="2000" i="1" kern="1200" baseline="-25000" dirty="0">
                          <a:solidFill>
                            <a:srgbClr val="00B050"/>
                          </a:solidFill>
                          <a:latin typeface="Cambria Math" panose="02040503050406030204" pitchFamily="18" charset="0"/>
                          <a:ea typeface="+mn-ea"/>
                          <a:cs typeface="+mn-cs"/>
                          <a:sym typeface="Symbol"/>
                        </a:rPr>
                        <m:t>3</m:t>
                      </m:r>
                      <m:r>
                        <a:rPr lang="en-US" sz="2000" i="1" kern="1200" dirty="0">
                          <a:solidFill>
                            <a:srgbClr val="00B050"/>
                          </a:solidFill>
                          <a:latin typeface="Cambria Math" panose="02040503050406030204" pitchFamily="18" charset="0"/>
                          <a:ea typeface="+mn-ea"/>
                          <a:cs typeface="+mn-cs"/>
                          <a:sym typeface="Symbol"/>
                        </a:rPr>
                        <m:t>, </m:t>
                      </m:r>
                      <m:r>
                        <a:rPr lang="en-US" sz="2000" b="0" i="1" kern="1200" dirty="0" smtClean="0">
                          <a:solidFill>
                            <a:srgbClr val="00B050"/>
                          </a:solidFill>
                          <a:latin typeface="Cambria Math" panose="02040503050406030204" pitchFamily="18" charset="0"/>
                          <a:ea typeface="+mn-ea"/>
                          <a:cs typeface="+mn-cs"/>
                          <a:sym typeface="Symbol"/>
                        </a:rPr>
                        <m:t> </m:t>
                      </m:r>
                      <m:r>
                        <a:rPr lang="en-US" sz="2000" i="1" kern="1200" dirty="0">
                          <a:solidFill>
                            <a:srgbClr val="00B050"/>
                          </a:solidFill>
                          <a:latin typeface="Cambria Math" panose="02040503050406030204" pitchFamily="18" charset="0"/>
                          <a:ea typeface="+mn-ea"/>
                          <a:cs typeface="+mn-cs"/>
                          <a:sym typeface="Symbol"/>
                        </a:rPr>
                        <m:t>𝑝</m:t>
                      </m:r>
                      <m:r>
                        <a:rPr lang="en-US" sz="2000" i="1" kern="1200" baseline="-25000" dirty="0">
                          <a:solidFill>
                            <a:srgbClr val="00B050"/>
                          </a:solidFill>
                          <a:latin typeface="Cambria Math" panose="02040503050406030204" pitchFamily="18" charset="0"/>
                          <a:ea typeface="+mn-ea"/>
                          <a:cs typeface="+mn-cs"/>
                          <a:sym typeface="Symbol"/>
                        </a:rPr>
                        <m:t>4</m:t>
                      </m:r>
                    </m:oMath>
                  </m:oMathPara>
                </a14:m>
                <a:endParaRPr lang="en-US" sz="2000" kern="1200">
                  <a:solidFill>
                    <a:srgbClr val="00B050"/>
                  </a:solidFill>
                  <a:latin typeface="Calibri"/>
                  <a:ea typeface="+mn-ea"/>
                  <a:cs typeface="+mn-cs"/>
                  <a:sym typeface="Symbol"/>
                </a:endParaRPr>
              </a:p>
            </p:txBody>
          </p:sp>
        </mc:Choice>
        <mc:Fallback xmlns="">
          <p:sp>
            <p:nvSpPr>
              <p:cNvPr id="9" name="Content Placeholder 2">
                <a:extLst>
                  <a:ext uri="{FF2B5EF4-FFF2-40B4-BE49-F238E27FC236}">
                    <a16:creationId xmlns:a16="http://schemas.microsoft.com/office/drawing/2014/main" id="{662A8C14-3D5B-4987-8DDA-73821E95F5F3}"/>
                  </a:ext>
                </a:extLst>
              </p:cNvPr>
              <p:cNvSpPr txBox="1">
                <a:spLocks noRot="1" noChangeAspect="1" noMove="1" noResize="1" noEditPoints="1" noAdjustHandles="1" noChangeArrowheads="1" noChangeShapeType="1" noTextEdit="1"/>
              </p:cNvSpPr>
              <p:nvPr/>
            </p:nvSpPr>
            <p:spPr>
              <a:xfrm>
                <a:off x="3001142" y="3935397"/>
                <a:ext cx="3125131" cy="276999"/>
              </a:xfrm>
              <a:prstGeom prst="rect">
                <a:avLst/>
              </a:prstGeom>
              <a:blipFill>
                <a:blip r:embed="rId3"/>
                <a:stretch>
                  <a:fillRect b="-28889"/>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FC68C5C5-30A8-4872-BA4B-0D8D86B8DA16}"/>
              </a:ext>
            </a:extLst>
          </p:cNvPr>
          <p:cNvSpPr txBox="1"/>
          <p:nvPr/>
        </p:nvSpPr>
        <p:spPr>
          <a:xfrm>
            <a:off x="3182916" y="5291143"/>
            <a:ext cx="2761582" cy="341632"/>
          </a:xfrm>
          <a:prstGeom prst="rect">
            <a:avLst/>
          </a:prstGeom>
          <a:noFill/>
        </p:spPr>
        <p:txBody>
          <a:bodyPr wrap="square">
            <a:spAutoFit/>
          </a:bodyPr>
          <a:lstStyle/>
          <a:p>
            <a:pPr marL="384954" indent="-384954" defTabSz="914363" hangingPunct="1">
              <a:lnSpc>
                <a:spcPct val="90000"/>
              </a:lnSpc>
              <a:spcBef>
                <a:spcPct val="20000"/>
              </a:spcBef>
              <a:buSzPct val="90000"/>
            </a:pPr>
            <a:r>
              <a:rPr lang="en-US" sz="1800" kern="1200">
                <a:solidFill>
                  <a:srgbClr val="0070C0"/>
                </a:solidFill>
                <a:latin typeface="Calibri"/>
                <a:ea typeface="+mn-ea"/>
                <a:cs typeface="+mn-cs"/>
              </a:rPr>
              <a:t>x </a:t>
            </a:r>
            <a:r>
              <a:rPr lang="en-US" sz="1800" kern="1200">
                <a:solidFill>
                  <a:srgbClr val="0070C0"/>
                </a:solidFill>
                <a:latin typeface="Calibri"/>
                <a:ea typeface="+mn-ea"/>
                <a:cs typeface="+mn-cs"/>
                <a:sym typeface="Symbol"/>
              </a:rPr>
              <a:t> 0, y = x + 1, y</a:t>
            </a:r>
            <a:r>
              <a:rPr lang="en-US" sz="1800" kern="1200">
                <a:solidFill>
                  <a:srgbClr val="0070C0"/>
                </a:solidFill>
                <a:latin typeface="Calibri"/>
                <a:ea typeface="+mn-ea"/>
                <a:cs typeface="+mn-cs"/>
              </a:rPr>
              <a:t> ≤ 1, </a:t>
            </a:r>
            <a:r>
              <a:rPr lang="en-US" sz="1800" kern="1200">
                <a:solidFill>
                  <a:srgbClr val="0070C0"/>
                </a:solidFill>
                <a:latin typeface="Calibri"/>
                <a:ea typeface="+mn-ea"/>
                <a:cs typeface="+mn-cs"/>
                <a:sym typeface="Symbol"/>
              </a:rPr>
              <a:t>y</a:t>
            </a:r>
            <a:r>
              <a:rPr lang="en-US" sz="1800" kern="1200">
                <a:solidFill>
                  <a:srgbClr val="0070C0"/>
                </a:solidFill>
                <a:latin typeface="Calibri"/>
                <a:ea typeface="+mn-ea"/>
                <a:cs typeface="+mn-cs"/>
              </a:rPr>
              <a:t> &lt; 1</a:t>
            </a:r>
          </a:p>
        </p:txBody>
      </p:sp>
      <p:sp>
        <p:nvSpPr>
          <p:cNvPr id="13" name="TextBox 12">
            <a:extLst>
              <a:ext uri="{FF2B5EF4-FFF2-40B4-BE49-F238E27FC236}">
                <a16:creationId xmlns:a16="http://schemas.microsoft.com/office/drawing/2014/main" id="{B95C996E-9BCC-453A-A090-B471A8567F6C}"/>
              </a:ext>
            </a:extLst>
          </p:cNvPr>
          <p:cNvSpPr txBox="1"/>
          <p:nvPr/>
        </p:nvSpPr>
        <p:spPr>
          <a:xfrm>
            <a:off x="8100788" y="5291143"/>
            <a:ext cx="2761582" cy="341632"/>
          </a:xfrm>
          <a:prstGeom prst="rect">
            <a:avLst/>
          </a:prstGeom>
          <a:noFill/>
        </p:spPr>
        <p:txBody>
          <a:bodyPr wrap="square">
            <a:spAutoFit/>
          </a:bodyPr>
          <a:lstStyle/>
          <a:p>
            <a:pPr marL="384954" indent="-384954" defTabSz="914363" hangingPunct="1">
              <a:lnSpc>
                <a:spcPct val="90000"/>
              </a:lnSpc>
              <a:spcBef>
                <a:spcPct val="20000"/>
              </a:spcBef>
              <a:buSzPct val="90000"/>
            </a:pPr>
            <a:r>
              <a:rPr lang="en-US" sz="1800" kern="1200">
                <a:solidFill>
                  <a:srgbClr val="0070C0"/>
                </a:solidFill>
                <a:latin typeface="Calibri"/>
                <a:ea typeface="+mn-ea"/>
                <a:cs typeface="+mn-cs"/>
              </a:rPr>
              <a:t>x </a:t>
            </a:r>
            <a:r>
              <a:rPr lang="en-US" sz="1800" kern="1200">
                <a:solidFill>
                  <a:srgbClr val="0070C0"/>
                </a:solidFill>
                <a:latin typeface="Calibri"/>
                <a:ea typeface="+mn-ea"/>
                <a:cs typeface="+mn-cs"/>
                <a:sym typeface="Symbol"/>
              </a:rPr>
              <a:t> 0, y = x + 1, y</a:t>
            </a:r>
            <a:r>
              <a:rPr lang="en-US" sz="1800" kern="1200">
                <a:solidFill>
                  <a:srgbClr val="0070C0"/>
                </a:solidFill>
                <a:latin typeface="Calibri"/>
                <a:ea typeface="+mn-ea"/>
                <a:cs typeface="+mn-cs"/>
              </a:rPr>
              <a:t> &lt; 1</a:t>
            </a:r>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4AAE6EAA-2549-4A23-8931-8CA2F92052F7}"/>
                  </a:ext>
                </a:extLst>
              </p:cNvPr>
              <p:cNvSpPr txBox="1">
                <a:spLocks/>
              </p:cNvSpPr>
              <p:nvPr/>
            </p:nvSpPr>
            <p:spPr>
              <a:xfrm>
                <a:off x="7853779" y="3935396"/>
                <a:ext cx="2174443" cy="276999"/>
              </a:xfrm>
              <a:prstGeom prst="rect">
                <a:avLst/>
              </a:prstGeom>
            </p:spPr>
            <p:txBody>
              <a:bodyPr vert="horz" wrap="square" lIns="0" tIns="0" rIns="0" bIns="0" rtlCol="0">
                <a:spAutoFit/>
              </a:bodyPr>
              <a:lstStyle/>
              <a:p>
                <a:pPr marL="384954" indent="-384954" defTabSz="914363" hangingPunct="1">
                  <a:lnSpc>
                    <a:spcPct val="90000"/>
                  </a:lnSpc>
                  <a:buSzPct val="90000"/>
                </a:pPr>
                <a14:m>
                  <m:oMathPara xmlns:m="http://schemas.openxmlformats.org/officeDocument/2006/math">
                    <m:oMathParaPr>
                      <m:jc m:val="centerGroup"/>
                    </m:oMathParaPr>
                    <m:oMath xmlns:m="http://schemas.openxmlformats.org/officeDocument/2006/math">
                      <m:r>
                        <a:rPr lang="en-US" sz="2000" i="1" kern="1200" dirty="0" smtClean="0">
                          <a:solidFill>
                            <a:srgbClr val="FF0000"/>
                          </a:solidFill>
                          <a:latin typeface="Cambria Math" panose="02040503050406030204" pitchFamily="18" charset="0"/>
                          <a:ea typeface="+mn-ea"/>
                          <a:cs typeface="+mn-cs"/>
                          <a:sym typeface="Symbol"/>
                        </a:rPr>
                        <m:t>𝑝</m:t>
                      </m:r>
                      <m:r>
                        <a:rPr lang="en-US" sz="2000" i="1" kern="1200" baseline="-25000" dirty="0">
                          <a:solidFill>
                            <a:srgbClr val="FF0000"/>
                          </a:solidFill>
                          <a:latin typeface="Cambria Math" panose="02040503050406030204" pitchFamily="18" charset="0"/>
                          <a:ea typeface="+mn-ea"/>
                          <a:cs typeface="+mn-cs"/>
                          <a:sym typeface="Symbol"/>
                        </a:rPr>
                        <m:t>1</m:t>
                      </m:r>
                      <m:r>
                        <a:rPr lang="en-US" sz="2000" i="1" kern="1200" dirty="0">
                          <a:solidFill>
                            <a:srgbClr val="FF0000"/>
                          </a:solidFill>
                          <a:latin typeface="Cambria Math" panose="02040503050406030204" pitchFamily="18" charset="0"/>
                          <a:ea typeface="+mn-ea"/>
                          <a:cs typeface="+mn-cs"/>
                          <a:sym typeface="Symbol"/>
                        </a:rPr>
                        <m:t>,  </m:t>
                      </m:r>
                      <m:r>
                        <a:rPr lang="en-US" sz="2000" i="1" kern="1200" dirty="0">
                          <a:solidFill>
                            <a:srgbClr val="FF0000"/>
                          </a:solidFill>
                          <a:latin typeface="Cambria Math" panose="02040503050406030204" pitchFamily="18" charset="0"/>
                          <a:ea typeface="+mn-ea"/>
                          <a:cs typeface="+mn-cs"/>
                          <a:sym typeface="Symbol"/>
                        </a:rPr>
                        <m:t>𝑝</m:t>
                      </m:r>
                      <m:r>
                        <a:rPr lang="en-US" sz="2000" i="1" kern="1200" baseline="-25000" dirty="0">
                          <a:solidFill>
                            <a:srgbClr val="FF0000"/>
                          </a:solidFill>
                          <a:latin typeface="Cambria Math" panose="02040503050406030204" pitchFamily="18" charset="0"/>
                          <a:ea typeface="+mn-ea"/>
                          <a:cs typeface="+mn-cs"/>
                          <a:sym typeface="Symbol"/>
                        </a:rPr>
                        <m:t>2</m:t>
                      </m:r>
                      <m:r>
                        <a:rPr lang="en-US" sz="2000" i="1" kern="1200" dirty="0" smtClean="0">
                          <a:solidFill>
                            <a:srgbClr val="FF0000"/>
                          </a:solidFill>
                          <a:latin typeface="Cambria Math" panose="02040503050406030204" pitchFamily="18" charset="0"/>
                          <a:ea typeface="+mn-ea"/>
                          <a:cs typeface="+mn-cs"/>
                          <a:sym typeface="Symbol"/>
                        </a:rPr>
                        <m:t>, </m:t>
                      </m:r>
                      <m:r>
                        <a:rPr lang="en-US" sz="2000" b="0" i="1" kern="1200" dirty="0" smtClean="0">
                          <a:solidFill>
                            <a:srgbClr val="FF0000"/>
                          </a:solidFill>
                          <a:latin typeface="Cambria Math" panose="02040503050406030204" pitchFamily="18" charset="0"/>
                          <a:ea typeface="+mn-ea"/>
                          <a:cs typeface="+mn-cs"/>
                          <a:sym typeface="Symbol"/>
                        </a:rPr>
                        <m:t> </m:t>
                      </m:r>
                      <m:r>
                        <a:rPr lang="en-US" sz="2000" i="1" kern="1200" dirty="0">
                          <a:solidFill>
                            <a:srgbClr val="FF0000"/>
                          </a:solidFill>
                          <a:latin typeface="Cambria Math" panose="02040503050406030204" pitchFamily="18" charset="0"/>
                          <a:ea typeface="+mn-ea"/>
                          <a:cs typeface="+mn-cs"/>
                          <a:sym typeface="Symbol"/>
                        </a:rPr>
                        <m:t>𝑝</m:t>
                      </m:r>
                      <m:r>
                        <a:rPr lang="en-US" sz="2000" i="1" kern="1200" baseline="-25000" dirty="0">
                          <a:solidFill>
                            <a:srgbClr val="FF0000"/>
                          </a:solidFill>
                          <a:latin typeface="Cambria Math" panose="02040503050406030204" pitchFamily="18" charset="0"/>
                          <a:ea typeface="+mn-ea"/>
                          <a:cs typeface="+mn-cs"/>
                          <a:sym typeface="Symbol"/>
                        </a:rPr>
                        <m:t>4</m:t>
                      </m:r>
                    </m:oMath>
                  </m:oMathPara>
                </a14:m>
                <a:endParaRPr lang="en-US" sz="2000" kern="1200">
                  <a:solidFill>
                    <a:srgbClr val="FF0000"/>
                  </a:solidFill>
                  <a:latin typeface="Calibri"/>
                  <a:ea typeface="+mn-ea"/>
                  <a:cs typeface="+mn-cs"/>
                  <a:sym typeface="Symbol"/>
                </a:endParaRPr>
              </a:p>
            </p:txBody>
          </p:sp>
        </mc:Choice>
        <mc:Fallback xmlns="">
          <p:sp>
            <p:nvSpPr>
              <p:cNvPr id="15" name="Content Placeholder 2">
                <a:extLst>
                  <a:ext uri="{FF2B5EF4-FFF2-40B4-BE49-F238E27FC236}">
                    <a16:creationId xmlns:a16="http://schemas.microsoft.com/office/drawing/2014/main" id="{4AAE6EAA-2549-4A23-8931-8CA2F92052F7}"/>
                  </a:ext>
                </a:extLst>
              </p:cNvPr>
              <p:cNvSpPr txBox="1">
                <a:spLocks noRot="1" noChangeAspect="1" noMove="1" noResize="1" noEditPoints="1" noAdjustHandles="1" noChangeArrowheads="1" noChangeShapeType="1" noTextEdit="1"/>
              </p:cNvSpPr>
              <p:nvPr/>
            </p:nvSpPr>
            <p:spPr>
              <a:xfrm>
                <a:off x="7853779" y="3935396"/>
                <a:ext cx="2174443" cy="276999"/>
              </a:xfrm>
              <a:prstGeom prst="rect">
                <a:avLst/>
              </a:prstGeom>
              <a:blipFill>
                <a:blip r:embed="rId4"/>
                <a:stretch>
                  <a:fillRect b="-2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3CAB405-7863-435B-A195-6A649FCF6470}"/>
                  </a:ext>
                </a:extLst>
              </p:cNvPr>
              <p:cNvSpPr txBox="1"/>
              <p:nvPr/>
            </p:nvSpPr>
            <p:spPr>
              <a:xfrm>
                <a:off x="7853779" y="2837789"/>
                <a:ext cx="2995588" cy="369332"/>
              </a:xfrm>
              <a:prstGeom prst="rect">
                <a:avLst/>
              </a:prstGeom>
              <a:noFill/>
            </p:spPr>
            <p:txBody>
              <a:bodyPr wrap="square">
                <a:spAutoFit/>
              </a:bodyPr>
              <a:lstStyle/>
              <a:p>
                <a:pPr marL="384954" indent="-384954" defTabSz="914363" hangingPunct="1">
                  <a:lnSpc>
                    <a:spcPct val="90000"/>
                  </a:lnSpc>
                  <a:spcBef>
                    <a:spcPct val="20000"/>
                  </a:spcBef>
                  <a:buSzPct val="90000"/>
                </a:pPr>
                <a:r>
                  <a:rPr lang="en-US" sz="2000" kern="1200">
                    <a:latin typeface="Calibri"/>
                    <a:ea typeface="+mn-ea"/>
                    <a:cs typeface="+mn-cs"/>
                    <a:sym typeface="Symbol"/>
                  </a:rPr>
                  <a:t>(</a:t>
                </a:r>
                <a14:m>
                  <m:oMath xmlns:m="http://schemas.openxmlformats.org/officeDocument/2006/math">
                    <m:r>
                      <a:rPr lang="en-US" sz="2000" b="0" i="1" kern="1200" smtClean="0">
                        <a:latin typeface="Cambria Math" panose="02040503050406030204" pitchFamily="18" charset="0"/>
                        <a:ea typeface="+mn-ea"/>
                        <a:cs typeface="+mn-cs"/>
                        <a:sym typeface="Symbol"/>
                      </a:rPr>
                      <m:t>¬</m:t>
                    </m:r>
                    <m:sSub>
                      <m:sSubPr>
                        <m:ctrlPr>
                          <a:rPr lang="en-US" sz="2000" b="0" i="1" kern="1200" smtClean="0">
                            <a:latin typeface="Cambria Math" panose="02040503050406030204" pitchFamily="18" charset="0"/>
                            <a:ea typeface="+mn-ea"/>
                            <a:cs typeface="+mn-cs"/>
                            <a:sym typeface="Symbol"/>
                          </a:rPr>
                        </m:ctrlPr>
                      </m:sSubPr>
                      <m:e>
                        <m:r>
                          <a:rPr lang="en-US" sz="2000" b="0" i="1" kern="1200" smtClean="0">
                            <a:latin typeface="Cambria Math" panose="02040503050406030204" pitchFamily="18" charset="0"/>
                            <a:ea typeface="+mn-ea"/>
                            <a:cs typeface="+mn-cs"/>
                            <a:sym typeface="Symbol"/>
                          </a:rPr>
                          <m:t>𝑝</m:t>
                        </m:r>
                      </m:e>
                      <m:sub>
                        <m:r>
                          <a:rPr lang="en-US" sz="2000" b="0" i="1" kern="1200" smtClean="0">
                            <a:latin typeface="Cambria Math" panose="02040503050406030204" pitchFamily="18" charset="0"/>
                            <a:ea typeface="+mn-ea"/>
                            <a:cs typeface="+mn-cs"/>
                            <a:sym typeface="Symbol"/>
                          </a:rPr>
                          <m:t>1</m:t>
                        </m:r>
                      </m:sub>
                    </m:sSub>
                    <m:r>
                      <a:rPr lang="en-US" sz="2000" b="0" i="1" kern="1200" smtClean="0">
                        <a:latin typeface="Cambria Math" panose="02040503050406030204" pitchFamily="18" charset="0"/>
                        <a:ea typeface="+mn-ea"/>
                        <a:cs typeface="+mn-cs"/>
                        <a:sym typeface="Symbol"/>
                      </a:rPr>
                      <m:t>∨¬</m:t>
                    </m:r>
                    <m:sSub>
                      <m:sSubPr>
                        <m:ctrlPr>
                          <a:rPr lang="en-US" sz="2000" b="0" i="1" kern="1200" smtClean="0">
                            <a:latin typeface="Cambria Math" panose="02040503050406030204" pitchFamily="18" charset="0"/>
                            <a:ea typeface="+mn-ea"/>
                            <a:cs typeface="+mn-cs"/>
                            <a:sym typeface="Symbol"/>
                          </a:rPr>
                        </m:ctrlPr>
                      </m:sSubPr>
                      <m:e>
                        <m:r>
                          <a:rPr lang="en-US" sz="2000" b="0" i="1" kern="1200" smtClean="0">
                            <a:latin typeface="Cambria Math" panose="02040503050406030204" pitchFamily="18" charset="0"/>
                            <a:ea typeface="+mn-ea"/>
                            <a:cs typeface="+mn-cs"/>
                            <a:sym typeface="Symbol"/>
                          </a:rPr>
                          <m:t>𝑝</m:t>
                        </m:r>
                      </m:e>
                      <m:sub>
                        <m:r>
                          <a:rPr lang="en-US" sz="2000" b="0" i="1" kern="1200" smtClean="0">
                            <a:latin typeface="Cambria Math" panose="02040503050406030204" pitchFamily="18" charset="0"/>
                            <a:ea typeface="+mn-ea"/>
                            <a:cs typeface="+mn-cs"/>
                            <a:sym typeface="Symbol"/>
                          </a:rPr>
                          <m:t>2</m:t>
                        </m:r>
                      </m:sub>
                    </m:sSub>
                    <m:r>
                      <a:rPr lang="en-US" sz="2000" b="0" i="1" kern="1200" smtClean="0">
                        <a:latin typeface="Cambria Math" panose="02040503050406030204" pitchFamily="18" charset="0"/>
                        <a:ea typeface="+mn-ea"/>
                        <a:cs typeface="+mn-cs"/>
                        <a:sym typeface="Symbol"/>
                      </a:rPr>
                      <m:t>∨¬</m:t>
                    </m:r>
                    <m:sSub>
                      <m:sSubPr>
                        <m:ctrlPr>
                          <a:rPr lang="en-US" sz="2000" b="0" i="1" kern="1200" smtClean="0">
                            <a:latin typeface="Cambria Math" panose="02040503050406030204" pitchFamily="18" charset="0"/>
                            <a:ea typeface="+mn-ea"/>
                            <a:cs typeface="+mn-cs"/>
                            <a:sym typeface="Symbol"/>
                          </a:rPr>
                        </m:ctrlPr>
                      </m:sSubPr>
                      <m:e>
                        <m:r>
                          <a:rPr lang="en-US" sz="2000" b="0" i="1" kern="1200" smtClean="0">
                            <a:latin typeface="Cambria Math" panose="02040503050406030204" pitchFamily="18" charset="0"/>
                            <a:ea typeface="+mn-ea"/>
                            <a:cs typeface="+mn-cs"/>
                            <a:sym typeface="Symbol"/>
                          </a:rPr>
                          <m:t>𝑝</m:t>
                        </m:r>
                      </m:e>
                      <m:sub>
                        <m:r>
                          <a:rPr lang="en-US" sz="2000" b="0" i="1" kern="1200" smtClean="0">
                            <a:latin typeface="Cambria Math" panose="02040503050406030204" pitchFamily="18" charset="0"/>
                            <a:ea typeface="+mn-ea"/>
                            <a:cs typeface="+mn-cs"/>
                            <a:sym typeface="Symbol"/>
                          </a:rPr>
                          <m:t>4</m:t>
                        </m:r>
                      </m:sub>
                    </m:sSub>
                    <m:r>
                      <a:rPr lang="en-US" sz="2000" b="0" i="1" kern="1200" smtClean="0">
                        <a:latin typeface="Cambria Math" panose="02040503050406030204" pitchFamily="18" charset="0"/>
                        <a:ea typeface="+mn-ea"/>
                        <a:cs typeface="+mn-cs"/>
                        <a:sym typeface="Symbol"/>
                      </a:rPr>
                      <m:t>)</m:t>
                    </m:r>
                  </m:oMath>
                </a14:m>
                <a:endParaRPr lang="en-US" sz="2000" kern="1200">
                  <a:latin typeface="Calibri"/>
                  <a:ea typeface="+mn-ea"/>
                  <a:cs typeface="+mn-cs"/>
                  <a:sym typeface="Symbol"/>
                </a:endParaRPr>
              </a:p>
            </p:txBody>
          </p:sp>
        </mc:Choice>
        <mc:Fallback xmlns="">
          <p:sp>
            <p:nvSpPr>
              <p:cNvPr id="17" name="TextBox 16">
                <a:extLst>
                  <a:ext uri="{FF2B5EF4-FFF2-40B4-BE49-F238E27FC236}">
                    <a16:creationId xmlns:a16="http://schemas.microsoft.com/office/drawing/2014/main" id="{C3CAB405-7863-435B-A195-6A649FCF6470}"/>
                  </a:ext>
                </a:extLst>
              </p:cNvPr>
              <p:cNvSpPr txBox="1">
                <a:spLocks noRot="1" noChangeAspect="1" noMove="1" noResize="1" noEditPoints="1" noAdjustHandles="1" noChangeArrowheads="1" noChangeShapeType="1" noTextEdit="1"/>
              </p:cNvSpPr>
              <p:nvPr/>
            </p:nvSpPr>
            <p:spPr>
              <a:xfrm>
                <a:off x="7853779" y="2837789"/>
                <a:ext cx="2995588" cy="369332"/>
              </a:xfrm>
              <a:prstGeom prst="rect">
                <a:avLst/>
              </a:prstGeom>
              <a:blipFill>
                <a:blip r:embed="rId5"/>
                <a:stretch>
                  <a:fillRect l="-2033" t="-18333" b="-30000"/>
                </a:stretch>
              </a:blipFill>
            </p:spPr>
            <p:txBody>
              <a:bodyPr/>
              <a:lstStyle/>
              <a:p>
                <a:r>
                  <a:rPr lang="en-US">
                    <a:noFill/>
                  </a:rPr>
                  <a:t> </a:t>
                </a:r>
              </a:p>
            </p:txBody>
          </p:sp>
        </mc:Fallback>
      </mc:AlternateContent>
      <p:sp>
        <p:nvSpPr>
          <p:cNvPr id="21" name="Arrow: Down 20">
            <a:extLst>
              <a:ext uri="{FF2B5EF4-FFF2-40B4-BE49-F238E27FC236}">
                <a16:creationId xmlns:a16="http://schemas.microsoft.com/office/drawing/2014/main" id="{E50D88ED-6B50-411C-87E4-57E88F321F99}"/>
              </a:ext>
            </a:extLst>
          </p:cNvPr>
          <p:cNvSpPr/>
          <p:nvPr/>
        </p:nvSpPr>
        <p:spPr>
          <a:xfrm>
            <a:off x="3959440" y="3346882"/>
            <a:ext cx="1145220" cy="58851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SAT</a:t>
            </a:r>
          </a:p>
        </p:txBody>
      </p:sp>
      <mc:AlternateContent xmlns:mc="http://schemas.openxmlformats.org/markup-compatibility/2006" xmlns:a14="http://schemas.microsoft.com/office/drawing/2010/main">
        <mc:Choice Requires="a14">
          <p:sp>
            <p:nvSpPr>
              <p:cNvPr id="23" name="Arrow: Down 22">
                <a:extLst>
                  <a:ext uri="{FF2B5EF4-FFF2-40B4-BE49-F238E27FC236}">
                    <a16:creationId xmlns:a16="http://schemas.microsoft.com/office/drawing/2014/main" id="{58C74A6C-5AA4-46C3-91D4-975008889382}"/>
                  </a:ext>
                </a:extLst>
              </p:cNvPr>
              <p:cNvSpPr/>
              <p:nvPr/>
            </p:nvSpPr>
            <p:spPr>
              <a:xfrm>
                <a:off x="3959440" y="2342625"/>
                <a:ext cx="1145220" cy="58851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𝛼</m:t>
                      </m:r>
                    </m:oMath>
                  </m:oMathPara>
                </a14:m>
                <a:endParaRPr lang="en-US">
                  <a:solidFill>
                    <a:schemeClr val="tx1"/>
                  </a:solidFill>
                </a:endParaRPr>
              </a:p>
            </p:txBody>
          </p:sp>
        </mc:Choice>
        <mc:Fallback xmlns="">
          <p:sp>
            <p:nvSpPr>
              <p:cNvPr id="23" name="Arrow: Down 22">
                <a:extLst>
                  <a:ext uri="{FF2B5EF4-FFF2-40B4-BE49-F238E27FC236}">
                    <a16:creationId xmlns:a16="http://schemas.microsoft.com/office/drawing/2014/main" id="{58C74A6C-5AA4-46C3-91D4-975008889382}"/>
                  </a:ext>
                </a:extLst>
              </p:cNvPr>
              <p:cNvSpPr>
                <a:spLocks noRot="1" noChangeAspect="1" noMove="1" noResize="1" noEditPoints="1" noAdjustHandles="1" noChangeArrowheads="1" noChangeShapeType="1" noTextEdit="1"/>
              </p:cNvSpPr>
              <p:nvPr/>
            </p:nvSpPr>
            <p:spPr>
              <a:xfrm>
                <a:off x="3959440" y="2342625"/>
                <a:ext cx="1145220" cy="588514"/>
              </a:xfrm>
              <a:prstGeom prst="downArrow">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Arrow: Down 24">
                <a:extLst>
                  <a:ext uri="{FF2B5EF4-FFF2-40B4-BE49-F238E27FC236}">
                    <a16:creationId xmlns:a16="http://schemas.microsoft.com/office/drawing/2014/main" id="{08B038BB-EB59-45A1-B5D6-C7F67CE0FBFF}"/>
                  </a:ext>
                </a:extLst>
              </p:cNvPr>
              <p:cNvSpPr/>
              <p:nvPr/>
            </p:nvSpPr>
            <p:spPr>
              <a:xfrm>
                <a:off x="3959440" y="4479341"/>
                <a:ext cx="1145220" cy="58851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𝛾</m:t>
                      </m:r>
                    </m:oMath>
                  </m:oMathPara>
                </a14:m>
                <a:endParaRPr lang="en-US">
                  <a:solidFill>
                    <a:schemeClr val="tx1"/>
                  </a:solidFill>
                </a:endParaRPr>
              </a:p>
            </p:txBody>
          </p:sp>
        </mc:Choice>
        <mc:Fallback xmlns="">
          <p:sp>
            <p:nvSpPr>
              <p:cNvPr id="25" name="Arrow: Down 24">
                <a:extLst>
                  <a:ext uri="{FF2B5EF4-FFF2-40B4-BE49-F238E27FC236}">
                    <a16:creationId xmlns:a16="http://schemas.microsoft.com/office/drawing/2014/main" id="{08B038BB-EB59-45A1-B5D6-C7F67CE0FBFF}"/>
                  </a:ext>
                </a:extLst>
              </p:cNvPr>
              <p:cNvSpPr>
                <a:spLocks noRot="1" noChangeAspect="1" noMove="1" noResize="1" noEditPoints="1" noAdjustHandles="1" noChangeArrowheads="1" noChangeShapeType="1" noTextEdit="1"/>
              </p:cNvSpPr>
              <p:nvPr/>
            </p:nvSpPr>
            <p:spPr>
              <a:xfrm>
                <a:off x="3959440" y="4479341"/>
                <a:ext cx="1145220" cy="588514"/>
              </a:xfrm>
              <a:prstGeom prst="downArrow">
                <a:avLst/>
              </a:prstGeom>
              <a:blipFill>
                <a:blip r:embed="rId7"/>
                <a:stretch>
                  <a:fillRect/>
                </a:stretch>
              </a:blipFill>
            </p:spPr>
            <p:txBody>
              <a:bodyPr/>
              <a:lstStyle/>
              <a:p>
                <a:r>
                  <a:rPr lang="en-US">
                    <a:noFill/>
                  </a:rPr>
                  <a:t> </a:t>
                </a:r>
              </a:p>
            </p:txBody>
          </p:sp>
        </mc:Fallback>
      </mc:AlternateContent>
      <p:sp>
        <p:nvSpPr>
          <p:cNvPr id="26" name="Arrow: Right 25">
            <a:extLst>
              <a:ext uri="{FF2B5EF4-FFF2-40B4-BE49-F238E27FC236}">
                <a16:creationId xmlns:a16="http://schemas.microsoft.com/office/drawing/2014/main" id="{6A3E821C-C476-4207-8481-61E60A0D03EA}"/>
              </a:ext>
            </a:extLst>
          </p:cNvPr>
          <p:cNvSpPr/>
          <p:nvPr/>
        </p:nvSpPr>
        <p:spPr>
          <a:xfrm>
            <a:off x="6246532" y="5000345"/>
            <a:ext cx="1616512" cy="92322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Theory Conflict</a:t>
            </a:r>
            <a:r>
              <a:rPr lang="en-US"/>
              <a:t> </a:t>
            </a:r>
          </a:p>
        </p:txBody>
      </p:sp>
      <mc:AlternateContent xmlns:mc="http://schemas.openxmlformats.org/markup-compatibility/2006" xmlns:a14="http://schemas.microsoft.com/office/drawing/2010/main">
        <mc:Choice Requires="a14">
          <p:sp>
            <p:nvSpPr>
              <p:cNvPr id="31" name="Arrow: Up 30">
                <a:extLst>
                  <a:ext uri="{FF2B5EF4-FFF2-40B4-BE49-F238E27FC236}">
                    <a16:creationId xmlns:a16="http://schemas.microsoft.com/office/drawing/2014/main" id="{DBDF6092-A73D-492F-BE31-1B2CA9B6CA96}"/>
                  </a:ext>
                </a:extLst>
              </p:cNvPr>
              <p:cNvSpPr/>
              <p:nvPr/>
            </p:nvSpPr>
            <p:spPr>
              <a:xfrm>
                <a:off x="8403901" y="4457512"/>
                <a:ext cx="1074198" cy="588514"/>
              </a:xfrm>
              <a:prstGeom prs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𝛼</m:t>
                      </m:r>
                    </m:oMath>
                  </m:oMathPara>
                </a14:m>
                <a:endParaRPr lang="en-US">
                  <a:solidFill>
                    <a:schemeClr val="tx1"/>
                  </a:solidFill>
                </a:endParaRPr>
              </a:p>
            </p:txBody>
          </p:sp>
        </mc:Choice>
        <mc:Fallback xmlns="">
          <p:sp>
            <p:nvSpPr>
              <p:cNvPr id="31" name="Arrow: Up 30">
                <a:extLst>
                  <a:ext uri="{FF2B5EF4-FFF2-40B4-BE49-F238E27FC236}">
                    <a16:creationId xmlns:a16="http://schemas.microsoft.com/office/drawing/2014/main" id="{DBDF6092-A73D-492F-BE31-1B2CA9B6CA96}"/>
                  </a:ext>
                </a:extLst>
              </p:cNvPr>
              <p:cNvSpPr>
                <a:spLocks noRot="1" noChangeAspect="1" noMove="1" noResize="1" noEditPoints="1" noAdjustHandles="1" noChangeArrowheads="1" noChangeShapeType="1" noTextEdit="1"/>
              </p:cNvSpPr>
              <p:nvPr/>
            </p:nvSpPr>
            <p:spPr>
              <a:xfrm>
                <a:off x="8403901" y="4457512"/>
                <a:ext cx="1074198" cy="588514"/>
              </a:xfrm>
              <a:prstGeom prst="upArrow">
                <a:avLst/>
              </a:prstGeom>
              <a:blipFill>
                <a:blip r:embed="rId8"/>
                <a:stretch>
                  <a:fillRect/>
                </a:stretch>
              </a:blipFill>
            </p:spPr>
            <p:txBody>
              <a:bodyPr/>
              <a:lstStyle/>
              <a:p>
                <a:r>
                  <a:rPr lang="en-US">
                    <a:noFill/>
                  </a:rPr>
                  <a:t> </a:t>
                </a:r>
              </a:p>
            </p:txBody>
          </p:sp>
        </mc:Fallback>
      </mc:AlternateContent>
      <p:sp>
        <p:nvSpPr>
          <p:cNvPr id="33" name="Arrow: Up 32">
            <a:extLst>
              <a:ext uri="{FF2B5EF4-FFF2-40B4-BE49-F238E27FC236}">
                <a16:creationId xmlns:a16="http://schemas.microsoft.com/office/drawing/2014/main" id="{CDA26678-C8B1-44D1-B834-05E55422317F}"/>
              </a:ext>
            </a:extLst>
          </p:cNvPr>
          <p:cNvSpPr/>
          <p:nvPr/>
        </p:nvSpPr>
        <p:spPr>
          <a:xfrm>
            <a:off x="8167592" y="3272119"/>
            <a:ext cx="1411414" cy="588514"/>
          </a:xfrm>
          <a:prstGeom prs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Block</a:t>
            </a:r>
          </a:p>
        </p:txBody>
      </p:sp>
      <p:sp>
        <p:nvSpPr>
          <p:cNvPr id="34" name="Arrow: Left 33">
            <a:extLst>
              <a:ext uri="{FF2B5EF4-FFF2-40B4-BE49-F238E27FC236}">
                <a16:creationId xmlns:a16="http://schemas.microsoft.com/office/drawing/2014/main" id="{5E5F157D-4928-4F3D-AF12-C272FD14A172}"/>
              </a:ext>
            </a:extLst>
          </p:cNvPr>
          <p:cNvSpPr/>
          <p:nvPr/>
        </p:nvSpPr>
        <p:spPr>
          <a:xfrm>
            <a:off x="6041254" y="2794031"/>
            <a:ext cx="1616513" cy="478088"/>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Strengthen</a:t>
            </a:r>
          </a:p>
        </p:txBody>
      </p:sp>
      <p:sp>
        <p:nvSpPr>
          <p:cNvPr id="4" name="Title 1">
            <a:extLst>
              <a:ext uri="{FF2B5EF4-FFF2-40B4-BE49-F238E27FC236}">
                <a16:creationId xmlns:a16="http://schemas.microsoft.com/office/drawing/2014/main" id="{25B0A3F0-F42D-EC57-8B30-DC3F48E962C1}"/>
              </a:ext>
            </a:extLst>
          </p:cNvPr>
          <p:cNvSpPr>
            <a:spLocks noGrp="1"/>
          </p:cNvSpPr>
          <p:nvPr>
            <p:ph type="title"/>
          </p:nvPr>
        </p:nvSpPr>
        <p:spPr>
          <a:xfrm>
            <a:off x="609600" y="274638"/>
            <a:ext cx="10972800" cy="1143000"/>
          </a:xfrm>
        </p:spPr>
        <p:txBody>
          <a:bodyPr>
            <a:normAutofit/>
          </a:bodyPr>
          <a:lstStyle/>
          <a:p>
            <a:r>
              <a:rPr lang="en-US" sz="4400" dirty="0">
                <a:latin typeface="Calibri" pitchFamily="34" charset="0"/>
                <a:sym typeface="Symbol"/>
              </a:rPr>
              <a:t>CDCL(T)</a:t>
            </a:r>
            <a:endParaRPr spc="-167" dirty="0">
              <a:solidFill>
                <a:schemeClr val="accent1"/>
              </a:solidFill>
              <a:effectLst>
                <a:outerShdw blurRad="50800" dist="38100" dir="2700000" algn="tl" rotWithShape="0">
                  <a:prstClr val="black">
                    <a:alpha val="61000"/>
                  </a:prstClr>
                </a:outerShdw>
              </a:effectLst>
              <a:latin typeface="Calibri" pitchFamily="34" charset="0"/>
            </a:endParaRPr>
          </a:p>
        </p:txBody>
      </p:sp>
    </p:spTree>
    <p:extLst>
      <p:ext uri="{BB962C8B-B14F-4D97-AF65-F5344CB8AC3E}">
        <p14:creationId xmlns:p14="http://schemas.microsoft.com/office/powerpoint/2010/main" val="2153281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B0A3F0-F42D-EC57-8B30-DC3F48E962C1}"/>
              </a:ext>
            </a:extLst>
          </p:cNvPr>
          <p:cNvSpPr>
            <a:spLocks noGrp="1"/>
          </p:cNvSpPr>
          <p:nvPr>
            <p:ph type="title"/>
          </p:nvPr>
        </p:nvSpPr>
        <p:spPr/>
        <p:txBody>
          <a:bodyPr>
            <a:normAutofit/>
          </a:bodyPr>
          <a:lstStyle/>
          <a:p>
            <a:r>
              <a:rPr lang="en-US" sz="4400" dirty="0">
                <a:latin typeface="Calibri" pitchFamily="34" charset="0"/>
                <a:sym typeface="Symbol"/>
              </a:rPr>
              <a:t>CDCL(T) – Main State Variables</a:t>
            </a:r>
            <a:endParaRPr spc="-167" dirty="0">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2" name="Content Placeholder 1">
            <a:extLst>
              <a:ext uri="{FF2B5EF4-FFF2-40B4-BE49-F238E27FC236}">
                <a16:creationId xmlns:a16="http://schemas.microsoft.com/office/drawing/2014/main" id="{4658C8D3-FA2A-3692-4BB8-9B4052E68D8F}"/>
              </a:ext>
            </a:extLst>
          </p:cNvPr>
          <p:cNvSpPr>
            <a:spLocks noGrp="1"/>
          </p:cNvSpPr>
          <p:nvPr>
            <p:ph idx="1"/>
          </p:nvPr>
        </p:nvSpPr>
        <p:spPr>
          <a:xfrm>
            <a:off x="609600" y="3055778"/>
            <a:ext cx="10972800" cy="3317032"/>
          </a:xfrm>
        </p:spPr>
        <p:txBody>
          <a:bodyPr/>
          <a:lstStyle/>
          <a:p>
            <a:r>
              <a:rPr lang="en-US" i="1" dirty="0"/>
              <a:t>F – </a:t>
            </a:r>
            <a:r>
              <a:rPr lang="en-US" dirty="0"/>
              <a:t>set of clauses</a:t>
            </a:r>
          </a:p>
          <a:p>
            <a:pPr lvl="1"/>
            <a:r>
              <a:rPr lang="en-US" dirty="0"/>
              <a:t>Split into </a:t>
            </a:r>
            <a:r>
              <a:rPr lang="en-US" i="1" dirty="0">
                <a:solidFill>
                  <a:srgbClr val="00B050"/>
                </a:solidFill>
              </a:rPr>
              <a:t>irredundant</a:t>
            </a:r>
            <a:r>
              <a:rPr lang="en-US" i="1" dirty="0"/>
              <a:t> </a:t>
            </a:r>
            <a:r>
              <a:rPr lang="en-US" dirty="0"/>
              <a:t>and </a:t>
            </a:r>
            <a:r>
              <a:rPr lang="en-US" i="1" dirty="0">
                <a:solidFill>
                  <a:srgbClr val="FF0000"/>
                </a:solidFill>
              </a:rPr>
              <a:t>redundant</a:t>
            </a:r>
            <a:r>
              <a:rPr lang="en-US" i="1" dirty="0"/>
              <a:t> </a:t>
            </a:r>
            <a:r>
              <a:rPr lang="en-US" dirty="0"/>
              <a:t>clauses. </a:t>
            </a:r>
          </a:p>
          <a:p>
            <a:pPr lvl="1"/>
            <a:r>
              <a:rPr lang="en-US" dirty="0"/>
              <a:t>Redundant clauses can be garbage collected.</a:t>
            </a:r>
          </a:p>
          <a:p>
            <a:pPr lvl="1"/>
            <a:r>
              <a:rPr lang="en-US" dirty="0"/>
              <a:t>2 literal watch list and binary clause optimization</a:t>
            </a:r>
          </a:p>
          <a:p>
            <a:r>
              <a:rPr lang="en-US" i="1" dirty="0"/>
              <a:t>M – </a:t>
            </a:r>
            <a:r>
              <a:rPr lang="en-US" dirty="0"/>
              <a:t>a trail of assigned literals</a:t>
            </a:r>
          </a:p>
          <a:p>
            <a:r>
              <a:rPr lang="en-US" i="1" dirty="0"/>
              <a:t>C – </a:t>
            </a:r>
            <a:r>
              <a:rPr lang="en-US" dirty="0"/>
              <a:t>a conflict clause</a:t>
            </a:r>
            <a:endParaRPr lang="en-US" i="1"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5DAB1DF-580D-B59B-C53F-DD68261F6F2E}"/>
                  </a:ext>
                </a:extLst>
              </p:cNvPr>
              <p:cNvSpPr txBox="1"/>
              <p:nvPr/>
            </p:nvSpPr>
            <p:spPr>
              <a:xfrm>
                <a:off x="7058608" y="2021264"/>
                <a:ext cx="150797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r>
                        <a:rPr lang="en-US" sz="2800" b="0" i="1" smtClean="0">
                          <a:latin typeface="Cambria Math" panose="02040503050406030204" pitchFamily="18" charset="0"/>
                        </a:rPr>
                        <m:t>𝐹</m:t>
                      </m:r>
                      <m:r>
                        <a:rPr lang="en-US" sz="2800" b="0" i="1" smtClean="0">
                          <a:latin typeface="Cambria Math" panose="02040503050406030204" pitchFamily="18" charset="0"/>
                        </a:rPr>
                        <m:t>;</m:t>
                      </m:r>
                      <m:r>
                        <a:rPr lang="en-US" sz="2800" b="0" i="1" smtClean="0">
                          <a:latin typeface="Cambria Math" panose="02040503050406030204" pitchFamily="18" charset="0"/>
                        </a:rPr>
                        <m:t>𝐶</m:t>
                      </m:r>
                      <m:r>
                        <a:rPr lang="en-US" sz="2800" b="0" i="1" smtClean="0">
                          <a:latin typeface="Cambria Math" panose="02040503050406030204" pitchFamily="18" charset="0"/>
                        </a:rPr>
                        <m:t>⟩ </m:t>
                      </m:r>
                    </m:oMath>
                  </m:oMathPara>
                </a14:m>
                <a:endParaRPr lang="en-US" sz="2800" dirty="0"/>
              </a:p>
            </p:txBody>
          </p:sp>
        </mc:Choice>
        <mc:Fallback xmlns="">
          <p:sp>
            <p:nvSpPr>
              <p:cNvPr id="3" name="TextBox 2">
                <a:extLst>
                  <a:ext uri="{FF2B5EF4-FFF2-40B4-BE49-F238E27FC236}">
                    <a16:creationId xmlns:a16="http://schemas.microsoft.com/office/drawing/2014/main" id="{45DAB1DF-580D-B59B-C53F-DD68261F6F2E}"/>
                  </a:ext>
                </a:extLst>
              </p:cNvPr>
              <p:cNvSpPr txBox="1">
                <a:spLocks noRot="1" noChangeAspect="1" noMove="1" noResize="1" noEditPoints="1" noAdjustHandles="1" noChangeArrowheads="1" noChangeShapeType="1" noTextEdit="1"/>
              </p:cNvSpPr>
              <p:nvPr/>
            </p:nvSpPr>
            <p:spPr>
              <a:xfrm>
                <a:off x="7058608" y="2021264"/>
                <a:ext cx="1507977" cy="43088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CBA79F5-DB5B-EA15-43EB-67CA16EE8F42}"/>
                  </a:ext>
                </a:extLst>
              </p:cNvPr>
              <p:cNvSpPr txBox="1"/>
              <p:nvPr/>
            </p:nvSpPr>
            <p:spPr>
              <a:xfrm>
                <a:off x="3394787" y="2021263"/>
                <a:ext cx="112300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r>
                        <a:rPr lang="en-US" sz="2800" b="0" i="1" smtClean="0">
                          <a:latin typeface="Cambria Math" panose="02040503050406030204" pitchFamily="18" charset="0"/>
                        </a:rPr>
                        <m:t>𝐹</m:t>
                      </m:r>
                      <m:r>
                        <a:rPr lang="en-US" sz="2800" b="0" i="1" smtClean="0">
                          <a:latin typeface="Cambria Math" panose="02040503050406030204" pitchFamily="18" charset="0"/>
                        </a:rPr>
                        <m:t>⟩ </m:t>
                      </m:r>
                    </m:oMath>
                  </m:oMathPara>
                </a14:m>
                <a:endParaRPr lang="en-US" sz="2800" dirty="0"/>
              </a:p>
            </p:txBody>
          </p:sp>
        </mc:Choice>
        <mc:Fallback xmlns="">
          <p:sp>
            <p:nvSpPr>
              <p:cNvPr id="6" name="TextBox 5">
                <a:extLst>
                  <a:ext uri="{FF2B5EF4-FFF2-40B4-BE49-F238E27FC236}">
                    <a16:creationId xmlns:a16="http://schemas.microsoft.com/office/drawing/2014/main" id="{DCBA79F5-DB5B-EA15-43EB-67CA16EE8F42}"/>
                  </a:ext>
                </a:extLst>
              </p:cNvPr>
              <p:cNvSpPr txBox="1">
                <a:spLocks noRot="1" noChangeAspect="1" noMove="1" noResize="1" noEditPoints="1" noAdjustHandles="1" noChangeArrowheads="1" noChangeShapeType="1" noTextEdit="1"/>
              </p:cNvSpPr>
              <p:nvPr/>
            </p:nvSpPr>
            <p:spPr>
              <a:xfrm>
                <a:off x="3394787" y="2021263"/>
                <a:ext cx="1123000" cy="430887"/>
              </a:xfrm>
              <a:prstGeom prst="rect">
                <a:avLst/>
              </a:prstGeom>
              <a:blipFill>
                <a:blip r:embed="rId3"/>
                <a:stretch>
                  <a:fillRect/>
                </a:stretch>
              </a:blipFill>
            </p:spPr>
            <p:txBody>
              <a:bodyPr/>
              <a:lstStyle/>
              <a:p>
                <a:r>
                  <a:rPr lang="en-US">
                    <a:noFill/>
                  </a:rPr>
                  <a:t> </a:t>
                </a:r>
              </a:p>
            </p:txBody>
          </p:sp>
        </mc:Fallback>
      </mc:AlternateContent>
      <p:sp>
        <p:nvSpPr>
          <p:cNvPr id="8" name="Speech Bubble: Rectangle 7">
            <a:extLst>
              <a:ext uri="{FF2B5EF4-FFF2-40B4-BE49-F238E27FC236}">
                <a16:creationId xmlns:a16="http://schemas.microsoft.com/office/drawing/2014/main" id="{1C9E41B8-0A13-2081-809B-60644FCF33F5}"/>
              </a:ext>
            </a:extLst>
          </p:cNvPr>
          <p:cNvSpPr/>
          <p:nvPr/>
        </p:nvSpPr>
        <p:spPr>
          <a:xfrm>
            <a:off x="9660295" y="2043723"/>
            <a:ext cx="1632856" cy="367628"/>
          </a:xfrm>
          <a:prstGeom prst="wedgeRectCallout">
            <a:avLst>
              <a:gd name="adj1" fmla="val -115098"/>
              <a:gd name="adj2" fmla="val 218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Conflict State</a:t>
            </a:r>
          </a:p>
        </p:txBody>
      </p:sp>
      <p:sp>
        <p:nvSpPr>
          <p:cNvPr id="10" name="Speech Bubble: Rectangle 9">
            <a:extLst>
              <a:ext uri="{FF2B5EF4-FFF2-40B4-BE49-F238E27FC236}">
                <a16:creationId xmlns:a16="http://schemas.microsoft.com/office/drawing/2014/main" id="{0BFD64D0-F444-119F-B690-D58DF6BF6F24}"/>
              </a:ext>
            </a:extLst>
          </p:cNvPr>
          <p:cNvSpPr/>
          <p:nvPr/>
        </p:nvSpPr>
        <p:spPr>
          <a:xfrm>
            <a:off x="1060581" y="2025495"/>
            <a:ext cx="1632856" cy="367628"/>
          </a:xfrm>
          <a:prstGeom prst="wedgeRectCallout">
            <a:avLst>
              <a:gd name="adj1" fmla="val 86045"/>
              <a:gd name="adj2" fmla="val 168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 State</a:t>
            </a:r>
          </a:p>
        </p:txBody>
      </p:sp>
    </p:spTree>
    <p:extLst>
      <p:ext uri="{BB962C8B-B14F-4D97-AF65-F5344CB8AC3E}">
        <p14:creationId xmlns:p14="http://schemas.microsoft.com/office/powerpoint/2010/main" val="3095393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D2DC-6004-B51D-5BAE-02814E8EB90E}"/>
              </a:ext>
            </a:extLst>
          </p:cNvPr>
          <p:cNvSpPr>
            <a:spLocks noGrp="1"/>
          </p:cNvSpPr>
          <p:nvPr>
            <p:ph type="title"/>
          </p:nvPr>
        </p:nvSpPr>
        <p:spPr/>
        <p:txBody>
          <a:bodyPr/>
          <a:lstStyle/>
          <a:p>
            <a:r>
              <a:rPr lang="en-US" sz="4400" dirty="0">
                <a:latin typeface="Calibri" pitchFamily="34" charset="0"/>
                <a:sym typeface="Symbol"/>
              </a:rPr>
              <a:t>CDCL(T) - Invariants </a:t>
            </a:r>
            <a:endParaRPr lang="en-US" dirty="0"/>
          </a:p>
        </p:txBody>
      </p:sp>
      <p:sp>
        <p:nvSpPr>
          <p:cNvPr id="3" name="Oval 2">
            <a:extLst>
              <a:ext uri="{FF2B5EF4-FFF2-40B4-BE49-F238E27FC236}">
                <a16:creationId xmlns:a16="http://schemas.microsoft.com/office/drawing/2014/main" id="{0C5713BD-9CC7-203C-55F2-8D6A353806F6}"/>
              </a:ext>
            </a:extLst>
          </p:cNvPr>
          <p:cNvSpPr/>
          <p:nvPr/>
        </p:nvSpPr>
        <p:spPr>
          <a:xfrm>
            <a:off x="2456873" y="4858327"/>
            <a:ext cx="2189018" cy="13577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4" name="Oval 3">
            <a:extLst>
              <a:ext uri="{FF2B5EF4-FFF2-40B4-BE49-F238E27FC236}">
                <a16:creationId xmlns:a16="http://schemas.microsoft.com/office/drawing/2014/main" id="{DE319A1C-F41A-F9E5-384B-6CF3EFFDE422}"/>
              </a:ext>
            </a:extLst>
          </p:cNvPr>
          <p:cNvSpPr/>
          <p:nvPr/>
        </p:nvSpPr>
        <p:spPr>
          <a:xfrm>
            <a:off x="5874329" y="4853709"/>
            <a:ext cx="2189018" cy="13577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cxnSp>
        <p:nvCxnSpPr>
          <p:cNvPr id="7" name="Straight Connector 6">
            <a:extLst>
              <a:ext uri="{FF2B5EF4-FFF2-40B4-BE49-F238E27FC236}">
                <a16:creationId xmlns:a16="http://schemas.microsoft.com/office/drawing/2014/main" id="{CB57C31B-91AC-CC79-9160-BD76D64884C1}"/>
              </a:ext>
            </a:extLst>
          </p:cNvPr>
          <p:cNvCxnSpPr/>
          <p:nvPr/>
        </p:nvCxnSpPr>
        <p:spPr>
          <a:xfrm>
            <a:off x="4693261" y="4373418"/>
            <a:ext cx="665018" cy="1838037"/>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0B4BC79-D457-9EC7-3C48-045B76C6E3F5}"/>
                  </a:ext>
                </a:extLst>
              </p:cNvPr>
              <p:cNvSpPr txBox="1"/>
              <p:nvPr/>
            </p:nvSpPr>
            <p:spPr>
              <a:xfrm>
                <a:off x="5040347" y="5105455"/>
                <a:ext cx="3855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𝐶</m:t>
                      </m:r>
                    </m:oMath>
                  </m:oMathPara>
                </a14:m>
                <a:endParaRPr lang="en-US" dirty="0"/>
              </a:p>
            </p:txBody>
          </p:sp>
        </mc:Choice>
        <mc:Fallback xmlns="">
          <p:sp>
            <p:nvSpPr>
              <p:cNvPr id="8" name="TextBox 7">
                <a:extLst>
                  <a:ext uri="{FF2B5EF4-FFF2-40B4-BE49-F238E27FC236}">
                    <a16:creationId xmlns:a16="http://schemas.microsoft.com/office/drawing/2014/main" id="{40B4BC79-D457-9EC7-3C48-045B76C6E3F5}"/>
                  </a:ext>
                </a:extLst>
              </p:cNvPr>
              <p:cNvSpPr txBox="1">
                <a:spLocks noRot="1" noChangeAspect="1" noMove="1" noResize="1" noEditPoints="1" noAdjustHandles="1" noChangeArrowheads="1" noChangeShapeType="1" noTextEdit="1"/>
              </p:cNvSpPr>
              <p:nvPr/>
            </p:nvSpPr>
            <p:spPr>
              <a:xfrm>
                <a:off x="5040347" y="5105455"/>
                <a:ext cx="385555" cy="369332"/>
              </a:xfrm>
              <a:prstGeom prst="rect">
                <a:avLst/>
              </a:prstGeom>
              <a:blipFill>
                <a:blip r:embed="rId3"/>
                <a:stretch>
                  <a:fillRect/>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C0E08C46-2CA1-F293-7F31-6FB9B55C7BBD}"/>
              </a:ext>
            </a:extLst>
          </p:cNvPr>
          <p:cNvCxnSpPr/>
          <p:nvPr/>
        </p:nvCxnSpPr>
        <p:spPr>
          <a:xfrm>
            <a:off x="4765964" y="4590473"/>
            <a:ext cx="467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355DCCF-112B-B465-90F8-4CAD3AE0BC14}"/>
              </a:ext>
            </a:extLst>
          </p:cNvPr>
          <p:cNvCxnSpPr/>
          <p:nvPr/>
        </p:nvCxnSpPr>
        <p:spPr>
          <a:xfrm>
            <a:off x="4841766" y="4742873"/>
            <a:ext cx="467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F3D621D-10D7-FB10-D266-CD66FF888CC1}"/>
              </a:ext>
            </a:extLst>
          </p:cNvPr>
          <p:cNvCxnSpPr/>
          <p:nvPr/>
        </p:nvCxnSpPr>
        <p:spPr>
          <a:xfrm>
            <a:off x="4891119" y="4936837"/>
            <a:ext cx="467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057DCA2-4AE0-FE9D-5136-EB97ED486B3E}"/>
              </a:ext>
            </a:extLst>
          </p:cNvPr>
          <p:cNvCxnSpPr/>
          <p:nvPr/>
        </p:nvCxnSpPr>
        <p:spPr>
          <a:xfrm>
            <a:off x="4958742" y="5105455"/>
            <a:ext cx="467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D5FEF71-7AEA-15E2-F1B5-FB42EA150CD4}"/>
              </a:ext>
            </a:extLst>
          </p:cNvPr>
          <p:cNvCxnSpPr/>
          <p:nvPr/>
        </p:nvCxnSpPr>
        <p:spPr>
          <a:xfrm>
            <a:off x="5075346" y="5460933"/>
            <a:ext cx="467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F3C0F1F-C660-5318-E978-1DE4D5752D58}"/>
              </a:ext>
            </a:extLst>
          </p:cNvPr>
          <p:cNvCxnSpPr/>
          <p:nvPr/>
        </p:nvCxnSpPr>
        <p:spPr>
          <a:xfrm>
            <a:off x="5177671" y="5712693"/>
            <a:ext cx="467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5CD59C-BE28-71E1-1687-D221DBCF8FA6}"/>
              </a:ext>
            </a:extLst>
          </p:cNvPr>
          <p:cNvCxnSpPr/>
          <p:nvPr/>
        </p:nvCxnSpPr>
        <p:spPr>
          <a:xfrm>
            <a:off x="5288507" y="5962073"/>
            <a:ext cx="46716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E6A62C1-5851-EDDC-5392-288120B6E0BD}"/>
              </a:ext>
            </a:extLst>
          </p:cNvPr>
          <p:cNvPicPr>
            <a:picLocks noChangeAspect="1"/>
          </p:cNvPicPr>
          <p:nvPr/>
        </p:nvPicPr>
        <p:blipFill>
          <a:blip r:embed="rId4"/>
          <a:stretch>
            <a:fillRect/>
          </a:stretch>
        </p:blipFill>
        <p:spPr>
          <a:xfrm>
            <a:off x="303060" y="1998375"/>
            <a:ext cx="11142538" cy="1635291"/>
          </a:xfrm>
          <a:prstGeom prst="rect">
            <a:avLst/>
          </a:prstGeom>
        </p:spPr>
      </p:pic>
    </p:spTree>
    <p:extLst>
      <p:ext uri="{BB962C8B-B14F-4D97-AF65-F5344CB8AC3E}">
        <p14:creationId xmlns:p14="http://schemas.microsoft.com/office/powerpoint/2010/main" val="3772035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FD63E395080A43A32F443B5DB3CA82" ma:contentTypeVersion="15" ma:contentTypeDescription="Create a new document." ma:contentTypeScope="" ma:versionID="a3e21556ad7696f46e6aeed3e8446d09">
  <xsd:schema xmlns:xsd="http://www.w3.org/2001/XMLSchema" xmlns:xs="http://www.w3.org/2001/XMLSchema" xmlns:p="http://schemas.microsoft.com/office/2006/metadata/properties" xmlns:ns3="1eac365c-24b9-49f6-8b08-64a95c9e0c2d" xmlns:ns4="a2be3752-dc5b-4cdd-a620-72e6c83e257b" targetNamespace="http://schemas.microsoft.com/office/2006/metadata/properties" ma:root="true" ma:fieldsID="4546fefd2005ff12357c2bd0a43b79fc" ns3:_="" ns4:_="">
    <xsd:import namespace="1eac365c-24b9-49f6-8b08-64a95c9e0c2d"/>
    <xsd:import namespace="a2be3752-dc5b-4cdd-a620-72e6c83e257b"/>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AutoKeyPoints" minOccurs="0"/>
                <xsd:element ref="ns4:MediaServiceKeyPoints" minOccurs="0"/>
                <xsd:element ref="ns4:MediaServiceLocation"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ac365c-24b9-49f6-8b08-64a95c9e0c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2be3752-dc5b-4cdd-a620-72e6c83e257b"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F506A69-CB65-41D0-9E76-2210A713824C}">
  <ds:schemaRefs>
    <ds:schemaRef ds:uri="1eac365c-24b9-49f6-8b08-64a95c9e0c2d"/>
    <ds:schemaRef ds:uri="a2be3752-dc5b-4cdd-a620-72e6c83e25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DA4B80E-AB13-4EE9-A8E3-2ACC6F11AFAD}">
  <ds:schemaRefs>
    <ds:schemaRef ds:uri="http://schemas.openxmlformats.org/package/2006/metadata/core-properties"/>
    <ds:schemaRef ds:uri="http://schemas.microsoft.com/office/infopath/2007/PartnerControls"/>
    <ds:schemaRef ds:uri="http://schemas.microsoft.com/office/2006/documentManagement/types"/>
    <ds:schemaRef ds:uri="http://www.w3.org/XML/1998/namespace"/>
    <ds:schemaRef ds:uri="http://purl.org/dc/elements/1.1/"/>
    <ds:schemaRef ds:uri="a2be3752-dc5b-4cdd-a620-72e6c83e257b"/>
    <ds:schemaRef ds:uri="http://purl.org/dc/dcmitype/"/>
    <ds:schemaRef ds:uri="1eac365c-24b9-49f6-8b08-64a95c9e0c2d"/>
    <ds:schemaRef ds:uri="http://purl.org/dc/terms/"/>
    <ds:schemaRef ds:uri="http://schemas.microsoft.com/office/2006/metadata/properties"/>
  </ds:schemaRefs>
</ds:datastoreItem>
</file>

<file path=customXml/itemProps3.xml><?xml version="1.0" encoding="utf-8"?>
<ds:datastoreItem xmlns:ds="http://schemas.openxmlformats.org/officeDocument/2006/customXml" ds:itemID="{B5E21315-3456-4FBC-8807-B24E962756AF}">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9720</TotalTime>
  <Words>1618</Words>
  <Application>Microsoft Office PowerPoint</Application>
  <PresentationFormat>Widescreen</PresentationFormat>
  <Paragraphs>259</Paragraphs>
  <Slides>36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Cambria Math</vt:lpstr>
      <vt:lpstr>Consolas</vt:lpstr>
      <vt:lpstr>Segoe</vt:lpstr>
      <vt:lpstr>Office Theme</vt:lpstr>
      <vt:lpstr>SMT Solving Fundamentals</vt:lpstr>
      <vt:lpstr>PowerPoint Presentation</vt:lpstr>
      <vt:lpstr>CDCL(T)</vt:lpstr>
      <vt:lpstr>Elements of Solving</vt:lpstr>
      <vt:lpstr>Search Engines</vt:lpstr>
      <vt:lpstr>        overview</vt:lpstr>
      <vt:lpstr>CDCL(T)</vt:lpstr>
      <vt:lpstr>CDCL(T) – Main State Variables</vt:lpstr>
      <vt:lpstr>CDCL(T) - Invariants </vt:lpstr>
      <vt:lpstr>CDCL(T) – Dual Model/Proof search </vt:lpstr>
      <vt:lpstr>Dichotomy – Proofs and Models</vt:lpstr>
      <vt:lpstr>CDCL(T) as inference rules</vt:lpstr>
      <vt:lpstr>CDCL(T) – SAT vs SMT</vt:lpstr>
      <vt:lpstr>CDCL – CaDiCaL loop</vt:lpstr>
      <vt:lpstr>CDCL(T) </vt:lpstr>
      <vt:lpstr>Solver Internals</vt:lpstr>
      <vt:lpstr>Terms and Formulas</vt:lpstr>
      <vt:lpstr>Assertion Internals</vt:lpstr>
      <vt:lpstr>From Assertions to Solver State</vt:lpstr>
      <vt:lpstr>Core ↔ Solver interface</vt:lpstr>
      <vt:lpstr>Custom Theories </vt:lpstr>
      <vt:lpstr>Model-based Theory Combination</vt:lpstr>
      <vt:lpstr>Relevancy Filtering</vt:lpstr>
      <vt:lpstr>Ackermann reductions</vt:lpstr>
      <vt:lpstr>Iterative Deepening</vt:lpstr>
      <vt:lpstr>Core Decision Procedures</vt:lpstr>
      <vt:lpstr>        overview</vt:lpstr>
      <vt:lpstr>CDCL(T) </vt:lpstr>
      <vt:lpstr>Custom Theories</vt:lpstr>
      <vt:lpstr>Classification</vt:lpstr>
      <vt:lpstr>Pre-processing  Rewriting Simplification</vt:lpstr>
      <vt:lpstr>Finite Set Algebraic Simplification rules</vt:lpstr>
      <vt:lpstr>Finite Sets Rewriter</vt:lpstr>
      <vt:lpstr>Let’s be lazy, but not too lazy, but verify</vt:lpstr>
      <vt:lpstr>Pre-processing  Global Simplification</vt:lpstr>
      <vt:lpstr>Global Simplification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SpecOps</dc:title>
  <dc:creator>Karthick Jayaraman</dc:creator>
  <cp:lastModifiedBy>Nikolaj Bjorner</cp:lastModifiedBy>
  <cp:revision>319</cp:revision>
  <dcterms:created xsi:type="dcterms:W3CDTF">2020-08-26T00:59:18Z</dcterms:created>
  <dcterms:modified xsi:type="dcterms:W3CDTF">2025-10-13T06:45:51Z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2021-12-20T16:45:51Z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6a44a037-1353-4987-bf1d-4f938ad611ea</vt:lpwstr>
  </property>
  <property fmtid="{D5CDD505-2E9C-101B-9397-08002B2CF9AE}" pid="8" name="MSIP_Label_f42aa342-8706-4288-bd11-ebb85995028c_ContentBits">
    <vt:lpwstr>0</vt:lpwstr>
  </property>
</Properties>
</file>