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56" r:id="rId36"/>
    <p:sldId id="2146847257" r:id="rId37"/>
    <p:sldId id="2146847258" r:id="rId38"/>
    <p:sldId id="2146847255" r:id="rId39"/>
    <p:sldId id="2146847259" r:id="rId40"/>
    <p:sldId id="214684726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438" autoAdjust="0"/>
    <p:restoredTop sz="94788" autoAdjust="0"/>
  </p:normalViewPr>
  <p:slideViewPr>
    <p:cSldViewPr snapToGrid="0">
      <p:cViewPr>
        <p:scale>
          <a:sx n="74" d="100"/>
          <a:sy n="74" d="100"/>
        </p:scale>
        <p:origin x="68" y="2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10/7/2025 3:07 PM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10/7/2025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10/7/2025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 </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5" name="Picture 4">
            <a:extLst>
              <a:ext uri="{FF2B5EF4-FFF2-40B4-BE49-F238E27FC236}">
                <a16:creationId xmlns:a16="http://schemas.microsoft.com/office/drawing/2014/main" id="{6D42C28B-8BDE-EF8E-A7A1-6DF97515E80C}"/>
              </a:ext>
            </a:extLst>
          </p:cNvPr>
          <p:cNvPicPr>
            <a:picLocks noChangeAspect="1"/>
          </p:cNvPicPr>
          <p:nvPr/>
        </p:nvPicPr>
        <p:blipFill>
          <a:blip r:embed="rId2"/>
          <a:stretch>
            <a:fillRect/>
          </a:stretch>
        </p:blipFill>
        <p:spPr>
          <a:xfrm>
            <a:off x="577802" y="2183524"/>
            <a:ext cx="11036396" cy="3714725"/>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85000" lnSpcReduction="10000"/>
              </a:bodyPr>
              <a:lstStyle/>
              <a:p>
                <a:pPr marL="0" indent="0">
                  <a:buNone/>
                </a:pPr>
                <a:endParaRPr lang="en-US" sz="3000" b="0" dirty="0"/>
              </a:p>
              <a:p>
                <a:pPr marL="0" indent="0">
                  <a:buNone/>
                </a:pPr>
                <a14:m>
                  <m:oMath xmlns:m="http://schemas.openxmlformats.org/officeDocument/2006/math">
                    <m:f>
                      <m:fPr>
                        <m:ctrlPr>
                          <a:rPr lang="en-US" sz="3900" b="0" i="1" smtClean="0">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𝑦</m:t>
                        </m:r>
                        <m:r>
                          <a:rPr lang="en-US" sz="3900" i="1">
                            <a:latin typeface="Cambria Math" panose="02040503050406030204" pitchFamily="18" charset="0"/>
                          </a:rPr>
                          <m:t>,   </m:t>
                        </m:r>
                        <m:r>
                          <a:rPr lang="en-US" sz="3900" i="1">
                            <a:latin typeface="Cambria Math" panose="02040503050406030204" pitchFamily="18" charset="0"/>
                          </a:rPr>
                          <m:t>𝑦</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r>
                      <a:rPr lang="en-US" sz="3900" b="0" i="1" smtClean="0">
                        <a:latin typeface="Cambria Math" panose="02040503050406030204" pitchFamily="18" charset="0"/>
                      </a:rPr>
                      <m:t> </m:t>
                    </m:r>
                    <m:r>
                      <a:rPr lang="en-US" sz="3900" b="0" i="0" smtClean="0">
                        <a:latin typeface="Cambria Math" panose="02040503050406030204" pitchFamily="18" charset="0"/>
                      </a:rPr>
                      <m:t> </m:t>
                    </m:r>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i="1">
                            <a:latin typeface="Cambria Math" panose="02040503050406030204" pitchFamily="18" charset="0"/>
                          </a:rPr>
                          <m:t>,    </m:t>
                        </m:r>
                        <m:r>
                          <a:rPr lang="en-US" sz="3900" i="1">
                            <a:latin typeface="Cambria Math" panose="02040503050406030204" pitchFamily="18" charset="0"/>
                          </a:rPr>
                          <m:t>𝑈</m:t>
                        </m:r>
                        <m:r>
                          <a:rPr lang="en-US" sz="3900" i="1">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𝑇𝑒𝑟𝑚𝑠</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𝑠</m:t>
                    </m:r>
                  </m:oMath>
                </a14:m>
                <a:endParaRPr lang="en-US" b="0" i="1" dirty="0">
                  <a:latin typeface="Cambria Math" panose="02040503050406030204" pitchFamily="18" charset="0"/>
                </a:endParaRPr>
              </a:p>
              <a:p>
                <a:pPr marL="0" indent="0">
                  <a:buNone/>
                </a:pP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dirty="0"/>
              </a:p>
              <a:p>
                <a:pPr marL="0" indent="0">
                  <a:buNone/>
                </a:pPr>
                <a:r>
                  <a:rPr lang="en-US" dirty="0"/>
                  <a:t>             Theory axioms are satisfied</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928" b="-140"/>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p:spTree>
    <p:extLst>
      <p:ext uri="{BB962C8B-B14F-4D97-AF65-F5344CB8AC3E}">
        <p14:creationId xmlns:p14="http://schemas.microsoft.com/office/powerpoint/2010/main" val="1139044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+10]</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0"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3.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6124</TotalTime>
  <Words>1825</Words>
  <Application>Microsoft Office PowerPoint</Application>
  <PresentationFormat>Widescreen</PresentationFormat>
  <Paragraphs>303</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Theory Axiom Saturation – for Base</vt:lpstr>
      <vt:lpstr>Frugal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333</cp:revision>
  <dcterms:created xsi:type="dcterms:W3CDTF">2020-08-26T00:59:18Z</dcterms:created>
  <dcterms:modified xsi:type="dcterms:W3CDTF">2025-10-08T05:23:31Z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