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877" r:id="rId6"/>
    <p:sldId id="845" r:id="rId7"/>
    <p:sldId id="2146847128" r:id="rId8"/>
    <p:sldId id="2146847257" r:id="rId9"/>
    <p:sldId id="2146847175" r:id="rId10"/>
    <p:sldId id="2076136319" r:id="rId11"/>
    <p:sldId id="2146847205" r:id="rId12"/>
    <p:sldId id="2146847165" r:id="rId13"/>
    <p:sldId id="2146847173" r:id="rId14"/>
    <p:sldId id="2146847195" r:id="rId15"/>
    <p:sldId id="2146847164" r:id="rId16"/>
    <p:sldId id="2146847174" r:id="rId17"/>
    <p:sldId id="2076136332" r:id="rId18"/>
    <p:sldId id="2076136335" r:id="rId19"/>
    <p:sldId id="2146847130" r:id="rId20"/>
    <p:sldId id="2146847148" r:id="rId21"/>
    <p:sldId id="2146847149" r:id="rId22"/>
    <p:sldId id="2146847150" r:id="rId23"/>
    <p:sldId id="2146847151" r:id="rId24"/>
    <p:sldId id="2146847197" r:id="rId25"/>
    <p:sldId id="2146847152" r:id="rId26"/>
    <p:sldId id="2146847153" r:id="rId27"/>
    <p:sldId id="2146847154" r:id="rId28"/>
    <p:sldId id="2146847155" r:id="rId29"/>
    <p:sldId id="2146847251" r:id="rId30"/>
    <p:sldId id="2146847252" r:id="rId31"/>
    <p:sldId id="2146847254" r:id="rId32"/>
    <p:sldId id="2146847253" r:id="rId33"/>
    <p:sldId id="2146847255" r:id="rId34"/>
    <p:sldId id="21468472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0DA3C-CAE0-4B16-AF11-EB6C39053785}" v="301" dt="2025-10-05T17:07:21.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112" autoAdjust="0"/>
  </p:normalViewPr>
  <p:slideViewPr>
    <p:cSldViewPr snapToGrid="0">
      <p:cViewPr varScale="1">
        <p:scale>
          <a:sx n="74" d="100"/>
          <a:sy n="74" d="100"/>
        </p:scale>
        <p:origin x="72" y="520"/>
      </p:cViewPr>
      <p:guideLst/>
    </p:cSldViewPr>
  </p:slideViewPr>
  <p:notesTextViewPr>
    <p:cViewPr>
      <p:scale>
        <a:sx n="1" d="1"/>
        <a:sy n="1" d="1"/>
      </p:scale>
      <p:origin x="0" y="0"/>
    </p:cViewPr>
  </p:notesTextViewPr>
  <p:sorterViewPr>
    <p:cViewPr varScale="1">
      <p:scale>
        <a:sx n="1" d="1"/>
        <a:sy n="1" d="1"/>
      </p:scale>
      <p:origin x="0" y="-6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modSld">
      <pc:chgData name="Nikolaj Bjorner" userId="49700c009088ef2c" providerId="LiveId" clId="{B06CC343-C2CF-4A5C-B03A-DB00D4801511}" dt="2025-10-05T17:08:09.104" v="1837" actId="692"/>
      <pc:docMkLst>
        <pc:docMk/>
      </pc:docMkLst>
      <pc:sldChg chg="modSp mod">
        <pc:chgData name="Nikolaj Bjorner" userId="49700c009088ef2c" providerId="LiveId" clId="{B06CC343-C2CF-4A5C-B03A-DB00D4801511}" dt="2025-10-05T17:03:08.301" v="1638" actId="20577"/>
        <pc:sldMkLst>
          <pc:docMk/>
          <pc:sldMk cId="3387305703" sldId="256"/>
        </pc:sldMkLst>
        <pc:spChg chg="mod">
          <ac:chgData name="Nikolaj Bjorner" userId="49700c009088ef2c" providerId="LiveId" clId="{B06CC343-C2CF-4A5C-B03A-DB00D4801511}" dt="2025-10-05T17:03:08.301" v="1638" actId="20577"/>
          <ac:spMkLst>
            <pc:docMk/>
            <pc:sldMk cId="3387305703" sldId="256"/>
            <ac:spMk id="2" creationId="{EF292C5B-0D31-44AD-A960-99E44A0C0FDD}"/>
          </ac:spMkLst>
        </pc:spChg>
        <pc:spChg chg="mod">
          <ac:chgData name="Nikolaj Bjorner" userId="49700c009088ef2c" providerId="LiveId" clId="{B06CC343-C2CF-4A5C-B03A-DB00D4801511}" dt="2025-10-05T17:02:58.844" v="1631" actId="20577"/>
          <ac:spMkLst>
            <pc:docMk/>
            <pc:sldMk cId="3387305703" sldId="256"/>
            <ac:spMk id="4" creationId="{2D2A9979-0EE4-44F5-969A-9F830E4DF0F0}"/>
          </ac:spMkLst>
        </pc:spChg>
      </pc:sldChg>
      <pc:sldChg chg="addSp delSp modSp mod">
        <pc:chgData name="Nikolaj Bjorner" userId="49700c009088ef2c" providerId="LiveId" clId="{B06CC343-C2CF-4A5C-B03A-DB00D4801511}" dt="2025-10-05T17:08:09.104" v="1837" actId="692"/>
        <pc:sldMkLst>
          <pc:docMk/>
          <pc:sldMk cId="3768625772" sldId="2146847128"/>
        </pc:sldMkLst>
        <pc:spChg chg="mod">
          <ac:chgData name="Nikolaj Bjorner" userId="49700c009088ef2c" providerId="LiveId" clId="{B06CC343-C2CF-4A5C-B03A-DB00D4801511}" dt="2025-10-05T17:03:57.631" v="1660" actId="20577"/>
          <ac:spMkLst>
            <pc:docMk/>
            <pc:sldMk cId="3768625772" sldId="2146847128"/>
            <ac:spMk id="2" creationId="{616AC9F1-1AC2-FEBA-4860-469C55254D3E}"/>
          </ac:spMkLst>
        </pc:spChg>
        <pc:spChg chg="del">
          <ac:chgData name="Nikolaj Bjorner" userId="49700c009088ef2c" providerId="LiveId" clId="{B06CC343-C2CF-4A5C-B03A-DB00D4801511}" dt="2025-10-05T17:04:01.632" v="1661" actId="478"/>
          <ac:spMkLst>
            <pc:docMk/>
            <pc:sldMk cId="3768625772" sldId="2146847128"/>
            <ac:spMk id="3" creationId="{E906C6DA-740A-1E63-C8E5-E23B20305CB7}"/>
          </ac:spMkLst>
        </pc:spChg>
        <pc:spChg chg="add del mod">
          <ac:chgData name="Nikolaj Bjorner" userId="49700c009088ef2c" providerId="LiveId" clId="{B06CC343-C2CF-4A5C-B03A-DB00D4801511}" dt="2025-10-05T17:04:03.165" v="1662" actId="478"/>
          <ac:spMkLst>
            <pc:docMk/>
            <pc:sldMk cId="3768625772" sldId="2146847128"/>
            <ac:spMk id="5" creationId="{4D487553-85EC-CAC1-5446-DFE5119DB9C9}"/>
          </ac:spMkLst>
        </pc:spChg>
        <pc:spChg chg="add mod">
          <ac:chgData name="Nikolaj Bjorner" userId="49700c009088ef2c" providerId="LiveId" clId="{B06CC343-C2CF-4A5C-B03A-DB00D4801511}" dt="2025-10-05T17:06:19.353" v="1812" actId="1076"/>
          <ac:spMkLst>
            <pc:docMk/>
            <pc:sldMk cId="3768625772" sldId="2146847128"/>
            <ac:spMk id="6" creationId="{24C98352-E097-F953-7443-A24C43EB29AB}"/>
          </ac:spMkLst>
        </pc:spChg>
        <pc:spChg chg="add del mod">
          <ac:chgData name="Nikolaj Bjorner" userId="49700c009088ef2c" providerId="LiveId" clId="{B06CC343-C2CF-4A5C-B03A-DB00D4801511}" dt="2025-10-05T17:06:16.084" v="1811" actId="478"/>
          <ac:spMkLst>
            <pc:docMk/>
            <pc:sldMk cId="3768625772" sldId="2146847128"/>
            <ac:spMk id="7" creationId="{FE728665-D88F-4770-8994-61742772885B}"/>
          </ac:spMkLst>
        </pc:spChg>
        <pc:spChg chg="add mod">
          <ac:chgData name="Nikolaj Bjorner" userId="49700c009088ef2c" providerId="LiveId" clId="{B06CC343-C2CF-4A5C-B03A-DB00D4801511}" dt="2025-10-05T17:06:22.063" v="1813" actId="1076"/>
          <ac:spMkLst>
            <pc:docMk/>
            <pc:sldMk cId="3768625772" sldId="2146847128"/>
            <ac:spMk id="8" creationId="{097DB5E0-42E9-E2AB-0512-099D976E6EF2}"/>
          </ac:spMkLst>
        </pc:spChg>
        <pc:cxnChg chg="add mod">
          <ac:chgData name="Nikolaj Bjorner" userId="49700c009088ef2c" providerId="LiveId" clId="{B06CC343-C2CF-4A5C-B03A-DB00D4801511}" dt="2025-10-05T17:08:02.543" v="1836" actId="692"/>
          <ac:cxnSpMkLst>
            <pc:docMk/>
            <pc:sldMk cId="3768625772" sldId="2146847128"/>
            <ac:cxnSpMk id="10" creationId="{6D3D1DE5-B985-7E83-0BEB-ED7C2733A935}"/>
          </ac:cxnSpMkLst>
        </pc:cxnChg>
        <pc:cxnChg chg="add mod">
          <ac:chgData name="Nikolaj Bjorner" userId="49700c009088ef2c" providerId="LiveId" clId="{B06CC343-C2CF-4A5C-B03A-DB00D4801511}" dt="2025-10-05T17:08:09.104" v="1837" actId="692"/>
          <ac:cxnSpMkLst>
            <pc:docMk/>
            <pc:sldMk cId="3768625772" sldId="2146847128"/>
            <ac:cxnSpMk id="11" creationId="{C9985C7D-6D4C-D5E8-6E5E-B16FF34EC8F5}"/>
          </ac:cxnSpMkLst>
        </pc:cxnChg>
      </pc:sldChg>
      <pc:sldChg chg="modSp new mod">
        <pc:chgData name="Nikolaj Bjorner" userId="49700c009088ef2c" providerId="LiveId" clId="{B06CC343-C2CF-4A5C-B03A-DB00D4801511}" dt="2025-10-05T01:16:52.116" v="840" actId="20577"/>
        <pc:sldMkLst>
          <pc:docMk/>
          <pc:sldMk cId="625873308" sldId="2146847251"/>
        </pc:sldMkLst>
        <pc:spChg chg="mod">
          <ac:chgData name="Nikolaj Bjorner" userId="49700c009088ef2c" providerId="LiveId" clId="{B06CC343-C2CF-4A5C-B03A-DB00D4801511}" dt="2025-10-05T01:16:52.116" v="840" actId="20577"/>
          <ac:spMkLst>
            <pc:docMk/>
            <pc:sldMk cId="625873308" sldId="2146847251"/>
            <ac:spMk id="2" creationId="{D78B5FAB-CB75-E230-A802-02AB4BCFDB1A}"/>
          </ac:spMkLst>
        </pc:spChg>
        <pc:spChg chg="mod">
          <ac:chgData name="Nikolaj Bjorner" userId="49700c009088ef2c" providerId="LiveId" clId="{B06CC343-C2CF-4A5C-B03A-DB00D4801511}" dt="2025-10-05T01:04:39.217" v="54" actId="20577"/>
          <ac:spMkLst>
            <pc:docMk/>
            <pc:sldMk cId="625873308" sldId="2146847251"/>
            <ac:spMk id="3" creationId="{EBC09C14-4D76-71E0-CAAD-933B42257860}"/>
          </ac:spMkLst>
        </pc:spChg>
      </pc:sldChg>
      <pc:sldChg chg="modSp new mod">
        <pc:chgData name="Nikolaj Bjorner" userId="49700c009088ef2c" providerId="LiveId" clId="{B06CC343-C2CF-4A5C-B03A-DB00D4801511}" dt="2025-10-05T01:06:50.782" v="254" actId="20577"/>
        <pc:sldMkLst>
          <pc:docMk/>
          <pc:sldMk cId="4163993160" sldId="2146847252"/>
        </pc:sldMkLst>
        <pc:spChg chg="mod">
          <ac:chgData name="Nikolaj Bjorner" userId="49700c009088ef2c" providerId="LiveId" clId="{B06CC343-C2CF-4A5C-B03A-DB00D4801511}" dt="2025-10-05T01:04:53.264" v="98" actId="20577"/>
          <ac:spMkLst>
            <pc:docMk/>
            <pc:sldMk cId="4163993160" sldId="2146847252"/>
            <ac:spMk id="2" creationId="{5187C692-76F4-05C1-0AF3-66A7EFBAB81C}"/>
          </ac:spMkLst>
        </pc:spChg>
        <pc:spChg chg="mod">
          <ac:chgData name="Nikolaj Bjorner" userId="49700c009088ef2c" providerId="LiveId" clId="{B06CC343-C2CF-4A5C-B03A-DB00D4801511}" dt="2025-10-05T01:06:50.782" v="254" actId="20577"/>
          <ac:spMkLst>
            <pc:docMk/>
            <pc:sldMk cId="4163993160" sldId="2146847252"/>
            <ac:spMk id="3" creationId="{298D70FC-F2EA-1B59-AF6B-2330EE772D5F}"/>
          </ac:spMkLst>
        </pc:spChg>
      </pc:sldChg>
      <pc:sldChg chg="modSp new mod">
        <pc:chgData name="Nikolaj Bjorner" userId="49700c009088ef2c" providerId="LiveId" clId="{B06CC343-C2CF-4A5C-B03A-DB00D4801511}" dt="2025-10-05T16:05:01.368" v="1627" actId="20577"/>
        <pc:sldMkLst>
          <pc:docMk/>
          <pc:sldMk cId="340190318" sldId="2146847253"/>
        </pc:sldMkLst>
        <pc:spChg chg="mod">
          <ac:chgData name="Nikolaj Bjorner" userId="49700c009088ef2c" providerId="LiveId" clId="{B06CC343-C2CF-4A5C-B03A-DB00D4801511}" dt="2025-10-05T16:04:43.720" v="1602" actId="20577"/>
          <ac:spMkLst>
            <pc:docMk/>
            <pc:sldMk cId="340190318" sldId="2146847253"/>
            <ac:spMk id="2" creationId="{318E398B-09DC-207E-01DA-09A51AF3F934}"/>
          </ac:spMkLst>
        </pc:spChg>
        <pc:spChg chg="mod">
          <ac:chgData name="Nikolaj Bjorner" userId="49700c009088ef2c" providerId="LiveId" clId="{B06CC343-C2CF-4A5C-B03A-DB00D4801511}" dt="2025-10-05T16:05:01.368" v="1627" actId="20577"/>
          <ac:spMkLst>
            <pc:docMk/>
            <pc:sldMk cId="340190318" sldId="2146847253"/>
            <ac:spMk id="3" creationId="{9E8FCFE7-CBBC-83C2-37CE-E0C05D725217}"/>
          </ac:spMkLst>
        </pc:spChg>
      </pc:sldChg>
      <pc:sldChg chg="addSp modSp new mod">
        <pc:chgData name="Nikolaj Bjorner" userId="49700c009088ef2c" providerId="LiveId" clId="{B06CC343-C2CF-4A5C-B03A-DB00D4801511}" dt="2025-10-05T01:16:24.052" v="813" actId="1076"/>
        <pc:sldMkLst>
          <pc:docMk/>
          <pc:sldMk cId="2572648710" sldId="2146847254"/>
        </pc:sldMkLst>
        <pc:spChg chg="mod">
          <ac:chgData name="Nikolaj Bjorner" userId="49700c009088ef2c" providerId="LiveId" clId="{B06CC343-C2CF-4A5C-B03A-DB00D4801511}" dt="2025-10-05T01:16:19.557" v="812" actId="20577"/>
          <ac:spMkLst>
            <pc:docMk/>
            <pc:sldMk cId="2572648710" sldId="2146847254"/>
            <ac:spMk id="2" creationId="{621CBDC2-A3BC-9E78-650D-EE3459C4F448}"/>
          </ac:spMkLst>
        </pc:spChg>
        <pc:picChg chg="add mod">
          <ac:chgData name="Nikolaj Bjorner" userId="49700c009088ef2c" providerId="LiveId" clId="{B06CC343-C2CF-4A5C-B03A-DB00D4801511}" dt="2025-10-05T01:16:24.052" v="813" actId="1076"/>
          <ac:picMkLst>
            <pc:docMk/>
            <pc:sldMk cId="2572648710" sldId="2146847254"/>
            <ac:picMk id="5" creationId="{44700050-6411-640B-41AB-DA2442E62A3C}"/>
          </ac:picMkLst>
        </pc:picChg>
      </pc:sldChg>
      <pc:sldChg chg="addSp modSp add mod">
        <pc:chgData name="Nikolaj Bjorner" userId="49700c009088ef2c" providerId="LiveId" clId="{B06CC343-C2CF-4A5C-B03A-DB00D4801511}" dt="2025-10-05T01:23:37.125" v="906" actId="1076"/>
        <pc:sldMkLst>
          <pc:docMk/>
          <pc:sldMk cId="3839607458" sldId="2146847255"/>
        </pc:sldMkLst>
        <pc:spChg chg="mod">
          <ac:chgData name="Nikolaj Bjorner" userId="49700c009088ef2c" providerId="LiveId" clId="{B06CC343-C2CF-4A5C-B03A-DB00D4801511}" dt="2025-10-05T01:17:03.785" v="847" actId="20577"/>
          <ac:spMkLst>
            <pc:docMk/>
            <pc:sldMk cId="3839607458" sldId="2146847255"/>
            <ac:spMk id="2" creationId="{165BFBB1-F3C2-C377-466E-226864999B2F}"/>
          </ac:spMkLst>
        </pc:spChg>
        <pc:picChg chg="add mod">
          <ac:chgData name="Nikolaj Bjorner" userId="49700c009088ef2c" providerId="LiveId" clId="{B06CC343-C2CF-4A5C-B03A-DB00D4801511}" dt="2025-10-05T01:23:37.125" v="906" actId="1076"/>
          <ac:picMkLst>
            <pc:docMk/>
            <pc:sldMk cId="3839607458" sldId="2146847255"/>
            <ac:picMk id="5" creationId="{624FC1A3-1072-B79F-07DE-A9E5788C3F36}"/>
          </ac:picMkLst>
        </pc:picChg>
      </pc:sldChg>
      <pc:sldChg chg="addSp modSp new mod">
        <pc:chgData name="Nikolaj Bjorner" userId="49700c009088ef2c" providerId="LiveId" clId="{B06CC343-C2CF-4A5C-B03A-DB00D4801511}" dt="2025-10-05T01:30:54.936" v="1207"/>
        <pc:sldMkLst>
          <pc:docMk/>
          <pc:sldMk cId="1214847350" sldId="2146847256"/>
        </pc:sldMkLst>
        <pc:spChg chg="mod">
          <ac:chgData name="Nikolaj Bjorner" userId="49700c009088ef2c" providerId="LiveId" clId="{B06CC343-C2CF-4A5C-B03A-DB00D4801511}" dt="2025-10-05T01:19:39.184" v="890" actId="20577"/>
          <ac:spMkLst>
            <pc:docMk/>
            <pc:sldMk cId="1214847350" sldId="2146847256"/>
            <ac:spMk id="2" creationId="{C83FC9F9-003C-2F1D-EA66-04F9EC30DD50}"/>
          </ac:spMkLst>
        </pc:spChg>
        <pc:spChg chg="mod">
          <ac:chgData name="Nikolaj Bjorner" userId="49700c009088ef2c" providerId="LiveId" clId="{B06CC343-C2CF-4A5C-B03A-DB00D4801511}" dt="2025-10-05T01:30:54.936" v="1207"/>
          <ac:spMkLst>
            <pc:docMk/>
            <pc:sldMk cId="1214847350" sldId="2146847256"/>
            <ac:spMk id="3" creationId="{7256590A-40FD-EABF-1A9A-68A04DAD671E}"/>
          </ac:spMkLst>
        </pc:spChg>
        <pc:picChg chg="add mod">
          <ac:chgData name="Nikolaj Bjorner" userId="49700c009088ef2c" providerId="LiveId" clId="{B06CC343-C2CF-4A5C-B03A-DB00D4801511}" dt="2025-10-05T01:29:55.475" v="1196" actId="1076"/>
          <ac:picMkLst>
            <pc:docMk/>
            <pc:sldMk cId="1214847350" sldId="2146847256"/>
            <ac:picMk id="5" creationId="{ACD6966D-35D3-D792-C82B-B3861569D3D2}"/>
          </ac:picMkLst>
        </pc:picChg>
      </pc:sldChg>
      <pc:sldChg chg="add">
        <pc:chgData name="Nikolaj Bjorner" userId="49700c009088ef2c" providerId="LiveId" clId="{B06CC343-C2CF-4A5C-B03A-DB00D4801511}" dt="2025-10-05T17:03:37.648" v="1639"/>
        <pc:sldMkLst>
          <pc:docMk/>
          <pc:sldMk cId="14558469" sldId="21468472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10/14/2025 8:42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19</a:t>
            </a:fld>
            <a:endParaRPr lang="en-US"/>
          </a:p>
        </p:txBody>
      </p:sp>
    </p:spTree>
    <p:extLst>
      <p:ext uri="{BB962C8B-B14F-4D97-AF65-F5344CB8AC3E}">
        <p14:creationId xmlns:p14="http://schemas.microsoft.com/office/powerpoint/2010/main" val="143491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22</a:t>
            </a:fld>
            <a:endParaRPr lang="en-US"/>
          </a:p>
        </p:txBody>
      </p:sp>
    </p:spTree>
    <p:extLst>
      <p:ext uri="{BB962C8B-B14F-4D97-AF65-F5344CB8AC3E}">
        <p14:creationId xmlns:p14="http://schemas.microsoft.com/office/powerpoint/2010/main" val="8161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10/14/2025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10/14/2025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680.png"/><Relationship Id="rId2" Type="http://schemas.openxmlformats.org/officeDocument/2006/relationships/image" Target="../media/image630.png"/><Relationship Id="rId1" Type="http://schemas.openxmlformats.org/officeDocument/2006/relationships/slideLayout" Target="../slideLayouts/slideLayout4.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6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90.png"/><Relationship Id="rId7"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40.png"/><Relationship Id="rId9" Type="http://schemas.openxmlformats.org/officeDocument/2006/relationships/image" Target="../media/image92.png"/></Relationships>
</file>

<file path=ppt/slides/_rels/slide2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30.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61.png"/><Relationship Id="rId3" Type="http://schemas.openxmlformats.org/officeDocument/2006/relationships/image" Target="../media/image711.png"/><Relationship Id="rId7" Type="http://schemas.openxmlformats.org/officeDocument/2006/relationships/image" Target="../media/image75.png"/><Relationship Id="rId2" Type="http://schemas.openxmlformats.org/officeDocument/2006/relationships/image" Target="../media/image701.png"/><Relationship Id="rId1" Type="http://schemas.openxmlformats.org/officeDocument/2006/relationships/slideLayout" Target="../slideLayouts/slideLayout2.xml"/><Relationship Id="rId6" Type="http://schemas.openxmlformats.org/officeDocument/2006/relationships/image" Target="../media/image741.png"/><Relationship Id="rId5" Type="http://schemas.openxmlformats.org/officeDocument/2006/relationships/image" Target="../media/image731.png"/><Relationship Id="rId4" Type="http://schemas.openxmlformats.org/officeDocument/2006/relationships/image" Target="../media/image721.png"/></Relationships>
</file>

<file path=ppt/slides/_rels/slide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1220919"/>
            <a:ext cx="5425781" cy="2387600"/>
          </a:xfrm>
        </p:spPr>
        <p:txBody>
          <a:bodyPr>
            <a:normAutofit/>
          </a:bodyPr>
          <a:lstStyle/>
          <a:p>
            <a:pPr algn="l"/>
            <a:r>
              <a:rPr lang="en-US" b="1" dirty="0"/>
              <a:t>SMT Solving Fundamentals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en-US" dirty="0"/>
              <a:t>A Laura Kovacs guest lecture production </a:t>
            </a:r>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Dual Model/Proof search </a:t>
            </a:r>
            <a:endParaRPr lang="en-US" dirty="0"/>
          </a:p>
        </p:txBody>
      </p:sp>
      <p:sp>
        <p:nvSpPr>
          <p:cNvPr id="6" name="Left Arrow 6">
            <a:extLst>
              <a:ext uri="{FF2B5EF4-FFF2-40B4-BE49-F238E27FC236}">
                <a16:creationId xmlns:a16="http://schemas.microsoft.com/office/drawing/2014/main" id="{5151DB8F-3F5F-45AC-412A-B23C82CA28DC}"/>
              </a:ext>
            </a:extLst>
          </p:cNvPr>
          <p:cNvSpPr/>
          <p:nvPr/>
        </p:nvSpPr>
        <p:spPr bwMode="auto">
          <a:xfrm rot="5400000">
            <a:off x="3898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Proofs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Conflict Clauses</a:t>
            </a:r>
          </a:p>
        </p:txBody>
      </p:sp>
      <p:sp>
        <p:nvSpPr>
          <p:cNvPr id="7" name="Left Arrow 7">
            <a:extLst>
              <a:ext uri="{FF2B5EF4-FFF2-40B4-BE49-F238E27FC236}">
                <a16:creationId xmlns:a16="http://schemas.microsoft.com/office/drawing/2014/main" id="{73819450-3571-6ECE-6D8F-FA09F0CF75AC}"/>
              </a:ext>
            </a:extLst>
          </p:cNvPr>
          <p:cNvSpPr/>
          <p:nvPr/>
        </p:nvSpPr>
        <p:spPr bwMode="auto">
          <a:xfrm rot="16200000">
            <a:off x="5345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Models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literal assignments</a:t>
            </a:r>
          </a:p>
        </p:txBody>
      </p:sp>
      <p:sp>
        <p:nvSpPr>
          <p:cNvPr id="8" name="Rectangle 7">
            <a:extLst>
              <a:ext uri="{FF2B5EF4-FFF2-40B4-BE49-F238E27FC236}">
                <a16:creationId xmlns:a16="http://schemas.microsoft.com/office/drawing/2014/main" id="{6A84B749-0972-DAAA-86C1-F90FC5920B07}"/>
              </a:ext>
            </a:extLst>
          </p:cNvPr>
          <p:cNvSpPr/>
          <p:nvPr/>
        </p:nvSpPr>
        <p:spPr bwMode="auto">
          <a:xfrm rot="2771272">
            <a:off x="4244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Conflict Resolution</a:t>
            </a:r>
          </a:p>
        </p:txBody>
      </p:sp>
      <p:sp>
        <p:nvSpPr>
          <p:cNvPr id="9" name="Left Arrow 9">
            <a:extLst>
              <a:ext uri="{FF2B5EF4-FFF2-40B4-BE49-F238E27FC236}">
                <a16:creationId xmlns:a16="http://schemas.microsoft.com/office/drawing/2014/main" id="{450F4169-C6D3-B71E-4CE5-6A5A143AC4FF}"/>
              </a:ext>
            </a:extLst>
          </p:cNvPr>
          <p:cNvSpPr/>
          <p:nvPr/>
        </p:nvSpPr>
        <p:spPr bwMode="auto">
          <a:xfrm rot="5400000">
            <a:off x="4373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err="1">
                <a:solidFill>
                  <a:srgbClr val="FFFFFF"/>
                </a:solidFill>
                <a:effectLst>
                  <a:outerShdw blurRad="38100" dist="38100" dir="2700000" algn="tl">
                    <a:srgbClr val="000000">
                      <a:alpha val="43137"/>
                    </a:srgbClr>
                  </a:outerShdw>
                </a:effectLst>
                <a:latin typeface="Segoe"/>
              </a:rPr>
              <a:t>Backjump</a:t>
            </a:r>
            <a:endParaRPr lang="en-US" sz="2400" kern="0" dirty="0">
              <a:solidFill>
                <a:srgbClr val="FFFFFF"/>
              </a:solidFill>
              <a:effectLst>
                <a:outerShdw blurRad="38100" dist="38100" dir="2700000" algn="tl">
                  <a:srgbClr val="000000">
                    <a:alpha val="43137"/>
                  </a:srgbClr>
                </a:outerShdw>
              </a:effectLst>
              <a:latin typeface="Segoe"/>
            </a:endParaRPr>
          </a:p>
        </p:txBody>
      </p:sp>
      <p:sp>
        <p:nvSpPr>
          <p:cNvPr id="10" name="Left Arrow 10">
            <a:extLst>
              <a:ext uri="{FF2B5EF4-FFF2-40B4-BE49-F238E27FC236}">
                <a16:creationId xmlns:a16="http://schemas.microsoft.com/office/drawing/2014/main" id="{343151C1-E8D9-CF49-8908-341A634607C8}"/>
              </a:ext>
            </a:extLst>
          </p:cNvPr>
          <p:cNvSpPr/>
          <p:nvPr/>
        </p:nvSpPr>
        <p:spPr bwMode="auto">
          <a:xfrm rot="16200000">
            <a:off x="5855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a:solidFill>
                  <a:srgbClr val="FFFFFF"/>
                </a:solidFill>
                <a:effectLst>
                  <a:outerShdw blurRad="38100" dist="38100" dir="2700000" algn="tl">
                    <a:srgbClr val="000000">
                      <a:alpha val="43137"/>
                    </a:srgbClr>
                  </a:outerShdw>
                </a:effectLst>
                <a:latin typeface="Segoe"/>
              </a:rPr>
              <a:t>Propagate</a:t>
            </a:r>
          </a:p>
        </p:txBody>
      </p:sp>
    </p:spTree>
    <p:extLst>
      <p:ext uri="{BB962C8B-B14F-4D97-AF65-F5344CB8AC3E}">
        <p14:creationId xmlns:p14="http://schemas.microsoft.com/office/powerpoint/2010/main" val="6604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744B6-B0B7-D9A5-CB0F-2DD32461DC93}"/>
              </a:ext>
            </a:extLst>
          </p:cNvPr>
          <p:cNvSpPr>
            <a:spLocks noGrp="1"/>
          </p:cNvSpPr>
          <p:nvPr>
            <p:ph type="title"/>
          </p:nvPr>
        </p:nvSpPr>
        <p:spPr/>
        <p:txBody>
          <a:bodyPr/>
          <a:lstStyle/>
          <a:p>
            <a:r>
              <a:rPr lang="en-US" dirty="0"/>
              <a:t>Dichotomy – Proofs and 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28E1B-AF91-C402-E09E-1FE013D9E320}"/>
                  </a:ext>
                </a:extLst>
              </p:cNvPr>
              <p:cNvSpPr txBox="1"/>
              <p:nvPr/>
            </p:nvSpPr>
            <p:spPr>
              <a:xfrm>
                <a:off x="786242" y="1699114"/>
                <a:ext cx="4936095" cy="2800767"/>
              </a:xfrm>
              <a:prstGeom prst="rect">
                <a:avLst/>
              </a:prstGeom>
              <a:noFill/>
            </p:spPr>
            <p:txBody>
              <a:bodyPr wrap="none" rtlCol="0">
                <a:spAutoFit/>
              </a:bodyPr>
              <a:lstStyle/>
              <a:p>
                <a:r>
                  <a:rPr lang="en-US" sz="2800" dirty="0">
                    <a:solidFill>
                      <a:prstClr val="black"/>
                    </a:solidFill>
                    <a:latin typeface="Calibri"/>
                  </a:rPr>
                  <a:t>Farkas Lemma</a:t>
                </a:r>
              </a:p>
              <a:p>
                <a:endParaRPr lang="en-US" sz="28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an </a:t>
                </a:r>
                <a14:m>
                  <m:oMath xmlns:m="http://schemas.openxmlformats.org/officeDocument/2006/math">
                    <m:r>
                      <a:rPr lang="en-US" sz="2000" i="1" dirty="0">
                        <a:solidFill>
                          <a:prstClr val="black"/>
                        </a:solidFill>
                        <a:latin typeface="Cambria Math" panose="02040503050406030204" pitchFamily="18" charset="0"/>
                      </a:rPr>
                      <m:t>𝑥</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𝐴𝑥</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𝑏</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 </a:t>
                </a:r>
                <a14:m>
                  <m:oMath xmlns:m="http://schemas.openxmlformats.org/officeDocument/2006/math">
                    <m:r>
                      <a:rPr lang="en-US" sz="2000" i="1" dirty="0">
                        <a:solidFill>
                          <a:prstClr val="black"/>
                        </a:solidFill>
                        <a:latin typeface="Cambria Math" panose="02040503050406030204" pitchFamily="18" charset="0"/>
                      </a:rPr>
                      <m:t>𝑦</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𝑦𝐴</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𝑦𝑏</m:t>
                    </m:r>
                    <m:r>
                      <a:rPr lang="en-US" sz="2000" i="1">
                        <a:solidFill>
                          <a:prstClr val="black"/>
                        </a:solidFill>
                        <a:latin typeface="Cambria Math" panose="02040503050406030204" pitchFamily="18" charset="0"/>
                      </a:rPr>
                      <m:t>&lt;0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r>
                  <a:rPr lang="en-US" sz="2000" dirty="0">
                    <a:solidFill>
                      <a:prstClr val="black"/>
                    </a:solidFill>
                    <a:latin typeface="Calibri"/>
                  </a:rPr>
                  <a:t>For every matrix </a:t>
                </a:r>
                <a14:m>
                  <m:oMath xmlns:m="http://schemas.openxmlformats.org/officeDocument/2006/math">
                    <m:r>
                      <a:rPr lang="en-US" sz="2000" i="1" dirty="0">
                        <a:solidFill>
                          <a:prstClr val="black"/>
                        </a:solidFill>
                        <a:latin typeface="Cambria Math" panose="02040503050406030204" pitchFamily="18" charset="0"/>
                      </a:rPr>
                      <m:t>𝐴</m:t>
                    </m:r>
                  </m:oMath>
                </a14:m>
                <a:r>
                  <a:rPr lang="en-US" sz="2000" i="1" dirty="0">
                    <a:solidFill>
                      <a:prstClr val="black"/>
                    </a:solidFill>
                    <a:latin typeface="Calibri"/>
                  </a:rPr>
                  <a:t>, </a:t>
                </a:r>
                <a:r>
                  <a:rPr lang="en-US" sz="2000" dirty="0">
                    <a:solidFill>
                      <a:prstClr val="black"/>
                    </a:solidFill>
                    <a:latin typeface="Calibri"/>
                  </a:rPr>
                  <a:t>vector </a:t>
                </a:r>
                <a14:m>
                  <m:oMath xmlns:m="http://schemas.openxmlformats.org/officeDocument/2006/math">
                    <m:r>
                      <a:rPr lang="en-US" sz="2000" i="1" dirty="0">
                        <a:solidFill>
                          <a:prstClr val="black"/>
                        </a:solidFill>
                        <a:latin typeface="Cambria Math" panose="02040503050406030204" pitchFamily="18" charset="0"/>
                      </a:rPr>
                      <m:t>𝑏</m:t>
                    </m:r>
                  </m:oMath>
                </a14:m>
                <a:r>
                  <a:rPr lang="en-US" sz="2000" i="1" dirty="0">
                    <a:solidFill>
                      <a:prstClr val="black"/>
                    </a:solidFill>
                    <a:latin typeface="Calibri"/>
                  </a:rPr>
                  <a:t> </a:t>
                </a:r>
                <a:r>
                  <a:rPr lang="en-US" sz="2000" dirty="0">
                    <a:solidFill>
                      <a:prstClr val="black"/>
                    </a:solidFill>
                    <a:latin typeface="Calibri"/>
                  </a:rPr>
                  <a:t>it is the case that</a:t>
                </a:r>
              </a:p>
              <a:p>
                <a:r>
                  <a:rPr lang="en-US" sz="2000" dirty="0">
                    <a:solidFill>
                      <a:prstClr val="black"/>
                    </a:solidFill>
                    <a:latin typeface="Calibri"/>
                  </a:rPr>
                  <a:t>either (1) or (2) holds (and not both). </a:t>
                </a:r>
              </a:p>
            </p:txBody>
          </p:sp>
        </mc:Choice>
        <mc:Fallback xmlns="">
          <p:sp>
            <p:nvSpPr>
              <p:cNvPr id="7" name="TextBox 6">
                <a:extLst>
                  <a:ext uri="{FF2B5EF4-FFF2-40B4-BE49-F238E27FC236}">
                    <a16:creationId xmlns:a16="http://schemas.microsoft.com/office/drawing/2014/main" id="{B5E28E1B-AF91-C402-E09E-1FE013D9E320}"/>
                  </a:ext>
                </a:extLst>
              </p:cNvPr>
              <p:cNvSpPr txBox="1">
                <a:spLocks noRot="1" noChangeAspect="1" noMove="1" noResize="1" noEditPoints="1" noAdjustHandles="1" noChangeArrowheads="1" noChangeShapeType="1" noTextEdit="1"/>
              </p:cNvSpPr>
              <p:nvPr/>
            </p:nvSpPr>
            <p:spPr>
              <a:xfrm>
                <a:off x="786242" y="1699114"/>
                <a:ext cx="4936095" cy="2800767"/>
              </a:xfrm>
              <a:prstGeom prst="rect">
                <a:avLst/>
              </a:prstGeom>
              <a:blipFill>
                <a:blip r:embed="rId2"/>
                <a:stretch>
                  <a:fillRect l="-2593" t="-2179" b="-3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FCAC8E-87D1-428D-691A-153AABED6F25}"/>
                  </a:ext>
                </a:extLst>
              </p:cNvPr>
              <p:cNvSpPr txBox="1"/>
              <p:nvPr/>
            </p:nvSpPr>
            <p:spPr>
              <a:xfrm>
                <a:off x="6188592" y="1606750"/>
                <a:ext cx="5843907" cy="3871381"/>
              </a:xfrm>
              <a:prstGeom prst="rect">
                <a:avLst/>
              </a:prstGeom>
              <a:noFill/>
            </p:spPr>
            <p:txBody>
              <a:bodyPr wrap="none" rtlCol="0">
                <a:spAutoFit/>
              </a:bodyPr>
              <a:lstStyle/>
              <a:p>
                <a:r>
                  <a:rPr lang="en-US" sz="2800" dirty="0">
                    <a:solidFill>
                      <a:prstClr val="black"/>
                    </a:solidFill>
                    <a:latin typeface="Calibri"/>
                  </a:rPr>
                  <a:t>From DPLL to CDCL</a:t>
                </a:r>
              </a:p>
              <a:p>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such that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𝐹</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a:t>
                </a:r>
                <a14:m>
                  <m:oMath xmlns:m="http://schemas.openxmlformats.org/officeDocument/2006/math">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and proof </a:t>
                </a:r>
                <a14:m>
                  <m:oMath xmlns:m="http://schemas.openxmlformats.org/officeDocument/2006/math">
                    <m:r>
                      <m:rPr>
                        <m:sty m:val="p"/>
                      </m:rPr>
                      <a:rPr lang="en-US" sz="2000">
                        <a:solidFill>
                          <a:prstClr val="black"/>
                        </a:solidFill>
                        <a:latin typeface="Cambria Math" panose="02040503050406030204" pitchFamily="18" charset="0"/>
                      </a:rPr>
                      <m:t>Π</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𝐹</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e>
                      <m:sub>
                        <m:r>
                          <m:rPr>
                            <m:sty m:val="p"/>
                          </m:rPr>
                          <a:rPr lang="en-US" sz="2000">
                            <a:solidFill>
                              <a:prstClr val="black"/>
                            </a:solidFill>
                            <a:latin typeface="Cambria Math" panose="02040503050406030204" pitchFamily="18" charset="0"/>
                          </a:rPr>
                          <m:t>Π</m:t>
                        </m:r>
                      </m:sub>
                    </m:sSub>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panose="02040503050406030204" pitchFamily="18" charset="0"/>
                          </a:rPr>
                          <m:t>𝑀</m:t>
                        </m:r>
                        <m:r>
                          <m:rPr>
                            <m:nor/>
                          </m:rPr>
                          <a:rPr lang="en-US" sz="2000">
                            <a:solidFill>
                              <a:prstClr val="black"/>
                            </a:solidFill>
                            <a:latin typeface="Cambria Math" panose="02040503050406030204" pitchFamily="18" charset="0"/>
                          </a:rPr>
                          <m:t>′</m:t>
                        </m:r>
                        <m:r>
                          <m:rPr>
                            <m:nor/>
                          </m:rPr>
                          <a:rPr lang="en-US" sz="2000" dirty="0">
                            <a:solidFill>
                              <a:prstClr val="black"/>
                            </a:solidFill>
                            <a:latin typeface="Calibri"/>
                          </a:rPr>
                          <m:t> </m:t>
                        </m:r>
                      </m:e>
                    </m:acc>
                  </m:oMath>
                </a14:m>
                <a:endParaRPr lang="en-US" sz="2000" dirty="0">
                  <a:solidFill>
                    <a:prstClr val="black"/>
                  </a:solidFill>
                  <a:latin typeface="Calibri"/>
                </a:endParaRPr>
              </a:p>
              <a:p>
                <a:r>
                  <a:rPr lang="en-US" sz="2000" dirty="0">
                    <a:solidFill>
                      <a:prstClr val="black"/>
                    </a:solidFill>
                    <a:latin typeface="Calibri"/>
                  </a:rPr>
                  <a:t> </a:t>
                </a:r>
              </a:p>
              <a:p>
                <a:r>
                  <a:rPr lang="en-US" sz="2000" dirty="0">
                    <a:solidFill>
                      <a:prstClr val="black"/>
                    </a:solidFill>
                    <a:latin typeface="Calibri"/>
                  </a:rPr>
                  <a:t>Given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dirty="0">
                    <a:solidFill>
                      <a:prstClr val="black"/>
                    </a:solidFill>
                    <a:latin typeface="Calibri"/>
                  </a:rPr>
                  <a:t> can it be extended to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to satisfy (1)?</a:t>
                </a:r>
              </a:p>
              <a:p>
                <a:r>
                  <a:rPr lang="en-US" sz="2000" dirty="0">
                    <a:solidFill>
                      <a:prstClr val="black"/>
                    </a:solidFill>
                    <a:latin typeface="Calibri"/>
                  </a:rPr>
                  <a:t>If not, find subset </a:t>
                </a:r>
                <a14:m>
                  <m:oMath xmlns:m="http://schemas.openxmlformats.org/officeDocument/2006/math">
                    <m:r>
                      <a:rPr lang="en-US" sz="2000" i="1" dirty="0">
                        <a:solidFill>
                          <a:prstClr val="black"/>
                        </a:solidFill>
                        <a:latin typeface="Cambria Math" panose="02040503050406030204" pitchFamily="18" charset="0"/>
                      </a:rPr>
                      <m:t>𝑀</m:t>
                    </m:r>
                    <m:r>
                      <a:rPr lang="en-US" sz="2000" i="1" dirty="0">
                        <a:solidFill>
                          <a:prstClr val="black"/>
                        </a:solidFill>
                        <a:latin typeface="Cambria Math" panose="02040503050406030204" pitchFamily="18" charset="0"/>
                      </a:rPr>
                      <m:t>′</m:t>
                    </m:r>
                  </m:oMath>
                </a14:m>
                <a:r>
                  <a:rPr lang="en-US" sz="2000" dirty="0">
                    <a:solidFill>
                      <a:prstClr val="black"/>
                    </a:solidFill>
                    <a:latin typeface="Calibri"/>
                  </a:rPr>
                  <a:t> to establish (2). </a:t>
                </a:r>
              </a:p>
              <a:p>
                <a:r>
                  <a:rPr lang="en-US" sz="2000" dirty="0">
                    <a:solidFill>
                      <a:prstClr val="black"/>
                    </a:solidFill>
                    <a:latin typeface="Calibri"/>
                  </a:rPr>
                  <a:t>(that is inconsistent with </a:t>
                </a:r>
                <a:r>
                  <a:rPr lang="en-US" sz="2000" i="1" dirty="0">
                    <a:solidFill>
                      <a:prstClr val="black"/>
                    </a:solidFill>
                    <a:latin typeface="Calibri"/>
                  </a:rPr>
                  <a:t>F</a:t>
                </a:r>
                <a:r>
                  <a:rPr lang="en-US" sz="2000" dirty="0">
                    <a:solidFill>
                      <a:prstClr val="black"/>
                    </a:solidFill>
                    <a:latin typeface="Calibri"/>
                  </a:rPr>
                  <a:t>)</a:t>
                </a:r>
              </a:p>
              <a:p>
                <a:endParaRPr lang="en-US" sz="2800" dirty="0">
                  <a:solidFill>
                    <a:prstClr val="black"/>
                  </a:solidFill>
                  <a:latin typeface="Calibri"/>
                </a:endParaRPr>
              </a:p>
              <a:p>
                <a:endParaRPr lang="en-US" sz="2800" dirty="0">
                  <a:solidFill>
                    <a:prstClr val="black"/>
                  </a:solidFill>
                  <a:latin typeface="Calibri"/>
                </a:endParaRPr>
              </a:p>
            </p:txBody>
          </p:sp>
        </mc:Choice>
        <mc:Fallback xmlns="">
          <p:sp>
            <p:nvSpPr>
              <p:cNvPr id="9" name="TextBox 8">
                <a:extLst>
                  <a:ext uri="{FF2B5EF4-FFF2-40B4-BE49-F238E27FC236}">
                    <a16:creationId xmlns:a16="http://schemas.microsoft.com/office/drawing/2014/main" id="{25FCAC8E-87D1-428D-691A-153AABED6F25}"/>
                  </a:ext>
                </a:extLst>
              </p:cNvPr>
              <p:cNvSpPr txBox="1">
                <a:spLocks noRot="1" noChangeAspect="1" noMove="1" noResize="1" noEditPoints="1" noAdjustHandles="1" noChangeArrowheads="1" noChangeShapeType="1" noTextEdit="1"/>
              </p:cNvSpPr>
              <p:nvPr/>
            </p:nvSpPr>
            <p:spPr>
              <a:xfrm>
                <a:off x="6188592" y="1606750"/>
                <a:ext cx="5843907" cy="3871381"/>
              </a:xfrm>
              <a:prstGeom prst="rect">
                <a:avLst/>
              </a:prstGeom>
              <a:blipFill>
                <a:blip r:embed="rId3"/>
                <a:stretch>
                  <a:fillRect l="-2086" t="-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36F600-9C4D-C5DE-8925-ED058D738416}"/>
                  </a:ext>
                </a:extLst>
              </p:cNvPr>
              <p:cNvSpPr txBox="1"/>
              <p:nvPr/>
            </p:nvSpPr>
            <p:spPr>
              <a:xfrm>
                <a:off x="7459422" y="4995567"/>
                <a:ext cx="4732578" cy="1760418"/>
              </a:xfrm>
              <a:prstGeom prst="rect">
                <a:avLst/>
              </a:prstGeom>
              <a:noFill/>
            </p:spPr>
            <p:txBody>
              <a:bodyPr wrap="none" rtlCol="0">
                <a:spAutoFit/>
              </a:bodyPr>
              <a:lstStyle/>
              <a:p>
                <a:r>
                  <a:rPr lang="en-US" dirty="0">
                    <a:solidFill>
                      <a:prstClr val="black"/>
                    </a:solidFill>
                    <a:latin typeface="Calibri"/>
                  </a:rPr>
                  <a:t>If  </a:t>
                </a:r>
                <a14:m>
                  <m:oMath xmlns:m="http://schemas.openxmlformats.org/officeDocument/2006/math">
                    <m:r>
                      <a:rPr lang="en-US" i="1">
                        <a:solidFill>
                          <a:prstClr val="black"/>
                        </a:solidFill>
                        <a:latin typeface="Cambria Math" panose="02040503050406030204" pitchFamily="18" charset="0"/>
                      </a:rPr>
                      <m:t>𝑀</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𝐹</m:t>
                    </m:r>
                  </m:oMath>
                </a14:m>
                <a:r>
                  <a:rPr lang="en-US" dirty="0">
                    <a:solidFill>
                      <a:prstClr val="black"/>
                    </a:solidFill>
                    <a:latin typeface="Calibri"/>
                  </a:rPr>
                  <a:t> then </a:t>
                </a:r>
              </a:p>
              <a:p>
                <a:r>
                  <a:rPr lang="en-US" dirty="0">
                    <a:solidFill>
                      <a:prstClr val="black"/>
                    </a:solidFill>
                    <a:latin typeface="Calibri"/>
                  </a:rPr>
                  <a:t>-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 </m:t>
                        </m:r>
                      </m:e>
                    </m:acc>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for some </a:t>
                </a:r>
                <a14:m>
                  <m:oMath xmlns:m="http://schemas.openxmlformats.org/officeDocument/2006/math">
                    <m:r>
                      <a:rPr lang="en-US" i="1">
                        <a:solidFill>
                          <a:prstClr val="black"/>
                        </a:solidFill>
                        <a:latin typeface="Cambria Math" panose="02040503050406030204" pitchFamily="18" charset="0"/>
                      </a:rPr>
                      <m:t>𝐹</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m:t>
                    </m:r>
                  </m:oMath>
                </a14:m>
                <a:r>
                  <a:rPr lang="en-US" dirty="0">
                    <a:solidFill>
                      <a:prstClr val="black"/>
                    </a:solidFill>
                    <a:latin typeface="Calibri"/>
                  </a:rPr>
                  <a:t> (or </a:t>
                </a:r>
                <a14:m>
                  <m:oMath xmlns:m="http://schemas.openxmlformats.org/officeDocument/2006/math">
                    <m:r>
                      <a:rPr lang="en-US" i="1">
                        <a:solidFill>
                          <a:prstClr val="black"/>
                        </a:solidFill>
                        <a:latin typeface="Cambria Math" panose="02040503050406030204" pitchFamily="18" charset="0"/>
                      </a:rPr>
                      <m:t>𝐹</m:t>
                    </m:r>
                  </m:oMath>
                </a14:m>
                <a:r>
                  <a:rPr lang="en-US" dirty="0">
                    <a:solidFill>
                      <a:prstClr val="black"/>
                    </a:solidFill>
                    <a:latin typeface="Calibri"/>
                  </a:rPr>
                  <a:t> contains </a:t>
                </a:r>
                <a14:m>
                  <m:oMath xmlns:m="http://schemas.openxmlformats.org/officeDocument/2006/math">
                    <m:r>
                      <a:rPr lang="en-US" i="1">
                        <a:solidFill>
                          <a:prstClr val="black"/>
                        </a:solidFill>
                        <a:latin typeface="Cambria Math" panose="02040503050406030204" pitchFamily="18" charset="0"/>
                      </a:rPr>
                      <m:t>∅</m:t>
                    </m:r>
                  </m:oMath>
                </a14:m>
                <a:r>
                  <a:rPr lang="en-US" dirty="0">
                    <a:solidFill>
                      <a:prstClr val="black"/>
                    </a:solidFill>
                    <a:latin typeface="Calibri"/>
                  </a:rPr>
                  <a:t>)</a:t>
                </a:r>
              </a:p>
              <a:p>
                <a:r>
                  <a:rPr lang="en-US" dirty="0">
                    <a:solidFill>
                      <a:prstClr val="black"/>
                    </a:solidFill>
                    <a:latin typeface="Calibri"/>
                  </a:rPr>
                  <a:t>-  for every </a:t>
                </a:r>
                <a14:m>
                  <m:oMath xmlns:m="http://schemas.openxmlformats.org/officeDocument/2006/math">
                    <m:r>
                      <a:rPr lang="en-US" i="1">
                        <a:solidFill>
                          <a:prstClr val="black"/>
                        </a:solidFill>
                        <a:latin typeface="Cambria Math" panose="02040503050406030204" pitchFamily="18" charset="0"/>
                      </a:rPr>
                      <m:t>𝐷</m:t>
                    </m:r>
                  </m:oMath>
                </a14:m>
                <a:r>
                  <a:rPr lang="en-US" dirty="0">
                    <a:solidFill>
                      <a:prstClr val="black"/>
                    </a:solidFill>
                    <a:latin typeface="Calibri"/>
                  </a:rPr>
                  <a:t>, where </a:t>
                </a:r>
              </a:p>
              <a:p>
                <a:r>
                  <a:rPr lang="en-US" dirty="0">
                    <a:solidFill>
                      <a:prstClr val="black"/>
                    </a:solidFill>
                    <a:latin typeface="Calibri"/>
                  </a:rPr>
                  <a:t>	-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𝐷</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e>
                    </m:acc>
                    <m:r>
                      <a:rPr lang="en-US" i="1">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a:t>
                </a:r>
              </a:p>
              <a:p>
                <a:r>
                  <a:rPr lang="en-US" dirty="0">
                    <a:solidFill>
                      <a:prstClr val="black"/>
                    </a:solidFill>
                    <a:latin typeface="Calibri"/>
                  </a:rPr>
                  <a:t>	-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𝐷</m:t>
                    </m:r>
                    <m:r>
                      <a:rPr lang="en-US" i="1">
                        <a:solidFill>
                          <a:prstClr val="black"/>
                        </a:solidFill>
                        <a:latin typeface="Cambria Math" panose="02040503050406030204" pitchFamily="18" charset="0"/>
                      </a:rPr>
                      <m:t>∨¬ℓ)</m:t>
                    </m:r>
                  </m:oMath>
                </a14:m>
                <a:endParaRPr lang="en-US" dirty="0">
                  <a:solidFill>
                    <a:prstClr val="black"/>
                  </a:solidFill>
                  <a:latin typeface="Calibri"/>
                </a:endParaRPr>
              </a:p>
              <a:p>
                <a:r>
                  <a:rPr lang="en-US" dirty="0">
                    <a:solidFill>
                      <a:prstClr val="black"/>
                    </a:solidFill>
                    <a:latin typeface="Calibri"/>
                  </a:rPr>
                  <a:t>    it is not possible to extend</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 to satisfy </a:t>
                </a:r>
                <a14:m>
                  <m:oMath xmlns:m="http://schemas.openxmlformats.org/officeDocument/2006/math">
                    <m:r>
                      <a:rPr lang="en-US" i="1">
                        <a:solidFill>
                          <a:prstClr val="black"/>
                        </a:solidFill>
                        <a:latin typeface="Cambria Math" panose="02040503050406030204" pitchFamily="18" charset="0"/>
                      </a:rPr>
                      <m:t>𝐹</m:t>
                    </m:r>
                  </m:oMath>
                </a14:m>
                <a:endParaRPr lang="en-US" dirty="0">
                  <a:solidFill>
                    <a:prstClr val="black"/>
                  </a:solidFill>
                  <a:latin typeface="Calibri"/>
                </a:endParaRPr>
              </a:p>
            </p:txBody>
          </p:sp>
        </mc:Choice>
        <mc:Fallback xmlns="">
          <p:sp>
            <p:nvSpPr>
              <p:cNvPr id="12" name="TextBox 11">
                <a:extLst>
                  <a:ext uri="{FF2B5EF4-FFF2-40B4-BE49-F238E27FC236}">
                    <a16:creationId xmlns:a16="http://schemas.microsoft.com/office/drawing/2014/main" id="{1536F600-9C4D-C5DE-8925-ED058D738416}"/>
                  </a:ext>
                </a:extLst>
              </p:cNvPr>
              <p:cNvSpPr txBox="1">
                <a:spLocks noRot="1" noChangeAspect="1" noMove="1" noResize="1" noEditPoints="1" noAdjustHandles="1" noChangeArrowheads="1" noChangeShapeType="1" noTextEdit="1"/>
              </p:cNvSpPr>
              <p:nvPr/>
            </p:nvSpPr>
            <p:spPr>
              <a:xfrm>
                <a:off x="7459422" y="4995567"/>
                <a:ext cx="4732578" cy="1760418"/>
              </a:xfrm>
              <a:prstGeom prst="rect">
                <a:avLst/>
              </a:prstGeom>
              <a:blipFill>
                <a:blip r:embed="rId4"/>
                <a:stretch>
                  <a:fillRect l="-1160" t="-1730" r="-129" b="-449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EE99CF-DC1C-1434-DE4F-B2832215E930}"/>
              </a:ext>
            </a:extLst>
          </p:cNvPr>
          <p:cNvSpPr txBox="1"/>
          <p:nvPr/>
        </p:nvSpPr>
        <p:spPr>
          <a:xfrm>
            <a:off x="4310689" y="5106034"/>
            <a:ext cx="2915606" cy="1477328"/>
          </a:xfrm>
          <a:prstGeom prst="rect">
            <a:avLst/>
          </a:prstGeom>
          <a:noFill/>
        </p:spPr>
        <p:txBody>
          <a:bodyPr wrap="none" rtlCol="0">
            <a:spAutoFit/>
          </a:bodyPr>
          <a:lstStyle/>
          <a:p>
            <a:r>
              <a:rPr lang="en-US" b="1" dirty="0"/>
              <a:t>Corollary </a:t>
            </a:r>
          </a:p>
          <a:p>
            <a:endParaRPr lang="en-US" b="1" dirty="0"/>
          </a:p>
          <a:p>
            <a:r>
              <a:rPr lang="en-US" b="1" dirty="0"/>
              <a:t>Conflict learning (resolution)</a:t>
            </a:r>
          </a:p>
          <a:p>
            <a:r>
              <a:rPr lang="en-US" b="1" dirty="0"/>
              <a:t>extends </a:t>
            </a:r>
            <a:r>
              <a:rPr lang="en-US" b="1" i="1" dirty="0"/>
              <a:t>F </a:t>
            </a:r>
            <a:r>
              <a:rPr lang="en-US" b="1" dirty="0"/>
              <a:t>by clauses that</a:t>
            </a:r>
            <a:br>
              <a:rPr lang="en-US" b="1" dirty="0"/>
            </a:br>
            <a:r>
              <a:rPr lang="en-US" b="1" dirty="0"/>
              <a:t>block shorter models</a:t>
            </a:r>
          </a:p>
        </p:txBody>
      </p:sp>
    </p:spTree>
    <p:extLst>
      <p:ext uri="{BB962C8B-B14F-4D97-AF65-F5344CB8AC3E}">
        <p14:creationId xmlns:p14="http://schemas.microsoft.com/office/powerpoint/2010/main" val="28084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spTree>
    <p:extLst>
      <p:ext uri="{BB962C8B-B14F-4D97-AF65-F5344CB8AC3E}">
        <p14:creationId xmlns:p14="http://schemas.microsoft.com/office/powerpoint/2010/main" val="161810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BD36-5BBB-8142-63E5-B39513415769}"/>
              </a:ext>
            </a:extLst>
          </p:cNvPr>
          <p:cNvSpPr>
            <a:spLocks noGrp="1"/>
          </p:cNvSpPr>
          <p:nvPr>
            <p:ph type="title"/>
          </p:nvPr>
        </p:nvSpPr>
        <p:spPr/>
        <p:txBody>
          <a:bodyPr/>
          <a:lstStyle/>
          <a:p>
            <a:r>
              <a:rPr lang="en-US" dirty="0"/>
              <a:t>CDCL(T) – SAT vs SMT</a:t>
            </a:r>
          </a:p>
        </p:txBody>
      </p:sp>
      <p:sp>
        <p:nvSpPr>
          <p:cNvPr id="3" name="Content Placeholder 2">
            <a:extLst>
              <a:ext uri="{FF2B5EF4-FFF2-40B4-BE49-F238E27FC236}">
                <a16:creationId xmlns:a16="http://schemas.microsoft.com/office/drawing/2014/main" id="{EE8458F2-DE91-DFFD-0778-377CE766E379}"/>
              </a:ext>
            </a:extLst>
          </p:cNvPr>
          <p:cNvSpPr>
            <a:spLocks noGrp="1"/>
          </p:cNvSpPr>
          <p:nvPr>
            <p:ph sz="half" idx="1"/>
          </p:nvPr>
        </p:nvSpPr>
        <p:spPr/>
        <p:txBody>
          <a:bodyPr>
            <a:normAutofit fontScale="62500" lnSpcReduction="20000"/>
          </a:bodyPr>
          <a:lstStyle/>
          <a:p>
            <a:pPr marL="0" indent="0">
              <a:buNone/>
            </a:pPr>
            <a:r>
              <a:rPr lang="en-US" b="1" dirty="0"/>
              <a:t>SAT engine</a:t>
            </a:r>
          </a:p>
          <a:p>
            <a:pPr marL="0" indent="0">
              <a:buNone/>
            </a:pPr>
            <a:endParaRPr lang="en-US" dirty="0"/>
          </a:p>
          <a:p>
            <a:r>
              <a:rPr lang="en-US" dirty="0"/>
              <a:t>Truth assignment is symmetric for Boolean variables</a:t>
            </a:r>
          </a:p>
          <a:p>
            <a:endParaRPr lang="en-US" dirty="0"/>
          </a:p>
          <a:p>
            <a:r>
              <a:rPr lang="en-US" dirty="0"/>
              <a:t>Probing (for failed literals)</a:t>
            </a:r>
          </a:p>
          <a:p>
            <a:pPr lvl="1"/>
            <a:r>
              <a:rPr lang="en-US" dirty="0"/>
              <a:t>L is failed if asserting L &amp; F infers false by unit propagation.</a:t>
            </a:r>
          </a:p>
          <a:p>
            <a:pPr lvl="1"/>
            <a:r>
              <a:rPr lang="en-US" dirty="0"/>
              <a:t>Cost of propagation controlled by clause watch list</a:t>
            </a:r>
          </a:p>
          <a:p>
            <a:pPr lvl="1"/>
            <a:endParaRPr lang="en-US" dirty="0"/>
          </a:p>
          <a:p>
            <a:r>
              <a:rPr lang="en-US" dirty="0"/>
              <a:t>Boolean Variables are fixed during search</a:t>
            </a:r>
          </a:p>
          <a:p>
            <a:endParaRPr lang="en-US" dirty="0"/>
          </a:p>
          <a:p>
            <a:endParaRPr lang="en-US" dirty="0"/>
          </a:p>
          <a:p>
            <a:r>
              <a:rPr lang="en-US" dirty="0"/>
              <a:t>“Fast restart” introduced to prioritize variables used in conflicts</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51B88E-4EA2-A251-A0D5-E24C674BEA85}"/>
                  </a:ext>
                </a:extLst>
              </p:cNvPr>
              <p:cNvSpPr>
                <a:spLocks noGrp="1"/>
              </p:cNvSpPr>
              <p:nvPr>
                <p:ph sz="half" idx="2"/>
              </p:nvPr>
            </p:nvSpPr>
            <p:spPr/>
            <p:txBody>
              <a:bodyPr>
                <a:normAutofit fontScale="62500" lnSpcReduction="20000"/>
              </a:bodyPr>
              <a:lstStyle/>
              <a:p>
                <a:pPr marL="0" indent="0">
                  <a:buNone/>
                </a:pPr>
                <a:r>
                  <a:rPr lang="en-US" b="1" dirty="0"/>
                  <a:t>SMT engine</a:t>
                </a:r>
              </a:p>
              <a:p>
                <a:pPr marL="0" indent="0">
                  <a:buNone/>
                </a:pPr>
                <a:endParaRPr lang="en-US" dirty="0"/>
              </a:p>
              <a:p>
                <a:r>
                  <a:rPr lang="en-US" dirty="0"/>
                  <a:t>Truth values of Booleans are not independent</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are dependent  </a:t>
                </a:r>
              </a:p>
              <a:p>
                <a:endParaRPr lang="en-US" dirty="0"/>
              </a:p>
              <a:p>
                <a:r>
                  <a:rPr lang="en-US" dirty="0"/>
                  <a:t>Cost of propagation depends on theories</a:t>
                </a:r>
              </a:p>
              <a:p>
                <a:endParaRPr lang="en-US" dirty="0"/>
              </a:p>
              <a:p>
                <a:endParaRPr lang="en-US" dirty="0"/>
              </a:p>
              <a:p>
                <a:pPr marL="0" indent="0">
                  <a:buNone/>
                </a:pPr>
                <a:endParaRPr lang="en-US" dirty="0"/>
              </a:p>
              <a:p>
                <a:r>
                  <a:rPr lang="en-US" dirty="0"/>
                  <a:t>Quantifier instantiation, theory lemmas introduce fresh literals (all the time)</a:t>
                </a:r>
              </a:p>
              <a:p>
                <a:pPr marL="0" indent="0">
                  <a:buNone/>
                </a:pPr>
                <a:endParaRPr lang="en-US" dirty="0"/>
              </a:p>
              <a:p>
                <a:r>
                  <a:rPr lang="en-US" dirty="0"/>
                  <a:t>Fast restarts appears likely not a great idea</a:t>
                </a:r>
              </a:p>
            </p:txBody>
          </p:sp>
        </mc:Choice>
        <mc:Fallback xmlns="">
          <p:sp>
            <p:nvSpPr>
              <p:cNvPr id="4" name="Content Placeholder 3">
                <a:extLst>
                  <a:ext uri="{FF2B5EF4-FFF2-40B4-BE49-F238E27FC236}">
                    <a16:creationId xmlns:a16="http://schemas.microsoft.com/office/drawing/2014/main" id="{0451B88E-4EA2-A251-A0D5-E24C674BEA85}"/>
                  </a:ext>
                </a:extLst>
              </p:cNvPr>
              <p:cNvSpPr>
                <a:spLocks noGrp="1" noRot="1" noChangeAspect="1" noMove="1" noResize="1" noEditPoints="1" noAdjustHandles="1" noChangeArrowheads="1" noChangeShapeType="1" noTextEdit="1"/>
              </p:cNvSpPr>
              <p:nvPr>
                <p:ph sz="half" idx="2"/>
              </p:nvPr>
            </p:nvSpPr>
            <p:spPr>
              <a:blipFill>
                <a:blip r:embed="rId2"/>
                <a:stretch>
                  <a:fillRect l="-1059" t="-2241"/>
                </a:stretch>
              </a:blipFill>
            </p:spPr>
            <p:txBody>
              <a:bodyPr/>
              <a:lstStyle/>
              <a:p>
                <a:r>
                  <a:rPr lang="en-US">
                    <a:noFill/>
                  </a:rPr>
                  <a:t> </a:t>
                </a:r>
              </a:p>
            </p:txBody>
          </p:sp>
        </mc:Fallback>
      </mc:AlternateContent>
    </p:spTree>
    <p:extLst>
      <p:ext uri="{BB962C8B-B14F-4D97-AF65-F5344CB8AC3E}">
        <p14:creationId xmlns:p14="http://schemas.microsoft.com/office/powerpoint/2010/main" val="406375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 – </a:t>
            </a:r>
            <a:r>
              <a:rPr lang="en-US" dirty="0" err="1"/>
              <a:t>CaDiCaL</a:t>
            </a:r>
            <a:r>
              <a:rPr lang="en-US" dirty="0"/>
              <a:t> loop</a:t>
            </a:r>
          </a:p>
        </p:txBody>
      </p:sp>
      <p:pic>
        <p:nvPicPr>
          <p:cNvPr id="5" name="Content Placeholder 4">
            <a:extLst>
              <a:ext uri="{FF2B5EF4-FFF2-40B4-BE49-F238E27FC236}">
                <a16:creationId xmlns:a16="http://schemas.microsoft.com/office/drawing/2014/main" id="{38433D78-67BA-4FFB-AE8E-041B7DBF972D}"/>
              </a:ext>
            </a:extLst>
          </p:cNvPr>
          <p:cNvPicPr>
            <a:picLocks noGrp="1" noChangeAspect="1"/>
          </p:cNvPicPr>
          <p:nvPr>
            <p:ph idx="1"/>
          </p:nvPr>
        </p:nvPicPr>
        <p:blipFill>
          <a:blip r:embed="rId2"/>
          <a:stretch>
            <a:fillRect/>
          </a:stretch>
        </p:blipFill>
        <p:spPr>
          <a:xfrm>
            <a:off x="2247055" y="1760900"/>
            <a:ext cx="8512655" cy="4559889"/>
          </a:xfrm>
        </p:spPr>
      </p:pic>
    </p:spTree>
    <p:extLst>
      <p:ext uri="{BB962C8B-B14F-4D97-AF65-F5344CB8AC3E}">
        <p14:creationId xmlns:p14="http://schemas.microsoft.com/office/powerpoint/2010/main" val="257241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32544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Solver Internals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307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Terms and Formulas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51E3E11-017A-FDE9-3971-2DB057069F2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dirty="0"/>
                  <a:t>Terms are </a:t>
                </a:r>
                <a:r>
                  <a:rPr lang="en-US" i="1" dirty="0"/>
                  <a:t>hash-</a:t>
                </a:r>
                <a:r>
                  <a:rPr lang="en-US" i="1" dirty="0" err="1"/>
                  <a:t>consed</a:t>
                </a:r>
                <a:endParaRPr lang="en-US" i="1" dirty="0"/>
              </a:p>
              <a:p>
                <a:pPr marL="0" indent="0">
                  <a:buNone/>
                </a:pPr>
                <a:endParaRPr lang="en-US" i="1" dirty="0"/>
              </a:p>
              <a:p>
                <a:pPr marL="457200" lvl="1" indent="0">
                  <a:buNone/>
                </a:pPr>
                <a:r>
                  <a:rPr lang="en-US" b="1" i="1" dirty="0"/>
                  <a:t>			  </a:t>
                </a:r>
                <a:r>
                  <a:rPr lang="en-US" b="1" dirty="0"/>
                  <a:t>let</a:t>
                </a:r>
                <a:r>
                  <a:rPr lang="en-US" i="1" dirty="0"/>
                  <a:t> t = App(</a:t>
                </a:r>
                <a:r>
                  <a:rPr lang="en-US" i="1" dirty="0" err="1"/>
                  <a:t>f,args</a:t>
                </a:r>
                <a:r>
                  <a:rPr lang="en-US" i="1" dirty="0"/>
                  <a:t>)</a:t>
                </a:r>
                <a:br>
                  <a:rPr lang="en-US" i="1" dirty="0"/>
                </a:br>
                <a:r>
                  <a:rPr lang="en-US" i="1" dirty="0"/>
                  <a:t>			  </a:t>
                </a:r>
                <a:r>
                  <a:rPr lang="en-US" b="1" dirty="0"/>
                  <a:t>let</a:t>
                </a:r>
                <a:r>
                  <a:rPr lang="en-US" dirty="0"/>
                  <a:t> </a:t>
                </a:r>
                <a:r>
                  <a:rPr lang="en-US" i="1" dirty="0"/>
                  <a:t>t’ = </a:t>
                </a:r>
                <a:r>
                  <a:rPr lang="en-US" i="1" dirty="0" err="1"/>
                  <a:t>termTable</a:t>
                </a:r>
                <a:r>
                  <a:rPr lang="en-US" i="1" dirty="0"/>
                  <a:t>[t] </a:t>
                </a:r>
                <a:br>
                  <a:rPr lang="en-US" i="1" dirty="0"/>
                </a:br>
                <a:r>
                  <a:rPr lang="en-US" i="1" dirty="0" err="1"/>
                  <a:t>mkApp</a:t>
                </a:r>
                <a:r>
                  <a:rPr lang="en-US" i="1" dirty="0"/>
                  <a:t>(f, </a:t>
                </a:r>
                <a:r>
                  <a:rPr lang="en-US" i="1" dirty="0" err="1"/>
                  <a:t>args</a:t>
                </a:r>
                <a:r>
                  <a:rPr lang="en-US" i="1" dirty="0"/>
                  <a:t>) = 	  </a:t>
                </a:r>
                <a:r>
                  <a:rPr lang="en-US" b="1" dirty="0"/>
                  <a:t>if</a:t>
                </a:r>
                <a:r>
                  <a:rPr lang="en-US" i="1" dirty="0"/>
                  <a:t> t’ = nil </a:t>
                </a:r>
                <a:r>
                  <a:rPr lang="en-US" b="1" dirty="0"/>
                  <a:t>then</a:t>
                </a:r>
                <a:r>
                  <a:rPr lang="en-US" i="1" dirty="0"/>
                  <a:t> </a:t>
                </a:r>
                <a:br>
                  <a:rPr lang="en-US" i="1" dirty="0"/>
                </a:br>
                <a:r>
                  <a:rPr lang="en-US" i="1" dirty="0"/>
                  <a:t>			       </a:t>
                </a:r>
                <a:r>
                  <a:rPr lang="en-US" i="1" dirty="0" err="1"/>
                  <a:t>termTable</a:t>
                </a:r>
                <a:r>
                  <a:rPr lang="en-US" i="1" dirty="0"/>
                  <a:t>[t]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a:t>; t </a:t>
                </a:r>
                <a:br>
                  <a:rPr lang="en-US" i="1" dirty="0"/>
                </a:br>
                <a:r>
                  <a:rPr lang="en-US" i="1" dirty="0"/>
                  <a:t>		   	  </a:t>
                </a:r>
                <a:r>
                  <a:rPr lang="en-US" b="1" dirty="0"/>
                  <a:t>else</a:t>
                </a:r>
                <a:r>
                  <a:rPr lang="en-US" i="1" dirty="0"/>
                  <a:t> t’</a:t>
                </a:r>
              </a:p>
            </p:txBody>
          </p:sp>
        </mc:Choice>
        <mc:Fallback xmlns="">
          <p:sp>
            <p:nvSpPr>
              <p:cNvPr id="8" name="Content Placeholder 7">
                <a:extLst>
                  <a:ext uri="{FF2B5EF4-FFF2-40B4-BE49-F238E27FC236}">
                    <a16:creationId xmlns:a16="http://schemas.microsoft.com/office/drawing/2014/main" id="{751E3E11-017A-FDE9-3971-2DB057069F22}"/>
                  </a:ext>
                </a:extLst>
              </p:cNvPr>
              <p:cNvSpPr>
                <a:spLocks noGrp="1" noRot="1" noChangeAspect="1" noMove="1" noResize="1" noEditPoints="1" noAdjustHandles="1" noChangeArrowheads="1" noChangeShapeType="1" noTextEdit="1"/>
              </p:cNvSpPr>
              <p:nvPr>
                <p:ph idx="1"/>
              </p:nvPr>
            </p:nvSpPr>
            <p:spPr>
              <a:blipFill>
                <a:blip r:embed="rId2"/>
                <a:stretch>
                  <a:fillRect l="-1217" b="-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B1CE44-AA3D-FE17-C8D5-D95B76BDF105}"/>
              </a:ext>
            </a:extLst>
          </p:cNvPr>
          <p:cNvPicPr>
            <a:picLocks noChangeAspect="1"/>
          </p:cNvPicPr>
          <p:nvPr/>
        </p:nvPicPr>
        <p:blipFill>
          <a:blip r:embed="rId3"/>
          <a:stretch>
            <a:fillRect/>
          </a:stretch>
        </p:blipFill>
        <p:spPr>
          <a:xfrm>
            <a:off x="1077198" y="1855682"/>
            <a:ext cx="10037603" cy="1718559"/>
          </a:xfrm>
          <a:prstGeom prst="rect">
            <a:avLst/>
          </a:prstGeom>
        </p:spPr>
      </p:pic>
      <p:sp>
        <p:nvSpPr>
          <p:cNvPr id="9" name="Speech Bubble: Rectangle with Corners Rounded 8">
            <a:extLst>
              <a:ext uri="{FF2B5EF4-FFF2-40B4-BE49-F238E27FC236}">
                <a16:creationId xmlns:a16="http://schemas.microsoft.com/office/drawing/2014/main" id="{1A1DFBEF-C6B5-F463-050A-C69AA343D031}"/>
              </a:ext>
            </a:extLst>
          </p:cNvPr>
          <p:cNvSpPr/>
          <p:nvPr/>
        </p:nvSpPr>
        <p:spPr>
          <a:xfrm>
            <a:off x="7567125" y="790960"/>
            <a:ext cx="1586205" cy="699796"/>
          </a:xfrm>
          <a:prstGeom prst="wedgeRoundRectCallout">
            <a:avLst>
              <a:gd name="adj1" fmla="val -290612"/>
              <a:gd name="adj2" fmla="val 165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 Bruijn index</a:t>
            </a:r>
          </a:p>
        </p:txBody>
      </p:sp>
    </p:spTree>
    <p:extLst>
      <p:ext uri="{BB962C8B-B14F-4D97-AF65-F5344CB8AC3E}">
        <p14:creationId xmlns:p14="http://schemas.microsoft.com/office/powerpoint/2010/main" val="136101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Assertion Internals</a:t>
            </a:r>
          </a:p>
        </p:txBody>
      </p:sp>
      <p:pic>
        <p:nvPicPr>
          <p:cNvPr id="5" name="Picture 4">
            <a:extLst>
              <a:ext uri="{FF2B5EF4-FFF2-40B4-BE49-F238E27FC236}">
                <a16:creationId xmlns:a16="http://schemas.microsoft.com/office/drawing/2014/main" id="{92E39F1D-18AF-60F1-2FA6-1B8A5BA5468E}"/>
              </a:ext>
            </a:extLst>
          </p:cNvPr>
          <p:cNvPicPr>
            <a:picLocks noChangeAspect="1"/>
          </p:cNvPicPr>
          <p:nvPr/>
        </p:nvPicPr>
        <p:blipFill rotWithShape="1">
          <a:blip r:embed="rId2"/>
          <a:srcRect l="4044" t="7253" r="16952"/>
          <a:stretch/>
        </p:blipFill>
        <p:spPr>
          <a:xfrm>
            <a:off x="4861248" y="2025637"/>
            <a:ext cx="6148874" cy="1042579"/>
          </a:xfrm>
          <a:prstGeom prst="rect">
            <a:avLst/>
          </a:prstGeom>
        </p:spPr>
      </p:pic>
      <p:sp>
        <p:nvSpPr>
          <p:cNvPr id="3" name="Rectangle: Rounded Corners 2">
            <a:extLst>
              <a:ext uri="{FF2B5EF4-FFF2-40B4-BE49-F238E27FC236}">
                <a16:creationId xmlns:a16="http://schemas.microsoft.com/office/drawing/2014/main" id="{FE0F030F-3799-7D18-7785-F21C4E4C3216}"/>
              </a:ext>
            </a:extLst>
          </p:cNvPr>
          <p:cNvSpPr/>
          <p:nvPr/>
        </p:nvSpPr>
        <p:spPr>
          <a:xfrm>
            <a:off x="531845" y="1782147"/>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(assert (! p :named q))</a:t>
            </a:r>
          </a:p>
        </p:txBody>
      </p:sp>
      <p:sp>
        <p:nvSpPr>
          <p:cNvPr id="4" name="Rectangle: Rounded Corners 3">
            <a:extLst>
              <a:ext uri="{FF2B5EF4-FFF2-40B4-BE49-F238E27FC236}">
                <a16:creationId xmlns:a16="http://schemas.microsoft.com/office/drawing/2014/main" id="{C1AB216D-7D32-B09A-E5D4-251D44AE1B8B}"/>
              </a:ext>
            </a:extLst>
          </p:cNvPr>
          <p:cNvSpPr/>
          <p:nvPr/>
        </p:nvSpPr>
        <p:spPr>
          <a:xfrm>
            <a:off x="531845" y="3082212"/>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assert_and_track</a:t>
            </a:r>
            <a:r>
              <a:rPr lang="en-US" dirty="0"/>
              <a:t>(p, q);</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DA5F35DE-735E-A3BA-46EE-8F4A60D7FC7A}"/>
                  </a:ext>
                </a:extLst>
              </p:cNvPr>
              <p:cNvSpPr/>
              <p:nvPr/>
            </p:nvSpPr>
            <p:spPr>
              <a:xfrm>
                <a:off x="5327778" y="3534747"/>
                <a:ext cx="482392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𝜑</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𝜋</m:t>
                      </m:r>
                      <m:r>
                        <a:rPr lang="en-US" b="0" i="1" dirty="0" smtClean="0">
                          <a:latin typeface="Cambria Math" panose="02040503050406030204" pitchFamily="18" charset="0"/>
                        </a:rPr>
                        <m:t>=</m:t>
                      </m:r>
                      <m:r>
                        <a:rPr lang="en-US" b="0" i="1" dirty="0" smtClean="0">
                          <a:latin typeface="Cambria Math" panose="02040503050406030204" pitchFamily="18" charset="0"/>
                        </a:rPr>
                        <m:t>𝑎𝑠𝑠𝑢𝑚𝑒</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e>
                      </m:d>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oMath>
                  </m:oMathPara>
                </a14:m>
                <a:endParaRPr lang="en-US" dirty="0"/>
              </a:p>
            </p:txBody>
          </p:sp>
        </mc:Choice>
        <mc:Fallback xmlns="">
          <p:sp>
            <p:nvSpPr>
              <p:cNvPr id="6" name="Rectangle: Rounded Corners 5">
                <a:extLst>
                  <a:ext uri="{FF2B5EF4-FFF2-40B4-BE49-F238E27FC236}">
                    <a16:creationId xmlns:a16="http://schemas.microsoft.com/office/drawing/2014/main" id="{DA5F35DE-735E-A3BA-46EE-8F4A60D7FC7A}"/>
                  </a:ext>
                </a:extLst>
              </p:cNvPr>
              <p:cNvSpPr>
                <a:spLocks noRot="1" noChangeAspect="1" noMove="1" noResize="1" noEditPoints="1" noAdjustHandles="1" noChangeArrowheads="1" noChangeShapeType="1" noTextEdit="1"/>
              </p:cNvSpPr>
              <p:nvPr/>
            </p:nvSpPr>
            <p:spPr>
              <a:xfrm>
                <a:off x="5327778" y="3534747"/>
                <a:ext cx="4823927" cy="914400"/>
              </a:xfrm>
              <a:prstGeom prst="round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1520209A-8AEA-E070-B2E2-310050BF48F0}"/>
              </a:ext>
            </a:extLst>
          </p:cNvPr>
          <p:cNvCxnSpPr>
            <a:stCxn id="3" idx="3"/>
            <a:endCxn id="6" idx="1"/>
          </p:cNvCxnSpPr>
          <p:nvPr/>
        </p:nvCxnSpPr>
        <p:spPr>
          <a:xfrm>
            <a:off x="3209731" y="2239347"/>
            <a:ext cx="2118047" cy="1752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3C8B507-71EE-4BC5-92B0-676A944F574E}"/>
              </a:ext>
            </a:extLst>
          </p:cNvPr>
          <p:cNvCxnSpPr>
            <a:cxnSpLocks/>
            <a:stCxn id="4" idx="3"/>
            <a:endCxn id="6" idx="1"/>
          </p:cNvCxnSpPr>
          <p:nvPr/>
        </p:nvCxnSpPr>
        <p:spPr>
          <a:xfrm>
            <a:off x="3209731" y="3539412"/>
            <a:ext cx="2118047" cy="4525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E7815D-390A-5F7D-F15D-2CAF546C4EAF}"/>
              </a:ext>
            </a:extLst>
          </p:cNvPr>
          <p:cNvSpPr txBox="1"/>
          <p:nvPr/>
        </p:nvSpPr>
        <p:spPr>
          <a:xfrm>
            <a:off x="3271365" y="1792552"/>
            <a:ext cx="1061509" cy="369332"/>
          </a:xfrm>
          <a:prstGeom prst="rect">
            <a:avLst/>
          </a:prstGeom>
          <a:noFill/>
        </p:spPr>
        <p:txBody>
          <a:bodyPr wrap="none" rtlCol="0">
            <a:spAutoFit/>
          </a:bodyPr>
          <a:lstStyle/>
          <a:p>
            <a:r>
              <a:rPr lang="en-US" dirty="0"/>
              <a:t>SMT2 file</a:t>
            </a:r>
          </a:p>
        </p:txBody>
      </p:sp>
      <p:sp>
        <p:nvSpPr>
          <p:cNvPr id="17" name="TextBox 16">
            <a:extLst>
              <a:ext uri="{FF2B5EF4-FFF2-40B4-BE49-F238E27FC236}">
                <a16:creationId xmlns:a16="http://schemas.microsoft.com/office/drawing/2014/main" id="{0EFE10D8-9447-536E-158C-35F7731EA240}"/>
              </a:ext>
            </a:extLst>
          </p:cNvPr>
          <p:cNvSpPr txBox="1"/>
          <p:nvPr/>
        </p:nvSpPr>
        <p:spPr>
          <a:xfrm>
            <a:off x="3308073" y="3165415"/>
            <a:ext cx="494046" cy="369332"/>
          </a:xfrm>
          <a:prstGeom prst="rect">
            <a:avLst/>
          </a:prstGeom>
          <a:noFill/>
        </p:spPr>
        <p:txBody>
          <a:bodyPr wrap="none" rtlCol="0">
            <a:spAutoFit/>
          </a:bodyPr>
          <a:lstStyle/>
          <a:p>
            <a:r>
              <a:rPr lang="en-US" dirty="0"/>
              <a:t>API</a:t>
            </a:r>
          </a:p>
        </p:txBody>
      </p:sp>
      <p:cxnSp>
        <p:nvCxnSpPr>
          <p:cNvPr id="19" name="Connector: Elbow 18">
            <a:extLst>
              <a:ext uri="{FF2B5EF4-FFF2-40B4-BE49-F238E27FC236}">
                <a16:creationId xmlns:a16="http://schemas.microsoft.com/office/drawing/2014/main" id="{6B128F0B-AA53-BE9B-2A97-EA7040BFB51E}"/>
              </a:ext>
            </a:extLst>
          </p:cNvPr>
          <p:cNvCxnSpPr>
            <a:cxnSpLocks/>
            <a:stCxn id="3" idx="3"/>
            <a:endCxn id="6" idx="1"/>
          </p:cNvCxnSpPr>
          <p:nvPr/>
        </p:nvCxnSpPr>
        <p:spPr>
          <a:xfrm>
            <a:off x="3209731" y="2239347"/>
            <a:ext cx="2118047" cy="1752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D95B49F0-1D62-8C65-8F9C-0699B916480F}"/>
              </a:ext>
            </a:extLst>
          </p:cNvPr>
          <p:cNvSpPr/>
          <p:nvPr/>
        </p:nvSpPr>
        <p:spPr>
          <a:xfrm>
            <a:off x="2183362" y="4689410"/>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simplification</a:t>
            </a:r>
          </a:p>
        </p:txBody>
      </p:sp>
      <p:sp>
        <p:nvSpPr>
          <p:cNvPr id="22" name="Rectangle: Rounded Corners 21">
            <a:extLst>
              <a:ext uri="{FF2B5EF4-FFF2-40B4-BE49-F238E27FC236}">
                <a16:creationId xmlns:a16="http://schemas.microsoft.com/office/drawing/2014/main" id="{EF20F683-7B14-C537-B61B-8709D704E080}"/>
              </a:ext>
            </a:extLst>
          </p:cNvPr>
          <p:cNvSpPr/>
          <p:nvPr/>
        </p:nvSpPr>
        <p:spPr>
          <a:xfrm>
            <a:off x="7159585" y="4689410"/>
            <a:ext cx="1349934"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Tactics</a:t>
            </a:r>
          </a:p>
        </p:txBody>
      </p:sp>
      <p:sp>
        <p:nvSpPr>
          <p:cNvPr id="24" name="Rectangle: Rounded Corners 23">
            <a:extLst>
              <a:ext uri="{FF2B5EF4-FFF2-40B4-BE49-F238E27FC236}">
                <a16:creationId xmlns:a16="http://schemas.microsoft.com/office/drawing/2014/main" id="{208F2956-D77D-EAC5-4CB7-7E56AC3780D1}"/>
              </a:ext>
            </a:extLst>
          </p:cNvPr>
          <p:cNvSpPr/>
          <p:nvPr/>
        </p:nvSpPr>
        <p:spPr>
          <a:xfrm>
            <a:off x="2183363" y="5774872"/>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Solver</a:t>
            </a:r>
          </a:p>
        </p:txBody>
      </p:sp>
      <p:sp>
        <p:nvSpPr>
          <p:cNvPr id="25" name="Rectangle: Rounded Corners 24">
            <a:extLst>
              <a:ext uri="{FF2B5EF4-FFF2-40B4-BE49-F238E27FC236}">
                <a16:creationId xmlns:a16="http://schemas.microsoft.com/office/drawing/2014/main" id="{011E6F3C-0B7D-D4C3-F47D-8DB51F53E0B9}"/>
              </a:ext>
            </a:extLst>
          </p:cNvPr>
          <p:cNvSpPr/>
          <p:nvPr/>
        </p:nvSpPr>
        <p:spPr>
          <a:xfrm>
            <a:off x="6495609" y="5744871"/>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Assertions</a:t>
            </a:r>
          </a:p>
        </p:txBody>
      </p:sp>
      <p:cxnSp>
        <p:nvCxnSpPr>
          <p:cNvPr id="27" name="Connector: Elbow 26">
            <a:extLst>
              <a:ext uri="{FF2B5EF4-FFF2-40B4-BE49-F238E27FC236}">
                <a16:creationId xmlns:a16="http://schemas.microsoft.com/office/drawing/2014/main" id="{B80AB67A-2778-2BA4-5873-A0CD6ECC40C7}"/>
              </a:ext>
            </a:extLst>
          </p:cNvPr>
          <p:cNvCxnSpPr>
            <a:stCxn id="6" idx="2"/>
            <a:endCxn id="21" idx="0"/>
          </p:cNvCxnSpPr>
          <p:nvPr/>
        </p:nvCxnSpPr>
        <p:spPr>
          <a:xfrm rot="5400000">
            <a:off x="5510893" y="2460560"/>
            <a:ext cx="240263" cy="421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7BD8DD-F53D-1FE7-9C0D-1BFC6F218627}"/>
              </a:ext>
            </a:extLst>
          </p:cNvPr>
          <p:cNvCxnSpPr>
            <a:cxnSpLocks/>
            <a:endCxn id="22" idx="0"/>
          </p:cNvCxnSpPr>
          <p:nvPr/>
        </p:nvCxnSpPr>
        <p:spPr>
          <a:xfrm>
            <a:off x="7834552" y="4449147"/>
            <a:ext cx="0" cy="24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5B2554A-535C-0A1C-B080-448217B691A4}"/>
              </a:ext>
            </a:extLst>
          </p:cNvPr>
          <p:cNvCxnSpPr>
            <a:cxnSpLocks/>
            <a:endCxn id="25" idx="0"/>
          </p:cNvCxnSpPr>
          <p:nvPr/>
        </p:nvCxnSpPr>
        <p:spPr>
          <a:xfrm>
            <a:off x="7834552" y="5437414"/>
            <a:ext cx="0" cy="30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5B768D-020D-A81D-158B-05B943D72C57}"/>
              </a:ext>
            </a:extLst>
          </p:cNvPr>
          <p:cNvCxnSpPr>
            <a:cxnSpLocks/>
            <a:stCxn id="21" idx="2"/>
            <a:endCxn id="24" idx="0"/>
          </p:cNvCxnSpPr>
          <p:nvPr/>
        </p:nvCxnSpPr>
        <p:spPr>
          <a:xfrm>
            <a:off x="3522305" y="5437414"/>
            <a:ext cx="1"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AD2EF1D4-7357-6BAC-4D03-EFD1FC99BB92}"/>
              </a:ext>
            </a:extLst>
          </p:cNvPr>
          <p:cNvSpPr/>
          <p:nvPr/>
        </p:nvSpPr>
        <p:spPr>
          <a:xfrm>
            <a:off x="933061" y="5822302"/>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40000"/>
                  <a:lumOff val="60000"/>
                </a:schemeClr>
              </a:solidFill>
            </a:endParaRPr>
          </a:p>
        </p:txBody>
      </p:sp>
      <p:sp>
        <p:nvSpPr>
          <p:cNvPr id="38" name="Arrow: Left 37">
            <a:extLst>
              <a:ext uri="{FF2B5EF4-FFF2-40B4-BE49-F238E27FC236}">
                <a16:creationId xmlns:a16="http://schemas.microsoft.com/office/drawing/2014/main" id="{56EF0202-8112-38A0-9C74-92B90F78EF39}"/>
              </a:ext>
            </a:extLst>
          </p:cNvPr>
          <p:cNvSpPr/>
          <p:nvPr/>
        </p:nvSpPr>
        <p:spPr>
          <a:xfrm>
            <a:off x="933061" y="6262397"/>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8DA9507-C585-2812-325C-1A70F62431A3}"/>
              </a:ext>
            </a:extLst>
          </p:cNvPr>
          <p:cNvSpPr txBox="1"/>
          <p:nvPr/>
        </p:nvSpPr>
        <p:spPr>
          <a:xfrm>
            <a:off x="687440" y="5203574"/>
            <a:ext cx="1495922" cy="646331"/>
          </a:xfrm>
          <a:prstGeom prst="rect">
            <a:avLst/>
          </a:prstGeom>
          <a:noFill/>
        </p:spPr>
        <p:txBody>
          <a:bodyPr wrap="none" rtlCol="0">
            <a:spAutoFit/>
          </a:bodyPr>
          <a:lstStyle/>
          <a:p>
            <a:r>
              <a:rPr lang="en-US" dirty="0"/>
              <a:t>Core uses </a:t>
            </a:r>
          </a:p>
          <a:p>
            <a:r>
              <a:rPr lang="en-US" dirty="0"/>
              <a:t>dependencies</a:t>
            </a:r>
          </a:p>
        </p:txBody>
      </p:sp>
      <p:sp>
        <p:nvSpPr>
          <p:cNvPr id="40" name="TextBox 39">
            <a:extLst>
              <a:ext uri="{FF2B5EF4-FFF2-40B4-BE49-F238E27FC236}">
                <a16:creationId xmlns:a16="http://schemas.microsoft.com/office/drawing/2014/main" id="{B5B92E67-E4DF-82A2-402A-B8CC6B7267DE}"/>
              </a:ext>
            </a:extLst>
          </p:cNvPr>
          <p:cNvSpPr txBox="1"/>
          <p:nvPr/>
        </p:nvSpPr>
        <p:spPr>
          <a:xfrm>
            <a:off x="625151" y="6503830"/>
            <a:ext cx="2584580" cy="369332"/>
          </a:xfrm>
          <a:prstGeom prst="rect">
            <a:avLst/>
          </a:prstGeom>
          <a:noFill/>
        </p:spPr>
        <p:txBody>
          <a:bodyPr wrap="square" rtlCol="0">
            <a:spAutoFit/>
          </a:bodyPr>
          <a:lstStyle/>
          <a:p>
            <a:r>
              <a:rPr lang="en-US" dirty="0"/>
              <a:t>Proof uses justifications</a:t>
            </a:r>
          </a:p>
        </p:txBody>
      </p:sp>
    </p:spTree>
    <p:extLst>
      <p:ext uri="{BB962C8B-B14F-4D97-AF65-F5344CB8AC3E}">
        <p14:creationId xmlns:p14="http://schemas.microsoft.com/office/powerpoint/2010/main" val="6249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From Assertions to Solver State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780DAF-4456-FF92-2761-13D06FBCB759}"/>
                  </a:ext>
                </a:extLst>
              </p:cNvPr>
              <p:cNvSpPr txBox="1"/>
              <p:nvPr/>
            </p:nvSpPr>
            <p:spPr>
              <a:xfrm>
                <a:off x="1124339" y="1690688"/>
                <a:ext cx="34939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≥0 ∨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01780DAF-4456-FF92-2761-13D06FBCB759}"/>
                  </a:ext>
                </a:extLst>
              </p:cNvPr>
              <p:cNvSpPr txBox="1">
                <a:spLocks noRot="1" noChangeAspect="1" noMove="1" noResize="1" noEditPoints="1" noAdjustHandles="1" noChangeArrowheads="1" noChangeShapeType="1" noTextEdit="1"/>
              </p:cNvSpPr>
              <p:nvPr/>
            </p:nvSpPr>
            <p:spPr>
              <a:xfrm>
                <a:off x="1124339" y="1690688"/>
                <a:ext cx="3493970" cy="492443"/>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116F404-2946-9528-F113-3203F7A6FB21}"/>
              </a:ext>
            </a:extLst>
          </p:cNvPr>
          <p:cNvPicPr>
            <a:picLocks noChangeAspect="1"/>
          </p:cNvPicPr>
          <p:nvPr/>
        </p:nvPicPr>
        <p:blipFill>
          <a:blip r:embed="rId4"/>
          <a:stretch>
            <a:fillRect/>
          </a:stretch>
        </p:blipFill>
        <p:spPr>
          <a:xfrm>
            <a:off x="8825630" y="0"/>
            <a:ext cx="3366370" cy="68580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7A92E8-53D9-A6DC-7B2B-20B0D16FED5C}"/>
                  </a:ext>
                </a:extLst>
              </p:cNvPr>
              <p:cNvSpPr txBox="1"/>
              <p:nvPr/>
            </p:nvSpPr>
            <p:spPr>
              <a:xfrm>
                <a:off x="3366371" y="2684961"/>
                <a:ext cx="4871077" cy="3447098"/>
              </a:xfrm>
              <a:prstGeom prst="rect">
                <a:avLst/>
              </a:prstGeom>
              <a:noFill/>
            </p:spPr>
            <p:txBody>
              <a:bodyPr wrap="none" lIns="0" tIns="0" rIns="0" bIns="0" rtlCol="0">
                <a:spAutoFit/>
              </a:bodyPr>
              <a:lstStyle/>
              <a:p>
                <a:r>
                  <a:rPr lang="en-US" sz="3200" b="0" dirty="0"/>
                  <a:t>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1 2</m:t>
                        </m:r>
                      </m:e>
                    </m:d>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1 3</m:t>
                        </m:r>
                      </m:e>
                    </m:d>
                  </m:oMath>
                </a14:m>
                <a:endParaRPr lang="en-US" sz="3200" b="0" dirty="0"/>
              </a:p>
              <a:p>
                <a:endParaRPr lang="en-US" sz="3200" b="0" dirty="0"/>
              </a:p>
              <a:p>
                <a:r>
                  <a:rPr lang="en-US" sz="3200" b="0" dirty="0"/>
                  <a:t>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𝑥</m:t>
                    </m:r>
                    <m:r>
                      <a:rPr lang="en-US" sz="3200" b="0" i="1" smtClean="0">
                        <a:latin typeface="Cambria Math" panose="02040503050406030204" pitchFamily="18" charset="0"/>
                      </a:rPr>
                      <m:t>≥0, 2↦</m:t>
                    </m:r>
                    <m:r>
                      <a:rPr lang="en-US" sz="3200" b="0" i="1" smtClean="0">
                        <a:latin typeface="Cambria Math" panose="02040503050406030204" pitchFamily="18" charset="0"/>
                      </a:rPr>
                      <m:t>𝑝</m:t>
                    </m:r>
                    <m:r>
                      <a:rPr lang="en-US" sz="3200" b="0" i="1" smtClean="0">
                        <a:latin typeface="Cambria Math" panose="02040503050406030204" pitchFamily="18" charset="0"/>
                      </a:rPr>
                      <m:t>, 3↦</m:t>
                    </m:r>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oMath>
                </a14:m>
                <a:endParaRPr lang="en-US" sz="3200" b="0" dirty="0"/>
              </a:p>
              <a:p>
                <a:endParaRPr lang="en-US" sz="3200" b="0" dirty="0"/>
              </a:p>
              <a:p>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23</m:t>
                        </m:r>
                      </m:sub>
                    </m:sSub>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𝑎𝑟𝑔𝑠</m:t>
                    </m:r>
                    <m:r>
                      <a:rPr lang="en-US" sz="3200" b="0" i="1" smtClean="0">
                        <a:latin typeface="Cambria Math" panose="02040503050406030204" pitchFamily="18" charset="0"/>
                      </a:rPr>
                      <m:t>=</m:t>
                    </m:r>
                    <m:r>
                      <a:rPr lang="en-US" sz="3200" b="0" i="1" smtClean="0">
                        <a:latin typeface="Cambria Math" panose="02040503050406030204" pitchFamily="18" charset="0"/>
                      </a:rPr>
                      <m:t>𝜖</m:t>
                    </m:r>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27</m:t>
                            </m:r>
                          </m:sub>
                        </m:sSub>
                      </m:e>
                    </m:d>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𝑡h</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𝑎𝑟𝑖𝑡h</m:t>
                            </m:r>
                            <m:r>
                              <a:rPr lang="en-US" sz="3200" b="0" i="1" smtClean="0">
                                <a:latin typeface="Cambria Math" panose="02040503050406030204" pitchFamily="18" charset="0"/>
                              </a:rPr>
                              <m:t>, 4</m:t>
                            </m:r>
                          </m:e>
                        </m:d>
                      </m:e>
                    </m:d>
                    <m:r>
                      <a:rPr lang="en-US" sz="3200" b="0" i="1" smtClean="0">
                        <a:latin typeface="Cambria Math" panose="02040503050406030204" pitchFamily="18" charset="0"/>
                      </a:rPr>
                      <m:t>⟩</m:t>
                    </m:r>
                  </m:oMath>
                </a14:m>
                <a:endParaRPr lang="en-US" sz="3200" b="0" dirty="0"/>
              </a:p>
            </p:txBody>
          </p:sp>
        </mc:Choice>
        <mc:Fallback xmlns="">
          <p:sp>
            <p:nvSpPr>
              <p:cNvPr id="10" name="TextBox 9">
                <a:extLst>
                  <a:ext uri="{FF2B5EF4-FFF2-40B4-BE49-F238E27FC236}">
                    <a16:creationId xmlns:a16="http://schemas.microsoft.com/office/drawing/2014/main" id="{0F7A92E8-53D9-A6DC-7B2B-20B0D16FED5C}"/>
                  </a:ext>
                </a:extLst>
              </p:cNvPr>
              <p:cNvSpPr txBox="1">
                <a:spLocks noRot="1" noChangeAspect="1" noMove="1" noResize="1" noEditPoints="1" noAdjustHandles="1" noChangeArrowheads="1" noChangeShapeType="1" noTextEdit="1"/>
              </p:cNvSpPr>
              <p:nvPr/>
            </p:nvSpPr>
            <p:spPr>
              <a:xfrm>
                <a:off x="3366371" y="2684961"/>
                <a:ext cx="4871077" cy="3447098"/>
              </a:xfrm>
              <a:prstGeom prst="rect">
                <a:avLst/>
              </a:prstGeom>
              <a:blipFill>
                <a:blip r:embed="rId5"/>
                <a:stretch>
                  <a:fillRect/>
                </a:stretch>
              </a:blipFill>
            </p:spPr>
            <p:txBody>
              <a:bodyPr/>
              <a:lstStyle/>
              <a:p>
                <a:r>
                  <a:rPr lang="en-US">
                    <a:noFill/>
                  </a:rPr>
                  <a:t> </a:t>
                </a:r>
              </a:p>
            </p:txBody>
          </p:sp>
        </mc:Fallback>
      </mc:AlternateContent>
      <p:sp>
        <p:nvSpPr>
          <p:cNvPr id="12" name="Speech Bubble: Rectangle 11">
            <a:extLst>
              <a:ext uri="{FF2B5EF4-FFF2-40B4-BE49-F238E27FC236}">
                <a16:creationId xmlns:a16="http://schemas.microsoft.com/office/drawing/2014/main" id="{CB7221CC-931D-81D8-7C0E-36F347895FEA}"/>
              </a:ext>
            </a:extLst>
          </p:cNvPr>
          <p:cNvSpPr/>
          <p:nvPr/>
        </p:nvSpPr>
        <p:spPr>
          <a:xfrm>
            <a:off x="637590" y="27086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Clauses</a:t>
            </a:r>
          </a:p>
        </p:txBody>
      </p:sp>
      <p:sp>
        <p:nvSpPr>
          <p:cNvPr id="13" name="Speech Bubble: Rectangle 12">
            <a:extLst>
              <a:ext uri="{FF2B5EF4-FFF2-40B4-BE49-F238E27FC236}">
                <a16:creationId xmlns:a16="http://schemas.microsoft.com/office/drawing/2014/main" id="{99868D7B-ECF3-C9F5-BCE7-D9E94DBE5F47}"/>
              </a:ext>
            </a:extLst>
          </p:cNvPr>
          <p:cNvSpPr/>
          <p:nvPr/>
        </p:nvSpPr>
        <p:spPr>
          <a:xfrm>
            <a:off x="637592" y="3679234"/>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bool_var2expr</a:t>
            </a:r>
          </a:p>
        </p:txBody>
      </p:sp>
      <p:sp>
        <p:nvSpPr>
          <p:cNvPr id="14" name="Speech Bubble: Rectangle 13">
            <a:extLst>
              <a:ext uri="{FF2B5EF4-FFF2-40B4-BE49-F238E27FC236}">
                <a16:creationId xmlns:a16="http://schemas.microsoft.com/office/drawing/2014/main" id="{4582979E-21F4-9A52-D265-EF1B12913ACB}"/>
              </a:ext>
            </a:extLst>
          </p:cNvPr>
          <p:cNvSpPr/>
          <p:nvPr/>
        </p:nvSpPr>
        <p:spPr>
          <a:xfrm>
            <a:off x="637591" y="48020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expr2enode</a:t>
            </a:r>
          </a:p>
        </p:txBody>
      </p:sp>
      <p:sp>
        <p:nvSpPr>
          <p:cNvPr id="16" name="TextBox 15">
            <a:extLst>
              <a:ext uri="{FF2B5EF4-FFF2-40B4-BE49-F238E27FC236}">
                <a16:creationId xmlns:a16="http://schemas.microsoft.com/office/drawing/2014/main" id="{261E10F1-1B62-A7D3-1956-BE3C5F739358}"/>
              </a:ext>
            </a:extLst>
          </p:cNvPr>
          <p:cNvSpPr txBox="1"/>
          <p:nvPr/>
        </p:nvSpPr>
        <p:spPr>
          <a:xfrm>
            <a:off x="4239083" y="6567653"/>
            <a:ext cx="4652991" cy="307777"/>
          </a:xfrm>
          <a:prstGeom prst="rect">
            <a:avLst/>
          </a:prstGeom>
          <a:noFill/>
        </p:spPr>
        <p:txBody>
          <a:bodyPr wrap="square">
            <a:spAutoFit/>
          </a:bodyPr>
          <a:lstStyle/>
          <a:p>
            <a:r>
              <a:rPr lang="en-US" sz="1400" dirty="0"/>
              <a:t>z3 search.smt2 /</a:t>
            </a:r>
            <a:r>
              <a:rPr lang="en-US" sz="1400" dirty="0" err="1"/>
              <a:t>tr:euf</a:t>
            </a:r>
            <a:r>
              <a:rPr lang="en-US" sz="1400" dirty="0"/>
              <a:t> </a:t>
            </a:r>
            <a:r>
              <a:rPr lang="en-US" sz="1400" dirty="0" err="1"/>
              <a:t>tactic.default_tactic</a:t>
            </a:r>
            <a:r>
              <a:rPr lang="en-US" sz="1400" dirty="0"/>
              <a:t>=</a:t>
            </a:r>
            <a:r>
              <a:rPr lang="en-US" sz="1400" dirty="0" err="1"/>
              <a:t>smt</a:t>
            </a:r>
            <a:r>
              <a:rPr lang="en-US" sz="1400" dirty="0"/>
              <a:t> </a:t>
            </a:r>
            <a:r>
              <a:rPr lang="en-US" sz="1400" dirty="0" err="1"/>
              <a:t>sat.smt</a:t>
            </a:r>
            <a:r>
              <a:rPr lang="en-US" sz="1400" dirty="0"/>
              <a:t>=true</a:t>
            </a:r>
          </a:p>
        </p:txBody>
      </p:sp>
    </p:spTree>
    <p:extLst>
      <p:ext uri="{BB962C8B-B14F-4D97-AF65-F5344CB8AC3E}">
        <p14:creationId xmlns:p14="http://schemas.microsoft.com/office/powerpoint/2010/main" val="380123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731540" y="2774174"/>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Is formula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r>
              <a:rPr kumimoji="0" lang="en-US" sz="4400" b="1" i="0" u="none" strike="noStrike" kern="0" cap="none" spc="0" normalizeH="0" baseline="0" noProof="0" err="1">
                <a:ln>
                  <a:noFill/>
                </a:ln>
                <a:solidFill>
                  <a:srgbClr val="FF0000"/>
                </a:solidFill>
                <a:effectLst/>
                <a:uLnTx/>
                <a:uFillTx/>
                <a:latin typeface="Calibri"/>
                <a:ea typeface="Calibri"/>
                <a:cs typeface="Calibri"/>
                <a:sym typeface="Symbol"/>
              </a:rPr>
              <a:t>satisfiable</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modulo theory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T </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p>
        </p:txBody>
      </p:sp>
      <p:sp>
        <p:nvSpPr>
          <p:cNvPr id="5" name="Rectangular Callout 4"/>
          <p:cNvSpPr/>
          <p:nvPr/>
        </p:nvSpPr>
        <p:spPr bwMode="auto">
          <a:xfrm>
            <a:off x="5362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Segoe"/>
                <a:ea typeface="Calibri"/>
                <a:cs typeface="Calibri"/>
                <a:sym typeface="Calibri"/>
              </a:rPr>
              <a:t>SMT solvers have specialized algorithms for </a:t>
            </a:r>
            <a:r>
              <a:rPr kumimoji="0" lang="en-US" sz="2800" b="0" i="1" u="none" strike="noStrike" kern="0" cap="none" spc="0" normalizeH="0" baseline="0" noProof="0">
                <a:ln>
                  <a:noFill/>
                </a:ln>
                <a:solidFill>
                  <a:srgbClr val="000000"/>
                </a:solidFill>
                <a:effectLst/>
                <a:uLnTx/>
                <a:uFillTx/>
                <a:latin typeface="Segoe"/>
                <a:ea typeface="Calibri"/>
                <a:cs typeface="Calibri"/>
                <a:sym typeface="Calibri"/>
              </a:rPr>
              <a:t>T</a:t>
            </a:r>
          </a:p>
        </p:txBody>
      </p:sp>
      <p:sp>
        <p:nvSpPr>
          <p:cNvPr id="6" name="Title 1"/>
          <p:cNvSpPr txBox="1">
            <a:spLocks/>
          </p:cNvSpPr>
          <p:nvPr/>
        </p:nvSpPr>
        <p:spPr>
          <a:xfrm>
            <a:off x="1905000" y="230188"/>
            <a:ext cx="9037320" cy="17586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a:ea typeface="Calibri"/>
                <a:cs typeface="Calibri"/>
                <a:sym typeface="Calibri"/>
              </a:rPr>
              <a:t>Satisfiability Modulo Theories (SMT)</a:t>
            </a:r>
            <a:endParaRPr kumimoji="0" lang="en-US" sz="4800" b="0" i="0" u="none" strike="noStrike" kern="1200" cap="none" spc="-167" normalizeH="0" baseline="0" noProof="0">
              <a:ln>
                <a:noFill/>
              </a:ln>
              <a:solidFill>
                <a:srgbClr val="4472C4"/>
              </a:solidFill>
              <a:effectLst>
                <a:outerShdw blurRad="50800" dist="38100" dir="2700000" algn="tl" rotWithShape="0">
                  <a:prstClr val="black">
                    <a:alpha val="61000"/>
                  </a:prstClr>
                </a:outerShdw>
              </a:effectLst>
              <a:uLnTx/>
              <a:uFillTx/>
              <a:latin typeface="Calibri"/>
              <a:ea typeface="Calibri"/>
              <a:cs typeface="Calibri"/>
              <a:sym typeface="Calibri"/>
            </a:endParaRPr>
          </a:p>
        </p:txBody>
      </p:sp>
    </p:spTree>
    <p:extLst>
      <p:ext uri="{BB962C8B-B14F-4D97-AF65-F5344CB8AC3E}">
        <p14:creationId xmlns:p14="http://schemas.microsoft.com/office/powerpoint/2010/main" val="41574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Core </a:t>
                </a:r>
                <a14:m>
                  <m:oMath xmlns:m="http://schemas.openxmlformats.org/officeDocument/2006/math">
                    <m:r>
                      <a:rPr lang="en-US" b="0" i="1" dirty="0" smtClean="0">
                        <a:latin typeface="Cambria Math" panose="02040503050406030204" pitchFamily="18" charset="0"/>
                      </a:rPr>
                      <m:t>↔</m:t>
                    </m:r>
                  </m:oMath>
                </a14:m>
                <a:r>
                  <a:rPr lang="en-US" dirty="0"/>
                  <a:t> Solver interface</a:t>
                </a:r>
              </a:p>
            </p:txBody>
          </p:sp>
        </mc:Choice>
        <mc:Fallback xmlns="">
          <p:sp>
            <p:nvSpPr>
              <p:cNvPr id="2" name="Title 1">
                <a:extLst>
                  <a:ext uri="{FF2B5EF4-FFF2-40B4-BE49-F238E27FC236}">
                    <a16:creationId xmlns:a16="http://schemas.microsoft.com/office/drawing/2014/main" id="{1E6D090E-3B1C-970B-E0C5-2651B9AF773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D9D72B51-9D36-368F-16B4-C19E830D11AE}"/>
              </a:ext>
            </a:extLst>
          </p:cNvPr>
          <p:cNvSpPr>
            <a:spLocks noGrp="1"/>
          </p:cNvSpPr>
          <p:nvPr>
            <p:ph sz="half" idx="1"/>
          </p:nvPr>
        </p:nvSpPr>
        <p:spPr>
          <a:xfrm>
            <a:off x="3713376" y="1706367"/>
            <a:ext cx="4115550" cy="4351338"/>
          </a:xfrm>
        </p:spPr>
        <p:txBody>
          <a:bodyPr/>
          <a:lstStyle/>
          <a:p>
            <a:pPr marL="0" indent="0">
              <a:buNone/>
            </a:pPr>
            <a:r>
              <a:rPr lang="en-US" dirty="0"/>
              <a:t>EUF Core</a:t>
            </a:r>
          </a:p>
          <a:p>
            <a:pPr marL="0" indent="0">
              <a:buNone/>
            </a:pPr>
            <a:endParaRPr lang="en-US" dirty="0"/>
          </a:p>
          <a:p>
            <a:pPr marL="0" indent="0">
              <a:buNone/>
            </a:pPr>
            <a:endParaRPr lang="en-US" dirty="0"/>
          </a:p>
        </p:txBody>
      </p:sp>
      <p:sp>
        <p:nvSpPr>
          <p:cNvPr id="9" name="Content Placeholder 8">
            <a:extLst>
              <a:ext uri="{FF2B5EF4-FFF2-40B4-BE49-F238E27FC236}">
                <a16:creationId xmlns:a16="http://schemas.microsoft.com/office/drawing/2014/main" id="{EECA4AD6-4DF2-6F8E-4A8B-98AC1DDDEFB0}"/>
              </a:ext>
            </a:extLst>
          </p:cNvPr>
          <p:cNvSpPr>
            <a:spLocks noGrp="1"/>
          </p:cNvSpPr>
          <p:nvPr>
            <p:ph sz="half" idx="2"/>
          </p:nvPr>
        </p:nvSpPr>
        <p:spPr>
          <a:xfrm>
            <a:off x="8562850" y="1650334"/>
            <a:ext cx="3443140" cy="4351338"/>
          </a:xfrm>
        </p:spPr>
        <p:txBody>
          <a:bodyPr/>
          <a:lstStyle/>
          <a:p>
            <a:pPr marL="0" indent="0">
              <a:buNone/>
            </a:pPr>
            <a:r>
              <a:rPr lang="en-US" dirty="0"/>
              <a:t>Solver</a:t>
            </a:r>
          </a:p>
          <a:p>
            <a:pPr marL="0" indent="0">
              <a:buNone/>
            </a:pPr>
            <a:endParaRPr lang="en-US" dirty="0"/>
          </a:p>
        </p:txBody>
      </p:sp>
      <p:sp>
        <p:nvSpPr>
          <p:cNvPr id="10" name="Content Placeholder 7">
            <a:extLst>
              <a:ext uri="{FF2B5EF4-FFF2-40B4-BE49-F238E27FC236}">
                <a16:creationId xmlns:a16="http://schemas.microsoft.com/office/drawing/2014/main" id="{80C7F05B-E2AE-79C7-902B-C71EA7F82C23}"/>
              </a:ext>
            </a:extLst>
          </p:cNvPr>
          <p:cNvSpPr txBox="1">
            <a:spLocks/>
          </p:cNvSpPr>
          <p:nvPr/>
        </p:nvSpPr>
        <p:spPr>
          <a:xfrm>
            <a:off x="552452" y="1706367"/>
            <a:ext cx="3293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CDCL</a:t>
            </a:r>
          </a:p>
          <a:p>
            <a:pPr marL="0" indent="0">
              <a:buFont typeface="Arial" panose="020B0604020202020204" pitchFamily="34" charset="0"/>
              <a:buNone/>
            </a:pPr>
            <a:endParaRPr lang="en-US" dirty="0"/>
          </a:p>
          <a:p>
            <a:pPr marL="0" indent="0">
              <a:buNone/>
            </a:pPr>
            <a:endParaRPr lang="en-US" dirty="0"/>
          </a:p>
          <a:p>
            <a:pPr marL="0" indent="0">
              <a:buNone/>
            </a:pPr>
            <a:r>
              <a:rPr lang="en-US" dirty="0"/>
              <a:t> </a:t>
            </a:r>
            <a:endParaRPr lang="en-US" b="0" dirty="0"/>
          </a:p>
          <a:p>
            <a:pPr marL="0" indent="0">
              <a:buNone/>
            </a:pPr>
            <a:endParaRPr lang="en-US" b="0" dirty="0"/>
          </a:p>
          <a:p>
            <a:pPr marL="0" indent="0">
              <a:buNone/>
            </a:pPr>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6AFA8-C471-DF58-DC4A-9E7D77EFDD35}"/>
                  </a:ext>
                </a:extLst>
              </p:cNvPr>
              <p:cNvSpPr txBox="1"/>
              <p:nvPr/>
            </p:nvSpPr>
            <p:spPr>
              <a:xfrm>
                <a:off x="4193931" y="2355444"/>
                <a:ext cx="3085717" cy="2585323"/>
              </a:xfrm>
              <a:prstGeom prst="rect">
                <a:avLst/>
              </a:prstGeom>
              <a:noFill/>
            </p:spPr>
            <p:txBody>
              <a:bodyPr wrap="none" lIns="0" tIns="0" rIns="0" bIns="0" rtlCol="0">
                <a:spAutoFit/>
              </a:bodyPr>
              <a:lstStyle/>
              <a:p>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27</m:t>
                            </m:r>
                          </m:sub>
                        </m:sSub>
                      </m:e>
                    </m:d>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 4</m:t>
                            </m:r>
                          </m:e>
                        </m:d>
                      </m:e>
                    </m:d>
                    <m:r>
                      <a:rPr lang="en-US" sz="2400" b="0" i="1" smtClean="0">
                        <a:latin typeface="Cambria Math" panose="02040503050406030204" pitchFamily="18" charset="0"/>
                      </a:rPr>
                      <m:t>⟩</m:t>
                    </m:r>
                  </m:oMath>
                </a14:m>
                <a:endParaRPr lang="en-US" sz="2400" b="0" i="1" dirty="0">
                  <a:latin typeface="Cambria Math" panose="02040503050406030204" pitchFamily="18" charset="0"/>
                </a:endParaRPr>
              </a:p>
              <a:p>
                <a:endParaRPr lang="en-US" sz="2400" b="0" dirty="0"/>
              </a:p>
              <a:p>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25</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𝑏𝑜𝑜𝑙𝑉𝑎𝑟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,5</m:t>
                          </m:r>
                        </m:e>
                      </m:d>
                      <m:r>
                        <a:rPr lang="en-US" sz="2400" b="0" i="1" smtClean="0">
                          <a:latin typeface="Cambria Math" panose="02040503050406030204" pitchFamily="18" charset="0"/>
                        </a:rPr>
                        <m:t>]</m:t>
                      </m:r>
                    </m:oMath>
                  </m:oMathPara>
                </a14:m>
                <a:endParaRPr lang="en-US" sz="2400" b="0" dirty="0"/>
              </a:p>
            </p:txBody>
          </p:sp>
        </mc:Choice>
        <mc:Fallback xmlns="">
          <p:sp>
            <p:nvSpPr>
              <p:cNvPr id="11" name="TextBox 10">
                <a:extLst>
                  <a:ext uri="{FF2B5EF4-FFF2-40B4-BE49-F238E27FC236}">
                    <a16:creationId xmlns:a16="http://schemas.microsoft.com/office/drawing/2014/main" id="{95D6AFA8-C471-DF58-DC4A-9E7D77EFDD35}"/>
                  </a:ext>
                </a:extLst>
              </p:cNvPr>
              <p:cNvSpPr txBox="1">
                <a:spLocks noRot="1" noChangeAspect="1" noMove="1" noResize="1" noEditPoints="1" noAdjustHandles="1" noChangeArrowheads="1" noChangeShapeType="1" noTextEdit="1"/>
              </p:cNvSpPr>
              <p:nvPr/>
            </p:nvSpPr>
            <p:spPr>
              <a:xfrm>
                <a:off x="4193931" y="2355444"/>
                <a:ext cx="3085717" cy="2585323"/>
              </a:xfrm>
              <a:prstGeom prst="rect">
                <a:avLst/>
              </a:prstGeom>
              <a:blipFill>
                <a:blip r:embed="rId3"/>
                <a:stretch>
                  <a:fillRect l="-395" r="-3755" b="-42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DE48FE-53D9-9262-C8C8-DC9B1B0AE785}"/>
                  </a:ext>
                </a:extLst>
              </p:cNvPr>
              <p:cNvSpPr txBox="1"/>
              <p:nvPr/>
            </p:nvSpPr>
            <p:spPr>
              <a:xfrm>
                <a:off x="960791" y="2773613"/>
                <a:ext cx="18512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𝑎𝑠𝑠𝑖𝑔𝑛𝑒𝑑</m:t>
                      </m:r>
                      <m:d>
                        <m:dPr>
                          <m:ctrlPr>
                            <a:rPr lang="en-US" b="0" i="1" smtClean="0">
                              <a:latin typeface="Cambria Math" panose="02040503050406030204" pitchFamily="18" charset="0"/>
                            </a:rPr>
                          </m:ctrlPr>
                        </m:dPr>
                        <m:e>
                          <m:r>
                            <a:rPr lang="en-US" b="0" i="1" smtClean="0">
                              <a:latin typeface="Cambria Math" panose="02040503050406030204" pitchFamily="18" charset="0"/>
                            </a:rPr>
                            <m:t>ℓ@1</m:t>
                          </m:r>
                        </m:e>
                      </m:d>
                    </m:oMath>
                  </m:oMathPara>
                </a14:m>
                <a:endParaRPr lang="en-US" dirty="0"/>
              </a:p>
            </p:txBody>
          </p:sp>
        </mc:Choice>
        <mc:Fallback xmlns="">
          <p:sp>
            <p:nvSpPr>
              <p:cNvPr id="13" name="TextBox 12">
                <a:extLst>
                  <a:ext uri="{FF2B5EF4-FFF2-40B4-BE49-F238E27FC236}">
                    <a16:creationId xmlns:a16="http://schemas.microsoft.com/office/drawing/2014/main" id="{D5DE48FE-53D9-9262-C8C8-DC9B1B0AE785}"/>
                  </a:ext>
                </a:extLst>
              </p:cNvPr>
              <p:cNvSpPr txBox="1">
                <a:spLocks noRot="1" noChangeAspect="1" noMove="1" noResize="1" noEditPoints="1" noAdjustHandles="1" noChangeArrowheads="1" noChangeShapeType="1" noTextEdit="1"/>
              </p:cNvSpPr>
              <p:nvPr/>
            </p:nvSpPr>
            <p:spPr>
              <a:xfrm>
                <a:off x="960791" y="2773613"/>
                <a:ext cx="1851272" cy="369332"/>
              </a:xfrm>
              <a:prstGeom prst="rect">
                <a:avLst/>
              </a:prstGeom>
              <a:blipFill>
                <a:blip r:embed="rId4"/>
                <a:stretch>
                  <a:fillRect b="-1147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488B5A-C60D-1CA3-288E-8C1D52D34D33}"/>
              </a:ext>
            </a:extLst>
          </p:cNvPr>
          <p:cNvCxnSpPr/>
          <p:nvPr/>
        </p:nvCxnSpPr>
        <p:spPr>
          <a:xfrm>
            <a:off x="955931" y="3277277"/>
            <a:ext cx="19136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D04E87-A367-DEB4-F304-FE53A2EF9BE6}"/>
                  </a:ext>
                </a:extLst>
              </p:cNvPr>
              <p:cNvSpPr txBox="1"/>
              <p:nvPr/>
            </p:nvSpPr>
            <p:spPr>
              <a:xfrm>
                <a:off x="451861" y="4152412"/>
                <a:ext cx="28798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ℓ, </m:t>
                          </m:r>
                          <m:r>
                            <a:rPr lang="en-US" b="0" i="1" smtClean="0">
                              <a:latin typeface="Cambria Math" panose="02040503050406030204" pitchFamily="18" charset="0"/>
                            </a:rPr>
                            <m:t>𝐸𝑥𝑝𝑙𝑎𝑖𝑛</m:t>
                          </m:r>
                        </m:e>
                      </m:d>
                    </m:oMath>
                  </m:oMathPara>
                </a14:m>
                <a:endParaRPr lang="en-US" dirty="0"/>
              </a:p>
            </p:txBody>
          </p:sp>
        </mc:Choice>
        <mc:Fallback xmlns="">
          <p:sp>
            <p:nvSpPr>
              <p:cNvPr id="17" name="TextBox 16">
                <a:extLst>
                  <a:ext uri="{FF2B5EF4-FFF2-40B4-BE49-F238E27FC236}">
                    <a16:creationId xmlns:a16="http://schemas.microsoft.com/office/drawing/2014/main" id="{3AD04E87-A367-DEB4-F304-FE53A2EF9BE6}"/>
                  </a:ext>
                </a:extLst>
              </p:cNvPr>
              <p:cNvSpPr txBox="1">
                <a:spLocks noRot="1" noChangeAspect="1" noMove="1" noResize="1" noEditPoints="1" noAdjustHandles="1" noChangeArrowheads="1" noChangeShapeType="1" noTextEdit="1"/>
              </p:cNvSpPr>
              <p:nvPr/>
            </p:nvSpPr>
            <p:spPr>
              <a:xfrm>
                <a:off x="451861" y="4152412"/>
                <a:ext cx="2879875" cy="369332"/>
              </a:xfrm>
              <a:prstGeom prst="rect">
                <a:avLst/>
              </a:prstGeom>
              <a:blipFill>
                <a:blip r:embed="rId5"/>
                <a:stretch>
                  <a:fillRect b="-1311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79277EF-6A85-4382-4C6E-6BEA5EA1030E}"/>
              </a:ext>
            </a:extLst>
          </p:cNvPr>
          <p:cNvCxnSpPr>
            <a:cxnSpLocks/>
          </p:cNvCxnSpPr>
          <p:nvPr/>
        </p:nvCxnSpPr>
        <p:spPr>
          <a:xfrm flipH="1">
            <a:off x="1009972" y="4630389"/>
            <a:ext cx="1802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Speech Bubble: Rectangle 19">
            <a:extLst>
              <a:ext uri="{FF2B5EF4-FFF2-40B4-BE49-F238E27FC236}">
                <a16:creationId xmlns:a16="http://schemas.microsoft.com/office/drawing/2014/main" id="{A9CF4028-8029-3CF2-D950-B6B119C466FC}"/>
              </a:ext>
            </a:extLst>
          </p:cNvPr>
          <p:cNvSpPr/>
          <p:nvPr/>
        </p:nvSpPr>
        <p:spPr>
          <a:xfrm>
            <a:off x="6799908" y="3826003"/>
            <a:ext cx="1253764" cy="806210"/>
          </a:xfrm>
          <a:prstGeom prst="wedgeRectCallout">
            <a:avLst>
              <a:gd name="adj1" fmla="val -65844"/>
              <a:gd name="adj2" fmla="val -90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 Theory Solver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517ADFB-1A72-9224-8EBE-403CB27A54AD}"/>
                  </a:ext>
                </a:extLst>
              </p:cNvPr>
              <p:cNvSpPr txBox="1"/>
              <p:nvPr/>
            </p:nvSpPr>
            <p:spPr>
              <a:xfrm>
                <a:off x="8369534" y="2864529"/>
                <a:ext cx="3443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≥0@5, </m:t>
                          </m:r>
                          <m:r>
                            <a:rPr lang="en-US" b="0" i="1" smtClean="0">
                              <a:latin typeface="Cambria Math" panose="02040503050406030204" pitchFamily="18" charset="0"/>
                            </a:rPr>
                            <m:t>𝐸𝑥𝑝𝑙𝑎𝑖𝑛</m:t>
                          </m:r>
                        </m:e>
                      </m:d>
                    </m:oMath>
                  </m:oMathPara>
                </a14:m>
                <a:endParaRPr lang="en-US" dirty="0"/>
              </a:p>
            </p:txBody>
          </p:sp>
        </mc:Choice>
        <mc:Fallback xmlns="">
          <p:sp>
            <p:nvSpPr>
              <p:cNvPr id="23" name="TextBox 22">
                <a:extLst>
                  <a:ext uri="{FF2B5EF4-FFF2-40B4-BE49-F238E27FC236}">
                    <a16:creationId xmlns:a16="http://schemas.microsoft.com/office/drawing/2014/main" id="{7517ADFB-1A72-9224-8EBE-403CB27A54AD}"/>
                  </a:ext>
                </a:extLst>
              </p:cNvPr>
              <p:cNvSpPr txBox="1">
                <a:spLocks noRot="1" noChangeAspect="1" noMove="1" noResize="1" noEditPoints="1" noAdjustHandles="1" noChangeArrowheads="1" noChangeShapeType="1" noTextEdit="1"/>
              </p:cNvSpPr>
              <p:nvPr/>
            </p:nvSpPr>
            <p:spPr>
              <a:xfrm>
                <a:off x="8369534" y="2864529"/>
                <a:ext cx="3443140" cy="369332"/>
              </a:xfrm>
              <a:prstGeom prst="rect">
                <a:avLst/>
              </a:prstGeom>
              <a:blipFill>
                <a:blip r:embed="rId6"/>
                <a:stretch>
                  <a:fillRect b="-1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36A84AFB-7510-BFF5-4D41-11F856E21CF7}"/>
              </a:ext>
            </a:extLst>
          </p:cNvPr>
          <p:cNvCxnSpPr>
            <a:cxnSpLocks/>
          </p:cNvCxnSpPr>
          <p:nvPr/>
        </p:nvCxnSpPr>
        <p:spPr>
          <a:xfrm flipH="1">
            <a:off x="8927645" y="3342506"/>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157F99E-FC16-FC3C-F4D5-6E7CCECC8922}"/>
                  </a:ext>
                </a:extLst>
              </p:cNvPr>
              <p:cNvSpPr txBox="1"/>
              <p:nvPr/>
            </p:nvSpPr>
            <p:spPr>
              <a:xfrm>
                <a:off x="8420114" y="4126695"/>
                <a:ext cx="32194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𝐸𝑥𝑝𝑙𝑎𝑖𝑛</m:t>
                          </m:r>
                        </m:e>
                      </m:d>
                    </m:oMath>
                  </m:oMathPara>
                </a14:m>
                <a:endParaRPr lang="en-US" dirty="0"/>
              </a:p>
            </p:txBody>
          </p:sp>
        </mc:Choice>
        <mc:Fallback xmlns="">
          <p:sp>
            <p:nvSpPr>
              <p:cNvPr id="25" name="TextBox 24">
                <a:extLst>
                  <a:ext uri="{FF2B5EF4-FFF2-40B4-BE49-F238E27FC236}">
                    <a16:creationId xmlns:a16="http://schemas.microsoft.com/office/drawing/2014/main" id="{F157F99E-FC16-FC3C-F4D5-6E7CCECC8922}"/>
                  </a:ext>
                </a:extLst>
              </p:cNvPr>
              <p:cNvSpPr txBox="1">
                <a:spLocks noRot="1" noChangeAspect="1" noMove="1" noResize="1" noEditPoints="1" noAdjustHandles="1" noChangeArrowheads="1" noChangeShapeType="1" noTextEdit="1"/>
              </p:cNvSpPr>
              <p:nvPr/>
            </p:nvSpPr>
            <p:spPr>
              <a:xfrm>
                <a:off x="8420114" y="4126695"/>
                <a:ext cx="3219434" cy="369332"/>
              </a:xfrm>
              <a:prstGeom prst="rect">
                <a:avLst/>
              </a:prstGeom>
              <a:blipFill>
                <a:blip r:embed="rId7"/>
                <a:stretch>
                  <a:fillRect b="-1147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0D40B98-7439-5949-B334-0073921E6E9E}"/>
              </a:ext>
            </a:extLst>
          </p:cNvPr>
          <p:cNvCxnSpPr>
            <a:cxnSpLocks/>
          </p:cNvCxnSpPr>
          <p:nvPr/>
        </p:nvCxnSpPr>
        <p:spPr>
          <a:xfrm flipH="1">
            <a:off x="8978225" y="4604672"/>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Speech Bubble: Rectangle 26">
            <a:extLst>
              <a:ext uri="{FF2B5EF4-FFF2-40B4-BE49-F238E27FC236}">
                <a16:creationId xmlns:a16="http://schemas.microsoft.com/office/drawing/2014/main" id="{4B619D51-9B51-B706-131A-34059000F72D}"/>
              </a:ext>
            </a:extLst>
          </p:cNvPr>
          <p:cNvSpPr/>
          <p:nvPr/>
        </p:nvSpPr>
        <p:spPr>
          <a:xfrm>
            <a:off x="2731349" y="5396878"/>
            <a:ext cx="2016100" cy="969536"/>
          </a:xfrm>
          <a:prstGeom prst="wedgeRectCallout">
            <a:avLst>
              <a:gd name="adj1" fmla="val 37256"/>
              <a:gd name="adj2" fmla="val -15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not participate in congruence closure</a:t>
            </a:r>
          </a:p>
        </p:txBody>
      </p:sp>
      <p:sp>
        <p:nvSpPr>
          <p:cNvPr id="28" name="Speech Bubble: Rectangle 27">
            <a:extLst>
              <a:ext uri="{FF2B5EF4-FFF2-40B4-BE49-F238E27FC236}">
                <a16:creationId xmlns:a16="http://schemas.microsoft.com/office/drawing/2014/main" id="{B5ABEE55-AB3D-D9CA-DC1A-9B560D004548}"/>
              </a:ext>
            </a:extLst>
          </p:cNvPr>
          <p:cNvSpPr/>
          <p:nvPr/>
        </p:nvSpPr>
        <p:spPr>
          <a:xfrm>
            <a:off x="6768478" y="5334141"/>
            <a:ext cx="1253764" cy="806210"/>
          </a:xfrm>
          <a:prstGeom prst="wedgeRectCallout">
            <a:avLst>
              <a:gd name="adj1" fmla="val -64356"/>
              <a:gd name="adj2" fmla="val -103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variable</a:t>
            </a:r>
          </a:p>
        </p:txBody>
      </p:sp>
    </p:spTree>
    <p:extLst>
      <p:ext uri="{BB962C8B-B14F-4D97-AF65-F5344CB8AC3E}">
        <p14:creationId xmlns:p14="http://schemas.microsoft.com/office/powerpoint/2010/main" val="156605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6037938" cy="1326338"/>
          </a:xfrm>
        </p:spPr>
        <p:txBody>
          <a:bodyPr>
            <a:normAutofit/>
          </a:bodyPr>
          <a:lstStyle/>
          <a:p>
            <a:r>
              <a:rPr lang="en-US" dirty="0"/>
              <a:t>Custom Theories </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82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Model-based Theory Combination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7EE730-2BF1-C092-43EC-CF11128647E2}"/>
                  </a:ext>
                </a:extLst>
              </p:cNvPr>
              <p:cNvSpPr txBox="1"/>
              <p:nvPr/>
            </p:nvSpPr>
            <p:spPr>
              <a:xfrm>
                <a:off x="2038738" y="1701161"/>
                <a:ext cx="8616129"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0≤</m:t>
                      </m:r>
                      <m:r>
                        <a:rPr lang="en-US" sz="2400" b="0" i="1" smtClean="0">
                          <a:solidFill>
                            <a:srgbClr val="C00000"/>
                          </a:solidFill>
                          <a:latin typeface="Cambria Math" panose="02040503050406030204" pitchFamily="18" charset="0"/>
                        </a:rPr>
                        <m:t>𝑥</m:t>
                      </m:r>
                      <m:r>
                        <a:rPr lang="en-US" sz="2400" b="0" i="1" smtClean="0">
                          <a:solidFill>
                            <a:srgbClr val="C00000"/>
                          </a:solidFill>
                          <a:latin typeface="Cambria Math" panose="02040503050406030204" pitchFamily="18" charset="0"/>
                        </a:rPr>
                        <m:t>≤1, 0≤</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≤1, </m:t>
                      </m:r>
                      <m:r>
                        <a:rPr lang="en-US" sz="2400" b="0" i="1" smtClean="0">
                          <a:solidFill>
                            <a:srgbClr val="C00000"/>
                          </a:solidFill>
                          <a:latin typeface="Cambria Math" panose="02040503050406030204" pitchFamily="18" charset="0"/>
                        </a:rPr>
                        <m:t>𝑧</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 −1</m:t>
                      </m:r>
                    </m:oMath>
                  </m:oMathPara>
                </a14:m>
                <a:endParaRPr lang="en-US" sz="2400" dirty="0"/>
              </a:p>
            </p:txBody>
          </p:sp>
        </mc:Choice>
        <mc:Fallback xmlns="">
          <p:sp>
            <p:nvSpPr>
              <p:cNvPr id="4" name="TextBox 3">
                <a:extLst>
                  <a:ext uri="{FF2B5EF4-FFF2-40B4-BE49-F238E27FC236}">
                    <a16:creationId xmlns:a16="http://schemas.microsoft.com/office/drawing/2014/main" id="{487EE730-2BF1-C092-43EC-CF11128647E2}"/>
                  </a:ext>
                </a:extLst>
              </p:cNvPr>
              <p:cNvSpPr txBox="1">
                <a:spLocks noRot="1" noChangeAspect="1" noMove="1" noResize="1" noEditPoints="1" noAdjustHandles="1" noChangeArrowheads="1" noChangeShapeType="1" noTextEdit="1"/>
              </p:cNvSpPr>
              <p:nvPr/>
            </p:nvSpPr>
            <p:spPr>
              <a:xfrm>
                <a:off x="2038738" y="1701161"/>
                <a:ext cx="8616129" cy="369332"/>
              </a:xfrm>
              <a:prstGeom prst="rect">
                <a:avLst/>
              </a:prstGeom>
              <a:blipFill>
                <a:blip r:embed="rId3"/>
                <a:stretch>
                  <a:fillRect b="-31746"/>
                </a:stretch>
              </a:blipFill>
              <a:ln>
                <a:solidFill>
                  <a:schemeClr val="accent1">
                    <a:lumMod val="75000"/>
                  </a:schemeClr>
                </a:solidFill>
              </a:ln>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67C9C6D-CE5E-73EA-492E-1162BFFCF0C1}"/>
              </a:ext>
            </a:extLst>
          </p:cNvPr>
          <p:cNvCxnSpPr>
            <a:cxnSpLocks/>
          </p:cNvCxnSpPr>
          <p:nvPr/>
        </p:nvCxnSpPr>
        <p:spPr>
          <a:xfrm flipH="1">
            <a:off x="4471081" y="1770272"/>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3E00F3-82D8-8B38-8E54-46AC1BFEACF4}"/>
                  </a:ext>
                </a:extLst>
              </p:cNvPr>
              <p:cNvSpPr txBox="1"/>
              <p:nvPr/>
            </p:nvSpPr>
            <p:spPr>
              <a:xfrm>
                <a:off x="1923326" y="2328916"/>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oMath>
                </a14:m>
                <a:r>
                  <a:rPr lang="en-US" sz="2400" b="0" i="1" dirty="0">
                    <a:solidFill>
                      <a:schemeClr val="accent1"/>
                    </a:solidFill>
                    <a:latin typeface="Cambria Math" panose="02040503050406030204" pitchFamily="18" charset="0"/>
                  </a:rPr>
                  <a:t>			</a:t>
                </a:r>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endParaRPr lang="en-US" sz="2400" b="0" i="1" dirty="0">
                  <a:solidFill>
                    <a:schemeClr val="accent1"/>
                  </a:solidFill>
                  <a:latin typeface="Cambria Math" panose="02040503050406030204" pitchFamily="18" charset="0"/>
                </a:endParaRP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e>
                    </m:d>
                    <m:r>
                      <a:rPr lang="en-US" sz="2400" b="0" i="1" smtClean="0">
                        <a:solidFill>
                          <a:schemeClr val="accent1"/>
                        </a:solidFill>
                        <a:latin typeface="Cambria Math" panose="02040503050406030204" pitchFamily="18" charset="0"/>
                      </a:rPr>
                      <m:t>=</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dirty="0"/>
                  <a:t>   		</a:t>
                </a:r>
              </a:p>
            </p:txBody>
          </p:sp>
        </mc:Choice>
        <mc:Fallback xmlns="">
          <p:sp>
            <p:nvSpPr>
              <p:cNvPr id="8" name="TextBox 7">
                <a:extLst>
                  <a:ext uri="{FF2B5EF4-FFF2-40B4-BE49-F238E27FC236}">
                    <a16:creationId xmlns:a16="http://schemas.microsoft.com/office/drawing/2014/main" id="{173E00F3-82D8-8B38-8E54-46AC1BFEACF4}"/>
                  </a:ext>
                </a:extLst>
              </p:cNvPr>
              <p:cNvSpPr txBox="1">
                <a:spLocks noRot="1" noChangeAspect="1" noMove="1" noResize="1" noEditPoints="1" noAdjustHandles="1" noChangeArrowheads="1" noChangeShapeType="1" noTextEdit="1"/>
              </p:cNvSpPr>
              <p:nvPr/>
            </p:nvSpPr>
            <p:spPr>
              <a:xfrm>
                <a:off x="1923326" y="2328916"/>
                <a:ext cx="9300178" cy="738664"/>
              </a:xfrm>
              <a:prstGeom prst="rect">
                <a:avLst/>
              </a:prstGeom>
              <a:blipFill>
                <a:blip r:embed="rId4"/>
                <a:stretch>
                  <a:fillRect l="-852" b="-17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B267C2E-2048-9156-5AA7-E4AA71A5C0DB}"/>
              </a:ext>
            </a:extLst>
          </p:cNvPr>
          <p:cNvGrpSpPr/>
          <p:nvPr/>
        </p:nvGrpSpPr>
        <p:grpSpPr>
          <a:xfrm>
            <a:off x="1318869" y="3131731"/>
            <a:ext cx="6070976" cy="900741"/>
            <a:chOff x="1318869" y="3131731"/>
            <a:chExt cx="6070976" cy="900741"/>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B95733-8D56-5576-9586-614F597F4E14}"/>
                    </a:ext>
                  </a:extLst>
                </p:cNvPr>
                <p:cNvSpPr txBox="1"/>
                <p:nvPr/>
              </p:nvSpPr>
              <p:spPr>
                <a:xfrm>
                  <a:off x="1318869" y="320147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12" name="TextBox 11">
                  <a:extLst>
                    <a:ext uri="{FF2B5EF4-FFF2-40B4-BE49-F238E27FC236}">
                      <a16:creationId xmlns:a16="http://schemas.microsoft.com/office/drawing/2014/main" id="{B2B95733-8D56-5576-9586-614F597F4E14}"/>
                    </a:ext>
                  </a:extLst>
                </p:cNvPr>
                <p:cNvSpPr txBox="1">
                  <a:spLocks noRot="1" noChangeAspect="1" noMove="1" noResize="1" noEditPoints="1" noAdjustHandles="1" noChangeArrowheads="1" noChangeShapeType="1" noTextEdit="1"/>
                </p:cNvSpPr>
                <p:nvPr/>
              </p:nvSpPr>
              <p:spPr>
                <a:xfrm>
                  <a:off x="1318869" y="3201475"/>
                  <a:ext cx="3847610" cy="830997"/>
                </a:xfrm>
                <a:prstGeom prst="rect">
                  <a:avLst/>
                </a:prstGeom>
                <a:blipFill>
                  <a:blip r:embed="rId5"/>
                  <a:stretch>
                    <a:fillRect l="-2373" t="-5882" b="-1617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817862C-E42C-698C-5352-479C06C585B5}"/>
                </a:ext>
              </a:extLst>
            </p:cNvPr>
            <p:cNvCxnSpPr>
              <a:cxnSpLocks/>
            </p:cNvCxnSpPr>
            <p:nvPr/>
          </p:nvCxnSpPr>
          <p:spPr>
            <a:xfrm flipH="1">
              <a:off x="4879910" y="3131731"/>
              <a:ext cx="2509935" cy="388086"/>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5" name="Group 4">
            <a:extLst>
              <a:ext uri="{FF2B5EF4-FFF2-40B4-BE49-F238E27FC236}">
                <a16:creationId xmlns:a16="http://schemas.microsoft.com/office/drawing/2014/main" id="{3A7CA0DB-92F1-0AF1-E17A-56879838F6D0}"/>
              </a:ext>
            </a:extLst>
          </p:cNvPr>
          <p:cNvGrpSpPr/>
          <p:nvPr/>
        </p:nvGrpSpPr>
        <p:grpSpPr>
          <a:xfrm>
            <a:off x="1696712" y="3772449"/>
            <a:ext cx="9300178" cy="864945"/>
            <a:chOff x="1696712" y="3772449"/>
            <a:chExt cx="9300178" cy="864945"/>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4C4920-ABF8-AC22-2E01-0569DDA00F14}"/>
                    </a:ext>
                  </a:extLst>
                </p:cNvPr>
                <p:cNvSpPr txBox="1"/>
                <p:nvPr/>
              </p:nvSpPr>
              <p:spPr>
                <a:xfrm>
                  <a:off x="1696712" y="4268062"/>
                  <a:ext cx="9300178"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i="1">
                            <a:solidFill>
                              <a:srgbClr val="C00000"/>
                            </a:solidFill>
                            <a:latin typeface="Cambria Math" panose="02040503050406030204" pitchFamily="18" charset="0"/>
                          </a:rPr>
                          <m:t>0≤</m:t>
                        </m:r>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0≤</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 −1,</m:t>
                        </m:r>
                        <m:r>
                          <a:rPr lang="en-US" sz="2400" b="1" i="1">
                            <a:solidFill>
                              <a:srgbClr val="C00000"/>
                            </a:solidFill>
                            <a:latin typeface="Cambria Math" panose="02040503050406030204" pitchFamily="18" charset="0"/>
                          </a:rPr>
                          <m:t>𝒙</m:t>
                        </m:r>
                        <m:r>
                          <a:rPr lang="en-US" sz="2400" b="1" i="1">
                            <a:solidFill>
                              <a:srgbClr val="C00000"/>
                            </a:solidFill>
                            <a:latin typeface="Cambria Math" panose="02040503050406030204" pitchFamily="18" charset="0"/>
                          </a:rPr>
                          <m:t>≠</m:t>
                        </m:r>
                        <m:r>
                          <a:rPr lang="en-US" sz="2400" b="1" i="1">
                            <a:solidFill>
                              <a:srgbClr val="C00000"/>
                            </a:solidFill>
                            <a:latin typeface="Cambria Math" panose="02040503050406030204" pitchFamily="18" charset="0"/>
                          </a:rPr>
                          <m:t>𝒚</m:t>
                        </m:r>
                      </m:oMath>
                    </m:oMathPara>
                  </a14:m>
                  <a:endParaRPr lang="en-US" sz="2400" b="1" dirty="0"/>
                </a:p>
              </p:txBody>
            </p:sp>
          </mc:Choice>
          <mc:Fallback xmlns="">
            <p:sp>
              <p:nvSpPr>
                <p:cNvPr id="18" name="TextBox 17">
                  <a:extLst>
                    <a:ext uri="{FF2B5EF4-FFF2-40B4-BE49-F238E27FC236}">
                      <a16:creationId xmlns:a16="http://schemas.microsoft.com/office/drawing/2014/main" id="{104C4920-ABF8-AC22-2E01-0569DDA00F14}"/>
                    </a:ext>
                  </a:extLst>
                </p:cNvPr>
                <p:cNvSpPr txBox="1">
                  <a:spLocks noRot="1" noChangeAspect="1" noMove="1" noResize="1" noEditPoints="1" noAdjustHandles="1" noChangeArrowheads="1" noChangeShapeType="1" noTextEdit="1"/>
                </p:cNvSpPr>
                <p:nvPr/>
              </p:nvSpPr>
              <p:spPr>
                <a:xfrm>
                  <a:off x="1696712" y="4268062"/>
                  <a:ext cx="9300178" cy="369332"/>
                </a:xfrm>
                <a:prstGeom prst="rect">
                  <a:avLst/>
                </a:prstGeom>
                <a:blipFill>
                  <a:blip r:embed="rId6"/>
                  <a:stretch>
                    <a:fillRect b="-31746"/>
                  </a:stretch>
                </a:blipFill>
                <a:ln>
                  <a:solidFill>
                    <a:schemeClr val="accent1">
                      <a:lumMod val="7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C3BBDC0-26C7-77FC-1FB8-E21D6DBEB233}"/>
                </a:ext>
              </a:extLst>
            </p:cNvPr>
            <p:cNvCxnSpPr>
              <a:cxnSpLocks/>
            </p:cNvCxnSpPr>
            <p:nvPr/>
          </p:nvCxnSpPr>
          <p:spPr>
            <a:xfrm>
              <a:off x="4879910" y="3790421"/>
              <a:ext cx="2509935" cy="182569"/>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176F55-1B6E-E379-3FBF-236DE44E34AA}"/>
                    </a:ext>
                  </a:extLst>
                </p:cNvPr>
                <p:cNvSpPr txBox="1"/>
                <p:nvPr/>
              </p:nvSpPr>
              <p:spPr>
                <a:xfrm>
                  <a:off x="7486549" y="3772449"/>
                  <a:ext cx="3249733" cy="369332"/>
                </a:xfrm>
                <a:prstGeom prst="rect">
                  <a:avLst/>
                </a:prstGeom>
                <a:noFill/>
              </p:spPr>
              <p:txBody>
                <a:bodyPr wrap="square">
                  <a:spAutoFit/>
                </a:bodyPr>
                <a:lstStyle/>
                <a:p>
                  <a:r>
                    <a:rPr lang="en-US" dirty="0"/>
                    <a:t>Conflict, backtrack </a:t>
                  </a:r>
                  <a14:m>
                    <m:oMath xmlns:m="http://schemas.openxmlformats.org/officeDocument/2006/math">
                      <m:r>
                        <a:rPr lang="en-US" sz="1800" b="1" i="1" smtClean="0">
                          <a:solidFill>
                            <a:srgbClr val="C00000"/>
                          </a:solidFill>
                          <a:latin typeface="Cambria Math" panose="02040503050406030204" pitchFamily="18" charset="0"/>
                        </a:rPr>
                        <m:t>𝒙</m:t>
                      </m:r>
                      <m:r>
                        <a:rPr lang="en-US" sz="1800" b="1" i="1" smtClean="0">
                          <a:solidFill>
                            <a:srgbClr val="C00000"/>
                          </a:solidFill>
                          <a:latin typeface="Cambria Math" panose="02040503050406030204" pitchFamily="18" charset="0"/>
                        </a:rPr>
                        <m:t>≠</m:t>
                      </m:r>
                      <m:r>
                        <a:rPr lang="en-US" sz="1800" b="1" i="1" smtClean="0">
                          <a:solidFill>
                            <a:srgbClr val="C00000"/>
                          </a:solidFill>
                          <a:latin typeface="Cambria Math" panose="02040503050406030204" pitchFamily="18" charset="0"/>
                        </a:rPr>
                        <m:t>𝒚</m:t>
                      </m:r>
                    </m:oMath>
                  </a14:m>
                  <a:endParaRPr lang="en-US" dirty="0"/>
                </a:p>
              </p:txBody>
            </p:sp>
          </mc:Choice>
          <mc:Fallback xmlns="">
            <p:sp>
              <p:nvSpPr>
                <p:cNvPr id="25" name="TextBox 24">
                  <a:extLst>
                    <a:ext uri="{FF2B5EF4-FFF2-40B4-BE49-F238E27FC236}">
                      <a16:creationId xmlns:a16="http://schemas.microsoft.com/office/drawing/2014/main" id="{36176F55-1B6E-E379-3FBF-236DE44E34AA}"/>
                    </a:ext>
                  </a:extLst>
                </p:cNvPr>
                <p:cNvSpPr txBox="1">
                  <a:spLocks noRot="1" noChangeAspect="1" noMove="1" noResize="1" noEditPoints="1" noAdjustHandles="1" noChangeArrowheads="1" noChangeShapeType="1" noTextEdit="1"/>
                </p:cNvSpPr>
                <p:nvPr/>
              </p:nvSpPr>
              <p:spPr>
                <a:xfrm>
                  <a:off x="7486549" y="3772449"/>
                  <a:ext cx="3249733" cy="369332"/>
                </a:xfrm>
                <a:prstGeom prst="rect">
                  <a:avLst/>
                </a:prstGeom>
                <a:blipFill>
                  <a:blip r:embed="rId7"/>
                  <a:stretch>
                    <a:fillRect l="-1501" t="-10000" b="-26667"/>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C8F84023-010E-F057-EA5B-9D86A23B1365}"/>
              </a:ext>
            </a:extLst>
          </p:cNvPr>
          <p:cNvGrpSpPr/>
          <p:nvPr/>
        </p:nvGrpSpPr>
        <p:grpSpPr>
          <a:xfrm>
            <a:off x="1764706" y="4764625"/>
            <a:ext cx="9365492" cy="1684474"/>
            <a:chOff x="1764706" y="4764625"/>
            <a:chExt cx="9365492" cy="168447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931AB1-9D29-5B1E-4DC0-919F2BF53861}"/>
                    </a:ext>
                  </a:extLst>
                </p:cNvPr>
                <p:cNvSpPr txBox="1"/>
                <p:nvPr/>
              </p:nvSpPr>
              <p:spPr>
                <a:xfrm>
                  <a:off x="1830020" y="5710435"/>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b="0" i="1" dirty="0">
                      <a:solidFill>
                        <a:schemeClr val="accent1"/>
                      </a:solidFill>
                      <a:latin typeface="Cambria Math" panose="02040503050406030204" pitchFamily="18" charset="0"/>
                    </a:rPr>
                    <a:t>			</a:t>
                  </a: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oMath>
                  </a14:m>
                  <a:r>
                    <a:rPr lang="en-US" sz="2400" dirty="0"/>
                    <a:t>		</a:t>
                  </a:r>
                </a:p>
              </p:txBody>
            </p:sp>
          </mc:Choice>
          <mc:Fallback xmlns="">
            <p:sp>
              <p:nvSpPr>
                <p:cNvPr id="17" name="TextBox 16">
                  <a:extLst>
                    <a:ext uri="{FF2B5EF4-FFF2-40B4-BE49-F238E27FC236}">
                      <a16:creationId xmlns:a16="http://schemas.microsoft.com/office/drawing/2014/main" id="{B6931AB1-9D29-5B1E-4DC0-919F2BF53861}"/>
                    </a:ext>
                  </a:extLst>
                </p:cNvPr>
                <p:cNvSpPr txBox="1">
                  <a:spLocks noRot="1" noChangeAspect="1" noMove="1" noResize="1" noEditPoints="1" noAdjustHandles="1" noChangeArrowheads="1" noChangeShapeType="1" noTextEdit="1"/>
                </p:cNvSpPr>
                <p:nvPr/>
              </p:nvSpPr>
              <p:spPr>
                <a:xfrm>
                  <a:off x="1830020" y="5710435"/>
                  <a:ext cx="9300178" cy="738664"/>
                </a:xfrm>
                <a:prstGeom prst="rect">
                  <a:avLst/>
                </a:prstGeom>
                <a:blipFill>
                  <a:blip r:embed="rId8"/>
                  <a:stretch>
                    <a:fillRect l="-786" b="-16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F49DAB-E644-4764-C4CC-FA6746963D55}"/>
                    </a:ext>
                  </a:extLst>
                </p:cNvPr>
                <p:cNvSpPr txBox="1"/>
                <p:nvPr/>
              </p:nvSpPr>
              <p:spPr>
                <a:xfrm>
                  <a:off x="1764706" y="476462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20" name="TextBox 19">
                  <a:extLst>
                    <a:ext uri="{FF2B5EF4-FFF2-40B4-BE49-F238E27FC236}">
                      <a16:creationId xmlns:a16="http://schemas.microsoft.com/office/drawing/2014/main" id="{16F49DAB-E644-4764-C4CC-FA6746963D55}"/>
                    </a:ext>
                  </a:extLst>
                </p:cNvPr>
                <p:cNvSpPr txBox="1">
                  <a:spLocks noRot="1" noChangeAspect="1" noMove="1" noResize="1" noEditPoints="1" noAdjustHandles="1" noChangeArrowheads="1" noChangeShapeType="1" noTextEdit="1"/>
                </p:cNvSpPr>
                <p:nvPr/>
              </p:nvSpPr>
              <p:spPr>
                <a:xfrm>
                  <a:off x="1764706" y="4764625"/>
                  <a:ext cx="3847610" cy="830997"/>
                </a:xfrm>
                <a:prstGeom prst="rect">
                  <a:avLst/>
                </a:prstGeom>
                <a:blipFill>
                  <a:blip r:embed="rId9"/>
                  <a:stretch>
                    <a:fillRect l="-237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A041C4-08D1-C81D-CE48-8F4BDA4CCBB9}"/>
                    </a:ext>
                  </a:extLst>
                </p:cNvPr>
                <p:cNvSpPr txBox="1"/>
                <p:nvPr/>
              </p:nvSpPr>
              <p:spPr>
                <a:xfrm>
                  <a:off x="5180434" y="5040644"/>
                  <a:ext cx="18311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1"/>
                            </a:solidFill>
                            <a:latin typeface="Cambria Math" panose="02040503050406030204" pitchFamily="18" charset="0"/>
                          </a:rPr>
                          <m:t>𝑥</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𝑧</m:t>
                        </m:r>
                      </m:oMath>
                    </m:oMathPara>
                  </a14:m>
                  <a:endParaRPr lang="en-US" sz="1800" dirty="0"/>
                </a:p>
              </p:txBody>
            </p:sp>
          </mc:Choice>
          <mc:Fallback xmlns="">
            <p:sp>
              <p:nvSpPr>
                <p:cNvPr id="28" name="TextBox 27">
                  <a:extLst>
                    <a:ext uri="{FF2B5EF4-FFF2-40B4-BE49-F238E27FC236}">
                      <a16:creationId xmlns:a16="http://schemas.microsoft.com/office/drawing/2014/main" id="{EFA041C4-08D1-C81D-CE48-8F4BDA4CCBB9}"/>
                    </a:ext>
                  </a:extLst>
                </p:cNvPr>
                <p:cNvSpPr txBox="1">
                  <a:spLocks noRot="1" noChangeAspect="1" noMove="1" noResize="1" noEditPoints="1" noAdjustHandles="1" noChangeArrowheads="1" noChangeShapeType="1" noTextEdit="1"/>
                </p:cNvSpPr>
                <p:nvPr/>
              </p:nvSpPr>
              <p:spPr>
                <a:xfrm>
                  <a:off x="5180434" y="5040644"/>
                  <a:ext cx="1831132" cy="369332"/>
                </a:xfrm>
                <a:prstGeom prst="rect">
                  <a:avLst/>
                </a:prstGeom>
                <a:blipFill>
                  <a:blip r:embed="rId10"/>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BB59D3D1-4D1D-26BD-2EFB-67CC20DD4192}"/>
                </a:ext>
              </a:extLst>
            </p:cNvPr>
            <p:cNvCxnSpPr>
              <a:cxnSpLocks/>
            </p:cNvCxnSpPr>
            <p:nvPr/>
          </p:nvCxnSpPr>
          <p:spPr>
            <a:xfrm flipH="1">
              <a:off x="5805339" y="5283475"/>
              <a:ext cx="1810139" cy="204327"/>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24C3FBC4-9F52-9DFB-DBC2-6C1F33BE2042}"/>
              </a:ext>
            </a:extLst>
          </p:cNvPr>
          <p:cNvCxnSpPr>
            <a:cxnSpLocks/>
          </p:cNvCxnSpPr>
          <p:nvPr/>
        </p:nvCxnSpPr>
        <p:spPr>
          <a:xfrm flipH="1">
            <a:off x="4053465" y="4331911"/>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6A6FE4-F80A-7A25-298E-9049974553DA}"/>
                  </a:ext>
                </a:extLst>
              </p:cNvPr>
              <p:cNvSpPr txBox="1"/>
              <p:nvPr/>
            </p:nvSpPr>
            <p:spPr>
              <a:xfrm>
                <a:off x="7808502" y="5048904"/>
                <a:ext cx="3188388" cy="461665"/>
              </a:xfrm>
              <a:prstGeom prst="rect">
                <a:avLst/>
              </a:prstGeom>
              <a:noFill/>
            </p:spPr>
            <p:txBody>
              <a:bodyPr wrap="square">
                <a:spAutoFit/>
              </a:bodyPr>
              <a:lstStyle/>
              <a:p>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=0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p>
            </p:txBody>
          </p:sp>
        </mc:Choice>
        <mc:Fallback xmlns="">
          <p:sp>
            <p:nvSpPr>
              <p:cNvPr id="10" name="TextBox 9">
                <a:extLst>
                  <a:ext uri="{FF2B5EF4-FFF2-40B4-BE49-F238E27FC236}">
                    <a16:creationId xmlns:a16="http://schemas.microsoft.com/office/drawing/2014/main" id="{B16A6FE4-F80A-7A25-298E-9049974553DA}"/>
                  </a:ext>
                </a:extLst>
              </p:cNvPr>
              <p:cNvSpPr txBox="1">
                <a:spLocks noRot="1" noChangeAspect="1" noMove="1" noResize="1" noEditPoints="1" noAdjustHandles="1" noChangeArrowheads="1" noChangeShapeType="1" noTextEdit="1"/>
              </p:cNvSpPr>
              <p:nvPr/>
            </p:nvSpPr>
            <p:spPr>
              <a:xfrm>
                <a:off x="7808502" y="5048904"/>
                <a:ext cx="3188388" cy="461665"/>
              </a:xfrm>
              <a:prstGeom prst="rect">
                <a:avLst/>
              </a:prstGeom>
              <a:blipFill>
                <a:blip r:embed="rId1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740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Relevancy Filtering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a:xfrm>
            <a:off x="838200" y="1825625"/>
            <a:ext cx="10993016" cy="4351338"/>
          </a:xfrm>
        </p:spPr>
        <p:txBody>
          <a:bodyPr/>
          <a:lstStyle/>
          <a:p>
            <a:pPr marL="0" indent="0">
              <a:buNone/>
            </a:pPr>
            <a:r>
              <a:rPr lang="en-US" b="1" dirty="0"/>
              <a:t>Purpose: </a:t>
            </a:r>
            <a:r>
              <a:rPr lang="en-US" dirty="0"/>
              <a:t>expose only subset of literal assignments to T solvers</a:t>
            </a:r>
          </a:p>
          <a:p>
            <a:pPr marL="0" indent="0">
              <a:buNone/>
            </a:pPr>
            <a:r>
              <a:rPr lang="en-US" b="1" dirty="0"/>
              <a:t>Reason: </a:t>
            </a:r>
            <a:r>
              <a:rPr lang="en-US" dirty="0"/>
              <a:t>Delays introduction of terms for T-and quantifier instantiation</a:t>
            </a:r>
          </a:p>
          <a:p>
            <a:pPr marL="0" indent="0">
              <a:buNone/>
            </a:pPr>
            <a:r>
              <a:rPr lang="en-US" b="1" dirty="0"/>
              <a:t>Idea: </a:t>
            </a:r>
            <a:r>
              <a:rPr lang="en-US" dirty="0"/>
              <a:t>Simulate tableau reasoning on top of CDCL</a:t>
            </a:r>
          </a:p>
          <a:p>
            <a:pPr marL="0" indent="0">
              <a:buNone/>
            </a:pPr>
            <a:endParaRPr lang="en-US"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BD6D0E-DD7D-B0CC-D0E3-C868B0003035}"/>
                  </a:ext>
                </a:extLst>
              </p:cNvPr>
              <p:cNvSpPr txBox="1"/>
              <p:nvPr/>
            </p:nvSpPr>
            <p:spPr>
              <a:xfrm>
                <a:off x="1322614" y="4001294"/>
                <a:ext cx="1588537"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1BD6D0E-DD7D-B0CC-D0E3-C868B0003035}"/>
                  </a:ext>
                </a:extLst>
              </p:cNvPr>
              <p:cNvSpPr txBox="1">
                <a:spLocks noRot="1" noChangeAspect="1" noMove="1" noResize="1" noEditPoints="1" noAdjustHandles="1" noChangeArrowheads="1" noChangeShapeType="1" noTextEdit="1"/>
              </p:cNvSpPr>
              <p:nvPr/>
            </p:nvSpPr>
            <p:spPr>
              <a:xfrm>
                <a:off x="1322614" y="4001294"/>
                <a:ext cx="1588537"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B3BC18-C61A-0D51-E9EF-F32762AD3F8C}"/>
                  </a:ext>
                </a:extLst>
              </p:cNvPr>
              <p:cNvSpPr txBox="1"/>
              <p:nvPr/>
            </p:nvSpPr>
            <p:spPr>
              <a:xfrm>
                <a:off x="4115576" y="3983468"/>
                <a:ext cx="7088934" cy="404983"/>
              </a:xfrm>
              <a:prstGeom prst="rect">
                <a:avLst/>
              </a:prstGeom>
              <a:noFill/>
            </p:spPr>
            <p:txBody>
              <a:bodyPr wrap="square">
                <a:spAutoFit/>
              </a:bodyPr>
              <a:lstStyle/>
              <a:p>
                <a:pPr marL="0" indent="0">
                  <a:buNone/>
                </a:pPr>
                <a:r>
                  <a:rPr lang="en-US" dirty="0"/>
                  <a:t> </a:t>
                </a:r>
                <a14:m>
                  <m:oMath xmlns:m="http://schemas.openxmlformats.org/officeDocument/2006/math">
                    <m:d>
                      <m:dPr>
                        <m:ctrlPr>
                          <a:rPr lang="en-US" b="0" i="1" smtClean="0">
                            <a:latin typeface="Cambria Math" panose="02040503050406030204" pitchFamily="18" charset="0"/>
                          </a:rPr>
                        </m:ctrlPr>
                      </m:dPr>
                      <m:e>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𝑏</m:t>
                        </m:r>
                      </m:e>
                    </m:d>
                  </m:oMath>
                </a14:m>
                <a:r>
                  <a:rPr lang="en-US" dirty="0"/>
                  <a:t>    </a:t>
                </a:r>
                <a14:m>
                  <m:oMath xmlns:m="http://schemas.openxmlformats.org/officeDocument/2006/math">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p:txBody>
          </p:sp>
        </mc:Choice>
        <mc:Fallback xmlns="">
          <p:sp>
            <p:nvSpPr>
              <p:cNvPr id="6" name="TextBox 5">
                <a:extLst>
                  <a:ext uri="{FF2B5EF4-FFF2-40B4-BE49-F238E27FC236}">
                    <a16:creationId xmlns:a16="http://schemas.microsoft.com/office/drawing/2014/main" id="{A8B3BC18-C61A-0D51-E9EF-F32762AD3F8C}"/>
                  </a:ext>
                </a:extLst>
              </p:cNvPr>
              <p:cNvSpPr txBox="1">
                <a:spLocks noRot="1" noChangeAspect="1" noMove="1" noResize="1" noEditPoints="1" noAdjustHandles="1" noChangeArrowheads="1" noChangeShapeType="1" noTextEdit="1"/>
              </p:cNvSpPr>
              <p:nvPr/>
            </p:nvSpPr>
            <p:spPr>
              <a:xfrm>
                <a:off x="4115576" y="3983468"/>
                <a:ext cx="7088934" cy="404983"/>
              </a:xfrm>
              <a:prstGeom prst="rect">
                <a:avLst/>
              </a:prstGeom>
              <a:blipFill>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91C82D-D519-F4F6-E762-6643B8822695}"/>
                  </a:ext>
                </a:extLst>
              </p:cNvPr>
              <p:cNvSpPr txBox="1"/>
              <p:nvPr/>
            </p:nvSpPr>
            <p:spPr>
              <a:xfrm>
                <a:off x="955831" y="5251166"/>
                <a:ext cx="10757753" cy="923330"/>
              </a:xfrm>
              <a:prstGeom prst="rect">
                <a:avLst/>
              </a:prstGeom>
              <a:noFill/>
            </p:spPr>
            <p:txBody>
              <a:bodyPr wrap="none" rtlCol="0">
                <a:spAutoFit/>
              </a:bodyPr>
              <a:lstStyle/>
              <a:p>
                <a:r>
                  <a:rPr lang="en-US" dirty="0"/>
                  <a:t>Scenario 1: </a:t>
                </a:r>
                <a:r>
                  <a:rPr lang="en-US" i="1" dirty="0"/>
                  <a:t>c </a:t>
                </a:r>
                <a:r>
                  <a:rPr lang="en-US" dirty="0"/>
                  <a:t>is assigned to T, root clause is satisfied. 	Atoms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US" dirty="0"/>
                  <a:t> are never set relevant</a:t>
                </a:r>
              </a:p>
              <a:p>
                <a:endParaRPr lang="en-US" dirty="0"/>
              </a:p>
              <a:p>
                <a:r>
                  <a:rPr lang="en-US" dirty="0"/>
                  <a:t>Scenario 2: </a:t>
                </a:r>
                <a:r>
                  <a:rPr lang="en-US" i="1" dirty="0"/>
                  <a:t>c </a:t>
                </a:r>
                <a:r>
                  <a:rPr lang="en-US" dirty="0"/>
                  <a:t>is assigned to F,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assigned T.    	Atoms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oMath>
                </a14:m>
                <a:r>
                  <a:rPr lang="en-US" dirty="0"/>
                  <a:t> are marked relevant (and propagated to T)</a:t>
                </a:r>
              </a:p>
            </p:txBody>
          </p:sp>
        </mc:Choice>
        <mc:Fallback xmlns="">
          <p:sp>
            <p:nvSpPr>
              <p:cNvPr id="7" name="TextBox 6">
                <a:extLst>
                  <a:ext uri="{FF2B5EF4-FFF2-40B4-BE49-F238E27FC236}">
                    <a16:creationId xmlns:a16="http://schemas.microsoft.com/office/drawing/2014/main" id="{C491C82D-D519-F4F6-E762-6643B8822695}"/>
                  </a:ext>
                </a:extLst>
              </p:cNvPr>
              <p:cNvSpPr txBox="1">
                <a:spLocks noRot="1" noChangeAspect="1" noMove="1" noResize="1" noEditPoints="1" noAdjustHandles="1" noChangeArrowheads="1" noChangeShapeType="1" noTextEdit="1"/>
              </p:cNvSpPr>
              <p:nvPr/>
            </p:nvSpPr>
            <p:spPr>
              <a:xfrm>
                <a:off x="955831" y="5251166"/>
                <a:ext cx="10757753" cy="923330"/>
              </a:xfrm>
              <a:prstGeom prst="rect">
                <a:avLst/>
              </a:prstGeom>
              <a:blipFill>
                <a:blip r:embed="rId4"/>
                <a:stretch>
                  <a:fillRect l="-510" t="-3289" b="-92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14BDEE5-3B7A-A7B9-01C7-356A62F9D9C1}"/>
              </a:ext>
            </a:extLst>
          </p:cNvPr>
          <p:cNvSpPr txBox="1"/>
          <p:nvPr/>
        </p:nvSpPr>
        <p:spPr>
          <a:xfrm>
            <a:off x="4233430" y="4430853"/>
            <a:ext cx="1266757" cy="369332"/>
          </a:xfrm>
          <a:prstGeom prst="rect">
            <a:avLst/>
          </a:prstGeom>
          <a:noFill/>
        </p:spPr>
        <p:txBody>
          <a:bodyPr wrap="none" rtlCol="0">
            <a:spAutoFit/>
          </a:bodyPr>
          <a:lstStyle/>
          <a:p>
            <a:r>
              <a:rPr lang="en-US" dirty="0"/>
              <a:t>Root clause</a:t>
            </a:r>
          </a:p>
        </p:txBody>
      </p:sp>
      <p:sp>
        <p:nvSpPr>
          <p:cNvPr id="9" name="TextBox 8">
            <a:extLst>
              <a:ext uri="{FF2B5EF4-FFF2-40B4-BE49-F238E27FC236}">
                <a16:creationId xmlns:a16="http://schemas.microsoft.com/office/drawing/2014/main" id="{C11BE1CE-49A8-81C6-0FF4-E045C218F804}"/>
              </a:ext>
            </a:extLst>
          </p:cNvPr>
          <p:cNvSpPr txBox="1"/>
          <p:nvPr/>
        </p:nvSpPr>
        <p:spPr>
          <a:xfrm>
            <a:off x="5574832" y="4425422"/>
            <a:ext cx="1896225" cy="369332"/>
          </a:xfrm>
          <a:prstGeom prst="rect">
            <a:avLst/>
          </a:prstGeom>
          <a:noFill/>
        </p:spPr>
        <p:txBody>
          <a:bodyPr wrap="none" rtlCol="0">
            <a:spAutoFit/>
          </a:bodyPr>
          <a:lstStyle/>
          <a:p>
            <a:r>
              <a:rPr lang="en-US" dirty="0"/>
              <a:t>Definition clauses</a:t>
            </a:r>
          </a:p>
        </p:txBody>
      </p:sp>
      <p:sp>
        <p:nvSpPr>
          <p:cNvPr id="4" name="TextBox 3">
            <a:extLst>
              <a:ext uri="{FF2B5EF4-FFF2-40B4-BE49-F238E27FC236}">
                <a16:creationId xmlns:a16="http://schemas.microsoft.com/office/drawing/2014/main" id="{7E0F1936-0FCC-B486-D112-41DDB9FE9085}"/>
              </a:ext>
            </a:extLst>
          </p:cNvPr>
          <p:cNvSpPr txBox="1"/>
          <p:nvPr/>
        </p:nvSpPr>
        <p:spPr>
          <a:xfrm>
            <a:off x="5872794" y="6412666"/>
            <a:ext cx="6247223" cy="307777"/>
          </a:xfrm>
          <a:prstGeom prst="rect">
            <a:avLst/>
          </a:prstGeom>
          <a:noFill/>
        </p:spPr>
        <p:txBody>
          <a:bodyPr wrap="none" rtlCol="0">
            <a:spAutoFit/>
          </a:bodyPr>
          <a:lstStyle/>
          <a:p>
            <a:r>
              <a:rPr lang="en-US" sz="1400" dirty="0" err="1">
                <a:latin typeface="Consolas" panose="020B0609020204030204" pitchFamily="49" charset="0"/>
              </a:rPr>
              <a:t>smt.relevancy</a:t>
            </a:r>
            <a:r>
              <a:rPr lang="en-US" sz="1400" dirty="0">
                <a:latin typeface="Consolas" panose="020B0609020204030204" pitchFamily="49" charset="0"/>
              </a:rPr>
              <a:t>={0,1,2} (least to most use of relevancy filter)</a:t>
            </a:r>
          </a:p>
        </p:txBody>
      </p:sp>
    </p:spTree>
    <p:extLst>
      <p:ext uri="{BB962C8B-B14F-4D97-AF65-F5344CB8AC3E}">
        <p14:creationId xmlns:p14="http://schemas.microsoft.com/office/powerpoint/2010/main" val="354970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Ackermann reductions</a:t>
            </a:r>
          </a:p>
        </p:txBody>
      </p:sp>
      <p:pic>
        <p:nvPicPr>
          <p:cNvPr id="5" name="Picture 4">
            <a:extLst>
              <a:ext uri="{FF2B5EF4-FFF2-40B4-BE49-F238E27FC236}">
                <a16:creationId xmlns:a16="http://schemas.microsoft.com/office/drawing/2014/main" id="{E408D590-667A-6553-9DE2-3D42D6308567}"/>
              </a:ext>
            </a:extLst>
          </p:cNvPr>
          <p:cNvPicPr>
            <a:picLocks noChangeAspect="1"/>
          </p:cNvPicPr>
          <p:nvPr/>
        </p:nvPicPr>
        <p:blipFill rotWithShape="1">
          <a:blip r:embed="rId2"/>
          <a:srcRect t="6167"/>
          <a:stretch/>
        </p:blipFill>
        <p:spPr>
          <a:xfrm>
            <a:off x="658691" y="1858837"/>
            <a:ext cx="9401248" cy="1735705"/>
          </a:xfrm>
          <a:prstGeom prst="rect">
            <a:avLst/>
          </a:prstGeom>
        </p:spPr>
      </p:pic>
      <p:pic>
        <p:nvPicPr>
          <p:cNvPr id="7" name="Picture 6">
            <a:extLst>
              <a:ext uri="{FF2B5EF4-FFF2-40B4-BE49-F238E27FC236}">
                <a16:creationId xmlns:a16="http://schemas.microsoft.com/office/drawing/2014/main" id="{EE6F237E-578C-65F8-0B0D-9FC156D92DF8}"/>
              </a:ext>
            </a:extLst>
          </p:cNvPr>
          <p:cNvPicPr>
            <a:picLocks noChangeAspect="1"/>
          </p:cNvPicPr>
          <p:nvPr/>
        </p:nvPicPr>
        <p:blipFill>
          <a:blip r:embed="rId3"/>
          <a:stretch>
            <a:fillRect/>
          </a:stretch>
        </p:blipFill>
        <p:spPr>
          <a:xfrm>
            <a:off x="658691" y="4335846"/>
            <a:ext cx="10874617" cy="1092485"/>
          </a:xfrm>
          <a:prstGeom prst="rect">
            <a:avLst/>
          </a:prstGeom>
        </p:spPr>
      </p:pic>
      <p:sp>
        <p:nvSpPr>
          <p:cNvPr id="4" name="TextBox 3">
            <a:extLst>
              <a:ext uri="{FF2B5EF4-FFF2-40B4-BE49-F238E27FC236}">
                <a16:creationId xmlns:a16="http://schemas.microsoft.com/office/drawing/2014/main" id="{0D174AAF-8D6C-EE4C-7C0B-54BEC3301E66}"/>
              </a:ext>
            </a:extLst>
          </p:cNvPr>
          <p:cNvSpPr txBox="1"/>
          <p:nvPr/>
        </p:nvSpPr>
        <p:spPr>
          <a:xfrm>
            <a:off x="5444361" y="6392292"/>
            <a:ext cx="6526924" cy="369332"/>
          </a:xfrm>
          <a:prstGeom prst="rect">
            <a:avLst/>
          </a:prstGeom>
          <a:noFill/>
        </p:spPr>
        <p:txBody>
          <a:bodyPr wrap="square">
            <a:spAutoFit/>
          </a:bodyPr>
          <a:lstStyle/>
          <a:p>
            <a:r>
              <a:rPr lang="en-US" dirty="0" err="1">
                <a:latin typeface="Consolas" panose="020B0609020204030204" pitchFamily="49" charset="0"/>
              </a:rPr>
              <a:t>smt.dack.threshold</a:t>
            </a:r>
            <a:r>
              <a:rPr lang="en-US" dirty="0">
                <a:latin typeface="Consolas" panose="020B0609020204030204" pitchFamily="49" charset="0"/>
              </a:rPr>
              <a:t> = 10, 	  </a:t>
            </a:r>
            <a:r>
              <a:rPr lang="en-US" dirty="0" err="1">
                <a:latin typeface="Consolas" panose="020B0609020204030204" pitchFamily="49" charset="0"/>
              </a:rPr>
              <a:t>smt.dack.eq</a:t>
            </a:r>
            <a:r>
              <a:rPr lang="en-US" dirty="0">
                <a:latin typeface="Consolas" panose="020B0609020204030204" pitchFamily="49" charset="0"/>
              </a:rPr>
              <a:t> = false</a:t>
            </a:r>
          </a:p>
        </p:txBody>
      </p:sp>
    </p:spTree>
    <p:extLst>
      <p:ext uri="{BB962C8B-B14F-4D97-AF65-F5344CB8AC3E}">
        <p14:creationId xmlns:p14="http://schemas.microsoft.com/office/powerpoint/2010/main" val="129491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Iterative Deepening</a:t>
            </a:r>
          </a:p>
        </p:txBody>
      </p:sp>
      <p:sp>
        <p:nvSpPr>
          <p:cNvPr id="5" name="Content Placeholder 4">
            <a:extLst>
              <a:ext uri="{FF2B5EF4-FFF2-40B4-BE49-F238E27FC236}">
                <a16:creationId xmlns:a16="http://schemas.microsoft.com/office/drawing/2014/main" id="{925F7204-9BC7-4449-9E59-17057BD8CF99}"/>
              </a:ext>
            </a:extLst>
          </p:cNvPr>
          <p:cNvSpPr>
            <a:spLocks noGrp="1"/>
          </p:cNvSpPr>
          <p:nvPr>
            <p:ph sz="half" idx="2"/>
          </p:nvPr>
        </p:nvSpPr>
        <p:spPr>
          <a:xfrm>
            <a:off x="5269834" y="1825624"/>
            <a:ext cx="6485019" cy="4117975"/>
          </a:xfrm>
        </p:spPr>
        <p:txBody>
          <a:bodyPr>
            <a:normAutofit fontScale="92500" lnSpcReduction="10000"/>
          </a:bodyPr>
          <a:lstStyle/>
          <a:p>
            <a:pPr>
              <a:buFontTx/>
              <a:buChar char="-"/>
            </a:pPr>
            <a:r>
              <a:rPr lang="en-US" sz="2000" dirty="0"/>
              <a:t>Assume ((_ is nil) list1) ((_ is nil) list2)</a:t>
            </a:r>
          </a:p>
          <a:p>
            <a:pPr>
              <a:buFontTx/>
              <a:buChar char="-"/>
            </a:pPr>
            <a:r>
              <a:rPr lang="en-US" sz="2000" dirty="0" err="1"/>
              <a:t>Unsat</a:t>
            </a:r>
            <a:r>
              <a:rPr lang="en-US" sz="2000" dirty="0"/>
              <a:t> core: ((_ is nil) list1) </a:t>
            </a:r>
          </a:p>
          <a:p>
            <a:pPr marL="0" indent="0">
              <a:buNone/>
            </a:pPr>
            <a:endParaRPr lang="en-US" sz="2000" dirty="0"/>
          </a:p>
          <a:p>
            <a:pPr>
              <a:buFontTx/>
              <a:buChar char="-"/>
            </a:pPr>
            <a:r>
              <a:rPr lang="en-US" sz="2000" dirty="0"/>
              <a:t>Assume ((_ is nil) (tail list1)) ((_ is nil) list2)</a:t>
            </a:r>
          </a:p>
          <a:p>
            <a:pPr>
              <a:buFontTx/>
              <a:buChar char="-"/>
            </a:pPr>
            <a:r>
              <a:rPr lang="en-US" sz="2000" dirty="0" err="1"/>
              <a:t>Unsat</a:t>
            </a:r>
            <a:r>
              <a:rPr lang="en-US" sz="2000" dirty="0"/>
              <a:t> core: ((_ is nil) list2) </a:t>
            </a:r>
          </a:p>
          <a:p>
            <a:pPr marL="0" indent="0">
              <a:buNone/>
            </a:pPr>
            <a:endParaRPr lang="en-US" sz="2000" dirty="0"/>
          </a:p>
          <a:p>
            <a:pPr>
              <a:buFontTx/>
              <a:buChar char="-"/>
            </a:pPr>
            <a:r>
              <a:rPr lang="en-US" sz="2000" dirty="0"/>
              <a:t>Assume ((_ is nil) (tail list1)) ((_ is nil) (tail list2))</a:t>
            </a:r>
          </a:p>
          <a:p>
            <a:pPr>
              <a:buFontTx/>
              <a:buChar char="-"/>
            </a:pPr>
            <a:r>
              <a:rPr lang="en-US" sz="2000" dirty="0" err="1"/>
              <a:t>Unsat</a:t>
            </a:r>
            <a:r>
              <a:rPr lang="en-US" sz="2000" dirty="0"/>
              <a:t> core: ((_ is nil) (tail list1))  </a:t>
            </a:r>
          </a:p>
          <a:p>
            <a:pPr>
              <a:buFontTx/>
              <a:buChar char="-"/>
            </a:pPr>
            <a:endParaRPr lang="en-US" sz="2000" dirty="0"/>
          </a:p>
          <a:p>
            <a:pPr>
              <a:buFontTx/>
              <a:buChar char="-"/>
            </a:pPr>
            <a:r>
              <a:rPr lang="en-US" sz="2000" dirty="0"/>
              <a:t>Assume ((_ is nil) (tail (tail list1))) ((_ is nil) (tail list2))</a:t>
            </a:r>
          </a:p>
          <a:p>
            <a:pPr>
              <a:buFontTx/>
              <a:buChar char="-"/>
            </a:pPr>
            <a:r>
              <a:rPr lang="en-US" sz="2000" dirty="0"/>
              <a:t>SAT</a:t>
            </a:r>
          </a:p>
          <a:p>
            <a:pPr>
              <a:buFontTx/>
              <a:buChar char="-"/>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F6C3F430-CDEC-63C9-79B6-B5FDF0CFEAAB}"/>
              </a:ext>
            </a:extLst>
          </p:cNvPr>
          <p:cNvPicPr>
            <a:picLocks noChangeAspect="1"/>
          </p:cNvPicPr>
          <p:nvPr/>
        </p:nvPicPr>
        <p:blipFill rotWithShape="1">
          <a:blip r:embed="rId2"/>
          <a:srcRect r="11207"/>
          <a:stretch/>
        </p:blipFill>
        <p:spPr>
          <a:xfrm>
            <a:off x="694459" y="2085787"/>
            <a:ext cx="4575374" cy="2686425"/>
          </a:xfrm>
          <a:prstGeom prst="rect">
            <a:avLst/>
          </a:prstGeom>
        </p:spPr>
      </p:pic>
      <p:pic>
        <p:nvPicPr>
          <p:cNvPr id="9" name="Picture 8">
            <a:extLst>
              <a:ext uri="{FF2B5EF4-FFF2-40B4-BE49-F238E27FC236}">
                <a16:creationId xmlns:a16="http://schemas.microsoft.com/office/drawing/2014/main" id="{54B26C93-184F-95DE-2988-D3F6C4656F39}"/>
              </a:ext>
            </a:extLst>
          </p:cNvPr>
          <p:cNvPicPr>
            <a:picLocks noChangeAspect="1"/>
          </p:cNvPicPr>
          <p:nvPr/>
        </p:nvPicPr>
        <p:blipFill>
          <a:blip r:embed="rId3"/>
          <a:stretch>
            <a:fillRect/>
          </a:stretch>
        </p:blipFill>
        <p:spPr>
          <a:xfrm>
            <a:off x="8401044" y="2224573"/>
            <a:ext cx="3667637" cy="219106"/>
          </a:xfrm>
          <a:prstGeom prst="rect">
            <a:avLst/>
          </a:prstGeom>
        </p:spPr>
      </p:pic>
      <p:pic>
        <p:nvPicPr>
          <p:cNvPr id="11" name="Picture 10">
            <a:extLst>
              <a:ext uri="{FF2B5EF4-FFF2-40B4-BE49-F238E27FC236}">
                <a16:creationId xmlns:a16="http://schemas.microsoft.com/office/drawing/2014/main" id="{5F974B34-397C-4684-8FFC-A2C8AC767CB4}"/>
              </a:ext>
            </a:extLst>
          </p:cNvPr>
          <p:cNvPicPr>
            <a:picLocks noChangeAspect="1"/>
          </p:cNvPicPr>
          <p:nvPr/>
        </p:nvPicPr>
        <p:blipFill>
          <a:blip r:embed="rId4"/>
          <a:stretch>
            <a:fillRect/>
          </a:stretch>
        </p:blipFill>
        <p:spPr>
          <a:xfrm>
            <a:off x="8512343" y="3348025"/>
            <a:ext cx="2724530" cy="161948"/>
          </a:xfrm>
          <a:prstGeom prst="rect">
            <a:avLst/>
          </a:prstGeom>
        </p:spPr>
      </p:pic>
      <p:pic>
        <p:nvPicPr>
          <p:cNvPr id="12" name="Picture 11">
            <a:extLst>
              <a:ext uri="{FF2B5EF4-FFF2-40B4-BE49-F238E27FC236}">
                <a16:creationId xmlns:a16="http://schemas.microsoft.com/office/drawing/2014/main" id="{B9105A5E-01E4-6B00-5D56-15EF5CFD0147}"/>
              </a:ext>
            </a:extLst>
          </p:cNvPr>
          <p:cNvPicPr>
            <a:picLocks noChangeAspect="1"/>
          </p:cNvPicPr>
          <p:nvPr/>
        </p:nvPicPr>
        <p:blipFill>
          <a:blip r:embed="rId3"/>
          <a:stretch>
            <a:fillRect/>
          </a:stretch>
        </p:blipFill>
        <p:spPr>
          <a:xfrm>
            <a:off x="8545108" y="4389953"/>
            <a:ext cx="3667637" cy="219106"/>
          </a:xfrm>
          <a:prstGeom prst="rect">
            <a:avLst/>
          </a:prstGeom>
        </p:spPr>
      </p:pic>
      <p:pic>
        <p:nvPicPr>
          <p:cNvPr id="13" name="Picture 12">
            <a:extLst>
              <a:ext uri="{FF2B5EF4-FFF2-40B4-BE49-F238E27FC236}">
                <a16:creationId xmlns:a16="http://schemas.microsoft.com/office/drawing/2014/main" id="{799360D8-F3A5-13A5-1D14-64BAEE8B5AC5}"/>
              </a:ext>
            </a:extLst>
          </p:cNvPr>
          <p:cNvPicPr>
            <a:picLocks noChangeAspect="1"/>
          </p:cNvPicPr>
          <p:nvPr/>
        </p:nvPicPr>
        <p:blipFill>
          <a:blip r:embed="rId4"/>
          <a:stretch>
            <a:fillRect/>
          </a:stretch>
        </p:blipFill>
        <p:spPr>
          <a:xfrm>
            <a:off x="8565853" y="4663021"/>
            <a:ext cx="2724530" cy="161948"/>
          </a:xfrm>
          <a:prstGeom prst="rect">
            <a:avLst/>
          </a:prstGeom>
        </p:spPr>
      </p:pic>
    </p:spTree>
    <p:extLst>
      <p:ext uri="{BB962C8B-B14F-4D97-AF65-F5344CB8AC3E}">
        <p14:creationId xmlns:p14="http://schemas.microsoft.com/office/powerpoint/2010/main" val="217919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FAB-CB75-E230-A802-02AB4BCFDB1A}"/>
              </a:ext>
            </a:extLst>
          </p:cNvPr>
          <p:cNvSpPr>
            <a:spLocks noGrp="1"/>
          </p:cNvSpPr>
          <p:nvPr>
            <p:ph type="ctrTitle"/>
          </p:nvPr>
        </p:nvSpPr>
        <p:spPr/>
        <p:txBody>
          <a:bodyPr/>
          <a:lstStyle/>
          <a:p>
            <a:r>
              <a:rPr lang="en-US" dirty="0"/>
              <a:t>Pre-processing </a:t>
            </a:r>
            <a:br>
              <a:rPr lang="en-US" dirty="0"/>
            </a:br>
            <a:r>
              <a:rPr lang="en-US" dirty="0"/>
              <a:t>Rewriting Simplification</a:t>
            </a:r>
          </a:p>
        </p:txBody>
      </p:sp>
      <p:sp>
        <p:nvSpPr>
          <p:cNvPr id="3" name="Subtitle 2">
            <a:extLst>
              <a:ext uri="{FF2B5EF4-FFF2-40B4-BE49-F238E27FC236}">
                <a16:creationId xmlns:a16="http://schemas.microsoft.com/office/drawing/2014/main" id="{EBC09C14-4D76-71E0-CAAD-933B42257860}"/>
              </a:ext>
            </a:extLst>
          </p:cNvPr>
          <p:cNvSpPr>
            <a:spLocks noGrp="1"/>
          </p:cNvSpPr>
          <p:nvPr>
            <p:ph type="subTitle" idx="1"/>
          </p:nvPr>
        </p:nvSpPr>
        <p:spPr/>
        <p:txBody>
          <a:bodyPr/>
          <a:lstStyle/>
          <a:p>
            <a:r>
              <a:rPr lang="en-US" dirty="0"/>
              <a:t>For Finite Sets</a:t>
            </a:r>
          </a:p>
        </p:txBody>
      </p:sp>
    </p:spTree>
    <p:extLst>
      <p:ext uri="{BB962C8B-B14F-4D97-AF65-F5344CB8AC3E}">
        <p14:creationId xmlns:p14="http://schemas.microsoft.com/office/powerpoint/2010/main" val="625873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692-76F4-05C1-0AF3-66A7EFBAB81C}"/>
              </a:ext>
            </a:extLst>
          </p:cNvPr>
          <p:cNvSpPr>
            <a:spLocks noGrp="1"/>
          </p:cNvSpPr>
          <p:nvPr>
            <p:ph type="title"/>
          </p:nvPr>
        </p:nvSpPr>
        <p:spPr/>
        <p:txBody>
          <a:bodyPr/>
          <a:lstStyle/>
          <a:p>
            <a:r>
              <a:rPr lang="en-US" dirty="0"/>
              <a:t>Finite Set Algebraic Simplification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D70FC-F2EA-1B59-AF6B-2330EE772D5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if code(</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)&lt;</m:t>
                    </m:r>
                  </m:oMath>
                </a14:m>
                <a:r>
                  <a:rPr lang="en-US" b="0" dirty="0"/>
                  <a:t> code(</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b="0" dirty="0"/>
              </a:p>
              <a:p>
                <a:pPr marL="0" indent="0">
                  <a:buNone/>
                </a:pP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298D70FC-F2EA-1B59-AF6B-2330EE772D5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399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DC2-A3BC-9E78-650D-EE3459C4F448}"/>
              </a:ext>
            </a:extLst>
          </p:cNvPr>
          <p:cNvSpPr>
            <a:spLocks noGrp="1"/>
          </p:cNvSpPr>
          <p:nvPr>
            <p:ph type="title"/>
          </p:nvPr>
        </p:nvSpPr>
        <p:spPr/>
        <p:txBody>
          <a:bodyPr/>
          <a:lstStyle/>
          <a:p>
            <a:r>
              <a:rPr lang="en-US" dirty="0"/>
              <a:t>Finite Sets Rewriter</a:t>
            </a:r>
          </a:p>
        </p:txBody>
      </p:sp>
      <p:sp>
        <p:nvSpPr>
          <p:cNvPr id="3" name="Content Placeholder 2">
            <a:extLst>
              <a:ext uri="{FF2B5EF4-FFF2-40B4-BE49-F238E27FC236}">
                <a16:creationId xmlns:a16="http://schemas.microsoft.com/office/drawing/2014/main" id="{CE988C5B-A9D6-3553-3D48-C3216FA45F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00050-6411-640B-41AB-DA2442E62A3C}"/>
              </a:ext>
            </a:extLst>
          </p:cNvPr>
          <p:cNvPicPr>
            <a:picLocks noChangeAspect="1"/>
          </p:cNvPicPr>
          <p:nvPr/>
        </p:nvPicPr>
        <p:blipFill>
          <a:blip r:embed="rId2"/>
          <a:stretch>
            <a:fillRect/>
          </a:stretch>
        </p:blipFill>
        <p:spPr>
          <a:xfrm>
            <a:off x="925550" y="1216668"/>
            <a:ext cx="11121483" cy="5641332"/>
          </a:xfrm>
          <a:prstGeom prst="rect">
            <a:avLst/>
          </a:prstGeom>
        </p:spPr>
      </p:pic>
    </p:spTree>
    <p:extLst>
      <p:ext uri="{BB962C8B-B14F-4D97-AF65-F5344CB8AC3E}">
        <p14:creationId xmlns:p14="http://schemas.microsoft.com/office/powerpoint/2010/main" val="257264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398B-09DC-207E-01DA-09A51AF3F934}"/>
              </a:ext>
            </a:extLst>
          </p:cNvPr>
          <p:cNvSpPr>
            <a:spLocks noGrp="1"/>
          </p:cNvSpPr>
          <p:nvPr>
            <p:ph type="title"/>
          </p:nvPr>
        </p:nvSpPr>
        <p:spPr/>
        <p:txBody>
          <a:bodyPr/>
          <a:lstStyle/>
          <a:p>
            <a:r>
              <a:rPr lang="en-US" dirty="0"/>
              <a:t>Let’s be lazy, but not too lazy, but verify</a:t>
            </a:r>
          </a:p>
        </p:txBody>
      </p:sp>
      <p:sp>
        <p:nvSpPr>
          <p:cNvPr id="3" name="Content Placeholder 2">
            <a:extLst>
              <a:ext uri="{FF2B5EF4-FFF2-40B4-BE49-F238E27FC236}">
                <a16:creationId xmlns:a16="http://schemas.microsoft.com/office/drawing/2014/main" id="{9E8FCFE7-CBBC-83C2-37CE-E0C05D725217}"/>
              </a:ext>
            </a:extLst>
          </p:cNvPr>
          <p:cNvSpPr>
            <a:spLocks noGrp="1"/>
          </p:cNvSpPr>
          <p:nvPr>
            <p:ph idx="1"/>
          </p:nvPr>
        </p:nvSpPr>
        <p:spPr/>
        <p:txBody>
          <a:bodyPr/>
          <a:lstStyle/>
          <a:p>
            <a:pPr marL="514350" indent="-514350">
              <a:buAutoNum type="arabicPeriod"/>
            </a:pPr>
            <a:r>
              <a:rPr lang="en-US" dirty="0"/>
              <a:t>Ask copilot to produce rewrite rules and implementation</a:t>
            </a:r>
          </a:p>
          <a:p>
            <a:pPr marL="514350" indent="-514350">
              <a:buAutoNum type="arabicPeriod"/>
            </a:pPr>
            <a:r>
              <a:rPr lang="en-US" dirty="0"/>
              <a:t>Axiomatize finite sets for a 3-4 variables. Enumerate terms and mine for equalities. </a:t>
            </a:r>
          </a:p>
          <a:p>
            <a:pPr marL="0" indent="0">
              <a:buNone/>
            </a:pPr>
            <a:endParaRPr lang="en-US" dirty="0"/>
          </a:p>
          <a:p>
            <a:pPr marL="0" indent="0">
              <a:buNone/>
            </a:pPr>
            <a:r>
              <a:rPr lang="en-US" dirty="0"/>
              <a:t>Q: how would </a:t>
            </a:r>
            <a:r>
              <a:rPr lang="en-US" b="1" i="1" dirty="0"/>
              <a:t>you</a:t>
            </a:r>
            <a:r>
              <a:rPr lang="en-US" dirty="0"/>
              <a:t> address the following?</a:t>
            </a:r>
          </a:p>
          <a:p>
            <a:pPr lvl="1"/>
            <a:r>
              <a:rPr lang="en-US" dirty="0"/>
              <a:t>Correctness of simplification rules and code.</a:t>
            </a:r>
          </a:p>
          <a:p>
            <a:pPr lvl="1"/>
            <a:r>
              <a:rPr lang="en-US" dirty="0"/>
              <a:t>Adequacy of simplification rules? Do they cover useful cases, what could be covered.</a:t>
            </a:r>
          </a:p>
          <a:p>
            <a:pPr lvl="1"/>
            <a:endParaRPr lang="en-US" dirty="0"/>
          </a:p>
        </p:txBody>
      </p:sp>
    </p:spTree>
    <p:extLst>
      <p:ext uri="{BB962C8B-B14F-4D97-AF65-F5344CB8AC3E}">
        <p14:creationId xmlns:p14="http://schemas.microsoft.com/office/powerpoint/2010/main" val="34019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0E033-D986-0917-39CE-01920E476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BFBB1-F3C2-C377-466E-226864999B2F}"/>
              </a:ext>
            </a:extLst>
          </p:cNvPr>
          <p:cNvSpPr>
            <a:spLocks noGrp="1"/>
          </p:cNvSpPr>
          <p:nvPr>
            <p:ph type="ctrTitle"/>
          </p:nvPr>
        </p:nvSpPr>
        <p:spPr/>
        <p:txBody>
          <a:bodyPr/>
          <a:lstStyle/>
          <a:p>
            <a:r>
              <a:rPr lang="en-US" dirty="0"/>
              <a:t>Pre-processing </a:t>
            </a:r>
            <a:br>
              <a:rPr lang="en-US" dirty="0"/>
            </a:br>
            <a:r>
              <a:rPr lang="en-US" dirty="0"/>
              <a:t>Global Simplification</a:t>
            </a:r>
          </a:p>
        </p:txBody>
      </p:sp>
      <p:sp>
        <p:nvSpPr>
          <p:cNvPr id="3" name="Subtitle 2">
            <a:extLst>
              <a:ext uri="{FF2B5EF4-FFF2-40B4-BE49-F238E27FC236}">
                <a16:creationId xmlns:a16="http://schemas.microsoft.com/office/drawing/2014/main" id="{742B1C56-5C01-CD13-EADD-96CD940C1C13}"/>
              </a:ext>
            </a:extLst>
          </p:cNvPr>
          <p:cNvSpPr>
            <a:spLocks noGrp="1"/>
          </p:cNvSpPr>
          <p:nvPr>
            <p:ph type="subTitle" idx="1"/>
          </p:nvPr>
        </p:nvSpPr>
        <p:spPr/>
        <p:txBody>
          <a:bodyPr/>
          <a:lstStyle/>
          <a:p>
            <a:r>
              <a:rPr lang="en-US" dirty="0"/>
              <a:t>For Finite Sets</a:t>
            </a:r>
          </a:p>
        </p:txBody>
      </p:sp>
      <p:pic>
        <p:nvPicPr>
          <p:cNvPr id="5" name="Picture 4">
            <a:extLst>
              <a:ext uri="{FF2B5EF4-FFF2-40B4-BE49-F238E27FC236}">
                <a16:creationId xmlns:a16="http://schemas.microsoft.com/office/drawing/2014/main" id="{624FC1A3-1072-B79F-07DE-A9E5788C3F36}"/>
              </a:ext>
            </a:extLst>
          </p:cNvPr>
          <p:cNvPicPr>
            <a:picLocks noChangeAspect="1"/>
          </p:cNvPicPr>
          <p:nvPr/>
        </p:nvPicPr>
        <p:blipFill>
          <a:blip r:embed="rId2"/>
          <a:stretch>
            <a:fillRect/>
          </a:stretch>
        </p:blipFill>
        <p:spPr>
          <a:xfrm>
            <a:off x="7022331" y="3914373"/>
            <a:ext cx="5288615" cy="2943627"/>
          </a:xfrm>
          <a:prstGeom prst="rect">
            <a:avLst/>
          </a:prstGeom>
        </p:spPr>
      </p:pic>
    </p:spTree>
    <p:extLst>
      <p:ext uri="{BB962C8B-B14F-4D97-AF65-F5344CB8AC3E}">
        <p14:creationId xmlns:p14="http://schemas.microsoft.com/office/powerpoint/2010/main" val="383960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9F9-003C-2F1D-EA66-04F9EC30DD50}"/>
              </a:ext>
            </a:extLst>
          </p:cNvPr>
          <p:cNvSpPr>
            <a:spLocks noGrp="1"/>
          </p:cNvSpPr>
          <p:nvPr>
            <p:ph type="title"/>
          </p:nvPr>
        </p:nvSpPr>
        <p:spPr/>
        <p:txBody>
          <a:bodyPr/>
          <a:lstStyle/>
          <a:p>
            <a:r>
              <a:rPr lang="en-US" dirty="0"/>
              <a:t>Global Simplification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6590A-40FD-EABF-1A9A-68A04DAD671E}"/>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 suppose this is the only occurrence of </a:t>
                </a:r>
                <a14:m>
                  <m:oMath xmlns:m="http://schemas.openxmlformats.org/officeDocument/2006/math">
                    <m:r>
                      <a:rPr lang="en-US" i="1">
                        <a:latin typeface="Cambria Math" panose="02040503050406030204" pitchFamily="18" charset="0"/>
                      </a:rPr>
                      <m:t>𝑋</m:t>
                    </m:r>
                  </m:oMath>
                </a14:m>
                <a:r>
                  <a:rPr lang="en-US" dirty="0"/>
                  <a:t> in </a:t>
                </a:r>
                <a14:m>
                  <m:oMath xmlns:m="http://schemas.openxmlformats.org/officeDocument/2006/math">
                    <m:r>
                      <a:rPr lang="en-US" i="1">
                        <a:latin typeface="Cambria Math" panose="02040503050406030204" pitchFamily="18" charset="0"/>
                      </a:rPr>
                      <m:t>𝐹</m:t>
                    </m:r>
                  </m:oMath>
                </a14:m>
                <a:r>
                  <a:rPr lang="en-US" dirty="0"/>
                  <a:t>.</a:t>
                </a:r>
              </a:p>
              <a:p>
                <a:pPr marL="0" indent="0">
                  <a:buNone/>
                </a:pPr>
                <a:endParaRPr lang="en-US" dirty="0"/>
              </a:p>
              <a:p>
                <a:pPr marL="0" indent="0">
                  <a:buNone/>
                </a:pPr>
                <a:r>
                  <a:rPr lang="en-US" dirty="0"/>
                  <a:t>Can we solve equisatisfiable F without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0" smtClean="0">
                        <a:latin typeface="Cambria Math" panose="02040503050406030204" pitchFamily="18" charset="0"/>
                      </a:rPr>
                      <m:t>?</m:t>
                    </m:r>
                  </m:oMath>
                </a14:m>
                <a:endParaRPr lang="en-US" dirty="0"/>
              </a:p>
              <a:p>
                <a:pPr marL="0" indent="0">
                  <a:buNone/>
                </a:pPr>
                <a:endParaRPr lang="en-US" dirty="0"/>
              </a:p>
              <a:p>
                <a:pPr marL="0" indent="0">
                  <a:buNone/>
                </a:pPr>
                <a:r>
                  <a:rPr lang="en-US" dirty="0"/>
                  <a:t>Example: If </a:t>
                </a:r>
                <a14:m>
                  <m:oMath xmlns:m="http://schemas.openxmlformats.org/officeDocument/2006/math">
                    <m:r>
                      <a:rPr lang="en-US" i="1">
                        <a:latin typeface="Cambria Math" panose="02040503050406030204" pitchFamily="18" charset="0"/>
                      </a:rPr>
                      <m:t>𝐹</m:t>
                    </m:r>
                  </m:oMath>
                </a14:m>
                <a:r>
                  <a:rPr lang="en-US" dirty="0"/>
                  <a:t> is monotone in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oMath>
                </a14:m>
                <a:r>
                  <a:rPr lang="en-US" dirty="0"/>
                  <a:t>we could replace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oMath>
                </a14:m>
                <a:r>
                  <a:rPr lang="en-US" dirty="0"/>
                  <a:t> by </a:t>
                </a:r>
                <a14:m>
                  <m:oMath xmlns:m="http://schemas.openxmlformats.org/officeDocument/2006/math">
                    <m:r>
                      <a:rPr lang="en-US" i="1">
                        <a:latin typeface="Cambria Math" panose="02040503050406030204" pitchFamily="18" charset="0"/>
                      </a:rPr>
                      <m:t>𝑆</m:t>
                    </m:r>
                  </m:oMath>
                </a14:m>
                <a:r>
                  <a:rPr lang="en-US" dirty="0"/>
                  <a:t>.</a:t>
                </a:r>
              </a:p>
              <a:p>
                <a:pPr marL="0" indent="0">
                  <a:buNone/>
                </a:pPr>
                <a:endParaRPr lang="en-US" dirty="0"/>
              </a:p>
              <a:p>
                <a:pPr marL="0" indent="0">
                  <a:buNone/>
                </a:pPr>
                <a:r>
                  <a:rPr lang="en-US" dirty="0"/>
                  <a:t>Task 3: develop global simplification rules for finite sets. Integrate rules into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256590A-40FD-EABF-1A9A-68A04DAD671E}"/>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D6966D-35D3-D792-C82B-B3861569D3D2}"/>
              </a:ext>
            </a:extLst>
          </p:cNvPr>
          <p:cNvPicPr>
            <a:picLocks noChangeAspect="1"/>
          </p:cNvPicPr>
          <p:nvPr/>
        </p:nvPicPr>
        <p:blipFill>
          <a:blip r:embed="rId3"/>
          <a:stretch>
            <a:fillRect/>
          </a:stretch>
        </p:blipFill>
        <p:spPr>
          <a:xfrm>
            <a:off x="2052808" y="5417388"/>
            <a:ext cx="9128464" cy="5615797"/>
          </a:xfrm>
          <a:prstGeom prst="rect">
            <a:avLst/>
          </a:prstGeom>
        </p:spPr>
      </p:pic>
    </p:spTree>
    <p:extLst>
      <p:ext uri="{BB962C8B-B14F-4D97-AF65-F5344CB8AC3E}">
        <p14:creationId xmlns:p14="http://schemas.microsoft.com/office/powerpoint/2010/main" val="12148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a:xfrm>
            <a:off x="1524000" y="591897"/>
            <a:ext cx="9144000" cy="1008303"/>
          </a:xfrm>
        </p:spPr>
        <p:txBody>
          <a:bodyPr/>
          <a:lstStyle/>
          <a:p>
            <a:r>
              <a:rPr lang="en-US" dirty="0"/>
              <a:t>Elements of Solving</a:t>
            </a:r>
          </a:p>
        </p:txBody>
      </p:sp>
      <p:sp>
        <p:nvSpPr>
          <p:cNvPr id="6" name="Rectangle: Rounded Corners 5">
            <a:extLst>
              <a:ext uri="{FF2B5EF4-FFF2-40B4-BE49-F238E27FC236}">
                <a16:creationId xmlns:a16="http://schemas.microsoft.com/office/drawing/2014/main" id="{24C98352-E097-F953-7443-A24C43EB29AB}"/>
              </a:ext>
            </a:extLst>
          </p:cNvPr>
          <p:cNvSpPr/>
          <p:nvPr/>
        </p:nvSpPr>
        <p:spPr>
          <a:xfrm>
            <a:off x="2682815" y="2389517"/>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Satisfiability Preserving </a:t>
            </a:r>
            <a:br>
              <a:rPr lang="en-US" sz="2400" dirty="0"/>
            </a:br>
            <a:r>
              <a:rPr lang="en-US" sz="2400" dirty="0"/>
              <a:t>Pre/in-processing</a:t>
            </a:r>
          </a:p>
        </p:txBody>
      </p:sp>
      <p:sp>
        <p:nvSpPr>
          <p:cNvPr id="8" name="Rectangle: Rounded Corners 7">
            <a:extLst>
              <a:ext uri="{FF2B5EF4-FFF2-40B4-BE49-F238E27FC236}">
                <a16:creationId xmlns:a16="http://schemas.microsoft.com/office/drawing/2014/main" id="{097DB5E0-42E9-E2AB-0512-099D976E6EF2}"/>
              </a:ext>
            </a:extLst>
          </p:cNvPr>
          <p:cNvSpPr/>
          <p:nvPr/>
        </p:nvSpPr>
        <p:spPr>
          <a:xfrm>
            <a:off x="6294407" y="4477109"/>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Search</a:t>
            </a:r>
          </a:p>
        </p:txBody>
      </p:sp>
      <p:cxnSp>
        <p:nvCxnSpPr>
          <p:cNvPr id="10" name="Connector: Elbow 9">
            <a:extLst>
              <a:ext uri="{FF2B5EF4-FFF2-40B4-BE49-F238E27FC236}">
                <a16:creationId xmlns:a16="http://schemas.microsoft.com/office/drawing/2014/main" id="{6D3D1DE5-B985-7E83-0BEB-ED7C2733A935}"/>
              </a:ext>
            </a:extLst>
          </p:cNvPr>
          <p:cNvCxnSpPr>
            <a:stCxn id="6" idx="3"/>
            <a:endCxn id="8" idx="0"/>
          </p:cNvCxnSpPr>
          <p:nvPr/>
        </p:nvCxnSpPr>
        <p:spPr>
          <a:xfrm>
            <a:off x="5710687" y="3187461"/>
            <a:ext cx="2097656" cy="1280160"/>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9985C7D-6D4C-D5E8-6E5E-B16FF34EC8F5}"/>
              </a:ext>
            </a:extLst>
          </p:cNvPr>
          <p:cNvCxnSpPr>
            <a:cxnSpLocks/>
            <a:stCxn id="8" idx="1"/>
            <a:endCxn id="6" idx="2"/>
          </p:cNvCxnSpPr>
          <p:nvPr/>
        </p:nvCxnSpPr>
        <p:spPr>
          <a:xfrm rot="10800000">
            <a:off x="4196751" y="3985405"/>
            <a:ext cx="2097656" cy="1289649"/>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4" name="Speech Bubble: Rectangle with Corners Rounded 3">
            <a:extLst>
              <a:ext uri="{FF2B5EF4-FFF2-40B4-BE49-F238E27FC236}">
                <a16:creationId xmlns:a16="http://schemas.microsoft.com/office/drawing/2014/main" id="{EA8DA1F9-58A4-7046-D85C-103797B22E90}"/>
              </a:ext>
            </a:extLst>
          </p:cNvPr>
          <p:cNvSpPr/>
          <p:nvPr/>
        </p:nvSpPr>
        <p:spPr>
          <a:xfrm>
            <a:off x="53196" y="5003417"/>
            <a:ext cx="2941607" cy="1104181"/>
          </a:xfrm>
          <a:prstGeom prst="wedgeRoundRectCallout">
            <a:avLst>
              <a:gd name="adj1" fmla="val -19659"/>
              <a:gd name="adj2" fmla="val 71094"/>
              <a:gd name="adj3" fmla="val 1666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ysClr val="windowText" lastClr="000000"/>
                </a:solidFill>
              </a:rPr>
              <a:t>Encoding and re-encoding</a:t>
            </a:r>
          </a:p>
          <a:p>
            <a:r>
              <a:rPr lang="en-US" dirty="0">
                <a:solidFill>
                  <a:sysClr val="windowText" lastClr="000000"/>
                </a:solidFill>
              </a:rPr>
              <a:t>c</a:t>
            </a:r>
            <a:r>
              <a:rPr lang="en-US">
                <a:solidFill>
                  <a:sysClr val="windowText" lastClr="000000"/>
                </a:solidFill>
              </a:rPr>
              <a:t>an </a:t>
            </a:r>
            <a:r>
              <a:rPr lang="en-US" dirty="0">
                <a:solidFill>
                  <a:sysClr val="windowText" lastClr="000000"/>
                </a:solidFill>
              </a:rPr>
              <a:t>also be considered an </a:t>
            </a:r>
          </a:p>
          <a:p>
            <a:r>
              <a:rPr lang="en-US" dirty="0">
                <a:solidFill>
                  <a:sysClr val="windowText" lastClr="000000"/>
                </a:solidFill>
              </a:rPr>
              <a:t>element of solving loop.</a:t>
            </a:r>
          </a:p>
        </p:txBody>
      </p:sp>
      <p:pic>
        <p:nvPicPr>
          <p:cNvPr id="5" name="Picture 4" descr="SpongeBob SquarePants - SpongeBob Wiki, the SpongeBob encyclopedia">
            <a:extLst>
              <a:ext uri="{FF2B5EF4-FFF2-40B4-BE49-F238E27FC236}">
                <a16:creationId xmlns:a16="http://schemas.microsoft.com/office/drawing/2014/main" id="{3D0FC0F0-CA7A-C269-F490-8501395C925B}"/>
              </a:ext>
            </a:extLst>
          </p:cNvPr>
          <p:cNvPicPr>
            <a:picLocks noChangeAspect="1"/>
          </p:cNvPicPr>
          <p:nvPr/>
        </p:nvPicPr>
        <p:blipFill>
          <a:blip r:embed="rId2"/>
          <a:stretch>
            <a:fillRect/>
          </a:stretch>
        </p:blipFill>
        <p:spPr>
          <a:xfrm flipH="1">
            <a:off x="1076338" y="6177048"/>
            <a:ext cx="643949" cy="643949"/>
          </a:xfrm>
          <a:prstGeom prst="rect">
            <a:avLst/>
          </a:prstGeom>
        </p:spPr>
      </p:pic>
    </p:spTree>
    <p:extLst>
      <p:ext uri="{BB962C8B-B14F-4D97-AF65-F5344CB8AC3E}">
        <p14:creationId xmlns:p14="http://schemas.microsoft.com/office/powerpoint/2010/main" val="376862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6FFB-7650-4B80-A7EC-A57101AA964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D83988C-71C8-48C5-B3BE-EDF618F9B253}"/>
              </a:ext>
            </a:extLst>
          </p:cNvPr>
          <p:cNvSpPr/>
          <p:nvPr/>
        </p:nvSpPr>
        <p:spPr>
          <a:xfrm>
            <a:off x="2803585" y="3509963"/>
            <a:ext cx="1526875" cy="6393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C503847-C139-1C39-EEBE-DB97BED57175}"/>
              </a:ext>
            </a:extLst>
          </p:cNvPr>
          <p:cNvSpPr>
            <a:spLocks noGrp="1"/>
          </p:cNvSpPr>
          <p:nvPr>
            <p:ph type="ctrTitle"/>
          </p:nvPr>
        </p:nvSpPr>
        <p:spPr/>
        <p:txBody>
          <a:bodyPr/>
          <a:lstStyle/>
          <a:p>
            <a:r>
              <a:rPr lang="en-US" dirty="0"/>
              <a:t>Search Engines</a:t>
            </a:r>
          </a:p>
        </p:txBody>
      </p:sp>
      <p:sp>
        <p:nvSpPr>
          <p:cNvPr id="3" name="Subtitle 2">
            <a:extLst>
              <a:ext uri="{FF2B5EF4-FFF2-40B4-BE49-F238E27FC236}">
                <a16:creationId xmlns:a16="http://schemas.microsoft.com/office/drawing/2014/main" id="{E8C97EBB-C626-86A3-5695-063535C84123}"/>
              </a:ext>
            </a:extLst>
          </p:cNvPr>
          <p:cNvSpPr>
            <a:spLocks noGrp="1"/>
          </p:cNvSpPr>
          <p:nvPr>
            <p:ph type="subTitle" idx="1"/>
          </p:nvPr>
        </p:nvSpPr>
        <p:spPr/>
        <p:txBody>
          <a:bodyPr/>
          <a:lstStyle/>
          <a:p>
            <a:r>
              <a:rPr lang="en-US" dirty="0"/>
              <a:t>CDCL(T)	SPACER	NLSAT		QSAT</a:t>
            </a:r>
          </a:p>
        </p:txBody>
      </p:sp>
    </p:spTree>
    <p:extLst>
      <p:ext uri="{BB962C8B-B14F-4D97-AF65-F5344CB8AC3E}">
        <p14:creationId xmlns:p14="http://schemas.microsoft.com/office/powerpoint/2010/main" val="145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65493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EB4C55-82FE-4803-8F0A-3BAEF96EFBFD}"/>
              </a:ext>
            </a:extLst>
          </p:cNvPr>
          <p:cNvSpPr txBox="1"/>
          <p:nvPr/>
        </p:nvSpPr>
        <p:spPr>
          <a:xfrm>
            <a:off x="1396808" y="1793251"/>
            <a:ext cx="6094520" cy="369332"/>
          </a:xfrm>
          <a:prstGeom prst="rect">
            <a:avLst/>
          </a:prstGeom>
          <a:noFill/>
        </p:spPr>
        <p:txBody>
          <a:bodyPr wrap="square">
            <a:spAutoFit/>
          </a:bodyPr>
          <a:lstStyle/>
          <a:p>
            <a:pPr marL="384954" indent="-384954" algn="ctr" defTabSz="914363" hangingPunct="1">
              <a:lnSpc>
                <a:spcPct val="90000"/>
              </a:lnSpc>
              <a:spcBef>
                <a:spcPct val="20000"/>
              </a:spcBef>
              <a:buSzPct val="90000"/>
              <a:defRPr/>
            </a:pPr>
            <a:r>
              <a:rPr lang="en-US" sz="2000" kern="1200">
                <a:solidFill>
                  <a:srgbClr val="0070C0"/>
                </a:solidFill>
                <a:latin typeface="Calibri"/>
                <a:ea typeface="+mn-ea"/>
                <a:cs typeface="+mn-cs"/>
              </a:rPr>
              <a:t>x </a:t>
            </a:r>
            <a:r>
              <a:rPr lang="en-US" sz="2000" kern="1200">
                <a:solidFill>
                  <a:srgbClr val="0070C0"/>
                </a:solidFill>
                <a:latin typeface="Calibri"/>
                <a:ea typeface="+mn-ea"/>
                <a:cs typeface="+mn-cs"/>
                <a:sym typeface="Symbol"/>
              </a:rPr>
              <a:t> 0,    y = x + 1,    (y &gt; 2  y &lt; 1</a:t>
            </a:r>
            <a:r>
              <a:rPr lang="en-US" sz="1800" kern="1200">
                <a:solidFill>
                  <a:srgbClr val="0070C0"/>
                </a:solidFill>
                <a:latin typeface="Calibri"/>
                <a:ea typeface="+mn-ea"/>
                <a:cs typeface="+mn-cs"/>
                <a:sym typeface="Symbol"/>
              </a:rPr>
              <a:t>) </a:t>
            </a:r>
            <a:endParaRPr lang="en-US" sz="1800" kern="1200">
              <a:solidFill>
                <a:srgbClr val="0070C0"/>
              </a:solidFill>
              <a:latin typeface="Calibri"/>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DC23DC-7DCB-413B-88E2-8C3ABBC7BD21}"/>
                  </a:ext>
                </a:extLst>
              </p:cNvPr>
              <p:cNvSpPr txBox="1"/>
              <p:nvPr/>
            </p:nvSpPr>
            <p:spPr>
              <a:xfrm>
                <a:off x="3045666" y="2836648"/>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14:m>
                  <m:oMathPara xmlns:m="http://schemas.openxmlformats.org/officeDocument/2006/math">
                    <m:oMathParaPr>
                      <m:jc m:val="centerGroup"/>
                    </m:oMathParaPr>
                    <m:oMath xmlns:m="http://schemas.openxmlformats.org/officeDocument/2006/math">
                      <m:r>
                        <a:rPr lang="en-US" sz="2000" i="1" kern="1200" dirty="0" smtClean="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1</m:t>
                      </m:r>
                      <m:r>
                        <a:rPr lang="en-US" sz="2000" i="1" kern="1200" dirty="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𝑝</m:t>
                      </m:r>
                      <m:r>
                        <a:rPr lang="en-US" sz="2000" i="1" kern="1200" baseline="-25000" dirty="0" smtClean="0">
                          <a:latin typeface="Cambria Math" panose="02040503050406030204" pitchFamily="18" charset="0"/>
                          <a:ea typeface="+mn-ea"/>
                          <a:cs typeface="+mn-cs"/>
                          <a:sym typeface="Symbol"/>
                        </a:rPr>
                        <m:t>2</m:t>
                      </m:r>
                      <m:r>
                        <a:rPr lang="en-US" sz="2000" i="1" kern="1200" dirty="0">
                          <a:latin typeface="Cambria Math" panose="02040503050406030204" pitchFamily="18" charset="0"/>
                          <a:ea typeface="+mn-ea"/>
                          <a:cs typeface="+mn-cs"/>
                          <a:sym typeface="Symbol"/>
                        </a:rPr>
                        <m:t>, </m:t>
                      </m:r>
                      <m:r>
                        <a:rPr lang="en-US" sz="2000" b="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3</m:t>
                      </m:r>
                      <m:r>
                        <a:rPr lang="en-US" sz="2000" i="1" kern="1200" dirty="0">
                          <a:latin typeface="Cambria Math" panose="02040503050406030204" pitchFamily="18" charset="0"/>
                          <a:ea typeface="+mn-ea"/>
                          <a:cs typeface="+mn-cs"/>
                          <a:sym typeface="Symbol"/>
                        </a:rPr>
                        <m:t>  </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4</m:t>
                      </m:r>
                      <m:r>
                        <a:rPr lang="en-US" sz="2000" i="1" kern="1200" dirty="0">
                          <a:latin typeface="Cambria Math" panose="02040503050406030204" pitchFamily="18" charset="0"/>
                          <a:ea typeface="+mn-ea"/>
                          <a:cs typeface="+mn-cs"/>
                          <a:sym typeface="Symbol"/>
                        </a:rPr>
                        <m:t>)</m:t>
                      </m:r>
                    </m:oMath>
                  </m:oMathPara>
                </a14:m>
                <a:endParaRPr lang="en-US" sz="2000" kern="1200">
                  <a:latin typeface="Calibri"/>
                  <a:ea typeface="+mn-ea"/>
                  <a:cs typeface="+mn-cs"/>
                  <a:sym typeface="Symbol"/>
                </a:endParaRPr>
              </a:p>
            </p:txBody>
          </p:sp>
        </mc:Choice>
        <mc:Fallback xmlns="">
          <p:sp>
            <p:nvSpPr>
              <p:cNvPr id="7" name="TextBox 6">
                <a:extLst>
                  <a:ext uri="{FF2B5EF4-FFF2-40B4-BE49-F238E27FC236}">
                    <a16:creationId xmlns:a16="http://schemas.microsoft.com/office/drawing/2014/main" id="{4EDC23DC-7DCB-413B-88E2-8C3ABBC7BD21}"/>
                  </a:ext>
                </a:extLst>
              </p:cNvPr>
              <p:cNvSpPr txBox="1">
                <a:spLocks noRot="1" noChangeAspect="1" noMove="1" noResize="1" noEditPoints="1" noAdjustHandles="1" noChangeArrowheads="1" noChangeShapeType="1" noTextEdit="1"/>
              </p:cNvSpPr>
              <p:nvPr/>
            </p:nvSpPr>
            <p:spPr>
              <a:xfrm>
                <a:off x="3045666" y="2836648"/>
                <a:ext cx="2995588" cy="369332"/>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62A8C14-3D5B-4987-8DDA-73821E95F5F3}"/>
                  </a:ext>
                </a:extLst>
              </p:cNvPr>
              <p:cNvSpPr txBox="1">
                <a:spLocks/>
              </p:cNvSpPr>
              <p:nvPr/>
            </p:nvSpPr>
            <p:spPr>
              <a:xfrm>
                <a:off x="3001142" y="3935397"/>
                <a:ext cx="3125131"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00B050"/>
                          </a:solidFill>
                          <a:latin typeface="Cambria Math" panose="02040503050406030204" pitchFamily="18" charset="0"/>
                          <a:ea typeface="+mn-ea"/>
                          <a:cs typeface="+mn-cs"/>
                          <a:sym typeface="Symbol"/>
                        </a:rPr>
                        <m:t>𝑝</m:t>
                      </m:r>
                      <m:r>
                        <a:rPr lang="en-US" sz="2000" i="1" kern="1200" baseline="-25000" dirty="0" smtClean="0">
                          <a:solidFill>
                            <a:srgbClr val="00B050"/>
                          </a:solidFill>
                          <a:latin typeface="Cambria Math" panose="02040503050406030204" pitchFamily="18" charset="0"/>
                          <a:ea typeface="+mn-ea"/>
                          <a:cs typeface="+mn-cs"/>
                          <a:sym typeface="Symbol"/>
                        </a:rPr>
                        <m:t>1</m:t>
                      </m:r>
                      <m:r>
                        <a:rPr lang="en-US" sz="2000" i="1" kern="1200" dirty="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2</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3</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4</m:t>
                      </m:r>
                    </m:oMath>
                  </m:oMathPara>
                </a14:m>
                <a:endParaRPr lang="en-US" sz="2000" kern="1200">
                  <a:solidFill>
                    <a:srgbClr val="00B050"/>
                  </a:solidFill>
                  <a:latin typeface="Calibri"/>
                  <a:ea typeface="+mn-ea"/>
                  <a:cs typeface="+mn-cs"/>
                  <a:sym typeface="Symbol"/>
                </a:endParaRPr>
              </a:p>
            </p:txBody>
          </p:sp>
        </mc:Choice>
        <mc:Fallback xmlns="">
          <p:sp>
            <p:nvSpPr>
              <p:cNvPr id="9" name="Content Placeholder 2">
                <a:extLst>
                  <a:ext uri="{FF2B5EF4-FFF2-40B4-BE49-F238E27FC236}">
                    <a16:creationId xmlns:a16="http://schemas.microsoft.com/office/drawing/2014/main" id="{662A8C14-3D5B-4987-8DDA-73821E95F5F3}"/>
                  </a:ext>
                </a:extLst>
              </p:cNvPr>
              <p:cNvSpPr txBox="1">
                <a:spLocks noRot="1" noChangeAspect="1" noMove="1" noResize="1" noEditPoints="1" noAdjustHandles="1" noChangeArrowheads="1" noChangeShapeType="1" noTextEdit="1"/>
              </p:cNvSpPr>
              <p:nvPr/>
            </p:nvSpPr>
            <p:spPr>
              <a:xfrm>
                <a:off x="3001142" y="3935397"/>
                <a:ext cx="3125131" cy="276999"/>
              </a:xfrm>
              <a:prstGeom prst="rect">
                <a:avLst/>
              </a:prstGeom>
              <a:blipFill>
                <a:blip r:embed="rId3"/>
                <a:stretch>
                  <a:fillRect b="-2888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C68C5C5-30A8-4872-BA4B-0D8D86B8DA16}"/>
              </a:ext>
            </a:extLst>
          </p:cNvPr>
          <p:cNvSpPr txBox="1"/>
          <p:nvPr/>
        </p:nvSpPr>
        <p:spPr>
          <a:xfrm>
            <a:off x="3182916"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 1, </a:t>
            </a:r>
            <a:r>
              <a:rPr lang="en-US" sz="1800" kern="1200">
                <a:solidFill>
                  <a:srgbClr val="0070C0"/>
                </a:solidFill>
                <a:latin typeface="Calibri"/>
                <a:ea typeface="+mn-ea"/>
                <a:cs typeface="+mn-cs"/>
                <a:sym typeface="Symbol"/>
              </a:rPr>
              <a:t>y</a:t>
            </a:r>
            <a:r>
              <a:rPr lang="en-US" sz="1800" kern="1200">
                <a:solidFill>
                  <a:srgbClr val="0070C0"/>
                </a:solidFill>
                <a:latin typeface="Calibri"/>
                <a:ea typeface="+mn-ea"/>
                <a:cs typeface="+mn-cs"/>
              </a:rPr>
              <a:t> &lt; 1</a:t>
            </a:r>
          </a:p>
        </p:txBody>
      </p:sp>
      <p:sp>
        <p:nvSpPr>
          <p:cNvPr id="13" name="TextBox 12">
            <a:extLst>
              <a:ext uri="{FF2B5EF4-FFF2-40B4-BE49-F238E27FC236}">
                <a16:creationId xmlns:a16="http://schemas.microsoft.com/office/drawing/2014/main" id="{B95C996E-9BCC-453A-A090-B471A8567F6C}"/>
              </a:ext>
            </a:extLst>
          </p:cNvPr>
          <p:cNvSpPr txBox="1"/>
          <p:nvPr/>
        </p:nvSpPr>
        <p:spPr>
          <a:xfrm>
            <a:off x="8100788"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&lt; 1</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AAE6EAA-2549-4A23-8931-8CA2F92052F7}"/>
                  </a:ext>
                </a:extLst>
              </p:cNvPr>
              <p:cNvSpPr txBox="1">
                <a:spLocks/>
              </p:cNvSpPr>
              <p:nvPr/>
            </p:nvSpPr>
            <p:spPr>
              <a:xfrm>
                <a:off x="7853779" y="3935396"/>
                <a:ext cx="2174443"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1</m:t>
                      </m:r>
                      <m:r>
                        <a:rPr lang="en-US" sz="2000" i="1" kern="1200" dirty="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2</m:t>
                      </m:r>
                      <m:r>
                        <a:rPr lang="en-US" sz="2000" i="1" kern="1200" dirty="0" smtClean="0">
                          <a:solidFill>
                            <a:srgbClr val="FF0000"/>
                          </a:solidFill>
                          <a:latin typeface="Cambria Math" panose="02040503050406030204" pitchFamily="18" charset="0"/>
                          <a:ea typeface="+mn-ea"/>
                          <a:cs typeface="+mn-cs"/>
                          <a:sym typeface="Symbol"/>
                        </a:rPr>
                        <m:t>, </m:t>
                      </m:r>
                      <m:r>
                        <a:rPr lang="en-US" sz="2000" b="0" i="1" kern="1200" dirty="0" smtClean="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4</m:t>
                      </m:r>
                    </m:oMath>
                  </m:oMathPara>
                </a14:m>
                <a:endParaRPr lang="en-US" sz="2000" kern="1200">
                  <a:solidFill>
                    <a:srgbClr val="FF0000"/>
                  </a:solidFill>
                  <a:latin typeface="Calibri"/>
                  <a:ea typeface="+mn-ea"/>
                  <a:cs typeface="+mn-cs"/>
                  <a:sym typeface="Symbol"/>
                </a:endParaRPr>
              </a:p>
            </p:txBody>
          </p:sp>
        </mc:Choice>
        <mc:Fallback xmlns="">
          <p:sp>
            <p:nvSpPr>
              <p:cNvPr id="15" name="Content Placeholder 2">
                <a:extLst>
                  <a:ext uri="{FF2B5EF4-FFF2-40B4-BE49-F238E27FC236}">
                    <a16:creationId xmlns:a16="http://schemas.microsoft.com/office/drawing/2014/main" id="{4AAE6EAA-2549-4A23-8931-8CA2F92052F7}"/>
                  </a:ext>
                </a:extLst>
              </p:cNvPr>
              <p:cNvSpPr txBox="1">
                <a:spLocks noRot="1" noChangeAspect="1" noMove="1" noResize="1" noEditPoints="1" noAdjustHandles="1" noChangeArrowheads="1" noChangeShapeType="1" noTextEdit="1"/>
              </p:cNvSpPr>
              <p:nvPr/>
            </p:nvSpPr>
            <p:spPr>
              <a:xfrm>
                <a:off x="7853779" y="3935396"/>
                <a:ext cx="2174443" cy="276999"/>
              </a:xfrm>
              <a:prstGeom prst="rect">
                <a:avLst/>
              </a:prstGeom>
              <a:blipFill>
                <a:blip r:embed="rId4"/>
                <a:stretch>
                  <a:fillRect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AB405-7863-435B-A195-6A649FCF6470}"/>
                  </a:ext>
                </a:extLst>
              </p:cNvPr>
              <p:cNvSpPr txBox="1"/>
              <p:nvPr/>
            </p:nvSpPr>
            <p:spPr>
              <a:xfrm>
                <a:off x="7853779" y="2837789"/>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2000" kern="1200">
                    <a:latin typeface="Calibri"/>
                    <a:ea typeface="+mn-ea"/>
                    <a:cs typeface="+mn-cs"/>
                    <a:sym typeface="Symbol"/>
                  </a:rPr>
                  <a:t>(</a:t>
                </a:r>
                <a14:m>
                  <m:oMath xmlns:m="http://schemas.openxmlformats.org/officeDocument/2006/math">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1</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2</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4</m:t>
                        </m:r>
                      </m:sub>
                    </m:sSub>
                    <m:r>
                      <a:rPr lang="en-US" sz="2000" b="0" i="1" kern="1200" smtClean="0">
                        <a:latin typeface="Cambria Math" panose="02040503050406030204" pitchFamily="18" charset="0"/>
                        <a:ea typeface="+mn-ea"/>
                        <a:cs typeface="+mn-cs"/>
                        <a:sym typeface="Symbol"/>
                      </a:rPr>
                      <m:t>)</m:t>
                    </m:r>
                  </m:oMath>
                </a14:m>
                <a:endParaRPr lang="en-US" sz="2000" kern="1200">
                  <a:latin typeface="Calibri"/>
                  <a:ea typeface="+mn-ea"/>
                  <a:cs typeface="+mn-cs"/>
                  <a:sym typeface="Symbol"/>
                </a:endParaRPr>
              </a:p>
            </p:txBody>
          </p:sp>
        </mc:Choice>
        <mc:Fallback xmlns="">
          <p:sp>
            <p:nvSpPr>
              <p:cNvPr id="17" name="TextBox 16">
                <a:extLst>
                  <a:ext uri="{FF2B5EF4-FFF2-40B4-BE49-F238E27FC236}">
                    <a16:creationId xmlns:a16="http://schemas.microsoft.com/office/drawing/2014/main" id="{C3CAB405-7863-435B-A195-6A649FCF6470}"/>
                  </a:ext>
                </a:extLst>
              </p:cNvPr>
              <p:cNvSpPr txBox="1">
                <a:spLocks noRot="1" noChangeAspect="1" noMove="1" noResize="1" noEditPoints="1" noAdjustHandles="1" noChangeArrowheads="1" noChangeShapeType="1" noTextEdit="1"/>
              </p:cNvSpPr>
              <p:nvPr/>
            </p:nvSpPr>
            <p:spPr>
              <a:xfrm>
                <a:off x="7853779" y="2837789"/>
                <a:ext cx="2995588" cy="369332"/>
              </a:xfrm>
              <a:prstGeom prst="rect">
                <a:avLst/>
              </a:prstGeom>
              <a:blipFill>
                <a:blip r:embed="rId5"/>
                <a:stretch>
                  <a:fillRect l="-2033" t="-18333" b="-30000"/>
                </a:stretch>
              </a:blipFill>
            </p:spPr>
            <p:txBody>
              <a:bodyPr/>
              <a:lstStyle/>
              <a:p>
                <a:r>
                  <a:rPr lang="en-US">
                    <a:noFill/>
                  </a:rPr>
                  <a:t> </a:t>
                </a:r>
              </a:p>
            </p:txBody>
          </p:sp>
        </mc:Fallback>
      </mc:AlternateContent>
      <p:sp>
        <p:nvSpPr>
          <p:cNvPr id="21" name="Arrow: Down 20">
            <a:extLst>
              <a:ext uri="{FF2B5EF4-FFF2-40B4-BE49-F238E27FC236}">
                <a16:creationId xmlns:a16="http://schemas.microsoft.com/office/drawing/2014/main" id="{E50D88ED-6B50-411C-87E4-57E88F321F99}"/>
              </a:ext>
            </a:extLst>
          </p:cNvPr>
          <p:cNvSpPr/>
          <p:nvPr/>
        </p:nvSpPr>
        <p:spPr>
          <a:xfrm>
            <a:off x="3959440" y="3346882"/>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mc:AlternateContent xmlns:mc="http://schemas.openxmlformats.org/markup-compatibility/2006" xmlns:a14="http://schemas.microsoft.com/office/drawing/2010/main">
        <mc:Choice Requires="a14">
          <p:sp>
            <p:nvSpPr>
              <p:cNvPr id="23" name="Arrow: Down 22">
                <a:extLst>
                  <a:ext uri="{FF2B5EF4-FFF2-40B4-BE49-F238E27FC236}">
                    <a16:creationId xmlns:a16="http://schemas.microsoft.com/office/drawing/2014/main" id="{58C74A6C-5AA4-46C3-91D4-975008889382}"/>
                  </a:ext>
                </a:extLst>
              </p:cNvPr>
              <p:cNvSpPr/>
              <p:nvPr/>
            </p:nvSpPr>
            <p:spPr>
              <a:xfrm>
                <a:off x="3959440" y="2342625"/>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23" name="Arrow: Down 22">
                <a:extLst>
                  <a:ext uri="{FF2B5EF4-FFF2-40B4-BE49-F238E27FC236}">
                    <a16:creationId xmlns:a16="http://schemas.microsoft.com/office/drawing/2014/main" id="{58C74A6C-5AA4-46C3-91D4-975008889382}"/>
                  </a:ext>
                </a:extLst>
              </p:cNvPr>
              <p:cNvSpPr>
                <a:spLocks noRot="1" noChangeAspect="1" noMove="1" noResize="1" noEditPoints="1" noAdjustHandles="1" noChangeArrowheads="1" noChangeShapeType="1" noTextEdit="1"/>
              </p:cNvSpPr>
              <p:nvPr/>
            </p:nvSpPr>
            <p:spPr>
              <a:xfrm>
                <a:off x="3959440" y="2342625"/>
                <a:ext cx="1145220" cy="588514"/>
              </a:xfrm>
              <a:prstGeom prst="downArrow">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Arrow: Down 24">
                <a:extLst>
                  <a:ext uri="{FF2B5EF4-FFF2-40B4-BE49-F238E27FC236}">
                    <a16:creationId xmlns:a16="http://schemas.microsoft.com/office/drawing/2014/main" id="{08B038BB-EB59-45A1-B5D6-C7F67CE0FBFF}"/>
                  </a:ext>
                </a:extLst>
              </p:cNvPr>
              <p:cNvSpPr/>
              <p:nvPr/>
            </p:nvSpPr>
            <p:spPr>
              <a:xfrm>
                <a:off x="3959440" y="4479341"/>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𝛾</m:t>
                      </m:r>
                    </m:oMath>
                  </m:oMathPara>
                </a14:m>
                <a:endParaRPr lang="en-US">
                  <a:solidFill>
                    <a:schemeClr val="tx1"/>
                  </a:solidFill>
                </a:endParaRPr>
              </a:p>
            </p:txBody>
          </p:sp>
        </mc:Choice>
        <mc:Fallback xmlns="">
          <p:sp>
            <p:nvSpPr>
              <p:cNvPr id="25" name="Arrow: Down 24">
                <a:extLst>
                  <a:ext uri="{FF2B5EF4-FFF2-40B4-BE49-F238E27FC236}">
                    <a16:creationId xmlns:a16="http://schemas.microsoft.com/office/drawing/2014/main" id="{08B038BB-EB59-45A1-B5D6-C7F67CE0FBFF}"/>
                  </a:ext>
                </a:extLst>
              </p:cNvPr>
              <p:cNvSpPr>
                <a:spLocks noRot="1" noChangeAspect="1" noMove="1" noResize="1" noEditPoints="1" noAdjustHandles="1" noChangeArrowheads="1" noChangeShapeType="1" noTextEdit="1"/>
              </p:cNvSpPr>
              <p:nvPr/>
            </p:nvSpPr>
            <p:spPr>
              <a:xfrm>
                <a:off x="3959440" y="4479341"/>
                <a:ext cx="1145220" cy="588514"/>
              </a:xfrm>
              <a:prstGeom prst="downArrow">
                <a:avLst/>
              </a:prstGeom>
              <a:blipFill>
                <a:blip r:embed="rId7"/>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6A3E821C-C476-4207-8481-61E60A0D03EA}"/>
              </a:ext>
            </a:extLst>
          </p:cNvPr>
          <p:cNvSpPr/>
          <p:nvPr/>
        </p:nvSpPr>
        <p:spPr>
          <a:xfrm>
            <a:off x="6246532" y="5000345"/>
            <a:ext cx="1616512" cy="92322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Theory Conflict</a:t>
            </a:r>
            <a:r>
              <a:rPr lang="en-US"/>
              <a:t> </a:t>
            </a:r>
          </a:p>
        </p:txBody>
      </p:sp>
      <mc:AlternateContent xmlns:mc="http://schemas.openxmlformats.org/markup-compatibility/2006" xmlns:a14="http://schemas.microsoft.com/office/drawing/2010/main">
        <mc:Choice Requires="a14">
          <p:sp>
            <p:nvSpPr>
              <p:cNvPr id="31" name="Arrow: Up 30">
                <a:extLst>
                  <a:ext uri="{FF2B5EF4-FFF2-40B4-BE49-F238E27FC236}">
                    <a16:creationId xmlns:a16="http://schemas.microsoft.com/office/drawing/2014/main" id="{DBDF6092-A73D-492F-BE31-1B2CA9B6CA96}"/>
                  </a:ext>
                </a:extLst>
              </p:cNvPr>
              <p:cNvSpPr/>
              <p:nvPr/>
            </p:nvSpPr>
            <p:spPr>
              <a:xfrm>
                <a:off x="8403901" y="4457512"/>
                <a:ext cx="1074198"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31" name="Arrow: Up 30">
                <a:extLst>
                  <a:ext uri="{FF2B5EF4-FFF2-40B4-BE49-F238E27FC236}">
                    <a16:creationId xmlns:a16="http://schemas.microsoft.com/office/drawing/2014/main" id="{DBDF6092-A73D-492F-BE31-1B2CA9B6CA96}"/>
                  </a:ext>
                </a:extLst>
              </p:cNvPr>
              <p:cNvSpPr>
                <a:spLocks noRot="1" noChangeAspect="1" noMove="1" noResize="1" noEditPoints="1" noAdjustHandles="1" noChangeArrowheads="1" noChangeShapeType="1" noTextEdit="1"/>
              </p:cNvSpPr>
              <p:nvPr/>
            </p:nvSpPr>
            <p:spPr>
              <a:xfrm>
                <a:off x="8403901" y="4457512"/>
                <a:ext cx="1074198" cy="588514"/>
              </a:xfrm>
              <a:prstGeom prst="upArrow">
                <a:avLst/>
              </a:prstGeom>
              <a:blipFill>
                <a:blip r:embed="rId8"/>
                <a:stretch>
                  <a:fillRect/>
                </a:stretch>
              </a:blipFill>
            </p:spPr>
            <p:txBody>
              <a:bodyPr/>
              <a:lstStyle/>
              <a:p>
                <a:r>
                  <a:rPr lang="en-US">
                    <a:noFill/>
                  </a:rPr>
                  <a:t> </a:t>
                </a:r>
              </a:p>
            </p:txBody>
          </p:sp>
        </mc:Fallback>
      </mc:AlternateContent>
      <p:sp>
        <p:nvSpPr>
          <p:cNvPr id="33" name="Arrow: Up 32">
            <a:extLst>
              <a:ext uri="{FF2B5EF4-FFF2-40B4-BE49-F238E27FC236}">
                <a16:creationId xmlns:a16="http://schemas.microsoft.com/office/drawing/2014/main" id="{CDA26678-C8B1-44D1-B834-05E55422317F}"/>
              </a:ext>
            </a:extLst>
          </p:cNvPr>
          <p:cNvSpPr/>
          <p:nvPr/>
        </p:nvSpPr>
        <p:spPr>
          <a:xfrm>
            <a:off x="8167592" y="3272119"/>
            <a:ext cx="1411414"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Block</a:t>
            </a:r>
          </a:p>
        </p:txBody>
      </p:sp>
      <p:sp>
        <p:nvSpPr>
          <p:cNvPr id="34" name="Arrow: Left 33">
            <a:extLst>
              <a:ext uri="{FF2B5EF4-FFF2-40B4-BE49-F238E27FC236}">
                <a16:creationId xmlns:a16="http://schemas.microsoft.com/office/drawing/2014/main" id="{5E5F157D-4928-4F3D-AF12-C272FD14A172}"/>
              </a:ext>
            </a:extLst>
          </p:cNvPr>
          <p:cNvSpPr/>
          <p:nvPr/>
        </p:nvSpPr>
        <p:spPr>
          <a:xfrm>
            <a:off x="6041254" y="2794031"/>
            <a:ext cx="1616513" cy="478088"/>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Strengthen</a:t>
            </a:r>
          </a:p>
        </p:txBody>
      </p:sp>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a:xfrm>
            <a:off x="609600" y="274638"/>
            <a:ext cx="10972800" cy="1143000"/>
          </a:xfrm>
        </p:spPr>
        <p:txBody>
          <a:bodyPr>
            <a:normAutofit/>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Tree>
    <p:extLst>
      <p:ext uri="{BB962C8B-B14F-4D97-AF65-F5344CB8AC3E}">
        <p14:creationId xmlns:p14="http://schemas.microsoft.com/office/powerpoint/2010/main" val="215328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p:txBody>
          <a:bodyPr>
            <a:normAutofit/>
          </a:bodyPr>
          <a:lstStyle/>
          <a:p>
            <a:r>
              <a:rPr lang="en-US" sz="4400" dirty="0">
                <a:latin typeface="Calibri" pitchFamily="34" charset="0"/>
                <a:sym typeface="Symbol"/>
              </a:rPr>
              <a:t>CDCL(T) – Main State Variables</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 name="Content Placeholder 1">
            <a:extLst>
              <a:ext uri="{FF2B5EF4-FFF2-40B4-BE49-F238E27FC236}">
                <a16:creationId xmlns:a16="http://schemas.microsoft.com/office/drawing/2014/main" id="{4658C8D3-FA2A-3692-4BB8-9B4052E68D8F}"/>
              </a:ext>
            </a:extLst>
          </p:cNvPr>
          <p:cNvSpPr>
            <a:spLocks noGrp="1"/>
          </p:cNvSpPr>
          <p:nvPr>
            <p:ph idx="1"/>
          </p:nvPr>
        </p:nvSpPr>
        <p:spPr>
          <a:xfrm>
            <a:off x="609600" y="3055778"/>
            <a:ext cx="10972800" cy="3317032"/>
          </a:xfrm>
        </p:spPr>
        <p:txBody>
          <a:bodyPr/>
          <a:lstStyle/>
          <a:p>
            <a:r>
              <a:rPr lang="en-US" i="1" dirty="0"/>
              <a:t>F – </a:t>
            </a:r>
            <a:r>
              <a:rPr lang="en-US" dirty="0"/>
              <a:t>set of clauses</a:t>
            </a:r>
          </a:p>
          <a:p>
            <a:pPr lvl="1"/>
            <a:r>
              <a:rPr lang="en-US" dirty="0"/>
              <a:t>Split into </a:t>
            </a:r>
            <a:r>
              <a:rPr lang="en-US" i="1" dirty="0">
                <a:solidFill>
                  <a:srgbClr val="00B050"/>
                </a:solidFill>
              </a:rPr>
              <a:t>irredundant</a:t>
            </a:r>
            <a:r>
              <a:rPr lang="en-US" i="1" dirty="0"/>
              <a:t> </a:t>
            </a:r>
            <a:r>
              <a:rPr lang="en-US" dirty="0"/>
              <a:t>and </a:t>
            </a:r>
            <a:r>
              <a:rPr lang="en-US" i="1" dirty="0">
                <a:solidFill>
                  <a:srgbClr val="FF0000"/>
                </a:solidFill>
              </a:rPr>
              <a:t>redundant</a:t>
            </a:r>
            <a:r>
              <a:rPr lang="en-US" i="1" dirty="0"/>
              <a:t> </a:t>
            </a:r>
            <a:r>
              <a:rPr lang="en-US" dirty="0"/>
              <a:t>clauses. </a:t>
            </a:r>
          </a:p>
          <a:p>
            <a:pPr lvl="1"/>
            <a:r>
              <a:rPr lang="en-US" dirty="0"/>
              <a:t>Redundant clauses can be garbage collected.</a:t>
            </a:r>
          </a:p>
          <a:p>
            <a:pPr lvl="1"/>
            <a:r>
              <a:rPr lang="en-US" dirty="0"/>
              <a:t>2 literal watch list and binary clause optimization</a:t>
            </a:r>
          </a:p>
          <a:p>
            <a:r>
              <a:rPr lang="en-US" i="1" dirty="0"/>
              <a:t>M – </a:t>
            </a:r>
            <a:r>
              <a:rPr lang="en-US" dirty="0"/>
              <a:t>a trail of assigned literals</a:t>
            </a:r>
          </a:p>
          <a:p>
            <a:r>
              <a:rPr lang="en-US" i="1" dirty="0"/>
              <a:t>C – </a:t>
            </a:r>
            <a:r>
              <a:rPr lang="en-US" dirty="0"/>
              <a:t>a conflict clause</a:t>
            </a:r>
            <a:endParaRPr lang="en-US" i="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DAB1DF-580D-B59B-C53F-DD68261F6F2E}"/>
                  </a:ext>
                </a:extLst>
              </p:cNvPr>
              <p:cNvSpPr txBox="1"/>
              <p:nvPr/>
            </p:nvSpPr>
            <p:spPr>
              <a:xfrm>
                <a:off x="7058608" y="2021264"/>
                <a:ext cx="1507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dirty="0"/>
              </a:p>
            </p:txBody>
          </p:sp>
        </mc:Choice>
        <mc:Fallback xmlns="">
          <p:sp>
            <p:nvSpPr>
              <p:cNvPr id="3" name="TextBox 2">
                <a:extLst>
                  <a:ext uri="{FF2B5EF4-FFF2-40B4-BE49-F238E27FC236}">
                    <a16:creationId xmlns:a16="http://schemas.microsoft.com/office/drawing/2014/main" id="{45DAB1DF-580D-B59B-C53F-DD68261F6F2E}"/>
                  </a:ext>
                </a:extLst>
              </p:cNvPr>
              <p:cNvSpPr txBox="1">
                <a:spLocks noRot="1" noChangeAspect="1" noMove="1" noResize="1" noEditPoints="1" noAdjustHandles="1" noChangeArrowheads="1" noChangeShapeType="1" noTextEdit="1"/>
              </p:cNvSpPr>
              <p:nvPr/>
            </p:nvSpPr>
            <p:spPr>
              <a:xfrm>
                <a:off x="7058608" y="2021264"/>
                <a:ext cx="1507977"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BA79F5-DB5B-EA15-43EB-67CA16EE8F42}"/>
                  </a:ext>
                </a:extLst>
              </p:cNvPr>
              <p:cNvSpPr txBox="1"/>
              <p:nvPr/>
            </p:nvSpPr>
            <p:spPr>
              <a:xfrm>
                <a:off x="3394787" y="2021263"/>
                <a:ext cx="11230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DCBA79F5-DB5B-EA15-43EB-67CA16EE8F42}"/>
                  </a:ext>
                </a:extLst>
              </p:cNvPr>
              <p:cNvSpPr txBox="1">
                <a:spLocks noRot="1" noChangeAspect="1" noMove="1" noResize="1" noEditPoints="1" noAdjustHandles="1" noChangeArrowheads="1" noChangeShapeType="1" noTextEdit="1"/>
              </p:cNvSpPr>
              <p:nvPr/>
            </p:nvSpPr>
            <p:spPr>
              <a:xfrm>
                <a:off x="3394787" y="2021263"/>
                <a:ext cx="1123000" cy="430887"/>
              </a:xfrm>
              <a:prstGeom prst="rect">
                <a:avLst/>
              </a:prstGeom>
              <a:blipFill>
                <a:blip r:embed="rId3"/>
                <a:stretch>
                  <a:fillRect/>
                </a:stretch>
              </a:blipFill>
            </p:spPr>
            <p:txBody>
              <a:bodyPr/>
              <a:lstStyle/>
              <a:p>
                <a:r>
                  <a:rPr lang="en-US">
                    <a:noFill/>
                  </a:rPr>
                  <a:t> </a:t>
                </a:r>
              </a:p>
            </p:txBody>
          </p:sp>
        </mc:Fallback>
      </mc:AlternateContent>
      <p:sp>
        <p:nvSpPr>
          <p:cNvPr id="8" name="Speech Bubble: Rectangle 7">
            <a:extLst>
              <a:ext uri="{FF2B5EF4-FFF2-40B4-BE49-F238E27FC236}">
                <a16:creationId xmlns:a16="http://schemas.microsoft.com/office/drawing/2014/main" id="{1C9E41B8-0A13-2081-809B-60644FCF33F5}"/>
              </a:ext>
            </a:extLst>
          </p:cNvPr>
          <p:cNvSpPr/>
          <p:nvPr/>
        </p:nvSpPr>
        <p:spPr>
          <a:xfrm>
            <a:off x="9660295" y="2043723"/>
            <a:ext cx="1632856" cy="367628"/>
          </a:xfrm>
          <a:prstGeom prst="wedgeRectCallout">
            <a:avLst>
              <a:gd name="adj1" fmla="val -115098"/>
              <a:gd name="adj2" fmla="val 21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Conflict State</a:t>
            </a:r>
          </a:p>
        </p:txBody>
      </p:sp>
      <p:sp>
        <p:nvSpPr>
          <p:cNvPr id="10" name="Speech Bubble: Rectangle 9">
            <a:extLst>
              <a:ext uri="{FF2B5EF4-FFF2-40B4-BE49-F238E27FC236}">
                <a16:creationId xmlns:a16="http://schemas.microsoft.com/office/drawing/2014/main" id="{0BFD64D0-F444-119F-B690-D58DF6BF6F24}"/>
              </a:ext>
            </a:extLst>
          </p:cNvPr>
          <p:cNvSpPr/>
          <p:nvPr/>
        </p:nvSpPr>
        <p:spPr>
          <a:xfrm>
            <a:off x="1060581" y="2025495"/>
            <a:ext cx="1632856" cy="367628"/>
          </a:xfrm>
          <a:prstGeom prst="wedgeRectCallout">
            <a:avLst>
              <a:gd name="adj1" fmla="val 86045"/>
              <a:gd name="adj2" fmla="val 16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State</a:t>
            </a:r>
          </a:p>
        </p:txBody>
      </p:sp>
    </p:spTree>
    <p:extLst>
      <p:ext uri="{BB962C8B-B14F-4D97-AF65-F5344CB8AC3E}">
        <p14:creationId xmlns:p14="http://schemas.microsoft.com/office/powerpoint/2010/main" val="30953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Invariants </a:t>
            </a:r>
            <a:endParaRPr lang="en-US" dirty="0"/>
          </a:p>
        </p:txBody>
      </p:sp>
      <p:sp>
        <p:nvSpPr>
          <p:cNvPr id="3" name="Oval 2">
            <a:extLst>
              <a:ext uri="{FF2B5EF4-FFF2-40B4-BE49-F238E27FC236}">
                <a16:creationId xmlns:a16="http://schemas.microsoft.com/office/drawing/2014/main" id="{0C5713BD-9CC7-203C-55F2-8D6A353806F6}"/>
              </a:ext>
            </a:extLst>
          </p:cNvPr>
          <p:cNvSpPr/>
          <p:nvPr/>
        </p:nvSpPr>
        <p:spPr>
          <a:xfrm>
            <a:off x="2456873" y="4858327"/>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 name="Oval 3">
            <a:extLst>
              <a:ext uri="{FF2B5EF4-FFF2-40B4-BE49-F238E27FC236}">
                <a16:creationId xmlns:a16="http://schemas.microsoft.com/office/drawing/2014/main" id="{DE319A1C-F41A-F9E5-384B-6CF3EFFDE422}"/>
              </a:ext>
            </a:extLst>
          </p:cNvPr>
          <p:cNvSpPr/>
          <p:nvPr/>
        </p:nvSpPr>
        <p:spPr>
          <a:xfrm>
            <a:off x="5874329" y="4853709"/>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7" name="Straight Connector 6">
            <a:extLst>
              <a:ext uri="{FF2B5EF4-FFF2-40B4-BE49-F238E27FC236}">
                <a16:creationId xmlns:a16="http://schemas.microsoft.com/office/drawing/2014/main" id="{CB57C31B-91AC-CC79-9160-BD76D64884C1}"/>
              </a:ext>
            </a:extLst>
          </p:cNvPr>
          <p:cNvCxnSpPr/>
          <p:nvPr/>
        </p:nvCxnSpPr>
        <p:spPr>
          <a:xfrm>
            <a:off x="4693261" y="4373418"/>
            <a:ext cx="665018" cy="183803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B4BC79-D457-9EC7-3C48-045B76C6E3F5}"/>
                  </a:ext>
                </a:extLst>
              </p:cNvPr>
              <p:cNvSpPr txBox="1"/>
              <p:nvPr/>
            </p:nvSpPr>
            <p:spPr>
              <a:xfrm>
                <a:off x="5040347" y="5105455"/>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8" name="TextBox 7">
                <a:extLst>
                  <a:ext uri="{FF2B5EF4-FFF2-40B4-BE49-F238E27FC236}">
                    <a16:creationId xmlns:a16="http://schemas.microsoft.com/office/drawing/2014/main" id="{40B4BC79-D457-9EC7-3C48-045B76C6E3F5}"/>
                  </a:ext>
                </a:extLst>
              </p:cNvPr>
              <p:cNvSpPr txBox="1">
                <a:spLocks noRot="1" noChangeAspect="1" noMove="1" noResize="1" noEditPoints="1" noAdjustHandles="1" noChangeArrowheads="1" noChangeShapeType="1" noTextEdit="1"/>
              </p:cNvSpPr>
              <p:nvPr/>
            </p:nvSpPr>
            <p:spPr>
              <a:xfrm>
                <a:off x="5040347" y="5105455"/>
                <a:ext cx="385555" cy="369332"/>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0E08C46-2CA1-F293-7F31-6FB9B55C7BBD}"/>
              </a:ext>
            </a:extLst>
          </p:cNvPr>
          <p:cNvCxnSpPr/>
          <p:nvPr/>
        </p:nvCxnSpPr>
        <p:spPr>
          <a:xfrm>
            <a:off x="4765964" y="45904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55DCCF-112B-B465-90F8-4CAD3AE0BC14}"/>
              </a:ext>
            </a:extLst>
          </p:cNvPr>
          <p:cNvCxnSpPr/>
          <p:nvPr/>
        </p:nvCxnSpPr>
        <p:spPr>
          <a:xfrm>
            <a:off x="4841766" y="47428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3D621D-10D7-FB10-D266-CD66FF888CC1}"/>
              </a:ext>
            </a:extLst>
          </p:cNvPr>
          <p:cNvCxnSpPr/>
          <p:nvPr/>
        </p:nvCxnSpPr>
        <p:spPr>
          <a:xfrm>
            <a:off x="4891119" y="4936837"/>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57DCA2-4AE0-FE9D-5136-EB97ED486B3E}"/>
              </a:ext>
            </a:extLst>
          </p:cNvPr>
          <p:cNvCxnSpPr/>
          <p:nvPr/>
        </p:nvCxnSpPr>
        <p:spPr>
          <a:xfrm>
            <a:off x="4958742" y="5105455"/>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5FEF71-7AEA-15E2-F1B5-FB42EA150CD4}"/>
              </a:ext>
            </a:extLst>
          </p:cNvPr>
          <p:cNvCxnSpPr/>
          <p:nvPr/>
        </p:nvCxnSpPr>
        <p:spPr>
          <a:xfrm>
            <a:off x="5075346" y="546093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3C0F1F-C660-5318-E978-1DE4D5752D58}"/>
              </a:ext>
            </a:extLst>
          </p:cNvPr>
          <p:cNvCxnSpPr/>
          <p:nvPr/>
        </p:nvCxnSpPr>
        <p:spPr>
          <a:xfrm>
            <a:off x="5177671" y="571269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5CD59C-BE28-71E1-1687-D221DBCF8FA6}"/>
              </a:ext>
            </a:extLst>
          </p:cNvPr>
          <p:cNvCxnSpPr/>
          <p:nvPr/>
        </p:nvCxnSpPr>
        <p:spPr>
          <a:xfrm>
            <a:off x="5288507" y="5962073"/>
            <a:ext cx="467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6A62C1-5851-EDDC-5392-288120B6E0BD}"/>
              </a:ext>
            </a:extLst>
          </p:cNvPr>
          <p:cNvPicPr>
            <a:picLocks noChangeAspect="1"/>
          </p:cNvPicPr>
          <p:nvPr/>
        </p:nvPicPr>
        <p:blipFill>
          <a:blip r:embed="rId4"/>
          <a:stretch>
            <a:fillRect/>
          </a:stretch>
        </p:blipFill>
        <p:spPr>
          <a:xfrm>
            <a:off x="303060" y="1998375"/>
            <a:ext cx="11142538" cy="1635291"/>
          </a:xfrm>
          <a:prstGeom prst="rect">
            <a:avLst/>
          </a:prstGeom>
        </p:spPr>
      </p:pic>
    </p:spTree>
    <p:extLst>
      <p:ext uri="{BB962C8B-B14F-4D97-AF65-F5344CB8AC3E}">
        <p14:creationId xmlns:p14="http://schemas.microsoft.com/office/powerpoint/2010/main" val="377203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9737</TotalTime>
  <Words>1606</Words>
  <Application>Microsoft Office PowerPoint</Application>
  <PresentationFormat>Widescreen</PresentationFormat>
  <Paragraphs>249</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Consolas</vt:lpstr>
      <vt:lpstr>Segoe</vt:lpstr>
      <vt:lpstr>Office Theme</vt:lpstr>
      <vt:lpstr>SMT Solving Fundamentals</vt:lpstr>
      <vt:lpstr>PowerPoint Presentation</vt:lpstr>
      <vt:lpstr>CDCL(T)</vt:lpstr>
      <vt:lpstr>Elements of Solving</vt:lpstr>
      <vt:lpstr>Search Engines</vt:lpstr>
      <vt:lpstr>        overview</vt:lpstr>
      <vt:lpstr>CDCL(T)</vt:lpstr>
      <vt:lpstr>CDCL(T) – Main State Variables</vt:lpstr>
      <vt:lpstr>CDCL(T) - Invariants </vt:lpstr>
      <vt:lpstr>CDCL(T) – Dual Model/Proof search </vt:lpstr>
      <vt:lpstr>Dichotomy – Proofs and Models</vt:lpstr>
      <vt:lpstr>CDCL(T) as inference rules</vt:lpstr>
      <vt:lpstr>CDCL(T) – SAT vs SMT</vt:lpstr>
      <vt:lpstr>CDCL – CaDiCaL loop</vt:lpstr>
      <vt:lpstr>CDCL(T) </vt:lpstr>
      <vt:lpstr>Solver Internals</vt:lpstr>
      <vt:lpstr>Terms and Formulas</vt:lpstr>
      <vt:lpstr>Assertion Internals</vt:lpstr>
      <vt:lpstr>From Assertions to Solver State</vt:lpstr>
      <vt:lpstr>Core ↔ Solver interface</vt:lpstr>
      <vt:lpstr>Custom Theories </vt:lpstr>
      <vt:lpstr>Model-based Theory Combination</vt:lpstr>
      <vt:lpstr>Relevancy Filtering</vt:lpstr>
      <vt:lpstr>Ackermann reductions</vt:lpstr>
      <vt:lpstr>Iterative Deepening</vt:lpstr>
      <vt:lpstr>Pre-processing  Rewriting Simplification</vt:lpstr>
      <vt:lpstr>Finite Set Algebraic Simplification rules</vt:lpstr>
      <vt:lpstr>Finite Sets Rewriter</vt:lpstr>
      <vt:lpstr>Let’s be lazy, but not too lazy, but verify</vt:lpstr>
      <vt:lpstr>Pre-processing  Global Simplification</vt:lpstr>
      <vt:lpstr>Global Simplification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323</cp:revision>
  <dcterms:created xsi:type="dcterms:W3CDTF">2020-08-26T00:59:18Z</dcterms:created>
  <dcterms:modified xsi:type="dcterms:W3CDTF">2025-10-14T06:42:22Z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