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wmf" ContentType="image/x-wmf"/>
  <Default Extension="emf" ContentType="image/x-emf"/>
  <Default Extension="rels" ContentType="application/vnd.openxmlformats-package.relationships+xml"/>
  <Default Extension="xml" ContentType="application/xml"/>
  <Default Extension="vml" ContentType="application/vnd.openxmlformats-officedocument.vmlDrawing"/>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ink/ink1.xml" ContentType="application/inkml+xml"/>
  <Override PartName="/ppt/ink/ink2.xml" ContentType="application/inkml+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ink/ink3.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104"/>
  </p:notesMasterIdLst>
  <p:sldIdLst>
    <p:sldId id="786" r:id="rId2"/>
    <p:sldId id="999" r:id="rId3"/>
    <p:sldId id="1000" r:id="rId4"/>
    <p:sldId id="987" r:id="rId5"/>
    <p:sldId id="788" r:id="rId6"/>
    <p:sldId id="821" r:id="rId7"/>
    <p:sldId id="845" r:id="rId8"/>
    <p:sldId id="829" r:id="rId9"/>
    <p:sldId id="830" r:id="rId10"/>
    <p:sldId id="831" r:id="rId11"/>
    <p:sldId id="832" r:id="rId12"/>
    <p:sldId id="833" r:id="rId13"/>
    <p:sldId id="834" r:id="rId14"/>
    <p:sldId id="835" r:id="rId15"/>
    <p:sldId id="836" r:id="rId16"/>
    <p:sldId id="944" r:id="rId17"/>
    <p:sldId id="1001" r:id="rId18"/>
    <p:sldId id="1002" r:id="rId19"/>
    <p:sldId id="1003" r:id="rId20"/>
    <p:sldId id="1004" r:id="rId21"/>
    <p:sldId id="1005" r:id="rId22"/>
    <p:sldId id="1006" r:id="rId23"/>
    <p:sldId id="1007" r:id="rId24"/>
    <p:sldId id="1008" r:id="rId25"/>
    <p:sldId id="1009" r:id="rId26"/>
    <p:sldId id="1010" r:id="rId27"/>
    <p:sldId id="1011" r:id="rId28"/>
    <p:sldId id="1012" r:id="rId29"/>
    <p:sldId id="1013" r:id="rId30"/>
    <p:sldId id="1014" r:id="rId31"/>
    <p:sldId id="1015" r:id="rId32"/>
    <p:sldId id="1016" r:id="rId33"/>
    <p:sldId id="1017" r:id="rId34"/>
    <p:sldId id="1018" r:id="rId35"/>
    <p:sldId id="1019" r:id="rId36"/>
    <p:sldId id="1020" r:id="rId37"/>
    <p:sldId id="1021" r:id="rId38"/>
    <p:sldId id="1022" r:id="rId39"/>
    <p:sldId id="1023" r:id="rId40"/>
    <p:sldId id="1024" r:id="rId41"/>
    <p:sldId id="1025" r:id="rId42"/>
    <p:sldId id="1026" r:id="rId43"/>
    <p:sldId id="1027" r:id="rId44"/>
    <p:sldId id="1028" r:id="rId45"/>
    <p:sldId id="1029" r:id="rId46"/>
    <p:sldId id="1030" r:id="rId47"/>
    <p:sldId id="1031" r:id="rId48"/>
    <p:sldId id="839" r:id="rId49"/>
    <p:sldId id="998" r:id="rId50"/>
    <p:sldId id="907" r:id="rId51"/>
    <p:sldId id="976" r:id="rId52"/>
    <p:sldId id="946" r:id="rId53"/>
    <p:sldId id="903" r:id="rId54"/>
    <p:sldId id="904" r:id="rId55"/>
    <p:sldId id="905" r:id="rId56"/>
    <p:sldId id="906" r:id="rId57"/>
    <p:sldId id="908" r:id="rId58"/>
    <p:sldId id="910" r:id="rId59"/>
    <p:sldId id="909" r:id="rId60"/>
    <p:sldId id="947" r:id="rId61"/>
    <p:sldId id="952" r:id="rId62"/>
    <p:sldId id="963" r:id="rId63"/>
    <p:sldId id="953" r:id="rId64"/>
    <p:sldId id="954" r:id="rId65"/>
    <p:sldId id="955" r:id="rId66"/>
    <p:sldId id="964" r:id="rId67"/>
    <p:sldId id="948" r:id="rId68"/>
    <p:sldId id="951" r:id="rId69"/>
    <p:sldId id="989" r:id="rId70"/>
    <p:sldId id="966" r:id="rId71"/>
    <p:sldId id="988" r:id="rId72"/>
    <p:sldId id="994" r:id="rId73"/>
    <p:sldId id="991" r:id="rId74"/>
    <p:sldId id="992" r:id="rId75"/>
    <p:sldId id="993" r:id="rId76"/>
    <p:sldId id="990" r:id="rId77"/>
    <p:sldId id="950" r:id="rId78"/>
    <p:sldId id="945" r:id="rId79"/>
    <p:sldId id="927" r:id="rId80"/>
    <p:sldId id="928" r:id="rId81"/>
    <p:sldId id="940" r:id="rId82"/>
    <p:sldId id="941" r:id="rId83"/>
    <p:sldId id="942" r:id="rId84"/>
    <p:sldId id="968" r:id="rId85"/>
    <p:sldId id="967" r:id="rId86"/>
    <p:sldId id="969" r:id="rId87"/>
    <p:sldId id="970" r:id="rId88"/>
    <p:sldId id="971" r:id="rId89"/>
    <p:sldId id="972" r:id="rId90"/>
    <p:sldId id="973" r:id="rId91"/>
    <p:sldId id="974" r:id="rId92"/>
    <p:sldId id="975" r:id="rId93"/>
    <p:sldId id="977" r:id="rId94"/>
    <p:sldId id="978" r:id="rId95"/>
    <p:sldId id="979" r:id="rId96"/>
    <p:sldId id="980" r:id="rId97"/>
    <p:sldId id="981" r:id="rId98"/>
    <p:sldId id="982" r:id="rId99"/>
    <p:sldId id="983" r:id="rId100"/>
    <p:sldId id="984" r:id="rId101"/>
    <p:sldId id="985" r:id="rId102"/>
    <p:sldId id="986" r:id="rId10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5810" autoAdjust="0"/>
    <p:restoredTop sz="90284" autoAdjust="0"/>
  </p:normalViewPr>
  <p:slideViewPr>
    <p:cSldViewPr>
      <p:cViewPr varScale="1">
        <p:scale>
          <a:sx n="79" d="100"/>
          <a:sy n="79" d="100"/>
        </p:scale>
        <p:origin x="1104" y="72"/>
      </p:cViewPr>
      <p:guideLst>
        <p:guide orient="horz" pos="2160"/>
        <p:guide pos="2880"/>
      </p:guideLst>
    </p:cSldViewPr>
  </p:slid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07" Type="http://schemas.openxmlformats.org/officeDocument/2006/relationships/theme" Target="theme/theme1.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0" Type="http://schemas.openxmlformats.org/officeDocument/2006/relationships/slide" Target="slides/slide79.xml"/><Relationship Id="rId85" Type="http://schemas.openxmlformats.org/officeDocument/2006/relationships/slide" Target="slides/slide84.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tableStyles" Target="tableStyles.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viewProps" Target="viewProp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notesMaster" Target="notesMasters/notesMaster1.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C08D946E-1C49-4552-BB82-75F81120E61F}" type="doc">
      <dgm:prSet loTypeId="urn:microsoft.com/office/officeart/2005/8/layout/equation1" loCatId="process" qsTypeId="urn:microsoft.com/office/officeart/2005/8/quickstyle/3d1" qsCatId="3D" csTypeId="urn:microsoft.com/office/officeart/2005/8/colors/colorful2" csCatId="colorful" phldr="1"/>
      <dgm:spPr/>
    </dgm:pt>
    <dgm:pt modelId="{DA3693D4-BCA6-4C29-AF4C-85A989E68FAA}">
      <dgm:prSet phldrT="[Text]">
        <dgm:style>
          <a:lnRef idx="0">
            <a:schemeClr val="accent1"/>
          </a:lnRef>
          <a:fillRef idx="3">
            <a:schemeClr val="accent1"/>
          </a:fillRef>
          <a:effectRef idx="3">
            <a:schemeClr val="accent1"/>
          </a:effectRef>
          <a:fontRef idx="minor">
            <a:schemeClr val="lt1"/>
          </a:fontRef>
        </dgm:style>
      </dgm:prSet>
      <dgm:spPr/>
      <dgm:t>
        <a:bodyPr/>
        <a:lstStyle/>
        <a:p>
          <a:r>
            <a:rPr lang="en-US" dirty="0" smtClean="0"/>
            <a:t>SAT</a:t>
          </a:r>
          <a:endParaRPr lang="en-US" dirty="0"/>
        </a:p>
      </dgm:t>
    </dgm:pt>
    <dgm:pt modelId="{EC4085D4-E8C4-456B-AF0D-9A9E9823371D}" type="parTrans" cxnId="{201E6FF8-392D-4CAD-8D84-AA0D71F14938}">
      <dgm:prSet/>
      <dgm:spPr/>
      <dgm:t>
        <a:bodyPr/>
        <a:lstStyle/>
        <a:p>
          <a:endParaRPr lang="en-US"/>
        </a:p>
      </dgm:t>
    </dgm:pt>
    <dgm:pt modelId="{B9633CDC-1820-4C3E-9CDA-0F72AA78B4DE}" type="sibTrans" cxnId="{201E6FF8-392D-4CAD-8D84-AA0D71F14938}">
      <dgm:prSet/>
      <dgm:spPr/>
      <dgm:t>
        <a:bodyPr/>
        <a:lstStyle/>
        <a:p>
          <a:endParaRPr lang="en-US"/>
        </a:p>
      </dgm:t>
    </dgm:pt>
    <dgm:pt modelId="{F15F4BAA-E03C-4FBB-8DC5-D8199E2B5B25}">
      <dgm:prSet phldrT="[Text]"/>
      <dgm:spPr/>
      <dgm:t>
        <a:bodyPr/>
        <a:lstStyle/>
        <a:p>
          <a:r>
            <a:rPr lang="en-US" dirty="0" smtClean="0"/>
            <a:t>Theory</a:t>
          </a:r>
        </a:p>
        <a:p>
          <a:r>
            <a:rPr lang="en-US" dirty="0" smtClean="0"/>
            <a:t>Solvers</a:t>
          </a:r>
          <a:endParaRPr lang="en-US" dirty="0"/>
        </a:p>
      </dgm:t>
    </dgm:pt>
    <dgm:pt modelId="{C7085F6C-0AEA-4855-8854-C46927E8BEB7}" type="parTrans" cxnId="{40B86FDB-37F9-4BF3-BB8C-A8E386AEDDF2}">
      <dgm:prSet/>
      <dgm:spPr/>
      <dgm:t>
        <a:bodyPr/>
        <a:lstStyle/>
        <a:p>
          <a:endParaRPr lang="en-US"/>
        </a:p>
      </dgm:t>
    </dgm:pt>
    <dgm:pt modelId="{3F78C612-AE92-4725-8E75-52CBDD374727}" type="sibTrans" cxnId="{40B86FDB-37F9-4BF3-BB8C-A8E386AEDDF2}">
      <dgm:prSet/>
      <dgm:spPr/>
      <dgm:t>
        <a:bodyPr/>
        <a:lstStyle/>
        <a:p>
          <a:endParaRPr lang="en-US"/>
        </a:p>
      </dgm:t>
    </dgm:pt>
    <dgm:pt modelId="{3A35AE93-9501-44D1-A4A6-35BD5B8F1FCA}">
      <dgm:prSet phldrT="[Text]"/>
      <dgm:spPr/>
      <dgm:t>
        <a:bodyPr/>
        <a:lstStyle/>
        <a:p>
          <a:r>
            <a:rPr lang="en-US" dirty="0" smtClean="0"/>
            <a:t>SMT</a:t>
          </a:r>
          <a:endParaRPr lang="en-US" dirty="0"/>
        </a:p>
      </dgm:t>
    </dgm:pt>
    <dgm:pt modelId="{95E2A059-062E-452C-BAAF-08FFE4536FC1}" type="sibTrans" cxnId="{93D0229E-3A28-4D46-ACC9-5ED2613219DA}">
      <dgm:prSet/>
      <dgm:spPr/>
      <dgm:t>
        <a:bodyPr/>
        <a:lstStyle/>
        <a:p>
          <a:endParaRPr lang="en-US"/>
        </a:p>
      </dgm:t>
    </dgm:pt>
    <dgm:pt modelId="{B5D4A5EF-207F-4110-A849-E8DB71D88473}" type="parTrans" cxnId="{93D0229E-3A28-4D46-ACC9-5ED2613219DA}">
      <dgm:prSet/>
      <dgm:spPr/>
      <dgm:t>
        <a:bodyPr/>
        <a:lstStyle/>
        <a:p>
          <a:endParaRPr lang="en-US"/>
        </a:p>
      </dgm:t>
    </dgm:pt>
    <dgm:pt modelId="{C86CAA3B-F2D5-4490-AA38-6E9CB829F4B9}" type="pres">
      <dgm:prSet presAssocID="{C08D946E-1C49-4552-BB82-75F81120E61F}" presName="linearFlow" presStyleCnt="0">
        <dgm:presLayoutVars>
          <dgm:dir/>
          <dgm:resizeHandles val="exact"/>
        </dgm:presLayoutVars>
      </dgm:prSet>
      <dgm:spPr/>
    </dgm:pt>
    <dgm:pt modelId="{4D781F7A-8DA0-4054-B089-AE82ED11AA58}" type="pres">
      <dgm:prSet presAssocID="{DA3693D4-BCA6-4C29-AF4C-85A989E68FAA}" presName="node" presStyleLbl="node1" presStyleIdx="0" presStyleCnt="3">
        <dgm:presLayoutVars>
          <dgm:bulletEnabled val="1"/>
        </dgm:presLayoutVars>
      </dgm:prSet>
      <dgm:spPr/>
      <dgm:t>
        <a:bodyPr/>
        <a:lstStyle/>
        <a:p>
          <a:endParaRPr lang="en-US"/>
        </a:p>
      </dgm:t>
    </dgm:pt>
    <dgm:pt modelId="{AFDF1215-3A76-4C55-AA10-D0A3D79B3211}" type="pres">
      <dgm:prSet presAssocID="{B9633CDC-1820-4C3E-9CDA-0F72AA78B4DE}" presName="spacerL" presStyleCnt="0"/>
      <dgm:spPr/>
    </dgm:pt>
    <dgm:pt modelId="{09C4BBFD-C2FB-40E1-B00C-9D790D4F33B0}" type="pres">
      <dgm:prSet presAssocID="{B9633CDC-1820-4C3E-9CDA-0F72AA78B4DE}" presName="sibTrans" presStyleLbl="sibTrans2D1" presStyleIdx="0" presStyleCnt="2"/>
      <dgm:spPr/>
      <dgm:t>
        <a:bodyPr/>
        <a:lstStyle/>
        <a:p>
          <a:endParaRPr lang="en-US"/>
        </a:p>
      </dgm:t>
    </dgm:pt>
    <dgm:pt modelId="{06C5B2FA-7C04-4BDA-BF4A-58C5514187D3}" type="pres">
      <dgm:prSet presAssocID="{B9633CDC-1820-4C3E-9CDA-0F72AA78B4DE}" presName="spacerR" presStyleCnt="0"/>
      <dgm:spPr/>
    </dgm:pt>
    <dgm:pt modelId="{B00C9963-3894-4A20-9671-30E6C998310C}" type="pres">
      <dgm:prSet presAssocID="{F15F4BAA-E03C-4FBB-8DC5-D8199E2B5B25}" presName="node" presStyleLbl="node1" presStyleIdx="1" presStyleCnt="3">
        <dgm:presLayoutVars>
          <dgm:bulletEnabled val="1"/>
        </dgm:presLayoutVars>
      </dgm:prSet>
      <dgm:spPr/>
      <dgm:t>
        <a:bodyPr/>
        <a:lstStyle/>
        <a:p>
          <a:endParaRPr lang="en-US"/>
        </a:p>
      </dgm:t>
    </dgm:pt>
    <dgm:pt modelId="{00EC796A-7198-4762-8B58-85EEE3C46FE2}" type="pres">
      <dgm:prSet presAssocID="{3F78C612-AE92-4725-8E75-52CBDD374727}" presName="spacerL" presStyleCnt="0"/>
      <dgm:spPr/>
    </dgm:pt>
    <dgm:pt modelId="{00071994-6C1D-412F-AFD2-B5C1F45A44A4}" type="pres">
      <dgm:prSet presAssocID="{3F78C612-AE92-4725-8E75-52CBDD374727}" presName="sibTrans" presStyleLbl="sibTrans2D1" presStyleIdx="1" presStyleCnt="2"/>
      <dgm:spPr/>
      <dgm:t>
        <a:bodyPr/>
        <a:lstStyle/>
        <a:p>
          <a:endParaRPr lang="en-US"/>
        </a:p>
      </dgm:t>
    </dgm:pt>
    <dgm:pt modelId="{86DB068B-DF58-4654-A59C-CB83BA021B6C}" type="pres">
      <dgm:prSet presAssocID="{3F78C612-AE92-4725-8E75-52CBDD374727}" presName="spacerR" presStyleCnt="0"/>
      <dgm:spPr/>
    </dgm:pt>
    <dgm:pt modelId="{D289497B-AAA3-4A46-B5EB-832082DE316D}" type="pres">
      <dgm:prSet presAssocID="{3A35AE93-9501-44D1-A4A6-35BD5B8F1FCA}" presName="node" presStyleLbl="node1" presStyleIdx="2" presStyleCnt="3">
        <dgm:presLayoutVars>
          <dgm:bulletEnabled val="1"/>
        </dgm:presLayoutVars>
      </dgm:prSet>
      <dgm:spPr/>
      <dgm:t>
        <a:bodyPr/>
        <a:lstStyle/>
        <a:p>
          <a:endParaRPr lang="en-US"/>
        </a:p>
      </dgm:t>
    </dgm:pt>
  </dgm:ptLst>
  <dgm:cxnLst>
    <dgm:cxn modelId="{7806099C-BC2F-44DB-81CE-DAEE103B3CDB}" type="presOf" srcId="{3F78C612-AE92-4725-8E75-52CBDD374727}" destId="{00071994-6C1D-412F-AFD2-B5C1F45A44A4}" srcOrd="0" destOrd="0" presId="urn:microsoft.com/office/officeart/2005/8/layout/equation1"/>
    <dgm:cxn modelId="{93D0229E-3A28-4D46-ACC9-5ED2613219DA}" srcId="{C08D946E-1C49-4552-BB82-75F81120E61F}" destId="{3A35AE93-9501-44D1-A4A6-35BD5B8F1FCA}" srcOrd="2" destOrd="0" parTransId="{B5D4A5EF-207F-4110-A849-E8DB71D88473}" sibTransId="{95E2A059-062E-452C-BAAF-08FFE4536FC1}"/>
    <dgm:cxn modelId="{40B86FDB-37F9-4BF3-BB8C-A8E386AEDDF2}" srcId="{C08D946E-1C49-4552-BB82-75F81120E61F}" destId="{F15F4BAA-E03C-4FBB-8DC5-D8199E2B5B25}" srcOrd="1" destOrd="0" parTransId="{C7085F6C-0AEA-4855-8854-C46927E8BEB7}" sibTransId="{3F78C612-AE92-4725-8E75-52CBDD374727}"/>
    <dgm:cxn modelId="{100C939A-9F1E-495B-BF99-5C4E9056D488}" type="presOf" srcId="{3A35AE93-9501-44D1-A4A6-35BD5B8F1FCA}" destId="{D289497B-AAA3-4A46-B5EB-832082DE316D}" srcOrd="0" destOrd="0" presId="urn:microsoft.com/office/officeart/2005/8/layout/equation1"/>
    <dgm:cxn modelId="{D9C81EED-80D4-4FBB-90D5-A42EDB260044}" type="presOf" srcId="{F15F4BAA-E03C-4FBB-8DC5-D8199E2B5B25}" destId="{B00C9963-3894-4A20-9671-30E6C998310C}" srcOrd="0" destOrd="0" presId="urn:microsoft.com/office/officeart/2005/8/layout/equation1"/>
    <dgm:cxn modelId="{68C63F69-DC70-461E-8D58-97FB343F7EAD}" type="presOf" srcId="{DA3693D4-BCA6-4C29-AF4C-85A989E68FAA}" destId="{4D781F7A-8DA0-4054-B089-AE82ED11AA58}" srcOrd="0" destOrd="0" presId="urn:microsoft.com/office/officeart/2005/8/layout/equation1"/>
    <dgm:cxn modelId="{201E6FF8-392D-4CAD-8D84-AA0D71F14938}" srcId="{C08D946E-1C49-4552-BB82-75F81120E61F}" destId="{DA3693D4-BCA6-4C29-AF4C-85A989E68FAA}" srcOrd="0" destOrd="0" parTransId="{EC4085D4-E8C4-456B-AF0D-9A9E9823371D}" sibTransId="{B9633CDC-1820-4C3E-9CDA-0F72AA78B4DE}"/>
    <dgm:cxn modelId="{E76B6AEB-E6FB-4DD1-910E-F3E65189E1EA}" type="presOf" srcId="{B9633CDC-1820-4C3E-9CDA-0F72AA78B4DE}" destId="{09C4BBFD-C2FB-40E1-B00C-9D790D4F33B0}" srcOrd="0" destOrd="0" presId="urn:microsoft.com/office/officeart/2005/8/layout/equation1"/>
    <dgm:cxn modelId="{555E1008-95A2-4884-8A78-3E21FF48190F}" type="presOf" srcId="{C08D946E-1C49-4552-BB82-75F81120E61F}" destId="{C86CAA3B-F2D5-4490-AA38-6E9CB829F4B9}" srcOrd="0" destOrd="0" presId="urn:microsoft.com/office/officeart/2005/8/layout/equation1"/>
    <dgm:cxn modelId="{D4F15D7B-828B-47E1-B658-59B155423A3D}" type="presParOf" srcId="{C86CAA3B-F2D5-4490-AA38-6E9CB829F4B9}" destId="{4D781F7A-8DA0-4054-B089-AE82ED11AA58}" srcOrd="0" destOrd="0" presId="urn:microsoft.com/office/officeart/2005/8/layout/equation1"/>
    <dgm:cxn modelId="{B06CA154-CB90-4C2A-99C3-02984B8AF7B8}" type="presParOf" srcId="{C86CAA3B-F2D5-4490-AA38-6E9CB829F4B9}" destId="{AFDF1215-3A76-4C55-AA10-D0A3D79B3211}" srcOrd="1" destOrd="0" presId="urn:microsoft.com/office/officeart/2005/8/layout/equation1"/>
    <dgm:cxn modelId="{E5207898-635D-4931-A39D-F6ACD9D1CC43}" type="presParOf" srcId="{C86CAA3B-F2D5-4490-AA38-6E9CB829F4B9}" destId="{09C4BBFD-C2FB-40E1-B00C-9D790D4F33B0}" srcOrd="2" destOrd="0" presId="urn:microsoft.com/office/officeart/2005/8/layout/equation1"/>
    <dgm:cxn modelId="{F7C0411D-DE48-48A2-A74A-DB80ACBA8AD8}" type="presParOf" srcId="{C86CAA3B-F2D5-4490-AA38-6E9CB829F4B9}" destId="{06C5B2FA-7C04-4BDA-BF4A-58C5514187D3}" srcOrd="3" destOrd="0" presId="urn:microsoft.com/office/officeart/2005/8/layout/equation1"/>
    <dgm:cxn modelId="{3BA95DF5-9D7A-46CD-B5DB-B45A0B762CF3}" type="presParOf" srcId="{C86CAA3B-F2D5-4490-AA38-6E9CB829F4B9}" destId="{B00C9963-3894-4A20-9671-30E6C998310C}" srcOrd="4" destOrd="0" presId="urn:microsoft.com/office/officeart/2005/8/layout/equation1"/>
    <dgm:cxn modelId="{A81244FC-1CCF-4F7C-90F1-0494EF46E843}" type="presParOf" srcId="{C86CAA3B-F2D5-4490-AA38-6E9CB829F4B9}" destId="{00EC796A-7198-4762-8B58-85EEE3C46FE2}" srcOrd="5" destOrd="0" presId="urn:microsoft.com/office/officeart/2005/8/layout/equation1"/>
    <dgm:cxn modelId="{D5883EE7-DAA2-4DDA-81D5-5A5E0188146E}" type="presParOf" srcId="{C86CAA3B-F2D5-4490-AA38-6E9CB829F4B9}" destId="{00071994-6C1D-412F-AFD2-B5C1F45A44A4}" srcOrd="6" destOrd="0" presId="urn:microsoft.com/office/officeart/2005/8/layout/equation1"/>
    <dgm:cxn modelId="{71C1C1D2-0523-4DAB-B4A6-642890A4041E}" type="presParOf" srcId="{C86CAA3B-F2D5-4490-AA38-6E9CB829F4B9}" destId="{86DB068B-DF58-4654-A59C-CB83BA021B6C}" srcOrd="7" destOrd="0" presId="urn:microsoft.com/office/officeart/2005/8/layout/equation1"/>
    <dgm:cxn modelId="{76C39A53-473C-4314-AF0D-FFCC02D6406E}" type="presParOf" srcId="{C86CAA3B-F2D5-4490-AA38-6E9CB829F4B9}" destId="{D289497B-AAA3-4A46-B5EB-832082DE316D}" srcOrd="8" destOrd="0" presId="urn:microsoft.com/office/officeart/2005/8/layout/equation1"/>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D781F7A-8DA0-4054-B089-AE82ED11AA58}">
      <dsp:nvSpPr>
        <dsp:cNvPr id="0" name=""/>
        <dsp:cNvSpPr/>
      </dsp:nvSpPr>
      <dsp:spPr>
        <a:xfrm>
          <a:off x="1452" y="2115996"/>
          <a:ext cx="1924967" cy="1924967"/>
        </a:xfrm>
        <a:prstGeom prst="ellipse">
          <a:avLst/>
        </a:prstGeom>
        <a:gradFill rotWithShape="1">
          <a:gsLst>
            <a:gs pos="0">
              <a:schemeClr val="accent1">
                <a:shade val="51000"/>
                <a:satMod val="130000"/>
              </a:schemeClr>
            </a:gs>
            <a:gs pos="80000">
              <a:schemeClr val="accent1">
                <a:shade val="93000"/>
                <a:satMod val="130000"/>
              </a:schemeClr>
            </a:gs>
            <a:gs pos="100000">
              <a:schemeClr val="accent1">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a:bevelT w="63500" h="25400"/>
        </a:sp3d>
      </dsp:spPr>
      <dsp:style>
        <a:lnRef idx="0">
          <a:schemeClr val="accent1"/>
        </a:lnRef>
        <a:fillRef idx="3">
          <a:schemeClr val="accent1"/>
        </a:fillRef>
        <a:effectRef idx="3">
          <a:schemeClr val="accent1"/>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SAT</a:t>
          </a:r>
          <a:endParaRPr lang="en-US" sz="3400" kern="1200" dirty="0"/>
        </a:p>
      </dsp:txBody>
      <dsp:txXfrm>
        <a:off x="283357" y="2397901"/>
        <a:ext cx="1361157" cy="1361157"/>
      </dsp:txXfrm>
    </dsp:sp>
    <dsp:sp modelId="{09C4BBFD-C2FB-40E1-B00C-9D790D4F33B0}">
      <dsp:nvSpPr>
        <dsp:cNvPr id="0" name=""/>
        <dsp:cNvSpPr/>
      </dsp:nvSpPr>
      <dsp:spPr>
        <a:xfrm>
          <a:off x="2082727" y="2520239"/>
          <a:ext cx="1116481" cy="1116481"/>
        </a:xfrm>
        <a:prstGeom prst="mathPlus">
          <a:avLst/>
        </a:prstGeom>
        <a:gradFill rotWithShape="0">
          <a:gsLst>
            <a:gs pos="0">
              <a:schemeClr val="accent2">
                <a:hueOff val="0"/>
                <a:satOff val="0"/>
                <a:lumOff val="0"/>
                <a:alphaOff val="0"/>
                <a:shade val="51000"/>
                <a:satMod val="130000"/>
              </a:schemeClr>
            </a:gs>
            <a:gs pos="80000">
              <a:schemeClr val="accent2">
                <a:hueOff val="0"/>
                <a:satOff val="0"/>
                <a:lumOff val="0"/>
                <a:alphaOff val="0"/>
                <a:shade val="93000"/>
                <a:satMod val="130000"/>
              </a:schemeClr>
            </a:gs>
            <a:gs pos="100000">
              <a:schemeClr val="accent2">
                <a:hueOff val="0"/>
                <a:satOff val="0"/>
                <a:lumOff val="0"/>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US" sz="1800" kern="1200"/>
        </a:p>
      </dsp:txBody>
      <dsp:txXfrm>
        <a:off x="2230717" y="2947181"/>
        <a:ext cx="820501" cy="262597"/>
      </dsp:txXfrm>
    </dsp:sp>
    <dsp:sp modelId="{B00C9963-3894-4A20-9671-30E6C998310C}">
      <dsp:nvSpPr>
        <dsp:cNvPr id="0" name=""/>
        <dsp:cNvSpPr/>
      </dsp:nvSpPr>
      <dsp:spPr>
        <a:xfrm>
          <a:off x="3355516" y="2115996"/>
          <a:ext cx="1924967" cy="1924967"/>
        </a:xfrm>
        <a:prstGeom prst="ellipse">
          <a:avLst/>
        </a:prstGeom>
        <a:gradFill rotWithShape="0">
          <a:gsLst>
            <a:gs pos="0">
              <a:schemeClr val="accent2">
                <a:hueOff val="2340759"/>
                <a:satOff val="-2919"/>
                <a:lumOff val="686"/>
                <a:alphaOff val="0"/>
                <a:shade val="51000"/>
                <a:satMod val="130000"/>
              </a:schemeClr>
            </a:gs>
            <a:gs pos="80000">
              <a:schemeClr val="accent2">
                <a:hueOff val="2340759"/>
                <a:satOff val="-2919"/>
                <a:lumOff val="686"/>
                <a:alphaOff val="0"/>
                <a:shade val="93000"/>
                <a:satMod val="130000"/>
              </a:schemeClr>
            </a:gs>
            <a:gs pos="100000">
              <a:schemeClr val="accent2">
                <a:hueOff val="2340759"/>
                <a:satOff val="-2919"/>
                <a:lumOff val="686"/>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Theory</a:t>
          </a:r>
        </a:p>
        <a:p>
          <a:pPr lvl="0" algn="ctr" defTabSz="1511300">
            <a:lnSpc>
              <a:spcPct val="90000"/>
            </a:lnSpc>
            <a:spcBef>
              <a:spcPct val="0"/>
            </a:spcBef>
            <a:spcAft>
              <a:spcPct val="35000"/>
            </a:spcAft>
          </a:pPr>
          <a:r>
            <a:rPr lang="en-US" sz="3400" kern="1200" dirty="0" smtClean="0"/>
            <a:t>Solvers</a:t>
          </a:r>
          <a:endParaRPr lang="en-US" sz="3400" kern="1200" dirty="0"/>
        </a:p>
      </dsp:txBody>
      <dsp:txXfrm>
        <a:off x="3637421" y="2397901"/>
        <a:ext cx="1361157" cy="1361157"/>
      </dsp:txXfrm>
    </dsp:sp>
    <dsp:sp modelId="{00071994-6C1D-412F-AFD2-B5C1F45A44A4}">
      <dsp:nvSpPr>
        <dsp:cNvPr id="0" name=""/>
        <dsp:cNvSpPr/>
      </dsp:nvSpPr>
      <dsp:spPr>
        <a:xfrm>
          <a:off x="5436791" y="2520239"/>
          <a:ext cx="1116481" cy="1116481"/>
        </a:xfrm>
        <a:prstGeom prst="mathEqual">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z="-80000" prstMaterial="plastic">
          <a:bevelT w="50800" h="50800"/>
          <a:bevelB w="25400" h="25400" prst="angle"/>
        </a:sp3d>
      </dsp:spPr>
      <dsp:style>
        <a:lnRef idx="0">
          <a:scrgbClr r="0" g="0" b="0"/>
        </a:lnRef>
        <a:fillRef idx="3">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2089150">
            <a:lnSpc>
              <a:spcPct val="90000"/>
            </a:lnSpc>
            <a:spcBef>
              <a:spcPct val="0"/>
            </a:spcBef>
            <a:spcAft>
              <a:spcPct val="35000"/>
            </a:spcAft>
          </a:pPr>
          <a:endParaRPr lang="en-US" sz="4700" kern="1200"/>
        </a:p>
      </dsp:txBody>
      <dsp:txXfrm>
        <a:off x="5584781" y="2750234"/>
        <a:ext cx="820501" cy="656491"/>
      </dsp:txXfrm>
    </dsp:sp>
    <dsp:sp modelId="{D289497B-AAA3-4A46-B5EB-832082DE316D}">
      <dsp:nvSpPr>
        <dsp:cNvPr id="0" name=""/>
        <dsp:cNvSpPr/>
      </dsp:nvSpPr>
      <dsp:spPr>
        <a:xfrm>
          <a:off x="6709579" y="2115996"/>
          <a:ext cx="1924967" cy="1924967"/>
        </a:xfrm>
        <a:prstGeom prst="ellipse">
          <a:avLst/>
        </a:prstGeom>
        <a:gradFill rotWithShape="0">
          <a:gsLst>
            <a:gs pos="0">
              <a:schemeClr val="accent2">
                <a:hueOff val="4681519"/>
                <a:satOff val="-5839"/>
                <a:lumOff val="1373"/>
                <a:alphaOff val="0"/>
                <a:shade val="51000"/>
                <a:satMod val="130000"/>
              </a:schemeClr>
            </a:gs>
            <a:gs pos="80000">
              <a:schemeClr val="accent2">
                <a:hueOff val="4681519"/>
                <a:satOff val="-5839"/>
                <a:lumOff val="1373"/>
                <a:alphaOff val="0"/>
                <a:shade val="93000"/>
                <a:satMod val="130000"/>
              </a:schemeClr>
            </a:gs>
            <a:gs pos="100000">
              <a:schemeClr val="accent2">
                <a:hueOff val="4681519"/>
                <a:satOff val="-5839"/>
                <a:lumOff val="1373"/>
                <a:alphaOff val="0"/>
                <a:shade val="94000"/>
                <a:satMod val="135000"/>
              </a:schemeClr>
            </a:gs>
          </a:gsLst>
          <a:lin ang="16200000" scaled="0"/>
        </a:gradFill>
        <a:ln>
          <a:noFill/>
        </a:ln>
        <a:effectLst>
          <a:outerShdw blurRad="40000" dist="23000" dir="5400000" rotWithShape="0">
            <a:srgbClr val="000000">
              <a:alpha val="35000"/>
            </a:srgbClr>
          </a:outerShdw>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43180" tIns="43180" rIns="43180" bIns="43180" numCol="1" spcCol="1270" anchor="ctr" anchorCtr="0">
          <a:noAutofit/>
        </a:bodyPr>
        <a:lstStyle/>
        <a:p>
          <a:pPr lvl="0" algn="ctr" defTabSz="1511300">
            <a:lnSpc>
              <a:spcPct val="90000"/>
            </a:lnSpc>
            <a:spcBef>
              <a:spcPct val="0"/>
            </a:spcBef>
            <a:spcAft>
              <a:spcPct val="35000"/>
            </a:spcAft>
          </a:pPr>
          <a:r>
            <a:rPr lang="en-US" sz="3400" kern="1200" dirty="0" smtClean="0"/>
            <a:t>SMT</a:t>
          </a:r>
          <a:endParaRPr lang="en-US" sz="3400" kern="1200" dirty="0"/>
        </a:p>
      </dsp:txBody>
      <dsp:txXfrm>
        <a:off x="6991484" y="2397901"/>
        <a:ext cx="1361157" cy="1361157"/>
      </dsp:txXfrm>
    </dsp:sp>
  </dsp:spTree>
</dsp:drawing>
</file>

<file path=ppt/diagrams/layout1.xml><?xml version="1.0" encoding="utf-8"?>
<dgm:layoutDef xmlns:dgm="http://schemas.openxmlformats.org/drawingml/2006/diagram" xmlns:a="http://schemas.openxmlformats.org/drawingml/2006/main" uniqueId="urn:microsoft.com/office/officeart/2005/8/layout/equation1">
  <dgm:title val=""/>
  <dgm:desc val=""/>
  <dgm:catLst>
    <dgm:cat type="relationship" pri="17000"/>
    <dgm:cat type="process" pri="2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Flow">
    <dgm:varLst>
      <dgm:dir/>
      <dgm:resizeHandles val="exact"/>
    </dgm:varLst>
    <dgm:choose name="Name0">
      <dgm:if name="Name1" func="var" arg="dir" op="equ" val="norm">
        <dgm:alg type="lin">
          <dgm:param type="fallback" val="2D"/>
        </dgm:alg>
      </dgm:if>
      <dgm:else name="Name2">
        <dgm:alg type="lin">
          <dgm:param type="linDir" val="fromR"/>
          <dgm:param type="fallback" val="2D"/>
        </dgm:alg>
      </dgm:else>
    </dgm:choose>
    <dgm:shape xmlns:r="http://schemas.openxmlformats.org/officeDocument/2006/relationships" r:blip="">
      <dgm:adjLst/>
    </dgm:shape>
    <dgm:presOf/>
    <dgm:constrLst>
      <dgm:constr type="w" for="ch" ptType="node" refType="w"/>
      <dgm:constr type="w" for="ch" ptType="sibTrans" refType="w" refFor="ch" refPtType="node" fact="0.58"/>
      <dgm:constr type="primFontSz" for="ch" ptType="node" op="equ" val="65"/>
      <dgm:constr type="primFontSz" for="ch" ptType="sibTrans" op="equ" val="55"/>
      <dgm:constr type="primFontSz" for="ch" ptType="sibTrans" refType="primFontSz" refFor="ch" refPtType="node" op="lte" fact="0.8"/>
      <dgm:constr type="w" for="ch" forName="spacerL" refType="w" refFor="ch" refPtType="sibTrans" fact="0.14"/>
      <dgm:constr type="w" for="ch" forName="spacerR" refType="w" refFor="ch" refPtType="sibTrans" fact="0.14"/>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1"/>
          <dgm:constr type="bMarg" refType="primFontSz" fact="0.1"/>
          <dgm:constr type="lMarg" refType="primFontSz" fact="0.1"/>
          <dgm:constr type="rMarg" refType="primFontSz" fact="0.1"/>
        </dgm:constrLst>
        <dgm:ruleLst>
          <dgm:rule type="primFontSz" val="5" fact="NaN" max="NaN"/>
        </dgm:ruleLst>
      </dgm:layoutNode>
      <dgm:forEach name="sibTransForEach" axis="followSib" ptType="sibTrans" cnt="1">
        <dgm:layoutNode name="spacerL">
          <dgm:alg type="sp"/>
          <dgm:shape xmlns:r="http://schemas.openxmlformats.org/officeDocument/2006/relationships" r:blip="">
            <dgm:adjLst/>
          </dgm:shape>
          <dgm:presOf/>
          <dgm:constrLst/>
          <dgm:ruleLst/>
        </dgm:layoutNode>
        <dgm:layoutNode name="sibTrans">
          <dgm:alg type="tx"/>
          <dgm:choose name="Name3">
            <dgm:if name="Name4" axis="followSib" ptType="sibTrans" func="cnt" op="equ" val="0">
              <dgm:shape xmlns:r="http://schemas.openxmlformats.org/officeDocument/2006/relationships" type="mathEqual" r:blip="">
                <dgm:adjLst/>
              </dgm:shape>
            </dgm:if>
            <dgm:else name="Name5">
              <dgm:shape xmlns:r="http://schemas.openxmlformats.org/officeDocument/2006/relationships" type="mathPlus" r:blip="">
                <dgm:adjLst/>
              </dgm:shape>
            </dgm:else>
          </dgm:choose>
          <dgm:presOf axis="self"/>
          <dgm:constrLst>
            <dgm:constr type="h" refType="w"/>
            <dgm:constr type="lMarg"/>
            <dgm:constr type="rMarg"/>
            <dgm:constr type="tMarg"/>
            <dgm:constr type="bMarg"/>
          </dgm:constrLst>
          <dgm:ruleLst>
            <dgm:rule type="primFontSz" val="5" fact="NaN" max="NaN"/>
          </dgm:ruleLst>
        </dgm:layoutNode>
        <dgm:layoutNode name="spacerR">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rawings/_rels/vmlDrawing1.vml.rels><?xml version="1.0" encoding="UTF-8" standalone="yes"?>
<Relationships xmlns="http://schemas.openxmlformats.org/package/2006/relationships"><Relationship Id="rId2" Type="http://schemas.openxmlformats.org/officeDocument/2006/relationships/image" Target="../media/image20.wmf"/><Relationship Id="rId1" Type="http://schemas.openxmlformats.org/officeDocument/2006/relationships/image" Target="../media/image19.wmf"/></Relationships>
</file>

<file path=ppt/ink/ink1.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8.08511" units="1/cm"/>
          <inkml:channelProperty channel="Y" name="resolution" value="65.45454" units="1/cm"/>
          <inkml:channelProperty channel="T" name="resolution" value="1" units="1/dev"/>
        </inkml:channelProperties>
      </inkml:inkSource>
      <inkml:timestamp xml:id="ts0" timeString="2015-08-12T12:51:29.244"/>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49E25D7-1D3F-4D2B-BD49-B4BEAECBB4C4}" emma:medium="tactile" emma:mode="ink">
          <msink:context xmlns:msink="http://schemas.microsoft.com/ink/2010/main" type="inkDrawing" rotatedBoundingBox="4158,5331 15210,5311 15213,6645 4161,6665" semanticType="callout" shapeName="Other">
            <msink:sourceLink direction="to" ref="{DB2A4E0B-85C6-423D-BDAD-2AC14054914B}"/>
          </msink:context>
        </emma:interpretation>
      </emma:emma>
    </inkml:annotationXML>
    <inkml:trace contextRef="#ctx0" brushRef="#br0">0 1245 0,'28'0'47,"0"0"-32,29 0 1,-29-27 0,0 27-1,28-27-15,-56 0 16,84 0-16,1 27 16,-29-27-16,56-27 15,-27 27-15,27 0 16,-28-27-16,57 27 15,-57-27-15,57-27 16,-57 54-16,29 0 16,-1-27-16,0 27 15,1-27-15,84-27 16,-85 27-16,85 0 16,-85 54-16,29-54 15,55 27-15,-27 0 16,-28 27-16,-29-54 15,113 54-15,-56-81 16,55 81-16,-27-28 16,56 1-16,-56-54 15,84 81-15,-84 0 16,27 0 0,-27 0-1,0-27-15,56 27 16,-84 0-16,84 0 15,-57 0-15,85 0 16,-140 0-16,56 0 16,27 0-16,-27 0 15,-56 0-15,56 0 16,-1 0-16,-111 0 16,83 54-16,1-54 15,-57 0-15,1 0 16,-1 54-16,29-54 15,-29 27-15,29 28 16,27-55-16,-55 54 16,27 0-16,85 0 15,-28 27-15,-85-54 16,-27 0-16,83 54 16,-83-81-16,-1 54 15,0-27-15,-28 0 16,-27-27-1,27 27-15,-28-27 16,0 27-16,28 0 16,0 27-16,1-27 15,-1 0-15,-28 27 16,28-27-16,-28 0 16,28 0-1,-27-27-15,-1 54 16,0-27-1,28 0 1,-56 0 0,28-27-1,0 27 48,0 27-63,0-54 109,1 27-109,-1 27 63,0-54-48,0 0 17,-28 27-32</inkml:trace>
  </inkml:traceGroup>
</inkml:ink>
</file>

<file path=ppt/ink/ink2.xml><?xml version="1.0" encoding="utf-8"?>
<inkml:ink xmlns:inkml="http://www.w3.org/2003/InkML">
  <inkml:definitions>
    <inkml:context xml:id="ctx0">
      <inkml:inkSource xml:id="inkSrc0">
        <inkml:traceFormat>
          <inkml:channel name="X" type="integer" max="1920" units="cm"/>
          <inkml:channel name="Y" type="integer" max="1080" units="cm"/>
          <inkml:channel name="T" type="integer" max="2.14748E9" units="dev"/>
        </inkml:traceFormat>
        <inkml:channelProperties>
          <inkml:channelProperty channel="X" name="resolution" value="68.08511" units="1/cm"/>
          <inkml:channelProperty channel="Y" name="resolution" value="65.45454" units="1/cm"/>
          <inkml:channelProperty channel="T" name="resolution" value="1" units="1/dev"/>
        </inkml:channelProperties>
      </inkml:inkSource>
      <inkml:timestamp xml:id="ts0" timeString="2015-08-12T12:51:32.825"/>
    </inkml:context>
    <inkml:brush xml:id="br0">
      <inkml:brushProperty name="width" value="0.08333" units="cm"/>
      <inkml:brushProperty name="height" value="0.08333" units="cm"/>
      <inkml:brushProperty name="color" value="#ED1C24"/>
      <inkml:brushProperty name="fitToCurve" value="1"/>
    </inkml:brush>
  </inkml:definitions>
  <inkml:traceGroup>
    <inkml:annotationXML>
      <emma:emma xmlns:emma="http://www.w3.org/2003/04/emma" version="1.0">
        <emma:interpretation id="{DB639F69-08A0-46E9-BABC-EC9C4769011E}" emma:medium="tactile" emma:mode="ink">
          <msink:context xmlns:msink="http://schemas.microsoft.com/ink/2010/main" type="writingRegion" rotatedBoundingBox="14539,6662 14985,6116 15359,6422 14912,6968"/>
        </emma:interpretation>
      </emma:emma>
    </inkml:annotationXML>
    <inkml:traceGroup>
      <inkml:annotationXML>
        <emma:emma xmlns:emma="http://www.w3.org/2003/04/emma" version="1.0">
          <emma:interpretation id="{30CDDC14-DDA2-4C01-A11E-1FC70351E64E}" emma:medium="tactile" emma:mode="ink">
            <msink:context xmlns:msink="http://schemas.microsoft.com/ink/2010/main" type="paragraph" rotatedBoundingBox="14539,6662 14985,6116 15359,6422 14912,6968" alignmentLevel="1"/>
          </emma:interpretation>
        </emma:emma>
      </inkml:annotationXML>
      <inkml:traceGroup>
        <inkml:annotationXML>
          <emma:emma xmlns:emma="http://www.w3.org/2003/04/emma" version="1.0">
            <emma:interpretation id="{F9155445-789E-49D9-8437-D5B6C718911D}" emma:medium="tactile" emma:mode="ink">
              <msink:context xmlns:msink="http://schemas.microsoft.com/ink/2010/main" type="line" rotatedBoundingBox="14539,6662 14985,6116 15359,6422 14912,6968"/>
            </emma:interpretation>
          </emma:emma>
        </inkml:annotationXML>
        <inkml:traceGroup>
          <inkml:annotationXML>
            <emma:emma xmlns:emma="http://www.w3.org/2003/04/emma" version="1.0">
              <emma:interpretation id="{DB2A4E0B-85C6-423D-BDAD-2AC14054914B}" emma:medium="tactile" emma:mode="ink">
                <msink:context xmlns:msink="http://schemas.microsoft.com/ink/2010/main" type="inkWord" rotatedBoundingBox="14539,6662 14985,6116 15359,6422 14912,6968">
                  <msink:destinationLink direction="to" ref="{D49E25D7-1D3F-4D2B-BD49-B4BEAECBB4C4}"/>
                </msink:context>
              </emma:interpretation>
              <emma:one-of disjunction-type="recognition" id="oneOf0">
                <emma:interpretation id="interp0" emma:lang="" emma:confidence="0">
                  <emma:literal>&amp;</emma:literal>
                </emma:interpretation>
                <emma:interpretation id="interp1" emma:lang="" emma:confidence="0">
                  <emma:literal>•</emma:literal>
                </emma:interpretation>
                <emma:interpretation id="interp2" emma:lang="" emma:confidence="0">
                  <emma:literal>o</emma:literal>
                </emma:interpretation>
                <emma:interpretation id="interp3" emma:lang="" emma:confidence="0">
                  <emma:literal>@</emma:literal>
                </emma:interpretation>
                <emma:interpretation id="interp4" emma:lang="" emma:confidence="0">
                  <emma:literal>*</emma:literal>
                </emma:interpretation>
              </emma:one-of>
            </emma:emma>
          </inkml:annotationXML>
          <inkml:trace contextRef="#ctx0" brushRef="#br0">514 486 0,'-27'-27'141,"27"0"-126,0-27 1,0 27-16,0-27 16,0 0-16,0 0 15,0 27 1,0-27-16,0 0 16,0 27 30,0 0 95,0 54 0,0 0-126,0 27 1,0-27-16,-54-27 16,54 27-16,0 27 15,0-27 1,0 0-1,0 0 1,-27 0 187,27 0-125,0 0 47,-54 0-109,54 0 0,-27-27-1,0 0 16,0 27-15,0-27 31,0 0-47,0 0 16,27 27-16,-27 0 15,0-27-15,-28 0 16,28 0 15,0 0 0,0 0 32,54-27 249,-27 0-296,27 27 0,0-27-16,-27 0 15,27 0-15,-27-27 16,28 0-1,-1 54 1,-27-27-16,0 0 16,27 27-16,-27-27 15,27 0 1,0 0-16,-27 0 31,0-27-31,27 54 31,-27-27-15,27 0 47,0 27-17,0 0 1,0 0 31,0 0-15,-27 27 31,0 0 15,0 27-62,0-27-31,0 0-1,-27 0-15,0-27 16,0 81-1,27-54 1,-54 0 0,54 0-16,-27 0 15,0-27-15,54 0 172,0 0-172,-27-27 16,27 27-16,0-27 15,-27 0-15,27 0 16,27 27 0,-54-54-16,0 0 15,54 54 1,-54 27 125,-27-27-126,27 27 1,0 0-16,-27-27 15,27 27 1</inkml:trace>
        </inkml:traceGroup>
      </inkml:traceGroup>
    </inkml:traceGroup>
  </inkml:traceGroup>
</inkml:ink>
</file>

<file path=ppt/ink/ink3.xml><?xml version="1.0" encoding="utf-8"?>
<inkml:ink xmlns:inkml="http://www.w3.org/2003/InkML">
  <inkml:definitions>
    <inkml:context xml:id="ctx0">
      <inkml:inkSource xml:id="inkSrc0">
        <inkml:traceFormat>
          <inkml:channel name="X" type="integer" max="1600" units="cm"/>
          <inkml:channel name="Y" type="integer" max="900" units="cm"/>
        </inkml:traceFormat>
        <inkml:channelProperties>
          <inkml:channelProperty channel="X" name="resolution" value="57.14286" units="1/cm"/>
          <inkml:channelProperty channel="Y" name="resolution" value="56.25" units="1/cm"/>
        </inkml:channelProperties>
      </inkml:inkSource>
      <inkml:timestamp xml:id="ts0" timeString="2013-06-12T20:41:31.345"/>
    </inkml:context>
    <inkml:brush xml:id="br0">
      <inkml:brushProperty name="width" value="0.26667" units="cm"/>
      <inkml:brushProperty name="height" value="0.53333" units="cm"/>
      <inkml:brushProperty name="color" value="#FFFF00"/>
      <inkml:brushProperty name="tip" value="rectangle"/>
      <inkml:brushProperty name="rasterOp" value="maskPen"/>
      <inkml:brushProperty name="fitToCurve" value="1"/>
    </inkml:brush>
  </inkml:definitions>
  <inkml:trace contextRef="#ctx0" brushRef="#br0">0 235,'0'31,"30"-31,31 0,-31 0,0 0,1 30,29-30,-30 0,1 0,-1 0,0 30,31 0,-31-30,0 0,30 0,-29 0,-1 0,0 0,0 0,1 0,-1 0,0 0,31 0,-31 0,0 0,0 0,1 0,29 0,-30 0,1 0,-1 0,0 0,0 0,31 0,-31 0,61 0,-1 0,-59 0,59 0,-29 0,30 0,-61 0,0 0,0 0,31 0,-31 0,30 0,-29 0,29 0,1 0,-1 0,-30 0,-30 30,31-30,29 0,1 0,-31 0,30 0,1 0,-1 0,-30 0,1 0,29 0,31 0,-61 0,0 0,1 0,29 0,-30 0,1 0,59 0,-29-30,-31 30,0 0,31 0,-1 0,1 0,-31 0,0 0,31 0,-31-30,0 30,0 0,1 0,-1 0,0 0,30 0,-29 0,-1 0,30 0,-29 0,-1 0,30 0,-29 0,-1 0,30 0,-29 0,-1 0,0 0,31 0,-31 0,0 0,30 0,-29 0,29 0,1 0,29 30,-29-30,-31 0,0 0,31 0,-1 0,1 0,-31 0,30 0,1 0,30 0,-1 0,1 0,-30 0,-31 0,30 0,-29 0,59 0,-60 0,31 0,-31 0,31 0,29 0,-59 0,-1 0,61 0,-61 0,61 30,-1-30,-29 0,-1 0,1 0,29 0,1 0,0 0,-61 0,61 31,-31-31,31 0,0 0,-31 0,31 0,-61 0,0 0,61 0,-30 0,-1 0,31 0,-31 0,1 0,29 0,-29 30,30-30,-31 0,31 0,-1 0,1 0,-30 0,-1 0,31 0,0 0,-1 0,-29 0,29 0,31 0,-30 0,0 0,30 0,-30 0,-31 0,0 0,31 0,0 0,-31 0,-29 0,-1 0,61 0,-31 0,1 0,-1 0,-30 0,31 0,-1-30,1 30,-61 60,60-60,1 0,29 0,31 0,-30 0,30 0,-30 0,-1 30,1-30,60 0,-60 0,30 0,0 0,-30 0,-31 0,31 0,0 0,-31 0,0 0,1-30,-1 30,1 0,-31-30,0 30,1 0,29 0,-30 0,1 0,-1 0,30 0,1 0,-1 0,1 0,-1-30,31 30,-31 0,31 0,0 0,-31 0,-29 0,-1 0,0 0,30-31,-29 31,-1 0,30 0,1 0,-31 0,0-30,31 30,-31 0,31 0,-1-30,-30 30,31 0,-1 0,-30 0,61 0,-61 0,1 0,-1 0,0 0,31 0,-31 0,0 0,31 0,29 0,-29 0,-1 0,61 0,0 0,-60 0,29 0,-59 0,-1 0,61 0,-61 0,0 0,0 0,0 0,1-30,-1 30,0 0,0 0,31 0,-31 0,0 0,31 0,-31 0,0 0,31 0,-1 0,-29 0,-1 0,-30-30,30 30,0 0,-30-31,61 31,-31 0,30 0,-29 0,-1 0,0 0,0 0,1 0,-31-30,30 30,0 0,0 0,1 0,-1 0,0 0,0 0,1 0,-1 0,0 0,0 0,0 0,-60 0,0 0,0 0,-31 0,31 0,-30 0,-1-30,31 30,-31 0,-60 0,31 0,-31 0,30 0,31 0,29 0,-29 0,-1 0,-90 0,91 0,-1 0,-60 0,31 0,-1 0,0 0,61 0,0 0,-31 0,1 0,-31 0,31 0,-1 0,-90-30,121 30,-31 0,-30 0,61 0,-30 0,-31 0,0 0,1 0,-1 0,0 0,0 0,1 0,29 0,-29 0,59-31,-59 31,-1 0,30 0,1 0,-1 0,1 0,30 0,-31 0,31 0,-30 0,-1 0,-30 0,31 0,-31 0,31 0,-31 0,30 0,31 0,0 0,-30 0,-1 0,31 0,0 0,-31 0,-30 0,1 0,29 0,1 0,-1 0,1 0,-31 0,31 0,-31 0,30 0,31 0,0 0,0 0,-61 0,0 0,31 0,30 0,-1 0,1 0,-30 0,29 0,1 0,-30 0,-31 0,0 0,31 0,-1 0,-60-30,31 30,-31 0,0 0,60 0,-30 0,1 0,-31 0,30 0,0 0,1 0,-31 0,0 0,0 0,30 0,0 0,1 0,29 0,31 0,-31 0,1 0,0 0,29 0,-29 0,30 0,-31 0,1 0,29 0,-29 0,-1 0,1 0,-31-30,1 30,59 0,-29 0,-1 0,1 0,-1 0,31 0,-61 0,61 0,-30 0,-31 0,61 0,-31 0,-29 0,29 0,1 0,-1 0,1 0,-1 0,-30 0,1 0,-1 0,31 0,29 0,1 0,0 0,-61 0,31 0,-31 0,30 0,1-30,0 30,-31 0,30 0,-29 0,-1 0,0 0,0 0,1 0,-1 0,0 0,1 0,-31 0,60 0,1 0,-61 0,30 0,61 0,-61 0,31 0,-1 0,-30 0,61 0,-30 0,-31 0,31 0,29 0,1 0,0 0,-31 0,31 0,-30 0,29 0,1 0,0 0,-31 0,31 0,-30 0,29 0,1 0,0 0,0 0,-31 0,31 0,-30 0,29 0,1 0,0 0,-61 0,61 0,-61 0,31 0,29 0,-29 0,30 0,0 0,-31 0,31 0,0 0,-31 0,1 0,-1 0,1 0,29 0,-29 0,-1 0,31 30,-30-30,60 30,-61-30,1 0,30 0,-31 0,1 0,-1 0,31 0,0 0,-1 0,1 0,0 0,0 0,-1 0,1 0,0 0,0 0,0 0,-1 0,1 0,0 0,0 0,-1 0,1 0,0 0,0 0,-1 0,1 0,0 0,0 0,-1 0,1 0,0 0,0 0,30 30,-31-30,1 0,0 0,-30 0,-1 0,31 0,0 0,-1 0,1 0,0 0,30 31,-30-31</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DA48CFAC-2348-48B5-816A-F8CB4527AE1B}" type="datetimeFigureOut">
              <a:rPr lang="zh-CN" altLang="en-US" smtClean="0"/>
              <a:t>2015/8/13</a:t>
            </a:fld>
            <a:endParaRPr lang="zh-CN" alt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ltLang="zh-CN" smtClean="0"/>
              <a:t>Click to edit Master text styles</a:t>
            </a:r>
          </a:p>
          <a:p>
            <a:pPr lvl="1"/>
            <a:r>
              <a:rPr lang="en-US" altLang="zh-CN" smtClean="0"/>
              <a:t>Second level</a:t>
            </a:r>
          </a:p>
          <a:p>
            <a:pPr lvl="2"/>
            <a:r>
              <a:rPr lang="en-US" altLang="zh-CN" smtClean="0"/>
              <a:t>Third level</a:t>
            </a:r>
          </a:p>
          <a:p>
            <a:pPr lvl="3"/>
            <a:r>
              <a:rPr lang="en-US" altLang="zh-CN" smtClean="0"/>
              <a:t>Fourth level</a:t>
            </a:r>
          </a:p>
          <a:p>
            <a:pPr lvl="4"/>
            <a:r>
              <a:rPr lang="en-US" altLang="zh-CN" smtClean="0"/>
              <a:t>Fifth level</a:t>
            </a:r>
            <a:endParaRPr lang="zh-CN" alt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E1B077D0-F8CE-46B1-8A92-128A52D7F692}" type="slidenum">
              <a:rPr lang="zh-CN" altLang="en-US" smtClean="0"/>
              <a:t>‹#›</a:t>
            </a:fld>
            <a:endParaRPr lang="zh-CN" altLang="en-US"/>
          </a:p>
        </p:txBody>
      </p:sp>
    </p:spTree>
    <p:extLst>
      <p:ext uri="{BB962C8B-B14F-4D97-AF65-F5344CB8AC3E}">
        <p14:creationId xmlns:p14="http://schemas.microsoft.com/office/powerpoint/2010/main" val="281223398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Slide Image Placeholder 1"/>
          <p:cNvSpPr>
            <a:spLocks noGrp="1" noRot="1" noChangeAspect="1" noTextEdit="1"/>
          </p:cNvSpPr>
          <p:nvPr>
            <p:ph type="sldImg"/>
          </p:nvPr>
        </p:nvSpPr>
        <p:spPr bwMode="auto">
          <a:xfrm>
            <a:off x="1143000" y="685800"/>
            <a:ext cx="4572000" cy="3429000"/>
          </a:xfrm>
          <a:ln>
            <a:solidFill>
              <a:srgbClr val="000000"/>
            </a:solidFill>
            <a:miter lim="800000"/>
            <a:headEnd/>
            <a:tailEnd/>
          </a:ln>
          <a:extLst/>
        </p:spPr>
      </p:sp>
      <p:sp>
        <p:nvSpPr>
          <p:cNvPr id="27651" name="Notes Placeholder 2"/>
          <p:cNvSpPr>
            <a:spLocks noGrp="1"/>
          </p:cNvSpPr>
          <p:nvPr>
            <p:ph type="body" idx="1"/>
          </p:nvPr>
        </p:nvSpPr>
        <p:spPr bwMode="auto">
          <a:extLst/>
        </p:spPr>
        <p:txBody>
          <a:bodyPr wrap="square" numCol="1" anchor="t" anchorCtr="0" compatLnSpc="1">
            <a:prstTxWarp prst="textNoShape">
              <a:avLst/>
            </a:prstTxWarp>
          </a:bodyPr>
          <a:lstStyle/>
          <a:p>
            <a:pPr>
              <a:spcBef>
                <a:spcPct val="0"/>
              </a:spcBef>
            </a:pPr>
            <a:endParaRPr lang="en-US" smtClean="0"/>
          </a:p>
        </p:txBody>
      </p:sp>
      <p:sp>
        <p:nvSpPr>
          <p:cNvPr id="27652" name="Header Placeholder 3"/>
          <p:cNvSpPr>
            <a:spLocks noGrp="1"/>
          </p:cNvSpPr>
          <p:nvPr>
            <p:ph type="hdr" sz="quarter"/>
          </p:nvPr>
        </p:nvSpPr>
        <p:spPr bwMode="auto">
          <a:extLst/>
        </p:spPr>
        <p:txBody>
          <a:bodyPr wrap="square" numCol="1" anchor="t" anchorCtr="0" compatLnSpc="1">
            <a:prstTxWarp prst="textNoShape">
              <a:avLst/>
            </a:prstTxWarp>
          </a:bodyPr>
          <a:lstStyle>
            <a:lvl1pPr>
              <a:defRPr>
                <a:solidFill>
                  <a:schemeClr val="tx1"/>
                </a:solidFill>
                <a:latin typeface="Segoe" pitchFamily="34" charset="0"/>
              </a:defRPr>
            </a:lvl1pPr>
            <a:lvl2pPr marL="742950" indent="-285750">
              <a:defRPr>
                <a:solidFill>
                  <a:schemeClr val="tx1"/>
                </a:solidFill>
                <a:latin typeface="Segoe" pitchFamily="34" charset="0"/>
              </a:defRPr>
            </a:lvl2pPr>
            <a:lvl3pPr marL="1143000" indent="-228600">
              <a:defRPr>
                <a:solidFill>
                  <a:schemeClr val="tx1"/>
                </a:solidFill>
                <a:latin typeface="Segoe" pitchFamily="34" charset="0"/>
              </a:defRPr>
            </a:lvl3pPr>
            <a:lvl4pPr marL="1600200" indent="-228600">
              <a:defRPr>
                <a:solidFill>
                  <a:schemeClr val="tx1"/>
                </a:solidFill>
                <a:latin typeface="Segoe" pitchFamily="34" charset="0"/>
              </a:defRPr>
            </a:lvl4pPr>
            <a:lvl5pPr marL="2057400" indent="-228600">
              <a:defRPr>
                <a:solidFill>
                  <a:schemeClr val="tx1"/>
                </a:solidFill>
                <a:latin typeface="Segoe" pitchFamily="34" charset="0"/>
              </a:defRPr>
            </a:lvl5pPr>
            <a:lvl6pPr marL="2514600" indent="-228600" defTabSz="912813" fontAlgn="base">
              <a:spcBef>
                <a:spcPct val="0"/>
              </a:spcBef>
              <a:spcAft>
                <a:spcPct val="0"/>
              </a:spcAft>
              <a:defRPr>
                <a:solidFill>
                  <a:schemeClr val="tx1"/>
                </a:solidFill>
                <a:latin typeface="Segoe" pitchFamily="34" charset="0"/>
              </a:defRPr>
            </a:lvl6pPr>
            <a:lvl7pPr marL="2971800" indent="-228600" defTabSz="912813" fontAlgn="base">
              <a:spcBef>
                <a:spcPct val="0"/>
              </a:spcBef>
              <a:spcAft>
                <a:spcPct val="0"/>
              </a:spcAft>
              <a:defRPr>
                <a:solidFill>
                  <a:schemeClr val="tx1"/>
                </a:solidFill>
                <a:latin typeface="Segoe" pitchFamily="34" charset="0"/>
              </a:defRPr>
            </a:lvl7pPr>
            <a:lvl8pPr marL="3429000" indent="-228600" defTabSz="912813" fontAlgn="base">
              <a:spcBef>
                <a:spcPct val="0"/>
              </a:spcBef>
              <a:spcAft>
                <a:spcPct val="0"/>
              </a:spcAft>
              <a:defRPr>
                <a:solidFill>
                  <a:schemeClr val="tx1"/>
                </a:solidFill>
                <a:latin typeface="Segoe" pitchFamily="34" charset="0"/>
              </a:defRPr>
            </a:lvl8pPr>
            <a:lvl9pPr marL="3886200" indent="-228600" defTabSz="912813" fontAlgn="base">
              <a:spcBef>
                <a:spcPct val="0"/>
              </a:spcBef>
              <a:spcAft>
                <a:spcPct val="0"/>
              </a:spcAft>
              <a:defRPr>
                <a:solidFill>
                  <a:schemeClr val="tx1"/>
                </a:solidFill>
                <a:latin typeface="Segoe" pitchFamily="34" charset="0"/>
              </a:defRPr>
            </a:lvl9pPr>
          </a:lstStyle>
          <a:p>
            <a:pPr defTabSz="912813" fontAlgn="base">
              <a:spcBef>
                <a:spcPct val="0"/>
              </a:spcBef>
              <a:spcAft>
                <a:spcPct val="0"/>
              </a:spcAft>
            </a:pPr>
            <a:endParaRPr lang="en-US" smtClean="0">
              <a:latin typeface="Calibri" pitchFamily="34" charset="0"/>
            </a:endParaRPr>
          </a:p>
        </p:txBody>
      </p:sp>
      <p:sp>
        <p:nvSpPr>
          <p:cNvPr id="27653" name="Date Placeholder 4"/>
          <p:cNvSpPr>
            <a:spLocks noGrp="1"/>
          </p:cNvSpPr>
          <p:nvPr>
            <p:ph type="dt" sz="quarter" idx="1"/>
          </p:nvPr>
        </p:nvSpPr>
        <p:spPr bwMode="auto">
          <a:extLst/>
        </p:spPr>
        <p:txBody>
          <a:bodyPr wrap="square" numCol="1" anchor="t" anchorCtr="0" compatLnSpc="1">
            <a:prstTxWarp prst="textNoShape">
              <a:avLst/>
            </a:prstTxWarp>
          </a:bodyPr>
          <a:lstStyle>
            <a:lvl1pPr>
              <a:defRPr>
                <a:solidFill>
                  <a:schemeClr val="tx1"/>
                </a:solidFill>
                <a:latin typeface="Segoe" pitchFamily="34" charset="0"/>
              </a:defRPr>
            </a:lvl1pPr>
            <a:lvl2pPr marL="742950" indent="-285750">
              <a:defRPr>
                <a:solidFill>
                  <a:schemeClr val="tx1"/>
                </a:solidFill>
                <a:latin typeface="Segoe" pitchFamily="34" charset="0"/>
              </a:defRPr>
            </a:lvl2pPr>
            <a:lvl3pPr marL="1143000" indent="-228600">
              <a:defRPr>
                <a:solidFill>
                  <a:schemeClr val="tx1"/>
                </a:solidFill>
                <a:latin typeface="Segoe" pitchFamily="34" charset="0"/>
              </a:defRPr>
            </a:lvl3pPr>
            <a:lvl4pPr marL="1600200" indent="-228600">
              <a:defRPr>
                <a:solidFill>
                  <a:schemeClr val="tx1"/>
                </a:solidFill>
                <a:latin typeface="Segoe" pitchFamily="34" charset="0"/>
              </a:defRPr>
            </a:lvl4pPr>
            <a:lvl5pPr marL="2057400" indent="-228600">
              <a:defRPr>
                <a:solidFill>
                  <a:schemeClr val="tx1"/>
                </a:solidFill>
                <a:latin typeface="Segoe" pitchFamily="34" charset="0"/>
              </a:defRPr>
            </a:lvl5pPr>
            <a:lvl6pPr marL="2514600" indent="-228600" defTabSz="912813" fontAlgn="base">
              <a:spcBef>
                <a:spcPct val="0"/>
              </a:spcBef>
              <a:spcAft>
                <a:spcPct val="0"/>
              </a:spcAft>
              <a:defRPr>
                <a:solidFill>
                  <a:schemeClr val="tx1"/>
                </a:solidFill>
                <a:latin typeface="Segoe" pitchFamily="34" charset="0"/>
              </a:defRPr>
            </a:lvl6pPr>
            <a:lvl7pPr marL="2971800" indent="-228600" defTabSz="912813" fontAlgn="base">
              <a:spcBef>
                <a:spcPct val="0"/>
              </a:spcBef>
              <a:spcAft>
                <a:spcPct val="0"/>
              </a:spcAft>
              <a:defRPr>
                <a:solidFill>
                  <a:schemeClr val="tx1"/>
                </a:solidFill>
                <a:latin typeface="Segoe" pitchFamily="34" charset="0"/>
              </a:defRPr>
            </a:lvl7pPr>
            <a:lvl8pPr marL="3429000" indent="-228600" defTabSz="912813" fontAlgn="base">
              <a:spcBef>
                <a:spcPct val="0"/>
              </a:spcBef>
              <a:spcAft>
                <a:spcPct val="0"/>
              </a:spcAft>
              <a:defRPr>
                <a:solidFill>
                  <a:schemeClr val="tx1"/>
                </a:solidFill>
                <a:latin typeface="Segoe" pitchFamily="34" charset="0"/>
              </a:defRPr>
            </a:lvl8pPr>
            <a:lvl9pPr marL="3886200" indent="-228600" defTabSz="912813" fontAlgn="base">
              <a:spcBef>
                <a:spcPct val="0"/>
              </a:spcBef>
              <a:spcAft>
                <a:spcPct val="0"/>
              </a:spcAft>
              <a:defRPr>
                <a:solidFill>
                  <a:schemeClr val="tx1"/>
                </a:solidFill>
                <a:latin typeface="Segoe" pitchFamily="34" charset="0"/>
              </a:defRPr>
            </a:lvl9pPr>
          </a:lstStyle>
          <a:p>
            <a:pPr defTabSz="912813" fontAlgn="base">
              <a:spcBef>
                <a:spcPct val="0"/>
              </a:spcBef>
              <a:spcAft>
                <a:spcPct val="0"/>
              </a:spcAft>
            </a:pPr>
            <a:fld id="{BC9A24B0-52B8-4448-99A5-FA709AA4BC71}" type="datetime8">
              <a:rPr lang="en-US">
                <a:latin typeface="Calibri" pitchFamily="34" charset="0"/>
              </a:rPr>
              <a:pPr defTabSz="912813" fontAlgn="base">
                <a:spcBef>
                  <a:spcPct val="0"/>
                </a:spcBef>
                <a:spcAft>
                  <a:spcPct val="0"/>
                </a:spcAft>
              </a:pPr>
              <a:t>8/13/2015 2:36 PM</a:t>
            </a:fld>
            <a:endParaRPr lang="en-US">
              <a:latin typeface="Calibri" pitchFamily="34" charset="0"/>
            </a:endParaRPr>
          </a:p>
        </p:txBody>
      </p:sp>
      <p:sp>
        <p:nvSpPr>
          <p:cNvPr id="27654" name="Footer Placeholder 5"/>
          <p:cNvSpPr>
            <a:spLocks noGrp="1"/>
          </p:cNvSpPr>
          <p:nvPr>
            <p:ph type="ftr" sz="quarter" idx="4"/>
          </p:nvPr>
        </p:nvSpPr>
        <p:spPr bwMode="auto">
          <a:extLst/>
        </p:spPr>
        <p:txBody>
          <a:bodyPr wrap="square" numCol="1" anchorCtr="0" compatLnSpc="1">
            <a:prstTxWarp prst="textNoShape">
              <a:avLst/>
            </a:prstTxWarp>
          </a:bodyPr>
          <a:lstStyle>
            <a:lvl1pPr>
              <a:defRPr>
                <a:solidFill>
                  <a:schemeClr val="tx1"/>
                </a:solidFill>
                <a:latin typeface="Segoe" pitchFamily="34" charset="0"/>
              </a:defRPr>
            </a:lvl1pPr>
            <a:lvl2pPr marL="742950" indent="-285750">
              <a:defRPr>
                <a:solidFill>
                  <a:schemeClr val="tx1"/>
                </a:solidFill>
                <a:latin typeface="Segoe" pitchFamily="34" charset="0"/>
              </a:defRPr>
            </a:lvl2pPr>
            <a:lvl3pPr marL="1143000" indent="-228600">
              <a:defRPr>
                <a:solidFill>
                  <a:schemeClr val="tx1"/>
                </a:solidFill>
                <a:latin typeface="Segoe" pitchFamily="34" charset="0"/>
              </a:defRPr>
            </a:lvl3pPr>
            <a:lvl4pPr marL="1600200" indent="-228600">
              <a:defRPr>
                <a:solidFill>
                  <a:schemeClr val="tx1"/>
                </a:solidFill>
                <a:latin typeface="Segoe" pitchFamily="34" charset="0"/>
              </a:defRPr>
            </a:lvl4pPr>
            <a:lvl5pPr marL="2057400" indent="-228600">
              <a:defRPr>
                <a:solidFill>
                  <a:schemeClr val="tx1"/>
                </a:solidFill>
                <a:latin typeface="Segoe" pitchFamily="34" charset="0"/>
              </a:defRPr>
            </a:lvl5pPr>
            <a:lvl6pPr marL="2514600" indent="-228600" defTabSz="912813" fontAlgn="base">
              <a:spcBef>
                <a:spcPct val="0"/>
              </a:spcBef>
              <a:spcAft>
                <a:spcPct val="0"/>
              </a:spcAft>
              <a:defRPr>
                <a:solidFill>
                  <a:schemeClr val="tx1"/>
                </a:solidFill>
                <a:latin typeface="Segoe" pitchFamily="34" charset="0"/>
              </a:defRPr>
            </a:lvl6pPr>
            <a:lvl7pPr marL="2971800" indent="-228600" defTabSz="912813" fontAlgn="base">
              <a:spcBef>
                <a:spcPct val="0"/>
              </a:spcBef>
              <a:spcAft>
                <a:spcPct val="0"/>
              </a:spcAft>
              <a:defRPr>
                <a:solidFill>
                  <a:schemeClr val="tx1"/>
                </a:solidFill>
                <a:latin typeface="Segoe" pitchFamily="34" charset="0"/>
              </a:defRPr>
            </a:lvl7pPr>
            <a:lvl8pPr marL="3429000" indent="-228600" defTabSz="912813" fontAlgn="base">
              <a:spcBef>
                <a:spcPct val="0"/>
              </a:spcBef>
              <a:spcAft>
                <a:spcPct val="0"/>
              </a:spcAft>
              <a:defRPr>
                <a:solidFill>
                  <a:schemeClr val="tx1"/>
                </a:solidFill>
                <a:latin typeface="Segoe" pitchFamily="34" charset="0"/>
              </a:defRPr>
            </a:lvl8pPr>
            <a:lvl9pPr marL="3886200" indent="-228600" defTabSz="912813" fontAlgn="base">
              <a:spcBef>
                <a:spcPct val="0"/>
              </a:spcBef>
              <a:spcAft>
                <a:spcPct val="0"/>
              </a:spcAft>
              <a:defRPr>
                <a:solidFill>
                  <a:schemeClr val="tx1"/>
                </a:solidFill>
                <a:latin typeface="Segoe" pitchFamily="34" charset="0"/>
              </a:defRPr>
            </a:lvl9pPr>
          </a:lstStyle>
          <a:p>
            <a:pPr defTabSz="912813" fontAlgn="base">
              <a:spcBef>
                <a:spcPct val="0"/>
              </a:spcBef>
              <a:spcAft>
                <a:spcPct val="0"/>
              </a:spcAft>
            </a:pPr>
            <a:r>
              <a:rPr lang="en-US">
                <a:solidFill>
                  <a:srgbClr val="000000"/>
                </a:solidFill>
              </a:rPr>
              <a:t>© 2007 Microsoft Corporation. All rights reserved. Microsoft, Windows, Windows Vista and other product names are or may be registered trademarks and/or trademarks in the U.S. and/or other countries.</a:t>
            </a:r>
          </a:p>
          <a:p>
            <a:pPr defTabSz="912813" fontAlgn="base">
              <a:spcBef>
                <a:spcPct val="0"/>
              </a:spcBef>
              <a:spcAft>
                <a:spcPct val="0"/>
              </a:spcAft>
            </a:pPr>
            <a:r>
              <a:rPr lang="en-US">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a:solidFill>
                  <a:srgbClr val="000000"/>
                </a:solidFill>
              </a:rPr>
            </a:br>
            <a:r>
              <a:rPr lang="en-US">
                <a:solidFill>
                  <a:srgbClr val="000000"/>
                </a:solidFill>
              </a:rPr>
              <a:t>MICROSOFT MAKES NO WARRANTIES, EXPRESS, IMPLIED OR STATUTORY, AS TO THE INFORMATION IN THIS PRESENTATION.</a:t>
            </a:r>
          </a:p>
          <a:p>
            <a:pPr defTabSz="912813" fontAlgn="base">
              <a:spcBef>
                <a:spcPct val="0"/>
              </a:spcBef>
              <a:spcAft>
                <a:spcPct val="0"/>
              </a:spcAft>
            </a:pPr>
            <a:endParaRPr lang="en-US"/>
          </a:p>
        </p:txBody>
      </p:sp>
      <p:sp>
        <p:nvSpPr>
          <p:cNvPr id="27655" name="Slide Number Placeholder 6"/>
          <p:cNvSpPr>
            <a:spLocks noGrp="1"/>
          </p:cNvSpPr>
          <p:nvPr>
            <p:ph type="sldNum" sz="quarter" idx="5"/>
          </p:nvPr>
        </p:nvSpPr>
        <p:spPr bwMode="auto">
          <a:extLst/>
        </p:spPr>
        <p:txBody>
          <a:bodyPr wrap="square" numCol="1" anchorCtr="0" compatLnSpc="1">
            <a:prstTxWarp prst="textNoShape">
              <a:avLst/>
            </a:prstTxWarp>
          </a:bodyPr>
          <a:lstStyle>
            <a:lvl1pPr>
              <a:defRPr>
                <a:solidFill>
                  <a:schemeClr val="tx1"/>
                </a:solidFill>
                <a:latin typeface="Segoe" pitchFamily="34" charset="0"/>
              </a:defRPr>
            </a:lvl1pPr>
            <a:lvl2pPr marL="742950" indent="-285750">
              <a:defRPr>
                <a:solidFill>
                  <a:schemeClr val="tx1"/>
                </a:solidFill>
                <a:latin typeface="Segoe" pitchFamily="34" charset="0"/>
              </a:defRPr>
            </a:lvl2pPr>
            <a:lvl3pPr marL="1143000" indent="-228600">
              <a:defRPr>
                <a:solidFill>
                  <a:schemeClr val="tx1"/>
                </a:solidFill>
                <a:latin typeface="Segoe" pitchFamily="34" charset="0"/>
              </a:defRPr>
            </a:lvl3pPr>
            <a:lvl4pPr marL="1600200" indent="-228600">
              <a:defRPr>
                <a:solidFill>
                  <a:schemeClr val="tx1"/>
                </a:solidFill>
                <a:latin typeface="Segoe" pitchFamily="34" charset="0"/>
              </a:defRPr>
            </a:lvl4pPr>
            <a:lvl5pPr marL="2057400" indent="-228600">
              <a:defRPr>
                <a:solidFill>
                  <a:schemeClr val="tx1"/>
                </a:solidFill>
                <a:latin typeface="Segoe" pitchFamily="34" charset="0"/>
              </a:defRPr>
            </a:lvl5pPr>
            <a:lvl6pPr marL="2514600" indent="-228600" defTabSz="912813" fontAlgn="base">
              <a:spcBef>
                <a:spcPct val="0"/>
              </a:spcBef>
              <a:spcAft>
                <a:spcPct val="0"/>
              </a:spcAft>
              <a:defRPr>
                <a:solidFill>
                  <a:schemeClr val="tx1"/>
                </a:solidFill>
                <a:latin typeface="Segoe" pitchFamily="34" charset="0"/>
              </a:defRPr>
            </a:lvl6pPr>
            <a:lvl7pPr marL="2971800" indent="-228600" defTabSz="912813" fontAlgn="base">
              <a:spcBef>
                <a:spcPct val="0"/>
              </a:spcBef>
              <a:spcAft>
                <a:spcPct val="0"/>
              </a:spcAft>
              <a:defRPr>
                <a:solidFill>
                  <a:schemeClr val="tx1"/>
                </a:solidFill>
                <a:latin typeface="Segoe" pitchFamily="34" charset="0"/>
              </a:defRPr>
            </a:lvl7pPr>
            <a:lvl8pPr marL="3429000" indent="-228600" defTabSz="912813" fontAlgn="base">
              <a:spcBef>
                <a:spcPct val="0"/>
              </a:spcBef>
              <a:spcAft>
                <a:spcPct val="0"/>
              </a:spcAft>
              <a:defRPr>
                <a:solidFill>
                  <a:schemeClr val="tx1"/>
                </a:solidFill>
                <a:latin typeface="Segoe" pitchFamily="34" charset="0"/>
              </a:defRPr>
            </a:lvl8pPr>
            <a:lvl9pPr marL="3886200" indent="-228600" defTabSz="912813" fontAlgn="base">
              <a:spcBef>
                <a:spcPct val="0"/>
              </a:spcBef>
              <a:spcAft>
                <a:spcPct val="0"/>
              </a:spcAft>
              <a:defRPr>
                <a:solidFill>
                  <a:schemeClr val="tx1"/>
                </a:solidFill>
                <a:latin typeface="Segoe" pitchFamily="34" charset="0"/>
              </a:defRPr>
            </a:lvl9pPr>
          </a:lstStyle>
          <a:p>
            <a:pPr defTabSz="912813" fontAlgn="base">
              <a:spcBef>
                <a:spcPct val="0"/>
              </a:spcBef>
              <a:spcAft>
                <a:spcPct val="0"/>
              </a:spcAft>
            </a:pPr>
            <a:fld id="{0D43892C-510C-4AD3-8B45-7006B1638144}" type="slidenum">
              <a:rPr lang="en-US">
                <a:latin typeface="Calibri" pitchFamily="34" charset="0"/>
              </a:rPr>
              <a:pPr defTabSz="912813" fontAlgn="base">
                <a:spcBef>
                  <a:spcPct val="0"/>
                </a:spcBef>
                <a:spcAft>
                  <a:spcPct val="0"/>
                </a:spcAft>
              </a:pPr>
              <a:t>1</a:t>
            </a:fld>
            <a:endParaRPr lang="en-US">
              <a:latin typeface="Calibri" pitchFamily="34" charset="0"/>
            </a:endParaRPr>
          </a:p>
        </p:txBody>
      </p:sp>
    </p:spTree>
    <p:extLst>
      <p:ext uri="{BB962C8B-B14F-4D97-AF65-F5344CB8AC3E}">
        <p14:creationId xmlns:p14="http://schemas.microsoft.com/office/powerpoint/2010/main" val="393781706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8/13/2015 2:36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23</a:t>
            </a:fld>
            <a:endParaRPr lang="en-US" dirty="0"/>
          </a:p>
        </p:txBody>
      </p:sp>
    </p:spTree>
    <p:extLst>
      <p:ext uri="{BB962C8B-B14F-4D97-AF65-F5344CB8AC3E}">
        <p14:creationId xmlns:p14="http://schemas.microsoft.com/office/powerpoint/2010/main" val="194360727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8/13/2015 2:36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24</a:t>
            </a:fld>
            <a:endParaRPr lang="en-US" dirty="0"/>
          </a:p>
        </p:txBody>
      </p:sp>
    </p:spTree>
    <p:extLst>
      <p:ext uri="{BB962C8B-B14F-4D97-AF65-F5344CB8AC3E}">
        <p14:creationId xmlns:p14="http://schemas.microsoft.com/office/powerpoint/2010/main" val="359083760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8/13/2015 2:36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25</a:t>
            </a:fld>
            <a:endParaRPr lang="en-US" dirty="0"/>
          </a:p>
        </p:txBody>
      </p:sp>
    </p:spTree>
    <p:extLst>
      <p:ext uri="{BB962C8B-B14F-4D97-AF65-F5344CB8AC3E}">
        <p14:creationId xmlns:p14="http://schemas.microsoft.com/office/powerpoint/2010/main" val="18850807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8/13/2015 2:36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26</a:t>
            </a:fld>
            <a:endParaRPr lang="en-US" dirty="0"/>
          </a:p>
        </p:txBody>
      </p:sp>
    </p:spTree>
    <p:extLst>
      <p:ext uri="{BB962C8B-B14F-4D97-AF65-F5344CB8AC3E}">
        <p14:creationId xmlns:p14="http://schemas.microsoft.com/office/powerpoint/2010/main" val="3185901068"/>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8/13/2015 2:36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27</a:t>
            </a:fld>
            <a:endParaRPr lang="en-US" dirty="0"/>
          </a:p>
        </p:txBody>
      </p:sp>
    </p:spTree>
    <p:extLst>
      <p:ext uri="{BB962C8B-B14F-4D97-AF65-F5344CB8AC3E}">
        <p14:creationId xmlns:p14="http://schemas.microsoft.com/office/powerpoint/2010/main" val="271363062"/>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p>
        </p:txBody>
      </p:sp>
      <p:sp>
        <p:nvSpPr>
          <p:cNvPr id="5" name="Date Placeholder 4"/>
          <p:cNvSpPr>
            <a:spLocks noGrp="1"/>
          </p:cNvSpPr>
          <p:nvPr>
            <p:ph type="dt" idx="11"/>
          </p:nvPr>
        </p:nvSpPr>
        <p:spPr/>
        <p:txBody>
          <a:bodyPr/>
          <a:lstStyle/>
          <a:p>
            <a:fld id="{81331B57-0BE5-4F82-AA58-76F53EFF3ADA}" type="datetime8">
              <a:rPr lang="en-US" smtClean="0"/>
              <a:pPr/>
              <a:t>8/13/2015 2:36 PM</a:t>
            </a:fld>
            <a:endParaRPr lang="en-US"/>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p>
        </p:txBody>
      </p:sp>
      <p:sp>
        <p:nvSpPr>
          <p:cNvPr id="7" name="Slide Number Placeholder 6"/>
          <p:cNvSpPr>
            <a:spLocks noGrp="1"/>
          </p:cNvSpPr>
          <p:nvPr>
            <p:ph type="sldNum" sz="quarter" idx="13"/>
          </p:nvPr>
        </p:nvSpPr>
        <p:spPr/>
        <p:txBody>
          <a:bodyPr/>
          <a:lstStyle/>
          <a:p>
            <a:fld id="{EC87E0CF-87F6-4B58-B8B8-DCAB2DAAF3CA}" type="slidenum">
              <a:rPr lang="en-US" smtClean="0"/>
              <a:pPr/>
              <a:t>28</a:t>
            </a:fld>
            <a:endParaRPr lang="en-US" dirty="0"/>
          </a:p>
        </p:txBody>
      </p:sp>
    </p:spTree>
    <p:extLst>
      <p:ext uri="{BB962C8B-B14F-4D97-AF65-F5344CB8AC3E}">
        <p14:creationId xmlns:p14="http://schemas.microsoft.com/office/powerpoint/2010/main" val="121058023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a:defRPr/>
            </a:pPr>
            <a:fld id="{DA252740-BEA0-4262-8B53-82C688DB247C}" type="slidenum">
              <a:rPr lang="en-US">
                <a:solidFill>
                  <a:prstClr val="black"/>
                </a:solidFill>
              </a:rPr>
              <a:pPr>
                <a:defRPr/>
              </a:pPr>
              <a:t>29</a:t>
            </a:fld>
            <a:endParaRPr lang="en-US" dirty="0">
              <a:solidFill>
                <a:prstClr val="black"/>
              </a:solidFill>
            </a:endParaRPr>
          </a:p>
        </p:txBody>
      </p:sp>
    </p:spTree>
    <p:extLst>
      <p:ext uri="{BB962C8B-B14F-4D97-AF65-F5344CB8AC3E}">
        <p14:creationId xmlns:p14="http://schemas.microsoft.com/office/powerpoint/2010/main" val="63608897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8/13/2015 2:36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7</a:t>
            </a:fld>
            <a:endParaRPr lang="en-US" dirty="0">
              <a:solidFill>
                <a:prstClr val="black"/>
              </a:solidFill>
            </a:endParaRPr>
          </a:p>
        </p:txBody>
      </p:sp>
    </p:spTree>
    <p:extLst>
      <p:ext uri="{BB962C8B-B14F-4D97-AF65-F5344CB8AC3E}">
        <p14:creationId xmlns:p14="http://schemas.microsoft.com/office/powerpoint/2010/main" val="63079012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8/13/2015 2:36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8</a:t>
            </a:fld>
            <a:endParaRPr lang="en-US" dirty="0">
              <a:solidFill>
                <a:prstClr val="black"/>
              </a:solidFill>
            </a:endParaRPr>
          </a:p>
        </p:txBody>
      </p:sp>
    </p:spTree>
    <p:extLst>
      <p:ext uri="{BB962C8B-B14F-4D97-AF65-F5344CB8AC3E}">
        <p14:creationId xmlns:p14="http://schemas.microsoft.com/office/powerpoint/2010/main" val="17920023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8/13/2015 2:36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9</a:t>
            </a:fld>
            <a:endParaRPr lang="en-US" dirty="0">
              <a:solidFill>
                <a:prstClr val="black"/>
              </a:solidFill>
            </a:endParaRPr>
          </a:p>
        </p:txBody>
      </p:sp>
    </p:spTree>
    <p:extLst>
      <p:ext uri="{BB962C8B-B14F-4D97-AF65-F5344CB8AC3E}">
        <p14:creationId xmlns:p14="http://schemas.microsoft.com/office/powerpoint/2010/main" val="348276241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8/13/2015 2:36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10</a:t>
            </a:fld>
            <a:endParaRPr lang="en-US" dirty="0">
              <a:solidFill>
                <a:prstClr val="black"/>
              </a:solidFill>
            </a:endParaRPr>
          </a:p>
        </p:txBody>
      </p:sp>
    </p:spTree>
    <p:extLst>
      <p:ext uri="{BB962C8B-B14F-4D97-AF65-F5344CB8AC3E}">
        <p14:creationId xmlns:p14="http://schemas.microsoft.com/office/powerpoint/2010/main" val="303846661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8/13/2015 2:36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11</a:t>
            </a:fld>
            <a:endParaRPr lang="en-US" dirty="0">
              <a:solidFill>
                <a:prstClr val="black"/>
              </a:solidFill>
            </a:endParaRPr>
          </a:p>
        </p:txBody>
      </p:sp>
    </p:spTree>
    <p:extLst>
      <p:ext uri="{BB962C8B-B14F-4D97-AF65-F5344CB8AC3E}">
        <p14:creationId xmlns:p14="http://schemas.microsoft.com/office/powerpoint/2010/main" val="210676272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8/13/2015 2:36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12</a:t>
            </a:fld>
            <a:endParaRPr lang="en-US" dirty="0">
              <a:solidFill>
                <a:prstClr val="black"/>
              </a:solidFill>
            </a:endParaRPr>
          </a:p>
        </p:txBody>
      </p:sp>
    </p:spTree>
    <p:extLst>
      <p:ext uri="{BB962C8B-B14F-4D97-AF65-F5344CB8AC3E}">
        <p14:creationId xmlns:p14="http://schemas.microsoft.com/office/powerpoint/2010/main" val="5854750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8/13/2015 2:36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13</a:t>
            </a:fld>
            <a:endParaRPr lang="en-US" dirty="0">
              <a:solidFill>
                <a:prstClr val="black"/>
              </a:solidFill>
            </a:endParaRPr>
          </a:p>
        </p:txBody>
      </p:sp>
    </p:spTree>
    <p:extLst>
      <p:ext uri="{BB962C8B-B14F-4D97-AF65-F5344CB8AC3E}">
        <p14:creationId xmlns:p14="http://schemas.microsoft.com/office/powerpoint/2010/main" val="40570327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a:bodyPr>
          <a:lstStyle/>
          <a:p>
            <a:endParaRPr lang="en-US"/>
          </a:p>
        </p:txBody>
      </p:sp>
      <p:sp>
        <p:nvSpPr>
          <p:cNvPr id="4" name="Header Placeholder 3"/>
          <p:cNvSpPr>
            <a:spLocks noGrp="1"/>
          </p:cNvSpPr>
          <p:nvPr>
            <p:ph type="hdr" sz="quarter" idx="10"/>
          </p:nvPr>
        </p:nvSpPr>
        <p:spPr/>
        <p:txBody>
          <a:bodyPr/>
          <a:lstStyle/>
          <a:p>
            <a:endParaRPr lang="en-US" dirty="0">
              <a:solidFill>
                <a:prstClr val="black"/>
              </a:solidFill>
            </a:endParaRPr>
          </a:p>
        </p:txBody>
      </p:sp>
      <p:sp>
        <p:nvSpPr>
          <p:cNvPr id="5" name="Date Placeholder 4"/>
          <p:cNvSpPr>
            <a:spLocks noGrp="1"/>
          </p:cNvSpPr>
          <p:nvPr>
            <p:ph type="dt" idx="11"/>
          </p:nvPr>
        </p:nvSpPr>
        <p:spPr/>
        <p:txBody>
          <a:bodyPr/>
          <a:lstStyle/>
          <a:p>
            <a:fld id="{81331B57-0BE5-4F82-AA58-76F53EFF3ADA}" type="datetime8">
              <a:rPr lang="en-US" smtClean="0">
                <a:solidFill>
                  <a:prstClr val="black"/>
                </a:solidFill>
              </a:rPr>
              <a:pPr/>
              <a:t>8/13/2015 2:36 PM</a:t>
            </a:fld>
            <a:endParaRPr lang="en-US">
              <a:solidFill>
                <a:prstClr val="black"/>
              </a:solidFill>
            </a:endParaRPr>
          </a:p>
        </p:txBody>
      </p:sp>
      <p:sp>
        <p:nvSpPr>
          <p:cNvPr id="6" name="Footer Placeholder 5"/>
          <p:cNvSpPr>
            <a:spLocks noGrp="1"/>
          </p:cNvSpPr>
          <p:nvPr>
            <p:ph type="ftr" sz="quarter" idx="12"/>
          </p:nvPr>
        </p:nvSpPr>
        <p:spPr/>
        <p:txBody>
          <a:bodyPr/>
          <a:lstStyle/>
          <a:p>
            <a:r>
              <a:rPr lang="en-US" smtClean="0">
                <a:solidFill>
                  <a:srgbClr val="000000"/>
                </a:solidFill>
              </a:rPr>
              <a:t>© 2007 Microsoft Corporation. All rights reserved. Microsoft, Windows, Windows Vista and other product names are or may be registered trademarks and/or trademarks in the U.S. and/or other countries.</a:t>
            </a:r>
          </a:p>
          <a:p>
            <a:r>
              <a:rPr lang="en-US" smtClean="0">
                <a:solidFill>
                  <a:srgbClr val="000000"/>
                </a:solidFill>
              </a:rPr>
              <a:t>The information herein is for informational purposes only and represents the current view of Microsoft Corporation as of the date of this presentation.  Because Microsoft must respond to changing market conditions, it should not be interpreted to be a commitment on the part of Microsoft, and Microsoft cannot guarantee the accuracy of any information provided after the date of this presentation.  </a:t>
            </a:r>
            <a:br>
              <a:rPr lang="en-US" smtClean="0">
                <a:solidFill>
                  <a:srgbClr val="000000"/>
                </a:solidFill>
              </a:rPr>
            </a:br>
            <a:r>
              <a:rPr lang="en-US" smtClean="0">
                <a:solidFill>
                  <a:srgbClr val="000000"/>
                </a:solidFill>
              </a:rPr>
              <a:t>MICROSOFT MAKES NO WARRANTIES, EXPRESS, IMPLIED OR STATUTORY, AS TO THE INFORMATION IN THIS PRESENTATION.</a:t>
            </a:r>
          </a:p>
          <a:p>
            <a:endParaRPr lang="en-US" dirty="0">
              <a:solidFill>
                <a:prstClr val="black"/>
              </a:solidFill>
            </a:endParaRPr>
          </a:p>
        </p:txBody>
      </p:sp>
      <p:sp>
        <p:nvSpPr>
          <p:cNvPr id="7" name="Slide Number Placeholder 6"/>
          <p:cNvSpPr>
            <a:spLocks noGrp="1"/>
          </p:cNvSpPr>
          <p:nvPr>
            <p:ph type="sldNum" sz="quarter" idx="13"/>
          </p:nvPr>
        </p:nvSpPr>
        <p:spPr/>
        <p:txBody>
          <a:bodyPr/>
          <a:lstStyle/>
          <a:p>
            <a:fld id="{EC87E0CF-87F6-4B58-B8B8-DCAB2DAAF3CA}" type="slidenum">
              <a:rPr lang="en-US" smtClean="0">
                <a:solidFill>
                  <a:prstClr val="black"/>
                </a:solidFill>
              </a:rPr>
              <a:pPr/>
              <a:t>14</a:t>
            </a:fld>
            <a:endParaRPr lang="en-US" dirty="0">
              <a:solidFill>
                <a:prstClr val="black"/>
              </a:solidFill>
            </a:endParaRPr>
          </a:p>
        </p:txBody>
      </p:sp>
    </p:spTree>
    <p:extLst>
      <p:ext uri="{BB962C8B-B14F-4D97-AF65-F5344CB8AC3E}">
        <p14:creationId xmlns:p14="http://schemas.microsoft.com/office/powerpoint/2010/main" val="402035231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Click to edit Master title style</a:t>
            </a:r>
            <a:endParaRPr lang="en-US" dirty="0"/>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8/13/2015</a:t>
            </a:fld>
            <a:endParaRPr lang="en-US"/>
          </a:p>
        </p:txBody>
      </p:sp>
      <p:sp>
        <p:nvSpPr>
          <p:cNvPr id="5" name="Footer Placeholder 4"/>
          <p:cNvSpPr>
            <a:spLocks noGrp="1"/>
          </p:cNvSpPr>
          <p:nvPr>
            <p:ph type="ftr" sz="quarter" idx="11"/>
          </p:nvPr>
        </p:nvSpPr>
        <p:spPr/>
        <p:txBody>
          <a:bodyPr/>
          <a:lstStyle/>
          <a:p>
            <a:r>
              <a:rPr lang="en-US" dirty="0" smtClean="0"/>
              <a:t>Hello</a:t>
            </a:r>
            <a:endParaRPr lang="en-US" dirty="0"/>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8/13/2015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8/13/2015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8/13/2015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8/13/2015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8/13/2015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8/13/2015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2" Type="http://schemas.openxmlformats.org/officeDocument/2006/relationships/image" Target="../media/image64.png"/><Relationship Id="rId1" Type="http://schemas.openxmlformats.org/officeDocument/2006/relationships/slideLayout" Target="../slideLayouts/slideLayout6.xml"/></Relationships>
</file>

<file path=ppt/slides/_rels/slide101.xml.rels><?xml version="1.0" encoding="UTF-8" standalone="yes"?>
<Relationships xmlns="http://schemas.openxmlformats.org/package/2006/relationships"><Relationship Id="rId2" Type="http://schemas.openxmlformats.org/officeDocument/2006/relationships/image" Target="../media/image66.png"/><Relationship Id="rId1" Type="http://schemas.openxmlformats.org/officeDocument/2006/relationships/slideLayout" Target="../slideLayouts/slideLayout6.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3" Type="http://schemas.openxmlformats.org/officeDocument/2006/relationships/image" Target="../media/image35.png"/><Relationship Id="rId2" Type="http://schemas.openxmlformats.org/officeDocument/2006/relationships/notesSlide" Target="../notesSlides/notesSlide16.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8" Type="http://schemas.openxmlformats.org/officeDocument/2006/relationships/customXml" Target="../ink/ink1.xml"/><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jpeg"/><Relationship Id="rId1" Type="http://schemas.openxmlformats.org/officeDocument/2006/relationships/slideLayout" Target="../slideLayouts/slideLayout2.xml"/><Relationship Id="rId6" Type="http://schemas.openxmlformats.org/officeDocument/2006/relationships/image" Target="../media/image5.png"/><Relationship Id="rId11" Type="http://schemas.openxmlformats.org/officeDocument/2006/relationships/image" Target="../media/image8.emf"/><Relationship Id="rId5" Type="http://schemas.openxmlformats.org/officeDocument/2006/relationships/image" Target="../media/image4.png"/><Relationship Id="rId10" Type="http://schemas.openxmlformats.org/officeDocument/2006/relationships/customXml" Target="../ink/ink2.xml"/><Relationship Id="rId4" Type="http://schemas.openxmlformats.org/officeDocument/2006/relationships/image" Target="../media/image3.jpg"/><Relationship Id="rId9" Type="http://schemas.openxmlformats.org/officeDocument/2006/relationships/image" Target="../media/image7.emf"/></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2" Type="http://schemas.openxmlformats.org/officeDocument/2006/relationships/image" Target="../media/image36.png"/><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image" Target="../media/image37.png"/><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image" Target="../media/image38.png"/><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image" Target="../media/image39.png"/><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image" Target="../media/image40.png"/><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121.png"/><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image" Target="../media/image43.png"/><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3" Type="http://schemas.openxmlformats.org/officeDocument/2006/relationships/image" Target="../media/image45.png"/><Relationship Id="rId2" Type="http://schemas.openxmlformats.org/officeDocument/2006/relationships/image" Target="../media/image440.png"/><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3" Type="http://schemas.openxmlformats.org/officeDocument/2006/relationships/image" Target="../media/image47.png"/><Relationship Id="rId2" Type="http://schemas.openxmlformats.org/officeDocument/2006/relationships/image" Target="../media/image46.png"/><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48.png"/><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3" Type="http://schemas.openxmlformats.org/officeDocument/2006/relationships/image" Target="../media/image500.png"/><Relationship Id="rId2" Type="http://schemas.openxmlformats.org/officeDocument/2006/relationships/image" Target="../media/image49.png"/><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3" Type="http://schemas.openxmlformats.org/officeDocument/2006/relationships/image" Target="../media/image52.png"/><Relationship Id="rId2" Type="http://schemas.openxmlformats.org/officeDocument/2006/relationships/image" Target="../media/image51.png"/><Relationship Id="rId1" Type="http://schemas.openxmlformats.org/officeDocument/2006/relationships/slideLayout" Target="../slideLayouts/slideLayout6.xml"/><Relationship Id="rId4" Type="http://schemas.openxmlformats.org/officeDocument/2006/relationships/image" Target="../media/image53.png"/></Relationships>
</file>

<file path=ppt/slides/_rels/slide43.xml.rels><?xml version="1.0" encoding="UTF-8" standalone="yes"?>
<Relationships xmlns="http://schemas.openxmlformats.org/package/2006/relationships"><Relationship Id="rId3" Type="http://schemas.openxmlformats.org/officeDocument/2006/relationships/image" Target="../media/image55.png"/><Relationship Id="rId2" Type="http://schemas.openxmlformats.org/officeDocument/2006/relationships/image" Target="../media/image54.png"/><Relationship Id="rId1" Type="http://schemas.openxmlformats.org/officeDocument/2006/relationships/slideLayout" Target="../slideLayouts/slideLayout6.xml"/><Relationship Id="rId4" Type="http://schemas.openxmlformats.org/officeDocument/2006/relationships/image" Target="../media/image56.png"/></Relationships>
</file>

<file path=ppt/slides/_rels/slide44.xml.rels><?xml version="1.0" encoding="UTF-8" standalone="yes"?>
<Relationships xmlns="http://schemas.openxmlformats.org/package/2006/relationships"><Relationship Id="rId2" Type="http://schemas.openxmlformats.org/officeDocument/2006/relationships/image" Target="../media/image58.png"/><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57.png"/><Relationship Id="rId1" Type="http://schemas.openxmlformats.org/officeDocument/2006/relationships/slideLayout" Target="../slideLayouts/slideLayout6.xml"/><Relationship Id="rId5" Type="http://schemas.openxmlformats.org/officeDocument/2006/relationships/image" Target="../media/image34.emf"/><Relationship Id="rId4" Type="http://schemas.openxmlformats.org/officeDocument/2006/relationships/customXml" Target="../ink/ink3.xml"/></Relationships>
</file>

<file path=ppt/slides/_rels/slide46.xml.rels><?xml version="1.0" encoding="UTF-8" standalone="yes"?>
<Relationships xmlns="http://schemas.openxmlformats.org/package/2006/relationships"><Relationship Id="rId3" Type="http://schemas.openxmlformats.org/officeDocument/2006/relationships/image" Target="../media/image59.png"/><Relationship Id="rId2" Type="http://schemas.openxmlformats.org/officeDocument/2006/relationships/image" Target="../media/image15.png"/><Relationship Id="rId1" Type="http://schemas.openxmlformats.org/officeDocument/2006/relationships/slideLayout" Target="../slideLayouts/slideLayout6.xml"/><Relationship Id="rId5" Type="http://schemas.openxmlformats.org/officeDocument/2006/relationships/image" Target="../media/image22.png"/><Relationship Id="rId4" Type="http://schemas.openxmlformats.org/officeDocument/2006/relationships/image" Target="../media/image210.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3" Type="http://schemas.openxmlformats.org/officeDocument/2006/relationships/image" Target="../media/image6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90.png"/><Relationship Id="rId1" Type="http://schemas.openxmlformats.org/officeDocument/2006/relationships/slideLayout" Target="../slideLayouts/slideLayout2.xml"/><Relationship Id="rId5" Type="http://schemas.openxmlformats.org/officeDocument/2006/relationships/image" Target="../media/image120.png"/><Relationship Id="rId4" Type="http://schemas.openxmlformats.org/officeDocument/2006/relationships/image" Target="../media/image110.png"/></Relationships>
</file>

<file path=ppt/slides/_rels/slide59.xml.rels><?xml version="1.0" encoding="UTF-8" standalone="yes"?>
<Relationships xmlns="http://schemas.openxmlformats.org/package/2006/relationships"><Relationship Id="rId3" Type="http://schemas.openxmlformats.org/officeDocument/2006/relationships/image" Target="../media/image131.png"/><Relationship Id="rId2" Type="http://schemas.openxmlformats.org/officeDocument/2006/relationships/image" Target="../media/image7.png"/><Relationship Id="rId1" Type="http://schemas.openxmlformats.org/officeDocument/2006/relationships/slideLayout" Target="../slideLayouts/slideLayout6.xml"/><Relationship Id="rId4" Type="http://schemas.openxmlformats.org/officeDocument/2006/relationships/image" Target="../media/image141.png"/></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image" Target="../media/image44.png"/><Relationship Id="rId1" Type="http://schemas.openxmlformats.org/officeDocument/2006/relationships/slideLayout" Target="../slideLayouts/slideLayout7.xml"/><Relationship Id="rId5" Type="http://schemas.openxmlformats.org/officeDocument/2006/relationships/hyperlink" Target="../tutorial/ex1.py.txt" TargetMode="External"/><Relationship Id="rId4" Type="http://schemas.openxmlformats.org/officeDocument/2006/relationships/hyperlink" Target="../tutorial/ex1.py" TargetMode="Externa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1.xml.rels><?xml version="1.0" encoding="UTF-8" standalone="yes"?>
<Relationships xmlns="http://schemas.openxmlformats.org/package/2006/relationships"><Relationship Id="rId2" Type="http://schemas.openxmlformats.org/officeDocument/2006/relationships/image" Target="../media/image151.png"/><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60.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3" Type="http://schemas.openxmlformats.org/officeDocument/2006/relationships/oleObject" Target="../embeddings/oleObject1.bin"/><Relationship Id="rId7" Type="http://schemas.openxmlformats.org/officeDocument/2006/relationships/image" Target="../media/image21.png"/><Relationship Id="rId2" Type="http://schemas.openxmlformats.org/officeDocument/2006/relationships/slideLayout" Target="../slideLayouts/slideLayout2.xml"/><Relationship Id="rId1" Type="http://schemas.openxmlformats.org/officeDocument/2006/relationships/vmlDrawing" Target="../drawings/vmlDrawing1.vml"/><Relationship Id="rId6" Type="http://schemas.openxmlformats.org/officeDocument/2006/relationships/image" Target="../media/image20.wmf"/><Relationship Id="rId5" Type="http://schemas.openxmlformats.org/officeDocument/2006/relationships/oleObject" Target="../embeddings/oleObject2.bin"/><Relationship Id="rId4" Type="http://schemas.openxmlformats.org/officeDocument/2006/relationships/image" Target="../media/image19.wmf"/></Relationships>
</file>

<file path=ppt/slides/_rels/slide64.xml.rels><?xml version="1.0" encoding="UTF-8" standalone="yes"?>
<Relationships xmlns="http://schemas.openxmlformats.org/package/2006/relationships"><Relationship Id="rId2" Type="http://schemas.openxmlformats.org/officeDocument/2006/relationships/image" Target="../media/image100.png"/><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2" Type="http://schemas.openxmlformats.org/officeDocument/2006/relationships/image" Target="../media/image170.png"/><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8" Type="http://schemas.openxmlformats.org/officeDocument/2006/relationships/image" Target="../media/image7.png"/><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70.xml.rels><?xml version="1.0" encoding="UTF-8" standalone="yes"?>
<Relationships xmlns="http://schemas.openxmlformats.org/package/2006/relationships"><Relationship Id="rId2" Type="http://schemas.openxmlformats.org/officeDocument/2006/relationships/image" Target="../media/image25.png"/><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3" Type="http://schemas.openxmlformats.org/officeDocument/2006/relationships/image" Target="../media/image130.png"/><Relationship Id="rId2" Type="http://schemas.openxmlformats.org/officeDocument/2006/relationships/image" Target="../media/image27.png"/><Relationship Id="rId1" Type="http://schemas.openxmlformats.org/officeDocument/2006/relationships/slideLayout" Target="../slideLayouts/slideLayout2.xml"/><Relationship Id="rId5" Type="http://schemas.openxmlformats.org/officeDocument/2006/relationships/image" Target="../media/image150.png"/><Relationship Id="rId4" Type="http://schemas.openxmlformats.org/officeDocument/2006/relationships/image" Target="../media/image140.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2" Type="http://schemas.openxmlformats.org/officeDocument/2006/relationships/image" Target="../media/image30.png"/><Relationship Id="rId1" Type="http://schemas.openxmlformats.org/officeDocument/2006/relationships/slideLayout" Target="../slideLayouts/slideLayout6.xml"/></Relationships>
</file>

<file path=ppt/slides/_rels/slide91.xml.rels><?xml version="1.0" encoding="UTF-8" standalone="yes"?>
<Relationships xmlns="http://schemas.openxmlformats.org/package/2006/relationships"><Relationship Id="rId2" Type="http://schemas.openxmlformats.org/officeDocument/2006/relationships/image" Target="../media/image31.png"/><Relationship Id="rId1" Type="http://schemas.openxmlformats.org/officeDocument/2006/relationships/slideLayout" Target="../slideLayouts/slideLayout6.xml"/></Relationships>
</file>

<file path=ppt/slides/_rels/slide92.xml.rels><?xml version="1.0" encoding="UTF-8" standalone="yes"?>
<Relationships xmlns="http://schemas.openxmlformats.org/package/2006/relationships"><Relationship Id="rId2" Type="http://schemas.openxmlformats.org/officeDocument/2006/relationships/image" Target="../media/image32.png"/><Relationship Id="rId1" Type="http://schemas.openxmlformats.org/officeDocument/2006/relationships/slideLayout" Target="../slideLayouts/slideLayout6.xml"/></Relationships>
</file>

<file path=ppt/slides/_rels/slide93.xml.rels><?xml version="1.0" encoding="UTF-8" standalone="yes"?>
<Relationships xmlns="http://schemas.openxmlformats.org/package/2006/relationships"><Relationship Id="rId2" Type="http://schemas.openxmlformats.org/officeDocument/2006/relationships/image" Target="../media/image33.png"/><Relationship Id="rId1" Type="http://schemas.openxmlformats.org/officeDocument/2006/relationships/slideLayout" Target="../slideLayouts/slideLayout6.xml"/></Relationships>
</file>

<file path=ppt/slides/_rels/slide94.xml.rels><?xml version="1.0" encoding="UTF-8" standalone="yes"?>
<Relationships xmlns="http://schemas.openxmlformats.org/package/2006/relationships"><Relationship Id="rId2" Type="http://schemas.openxmlformats.org/officeDocument/2006/relationships/image" Target="../media/image34.png"/><Relationship Id="rId1" Type="http://schemas.openxmlformats.org/officeDocument/2006/relationships/slideLayout" Target="../slideLayouts/slideLayout6.xml"/></Relationships>
</file>

<file path=ppt/slides/_rels/slide95.xml.rels><?xml version="1.0" encoding="UTF-8" standalone="yes"?>
<Relationships xmlns="http://schemas.openxmlformats.org/package/2006/relationships"><Relationship Id="rId2" Type="http://schemas.openxmlformats.org/officeDocument/2006/relationships/image" Target="../media/image41.png"/><Relationship Id="rId1" Type="http://schemas.openxmlformats.org/officeDocument/2006/relationships/slideLayout" Target="../slideLayouts/slideLayout6.xml"/></Relationships>
</file>

<file path=ppt/slides/_rels/slide96.xml.rels><?xml version="1.0" encoding="UTF-8" standalone="yes"?>
<Relationships xmlns="http://schemas.openxmlformats.org/package/2006/relationships"><Relationship Id="rId2" Type="http://schemas.openxmlformats.org/officeDocument/2006/relationships/image" Target="../media/image60.png"/><Relationship Id="rId1" Type="http://schemas.openxmlformats.org/officeDocument/2006/relationships/slideLayout" Target="../slideLayouts/slideLayout6.xml"/></Relationships>
</file>

<file path=ppt/slides/_rels/slide97.xml.rels><?xml version="1.0" encoding="UTF-8" standalone="yes"?>
<Relationships xmlns="http://schemas.openxmlformats.org/package/2006/relationships"><Relationship Id="rId2" Type="http://schemas.openxmlformats.org/officeDocument/2006/relationships/image" Target="../media/image61.png"/><Relationship Id="rId1" Type="http://schemas.openxmlformats.org/officeDocument/2006/relationships/slideLayout" Target="../slideLayouts/slideLayout6.xml"/></Relationships>
</file>

<file path=ppt/slides/_rels/slide98.xml.rels><?xml version="1.0" encoding="UTF-8" standalone="yes"?>
<Relationships xmlns="http://schemas.openxmlformats.org/package/2006/relationships"><Relationship Id="rId2" Type="http://schemas.openxmlformats.org/officeDocument/2006/relationships/image" Target="../media/image62.png"/><Relationship Id="rId1" Type="http://schemas.openxmlformats.org/officeDocument/2006/relationships/slideLayout" Target="../slideLayouts/slideLayout6.xml"/></Relationships>
</file>

<file path=ppt/slides/_rels/slide99.xml.rels><?xml version="1.0" encoding="UTF-8" standalone="yes"?>
<Relationships xmlns="http://schemas.openxmlformats.org/package/2006/relationships"><Relationship Id="rId2" Type="http://schemas.openxmlformats.org/officeDocument/2006/relationships/image" Target="../media/image63.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pPr lvl="0"/>
            <a:r>
              <a:rPr lang="en-US" dirty="0" smtClean="0"/>
              <a:t>Satisfiability Modulo Theories</a:t>
            </a:r>
            <a:endParaRPr lang="en-US" dirty="0"/>
          </a:p>
        </p:txBody>
      </p:sp>
      <p:sp>
        <p:nvSpPr>
          <p:cNvPr id="11267" name="Subtitle 2"/>
          <p:cNvSpPr>
            <a:spLocks noGrp="1"/>
          </p:cNvSpPr>
          <p:nvPr>
            <p:ph type="subTitle" idx="1"/>
          </p:nvPr>
        </p:nvSpPr>
        <p:spPr/>
        <p:txBody>
          <a:bodyPr>
            <a:normAutofit fontScale="85000" lnSpcReduction="20000"/>
          </a:bodyPr>
          <a:lstStyle/>
          <a:p>
            <a:r>
              <a:rPr lang="en-US" dirty="0" smtClean="0"/>
              <a:t>Nikolaj Bjørner </a:t>
            </a:r>
          </a:p>
          <a:p>
            <a:r>
              <a:rPr lang="en-US" dirty="0" smtClean="0"/>
              <a:t>Microsoft Research</a:t>
            </a:r>
          </a:p>
          <a:p>
            <a:r>
              <a:rPr lang="en-US" dirty="0" err="1" smtClean="0"/>
              <a:t>Marktoberdorf</a:t>
            </a:r>
            <a:r>
              <a:rPr lang="en-US" dirty="0" smtClean="0"/>
              <a:t>  </a:t>
            </a:r>
          </a:p>
          <a:p>
            <a:r>
              <a:rPr lang="en-US" dirty="0" smtClean="0"/>
              <a:t>August 12 &amp; 13, 2015</a:t>
            </a:r>
          </a:p>
        </p:txBody>
      </p:sp>
    </p:spTree>
    <p:extLst>
      <p:ext uri="{BB962C8B-B14F-4D97-AF65-F5344CB8AC3E}">
        <p14:creationId xmlns:p14="http://schemas.microsoft.com/office/powerpoint/2010/main" val="39875351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188"/>
            <a:ext cx="8382000" cy="665162"/>
          </a:xfrm>
        </p:spPr>
        <p:txBody>
          <a:bodyPr>
            <a:normAutofit fontScale="90000"/>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0" y="1143000"/>
            <a:ext cx="8382000" cy="221138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smtClean="0">
                <a:solidFill>
                  <a:srgbClr val="000000"/>
                </a:solidFill>
              </a:rPr>
              <a:t>x </a:t>
            </a:r>
            <a:r>
              <a:rPr lang="en-US" sz="2400" dirty="0" smtClean="0">
                <a:solidFill>
                  <a:srgbClr val="000000"/>
                </a:solidFill>
                <a:sym typeface="Symbol"/>
              </a:rPr>
              <a:t> 0, y = x + 1, (y &gt; 2  y &lt; 1) </a:t>
            </a:r>
            <a:endParaRPr lang="en-US" sz="2400" dirty="0" smtClean="0">
              <a:solidFill>
                <a:srgbClr val="000000"/>
              </a:solidFill>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FF0000"/>
                </a:solidFill>
                <a:sym typeface="Symbol"/>
              </a:rPr>
              <a:t>p</a:t>
            </a:r>
            <a:r>
              <a:rPr lang="en-US" sz="2400" baseline="-25000" dirty="0" smtClean="0">
                <a:solidFill>
                  <a:srgbClr val="FF0000"/>
                </a:solidFill>
                <a:sym typeface="Symbol"/>
              </a:rPr>
              <a:t>1</a:t>
            </a:r>
            <a:r>
              <a:rPr lang="en-US" sz="2400" dirty="0" smtClean="0">
                <a:solidFill>
                  <a:srgbClr val="FF0000"/>
                </a:solidFill>
                <a:sym typeface="Symbol"/>
              </a:rPr>
              <a:t>,  p</a:t>
            </a:r>
            <a:r>
              <a:rPr lang="en-US" sz="2400" baseline="-25000" dirty="0" smtClean="0">
                <a:solidFill>
                  <a:srgbClr val="FF0000"/>
                </a:solidFill>
                <a:sym typeface="Symbol"/>
              </a:rPr>
              <a:t>2</a:t>
            </a:r>
            <a:r>
              <a:rPr lang="en-US" sz="2400" dirty="0" smtClean="0">
                <a:solidFill>
                  <a:srgbClr val="FF0000"/>
                </a:solidFill>
                <a:sym typeface="Symbol"/>
              </a:rPr>
              <a:t>, (p</a:t>
            </a:r>
            <a:r>
              <a:rPr lang="en-US" sz="2400" baseline="-25000" dirty="0" smtClean="0">
                <a:solidFill>
                  <a:srgbClr val="FF0000"/>
                </a:solidFill>
                <a:sym typeface="Symbol"/>
              </a:rPr>
              <a:t>3</a:t>
            </a:r>
            <a:r>
              <a:rPr lang="en-US" sz="2400" dirty="0" smtClean="0">
                <a:solidFill>
                  <a:srgbClr val="FF0000"/>
                </a:solidFill>
                <a:sym typeface="Symbol"/>
              </a:rPr>
              <a:t>  p</a:t>
            </a:r>
            <a:r>
              <a:rPr lang="en-US" sz="2400" baseline="-25000" dirty="0" smtClean="0">
                <a:solidFill>
                  <a:srgbClr val="FF0000"/>
                </a:solidFill>
                <a:sym typeface="Symbol"/>
              </a:rPr>
              <a:t>4</a:t>
            </a:r>
            <a:r>
              <a:rPr lang="en-US" sz="2400" dirty="0" smtClean="0">
                <a:solidFill>
                  <a:srgbClr val="FF0000"/>
                </a:solidFill>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defRPr/>
            </a:pPr>
            <a:r>
              <a:rPr lang="en-US" sz="2400" dirty="0" smtClean="0">
                <a:solidFill>
                  <a:srgbClr val="000000"/>
                </a:solidFill>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1 </a:t>
            </a:r>
            <a:r>
              <a:rPr lang="en-US" sz="2400" dirty="0" smtClean="0">
                <a:solidFill>
                  <a:srgbClr val="000000"/>
                </a:solidFill>
                <a:sym typeface="Symbol"/>
              </a:rPr>
              <a:t> (</a:t>
            </a:r>
            <a:r>
              <a:rPr lang="en-US" sz="2400" dirty="0" smtClean="0">
                <a:solidFill>
                  <a:srgbClr val="000000"/>
                </a:solidFill>
              </a:rPr>
              <a:t>x </a:t>
            </a:r>
            <a:r>
              <a:rPr lang="en-US" sz="2400" dirty="0" smtClean="0">
                <a:solidFill>
                  <a:srgbClr val="000000"/>
                </a:solidFill>
                <a:sym typeface="Symbol"/>
              </a:rPr>
              <a:t> 0), p</a:t>
            </a:r>
            <a:r>
              <a:rPr lang="en-US" sz="2400" baseline="-25000" dirty="0" smtClean="0">
                <a:solidFill>
                  <a:srgbClr val="000000"/>
                </a:solidFill>
                <a:sym typeface="Symbol"/>
              </a:rPr>
              <a:t>2 </a:t>
            </a:r>
            <a:r>
              <a:rPr lang="en-US" sz="2400" dirty="0" smtClean="0">
                <a:solidFill>
                  <a:srgbClr val="000000"/>
                </a:solidFill>
                <a:sym typeface="Symbol"/>
              </a:rPr>
              <a:t> (y = x + 1), </a:t>
            </a:r>
          </a:p>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3 </a:t>
            </a:r>
            <a:r>
              <a:rPr lang="en-US" sz="2400" dirty="0" smtClean="0">
                <a:solidFill>
                  <a:srgbClr val="000000"/>
                </a:solidFill>
                <a:sym typeface="Symbol"/>
              </a:rPr>
              <a:t> (y</a:t>
            </a:r>
            <a:r>
              <a:rPr lang="en-US" sz="2400" dirty="0" smtClean="0">
                <a:solidFill>
                  <a:srgbClr val="000000"/>
                </a:solidFill>
              </a:rPr>
              <a:t> </a:t>
            </a:r>
            <a:r>
              <a:rPr lang="en-US" sz="2400" dirty="0" smtClean="0">
                <a:solidFill>
                  <a:srgbClr val="000000"/>
                </a:solidFill>
                <a:sym typeface="Symbol"/>
              </a:rPr>
              <a:t>&gt; 2), p</a:t>
            </a:r>
            <a:r>
              <a:rPr lang="en-US" sz="2400" baseline="-25000" dirty="0" smtClean="0">
                <a:solidFill>
                  <a:srgbClr val="000000"/>
                </a:solidFill>
                <a:sym typeface="Symbol"/>
              </a:rPr>
              <a:t>4 </a:t>
            </a:r>
            <a:r>
              <a:rPr lang="en-US" sz="2400" dirty="0" smtClean="0">
                <a:solidFill>
                  <a:srgbClr val="000000"/>
                </a:solidFill>
                <a:sym typeface="Symbol"/>
              </a:rPr>
              <a:t> (y</a:t>
            </a:r>
            <a:r>
              <a:rPr lang="en-US" sz="2400" dirty="0" smtClean="0">
                <a:solidFill>
                  <a:srgbClr val="000000"/>
                </a:solidFill>
              </a:rPr>
              <a:t> &lt; 1</a:t>
            </a:r>
            <a:r>
              <a:rPr lang="en-US" sz="2400" dirty="0" smtClean="0">
                <a:solidFill>
                  <a:srgbClr val="000000"/>
                </a:solidFill>
                <a:sym typeface="Symbol"/>
              </a:rPr>
              <a:t>)</a:t>
            </a:r>
            <a:endParaRPr lang="en-US" sz="2400" dirty="0" smtClean="0">
              <a:solidFill>
                <a:srgbClr val="000000"/>
              </a:solidFill>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val="000000"/>
                </a:solidFill>
              </a:rPr>
              <a:t>SAT </a:t>
            </a:r>
          </a:p>
          <a:p>
            <a:pPr algn="ctr" defTabSz="1096963" fontAlgn="base">
              <a:spcBef>
                <a:spcPct val="0"/>
              </a:spcBef>
              <a:spcAft>
                <a:spcPct val="0"/>
              </a:spcAft>
            </a:pPr>
            <a:r>
              <a:rPr lang="en-US" sz="2400" dirty="0" smtClean="0">
                <a:solidFill>
                  <a:srgbClr val="000000"/>
                </a:solidFill>
              </a:rPr>
              <a:t>Solver</a:t>
            </a: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indent="-384954" defTabSz="914363">
              <a:lnSpc>
                <a:spcPct val="90000"/>
              </a:lnSpc>
              <a:buSzPct val="90000"/>
            </a:pPr>
            <a:r>
              <a:rPr lang="en-US" sz="2400" dirty="0" smtClean="0">
                <a:solidFill>
                  <a:srgbClr val="000000"/>
                </a:solidFill>
                <a:sym typeface="Symbol"/>
              </a:rPr>
              <a:t>Assignment</a:t>
            </a:r>
          </a:p>
          <a:p>
            <a:pPr marL="384954" indent="-384954" defTabSz="914363">
              <a:lnSpc>
                <a:spcPct val="90000"/>
              </a:lnSpc>
              <a:buSzPct val="90000"/>
            </a:pPr>
            <a:r>
              <a:rPr lang="en-US" sz="2400" dirty="0" smtClean="0">
                <a:solidFill>
                  <a:srgbClr val="0070C0"/>
                </a:solidFill>
                <a:sym typeface="Symbol"/>
              </a:rPr>
              <a:t>p</a:t>
            </a:r>
            <a:r>
              <a:rPr lang="en-US" sz="2400" baseline="-25000" dirty="0" smtClean="0">
                <a:solidFill>
                  <a:srgbClr val="0070C0"/>
                </a:solidFill>
                <a:sym typeface="Symbol"/>
              </a:rPr>
              <a:t>1</a:t>
            </a:r>
            <a:r>
              <a:rPr lang="en-US" sz="2400" dirty="0" smtClean="0">
                <a:solidFill>
                  <a:srgbClr val="0070C0"/>
                </a:solidFill>
                <a:sym typeface="Symbol"/>
              </a:rPr>
              <a:t>,  p</a:t>
            </a:r>
            <a:r>
              <a:rPr lang="en-US" sz="2400" baseline="-25000" dirty="0" smtClean="0">
                <a:solidFill>
                  <a:srgbClr val="0070C0"/>
                </a:solidFill>
                <a:sym typeface="Symbol"/>
              </a:rPr>
              <a:t>2</a:t>
            </a:r>
            <a:r>
              <a:rPr lang="en-US" sz="2400" dirty="0" smtClean="0">
                <a:solidFill>
                  <a:srgbClr val="0070C0"/>
                </a:solidFill>
                <a:sym typeface="Symbol"/>
              </a:rPr>
              <a:t>, p</a:t>
            </a:r>
            <a:r>
              <a:rPr lang="en-US" sz="2400" baseline="-25000" dirty="0" smtClean="0">
                <a:solidFill>
                  <a:srgbClr val="0070C0"/>
                </a:solidFill>
                <a:sym typeface="Symbol"/>
              </a:rPr>
              <a:t>3</a:t>
            </a:r>
            <a:r>
              <a:rPr lang="en-US" sz="2400" dirty="0" smtClean="0">
                <a:solidFill>
                  <a:srgbClr val="0070C0"/>
                </a:solidFill>
                <a:sym typeface="Symbol"/>
              </a:rPr>
              <a:t>, p</a:t>
            </a:r>
            <a:r>
              <a:rPr lang="en-US" sz="2400" baseline="-25000" dirty="0" smtClean="0">
                <a:solidFill>
                  <a:srgbClr val="0070C0"/>
                </a:solidFill>
                <a:sym typeface="Symbol"/>
              </a:rPr>
              <a:t>4</a:t>
            </a:r>
            <a:endParaRPr lang="en-US" sz="2400" dirty="0" smtClean="0">
              <a:solidFill>
                <a:srgbClr val="0070C0"/>
              </a:solidFill>
              <a:sym typeface="Symbol"/>
            </a:endParaRPr>
          </a:p>
        </p:txBody>
      </p:sp>
    </p:spTree>
    <p:extLst>
      <p:ext uri="{BB962C8B-B14F-4D97-AF65-F5344CB8AC3E}">
        <p14:creationId xmlns:p14="http://schemas.microsoft.com/office/powerpoint/2010/main" val="29628998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619685" y="1799664"/>
            <a:ext cx="7886700" cy="4800600"/>
          </a:xfrm>
          <a:prstGeom prst="rect">
            <a:avLst/>
          </a:prstGeom>
          <a:noFill/>
          <a:ln w="9525">
            <a:noFill/>
            <a:miter lim="800000"/>
            <a:headEnd/>
            <a:tailEnd/>
          </a:ln>
          <a:effectLst/>
        </p:spPr>
      </p:pic>
    </p:spTree>
    <p:extLst>
      <p:ext uri="{BB962C8B-B14F-4D97-AF65-F5344CB8AC3E}">
        <p14:creationId xmlns:p14="http://schemas.microsoft.com/office/powerpoint/2010/main" val="3348594257"/>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693925" y="1818715"/>
            <a:ext cx="7648575" cy="4762500"/>
          </a:xfrm>
          <a:prstGeom prst="rect">
            <a:avLst/>
          </a:prstGeom>
          <a:noFill/>
          <a:ln w="9525">
            <a:noFill/>
            <a:miter lim="800000"/>
            <a:headEnd/>
            <a:tailEnd/>
          </a:ln>
          <a:effectLst/>
        </p:spPr>
      </p:pic>
    </p:spTree>
    <p:extLst>
      <p:ext uri="{BB962C8B-B14F-4D97-AF65-F5344CB8AC3E}">
        <p14:creationId xmlns:p14="http://schemas.microsoft.com/office/powerpoint/2010/main" val="1960288858"/>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Summary</a:t>
            </a:r>
            <a:endParaRPr lang="en-US" dirty="0"/>
          </a:p>
        </p:txBody>
      </p:sp>
      <p:sp>
        <p:nvSpPr>
          <p:cNvPr id="3" name="Content Placeholder 2"/>
          <p:cNvSpPr>
            <a:spLocks noGrp="1"/>
          </p:cNvSpPr>
          <p:nvPr>
            <p:ph idx="1"/>
          </p:nvPr>
        </p:nvSpPr>
        <p:spPr/>
        <p:txBody>
          <a:bodyPr>
            <a:normAutofit lnSpcReduction="10000"/>
          </a:bodyPr>
          <a:lstStyle/>
          <a:p>
            <a:pPr marL="0" indent="0">
              <a:buNone/>
            </a:pPr>
            <a:r>
              <a:rPr lang="en-US" dirty="0" smtClean="0"/>
              <a:t>Main SMT solvers apply CDCL style refinement search of </a:t>
            </a:r>
            <a:r>
              <a:rPr lang="en-US" b="1" i="1" dirty="0" smtClean="0"/>
              <a:t>models &amp; proofs</a:t>
            </a:r>
            <a:r>
              <a:rPr lang="en-US" dirty="0" smtClean="0"/>
              <a:t>.</a:t>
            </a:r>
          </a:p>
          <a:p>
            <a:pPr marL="0" indent="0">
              <a:buNone/>
            </a:pPr>
            <a:endParaRPr lang="en-US" dirty="0"/>
          </a:p>
          <a:p>
            <a:pPr marL="0" indent="0">
              <a:buNone/>
            </a:pPr>
            <a:r>
              <a:rPr lang="en-US" dirty="0" smtClean="0"/>
              <a:t>Efficient SMT solvers rely on </a:t>
            </a:r>
            <a:r>
              <a:rPr lang="en-US" b="1" i="1" dirty="0" smtClean="0"/>
              <a:t>propagation</a:t>
            </a:r>
            <a:r>
              <a:rPr lang="en-US" i="1" dirty="0" smtClean="0"/>
              <a:t> </a:t>
            </a:r>
            <a:r>
              <a:rPr lang="en-US" dirty="0" smtClean="0"/>
              <a:t>and </a:t>
            </a:r>
            <a:r>
              <a:rPr lang="en-US" b="1" i="1" dirty="0" smtClean="0"/>
              <a:t>filters</a:t>
            </a:r>
            <a:r>
              <a:rPr lang="en-US" dirty="0" smtClean="0"/>
              <a:t> to control theory reasoning (instantiating theory axioms).</a:t>
            </a:r>
          </a:p>
          <a:p>
            <a:pPr marL="0" indent="0">
              <a:buNone/>
            </a:pPr>
            <a:endParaRPr lang="en-US" dirty="0" smtClean="0"/>
          </a:p>
          <a:p>
            <a:pPr marL="0" indent="0">
              <a:buNone/>
            </a:pPr>
            <a:r>
              <a:rPr lang="en-US" dirty="0" smtClean="0"/>
              <a:t>Combining solvers rely on </a:t>
            </a:r>
            <a:r>
              <a:rPr lang="en-US" b="1" i="1" dirty="0" smtClean="0"/>
              <a:t>compositional glue </a:t>
            </a:r>
            <a:r>
              <a:rPr lang="en-US" dirty="0" smtClean="0"/>
              <a:t>(e.g., by sharing equalities).</a:t>
            </a:r>
            <a:endParaRPr lang="en-US" dirty="0"/>
          </a:p>
          <a:p>
            <a:pPr marL="0" indent="0">
              <a:buNone/>
            </a:pPr>
            <a:endParaRPr lang="en-US" dirty="0"/>
          </a:p>
        </p:txBody>
      </p:sp>
    </p:spTree>
    <p:extLst>
      <p:ext uri="{BB962C8B-B14F-4D97-AF65-F5344CB8AC3E}">
        <p14:creationId xmlns:p14="http://schemas.microsoft.com/office/powerpoint/2010/main" val="1333421261"/>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188"/>
            <a:ext cx="8382000" cy="665162"/>
          </a:xfrm>
        </p:spPr>
        <p:txBody>
          <a:bodyPr>
            <a:normAutofit fontScale="90000"/>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0" y="990600"/>
            <a:ext cx="8382000" cy="221138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smtClean="0">
                <a:solidFill>
                  <a:srgbClr val="000000"/>
                </a:solidFill>
              </a:rPr>
              <a:t>x </a:t>
            </a:r>
            <a:r>
              <a:rPr lang="en-US" sz="2400" dirty="0" smtClean="0">
                <a:solidFill>
                  <a:srgbClr val="000000"/>
                </a:solidFill>
                <a:sym typeface="Symbol"/>
              </a:rPr>
              <a:t> 0, y = x + 1, (y &gt; 2  y &lt; 1) </a:t>
            </a:r>
            <a:endParaRPr lang="en-US" sz="2400" dirty="0" smtClean="0">
              <a:solidFill>
                <a:srgbClr val="000000"/>
              </a:solidFill>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1</a:t>
            </a:r>
            <a:r>
              <a:rPr lang="en-US" sz="2400" dirty="0" smtClean="0">
                <a:solidFill>
                  <a:srgbClr val="000000"/>
                </a:solidFill>
                <a:sym typeface="Symbol"/>
              </a:rPr>
              <a:t>,  p</a:t>
            </a:r>
            <a:r>
              <a:rPr lang="en-US" sz="2400" baseline="-25000" dirty="0" smtClean="0">
                <a:solidFill>
                  <a:srgbClr val="000000"/>
                </a:solidFill>
                <a:sym typeface="Symbol"/>
              </a:rPr>
              <a:t>2</a:t>
            </a:r>
            <a:r>
              <a:rPr lang="en-US" sz="2400" dirty="0" smtClean="0">
                <a:solidFill>
                  <a:srgbClr val="000000"/>
                </a:solidFill>
                <a:sym typeface="Symbol"/>
              </a:rPr>
              <a:t>, (p</a:t>
            </a:r>
            <a:r>
              <a:rPr lang="en-US" sz="2400" baseline="-25000" dirty="0" smtClean="0">
                <a:solidFill>
                  <a:srgbClr val="000000"/>
                </a:solidFill>
                <a:sym typeface="Symbol"/>
              </a:rPr>
              <a:t>3</a:t>
            </a:r>
            <a:r>
              <a:rPr lang="en-US" sz="2400" dirty="0" smtClean="0">
                <a:solidFill>
                  <a:srgbClr val="000000"/>
                </a:solidFill>
                <a:sym typeface="Symbol"/>
              </a:rPr>
              <a:t>  p</a:t>
            </a:r>
            <a:r>
              <a:rPr lang="en-US" sz="2400" baseline="-25000" dirty="0" smtClean="0">
                <a:solidFill>
                  <a:srgbClr val="000000"/>
                </a:solidFill>
                <a:sym typeface="Symbol"/>
              </a:rPr>
              <a:t>4</a:t>
            </a:r>
            <a:r>
              <a:rPr lang="en-US" sz="2400" dirty="0" smtClean="0">
                <a:solidFill>
                  <a:srgbClr val="000000"/>
                </a:solidFill>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915205" y="2389892"/>
            <a:ext cx="4103434"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defRPr/>
            </a:pPr>
            <a:r>
              <a:rPr lang="en-US" sz="2400" dirty="0" smtClean="0">
                <a:solidFill>
                  <a:srgbClr val="000000"/>
                </a:solidFill>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FF0000"/>
                </a:solidFill>
                <a:sym typeface="Symbol"/>
              </a:rPr>
              <a:t>p</a:t>
            </a:r>
            <a:r>
              <a:rPr lang="en-US" sz="2400" baseline="-25000" dirty="0" smtClean="0">
                <a:solidFill>
                  <a:srgbClr val="FF0000"/>
                </a:solidFill>
                <a:sym typeface="Symbol"/>
              </a:rPr>
              <a:t>1 </a:t>
            </a:r>
            <a:r>
              <a:rPr lang="en-US" sz="2400" dirty="0" smtClean="0">
                <a:solidFill>
                  <a:srgbClr val="FF0000"/>
                </a:solidFill>
                <a:sym typeface="Symbol"/>
              </a:rPr>
              <a:t> (</a:t>
            </a:r>
            <a:r>
              <a:rPr lang="en-US" sz="2400" dirty="0" smtClean="0">
                <a:solidFill>
                  <a:srgbClr val="FF0000"/>
                </a:solidFill>
              </a:rPr>
              <a:t>x </a:t>
            </a:r>
            <a:r>
              <a:rPr lang="en-US" sz="2400" dirty="0" smtClean="0">
                <a:solidFill>
                  <a:srgbClr val="FF0000"/>
                </a:solidFill>
                <a:sym typeface="Symbol"/>
              </a:rPr>
              <a:t> 0), p</a:t>
            </a:r>
            <a:r>
              <a:rPr lang="en-US" sz="2400" baseline="-25000" dirty="0" smtClean="0">
                <a:solidFill>
                  <a:srgbClr val="FF0000"/>
                </a:solidFill>
                <a:sym typeface="Symbol"/>
              </a:rPr>
              <a:t>2 </a:t>
            </a:r>
            <a:r>
              <a:rPr lang="en-US" sz="2400" dirty="0" smtClean="0">
                <a:solidFill>
                  <a:srgbClr val="FF0000"/>
                </a:solidFill>
                <a:sym typeface="Symbol"/>
              </a:rPr>
              <a:t> (y = x + 1), </a:t>
            </a:r>
          </a:p>
          <a:p>
            <a:pPr marL="384954" indent="-384954" defTabSz="914363">
              <a:lnSpc>
                <a:spcPct val="90000"/>
              </a:lnSpc>
              <a:spcBef>
                <a:spcPct val="20000"/>
              </a:spcBef>
              <a:buSzPct val="90000"/>
            </a:pPr>
            <a:r>
              <a:rPr lang="en-US" sz="2400" dirty="0" smtClean="0">
                <a:solidFill>
                  <a:srgbClr val="FF0000"/>
                </a:solidFill>
                <a:sym typeface="Symbol"/>
              </a:rPr>
              <a:t>p</a:t>
            </a:r>
            <a:r>
              <a:rPr lang="en-US" sz="2400" baseline="-25000" dirty="0" smtClean="0">
                <a:solidFill>
                  <a:srgbClr val="FF0000"/>
                </a:solidFill>
                <a:sym typeface="Symbol"/>
              </a:rPr>
              <a:t>3 </a:t>
            </a:r>
            <a:r>
              <a:rPr lang="en-US" sz="2400" dirty="0" smtClean="0">
                <a:solidFill>
                  <a:srgbClr val="FF0000"/>
                </a:solidFill>
                <a:sym typeface="Symbol"/>
              </a:rPr>
              <a:t> (y</a:t>
            </a:r>
            <a:r>
              <a:rPr lang="en-US" sz="2400" dirty="0" smtClean="0">
                <a:solidFill>
                  <a:srgbClr val="FF0000"/>
                </a:solidFill>
              </a:rPr>
              <a:t> </a:t>
            </a:r>
            <a:r>
              <a:rPr lang="en-US" sz="2400" dirty="0" smtClean="0">
                <a:solidFill>
                  <a:srgbClr val="FF0000"/>
                </a:solidFill>
                <a:sym typeface="Symbol"/>
              </a:rPr>
              <a:t>&gt; 2), p</a:t>
            </a:r>
            <a:r>
              <a:rPr lang="en-US" sz="2400" baseline="-25000" dirty="0" smtClean="0">
                <a:solidFill>
                  <a:srgbClr val="FF0000"/>
                </a:solidFill>
                <a:sym typeface="Symbol"/>
              </a:rPr>
              <a:t>4 </a:t>
            </a:r>
            <a:r>
              <a:rPr lang="en-US" sz="2400" dirty="0" smtClean="0">
                <a:solidFill>
                  <a:srgbClr val="FF0000"/>
                </a:solidFill>
                <a:sym typeface="Symbol"/>
              </a:rPr>
              <a:t> (y</a:t>
            </a:r>
            <a:r>
              <a:rPr lang="en-US" sz="2400" dirty="0" smtClean="0">
                <a:solidFill>
                  <a:srgbClr val="FF0000"/>
                </a:solidFill>
              </a:rPr>
              <a:t> &lt; 1</a:t>
            </a:r>
            <a:r>
              <a:rPr lang="en-US" sz="2400" dirty="0" smtClean="0">
                <a:solidFill>
                  <a:srgbClr val="FF0000"/>
                </a:solidFill>
                <a:sym typeface="Symbol"/>
              </a:rPr>
              <a:t>)</a:t>
            </a:r>
            <a:endParaRPr lang="en-US" sz="2400" dirty="0" smtClean="0">
              <a:solidFill>
                <a:srgbClr val="FF0000"/>
              </a:solidFill>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val="000000"/>
                </a:solidFill>
              </a:rPr>
              <a:t>SAT </a:t>
            </a:r>
          </a:p>
          <a:p>
            <a:pPr algn="ctr" defTabSz="1096963" fontAlgn="base">
              <a:spcBef>
                <a:spcPct val="0"/>
              </a:spcBef>
              <a:spcAft>
                <a:spcPct val="0"/>
              </a:spcAft>
            </a:pPr>
            <a:r>
              <a:rPr lang="en-US" sz="2400" dirty="0" smtClean="0">
                <a:solidFill>
                  <a:srgbClr val="000000"/>
                </a:solidFill>
              </a:rPr>
              <a:t>Solver</a:t>
            </a: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indent="-384954" defTabSz="914363">
              <a:lnSpc>
                <a:spcPct val="90000"/>
              </a:lnSpc>
              <a:buSzPct val="90000"/>
            </a:pPr>
            <a:r>
              <a:rPr lang="en-US" sz="2400" dirty="0" smtClean="0">
                <a:solidFill>
                  <a:srgbClr val="000000"/>
                </a:solidFill>
                <a:sym typeface="Symbol"/>
              </a:rPr>
              <a:t>Assignment</a:t>
            </a:r>
          </a:p>
          <a:p>
            <a:pPr marL="384954" indent="-384954" defTabSz="914363">
              <a:lnSpc>
                <a:spcPct val="90000"/>
              </a:lnSpc>
              <a:buSzPct val="90000"/>
            </a:pPr>
            <a:r>
              <a:rPr lang="en-US" sz="2400" dirty="0" smtClean="0">
                <a:solidFill>
                  <a:srgbClr val="FF0000"/>
                </a:solidFill>
                <a:sym typeface="Symbol"/>
              </a:rPr>
              <a:t>p</a:t>
            </a:r>
            <a:r>
              <a:rPr lang="en-US" sz="2400" baseline="-25000" dirty="0" smtClean="0">
                <a:solidFill>
                  <a:srgbClr val="FF0000"/>
                </a:solidFill>
                <a:sym typeface="Symbol"/>
              </a:rPr>
              <a:t>1</a:t>
            </a:r>
            <a:r>
              <a:rPr lang="en-US" sz="2400" dirty="0" smtClean="0">
                <a:solidFill>
                  <a:srgbClr val="FF0000"/>
                </a:solidFill>
                <a:sym typeface="Symbol"/>
              </a:rPr>
              <a:t>,  p</a:t>
            </a:r>
            <a:r>
              <a:rPr lang="en-US" sz="2400" baseline="-25000" dirty="0" smtClean="0">
                <a:solidFill>
                  <a:srgbClr val="FF0000"/>
                </a:solidFill>
                <a:sym typeface="Symbol"/>
              </a:rPr>
              <a:t>2</a:t>
            </a:r>
            <a:r>
              <a:rPr lang="en-US" sz="2400" dirty="0" smtClean="0">
                <a:solidFill>
                  <a:srgbClr val="FF0000"/>
                </a:solidFill>
                <a:sym typeface="Symbol"/>
              </a:rPr>
              <a:t>, p</a:t>
            </a:r>
            <a:r>
              <a:rPr lang="en-US" sz="2400" baseline="-25000" dirty="0" smtClean="0">
                <a:solidFill>
                  <a:srgbClr val="FF0000"/>
                </a:solidFill>
                <a:sym typeface="Symbol"/>
              </a:rPr>
              <a:t>3</a:t>
            </a:r>
            <a:r>
              <a:rPr lang="en-US" sz="2400" dirty="0" smtClean="0">
                <a:solidFill>
                  <a:srgbClr val="FF0000"/>
                </a:solidFill>
                <a:sym typeface="Symbol"/>
              </a:rPr>
              <a:t>, p</a:t>
            </a:r>
            <a:r>
              <a:rPr lang="en-US" sz="2400" baseline="-25000" dirty="0" smtClean="0">
                <a:solidFill>
                  <a:srgbClr val="FF0000"/>
                </a:solidFill>
                <a:sym typeface="Symbol"/>
              </a:rPr>
              <a:t>4</a:t>
            </a:r>
            <a:endParaRPr lang="en-US" sz="2400" dirty="0" smtClean="0">
              <a:solidFill>
                <a:srgbClr val="FF0000"/>
              </a:solidFill>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7"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70C0"/>
                </a:solidFill>
              </a:rPr>
              <a:t>x </a:t>
            </a:r>
            <a:r>
              <a:rPr lang="en-US" sz="2400" dirty="0" smtClean="0">
                <a:solidFill>
                  <a:srgbClr val="0070C0"/>
                </a:solidFill>
                <a:sym typeface="Symbol"/>
              </a:rPr>
              <a:t> 0, y = x + 1, </a:t>
            </a:r>
          </a:p>
          <a:p>
            <a:pPr marL="384954" indent="-384954" defTabSz="914363">
              <a:lnSpc>
                <a:spcPct val="90000"/>
              </a:lnSpc>
              <a:spcBef>
                <a:spcPct val="20000"/>
              </a:spcBef>
              <a:buSzPct val="90000"/>
            </a:pPr>
            <a:r>
              <a:rPr lang="en-US" sz="2400" dirty="0" smtClean="0">
                <a:solidFill>
                  <a:srgbClr val="0070C0"/>
                </a:solidFill>
                <a:sym typeface="Symbol"/>
              </a:rPr>
              <a:t>(y</a:t>
            </a:r>
            <a:r>
              <a:rPr lang="en-US" sz="2400" dirty="0" smtClean="0">
                <a:solidFill>
                  <a:srgbClr val="0070C0"/>
                </a:solidFill>
              </a:rPr>
              <a:t> </a:t>
            </a:r>
            <a:r>
              <a:rPr lang="en-US" sz="2400" dirty="0" smtClean="0">
                <a:solidFill>
                  <a:srgbClr val="0070C0"/>
                </a:solidFill>
                <a:sym typeface="Symbol"/>
              </a:rPr>
              <a:t>&gt; 2), y</a:t>
            </a:r>
            <a:r>
              <a:rPr lang="en-US" sz="2400" dirty="0" smtClean="0">
                <a:solidFill>
                  <a:srgbClr val="0070C0"/>
                </a:solidFill>
              </a:rPr>
              <a:t> &lt; 1</a:t>
            </a:r>
          </a:p>
        </p:txBody>
      </p:sp>
    </p:spTree>
    <p:extLst>
      <p:ext uri="{BB962C8B-B14F-4D97-AF65-F5344CB8AC3E}">
        <p14:creationId xmlns:p14="http://schemas.microsoft.com/office/powerpoint/2010/main" val="32350752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188"/>
            <a:ext cx="8382000" cy="665162"/>
          </a:xfrm>
        </p:spPr>
        <p:txBody>
          <a:bodyPr>
            <a:normAutofit fontScale="90000"/>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0" y="1065212"/>
            <a:ext cx="8382000" cy="221138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smtClean="0">
                <a:solidFill>
                  <a:srgbClr val="000000"/>
                </a:solidFill>
              </a:rPr>
              <a:t>x </a:t>
            </a:r>
            <a:r>
              <a:rPr lang="en-US" sz="2400" dirty="0" smtClean="0">
                <a:solidFill>
                  <a:srgbClr val="000000"/>
                </a:solidFill>
                <a:sym typeface="Symbol"/>
              </a:rPr>
              <a:t> 0, y = x + 1, (y &gt; 2  y &lt; 1) </a:t>
            </a:r>
            <a:endParaRPr lang="en-US" sz="2400" dirty="0" smtClean="0">
              <a:solidFill>
                <a:srgbClr val="000000"/>
              </a:solidFill>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1</a:t>
            </a:r>
            <a:r>
              <a:rPr lang="en-US" sz="2400" dirty="0" smtClean="0">
                <a:solidFill>
                  <a:srgbClr val="000000"/>
                </a:solidFill>
                <a:sym typeface="Symbol"/>
              </a:rPr>
              <a:t>,  p</a:t>
            </a:r>
            <a:r>
              <a:rPr lang="en-US" sz="2400" baseline="-25000" dirty="0" smtClean="0">
                <a:solidFill>
                  <a:srgbClr val="000000"/>
                </a:solidFill>
                <a:sym typeface="Symbol"/>
              </a:rPr>
              <a:t>2</a:t>
            </a:r>
            <a:r>
              <a:rPr lang="en-US" sz="2400" dirty="0" smtClean="0">
                <a:solidFill>
                  <a:srgbClr val="000000"/>
                </a:solidFill>
                <a:sym typeface="Symbol"/>
              </a:rPr>
              <a:t>, (p</a:t>
            </a:r>
            <a:r>
              <a:rPr lang="en-US" sz="2400" baseline="-25000" dirty="0" smtClean="0">
                <a:solidFill>
                  <a:srgbClr val="000000"/>
                </a:solidFill>
                <a:sym typeface="Symbol"/>
              </a:rPr>
              <a:t>3</a:t>
            </a:r>
            <a:r>
              <a:rPr lang="en-US" sz="2400" dirty="0" smtClean="0">
                <a:solidFill>
                  <a:srgbClr val="000000"/>
                </a:solidFill>
                <a:sym typeface="Symbol"/>
              </a:rPr>
              <a:t>  p</a:t>
            </a:r>
            <a:r>
              <a:rPr lang="en-US" sz="2400" baseline="-25000" dirty="0" smtClean="0">
                <a:solidFill>
                  <a:srgbClr val="000000"/>
                </a:solidFill>
                <a:sym typeface="Symbol"/>
              </a:rPr>
              <a:t>4</a:t>
            </a:r>
            <a:r>
              <a:rPr lang="en-US" sz="2400" dirty="0" smtClean="0">
                <a:solidFill>
                  <a:srgbClr val="000000"/>
                </a:solidFill>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915205" y="2389892"/>
            <a:ext cx="4037066"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defRPr/>
            </a:pPr>
            <a:r>
              <a:rPr lang="en-US" sz="2400" dirty="0" smtClean="0">
                <a:solidFill>
                  <a:srgbClr val="000000"/>
                </a:solidFill>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1 </a:t>
            </a:r>
            <a:r>
              <a:rPr lang="en-US" sz="2400" dirty="0" smtClean="0">
                <a:solidFill>
                  <a:srgbClr val="000000"/>
                </a:solidFill>
                <a:sym typeface="Symbol"/>
              </a:rPr>
              <a:t> (</a:t>
            </a:r>
            <a:r>
              <a:rPr lang="en-US" sz="2400" dirty="0" smtClean="0">
                <a:solidFill>
                  <a:srgbClr val="000000"/>
                </a:solidFill>
              </a:rPr>
              <a:t>x </a:t>
            </a:r>
            <a:r>
              <a:rPr lang="en-US" sz="2400" dirty="0" smtClean="0">
                <a:solidFill>
                  <a:srgbClr val="000000"/>
                </a:solidFill>
                <a:sym typeface="Symbol"/>
              </a:rPr>
              <a:t> 0), p</a:t>
            </a:r>
            <a:r>
              <a:rPr lang="en-US" sz="2400" baseline="-25000" dirty="0" smtClean="0">
                <a:solidFill>
                  <a:srgbClr val="000000"/>
                </a:solidFill>
                <a:sym typeface="Symbol"/>
              </a:rPr>
              <a:t>2 </a:t>
            </a:r>
            <a:r>
              <a:rPr lang="en-US" sz="2400" dirty="0" smtClean="0">
                <a:solidFill>
                  <a:srgbClr val="000000"/>
                </a:solidFill>
                <a:sym typeface="Symbol"/>
              </a:rPr>
              <a:t> (y = x + 1), </a:t>
            </a:r>
          </a:p>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3 </a:t>
            </a:r>
            <a:r>
              <a:rPr lang="en-US" sz="2400" dirty="0" smtClean="0">
                <a:solidFill>
                  <a:srgbClr val="000000"/>
                </a:solidFill>
                <a:sym typeface="Symbol"/>
              </a:rPr>
              <a:t> (y</a:t>
            </a:r>
            <a:r>
              <a:rPr lang="en-US" sz="2400" dirty="0" smtClean="0">
                <a:solidFill>
                  <a:srgbClr val="000000"/>
                </a:solidFill>
              </a:rPr>
              <a:t> </a:t>
            </a:r>
            <a:r>
              <a:rPr lang="en-US" sz="2400" dirty="0" smtClean="0">
                <a:solidFill>
                  <a:srgbClr val="000000"/>
                </a:solidFill>
                <a:sym typeface="Symbol"/>
              </a:rPr>
              <a:t>&gt; 2), p</a:t>
            </a:r>
            <a:r>
              <a:rPr lang="en-US" sz="2400" baseline="-25000" dirty="0" smtClean="0">
                <a:solidFill>
                  <a:srgbClr val="000000"/>
                </a:solidFill>
                <a:sym typeface="Symbol"/>
              </a:rPr>
              <a:t>4 </a:t>
            </a:r>
            <a:r>
              <a:rPr lang="en-US" sz="2400" dirty="0" smtClean="0">
                <a:solidFill>
                  <a:srgbClr val="000000"/>
                </a:solidFill>
                <a:sym typeface="Symbol"/>
              </a:rPr>
              <a:t> (y</a:t>
            </a:r>
            <a:r>
              <a:rPr lang="en-US" sz="2400" dirty="0" smtClean="0">
                <a:solidFill>
                  <a:srgbClr val="000000"/>
                </a:solidFill>
              </a:rPr>
              <a:t> &lt; 1</a:t>
            </a:r>
            <a:r>
              <a:rPr lang="en-US" sz="2400" dirty="0" smtClean="0">
                <a:solidFill>
                  <a:srgbClr val="000000"/>
                </a:solidFill>
                <a:sym typeface="Symbol"/>
              </a:rPr>
              <a:t>)</a:t>
            </a:r>
            <a:endParaRPr lang="en-US" sz="2400" dirty="0" smtClean="0">
              <a:solidFill>
                <a:srgbClr val="000000"/>
              </a:solidFill>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val="000000"/>
                </a:solidFill>
              </a:rPr>
              <a:t>SAT </a:t>
            </a:r>
          </a:p>
          <a:p>
            <a:pPr algn="ctr" defTabSz="1096963" fontAlgn="base">
              <a:spcBef>
                <a:spcPct val="0"/>
              </a:spcBef>
              <a:spcAft>
                <a:spcPct val="0"/>
              </a:spcAft>
            </a:pPr>
            <a:r>
              <a:rPr lang="en-US" sz="2400" dirty="0" smtClean="0">
                <a:solidFill>
                  <a:srgbClr val="000000"/>
                </a:solidFill>
              </a:rPr>
              <a:t>Solver</a:t>
            </a: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indent="-384954" defTabSz="914363">
              <a:lnSpc>
                <a:spcPct val="90000"/>
              </a:lnSpc>
              <a:buSzPct val="90000"/>
            </a:pPr>
            <a:r>
              <a:rPr lang="en-US" sz="2400" dirty="0" smtClean="0">
                <a:solidFill>
                  <a:srgbClr val="000000"/>
                </a:solidFill>
                <a:sym typeface="Symbol"/>
              </a:rPr>
              <a:t>Assignment</a:t>
            </a:r>
          </a:p>
          <a:p>
            <a:pPr marL="384954" indent="-384954" defTabSz="914363">
              <a:lnSpc>
                <a:spcPct val="90000"/>
              </a:lnSpc>
              <a:buSzPct val="90000"/>
            </a:pPr>
            <a:r>
              <a:rPr lang="en-US" sz="2400" dirty="0" smtClean="0">
                <a:solidFill>
                  <a:srgbClr val="000000"/>
                </a:solidFill>
                <a:sym typeface="Symbol"/>
              </a:rPr>
              <a:t>p</a:t>
            </a:r>
            <a:r>
              <a:rPr lang="en-US" sz="2400" baseline="-25000" dirty="0" smtClean="0">
                <a:solidFill>
                  <a:srgbClr val="000000"/>
                </a:solidFill>
                <a:sym typeface="Symbol"/>
              </a:rPr>
              <a:t>1</a:t>
            </a:r>
            <a:r>
              <a:rPr lang="en-US" sz="2400" dirty="0" smtClean="0">
                <a:solidFill>
                  <a:srgbClr val="000000"/>
                </a:solidFill>
                <a:sym typeface="Symbol"/>
              </a:rPr>
              <a:t>,  p</a:t>
            </a:r>
            <a:r>
              <a:rPr lang="en-US" sz="2400" baseline="-25000" dirty="0" smtClean="0">
                <a:solidFill>
                  <a:srgbClr val="000000"/>
                </a:solidFill>
                <a:sym typeface="Symbol"/>
              </a:rPr>
              <a:t>2</a:t>
            </a:r>
            <a:r>
              <a:rPr lang="en-US" sz="2400" dirty="0" smtClean="0">
                <a:solidFill>
                  <a:srgbClr val="000000"/>
                </a:solidFill>
                <a:sym typeface="Symbol"/>
              </a:rPr>
              <a:t>, p</a:t>
            </a:r>
            <a:r>
              <a:rPr lang="en-US" sz="2400" baseline="-25000" dirty="0" smtClean="0">
                <a:solidFill>
                  <a:srgbClr val="000000"/>
                </a:solidFill>
                <a:sym typeface="Symbol"/>
              </a:rPr>
              <a:t>3</a:t>
            </a:r>
            <a:r>
              <a:rPr lang="en-US" sz="2400" dirty="0" smtClean="0">
                <a:solidFill>
                  <a:srgbClr val="000000"/>
                </a:solidFill>
                <a:sym typeface="Symbol"/>
              </a:rPr>
              <a:t>, p</a:t>
            </a:r>
            <a:r>
              <a:rPr lang="en-US" sz="2400" baseline="-25000" dirty="0" smtClean="0">
                <a:solidFill>
                  <a:srgbClr val="000000"/>
                </a:solidFill>
                <a:sym typeface="Symbol"/>
              </a:rPr>
              <a:t>4</a:t>
            </a:r>
            <a:endParaRPr lang="en-US" sz="2400" dirty="0" smtClean="0">
              <a:solidFill>
                <a:srgbClr val="000000"/>
              </a:solidFill>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7"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FF0000"/>
                </a:solidFill>
              </a:rPr>
              <a:t>x </a:t>
            </a:r>
            <a:r>
              <a:rPr lang="en-US" sz="2400" dirty="0" smtClean="0">
                <a:solidFill>
                  <a:srgbClr val="FF0000"/>
                </a:solidFill>
                <a:sym typeface="Symbol"/>
              </a:rPr>
              <a:t> 0, y = x + 1, </a:t>
            </a:r>
          </a:p>
          <a:p>
            <a:pPr marL="384954" indent="-384954" defTabSz="914363">
              <a:lnSpc>
                <a:spcPct val="90000"/>
              </a:lnSpc>
              <a:spcBef>
                <a:spcPct val="20000"/>
              </a:spcBef>
              <a:buSzPct val="90000"/>
            </a:pPr>
            <a:r>
              <a:rPr lang="en-US" sz="2400" dirty="0" smtClean="0">
                <a:solidFill>
                  <a:srgbClr val="FF0000"/>
                </a:solidFill>
                <a:sym typeface="Symbol"/>
              </a:rPr>
              <a:t>(y</a:t>
            </a:r>
            <a:r>
              <a:rPr lang="en-US" sz="2400" dirty="0" smtClean="0">
                <a:solidFill>
                  <a:srgbClr val="FF0000"/>
                </a:solidFill>
              </a:rPr>
              <a:t> </a:t>
            </a:r>
            <a:r>
              <a:rPr lang="en-US" sz="2400" dirty="0" smtClean="0">
                <a:solidFill>
                  <a:srgbClr val="FF0000"/>
                </a:solidFill>
                <a:sym typeface="Symbol"/>
              </a:rPr>
              <a:t>&gt; 2), y</a:t>
            </a:r>
            <a:r>
              <a:rPr lang="en-US" sz="2400" dirty="0" smtClean="0">
                <a:solidFill>
                  <a:srgbClr val="FF0000"/>
                </a:solidFill>
              </a:rPr>
              <a:t> &lt; 1</a:t>
            </a: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9" name="Rounded Rectangle 18"/>
          <p:cNvSpPr/>
          <p:nvPr/>
        </p:nvSpPr>
        <p:spPr bwMode="auto">
          <a:xfrm>
            <a:off x="5549305"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val="000000"/>
                </a:solidFill>
              </a:rPr>
              <a:t>Theory</a:t>
            </a:r>
          </a:p>
          <a:p>
            <a:pPr algn="ctr" defTabSz="1096963" fontAlgn="base">
              <a:spcBef>
                <a:spcPct val="0"/>
              </a:spcBef>
              <a:spcAft>
                <a:spcPct val="0"/>
              </a:spcAft>
            </a:pPr>
            <a:r>
              <a:rPr lang="en-US" sz="2400" dirty="0" smtClean="0">
                <a:solidFill>
                  <a:srgbClr val="000000"/>
                </a:solidFill>
              </a:rPr>
              <a:t>Solver</a:t>
            </a: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2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err="1" smtClean="0">
                <a:solidFill>
                  <a:srgbClr val="000000"/>
                </a:solidFill>
              </a:rPr>
              <a:t>Unsatisfiable</a:t>
            </a:r>
            <a:endParaRPr lang="en-US" sz="2400" dirty="0" smtClean="0">
              <a:solidFill>
                <a:srgbClr val="000000"/>
              </a:solidFill>
            </a:endParaRPr>
          </a:p>
          <a:p>
            <a:pPr marL="384954" indent="-384954" defTabSz="914363">
              <a:lnSpc>
                <a:spcPct val="90000"/>
              </a:lnSpc>
              <a:spcBef>
                <a:spcPct val="20000"/>
              </a:spcBef>
              <a:buSzPct val="90000"/>
            </a:pPr>
            <a:r>
              <a:rPr lang="en-US" sz="2400" dirty="0" smtClean="0">
                <a:solidFill>
                  <a:srgbClr val="0070C0"/>
                </a:solidFill>
              </a:rPr>
              <a:t>x </a:t>
            </a:r>
            <a:r>
              <a:rPr lang="en-US" sz="2400" dirty="0" smtClean="0">
                <a:solidFill>
                  <a:srgbClr val="0070C0"/>
                </a:solidFill>
                <a:sym typeface="Symbol"/>
              </a:rPr>
              <a:t> 0, y = x + 1, y</a:t>
            </a:r>
            <a:r>
              <a:rPr lang="en-US" sz="2400" dirty="0" smtClean="0">
                <a:solidFill>
                  <a:srgbClr val="0070C0"/>
                </a:solidFill>
              </a:rPr>
              <a:t> &lt; 1</a:t>
            </a:r>
          </a:p>
        </p:txBody>
      </p:sp>
    </p:spTree>
    <p:extLst>
      <p:ext uri="{BB962C8B-B14F-4D97-AF65-F5344CB8AC3E}">
        <p14:creationId xmlns:p14="http://schemas.microsoft.com/office/powerpoint/2010/main" val="211979957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188"/>
            <a:ext cx="8382000" cy="665162"/>
          </a:xfrm>
        </p:spPr>
        <p:txBody>
          <a:bodyPr>
            <a:normAutofit fontScale="90000"/>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0" y="1143000"/>
            <a:ext cx="8382000" cy="221138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smtClean="0">
                <a:solidFill>
                  <a:srgbClr val="000000"/>
                </a:solidFill>
              </a:rPr>
              <a:t>x </a:t>
            </a:r>
            <a:r>
              <a:rPr lang="en-US" sz="2400" dirty="0" smtClean="0">
                <a:solidFill>
                  <a:srgbClr val="000000"/>
                </a:solidFill>
                <a:sym typeface="Symbol"/>
              </a:rPr>
              <a:t> 0, y = x + 1, (y &gt; 2  y &lt; 1) </a:t>
            </a:r>
            <a:endParaRPr lang="en-US" sz="2400" dirty="0" smtClean="0">
              <a:solidFill>
                <a:srgbClr val="000000"/>
              </a:solidFill>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1</a:t>
            </a:r>
            <a:r>
              <a:rPr lang="en-US" sz="2400" dirty="0" smtClean="0">
                <a:solidFill>
                  <a:srgbClr val="000000"/>
                </a:solidFill>
                <a:sym typeface="Symbol"/>
              </a:rPr>
              <a:t>,  p</a:t>
            </a:r>
            <a:r>
              <a:rPr lang="en-US" sz="2400" baseline="-25000" dirty="0" smtClean="0">
                <a:solidFill>
                  <a:srgbClr val="000000"/>
                </a:solidFill>
                <a:sym typeface="Symbol"/>
              </a:rPr>
              <a:t>2</a:t>
            </a:r>
            <a:r>
              <a:rPr lang="en-US" sz="2400" dirty="0" smtClean="0">
                <a:solidFill>
                  <a:srgbClr val="000000"/>
                </a:solidFill>
                <a:sym typeface="Symbol"/>
              </a:rPr>
              <a:t>, (p</a:t>
            </a:r>
            <a:r>
              <a:rPr lang="en-US" sz="2400" baseline="-25000" dirty="0" smtClean="0">
                <a:solidFill>
                  <a:srgbClr val="000000"/>
                </a:solidFill>
                <a:sym typeface="Symbol"/>
              </a:rPr>
              <a:t>3</a:t>
            </a:r>
            <a:r>
              <a:rPr lang="en-US" sz="2400" dirty="0" smtClean="0">
                <a:solidFill>
                  <a:srgbClr val="000000"/>
                </a:solidFill>
                <a:sym typeface="Symbol"/>
              </a:rPr>
              <a:t>  p</a:t>
            </a:r>
            <a:r>
              <a:rPr lang="en-US" sz="2400" baseline="-25000" dirty="0" smtClean="0">
                <a:solidFill>
                  <a:srgbClr val="000000"/>
                </a:solidFill>
                <a:sym typeface="Symbol"/>
              </a:rPr>
              <a:t>4</a:t>
            </a:r>
            <a:r>
              <a:rPr lang="en-US" sz="2400" dirty="0" smtClean="0">
                <a:solidFill>
                  <a:srgbClr val="000000"/>
                </a:solidFill>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defRPr/>
            </a:pPr>
            <a:r>
              <a:rPr lang="en-US" sz="2400" dirty="0" smtClean="0">
                <a:solidFill>
                  <a:srgbClr val="000000"/>
                </a:solidFill>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1 </a:t>
            </a:r>
            <a:r>
              <a:rPr lang="en-US" sz="2400" dirty="0" smtClean="0">
                <a:solidFill>
                  <a:srgbClr val="000000"/>
                </a:solidFill>
                <a:sym typeface="Symbol"/>
              </a:rPr>
              <a:t> (</a:t>
            </a:r>
            <a:r>
              <a:rPr lang="en-US" sz="2400" dirty="0" smtClean="0">
                <a:solidFill>
                  <a:srgbClr val="000000"/>
                </a:solidFill>
              </a:rPr>
              <a:t>x </a:t>
            </a:r>
            <a:r>
              <a:rPr lang="en-US" sz="2400" dirty="0" smtClean="0">
                <a:solidFill>
                  <a:srgbClr val="000000"/>
                </a:solidFill>
                <a:sym typeface="Symbol"/>
              </a:rPr>
              <a:t> 0), p</a:t>
            </a:r>
            <a:r>
              <a:rPr lang="en-US" sz="2400" baseline="-25000" dirty="0" smtClean="0">
                <a:solidFill>
                  <a:srgbClr val="000000"/>
                </a:solidFill>
                <a:sym typeface="Symbol"/>
              </a:rPr>
              <a:t>2 </a:t>
            </a:r>
            <a:r>
              <a:rPr lang="en-US" sz="2400" dirty="0" smtClean="0">
                <a:solidFill>
                  <a:srgbClr val="000000"/>
                </a:solidFill>
                <a:sym typeface="Symbol"/>
              </a:rPr>
              <a:t> (y = x + 1), </a:t>
            </a:r>
          </a:p>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3 </a:t>
            </a:r>
            <a:r>
              <a:rPr lang="en-US" sz="2400" dirty="0" smtClean="0">
                <a:solidFill>
                  <a:srgbClr val="000000"/>
                </a:solidFill>
                <a:sym typeface="Symbol"/>
              </a:rPr>
              <a:t> (y</a:t>
            </a:r>
            <a:r>
              <a:rPr lang="en-US" sz="2400" dirty="0" smtClean="0">
                <a:solidFill>
                  <a:srgbClr val="000000"/>
                </a:solidFill>
              </a:rPr>
              <a:t> </a:t>
            </a:r>
            <a:r>
              <a:rPr lang="en-US" sz="2400" dirty="0" smtClean="0">
                <a:solidFill>
                  <a:srgbClr val="000000"/>
                </a:solidFill>
                <a:sym typeface="Symbol"/>
              </a:rPr>
              <a:t>&gt; 2), p</a:t>
            </a:r>
            <a:r>
              <a:rPr lang="en-US" sz="2400" baseline="-25000" dirty="0" smtClean="0">
                <a:solidFill>
                  <a:srgbClr val="000000"/>
                </a:solidFill>
                <a:sym typeface="Symbol"/>
              </a:rPr>
              <a:t>4 </a:t>
            </a:r>
            <a:r>
              <a:rPr lang="en-US" sz="2400" dirty="0" smtClean="0">
                <a:solidFill>
                  <a:srgbClr val="000000"/>
                </a:solidFill>
                <a:sym typeface="Symbol"/>
              </a:rPr>
              <a:t> (y</a:t>
            </a:r>
            <a:r>
              <a:rPr lang="en-US" sz="2400" dirty="0" smtClean="0">
                <a:solidFill>
                  <a:srgbClr val="000000"/>
                </a:solidFill>
              </a:rPr>
              <a:t> &lt; 1</a:t>
            </a:r>
            <a:r>
              <a:rPr lang="en-US" sz="2400" dirty="0" smtClean="0">
                <a:solidFill>
                  <a:srgbClr val="000000"/>
                </a:solidFill>
                <a:sym typeface="Symbol"/>
              </a:rPr>
              <a:t>)</a:t>
            </a:r>
            <a:endParaRPr lang="en-US" sz="2400" dirty="0" smtClean="0">
              <a:solidFill>
                <a:srgbClr val="000000"/>
              </a:solidFill>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val="000000"/>
                </a:solidFill>
              </a:rPr>
              <a:t>SAT </a:t>
            </a:r>
          </a:p>
          <a:p>
            <a:pPr algn="ctr" defTabSz="1096963" fontAlgn="base">
              <a:spcBef>
                <a:spcPct val="0"/>
              </a:spcBef>
              <a:spcAft>
                <a:spcPct val="0"/>
              </a:spcAft>
            </a:pPr>
            <a:r>
              <a:rPr lang="en-US" sz="2400" dirty="0" smtClean="0">
                <a:solidFill>
                  <a:srgbClr val="000000"/>
                </a:solidFill>
              </a:rPr>
              <a:t>Solver</a:t>
            </a: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2" name="Right Arrow 11"/>
          <p:cNvSpPr/>
          <p:nvPr/>
        </p:nvSpPr>
        <p:spPr bwMode="auto">
          <a:xfrm>
            <a:off x="2955341" y="4498856"/>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3" name="Content Placeholder 2"/>
          <p:cNvSpPr txBox="1">
            <a:spLocks/>
          </p:cNvSpPr>
          <p:nvPr/>
        </p:nvSpPr>
        <p:spPr>
          <a:xfrm>
            <a:off x="3493619" y="4223566"/>
            <a:ext cx="2174443" cy="664797"/>
          </a:xfrm>
          <a:prstGeom prst="rect">
            <a:avLst/>
          </a:prstGeom>
        </p:spPr>
        <p:txBody>
          <a:bodyPr vert="horz" wrap="square" lIns="0" tIns="0" rIns="0" bIns="0" rtlCol="0">
            <a:spAutoFit/>
          </a:bodyPr>
          <a:lstStyle/>
          <a:p>
            <a:pPr marL="384954" indent="-384954" defTabSz="914363">
              <a:lnSpc>
                <a:spcPct val="90000"/>
              </a:lnSpc>
              <a:buSzPct val="90000"/>
            </a:pPr>
            <a:r>
              <a:rPr lang="en-US" sz="2400" dirty="0" smtClean="0">
                <a:solidFill>
                  <a:srgbClr val="000000"/>
                </a:solidFill>
                <a:sym typeface="Symbol"/>
              </a:rPr>
              <a:t>Assignment</a:t>
            </a:r>
          </a:p>
          <a:p>
            <a:pPr marL="384954" indent="-384954" defTabSz="914363">
              <a:lnSpc>
                <a:spcPct val="90000"/>
              </a:lnSpc>
              <a:buSzPct val="90000"/>
            </a:pPr>
            <a:r>
              <a:rPr lang="en-US" sz="2400" dirty="0" smtClean="0">
                <a:solidFill>
                  <a:srgbClr val="000000"/>
                </a:solidFill>
                <a:sym typeface="Symbol"/>
              </a:rPr>
              <a:t>p</a:t>
            </a:r>
            <a:r>
              <a:rPr lang="en-US" sz="2400" baseline="-25000" dirty="0" smtClean="0">
                <a:solidFill>
                  <a:srgbClr val="000000"/>
                </a:solidFill>
                <a:sym typeface="Symbol"/>
              </a:rPr>
              <a:t>1</a:t>
            </a:r>
            <a:r>
              <a:rPr lang="en-US" sz="2400" dirty="0" smtClean="0">
                <a:solidFill>
                  <a:srgbClr val="000000"/>
                </a:solidFill>
                <a:sym typeface="Symbol"/>
              </a:rPr>
              <a:t>,  p</a:t>
            </a:r>
            <a:r>
              <a:rPr lang="en-US" sz="2400" baseline="-25000" dirty="0" smtClean="0">
                <a:solidFill>
                  <a:srgbClr val="000000"/>
                </a:solidFill>
                <a:sym typeface="Symbol"/>
              </a:rPr>
              <a:t>2</a:t>
            </a:r>
            <a:r>
              <a:rPr lang="en-US" sz="2400" dirty="0" smtClean="0">
                <a:solidFill>
                  <a:srgbClr val="000000"/>
                </a:solidFill>
                <a:sym typeface="Symbol"/>
              </a:rPr>
              <a:t>, p</a:t>
            </a:r>
            <a:r>
              <a:rPr lang="en-US" sz="2400" baseline="-25000" dirty="0" smtClean="0">
                <a:solidFill>
                  <a:srgbClr val="000000"/>
                </a:solidFill>
                <a:sym typeface="Symbol"/>
              </a:rPr>
              <a:t>3</a:t>
            </a:r>
            <a:r>
              <a:rPr lang="en-US" sz="2400" dirty="0" smtClean="0">
                <a:solidFill>
                  <a:srgbClr val="000000"/>
                </a:solidFill>
                <a:sym typeface="Symbol"/>
              </a:rPr>
              <a:t>, p</a:t>
            </a:r>
            <a:r>
              <a:rPr lang="en-US" sz="2400" baseline="-25000" dirty="0" smtClean="0">
                <a:solidFill>
                  <a:srgbClr val="000000"/>
                </a:solidFill>
                <a:sym typeface="Symbol"/>
              </a:rPr>
              <a:t>4</a:t>
            </a:r>
            <a:endParaRPr lang="en-US" sz="2400" dirty="0" smtClean="0">
              <a:solidFill>
                <a:srgbClr val="000000"/>
              </a:solidFill>
              <a:sym typeface="Symbol"/>
            </a:endParaRPr>
          </a:p>
        </p:txBody>
      </p:sp>
      <p:sp>
        <p:nvSpPr>
          <p:cNvPr id="15" name="Right Arrow 14"/>
          <p:cNvSpPr/>
          <p:nvPr/>
        </p:nvSpPr>
        <p:spPr bwMode="auto">
          <a:xfrm>
            <a:off x="5360823" y="4504952"/>
            <a:ext cx="482803" cy="453542"/>
          </a:xfrm>
          <a:prstGeom prst="righ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6" name="Down Arrow 15"/>
          <p:cNvSpPr/>
          <p:nvPr/>
        </p:nvSpPr>
        <p:spPr bwMode="auto">
          <a:xfrm>
            <a:off x="6158179" y="3912420"/>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7" name="Content Placeholder 2"/>
          <p:cNvSpPr txBox="1">
            <a:spLocks/>
          </p:cNvSpPr>
          <p:nvPr/>
        </p:nvSpPr>
        <p:spPr>
          <a:xfrm>
            <a:off x="5957619" y="4411948"/>
            <a:ext cx="1984387"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rPr>
              <a:t>x </a:t>
            </a:r>
            <a:r>
              <a:rPr lang="en-US" sz="2400" dirty="0" smtClean="0">
                <a:solidFill>
                  <a:srgbClr val="000000"/>
                </a:solidFill>
                <a:sym typeface="Symbol"/>
              </a:rPr>
              <a:t> 0, y = x + 1, </a:t>
            </a:r>
          </a:p>
          <a:p>
            <a:pPr marL="384954" indent="-384954" defTabSz="914363">
              <a:lnSpc>
                <a:spcPct val="90000"/>
              </a:lnSpc>
              <a:spcBef>
                <a:spcPct val="20000"/>
              </a:spcBef>
              <a:buSzPct val="90000"/>
            </a:pPr>
            <a:r>
              <a:rPr lang="en-US" sz="2400" dirty="0" smtClean="0">
                <a:solidFill>
                  <a:srgbClr val="000000"/>
                </a:solidFill>
                <a:sym typeface="Symbol"/>
              </a:rPr>
              <a:t>(y</a:t>
            </a:r>
            <a:r>
              <a:rPr lang="en-US" sz="2400" dirty="0" smtClean="0">
                <a:solidFill>
                  <a:srgbClr val="000000"/>
                </a:solidFill>
              </a:rPr>
              <a:t> </a:t>
            </a:r>
            <a:r>
              <a:rPr lang="en-US" sz="2400" dirty="0" smtClean="0">
                <a:solidFill>
                  <a:srgbClr val="000000"/>
                </a:solidFill>
                <a:sym typeface="Symbol"/>
              </a:rPr>
              <a:t>&gt; 2), y</a:t>
            </a:r>
            <a:r>
              <a:rPr lang="en-US" sz="2400" dirty="0" smtClean="0">
                <a:solidFill>
                  <a:srgbClr val="000000"/>
                </a:solidFill>
              </a:rPr>
              <a:t> &lt; 1</a:t>
            </a:r>
          </a:p>
        </p:txBody>
      </p:sp>
      <p:sp>
        <p:nvSpPr>
          <p:cNvPr id="18" name="Down Arrow 17"/>
          <p:cNvSpPr/>
          <p:nvPr/>
        </p:nvSpPr>
        <p:spPr bwMode="auto">
          <a:xfrm>
            <a:off x="6192592" y="5193075"/>
            <a:ext cx="416966" cy="425502"/>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19" name="Rounded Rectangle 18"/>
          <p:cNvSpPr/>
          <p:nvPr/>
        </p:nvSpPr>
        <p:spPr bwMode="auto">
          <a:xfrm>
            <a:off x="5549305" y="5686216"/>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val="000000"/>
                </a:solidFill>
              </a:rPr>
              <a:t>Theory</a:t>
            </a:r>
          </a:p>
          <a:p>
            <a:pPr algn="ctr" defTabSz="1096963" fontAlgn="base">
              <a:spcBef>
                <a:spcPct val="0"/>
              </a:spcBef>
              <a:spcAft>
                <a:spcPct val="0"/>
              </a:spcAft>
            </a:pPr>
            <a:r>
              <a:rPr lang="en-US" sz="2400" dirty="0" smtClean="0">
                <a:solidFill>
                  <a:srgbClr val="000000"/>
                </a:solidFill>
              </a:rPr>
              <a:t>Solver</a:t>
            </a:r>
          </a:p>
        </p:txBody>
      </p:sp>
      <p:sp>
        <p:nvSpPr>
          <p:cNvPr id="20" name="Left Arrow 19"/>
          <p:cNvSpPr/>
          <p:nvPr/>
        </p:nvSpPr>
        <p:spPr bwMode="auto">
          <a:xfrm>
            <a:off x="4984951" y="5936226"/>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21" name="Content Placeholder 2"/>
          <p:cNvSpPr txBox="1">
            <a:spLocks/>
          </p:cNvSpPr>
          <p:nvPr/>
        </p:nvSpPr>
        <p:spPr>
          <a:xfrm>
            <a:off x="2492471" y="5803213"/>
            <a:ext cx="2497393"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err="1" smtClean="0">
                <a:solidFill>
                  <a:srgbClr val="000000"/>
                </a:solidFill>
              </a:rPr>
              <a:t>Unsatisfiable</a:t>
            </a:r>
            <a:endParaRPr lang="en-US" sz="2400" dirty="0" smtClean="0">
              <a:solidFill>
                <a:srgbClr val="000000"/>
              </a:solidFill>
            </a:endParaRPr>
          </a:p>
          <a:p>
            <a:pPr marL="384954" indent="-384954" defTabSz="914363">
              <a:lnSpc>
                <a:spcPct val="90000"/>
              </a:lnSpc>
              <a:spcBef>
                <a:spcPct val="20000"/>
              </a:spcBef>
              <a:buSzPct val="90000"/>
            </a:pPr>
            <a:r>
              <a:rPr lang="en-US" sz="2400" dirty="0" smtClean="0">
                <a:solidFill>
                  <a:srgbClr val="FF0000"/>
                </a:solidFill>
              </a:rPr>
              <a:t>x </a:t>
            </a:r>
            <a:r>
              <a:rPr lang="en-US" sz="2400" dirty="0" smtClean="0">
                <a:solidFill>
                  <a:srgbClr val="FF0000"/>
                </a:solidFill>
                <a:sym typeface="Symbol"/>
              </a:rPr>
              <a:t> 0, y = x + 1, y</a:t>
            </a:r>
            <a:r>
              <a:rPr lang="en-US" sz="2400" dirty="0" smtClean="0">
                <a:solidFill>
                  <a:srgbClr val="FF0000"/>
                </a:solidFill>
              </a:rPr>
              <a:t> &lt; 1</a:t>
            </a:r>
          </a:p>
        </p:txBody>
      </p:sp>
      <p:sp>
        <p:nvSpPr>
          <p:cNvPr id="22" name="Left Arrow 21"/>
          <p:cNvSpPr/>
          <p:nvPr/>
        </p:nvSpPr>
        <p:spPr bwMode="auto">
          <a:xfrm>
            <a:off x="1988568" y="5926393"/>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23" name="Content Placeholder 2"/>
          <p:cNvSpPr txBox="1">
            <a:spLocks/>
          </p:cNvSpPr>
          <p:nvPr/>
        </p:nvSpPr>
        <p:spPr>
          <a:xfrm>
            <a:off x="100774" y="5803213"/>
            <a:ext cx="2497393" cy="155119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rPr>
              <a:t>New Lemma</a:t>
            </a:r>
          </a:p>
          <a:p>
            <a:pPr marL="384954" indent="-384954" defTabSz="914363">
              <a:lnSpc>
                <a:spcPct val="90000"/>
              </a:lnSpc>
              <a:spcBef>
                <a:spcPct val="20000"/>
              </a:spcBef>
              <a:buSzPct val="90000"/>
            </a:pPr>
            <a:r>
              <a:rPr lang="en-US" sz="2400" dirty="0" smtClean="0">
                <a:solidFill>
                  <a:srgbClr val="0070C0"/>
                </a:solidFill>
                <a:sym typeface="Symbol"/>
              </a:rPr>
              <a:t>p</a:t>
            </a:r>
            <a:r>
              <a:rPr lang="en-US" sz="2400" baseline="-25000" dirty="0" smtClean="0">
                <a:solidFill>
                  <a:srgbClr val="0070C0"/>
                </a:solidFill>
                <a:sym typeface="Symbol"/>
              </a:rPr>
              <a:t>1</a:t>
            </a:r>
            <a:r>
              <a:rPr lang="en-US" sz="2400" dirty="0" smtClean="0">
                <a:solidFill>
                  <a:srgbClr val="0070C0"/>
                </a:solidFill>
                <a:sym typeface="Symbol"/>
              </a:rPr>
              <a:t>p</a:t>
            </a:r>
            <a:r>
              <a:rPr lang="en-US" sz="2400" baseline="-25000" dirty="0" smtClean="0">
                <a:solidFill>
                  <a:srgbClr val="0070C0"/>
                </a:solidFill>
                <a:sym typeface="Symbol"/>
              </a:rPr>
              <a:t>2</a:t>
            </a:r>
            <a:r>
              <a:rPr lang="en-US" sz="2400" dirty="0" smtClean="0">
                <a:solidFill>
                  <a:srgbClr val="0070C0"/>
                </a:solidFill>
                <a:sym typeface="Symbol"/>
              </a:rPr>
              <a:t>p</a:t>
            </a:r>
            <a:r>
              <a:rPr lang="en-US" sz="2400" baseline="-25000" dirty="0" smtClean="0">
                <a:solidFill>
                  <a:srgbClr val="0070C0"/>
                </a:solidFill>
                <a:sym typeface="Symbol"/>
              </a:rPr>
              <a:t>4</a:t>
            </a:r>
            <a:endParaRPr lang="en-US" sz="2400" dirty="0" smtClean="0">
              <a:solidFill>
                <a:srgbClr val="0070C0"/>
              </a:solidFill>
              <a:sym typeface="Symbol"/>
            </a:endParaRPr>
          </a:p>
          <a:p>
            <a:pPr marL="384954" indent="-384954" defTabSz="914363">
              <a:lnSpc>
                <a:spcPct val="90000"/>
              </a:lnSpc>
              <a:spcBef>
                <a:spcPct val="20000"/>
              </a:spcBef>
              <a:buSzPct val="90000"/>
            </a:pPr>
            <a:endParaRPr lang="en-US" sz="2400" dirty="0" smtClean="0">
              <a:solidFill>
                <a:srgbClr val="000000"/>
              </a:solidFill>
            </a:endParaRPr>
          </a:p>
          <a:p>
            <a:pPr marL="384954" indent="-384954" defTabSz="914363">
              <a:lnSpc>
                <a:spcPct val="90000"/>
              </a:lnSpc>
              <a:spcBef>
                <a:spcPct val="20000"/>
              </a:spcBef>
              <a:buSzPct val="90000"/>
            </a:pPr>
            <a:endParaRPr lang="en-US" sz="2400" dirty="0" smtClean="0">
              <a:solidFill>
                <a:srgbClr val="000000"/>
              </a:solidFill>
            </a:endParaRPr>
          </a:p>
        </p:txBody>
      </p:sp>
    </p:spTree>
    <p:extLst>
      <p:ext uri="{BB962C8B-B14F-4D97-AF65-F5344CB8AC3E}">
        <p14:creationId xmlns:p14="http://schemas.microsoft.com/office/powerpoint/2010/main" val="103514849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188"/>
            <a:ext cx="8382000" cy="665162"/>
          </a:xfrm>
        </p:spPr>
        <p:txBody>
          <a:bodyPr>
            <a:normAutofit fontScale="90000"/>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9" name="Rounded Rectangle 18"/>
          <p:cNvSpPr/>
          <p:nvPr/>
        </p:nvSpPr>
        <p:spPr bwMode="auto">
          <a:xfrm>
            <a:off x="6552195" y="2271964"/>
            <a:ext cx="1799539" cy="1002182"/>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val="000000"/>
                </a:solidFill>
              </a:rPr>
              <a:t>Theory</a:t>
            </a:r>
          </a:p>
          <a:p>
            <a:pPr algn="ctr" defTabSz="1096963" fontAlgn="base">
              <a:spcBef>
                <a:spcPct val="0"/>
              </a:spcBef>
              <a:spcAft>
                <a:spcPct val="0"/>
              </a:spcAft>
            </a:pPr>
            <a:r>
              <a:rPr lang="en-US" sz="2400" dirty="0" smtClean="0">
                <a:solidFill>
                  <a:srgbClr val="000000"/>
                </a:solidFill>
              </a:rPr>
              <a:t>Solver</a:t>
            </a:r>
          </a:p>
        </p:txBody>
      </p:sp>
      <p:sp>
        <p:nvSpPr>
          <p:cNvPr id="20" name="Left Arrow 19"/>
          <p:cNvSpPr/>
          <p:nvPr/>
        </p:nvSpPr>
        <p:spPr bwMode="auto">
          <a:xfrm>
            <a:off x="5987841" y="2521974"/>
            <a:ext cx="464574"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21" name="Content Placeholder 2"/>
          <p:cNvSpPr txBox="1">
            <a:spLocks/>
          </p:cNvSpPr>
          <p:nvPr/>
        </p:nvSpPr>
        <p:spPr>
          <a:xfrm>
            <a:off x="3495361" y="2388961"/>
            <a:ext cx="2497393"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err="1" smtClean="0">
                <a:solidFill>
                  <a:srgbClr val="000000"/>
                </a:solidFill>
              </a:rPr>
              <a:t>Unsatisfiable</a:t>
            </a:r>
            <a:endParaRPr lang="en-US" sz="2400" dirty="0" smtClean="0">
              <a:solidFill>
                <a:srgbClr val="000000"/>
              </a:solidFill>
            </a:endParaRPr>
          </a:p>
          <a:p>
            <a:pPr marL="384954" indent="-384954" defTabSz="914363">
              <a:lnSpc>
                <a:spcPct val="90000"/>
              </a:lnSpc>
              <a:spcBef>
                <a:spcPct val="20000"/>
              </a:spcBef>
              <a:buSzPct val="90000"/>
            </a:pPr>
            <a:r>
              <a:rPr lang="en-US" sz="2400" dirty="0" smtClean="0">
                <a:solidFill>
                  <a:srgbClr val="FF0000"/>
                </a:solidFill>
              </a:rPr>
              <a:t>x </a:t>
            </a:r>
            <a:r>
              <a:rPr lang="en-US" sz="2400" dirty="0" smtClean="0">
                <a:solidFill>
                  <a:srgbClr val="FF0000"/>
                </a:solidFill>
                <a:sym typeface="Symbol"/>
              </a:rPr>
              <a:t> 0, y = x + 1, y</a:t>
            </a:r>
            <a:r>
              <a:rPr lang="en-US" sz="2400" dirty="0" smtClean="0">
                <a:solidFill>
                  <a:srgbClr val="FF0000"/>
                </a:solidFill>
              </a:rPr>
              <a:t> &lt; 1</a:t>
            </a:r>
          </a:p>
        </p:txBody>
      </p:sp>
      <p:sp>
        <p:nvSpPr>
          <p:cNvPr id="22" name="Left Arrow 21"/>
          <p:cNvSpPr/>
          <p:nvPr/>
        </p:nvSpPr>
        <p:spPr bwMode="auto">
          <a:xfrm>
            <a:off x="2991458" y="2512141"/>
            <a:ext cx="371171" cy="484632"/>
          </a:xfrm>
          <a:prstGeom prst="left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23" name="Content Placeholder 2"/>
          <p:cNvSpPr txBox="1">
            <a:spLocks/>
          </p:cNvSpPr>
          <p:nvPr/>
        </p:nvSpPr>
        <p:spPr>
          <a:xfrm>
            <a:off x="1103664" y="2388961"/>
            <a:ext cx="2497393" cy="155119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rPr>
              <a:t>New Lemma</a:t>
            </a:r>
          </a:p>
          <a:p>
            <a:pPr marL="384954" indent="-384954" defTabSz="914363">
              <a:lnSpc>
                <a:spcPct val="90000"/>
              </a:lnSpc>
              <a:spcBef>
                <a:spcPct val="20000"/>
              </a:spcBef>
              <a:buSzPct val="90000"/>
            </a:pPr>
            <a:r>
              <a:rPr lang="en-US" sz="2400" dirty="0" smtClean="0">
                <a:solidFill>
                  <a:srgbClr val="0070C0"/>
                </a:solidFill>
                <a:sym typeface="Symbol"/>
              </a:rPr>
              <a:t>p</a:t>
            </a:r>
            <a:r>
              <a:rPr lang="en-US" sz="2400" baseline="-25000" dirty="0" smtClean="0">
                <a:solidFill>
                  <a:srgbClr val="0070C0"/>
                </a:solidFill>
                <a:sym typeface="Symbol"/>
              </a:rPr>
              <a:t>1</a:t>
            </a:r>
            <a:r>
              <a:rPr lang="en-US" sz="2400" dirty="0" smtClean="0">
                <a:solidFill>
                  <a:srgbClr val="0070C0"/>
                </a:solidFill>
                <a:sym typeface="Symbol"/>
              </a:rPr>
              <a:t>p</a:t>
            </a:r>
            <a:r>
              <a:rPr lang="en-US" sz="2400" baseline="-25000" dirty="0" smtClean="0">
                <a:solidFill>
                  <a:srgbClr val="0070C0"/>
                </a:solidFill>
                <a:sym typeface="Symbol"/>
              </a:rPr>
              <a:t>2</a:t>
            </a:r>
            <a:r>
              <a:rPr lang="en-US" sz="2400" dirty="0" smtClean="0">
                <a:solidFill>
                  <a:srgbClr val="0070C0"/>
                </a:solidFill>
                <a:sym typeface="Symbol"/>
              </a:rPr>
              <a:t>p</a:t>
            </a:r>
            <a:r>
              <a:rPr lang="en-US" sz="2400" baseline="-25000" dirty="0" smtClean="0">
                <a:solidFill>
                  <a:srgbClr val="0070C0"/>
                </a:solidFill>
                <a:sym typeface="Symbol"/>
              </a:rPr>
              <a:t>4</a:t>
            </a:r>
            <a:endParaRPr lang="en-US" sz="2400" dirty="0" smtClean="0">
              <a:solidFill>
                <a:srgbClr val="0070C0"/>
              </a:solidFill>
              <a:sym typeface="Symbol"/>
            </a:endParaRPr>
          </a:p>
          <a:p>
            <a:pPr marL="384954" indent="-384954" defTabSz="914363">
              <a:lnSpc>
                <a:spcPct val="90000"/>
              </a:lnSpc>
              <a:spcBef>
                <a:spcPct val="20000"/>
              </a:spcBef>
              <a:buSzPct val="90000"/>
            </a:pPr>
            <a:endParaRPr lang="en-US" sz="2400" dirty="0" smtClean="0">
              <a:solidFill>
                <a:srgbClr val="000000"/>
              </a:solidFill>
            </a:endParaRPr>
          </a:p>
          <a:p>
            <a:pPr marL="384954" indent="-384954" defTabSz="914363">
              <a:lnSpc>
                <a:spcPct val="90000"/>
              </a:lnSpc>
              <a:spcBef>
                <a:spcPct val="20000"/>
              </a:spcBef>
              <a:buSzPct val="90000"/>
            </a:pPr>
            <a:endParaRPr lang="en-US" sz="2400" dirty="0" smtClean="0">
              <a:solidFill>
                <a:srgbClr val="000000"/>
              </a:solidFill>
            </a:endParaRPr>
          </a:p>
        </p:txBody>
      </p:sp>
      <p:sp>
        <p:nvSpPr>
          <p:cNvPr id="25" name="Rectangular Callout 24"/>
          <p:cNvSpPr/>
          <p:nvPr/>
        </p:nvSpPr>
        <p:spPr bwMode="auto">
          <a:xfrm>
            <a:off x="2168013" y="3554361"/>
            <a:ext cx="2521974" cy="1260987"/>
          </a:xfrm>
          <a:prstGeom prst="wedgeRectCallout">
            <a:avLst>
              <a:gd name="adj1" fmla="val -42827"/>
              <a:gd name="adj2" fmla="val -78703"/>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800" dirty="0" smtClean="0">
                <a:solidFill>
                  <a:srgbClr val="000000"/>
                </a:solidFill>
              </a:rPr>
              <a:t>AKA</a:t>
            </a:r>
          </a:p>
          <a:p>
            <a:pPr algn="ctr" defTabSz="1096963" fontAlgn="base">
              <a:spcBef>
                <a:spcPct val="0"/>
              </a:spcBef>
              <a:spcAft>
                <a:spcPct val="0"/>
              </a:spcAft>
            </a:pPr>
            <a:r>
              <a:rPr lang="en-US" sz="2800" dirty="0" smtClean="0">
                <a:solidFill>
                  <a:srgbClr val="000000"/>
                </a:solidFill>
              </a:rPr>
              <a:t>Theory conflict</a:t>
            </a:r>
          </a:p>
        </p:txBody>
      </p:sp>
    </p:spTree>
    <p:extLst>
      <p:ext uri="{BB962C8B-B14F-4D97-AF65-F5344CB8AC3E}">
        <p14:creationId xmlns:p14="http://schemas.microsoft.com/office/powerpoint/2010/main" val="6944285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971800"/>
            <a:ext cx="7772400" cy="1362075"/>
          </a:xfrm>
        </p:spPr>
        <p:txBody>
          <a:bodyPr>
            <a:normAutofit fontScale="90000"/>
          </a:bodyPr>
          <a:lstStyle/>
          <a:p>
            <a:r>
              <a:rPr lang="en-US" dirty="0" smtClean="0"/>
              <a:t>SAT/SMT solving using DPLL(T)/CDCL</a:t>
            </a:r>
            <a:r>
              <a:rPr lang="en-US" dirty="0"/>
              <a:t/>
            </a:r>
            <a:br>
              <a:rPr lang="en-US" dirty="0"/>
            </a:br>
            <a:endParaRPr lang="en-US" dirty="0"/>
          </a:p>
        </p:txBody>
      </p:sp>
    </p:spTree>
    <p:extLst>
      <p:ext uri="{BB962C8B-B14F-4D97-AF65-F5344CB8AC3E}">
        <p14:creationId xmlns:p14="http://schemas.microsoft.com/office/powerpoint/2010/main" val="231713010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eft Arrow 6"/>
          <p:cNvSpPr/>
          <p:nvPr/>
        </p:nvSpPr>
        <p:spPr bwMode="auto">
          <a:xfrm rot="5400000">
            <a:off x="2374178" y="3377184"/>
            <a:ext cx="2895600" cy="1932432"/>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Proofs</a:t>
            </a:r>
          </a:p>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Conflict Clauses</a:t>
            </a:r>
          </a:p>
        </p:txBody>
      </p:sp>
      <p:sp>
        <p:nvSpPr>
          <p:cNvPr id="8" name="Left Arrow 7"/>
          <p:cNvSpPr/>
          <p:nvPr/>
        </p:nvSpPr>
        <p:spPr bwMode="auto">
          <a:xfrm rot="16200000">
            <a:off x="3821978" y="2386584"/>
            <a:ext cx="2895600"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Models</a:t>
            </a:r>
          </a:p>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literal assignments</a:t>
            </a:r>
          </a:p>
        </p:txBody>
      </p:sp>
      <p:sp>
        <p:nvSpPr>
          <p:cNvPr id="9" name="Rectangle 8"/>
          <p:cNvSpPr/>
          <p:nvPr/>
        </p:nvSpPr>
        <p:spPr bwMode="auto">
          <a:xfrm rot="2771272">
            <a:off x="2720307" y="3500175"/>
            <a:ext cx="3657600" cy="685800"/>
          </a:xfrm>
          <a:prstGeom prst="rect">
            <a:avLst/>
          </a:prstGeom>
          <a:gradFill flip="none" rotWithShape="1">
            <a:gsLst>
              <a:gs pos="0">
                <a:srgbClr val="1F6E12">
                  <a:tint val="66000"/>
                  <a:satMod val="160000"/>
                </a:srgbClr>
              </a:gs>
              <a:gs pos="50000">
                <a:srgbClr val="1F6E12">
                  <a:tint val="44500"/>
                  <a:satMod val="160000"/>
                </a:srgbClr>
              </a:gs>
              <a:gs pos="100000">
                <a:srgbClr val="1F6E12">
                  <a:tint val="23500"/>
                  <a:satMod val="160000"/>
                </a:srgbClr>
              </a:gs>
            </a:gsLst>
            <a:path path="circle">
              <a:fillToRect l="50000" t="50000" r="50000" b="50000"/>
            </a:path>
            <a:tileRect/>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Conflict Resolution</a:t>
            </a:r>
          </a:p>
        </p:txBody>
      </p:sp>
      <p:sp>
        <p:nvSpPr>
          <p:cNvPr id="10" name="Left Arrow 9"/>
          <p:cNvSpPr/>
          <p:nvPr/>
        </p:nvSpPr>
        <p:spPr bwMode="auto">
          <a:xfrm rot="5400000">
            <a:off x="2849275" y="1130211"/>
            <a:ext cx="1908212" cy="1825270"/>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0" tIns="0" rIns="0" bIns="0"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Segoe"/>
              </a:rPr>
              <a:t>Backjump</a:t>
            </a: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endParaRPr>
          </a:p>
        </p:txBody>
      </p:sp>
      <p:sp>
        <p:nvSpPr>
          <p:cNvPr id="11" name="Left Arrow 10"/>
          <p:cNvSpPr/>
          <p:nvPr/>
        </p:nvSpPr>
        <p:spPr bwMode="auto">
          <a:xfrm rot="16200000">
            <a:off x="4331807" y="4617081"/>
            <a:ext cx="2004338"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0" tIns="0" rIns="0" bIns="0"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Propagate</a:t>
            </a:r>
          </a:p>
        </p:txBody>
      </p:sp>
      <p:sp>
        <p:nvSpPr>
          <p:cNvPr id="12" name="Title 1"/>
          <p:cNvSpPr txBox="1">
            <a:spLocks/>
          </p:cNvSpPr>
          <p:nvPr/>
        </p:nvSpPr>
        <p:spPr>
          <a:xfrm>
            <a:off x="381000" y="230188"/>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Mile High: </a:t>
            </a:r>
            <a:r>
              <a:rPr lang="en-US" sz="4000" dirty="0" smtClean="0"/>
              <a:t>Modern SAT/SMT search</a:t>
            </a:r>
            <a:endParaRPr lang="en-US" sz="4000" dirty="0"/>
          </a:p>
        </p:txBody>
      </p:sp>
    </p:spTree>
    <p:extLst>
      <p:ext uri="{BB962C8B-B14F-4D97-AF65-F5344CB8AC3E}">
        <p14:creationId xmlns:p14="http://schemas.microsoft.com/office/powerpoint/2010/main" val="25861738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normAutofit fontScale="90000"/>
          </a:bodyPr>
          <a:lstStyle/>
          <a:p>
            <a:r>
              <a:rPr lang="en-US" sz="4800" dirty="0" smtClean="0"/>
              <a:t>Resolution</a:t>
            </a:r>
            <a:endParaRPr lang="en-US" sz="4800" dirty="0"/>
          </a:p>
        </p:txBody>
      </p:sp>
      <mc:AlternateContent xmlns:mc="http://schemas.openxmlformats.org/markup-compatibility/2006" xmlns:a14="http://schemas.microsoft.com/office/drawing/2010/main">
        <mc:Choice Requires="a14">
          <p:sp>
            <p:nvSpPr>
              <p:cNvPr id="2" name="TextBox 1"/>
              <p:cNvSpPr txBox="1"/>
              <p:nvPr/>
            </p:nvSpPr>
            <p:spPr>
              <a:xfrm>
                <a:off x="609600" y="1206068"/>
                <a:ext cx="8153400" cy="5242397"/>
              </a:xfrm>
              <a:prstGeom prst="rect">
                <a:avLst/>
              </a:prstGeom>
              <a:noFill/>
            </p:spPr>
            <p:txBody>
              <a:bodyPr wrap="square" rtlCol="0">
                <a:spAutoFit/>
              </a:bodyPr>
              <a:lstStyle/>
              <a:p>
                <a:r>
                  <a:rPr lang="en-US" sz="2400" dirty="0" smtClean="0"/>
                  <a:t>Formula must be in CNF</a:t>
                </a:r>
              </a:p>
              <a:p>
                <a:endParaRPr lang="en-US" sz="2400" dirty="0"/>
              </a:p>
              <a:p>
                <a:r>
                  <a:rPr lang="en-US" sz="2400" b="1" dirty="0" smtClean="0">
                    <a:solidFill>
                      <a:schemeClr val="tx2">
                        <a:lumMod val="75000"/>
                      </a:schemeClr>
                    </a:solidFill>
                  </a:rPr>
                  <a:t>Resolution rule</a:t>
                </a:r>
                <a:r>
                  <a:rPr lang="en-US" sz="2400" dirty="0" smtClean="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𝑝</m:t>
                        </m:r>
                        <m:r>
                          <a:rPr lang="en-US" sz="2400" b="0" i="1" smtClean="0">
                            <a:latin typeface="Cambria Math" panose="02040503050406030204" pitchFamily="18" charset="0"/>
                          </a:rPr>
                          <m:t>        </m:t>
                        </m:r>
                        <m:r>
                          <a:rPr lang="en-US" sz="2400" b="0" i="1" smtClean="0">
                            <a:latin typeface="Cambria Math" panose="02040503050406030204" pitchFamily="18" charset="0"/>
                          </a:rPr>
                          <m:t>𝐷</m:t>
                        </m:r>
                        <m:r>
                          <a:rPr lang="en-US" sz="2400" b="0" i="1" smtClean="0">
                            <a:latin typeface="Cambria Math" panose="02040503050406030204" pitchFamily="18" charset="0"/>
                          </a:rPr>
                          <m:t>∨¬</m:t>
                        </m:r>
                        <m:r>
                          <a:rPr lang="en-US" sz="2400" b="0" i="1" smtClean="0">
                            <a:latin typeface="Cambria Math" panose="02040503050406030204" pitchFamily="18" charset="0"/>
                          </a:rPr>
                          <m:t>𝑝</m:t>
                        </m:r>
                      </m:num>
                      <m:den>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den>
                    </m:f>
                  </m:oMath>
                </a14:m>
                <a:r>
                  <a:rPr lang="en-US" sz="2400" dirty="0" smtClean="0"/>
                  <a:t> </a:t>
                </a:r>
              </a:p>
              <a:p>
                <a:endParaRPr lang="en-US" sz="2400" dirty="0" smtClean="0"/>
              </a:p>
              <a:p>
                <a:r>
                  <a:rPr lang="en-US" sz="2400" b="1" dirty="0">
                    <a:solidFill>
                      <a:schemeClr val="tx2">
                        <a:lumMod val="75000"/>
                      </a:schemeClr>
                    </a:solidFill>
                  </a:rPr>
                  <a:t>Example</a:t>
                </a:r>
                <a:r>
                  <a:rPr lang="en-US" sz="2400" dirty="0"/>
                  <a:t>: 	</a:t>
                </a:r>
                <a:r>
                  <a:rPr lang="en-US" sz="2400" dirty="0" smtClean="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𝑝</m:t>
                        </m:r>
                        <m:r>
                          <a:rPr lang="en-US" sz="2400" i="1">
                            <a:latin typeface="Cambria Math" panose="02040503050406030204" pitchFamily="18" charset="0"/>
                          </a:rPr>
                          <m:t>        </m:t>
                        </m:r>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𝑟</m:t>
                        </m:r>
                        <m:r>
                          <a:rPr lang="en-US" sz="2400" i="1">
                            <a:latin typeface="Cambria Math" panose="02040503050406030204" pitchFamily="18" charset="0"/>
                          </a:rPr>
                          <m:t>∨¬</m:t>
                        </m:r>
                        <m:r>
                          <a:rPr lang="en-US" sz="2400" i="1">
                            <a:latin typeface="Cambria Math" panose="02040503050406030204" pitchFamily="18" charset="0"/>
                          </a:rPr>
                          <m:t>𝑝</m:t>
                        </m:r>
                      </m:num>
                      <m:den>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𝑡</m:t>
                        </m:r>
                        <m:r>
                          <a:rPr lang="en-US" sz="2400" i="1">
                            <a:latin typeface="Cambria Math" panose="02040503050406030204" pitchFamily="18" charset="0"/>
                          </a:rPr>
                          <m:t>∨</m:t>
                        </m:r>
                        <m:r>
                          <a:rPr lang="en-US" sz="2400" i="1">
                            <a:latin typeface="Cambria Math" panose="02040503050406030204" pitchFamily="18" charset="0"/>
                          </a:rPr>
                          <m:t>𝑟</m:t>
                        </m:r>
                      </m:den>
                    </m:f>
                  </m:oMath>
                </a14:m>
                <a:endParaRPr lang="en-US" sz="2400" dirty="0" smtClean="0"/>
              </a:p>
              <a:p>
                <a:endParaRPr lang="en-US" sz="2400" dirty="0"/>
              </a:p>
              <a:p>
                <a:r>
                  <a:rPr lang="en-US" sz="2400" dirty="0" smtClean="0"/>
                  <a:t>The result of resolution is the </a:t>
                </a:r>
                <a:r>
                  <a:rPr lang="en-US" sz="2400" dirty="0" err="1" smtClean="0"/>
                  <a:t>resolvent</a:t>
                </a:r>
                <a:r>
                  <a:rPr lang="en-US" sz="2400" dirty="0"/>
                  <a:t> </a:t>
                </a:r>
                <a:r>
                  <a:rPr lang="en-US" sz="2400" dirty="0" smtClean="0"/>
                  <a:t>(clause).</a:t>
                </a:r>
              </a:p>
              <a:p>
                <a:r>
                  <a:rPr lang="en-US" sz="2400" dirty="0" smtClean="0"/>
                  <a:t>Original clauses are kept (not deleted).</a:t>
                </a:r>
              </a:p>
              <a:p>
                <a:r>
                  <a:rPr lang="en-US" sz="2400" dirty="0" smtClean="0"/>
                  <a:t>Duplicate literals are deleted from the </a:t>
                </a:r>
                <a:r>
                  <a:rPr lang="en-US" sz="2400" dirty="0" err="1" smtClean="0"/>
                  <a:t>resolvent</a:t>
                </a:r>
                <a:r>
                  <a:rPr lang="en-US" sz="2400" dirty="0" smtClean="0"/>
                  <a:t>.</a:t>
                </a:r>
              </a:p>
              <a:p>
                <a:endParaRPr lang="en-US" sz="2400" dirty="0"/>
              </a:p>
              <a:p>
                <a:r>
                  <a:rPr lang="en-US" sz="2400" b="1" dirty="0" smtClean="0">
                    <a:solidFill>
                      <a:schemeClr val="tx2">
                        <a:lumMod val="75000"/>
                      </a:schemeClr>
                    </a:solidFill>
                  </a:rPr>
                  <a:t>Note</a:t>
                </a:r>
                <a:r>
                  <a:rPr lang="en-US" sz="2400" dirty="0" smtClean="0"/>
                  <a:t>: 		No branching.</a:t>
                </a:r>
              </a:p>
              <a:p>
                <a:endParaRPr lang="en-US" sz="2400" dirty="0" smtClean="0"/>
              </a:p>
              <a:p>
                <a:r>
                  <a:rPr lang="en-US" sz="2400" b="1" dirty="0" smtClean="0">
                    <a:solidFill>
                      <a:schemeClr val="tx2">
                        <a:lumMod val="75000"/>
                      </a:schemeClr>
                    </a:solidFill>
                  </a:rPr>
                  <a:t>Termination</a:t>
                </a:r>
                <a:r>
                  <a:rPr lang="en-US" sz="2400" dirty="0" smtClean="0"/>
                  <a:t>: 	Only finite number of possible derived clauses.</a:t>
                </a:r>
                <a:endParaRPr lang="en-US" sz="2400" dirty="0"/>
              </a:p>
            </p:txBody>
          </p:sp>
        </mc:Choice>
        <mc:Fallback xmlns="">
          <p:sp>
            <p:nvSpPr>
              <p:cNvPr id="2" name="TextBox 1"/>
              <p:cNvSpPr txBox="1">
                <a:spLocks noRot="1" noChangeAspect="1" noMove="1" noResize="1" noEditPoints="1" noAdjustHandles="1" noChangeArrowheads="1" noChangeShapeType="1" noTextEdit="1"/>
              </p:cNvSpPr>
              <p:nvPr/>
            </p:nvSpPr>
            <p:spPr>
              <a:xfrm>
                <a:off x="609600" y="1206068"/>
                <a:ext cx="8153400" cy="5242397"/>
              </a:xfrm>
              <a:prstGeom prst="rect">
                <a:avLst/>
              </a:prstGeom>
              <a:blipFill rotWithShape="0">
                <a:blip r:embed="rId2"/>
                <a:stretch>
                  <a:fillRect l="-1121" t="-930" b="-1628"/>
                </a:stretch>
              </a:blipFill>
            </p:spPr>
            <p:txBody>
              <a:bodyPr/>
              <a:lstStyle/>
              <a:p>
                <a:r>
                  <a:rPr lang="en-US">
                    <a:noFill/>
                  </a:rPr>
                  <a:t> </a:t>
                </a:r>
              </a:p>
            </p:txBody>
          </p:sp>
        </mc:Fallback>
      </mc:AlternateContent>
    </p:spTree>
    <p:extLst>
      <p:ext uri="{BB962C8B-B14F-4D97-AF65-F5344CB8AC3E}">
        <p14:creationId xmlns:p14="http://schemas.microsoft.com/office/powerpoint/2010/main" val="234859944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normAutofit fontScale="90000"/>
          </a:bodyPr>
          <a:lstStyle/>
          <a:p>
            <a:r>
              <a:rPr lang="en-US" sz="4800" dirty="0" smtClean="0"/>
              <a:t>Resolution (example)</a:t>
            </a:r>
            <a:endParaRPr lang="en-US" sz="4800" dirty="0"/>
          </a:p>
        </p:txBody>
      </p:sp>
      <p:pic>
        <p:nvPicPr>
          <p:cNvPr id="17410" name="Picture 2"/>
          <p:cNvPicPr>
            <a:picLocks noChangeAspect="1" noChangeArrowheads="1"/>
          </p:cNvPicPr>
          <p:nvPr/>
        </p:nvPicPr>
        <p:blipFill>
          <a:blip r:embed="rId2" cstate="print">
            <a:extLst/>
          </a:blip>
          <a:srcRect/>
          <a:stretch>
            <a:fillRect/>
          </a:stretch>
        </p:blipFill>
        <p:spPr bwMode="auto">
          <a:xfrm>
            <a:off x="1145589" y="2198055"/>
            <a:ext cx="6781800" cy="3829050"/>
          </a:xfrm>
          <a:prstGeom prst="rect">
            <a:avLst/>
          </a:prstGeom>
          <a:extLst/>
        </p:spPr>
      </p:pic>
    </p:spTree>
    <p:extLst>
      <p:ext uri="{BB962C8B-B14F-4D97-AF65-F5344CB8AC3E}">
        <p14:creationId xmlns:p14="http://schemas.microsoft.com/office/powerpoint/2010/main" val="21723281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64797"/>
          </a:xfrm>
        </p:spPr>
        <p:txBody>
          <a:bodyPr>
            <a:normAutofit fontScale="90000"/>
          </a:bodyPr>
          <a:lstStyle/>
          <a:p>
            <a:r>
              <a:rPr lang="en-US" sz="4800" dirty="0" smtClean="0"/>
              <a:t>Unit &amp; Input Resolution</a:t>
            </a:r>
            <a:endParaRPr lang="en-US" sz="4800" dirty="0"/>
          </a:p>
        </p:txBody>
      </p:sp>
      <mc:AlternateContent xmlns:mc="http://schemas.openxmlformats.org/markup-compatibility/2006" xmlns:a14="http://schemas.microsoft.com/office/drawing/2010/main">
        <mc:Choice Requires="a14">
          <p:sp>
            <p:nvSpPr>
              <p:cNvPr id="4" name="TextBox 3"/>
              <p:cNvSpPr txBox="1"/>
              <p:nvPr/>
            </p:nvSpPr>
            <p:spPr>
              <a:xfrm>
                <a:off x="609600" y="1728768"/>
                <a:ext cx="8153400" cy="3757632"/>
              </a:xfrm>
              <a:prstGeom prst="rect">
                <a:avLst/>
              </a:prstGeom>
              <a:noFill/>
            </p:spPr>
            <p:txBody>
              <a:bodyPr wrap="square" rtlCol="0">
                <a:spAutoFit/>
              </a:bodyPr>
              <a:lstStyle/>
              <a:p>
                <a:endParaRPr lang="en-US" sz="2400" dirty="0" smtClean="0"/>
              </a:p>
              <a:p>
                <a:r>
                  <a:rPr lang="en-US" sz="2400" b="1" dirty="0" smtClean="0">
                    <a:solidFill>
                      <a:schemeClr val="tx2">
                        <a:lumMod val="75000"/>
                      </a:schemeClr>
                    </a:solidFill>
                  </a:rPr>
                  <a:t>Unit resolution</a:t>
                </a:r>
                <a:r>
                  <a:rPr lang="en-US" sz="2400" dirty="0" smtClean="0"/>
                  <a:t>:  	 </a:t>
                </a:r>
                <a14:m>
                  <m:oMath xmlns:m="http://schemas.openxmlformats.org/officeDocument/2006/math">
                    <m:f>
                      <m:fPr>
                        <m:ctrlPr>
                          <a:rPr lang="en-US" sz="2400" i="1" smtClean="0">
                            <a:latin typeface="Cambria Math" panose="02040503050406030204" pitchFamily="18" charset="0"/>
                          </a:rPr>
                        </m:ctrlPr>
                      </m:fPr>
                      <m:num>
                        <m:r>
                          <a:rPr lang="en-US" sz="2400" b="0" i="1" smtClean="0">
                            <a:latin typeface="Cambria Math" panose="02040503050406030204" pitchFamily="18" charset="0"/>
                          </a:rPr>
                          <m:t>𝐶</m:t>
                        </m:r>
                        <m:r>
                          <a:rPr lang="en-US" sz="2400" b="0" i="1" smtClean="0">
                            <a:latin typeface="Cambria Math" panose="02040503050406030204" pitchFamily="18" charset="0"/>
                          </a:rPr>
                          <m:t>∨ℓ        ¬ℓ</m:t>
                        </m:r>
                      </m:num>
                      <m:den>
                        <m:r>
                          <a:rPr lang="en-US" sz="2400" b="0" i="1" smtClean="0">
                            <a:latin typeface="Cambria Math" panose="02040503050406030204" pitchFamily="18" charset="0"/>
                          </a:rPr>
                          <m:t>𝐶</m:t>
                        </m:r>
                        <m:r>
                          <a:rPr lang="en-US" sz="2400" b="0" i="1" smtClean="0">
                            <a:latin typeface="Cambria Math" panose="02040503050406030204" pitchFamily="18" charset="0"/>
                          </a:rPr>
                          <m:t>         ¬ℓ</m:t>
                        </m:r>
                      </m:den>
                    </m:f>
                  </m:oMath>
                </a14:m>
                <a:r>
                  <a:rPr lang="en-US" sz="2400" dirty="0" smtClean="0"/>
                  <a:t> 	</a:t>
                </a:r>
                <a:r>
                  <a:rPr lang="en-US" sz="2400" dirty="0"/>
                  <a:t> (</a:t>
                </a:r>
                <a14:m>
                  <m:oMath xmlns:m="http://schemas.openxmlformats.org/officeDocument/2006/math">
                    <m:r>
                      <a:rPr lang="en-US" sz="2400" i="1">
                        <a:latin typeface="Cambria Math" panose="02040503050406030204" pitchFamily="18" charset="0"/>
                      </a:rPr>
                      <m:t>𝐶</m:t>
                    </m:r>
                    <m:r>
                      <a:rPr lang="en-US" sz="2400" i="1">
                        <a:latin typeface="Cambria Math" panose="02040503050406030204" pitchFamily="18" charset="0"/>
                      </a:rPr>
                      <m:t>∨ℓ </m:t>
                    </m:r>
                  </m:oMath>
                </a14:m>
                <a:r>
                  <a:rPr lang="en-US" sz="2400" dirty="0" smtClean="0"/>
                  <a:t>is subsumed by </a:t>
                </a:r>
                <a14:m>
                  <m:oMath xmlns:m="http://schemas.openxmlformats.org/officeDocument/2006/math">
                    <m:r>
                      <a:rPr lang="en-US" sz="2400" i="1">
                        <a:latin typeface="Cambria Math" panose="02040503050406030204" pitchFamily="18" charset="0"/>
                      </a:rPr>
                      <m:t>𝐶</m:t>
                    </m:r>
                    <m:r>
                      <a:rPr lang="en-US" sz="2400" b="0" i="1" smtClean="0">
                        <a:latin typeface="Cambria Math" panose="02040503050406030204" pitchFamily="18" charset="0"/>
                      </a:rPr>
                      <m:t>)</m:t>
                    </m:r>
                  </m:oMath>
                </a14:m>
                <a:endParaRPr lang="en-US" sz="2400" dirty="0" smtClean="0"/>
              </a:p>
              <a:p>
                <a:endParaRPr lang="en-US" sz="2400" dirty="0" smtClean="0"/>
              </a:p>
              <a:p>
                <a:r>
                  <a:rPr lang="en-US" sz="2400" b="1" dirty="0" smtClean="0">
                    <a:solidFill>
                      <a:schemeClr val="tx2">
                        <a:lumMod val="75000"/>
                      </a:schemeClr>
                    </a:solidFill>
                  </a:rPr>
                  <a:t>Input resolution</a:t>
                </a:r>
                <a:r>
                  <a:rPr lang="en-US" sz="2400" dirty="0" smtClean="0"/>
                  <a:t>: </a:t>
                </a:r>
                <a:r>
                  <a:rPr lang="en-US" sz="2400" dirty="0"/>
                  <a:t>	</a:t>
                </a:r>
                <a14:m>
                  <m:oMath xmlns:m="http://schemas.openxmlformats.org/officeDocument/2006/math">
                    <m:f>
                      <m:fPr>
                        <m:ctrlPr>
                          <a:rPr lang="en-US" sz="2400" i="1">
                            <a:latin typeface="Cambria Math" panose="02040503050406030204" pitchFamily="18" charset="0"/>
                          </a:rPr>
                        </m:ctrlPr>
                      </m:fPr>
                      <m:num>
                        <m:r>
                          <a:rPr lang="en-US" sz="2400" i="1">
                            <a:latin typeface="Cambria Math" panose="02040503050406030204" pitchFamily="18" charset="0"/>
                          </a:rPr>
                          <m:t>𝐶</m:t>
                        </m:r>
                        <m:r>
                          <a:rPr lang="en-US" sz="2400" i="1">
                            <a:latin typeface="Cambria Math" panose="02040503050406030204" pitchFamily="18" charset="0"/>
                          </a:rPr>
                          <m:t>∨ℓ        </m:t>
                        </m:r>
                        <m:r>
                          <a:rPr lang="en-US" sz="2400" b="0" i="1" smtClean="0">
                            <a:latin typeface="Cambria Math" panose="02040503050406030204" pitchFamily="18" charset="0"/>
                          </a:rPr>
                          <m:t>𝐷</m:t>
                        </m:r>
                        <m:r>
                          <a:rPr lang="en-US" sz="2400" b="0" i="1" smtClean="0">
                            <a:latin typeface="Cambria Math" panose="02040503050406030204" pitchFamily="18" charset="0"/>
                          </a:rPr>
                          <m:t>∨¬ℓ</m:t>
                        </m:r>
                      </m:num>
                      <m:den>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den>
                    </m:f>
                  </m:oMath>
                </a14:m>
                <a:r>
                  <a:rPr lang="en-US" sz="2400" dirty="0" smtClean="0"/>
                  <a:t>	(</a:t>
                </a:r>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∨ℓ</m:t>
                    </m:r>
                  </m:oMath>
                </a14:m>
                <a:r>
                  <a:rPr lang="en-US" sz="2400" dirty="0" smtClean="0"/>
                  <a:t> member of input  </a:t>
                </a:r>
                <a:r>
                  <a:rPr lang="en-US" sz="2400" i="1" dirty="0"/>
                  <a:t>F</a:t>
                </a:r>
                <a:r>
                  <a:rPr lang="en-US" sz="2400" dirty="0" smtClean="0"/>
                  <a:t>).</a:t>
                </a:r>
              </a:p>
              <a:p>
                <a:endParaRPr lang="en-US" sz="2400" dirty="0" smtClean="0"/>
              </a:p>
              <a:p>
                <a:endParaRPr lang="en-US" sz="2400" dirty="0"/>
              </a:p>
              <a:p>
                <a:r>
                  <a:rPr lang="en-US" sz="2400" dirty="0" smtClean="0"/>
                  <a:t>Exercise: </a:t>
                </a:r>
              </a:p>
              <a:p>
                <a:r>
                  <a:rPr lang="en-US" sz="2400" dirty="0" smtClean="0"/>
                  <a:t>    Set of clauses </a:t>
                </a:r>
                <a:r>
                  <a:rPr lang="en-US" sz="2400" i="1" dirty="0" smtClean="0"/>
                  <a:t>F:</a:t>
                </a:r>
                <a:br>
                  <a:rPr lang="en-US" sz="2400" i="1" dirty="0" smtClean="0"/>
                </a:br>
                <a:r>
                  <a:rPr lang="en-US" sz="2400" i="1" dirty="0" smtClean="0"/>
                  <a:t>	F </a:t>
                </a:r>
                <a:r>
                  <a:rPr lang="en-US" sz="2400" dirty="0" smtClean="0"/>
                  <a:t>has an input refutation </a:t>
                </a:r>
                <a:r>
                  <a:rPr lang="en-US" sz="2400" dirty="0" err="1" smtClean="0"/>
                  <a:t>iff</a:t>
                </a:r>
                <a:r>
                  <a:rPr lang="en-US" sz="2400" dirty="0" smtClean="0"/>
                  <a:t> </a:t>
                </a:r>
                <a:r>
                  <a:rPr lang="en-US" sz="2400" i="1" dirty="0" smtClean="0"/>
                  <a:t>F </a:t>
                </a:r>
                <a:r>
                  <a:rPr lang="en-US" sz="2400" dirty="0" smtClean="0"/>
                  <a:t>has a unit refutation.</a:t>
                </a:r>
              </a:p>
            </p:txBody>
          </p:sp>
        </mc:Choice>
        <mc:Fallback xmlns="">
          <p:sp>
            <p:nvSpPr>
              <p:cNvPr id="4" name="TextBox 3"/>
              <p:cNvSpPr txBox="1">
                <a:spLocks noRot="1" noChangeAspect="1" noMove="1" noResize="1" noEditPoints="1" noAdjustHandles="1" noChangeArrowheads="1" noChangeShapeType="1" noTextEdit="1"/>
              </p:cNvSpPr>
              <p:nvPr/>
            </p:nvSpPr>
            <p:spPr>
              <a:xfrm>
                <a:off x="609600" y="1728768"/>
                <a:ext cx="8153400" cy="3757632"/>
              </a:xfrm>
              <a:prstGeom prst="rect">
                <a:avLst/>
              </a:prstGeom>
              <a:blipFill rotWithShape="0">
                <a:blip r:embed="rId2"/>
                <a:stretch>
                  <a:fillRect l="-1121" r="-822" b="-2760"/>
                </a:stretch>
              </a:blipFill>
            </p:spPr>
            <p:txBody>
              <a:bodyPr/>
              <a:lstStyle/>
              <a:p>
                <a:r>
                  <a:rPr lang="en-US">
                    <a:noFill/>
                  </a:rPr>
                  <a:t> </a:t>
                </a:r>
              </a:p>
            </p:txBody>
          </p:sp>
        </mc:Fallback>
      </mc:AlternateContent>
    </p:spTree>
    <p:extLst>
      <p:ext uri="{BB962C8B-B14F-4D97-AF65-F5344CB8AC3E}">
        <p14:creationId xmlns:p14="http://schemas.microsoft.com/office/powerpoint/2010/main" val="6762298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zh-CN" dirty="0" smtClean="0"/>
              <a:t>Lectures</a:t>
            </a:r>
            <a:endParaRPr lang="zh-CN" altLang="en-US" dirty="0"/>
          </a:p>
        </p:txBody>
      </p:sp>
      <p:sp>
        <p:nvSpPr>
          <p:cNvPr id="3" name="Content Placeholder 2"/>
          <p:cNvSpPr>
            <a:spLocks noGrp="1"/>
          </p:cNvSpPr>
          <p:nvPr>
            <p:ph idx="1"/>
          </p:nvPr>
        </p:nvSpPr>
        <p:spPr>
          <a:xfrm>
            <a:off x="457200" y="1600200"/>
            <a:ext cx="8686800" cy="4953000"/>
          </a:xfrm>
        </p:spPr>
        <p:txBody>
          <a:bodyPr>
            <a:normAutofit/>
          </a:bodyPr>
          <a:lstStyle/>
          <a:p>
            <a:pPr marL="0" indent="0">
              <a:buNone/>
            </a:pPr>
            <a:r>
              <a:rPr lang="en-US" altLang="zh-CN" b="1" dirty="0" smtClean="0"/>
              <a:t>Mon:  </a:t>
            </a:r>
            <a:r>
              <a:rPr lang="en-US" b="1" dirty="0" smtClean="0"/>
              <a:t>An Introduction to SMT with Z3</a:t>
            </a:r>
          </a:p>
          <a:p>
            <a:pPr marL="0" indent="0">
              <a:buNone/>
            </a:pPr>
            <a:endParaRPr lang="en-US" altLang="zh-CN" b="1" dirty="0" smtClean="0">
              <a:solidFill>
                <a:schemeClr val="bg1">
                  <a:lumMod val="50000"/>
                </a:schemeClr>
              </a:solidFill>
            </a:endParaRPr>
          </a:p>
          <a:p>
            <a:pPr marL="0" indent="0">
              <a:buNone/>
            </a:pPr>
            <a:r>
              <a:rPr lang="en-US" altLang="zh-CN" b="1" dirty="0" smtClean="0">
                <a:solidFill>
                  <a:srgbClr val="FF0000"/>
                </a:solidFill>
              </a:rPr>
              <a:t>Wed:</a:t>
            </a:r>
            <a:r>
              <a:rPr lang="en-US" altLang="zh-CN" b="1" dirty="0">
                <a:solidFill>
                  <a:srgbClr val="FF0000"/>
                </a:solidFill>
              </a:rPr>
              <a:t>	</a:t>
            </a:r>
            <a:r>
              <a:rPr lang="en-US" altLang="zh-CN" b="1" dirty="0" smtClean="0">
                <a:solidFill>
                  <a:srgbClr val="FF0000"/>
                </a:solidFill>
              </a:rPr>
              <a:t>  </a:t>
            </a:r>
            <a:r>
              <a:rPr lang="en-US" altLang="zh-CN" dirty="0" smtClean="0">
                <a:solidFill>
                  <a:srgbClr val="FF0000"/>
                </a:solidFill>
              </a:rPr>
              <a:t>Algorithmic underpinnings</a:t>
            </a:r>
            <a:r>
              <a:rPr lang="en-US" altLang="zh-CN" dirty="0">
                <a:solidFill>
                  <a:srgbClr val="FF0000"/>
                </a:solidFill>
              </a:rPr>
              <a:t> </a:t>
            </a:r>
            <a:r>
              <a:rPr lang="en-US" altLang="zh-CN" dirty="0" smtClean="0">
                <a:solidFill>
                  <a:srgbClr val="FF0000"/>
                </a:solidFill>
              </a:rPr>
              <a:t>of</a:t>
            </a:r>
            <a:r>
              <a:rPr lang="en-US" dirty="0" smtClean="0">
                <a:solidFill>
                  <a:srgbClr val="FF0000"/>
                </a:solidFill>
              </a:rPr>
              <a:t> </a:t>
            </a:r>
            <a:r>
              <a:rPr lang="en-US" dirty="0">
                <a:solidFill>
                  <a:srgbClr val="FF0000"/>
                </a:solidFill>
              </a:rPr>
              <a:t>SAT/SMT</a:t>
            </a:r>
            <a:endParaRPr lang="en-US" altLang="zh-CN" b="1" dirty="0" smtClean="0">
              <a:solidFill>
                <a:srgbClr val="FF0000"/>
              </a:solidFill>
            </a:endParaRPr>
          </a:p>
          <a:p>
            <a:pPr marL="0" indent="0">
              <a:buNone/>
            </a:pPr>
            <a:endParaRPr lang="en-US" altLang="zh-CN" b="1" dirty="0" smtClean="0">
              <a:solidFill>
                <a:schemeClr val="bg1">
                  <a:lumMod val="50000"/>
                </a:schemeClr>
              </a:solidFill>
            </a:endParaRPr>
          </a:p>
          <a:p>
            <a:pPr marL="0" indent="0">
              <a:buNone/>
            </a:pPr>
            <a:r>
              <a:rPr lang="en-US" altLang="zh-CN" b="1" dirty="0" smtClean="0">
                <a:solidFill>
                  <a:schemeClr val="accent6">
                    <a:lumMod val="75000"/>
                  </a:schemeClr>
                </a:solidFill>
              </a:rPr>
              <a:t>Thu:   </a:t>
            </a:r>
            <a:r>
              <a:rPr lang="en-US" dirty="0" smtClean="0">
                <a:solidFill>
                  <a:schemeClr val="accent6">
                    <a:lumMod val="75000"/>
                  </a:schemeClr>
                </a:solidFill>
              </a:rPr>
              <a:t>Theories, Solvers and Applications</a:t>
            </a:r>
          </a:p>
          <a:p>
            <a:pPr marL="0" indent="0">
              <a:buNone/>
            </a:pPr>
            <a:endParaRPr lang="en-US" b="1" dirty="0"/>
          </a:p>
          <a:p>
            <a:pPr marL="0" indent="0">
              <a:buNone/>
            </a:pPr>
            <a:r>
              <a:rPr lang="en-US" altLang="zh-CN" b="1" dirty="0" smtClean="0">
                <a:solidFill>
                  <a:schemeClr val="bg1">
                    <a:lumMod val="50000"/>
                  </a:schemeClr>
                </a:solidFill>
              </a:rPr>
              <a:t>Fri:   	  </a:t>
            </a:r>
            <a:r>
              <a:rPr lang="en-US" dirty="0" smtClean="0"/>
              <a:t>Topics: </a:t>
            </a:r>
            <a:r>
              <a:rPr lang="en-US" sz="2800" dirty="0" smtClean="0"/>
              <a:t>Horn Clauses, Quantifiers, Optimization</a:t>
            </a:r>
            <a:endParaRPr lang="en-US" sz="2800" dirty="0"/>
          </a:p>
        </p:txBody>
      </p:sp>
    </p:spTree>
    <p:extLst>
      <p:ext uri="{BB962C8B-B14F-4D97-AF65-F5344CB8AC3E}">
        <p14:creationId xmlns:p14="http://schemas.microsoft.com/office/powerpoint/2010/main" val="1313673744"/>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a:xfrm>
            <a:off x="381000" y="230187"/>
            <a:ext cx="8382000" cy="609398"/>
          </a:xfrm>
        </p:spPr>
        <p:txBody>
          <a:bodyPr>
            <a:normAutofit fontScale="90000"/>
          </a:bodyPr>
          <a:lstStyle/>
          <a:p>
            <a:r>
              <a:rPr lang="en-US" sz="4400" dirty="0" smtClean="0"/>
              <a:t>DPLL</a:t>
            </a:r>
            <a:endParaRPr lang="en-US" sz="4400" dirty="0"/>
          </a:p>
        </p:txBody>
      </p:sp>
      <p:sp>
        <p:nvSpPr>
          <p:cNvPr id="3" name="TextBox 2"/>
          <p:cNvSpPr txBox="1"/>
          <p:nvPr/>
        </p:nvSpPr>
        <p:spPr>
          <a:xfrm>
            <a:off x="429820" y="1752600"/>
            <a:ext cx="8714180" cy="461665"/>
          </a:xfrm>
          <a:prstGeom prst="rect">
            <a:avLst/>
          </a:prstGeom>
          <a:noFill/>
        </p:spPr>
        <p:txBody>
          <a:bodyPr wrap="none" rtlCol="0">
            <a:spAutoFit/>
          </a:bodyPr>
          <a:lstStyle/>
          <a:p>
            <a:r>
              <a:rPr lang="en-US" sz="2400" dirty="0" smtClean="0"/>
              <a:t>DPLL: David Putnam </a:t>
            </a:r>
            <a:r>
              <a:rPr lang="en-US" sz="2400" dirty="0" err="1" smtClean="0"/>
              <a:t>Logeman</a:t>
            </a:r>
            <a:r>
              <a:rPr lang="en-US" sz="2400" dirty="0" smtClean="0"/>
              <a:t> Loveland = Unit resolution + split rule.</a:t>
            </a:r>
            <a:endParaRPr lang="en-US" sz="2400" dirty="0"/>
          </a:p>
        </p:txBody>
      </p:sp>
      <mc:AlternateContent xmlns:mc="http://schemas.openxmlformats.org/markup-compatibility/2006" xmlns:a14="http://schemas.microsoft.com/office/drawing/2010/main">
        <mc:Choice Requires="a14">
          <p:sp>
            <p:nvSpPr>
              <p:cNvPr id="2" name="TextBox 1"/>
              <p:cNvSpPr txBox="1"/>
              <p:nvPr/>
            </p:nvSpPr>
            <p:spPr>
              <a:xfrm>
                <a:off x="1253122" y="2652949"/>
                <a:ext cx="7067576" cy="2500364"/>
              </a:xfrm>
              <a:prstGeom prst="rect">
                <a:avLst/>
              </a:prstGeom>
              <a:noFill/>
            </p:spPr>
            <p:txBody>
              <a:bodyPr wrap="none" lIns="0" tIns="0" rIns="0" bIns="0" rtlCol="0">
                <a:spAutoFit/>
              </a:bodyPr>
              <a:lstStyle/>
              <a:p>
                <a14:m>
                  <m:oMath xmlns:m="http://schemas.openxmlformats.org/officeDocument/2006/math">
                    <m:f>
                      <m:fPr>
                        <m:ctrlPr>
                          <a:rPr lang="en-US" sz="3200" i="1" smtClean="0">
                            <a:latin typeface="Cambria Math" panose="02040503050406030204" pitchFamily="18" charset="0"/>
                          </a:rPr>
                        </m:ctrlPr>
                      </m:fPr>
                      <m:num>
                        <m:r>
                          <a:rPr lang="en-US" sz="3200" b="0" i="1" smtClean="0">
                            <a:latin typeface="Cambria Math" panose="02040503050406030204" pitchFamily="18" charset="0"/>
                          </a:rPr>
                          <m:t>𝐹</m:t>
                        </m:r>
                      </m:num>
                      <m:den>
                        <m:r>
                          <a:rPr lang="en-US" sz="3200" b="0" i="1" smtClean="0">
                            <a:latin typeface="Cambria Math" panose="02040503050406030204" pitchFamily="18" charset="0"/>
                          </a:rPr>
                          <m:t>𝐹</m:t>
                        </m:r>
                        <m:r>
                          <a:rPr lang="en-US" sz="3200" b="0" i="1" smtClean="0">
                            <a:latin typeface="Cambria Math" panose="02040503050406030204" pitchFamily="18" charset="0"/>
                          </a:rPr>
                          <m:t>,</m:t>
                        </m:r>
                        <m:r>
                          <a:rPr lang="en-US" sz="3200" b="0" i="1" smtClean="0">
                            <a:latin typeface="Cambria Math" panose="02040503050406030204" pitchFamily="18" charset="0"/>
                          </a:rPr>
                          <m:t>𝑝</m:t>
                        </m:r>
                        <m:r>
                          <a:rPr lang="en-US" sz="3200" b="0" i="1" smtClean="0">
                            <a:latin typeface="Cambria Math" panose="02040503050406030204" pitchFamily="18" charset="0"/>
                          </a:rPr>
                          <m:t>     |     </m:t>
                        </m:r>
                        <m:r>
                          <a:rPr lang="en-US" sz="3200" b="0" i="1" smtClean="0">
                            <a:latin typeface="Cambria Math" panose="02040503050406030204" pitchFamily="18" charset="0"/>
                          </a:rPr>
                          <m:t>𝐹</m:t>
                        </m:r>
                        <m:r>
                          <a:rPr lang="en-US" sz="3200" b="0" i="1" smtClean="0">
                            <a:latin typeface="Cambria Math" panose="02040503050406030204" pitchFamily="18" charset="0"/>
                          </a:rPr>
                          <m:t>, ¬</m:t>
                        </m:r>
                        <m:r>
                          <a:rPr lang="en-US" sz="3200" b="0" i="1" smtClean="0">
                            <a:latin typeface="Cambria Math" panose="02040503050406030204" pitchFamily="18" charset="0"/>
                          </a:rPr>
                          <m:t>𝑝</m:t>
                        </m:r>
                      </m:den>
                    </m:f>
                  </m:oMath>
                </a14:m>
                <a:r>
                  <a:rPr lang="en-US" sz="3200" dirty="0" smtClean="0"/>
                  <a:t> split    </a:t>
                </a:r>
                <a14:m>
                  <m:oMath xmlns:m="http://schemas.openxmlformats.org/officeDocument/2006/math">
                    <m:r>
                      <a:rPr lang="en-US" sz="3200" b="0" i="1" smtClean="0">
                        <a:latin typeface="Cambria Math" panose="02040503050406030204" pitchFamily="18" charset="0"/>
                      </a:rPr>
                      <m:t>𝑝</m:t>
                    </m:r>
                    <m:r>
                      <a:rPr lang="en-US" sz="3200" b="0" i="1" smtClean="0">
                        <a:latin typeface="Cambria Math" panose="02040503050406030204" pitchFamily="18" charset="0"/>
                      </a:rPr>
                      <m:t> </m:t>
                    </m:r>
                    <m:r>
                      <a:rPr lang="en-US" sz="3200" b="0" i="1" smtClean="0">
                        <a:latin typeface="Cambria Math" panose="02040503050406030204" pitchFamily="18" charset="0"/>
                      </a:rPr>
                      <m:t>𝑎𝑛𝑑</m:t>
                    </m:r>
                    <m:r>
                      <a:rPr lang="en-US" sz="3200" b="0" i="1" smtClean="0">
                        <a:latin typeface="Cambria Math" panose="02040503050406030204" pitchFamily="18" charset="0"/>
                      </a:rPr>
                      <m:t> ¬</m:t>
                    </m:r>
                    <m:r>
                      <a:rPr lang="en-US" sz="3200" b="0" i="1" smtClean="0">
                        <a:latin typeface="Cambria Math" panose="02040503050406030204" pitchFamily="18" charset="0"/>
                      </a:rPr>
                      <m:t>𝑝</m:t>
                    </m:r>
                    <m:r>
                      <a:rPr lang="en-US" sz="3200" b="0" i="1" smtClean="0">
                        <a:latin typeface="Cambria Math" panose="02040503050406030204" pitchFamily="18" charset="0"/>
                      </a:rPr>
                      <m:t> </m:t>
                    </m:r>
                    <m:r>
                      <a:rPr lang="en-US" sz="3200" b="0" i="1" smtClean="0">
                        <a:latin typeface="Cambria Math" panose="02040503050406030204" pitchFamily="18" charset="0"/>
                      </a:rPr>
                      <m:t>𝑎𝑟𝑒</m:t>
                    </m:r>
                    <m:r>
                      <a:rPr lang="en-US" sz="3200" b="0" i="1" smtClean="0">
                        <a:latin typeface="Cambria Math" panose="02040503050406030204" pitchFamily="18" charset="0"/>
                      </a:rPr>
                      <m:t> </m:t>
                    </m:r>
                    <m:r>
                      <a:rPr lang="en-US" sz="3200" b="0" i="1" smtClean="0">
                        <a:latin typeface="Cambria Math" panose="02040503050406030204" pitchFamily="18" charset="0"/>
                      </a:rPr>
                      <m:t>𝑛𝑜𝑡</m:t>
                    </m:r>
                    <m:r>
                      <a:rPr lang="en-US" sz="3200" b="0" i="1" smtClean="0">
                        <a:latin typeface="Cambria Math" panose="02040503050406030204" pitchFamily="18" charset="0"/>
                      </a:rPr>
                      <m:t> </m:t>
                    </m:r>
                    <m:r>
                      <a:rPr lang="en-US" sz="3200" b="0" i="1" smtClean="0">
                        <a:latin typeface="Cambria Math" panose="02040503050406030204" pitchFamily="18" charset="0"/>
                      </a:rPr>
                      <m:t>𝑖𝑛</m:t>
                    </m:r>
                    <m:r>
                      <a:rPr lang="en-US" sz="3200" b="0" i="1" smtClean="0">
                        <a:latin typeface="Cambria Math" panose="02040503050406030204" pitchFamily="18" charset="0"/>
                      </a:rPr>
                      <m:t> </m:t>
                    </m:r>
                    <m:r>
                      <a:rPr lang="en-US" sz="3200" b="0" i="1" smtClean="0">
                        <a:latin typeface="Cambria Math" panose="02040503050406030204" pitchFamily="18" charset="0"/>
                      </a:rPr>
                      <m:t>𝐹</m:t>
                    </m:r>
                    <m:r>
                      <a:rPr lang="en-US" sz="3200" b="0" i="1" smtClean="0">
                        <a:latin typeface="Cambria Math" panose="02040503050406030204" pitchFamily="18" charset="0"/>
                      </a:rPr>
                      <m:t> </m:t>
                    </m:r>
                  </m:oMath>
                </a14:m>
                <a:endParaRPr lang="en-US" sz="3200" dirty="0" smtClean="0"/>
              </a:p>
              <a:p>
                <a:endParaRPr lang="en-US" sz="3200" dirty="0"/>
              </a:p>
              <a:p>
                <a:r>
                  <a:rPr lang="en-US" sz="3200" dirty="0" smtClean="0"/>
                  <a:t> </a:t>
                </a:r>
                <a14:m>
                  <m:oMath xmlns:m="http://schemas.openxmlformats.org/officeDocument/2006/math">
                    <m:f>
                      <m:fPr>
                        <m:ctrlPr>
                          <a:rPr lang="en-US" sz="3200" i="1">
                            <a:latin typeface="Cambria Math" panose="02040503050406030204" pitchFamily="18" charset="0"/>
                          </a:rPr>
                        </m:ctrlPr>
                      </m:fPr>
                      <m:num>
                        <m:r>
                          <a:rPr lang="en-US" sz="3200" b="0" i="1" smtClean="0">
                            <a:latin typeface="Cambria Math" panose="02040503050406030204" pitchFamily="18" charset="0"/>
                          </a:rPr>
                          <m:t>𝐹</m:t>
                        </m:r>
                        <m:r>
                          <a:rPr lang="en-US" sz="3200" b="0" i="1" smtClean="0">
                            <a:latin typeface="Cambria Math" panose="02040503050406030204" pitchFamily="18" charset="0"/>
                          </a:rPr>
                          <m:t>,    </m:t>
                        </m:r>
                        <m:r>
                          <a:rPr lang="en-US" sz="3200" i="1">
                            <a:latin typeface="Cambria Math" panose="02040503050406030204" pitchFamily="18" charset="0"/>
                          </a:rPr>
                          <m:t>𝐶</m:t>
                        </m:r>
                        <m:r>
                          <a:rPr lang="en-US" sz="3200" i="1">
                            <a:latin typeface="Cambria Math" panose="02040503050406030204" pitchFamily="18" charset="0"/>
                          </a:rPr>
                          <m:t>∨ℓ , ¬ℓ</m:t>
                        </m:r>
                      </m:num>
                      <m:den>
                        <m:r>
                          <a:rPr lang="en-US" sz="3200" b="0" i="1" smtClean="0">
                            <a:latin typeface="Cambria Math" panose="02040503050406030204" pitchFamily="18" charset="0"/>
                          </a:rPr>
                          <m:t>𝐹</m:t>
                        </m:r>
                        <m:r>
                          <a:rPr lang="en-US" sz="3200" b="0" i="1" smtClean="0">
                            <a:latin typeface="Cambria Math" panose="02040503050406030204" pitchFamily="18" charset="0"/>
                          </a:rPr>
                          <m:t>,  </m:t>
                        </m:r>
                        <m:r>
                          <a:rPr lang="en-US" sz="3200" i="1">
                            <a:latin typeface="Cambria Math" panose="02040503050406030204" pitchFamily="18" charset="0"/>
                          </a:rPr>
                          <m:t>𝐶</m:t>
                        </m:r>
                        <m:r>
                          <a:rPr lang="en-US" sz="3200" b="0" i="1" smtClean="0">
                            <a:latin typeface="Cambria Math" panose="02040503050406030204" pitchFamily="18" charset="0"/>
                          </a:rPr>
                          <m:t>, </m:t>
                        </m:r>
                        <m:r>
                          <a:rPr lang="en-US" sz="3200" i="1">
                            <a:latin typeface="Cambria Math" panose="02040503050406030204" pitchFamily="18" charset="0"/>
                          </a:rPr>
                          <m:t> ¬ℓ</m:t>
                        </m:r>
                      </m:den>
                    </m:f>
                  </m:oMath>
                </a14:m>
                <a:r>
                  <a:rPr lang="en-US" sz="3200" b="0" dirty="0" smtClean="0"/>
                  <a:t>unit</a:t>
                </a:r>
              </a:p>
              <a:p>
                <a:endParaRPr lang="en-US" sz="3200" dirty="0"/>
              </a:p>
            </p:txBody>
          </p:sp>
        </mc:Choice>
        <mc:Fallback xmlns="">
          <p:sp>
            <p:nvSpPr>
              <p:cNvPr id="2" name="TextBox 1"/>
              <p:cNvSpPr txBox="1">
                <a:spLocks noRot="1" noChangeAspect="1" noMove="1" noResize="1" noEditPoints="1" noAdjustHandles="1" noChangeArrowheads="1" noChangeShapeType="1" noTextEdit="1"/>
              </p:cNvSpPr>
              <p:nvPr/>
            </p:nvSpPr>
            <p:spPr>
              <a:xfrm>
                <a:off x="1253122" y="2652949"/>
                <a:ext cx="7067576" cy="2500364"/>
              </a:xfrm>
              <a:prstGeom prst="rect">
                <a:avLst/>
              </a:prstGeom>
              <a:blipFill rotWithShape="0">
                <a:blip r:embed="rId2"/>
                <a:stretch>
                  <a:fillRect l="-86" t="-488"/>
                </a:stretch>
              </a:blipFill>
            </p:spPr>
            <p:txBody>
              <a:bodyPr/>
              <a:lstStyle/>
              <a:p>
                <a:r>
                  <a:rPr lang="en-US">
                    <a:noFill/>
                  </a:rPr>
                  <a:t> </a:t>
                </a:r>
              </a:p>
            </p:txBody>
          </p:sp>
        </mc:Fallback>
      </mc:AlternateContent>
      <p:sp>
        <p:nvSpPr>
          <p:cNvPr id="6" name="TextBox 5"/>
          <p:cNvSpPr txBox="1"/>
          <p:nvPr/>
        </p:nvSpPr>
        <p:spPr>
          <a:xfrm>
            <a:off x="429820" y="5115750"/>
            <a:ext cx="5033109" cy="461665"/>
          </a:xfrm>
          <a:prstGeom prst="rect">
            <a:avLst/>
          </a:prstGeom>
          <a:noFill/>
        </p:spPr>
        <p:txBody>
          <a:bodyPr wrap="none" rtlCol="0">
            <a:spAutoFit/>
          </a:bodyPr>
          <a:lstStyle/>
          <a:p>
            <a:r>
              <a:rPr lang="en-US" sz="2400" dirty="0" smtClean="0"/>
              <a:t>Ingredient of most efficient SAT solvers</a:t>
            </a:r>
            <a:endParaRPr lang="en-US" sz="2400" dirty="0"/>
          </a:p>
        </p:txBody>
      </p:sp>
    </p:spTree>
    <p:extLst>
      <p:ext uri="{BB962C8B-B14F-4D97-AF65-F5344CB8AC3E}">
        <p14:creationId xmlns:p14="http://schemas.microsoft.com/office/powerpoint/2010/main" val="13769578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normAutofit fontScale="90000"/>
          </a:bodyPr>
          <a:lstStyle/>
          <a:p>
            <a:r>
              <a:rPr lang="en-US" dirty="0" smtClean="0"/>
              <a:t>Pure Literals</a:t>
            </a:r>
            <a:endParaRPr lang="en-US" dirty="0"/>
          </a:p>
        </p:txBody>
      </p:sp>
      <p:sp>
        <p:nvSpPr>
          <p:cNvPr id="3" name="Content Placeholder 2"/>
          <p:cNvSpPr>
            <a:spLocks noGrp="1"/>
          </p:cNvSpPr>
          <p:nvPr>
            <p:ph idx="1"/>
          </p:nvPr>
        </p:nvSpPr>
        <p:spPr>
          <a:xfrm>
            <a:off x="381000" y="1412875"/>
            <a:ext cx="8382000" cy="1335750"/>
          </a:xfrm>
        </p:spPr>
        <p:txBody>
          <a:bodyPr/>
          <a:lstStyle/>
          <a:p>
            <a:pPr marL="0" indent="0">
              <a:buNone/>
            </a:pPr>
            <a:r>
              <a:rPr lang="en-US" dirty="0" smtClean="0"/>
              <a:t>A literal is </a:t>
            </a:r>
            <a:r>
              <a:rPr lang="en-US" dirty="0" smtClean="0">
                <a:solidFill>
                  <a:srgbClr val="FF0000"/>
                </a:solidFill>
              </a:rPr>
              <a:t>pure</a:t>
            </a:r>
            <a:r>
              <a:rPr lang="en-US" dirty="0" smtClean="0"/>
              <a:t> if only occurs positively or negatively.</a:t>
            </a:r>
          </a:p>
          <a:p>
            <a:pPr marL="0" indent="0">
              <a:buNone/>
            </a:pPr>
            <a:endParaRPr lang="en-US" dirty="0"/>
          </a:p>
          <a:p>
            <a:pPr marL="0" indent="0">
              <a:buNone/>
            </a:pPr>
            <a:endParaRPr lang="en-US" dirty="0"/>
          </a:p>
        </p:txBody>
      </p:sp>
      <p:pic>
        <p:nvPicPr>
          <p:cNvPr id="27652" name="Picture 4"/>
          <p:cNvPicPr>
            <a:picLocks noChangeAspect="1" noChangeArrowheads="1"/>
          </p:cNvPicPr>
          <p:nvPr/>
        </p:nvPicPr>
        <p:blipFill>
          <a:blip r:embed="rId2" cstate="print">
            <a:extLst/>
          </a:blip>
          <a:srcRect/>
          <a:stretch>
            <a:fillRect/>
          </a:stretch>
        </p:blipFill>
        <p:spPr bwMode="auto">
          <a:xfrm>
            <a:off x="457200" y="3714750"/>
            <a:ext cx="7734300" cy="1314450"/>
          </a:xfrm>
          <a:prstGeom prst="rect">
            <a:avLst/>
          </a:prstGeom>
          <a:extLst/>
        </p:spPr>
      </p:pic>
      <p:pic>
        <p:nvPicPr>
          <p:cNvPr id="27653" name="Picture 5"/>
          <p:cNvPicPr>
            <a:picLocks noChangeAspect="1" noChangeArrowheads="1"/>
          </p:cNvPicPr>
          <p:nvPr/>
        </p:nvPicPr>
        <p:blipFill>
          <a:blip r:embed="rId3" cstate="print">
            <a:extLst/>
          </a:blip>
          <a:srcRect/>
          <a:stretch>
            <a:fillRect/>
          </a:stretch>
        </p:blipFill>
        <p:spPr bwMode="auto">
          <a:xfrm>
            <a:off x="1129499" y="6076950"/>
            <a:ext cx="6210300" cy="476250"/>
          </a:xfrm>
          <a:prstGeom prst="rect">
            <a:avLst/>
          </a:prstGeom>
          <a:extLst/>
        </p:spPr>
      </p:pic>
      <p:pic>
        <p:nvPicPr>
          <p:cNvPr id="27654" name="Picture 6"/>
          <p:cNvPicPr>
            <a:picLocks noChangeAspect="1" noChangeArrowheads="1"/>
          </p:cNvPicPr>
          <p:nvPr/>
        </p:nvPicPr>
        <p:blipFill>
          <a:blip r:embed="rId4" cstate="print">
            <a:extLst/>
          </a:blip>
          <a:srcRect/>
          <a:stretch>
            <a:fillRect/>
          </a:stretch>
        </p:blipFill>
        <p:spPr bwMode="auto">
          <a:xfrm>
            <a:off x="1758565" y="5248275"/>
            <a:ext cx="4810125" cy="619125"/>
          </a:xfrm>
          <a:prstGeom prst="rect">
            <a:avLst/>
          </a:prstGeom>
          <a:extLst/>
        </p:spPr>
      </p:pic>
      <p:pic>
        <p:nvPicPr>
          <p:cNvPr id="27655" name="Picture 7"/>
          <p:cNvPicPr>
            <a:picLocks noChangeAspect="1" noChangeArrowheads="1"/>
          </p:cNvPicPr>
          <p:nvPr/>
        </p:nvPicPr>
        <p:blipFill>
          <a:blip r:embed="rId5" cstate="print">
            <a:extLst/>
          </a:blip>
          <a:srcRect/>
          <a:stretch>
            <a:fillRect/>
          </a:stretch>
        </p:blipFill>
        <p:spPr bwMode="auto">
          <a:xfrm>
            <a:off x="381000" y="2505075"/>
            <a:ext cx="7153275" cy="1152525"/>
          </a:xfrm>
          <a:prstGeom prst="rect">
            <a:avLst/>
          </a:prstGeom>
          <a:extLst/>
        </p:spPr>
      </p:pic>
    </p:spTree>
    <p:extLst>
      <p:ext uri="{BB962C8B-B14F-4D97-AF65-F5344CB8AC3E}">
        <p14:creationId xmlns:p14="http://schemas.microsoft.com/office/powerpoint/2010/main" val="213375461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normAutofit fontScale="90000"/>
          </a:bodyPr>
          <a:lstStyle/>
          <a:p>
            <a:r>
              <a:rPr lang="en-US" dirty="0" smtClean="0"/>
              <a:t>DPLL (as a procedure)</a:t>
            </a:r>
            <a:endParaRPr lang="en-US" dirty="0"/>
          </a:p>
        </p:txBody>
      </p:sp>
      <p:pic>
        <p:nvPicPr>
          <p:cNvPr id="28674" name="Picture 2"/>
          <p:cNvPicPr>
            <a:picLocks noChangeAspect="1" noChangeArrowheads="1"/>
          </p:cNvPicPr>
          <p:nvPr/>
        </p:nvPicPr>
        <p:blipFill>
          <a:blip r:embed="rId2" cstate="print">
            <a:extLst/>
          </a:blip>
          <a:srcRect/>
          <a:stretch>
            <a:fillRect/>
          </a:stretch>
        </p:blipFill>
        <p:spPr bwMode="auto">
          <a:xfrm>
            <a:off x="1378258" y="1937736"/>
            <a:ext cx="5943600" cy="3390900"/>
          </a:xfrm>
          <a:prstGeom prst="rect">
            <a:avLst/>
          </a:prstGeom>
          <a:extLst/>
        </p:spPr>
      </p:pic>
    </p:spTree>
    <p:extLst>
      <p:ext uri="{BB962C8B-B14F-4D97-AF65-F5344CB8AC3E}">
        <p14:creationId xmlns:p14="http://schemas.microsoft.com/office/powerpoint/2010/main" val="290973983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idx="1"/>
          </p:nvPr>
        </p:nvSpPr>
        <p:spPr/>
        <p:txBody>
          <a:bodyPr/>
          <a:lstStyle/>
          <a:p>
            <a:pPr algn="ctr">
              <a:buNone/>
            </a:pPr>
            <a:r>
              <a:rPr lang="en-US" sz="3200" dirty="0" smtClean="0">
                <a:latin typeface="Calibri" pitchFamily="34" charset="0"/>
                <a:sym typeface="Symbol"/>
              </a:rPr>
              <a:t>M | F</a:t>
            </a:r>
          </a:p>
          <a:p>
            <a:pPr algn="ctr">
              <a:buNone/>
            </a:pPr>
            <a:endParaRPr lang="en-US" sz="2800" dirty="0" smtClean="0">
              <a:latin typeface="Calibri" pitchFamily="34" charset="0"/>
              <a:sym typeface="Symbol"/>
            </a:endParaRPr>
          </a:p>
        </p:txBody>
      </p:sp>
      <p:sp>
        <p:nvSpPr>
          <p:cNvPr id="5" name="Rounded Rectangular Callout 4"/>
          <p:cNvSpPr/>
          <p:nvPr/>
        </p:nvSpPr>
        <p:spPr bwMode="auto">
          <a:xfrm>
            <a:off x="1625600" y="2357120"/>
            <a:ext cx="2479040" cy="843280"/>
          </a:xfrm>
          <a:prstGeom prst="wedgeRoundRectCallout">
            <a:avLst>
              <a:gd name="adj1" fmla="val 49411"/>
              <a:gd name="adj2" fmla="val -9022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P</a:t>
            </a:r>
            <a:r>
              <a:rPr kumimoji="0" lang="en-US" sz="2800" b="0" i="0" u="none" strike="noStrike" cap="none" normalizeH="0" baseline="0" dirty="0" smtClean="0">
                <a:solidFill>
                  <a:schemeClr val="bg1"/>
                </a:solidFill>
                <a:latin typeface="Segoe" pitchFamily="34" charset="0"/>
              </a:rPr>
              <a:t>artial model</a:t>
            </a:r>
          </a:p>
        </p:txBody>
      </p:sp>
      <p:sp>
        <p:nvSpPr>
          <p:cNvPr id="6" name="Rounded Rectangular Callout 5"/>
          <p:cNvSpPr/>
          <p:nvPr/>
        </p:nvSpPr>
        <p:spPr bwMode="auto">
          <a:xfrm>
            <a:off x="4856480" y="2570480"/>
            <a:ext cx="3037840" cy="843280"/>
          </a:xfrm>
          <a:prstGeom prst="wedgeRoundRectCallout">
            <a:avLst>
              <a:gd name="adj1" fmla="val -46491"/>
              <a:gd name="adj2" fmla="val -120347"/>
              <a:gd name="adj3" fmla="val 16667"/>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r>
              <a:rPr lang="en-US" sz="2800" dirty="0" smtClean="0">
                <a:solidFill>
                  <a:schemeClr val="bg1"/>
                </a:solidFill>
                <a:latin typeface="Segoe" pitchFamily="34" charset="0"/>
              </a:rPr>
              <a:t>Set of clauses</a:t>
            </a:r>
            <a:endParaRPr kumimoji="0" lang="en-US" sz="2800" b="0" i="0" u="none" strike="noStrike" cap="none" normalizeH="0" baseline="0" dirty="0" smtClean="0">
              <a:solidFill>
                <a:schemeClr val="bg1"/>
              </a:solidFill>
              <a:latin typeface="Segoe" pitchFamily="34" charset="0"/>
            </a:endParaRPr>
          </a:p>
        </p:txBody>
      </p:sp>
    </p:spTree>
    <p:extLst>
      <p:ext uri="{BB962C8B-B14F-4D97-AF65-F5344CB8AC3E}">
        <p14:creationId xmlns:p14="http://schemas.microsoft.com/office/powerpoint/2010/main" val="28375408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idx="1"/>
          </p:nvPr>
        </p:nvSpPr>
        <p:spPr/>
        <p:txBody>
          <a:bodyPr>
            <a:normAutofit/>
          </a:bodyPr>
          <a:lstStyle/>
          <a:p>
            <a:pPr>
              <a:buNone/>
            </a:pPr>
            <a:r>
              <a:rPr lang="en-US" sz="3100" dirty="0" smtClean="0">
                <a:solidFill>
                  <a:srgbClr val="FF0000"/>
                </a:solidFill>
                <a:latin typeface="Calibri" pitchFamily="34" charset="0"/>
                <a:sym typeface="Symbol"/>
              </a:rPr>
              <a:t>Guessing</a:t>
            </a:r>
          </a:p>
        </p:txBody>
      </p:sp>
      <p:sp>
        <p:nvSpPr>
          <p:cNvPr id="5" name="Rectangle 4"/>
          <p:cNvSpPr/>
          <p:nvPr/>
        </p:nvSpPr>
        <p:spPr>
          <a:xfrm>
            <a:off x="0" y="3764747"/>
            <a:ext cx="4094480" cy="523220"/>
          </a:xfrm>
          <a:prstGeom prst="rect">
            <a:avLst/>
          </a:prstGeom>
        </p:spPr>
        <p:txBody>
          <a:bodyPr wrap="square">
            <a:spAutoFit/>
          </a:bodyPr>
          <a:lstStyle/>
          <a:p>
            <a:pPr lvl="1">
              <a:buNone/>
            </a:pPr>
            <a:r>
              <a:rPr lang="en-US" sz="2800" dirty="0" smtClean="0">
                <a:solidFill>
                  <a:schemeClr val="bg1">
                    <a:lumMod val="50000"/>
                  </a:schemeClr>
                </a:solidFill>
                <a:latin typeface="Calibri" pitchFamily="34" charset="0"/>
                <a:sym typeface="Symbol"/>
              </a:rPr>
              <a:t> p, </a:t>
            </a:r>
            <a:r>
              <a:rPr lang="en-US" sz="2800" dirty="0" smtClean="0">
                <a:solidFill>
                  <a:srgbClr val="FF0000"/>
                </a:solidFill>
                <a:latin typeface="Calibri" pitchFamily="34" charset="0"/>
                <a:sym typeface="Symbol"/>
              </a:rPr>
              <a:t>q </a:t>
            </a:r>
            <a:r>
              <a:rPr lang="en-US" sz="2800" dirty="0" smtClean="0">
                <a:solidFill>
                  <a:schemeClr val="bg1">
                    <a:lumMod val="50000"/>
                  </a:schemeClr>
                </a:solidFill>
                <a:latin typeface="Calibri" pitchFamily="34" charset="0"/>
                <a:sym typeface="Symbol"/>
              </a:rPr>
              <a:t>| p  q, q  r</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861478" cy="954107"/>
          </a:xfrm>
          <a:prstGeom prst="rect">
            <a:avLst/>
          </a:prstGeom>
        </p:spPr>
        <p:txBody>
          <a:bodyPr wrap="square">
            <a:spAutoFit/>
          </a:bodyPr>
          <a:lstStyle/>
          <a:p>
            <a:pPr lvl="1"/>
            <a:r>
              <a:rPr lang="en-US" sz="2800" dirty="0" smtClean="0">
                <a:solidFill>
                  <a:schemeClr val="bg1">
                    <a:lumMod val="50000"/>
                  </a:schemeClr>
                </a:solidFill>
                <a:latin typeface="Calibri" pitchFamily="34" charset="0"/>
                <a:sym typeface="Symbol"/>
              </a:rPr>
              <a:t> p  |  p  q, q  r</a:t>
            </a:r>
          </a:p>
          <a:p>
            <a:pPr lvl="1">
              <a:buNone/>
            </a:pPr>
            <a:endParaRPr lang="en-US" sz="2800" dirty="0" smtClean="0">
              <a:solidFill>
                <a:schemeClr val="bg1"/>
              </a:solidFill>
              <a:latin typeface="Calibri" pitchFamily="34" charset="0"/>
              <a:sym typeface="Symbol"/>
            </a:endParaRPr>
          </a:p>
        </p:txBody>
      </p:sp>
    </p:spTree>
    <p:extLst>
      <p:ext uri="{BB962C8B-B14F-4D97-AF65-F5344CB8AC3E}">
        <p14:creationId xmlns:p14="http://schemas.microsoft.com/office/powerpoint/2010/main" val="226309282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idx="1"/>
          </p:nvPr>
        </p:nvSpPr>
        <p:spPr/>
        <p:txBody>
          <a:bodyPr>
            <a:normAutofit/>
          </a:bodyPr>
          <a:lstStyle/>
          <a:p>
            <a:pPr>
              <a:buNone/>
            </a:pPr>
            <a:r>
              <a:rPr lang="en-US" sz="3100" dirty="0" smtClean="0">
                <a:solidFill>
                  <a:srgbClr val="FF0000"/>
                </a:solidFill>
                <a:latin typeface="Calibri" pitchFamily="34" charset="0"/>
                <a:sym typeface="Symbol"/>
              </a:rPr>
              <a:t>Deducing</a:t>
            </a:r>
          </a:p>
        </p:txBody>
      </p:sp>
      <p:sp>
        <p:nvSpPr>
          <p:cNvPr id="5" name="Rectangle 4"/>
          <p:cNvSpPr/>
          <p:nvPr/>
        </p:nvSpPr>
        <p:spPr>
          <a:xfrm>
            <a:off x="335280" y="3734267"/>
            <a:ext cx="4094480" cy="523220"/>
          </a:xfrm>
          <a:prstGeom prst="rect">
            <a:avLst/>
          </a:prstGeom>
        </p:spPr>
        <p:txBody>
          <a:bodyPr wrap="square">
            <a:spAutoFit/>
          </a:bodyPr>
          <a:lstStyle/>
          <a:p>
            <a:pPr lvl="1">
              <a:buNone/>
            </a:pPr>
            <a:r>
              <a:rPr lang="en-US" sz="2800" dirty="0" smtClean="0">
                <a:solidFill>
                  <a:schemeClr val="bg1">
                    <a:lumMod val="50000"/>
                  </a:schemeClr>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lumMod val="50000"/>
                  </a:schemeClr>
                </a:solidFill>
                <a:latin typeface="Calibri" pitchFamily="34" charset="0"/>
                <a:sym typeface="Symbol"/>
              </a:rPr>
              <a:t>| p  q, p  s</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328078" cy="954107"/>
          </a:xfrm>
          <a:prstGeom prst="rect">
            <a:avLst/>
          </a:prstGeom>
        </p:spPr>
        <p:txBody>
          <a:bodyPr wrap="square">
            <a:spAutoFit/>
          </a:bodyPr>
          <a:lstStyle/>
          <a:p>
            <a:pPr lvl="1"/>
            <a:r>
              <a:rPr lang="en-US" sz="2800" dirty="0" smtClean="0">
                <a:solidFill>
                  <a:schemeClr val="bg1"/>
                </a:solidFill>
                <a:latin typeface="Calibri" pitchFamily="34" charset="0"/>
                <a:sym typeface="Symbol"/>
              </a:rPr>
              <a:t> </a:t>
            </a:r>
            <a:r>
              <a:rPr lang="en-US" sz="2800" dirty="0" smtClean="0">
                <a:solidFill>
                  <a:srgbClr val="FF0000"/>
                </a:solidFill>
                <a:latin typeface="Calibri" pitchFamily="34" charset="0"/>
                <a:sym typeface="Symbol"/>
              </a:rPr>
              <a:t>p </a:t>
            </a:r>
            <a:r>
              <a:rPr lang="en-US" sz="2800" dirty="0" smtClean="0">
                <a:solidFill>
                  <a:schemeClr val="bg1"/>
                </a:solidFill>
                <a:latin typeface="Calibri" pitchFamily="34" charset="0"/>
                <a:sym typeface="Symbol"/>
              </a:rPr>
              <a:t> </a:t>
            </a:r>
            <a:r>
              <a:rPr lang="en-US" sz="2800" dirty="0" smtClean="0">
                <a:solidFill>
                  <a:schemeClr val="bg1">
                    <a:lumMod val="50000"/>
                  </a:schemeClr>
                </a:solidFill>
                <a:latin typeface="Calibri" pitchFamily="34" charset="0"/>
                <a:sym typeface="Symbol"/>
              </a:rPr>
              <a:t>|  p  q, </a:t>
            </a:r>
            <a:r>
              <a:rPr lang="en-US" sz="2800" dirty="0" smtClean="0">
                <a:solidFill>
                  <a:srgbClr val="FF0000"/>
                </a:solidFill>
                <a:latin typeface="Calibri" pitchFamily="34" charset="0"/>
                <a:sym typeface="Symbol"/>
              </a:rPr>
              <a:t>p</a:t>
            </a:r>
            <a:r>
              <a:rPr lang="en-US" sz="2800" dirty="0" smtClean="0">
                <a:solidFill>
                  <a:schemeClr val="bg1">
                    <a:lumMod val="50000"/>
                  </a:schemeClr>
                </a:solidFill>
                <a:latin typeface="Calibri" pitchFamily="34" charset="0"/>
                <a:sym typeface="Symbol"/>
              </a:rPr>
              <a:t>  s</a:t>
            </a:r>
          </a:p>
          <a:p>
            <a:pPr lvl="1">
              <a:buNone/>
            </a:pPr>
            <a:endParaRPr lang="en-US" sz="2800" dirty="0" smtClean="0">
              <a:solidFill>
                <a:schemeClr val="bg1"/>
              </a:solidFill>
              <a:latin typeface="Calibri" pitchFamily="34" charset="0"/>
              <a:sym typeface="Symbol"/>
            </a:endParaRPr>
          </a:p>
        </p:txBody>
      </p:sp>
    </p:spTree>
    <p:extLst>
      <p:ext uri="{BB962C8B-B14F-4D97-AF65-F5344CB8AC3E}">
        <p14:creationId xmlns:p14="http://schemas.microsoft.com/office/powerpoint/2010/main" val="210293276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idx="1"/>
          </p:nvPr>
        </p:nvSpPr>
        <p:spPr/>
        <p:txBody>
          <a:bodyPr>
            <a:normAutofit/>
          </a:bodyPr>
          <a:lstStyle/>
          <a:p>
            <a:pPr>
              <a:buNone/>
            </a:pPr>
            <a:r>
              <a:rPr lang="en-US" sz="3100" dirty="0" smtClean="0">
                <a:solidFill>
                  <a:srgbClr val="FF0000"/>
                </a:solidFill>
                <a:latin typeface="Calibri" pitchFamily="34" charset="0"/>
                <a:sym typeface="Symbol"/>
              </a:rPr>
              <a:t>Backtracking</a:t>
            </a:r>
          </a:p>
        </p:txBody>
      </p:sp>
      <p:sp>
        <p:nvSpPr>
          <p:cNvPr id="5" name="Rectangle 4"/>
          <p:cNvSpPr/>
          <p:nvPr/>
        </p:nvSpPr>
        <p:spPr>
          <a:xfrm>
            <a:off x="934719" y="3785067"/>
            <a:ext cx="4823529" cy="523220"/>
          </a:xfrm>
          <a:prstGeom prst="rect">
            <a:avLst/>
          </a:prstGeom>
        </p:spPr>
        <p:txBody>
          <a:bodyPr wrap="square">
            <a:spAutoFit/>
          </a:bodyPr>
          <a:lstStyle/>
          <a:p>
            <a:pPr lvl="1">
              <a:buNone/>
            </a:pPr>
            <a:r>
              <a:rPr lang="en-US" sz="2800" dirty="0" smtClean="0">
                <a:solidFill>
                  <a:schemeClr val="bg1">
                    <a:lumMod val="50000"/>
                  </a:schemeClr>
                </a:solidFill>
                <a:latin typeface="Calibri" pitchFamily="34" charset="0"/>
                <a:sym typeface="Symbol"/>
              </a:rPr>
              <a:t> p, </a:t>
            </a:r>
            <a:r>
              <a:rPr lang="en-US" sz="2800" dirty="0" smtClean="0">
                <a:solidFill>
                  <a:srgbClr val="FF0000"/>
                </a:solidFill>
                <a:latin typeface="Calibri" pitchFamily="34" charset="0"/>
                <a:sym typeface="Symbol"/>
              </a:rPr>
              <a:t>s</a:t>
            </a:r>
            <a:r>
              <a:rPr lang="en-US" sz="2800" dirty="0" smtClean="0">
                <a:solidFill>
                  <a:schemeClr val="bg1">
                    <a:lumMod val="50000"/>
                  </a:schemeClr>
                </a:solidFill>
                <a:latin typeface="Calibri" pitchFamily="34" charset="0"/>
                <a:sym typeface="Symbol"/>
              </a:rPr>
              <a:t> | p  q, </a:t>
            </a:r>
            <a:r>
              <a:rPr lang="en-US" sz="2800" dirty="0">
                <a:solidFill>
                  <a:schemeClr val="bg1">
                    <a:lumMod val="50000"/>
                  </a:schemeClr>
                </a:solidFill>
                <a:latin typeface="Calibri" pitchFamily="34" charset="0"/>
                <a:sym typeface="Symbol"/>
              </a:rPr>
              <a:t>s  </a:t>
            </a:r>
            <a:r>
              <a:rPr lang="en-US" sz="2800" dirty="0" smtClean="0">
                <a:solidFill>
                  <a:schemeClr val="bg1">
                    <a:lumMod val="50000"/>
                  </a:schemeClr>
                </a:solidFill>
                <a:latin typeface="Calibri" pitchFamily="34" charset="0"/>
                <a:sym typeface="Symbol"/>
              </a:rPr>
              <a:t>q, p q</a:t>
            </a:r>
          </a:p>
        </p:txBody>
      </p:sp>
      <p:sp>
        <p:nvSpPr>
          <p:cNvPr id="7" name="Down Arrow 6"/>
          <p:cNvSpPr/>
          <p:nvPr/>
        </p:nvSpPr>
        <p:spPr bwMode="auto">
          <a:xfrm>
            <a:off x="2082800" y="2763520"/>
            <a:ext cx="538480" cy="883920"/>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bg1">
                  <a:lumMod val="50000"/>
                </a:schemeClr>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5440528" cy="954107"/>
          </a:xfrm>
          <a:prstGeom prst="rect">
            <a:avLst/>
          </a:prstGeom>
        </p:spPr>
        <p:txBody>
          <a:bodyPr wrap="none">
            <a:spAutoFit/>
          </a:bodyPr>
          <a:lstStyle/>
          <a:p>
            <a:pPr lvl="1"/>
            <a:r>
              <a:rPr lang="en-US" sz="2800" dirty="0" smtClean="0">
                <a:solidFill>
                  <a:schemeClr val="bg1">
                    <a:lumMod val="50000"/>
                  </a:schemeClr>
                </a:solidFill>
                <a:latin typeface="Calibri" pitchFamily="34" charset="0"/>
                <a:sym typeface="Symbol"/>
              </a:rPr>
              <a:t> p, s,  q  |  p  q, s  q, </a:t>
            </a:r>
            <a:r>
              <a:rPr lang="en-US" sz="2800" dirty="0" smtClean="0">
                <a:solidFill>
                  <a:srgbClr val="FF0000"/>
                </a:solidFill>
                <a:latin typeface="Calibri" pitchFamily="34" charset="0"/>
                <a:sym typeface="Symbol"/>
              </a:rPr>
              <a:t>p q</a:t>
            </a:r>
          </a:p>
          <a:p>
            <a:pPr lvl="1">
              <a:buNone/>
            </a:pPr>
            <a:endParaRPr lang="en-US" sz="2800" dirty="0" smtClean="0">
              <a:solidFill>
                <a:schemeClr val="bg1">
                  <a:lumMod val="50000"/>
                </a:schemeClr>
              </a:solidFill>
              <a:latin typeface="Calibri" pitchFamily="34" charset="0"/>
              <a:sym typeface="Symbol"/>
            </a:endParaRPr>
          </a:p>
        </p:txBody>
      </p:sp>
    </p:spTree>
    <p:extLst>
      <p:ext uri="{BB962C8B-B14F-4D97-AF65-F5344CB8AC3E}">
        <p14:creationId xmlns:p14="http://schemas.microsoft.com/office/powerpoint/2010/main" val="186554784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smtClean="0">
                <a:sym typeface="Symbol"/>
              </a:rPr>
              <a:t>Modern </a:t>
            </a:r>
            <a:r>
              <a:rPr smtClean="0">
                <a:latin typeface="Calibri" pitchFamily="34" charset="0"/>
                <a:sym typeface="Symbol"/>
              </a:rPr>
              <a:t>DPLL</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3" name="Text Placeholder 2"/>
          <p:cNvSpPr>
            <a:spLocks noGrp="1"/>
          </p:cNvSpPr>
          <p:nvPr>
            <p:ph idx="1"/>
          </p:nvPr>
        </p:nvSpPr>
        <p:spPr/>
        <p:txBody>
          <a:bodyPr/>
          <a:lstStyle/>
          <a:p>
            <a:r>
              <a:rPr lang="en-US" sz="3100" dirty="0" smtClean="0">
                <a:latin typeface="Calibri" pitchFamily="34" charset="0"/>
                <a:sym typeface="Symbol"/>
              </a:rPr>
              <a:t>Non-chronological backtracking (</a:t>
            </a:r>
            <a:r>
              <a:rPr lang="en-US" sz="3100" dirty="0" err="1" smtClean="0">
                <a:latin typeface="Calibri" pitchFamily="34" charset="0"/>
                <a:sym typeface="Symbol"/>
              </a:rPr>
              <a:t>backjumping</a:t>
            </a:r>
            <a:r>
              <a:rPr lang="en-US" sz="3100" dirty="0" smtClean="0">
                <a:latin typeface="Calibri" pitchFamily="34" charset="0"/>
                <a:sym typeface="Symbol"/>
              </a:rPr>
              <a:t>)</a:t>
            </a:r>
          </a:p>
          <a:p>
            <a:r>
              <a:rPr lang="en-US" sz="3100" dirty="0" smtClean="0">
                <a:sym typeface="Symbol"/>
              </a:rPr>
              <a:t>L</a:t>
            </a:r>
            <a:r>
              <a:rPr lang="en-US" sz="3100" dirty="0" smtClean="0">
                <a:latin typeface="Calibri" pitchFamily="34" charset="0"/>
                <a:sym typeface="Symbol"/>
              </a:rPr>
              <a:t>emma learning</a:t>
            </a:r>
          </a:p>
          <a:p>
            <a:endParaRPr lang="en-US" sz="3100" dirty="0">
              <a:latin typeface="Calibri" pitchFamily="34" charset="0"/>
              <a:sym typeface="Symbol"/>
            </a:endParaRPr>
          </a:p>
          <a:p>
            <a:pPr marL="0" indent="0">
              <a:buNone/>
            </a:pPr>
            <a:r>
              <a:rPr lang="en-US" sz="3100" dirty="0" smtClean="0">
                <a:latin typeface="Calibri" pitchFamily="34" charset="0"/>
                <a:sym typeface="Symbol"/>
              </a:rPr>
              <a:t>and</a:t>
            </a:r>
          </a:p>
          <a:p>
            <a:pPr marL="0" indent="0">
              <a:buNone/>
            </a:pPr>
            <a:r>
              <a:rPr lang="en-US" sz="3100" dirty="0" smtClean="0">
                <a:latin typeface="Calibri" pitchFamily="34" charset="0"/>
                <a:sym typeface="Symbol"/>
              </a:rPr>
              <a:t> </a:t>
            </a:r>
          </a:p>
          <a:p>
            <a:r>
              <a:rPr lang="en-US" sz="3100" dirty="0">
                <a:latin typeface="Calibri" pitchFamily="34" charset="0"/>
                <a:sym typeface="Symbol"/>
              </a:rPr>
              <a:t>Efficien</a:t>
            </a:r>
            <a:r>
              <a:rPr lang="en-US" sz="3100" dirty="0">
                <a:sym typeface="Symbol"/>
              </a:rPr>
              <a:t>t indexing (two-watch literal)</a:t>
            </a:r>
          </a:p>
          <a:p>
            <a:r>
              <a:rPr lang="en-US" sz="3100" dirty="0" smtClean="0">
                <a:latin typeface="Calibri" pitchFamily="34" charset="0"/>
                <a:sym typeface="Symbol"/>
              </a:rPr>
              <a:t>…</a:t>
            </a:r>
          </a:p>
          <a:p>
            <a:pPr marL="0" indent="0">
              <a:buNone/>
            </a:pPr>
            <a:endParaRPr lang="en-US" sz="3100" dirty="0">
              <a:sym typeface="Symbol"/>
            </a:endParaRPr>
          </a:p>
        </p:txBody>
      </p:sp>
    </p:spTree>
    <p:extLst>
      <p:ext uri="{BB962C8B-B14F-4D97-AF65-F5344CB8AC3E}">
        <p14:creationId xmlns:p14="http://schemas.microsoft.com/office/powerpoint/2010/main" val="205163089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188"/>
            <a:ext cx="8382000" cy="665162"/>
          </a:xfrm>
        </p:spPr>
        <p:txBody>
          <a:bodyPr>
            <a:normAutofit fontScale="90000"/>
          </a:bodyPr>
          <a:lstStyle/>
          <a:p>
            <a:r>
              <a:rPr lang="en-US" dirty="0" smtClean="0">
                <a:sym typeface="Symbol"/>
              </a:rPr>
              <a:t>CDCL – </a:t>
            </a:r>
            <a:r>
              <a:rPr lang="en-US" sz="4400" dirty="0" smtClean="0">
                <a:sym typeface="Symbol"/>
              </a:rPr>
              <a:t>Conflict Directed Clause Learning</a:t>
            </a:r>
            <a:endParaRPr sz="4400" spc="-167" dirty="0">
              <a:solidFill>
                <a:schemeClr val="accent1"/>
              </a:solidFill>
              <a:effectLst>
                <a:outerShdw blurRad="50800" dist="38100" dir="2700000" algn="tl" rotWithShape="0">
                  <a:prstClr val="black">
                    <a:alpha val="61000"/>
                  </a:prstClr>
                </a:outerShdw>
              </a:effectLst>
            </a:endParaRPr>
          </a:p>
        </p:txBody>
      </p:sp>
      <p:sp>
        <p:nvSpPr>
          <p:cNvPr id="3" name="Text Placeholder 2"/>
          <p:cNvSpPr>
            <a:spLocks noGrp="1"/>
          </p:cNvSpPr>
          <p:nvPr>
            <p:ph type="body" sz="quarter" idx="4294967295"/>
          </p:nvPr>
        </p:nvSpPr>
        <p:spPr>
          <a:xfrm>
            <a:off x="762000" y="1536700"/>
            <a:ext cx="8382000" cy="428625"/>
          </a:xfrm>
        </p:spPr>
        <p:txBody>
          <a:bodyPr>
            <a:normAutofit fontScale="85000" lnSpcReduction="20000"/>
          </a:bodyPr>
          <a:lstStyle/>
          <a:p>
            <a:pPr>
              <a:buNone/>
            </a:pPr>
            <a:r>
              <a:rPr lang="en-US" sz="3100" dirty="0" smtClean="0">
                <a:solidFill>
                  <a:srgbClr val="FF0000"/>
                </a:solidFill>
                <a:latin typeface="Calibri" pitchFamily="34" charset="0"/>
                <a:sym typeface="Symbol"/>
              </a:rPr>
              <a:t>Lemma learning</a:t>
            </a:r>
          </a:p>
        </p:txBody>
      </p:sp>
      <p:sp>
        <p:nvSpPr>
          <p:cNvPr id="5" name="Rectangle 4"/>
          <p:cNvSpPr/>
          <p:nvPr/>
        </p:nvSpPr>
        <p:spPr>
          <a:xfrm>
            <a:off x="0" y="3387144"/>
            <a:ext cx="9144000" cy="954107"/>
          </a:xfrm>
          <a:prstGeom prst="rect">
            <a:avLst/>
          </a:prstGeom>
        </p:spPr>
        <p:txBody>
          <a:bodyPr wrap="square">
            <a:spAutoFit/>
          </a:bodyPr>
          <a:lstStyle/>
          <a:p>
            <a:pPr lvl="1"/>
            <a:r>
              <a:rPr lang="en-US" sz="2800" dirty="0" smtClean="0">
                <a:solidFill>
                  <a:schemeClr val="bg1">
                    <a:lumMod val="50000"/>
                  </a:schemeClr>
                </a:solidFill>
                <a:latin typeface="Calibri" pitchFamily="34" charset="0"/>
                <a:sym typeface="Symbol"/>
              </a:rPr>
              <a:t> </a:t>
            </a:r>
            <a:r>
              <a:rPr lang="en-US" sz="2800" dirty="0">
                <a:solidFill>
                  <a:schemeClr val="bg1">
                    <a:lumMod val="50000"/>
                  </a:schemeClr>
                </a:solidFill>
                <a:latin typeface="Calibri" pitchFamily="34" charset="0"/>
                <a:sym typeface="Symbol"/>
              </a:rPr>
              <a:t> t, p, q, s | t  p  q, q </a:t>
            </a:r>
            <a:r>
              <a:rPr lang="en-US" sz="2800" dirty="0">
                <a:solidFill>
                  <a:schemeClr val="bg1"/>
                </a:solidFill>
                <a:latin typeface="Calibri" pitchFamily="34" charset="0"/>
                <a:sym typeface="Symbol"/>
              </a:rPr>
              <a:t> </a:t>
            </a:r>
            <a:r>
              <a:rPr lang="en-US" sz="2800" dirty="0">
                <a:solidFill>
                  <a:srgbClr val="C00000"/>
                </a:solidFill>
                <a:latin typeface="Calibri" pitchFamily="34" charset="0"/>
                <a:sym typeface="Symbol"/>
              </a:rPr>
              <a:t>s</a:t>
            </a:r>
            <a:r>
              <a:rPr lang="en-US" sz="2800" dirty="0">
                <a:solidFill>
                  <a:schemeClr val="bg1">
                    <a:lumMod val="50000"/>
                  </a:schemeClr>
                </a:solidFill>
                <a:latin typeface="Calibri" pitchFamily="34" charset="0"/>
                <a:sym typeface="Symbol"/>
              </a:rPr>
              <a:t>, p </a:t>
            </a:r>
            <a:r>
              <a:rPr lang="en-US" sz="2800" dirty="0" smtClean="0">
                <a:solidFill>
                  <a:schemeClr val="bg1">
                    <a:lumMod val="50000"/>
                  </a:schemeClr>
                </a:solidFill>
                <a:latin typeface="Calibri" pitchFamily="34" charset="0"/>
                <a:sym typeface="Symbol"/>
              </a:rPr>
              <a:t>s |</a:t>
            </a:r>
            <a:r>
              <a:rPr lang="en-US" sz="2800" dirty="0">
                <a:solidFill>
                  <a:srgbClr val="FF0000"/>
                </a:solidFill>
                <a:latin typeface="Calibri" pitchFamily="34" charset="0"/>
                <a:sym typeface="Symbol"/>
              </a:rPr>
              <a:t>p s</a:t>
            </a:r>
          </a:p>
          <a:p>
            <a:pPr lvl="1">
              <a:buNone/>
            </a:pPr>
            <a:endParaRPr lang="en-US" sz="2800" dirty="0" smtClean="0">
              <a:solidFill>
                <a:schemeClr val="bg1"/>
              </a:solidFill>
              <a:latin typeface="Calibri" pitchFamily="34" charset="0"/>
              <a:sym typeface="Symbol"/>
            </a:endParaRPr>
          </a:p>
        </p:txBody>
      </p:sp>
      <p:sp>
        <p:nvSpPr>
          <p:cNvPr id="7" name="Down Arrow 6"/>
          <p:cNvSpPr/>
          <p:nvPr/>
        </p:nvSpPr>
        <p:spPr bwMode="auto">
          <a:xfrm>
            <a:off x="2082800" y="2763520"/>
            <a:ext cx="538480" cy="623624"/>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8" name="Rectangle 7"/>
          <p:cNvSpPr/>
          <p:nvPr/>
        </p:nvSpPr>
        <p:spPr>
          <a:xfrm>
            <a:off x="539322" y="2181870"/>
            <a:ext cx="7614078" cy="954107"/>
          </a:xfrm>
          <a:prstGeom prst="rect">
            <a:avLst/>
          </a:prstGeom>
        </p:spPr>
        <p:txBody>
          <a:bodyPr wrap="square">
            <a:spAutoFit/>
          </a:bodyPr>
          <a:lstStyle/>
          <a:p>
            <a:pPr lvl="1"/>
            <a:r>
              <a:rPr lang="en-US" sz="2800" dirty="0" smtClean="0">
                <a:solidFill>
                  <a:schemeClr val="bg1">
                    <a:lumMod val="50000"/>
                  </a:schemeClr>
                </a:solidFill>
                <a:latin typeface="Calibri" pitchFamily="34" charset="0"/>
                <a:sym typeface="Symbol"/>
              </a:rPr>
              <a:t> t, </a:t>
            </a:r>
            <a:r>
              <a:rPr lang="en-US" sz="2800" dirty="0" smtClean="0">
                <a:solidFill>
                  <a:srgbClr val="FF0000"/>
                </a:solidFill>
                <a:latin typeface="Calibri" pitchFamily="34" charset="0"/>
                <a:sym typeface="Symbol"/>
              </a:rPr>
              <a:t>p</a:t>
            </a:r>
            <a:r>
              <a:rPr lang="en-US" sz="2800" dirty="0" smtClean="0">
                <a:solidFill>
                  <a:schemeClr val="bg1">
                    <a:lumMod val="50000"/>
                  </a:schemeClr>
                </a:solidFill>
                <a:latin typeface="Calibri" pitchFamily="34" charset="0"/>
                <a:sym typeface="Symbol"/>
              </a:rPr>
              <a:t>, </a:t>
            </a:r>
            <a:r>
              <a:rPr lang="en-US" sz="2800" dirty="0" smtClean="0">
                <a:solidFill>
                  <a:srgbClr val="FF0000"/>
                </a:solidFill>
                <a:latin typeface="Calibri" pitchFamily="34" charset="0"/>
                <a:sym typeface="Symbol"/>
              </a:rPr>
              <a:t>q, s</a:t>
            </a:r>
            <a:r>
              <a:rPr lang="en-US" sz="2800" dirty="0" smtClean="0">
                <a:solidFill>
                  <a:schemeClr val="bg1">
                    <a:lumMod val="50000"/>
                  </a:schemeClr>
                </a:solidFill>
                <a:latin typeface="Calibri" pitchFamily="34" charset="0"/>
                <a:sym typeface="Symbol"/>
              </a:rPr>
              <a:t>  </a:t>
            </a:r>
            <a:r>
              <a:rPr lang="en-US" sz="2800" dirty="0">
                <a:solidFill>
                  <a:schemeClr val="bg1">
                    <a:lumMod val="50000"/>
                  </a:schemeClr>
                </a:solidFill>
                <a:latin typeface="Calibri" pitchFamily="34" charset="0"/>
                <a:sym typeface="Symbol"/>
              </a:rPr>
              <a:t>| t</a:t>
            </a:r>
            <a:r>
              <a:rPr lang="en-US" sz="2800" dirty="0" smtClean="0">
                <a:solidFill>
                  <a:schemeClr val="bg1">
                    <a:lumMod val="50000"/>
                  </a:schemeClr>
                </a:solidFill>
                <a:latin typeface="Calibri" pitchFamily="34" charset="0"/>
                <a:sym typeface="Symbol"/>
              </a:rPr>
              <a:t>  p  q, q  s, </a:t>
            </a:r>
            <a:r>
              <a:rPr lang="en-US" sz="2800" dirty="0" smtClean="0">
                <a:solidFill>
                  <a:srgbClr val="FF0000"/>
                </a:solidFill>
                <a:latin typeface="Calibri" pitchFamily="34" charset="0"/>
                <a:sym typeface="Symbol"/>
              </a:rPr>
              <a:t>p s</a:t>
            </a:r>
          </a:p>
          <a:p>
            <a:pPr lvl="1">
              <a:buNone/>
            </a:pPr>
            <a:endParaRPr lang="en-US" sz="2800" dirty="0" smtClean="0">
              <a:solidFill>
                <a:schemeClr val="bg1"/>
              </a:solidFill>
              <a:latin typeface="Calibri" pitchFamily="34" charset="0"/>
              <a:sym typeface="Symbol"/>
            </a:endParaRPr>
          </a:p>
        </p:txBody>
      </p:sp>
      <p:sp>
        <p:nvSpPr>
          <p:cNvPr id="9" name="Down Arrow 8"/>
          <p:cNvSpPr/>
          <p:nvPr/>
        </p:nvSpPr>
        <p:spPr bwMode="auto">
          <a:xfrm>
            <a:off x="2088738" y="4029439"/>
            <a:ext cx="538480" cy="623624"/>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
        <p:nvSpPr>
          <p:cNvPr id="10" name="Rectangle 9"/>
          <p:cNvSpPr/>
          <p:nvPr/>
        </p:nvSpPr>
        <p:spPr>
          <a:xfrm>
            <a:off x="0" y="4677745"/>
            <a:ext cx="9144000" cy="954107"/>
          </a:xfrm>
          <a:prstGeom prst="rect">
            <a:avLst/>
          </a:prstGeom>
        </p:spPr>
        <p:txBody>
          <a:bodyPr wrap="square">
            <a:spAutoFit/>
          </a:bodyPr>
          <a:lstStyle/>
          <a:p>
            <a:pPr lvl="1"/>
            <a:r>
              <a:rPr lang="en-US" sz="2800" dirty="0" smtClean="0">
                <a:solidFill>
                  <a:schemeClr val="bg1">
                    <a:lumMod val="50000"/>
                  </a:schemeClr>
                </a:solidFill>
                <a:latin typeface="Calibri" pitchFamily="34" charset="0"/>
                <a:sym typeface="Symbol"/>
              </a:rPr>
              <a:t> </a:t>
            </a:r>
            <a:r>
              <a:rPr lang="en-US" sz="2800" dirty="0">
                <a:solidFill>
                  <a:schemeClr val="bg1">
                    <a:lumMod val="50000"/>
                  </a:schemeClr>
                </a:solidFill>
                <a:latin typeface="Calibri" pitchFamily="34" charset="0"/>
                <a:sym typeface="Symbol"/>
              </a:rPr>
              <a:t> t, p, q, s | t  p  </a:t>
            </a:r>
            <a:r>
              <a:rPr lang="en-US" sz="2800" dirty="0">
                <a:solidFill>
                  <a:srgbClr val="C00000"/>
                </a:solidFill>
                <a:latin typeface="Calibri" pitchFamily="34" charset="0"/>
                <a:sym typeface="Symbol"/>
              </a:rPr>
              <a:t>q</a:t>
            </a:r>
            <a:r>
              <a:rPr lang="en-US" sz="2800" dirty="0">
                <a:solidFill>
                  <a:schemeClr val="bg1">
                    <a:lumMod val="50000"/>
                  </a:schemeClr>
                </a:solidFill>
                <a:latin typeface="Calibri" pitchFamily="34" charset="0"/>
                <a:sym typeface="Symbol"/>
              </a:rPr>
              <a:t>, q  s, p </a:t>
            </a:r>
            <a:r>
              <a:rPr lang="en-US" sz="2800" dirty="0" smtClean="0">
                <a:solidFill>
                  <a:schemeClr val="bg1">
                    <a:lumMod val="50000"/>
                  </a:schemeClr>
                </a:solidFill>
                <a:latin typeface="Calibri" pitchFamily="34" charset="0"/>
                <a:sym typeface="Symbol"/>
              </a:rPr>
              <a:t>s |</a:t>
            </a:r>
            <a:r>
              <a:rPr lang="en-US" sz="2800" dirty="0">
                <a:solidFill>
                  <a:srgbClr val="FF0000"/>
                </a:solidFill>
                <a:latin typeface="Calibri" pitchFamily="34" charset="0"/>
                <a:sym typeface="Symbol"/>
              </a:rPr>
              <a:t>p </a:t>
            </a:r>
            <a:r>
              <a:rPr lang="en-US" sz="2800" dirty="0" smtClean="0">
                <a:solidFill>
                  <a:srgbClr val="FF0000"/>
                </a:solidFill>
                <a:latin typeface="Calibri" pitchFamily="34" charset="0"/>
                <a:sym typeface="Symbol"/>
              </a:rPr>
              <a:t>q</a:t>
            </a:r>
            <a:endParaRPr lang="en-US" sz="2800" dirty="0">
              <a:solidFill>
                <a:srgbClr val="FF0000"/>
              </a:solidFill>
              <a:latin typeface="Calibri" pitchFamily="34" charset="0"/>
              <a:sym typeface="Symbol"/>
            </a:endParaRPr>
          </a:p>
          <a:p>
            <a:pPr lvl="1">
              <a:buNone/>
            </a:pPr>
            <a:endParaRPr lang="en-US" sz="2800" dirty="0" smtClean="0">
              <a:solidFill>
                <a:schemeClr val="bg1"/>
              </a:solidFill>
              <a:latin typeface="Calibri" pitchFamily="34" charset="0"/>
              <a:sym typeface="Symbol"/>
            </a:endParaRPr>
          </a:p>
        </p:txBody>
      </p:sp>
      <p:sp>
        <p:nvSpPr>
          <p:cNvPr id="11" name="Rectangle 10"/>
          <p:cNvSpPr/>
          <p:nvPr/>
        </p:nvSpPr>
        <p:spPr>
          <a:xfrm>
            <a:off x="0" y="5710228"/>
            <a:ext cx="9144000" cy="954107"/>
          </a:xfrm>
          <a:prstGeom prst="rect">
            <a:avLst/>
          </a:prstGeom>
        </p:spPr>
        <p:txBody>
          <a:bodyPr wrap="square">
            <a:spAutoFit/>
          </a:bodyPr>
          <a:lstStyle/>
          <a:p>
            <a:pPr lvl="1"/>
            <a:r>
              <a:rPr lang="en-US" sz="2800" dirty="0" smtClean="0">
                <a:solidFill>
                  <a:schemeClr val="bg1">
                    <a:lumMod val="50000"/>
                  </a:schemeClr>
                </a:solidFill>
                <a:latin typeface="Calibri" pitchFamily="34" charset="0"/>
                <a:sym typeface="Symbol"/>
              </a:rPr>
              <a:t> </a:t>
            </a:r>
            <a:r>
              <a:rPr lang="en-US" sz="2800" dirty="0">
                <a:solidFill>
                  <a:schemeClr val="bg1">
                    <a:lumMod val="50000"/>
                  </a:schemeClr>
                </a:solidFill>
                <a:latin typeface="Calibri" pitchFamily="34" charset="0"/>
                <a:sym typeface="Symbol"/>
              </a:rPr>
              <a:t> t, p, q, s | t  p  q, q  s, p </a:t>
            </a:r>
            <a:r>
              <a:rPr lang="en-US" sz="2800" dirty="0" smtClean="0">
                <a:solidFill>
                  <a:schemeClr val="bg1">
                    <a:lumMod val="50000"/>
                  </a:schemeClr>
                </a:solidFill>
                <a:latin typeface="Calibri" pitchFamily="34" charset="0"/>
                <a:sym typeface="Symbol"/>
              </a:rPr>
              <a:t>s |</a:t>
            </a:r>
            <a:r>
              <a:rPr lang="en-US" sz="2800" dirty="0">
                <a:solidFill>
                  <a:srgbClr val="FF0000"/>
                </a:solidFill>
                <a:latin typeface="Calibri" pitchFamily="34" charset="0"/>
                <a:sym typeface="Symbol"/>
              </a:rPr>
              <a:t>p t</a:t>
            </a:r>
          </a:p>
          <a:p>
            <a:pPr lvl="1">
              <a:buNone/>
            </a:pPr>
            <a:endParaRPr lang="en-US" sz="2800" dirty="0" smtClean="0">
              <a:solidFill>
                <a:schemeClr val="bg1"/>
              </a:solidFill>
              <a:latin typeface="Calibri" pitchFamily="34" charset="0"/>
              <a:sym typeface="Symbol"/>
            </a:endParaRPr>
          </a:p>
        </p:txBody>
      </p:sp>
      <p:sp>
        <p:nvSpPr>
          <p:cNvPr id="12" name="Down Arrow 11"/>
          <p:cNvSpPr/>
          <p:nvPr/>
        </p:nvSpPr>
        <p:spPr bwMode="auto">
          <a:xfrm>
            <a:off x="2088738" y="5130111"/>
            <a:ext cx="538480" cy="623624"/>
          </a:xfrm>
          <a:prstGeom prst="downArrow">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marL="0" marR="0" indent="0" algn="ctr" defTabSz="1096963" rtl="0" eaLnBrk="1" fontAlgn="base" latinLnBrk="0" hangingPunct="1">
              <a:lnSpc>
                <a:spcPct val="100000"/>
              </a:lnSpc>
              <a:spcBef>
                <a:spcPct val="0"/>
              </a:spcBef>
              <a:spcAft>
                <a:spcPct val="0"/>
              </a:spcAft>
              <a:buClrTx/>
              <a:buSzTx/>
              <a:buFontTx/>
              <a:buNone/>
              <a:tabLst/>
            </a:pPr>
            <a:endParaRPr kumimoji="0" lang="en-US" sz="2800" b="0" i="0" u="none" strike="noStrike" cap="none" normalizeH="0" baseline="0" dirty="0" smtClean="0">
              <a:solidFill>
                <a:schemeClr val="tx1"/>
              </a:solidFill>
              <a:effectLst>
                <a:outerShdw blurRad="38100" dist="38100" dir="2700000" algn="tl">
                  <a:srgbClr val="000000">
                    <a:alpha val="43137"/>
                  </a:srgbClr>
                </a:outerShdw>
              </a:effectLst>
              <a:latin typeface="Segoe" pitchFamily="34" charset="0"/>
            </a:endParaRPr>
          </a:p>
        </p:txBody>
      </p:sp>
    </p:spTree>
    <p:extLst>
      <p:ext uri="{BB962C8B-B14F-4D97-AF65-F5344CB8AC3E}">
        <p14:creationId xmlns:p14="http://schemas.microsoft.com/office/powerpoint/2010/main" val="2670159365"/>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9"/>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animBg="1"/>
      <p:bldP spid="9" grpId="0" animBg="1"/>
      <p:bldP spid="10" grpId="0"/>
      <p:bldP spid="11" grpId="0"/>
      <p:bldP spid="12"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ounded Rectangle 7"/>
          <p:cNvSpPr/>
          <p:nvPr/>
        </p:nvSpPr>
        <p:spPr bwMode="auto">
          <a:xfrm>
            <a:off x="215516" y="4834553"/>
            <a:ext cx="8388932" cy="956647"/>
          </a:xfrm>
          <a:prstGeom prst="roundRect">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endParaRPr lang="en-US" sz="2800" dirty="0" smtClean="0">
              <a:solidFill>
                <a:srgbClr val="FFFFFF"/>
              </a:solidFill>
              <a:effectLst>
                <a:outerShdw blurRad="38100" dist="38100" dir="2700000" algn="tl">
                  <a:srgbClr val="000000">
                    <a:alpha val="43137"/>
                  </a:srgbClr>
                </a:outerShdw>
              </a:effectLst>
            </a:endParaRPr>
          </a:p>
        </p:txBody>
      </p:sp>
      <p:sp>
        <p:nvSpPr>
          <p:cNvPr id="7" name="Rounded Rectangle 6"/>
          <p:cNvSpPr/>
          <p:nvPr/>
        </p:nvSpPr>
        <p:spPr bwMode="auto">
          <a:xfrm>
            <a:off x="215516" y="3462953"/>
            <a:ext cx="8388932" cy="1337647"/>
          </a:xfrm>
          <a:prstGeom prst="roundRect">
            <a:avLst/>
          </a:prstGeom>
          <a:ln>
            <a:headEnd type="none" w="med" len="med"/>
            <a:tailEnd type="none" w="med" len="med"/>
          </a:ln>
        </p:spPr>
        <p:style>
          <a:lnRef idx="1">
            <a:schemeClr val="accent1"/>
          </a:lnRef>
          <a:fillRef idx="2">
            <a:schemeClr val="accent1"/>
          </a:fillRef>
          <a:effectRef idx="1">
            <a:schemeClr val="accent1"/>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endParaRPr lang="en-US" sz="2800" dirty="0" smtClean="0">
              <a:solidFill>
                <a:srgbClr val="FFFFFF"/>
              </a:solidFill>
              <a:effectLst>
                <a:outerShdw blurRad="38100" dist="38100" dir="2700000" algn="tl">
                  <a:srgbClr val="000000">
                    <a:alpha val="43137"/>
                  </a:srgbClr>
                </a:outerShdw>
              </a:effectLst>
            </a:endParaRPr>
          </a:p>
        </p:txBody>
      </p:sp>
      <p:sp>
        <p:nvSpPr>
          <p:cNvPr id="3" name="Rounded Rectangle 2"/>
          <p:cNvSpPr/>
          <p:nvPr/>
        </p:nvSpPr>
        <p:spPr bwMode="auto">
          <a:xfrm>
            <a:off x="215516" y="2024844"/>
            <a:ext cx="8388932" cy="1404156"/>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a:endParaRPr lang="en-US" sz="2800" dirty="0" smtClean="0">
              <a:solidFill>
                <a:srgbClr val="FFFFFF"/>
              </a:solidFill>
              <a:effectLst>
                <a:outerShdw blurRad="38100" dist="38100" dir="2700000" algn="tl">
                  <a:srgbClr val="000000">
                    <a:alpha val="43137"/>
                  </a:srgbClr>
                </a:outerShdw>
              </a:effectLst>
            </a:endParaRPr>
          </a:p>
        </p:txBody>
      </p:sp>
      <p:sp>
        <p:nvSpPr>
          <p:cNvPr id="2" name="Title 1"/>
          <p:cNvSpPr>
            <a:spLocks noGrp="1"/>
          </p:cNvSpPr>
          <p:nvPr>
            <p:ph type="title" idx="4294967295"/>
          </p:nvPr>
        </p:nvSpPr>
        <p:spPr>
          <a:xfrm>
            <a:off x="0" y="325438"/>
            <a:ext cx="8382000" cy="665162"/>
          </a:xfrm>
        </p:spPr>
        <p:txBody>
          <a:bodyPr>
            <a:normAutofit fontScale="90000"/>
          </a:bodyPr>
          <a:lstStyle/>
          <a:p>
            <a:r>
              <a:rPr lang="en-US" sz="4800" dirty="0" smtClean="0"/>
              <a:t>Core Engine in Z3: </a:t>
            </a:r>
            <a:br>
              <a:rPr lang="en-US" sz="4800" dirty="0" smtClean="0"/>
            </a:br>
            <a:r>
              <a:rPr lang="en-US" sz="4800" dirty="0" smtClean="0"/>
              <a:t>Modern DPLL/CDCL</a:t>
            </a:r>
            <a:endParaRPr lang="en-US" sz="4800" dirty="0"/>
          </a:p>
        </p:txBody>
      </p:sp>
      <mc:AlternateContent xmlns:mc="http://schemas.openxmlformats.org/markup-compatibility/2006" xmlns:a14="http://schemas.microsoft.com/office/drawing/2010/main">
        <mc:Choice Requires="a14">
          <p:graphicFrame>
            <p:nvGraphicFramePr>
              <p:cNvPr id="11" name="Table 10"/>
              <p:cNvGraphicFramePr>
                <a:graphicFrameLocks noGrp="1"/>
              </p:cNvGraphicFramePr>
              <p:nvPr>
                <p:extLst/>
              </p:nvPr>
            </p:nvGraphicFramePr>
            <p:xfrm>
              <a:off x="609600" y="1484343"/>
              <a:ext cx="7924800" cy="5373657"/>
            </p:xfrm>
            <a:graphic>
              <a:graphicData uri="http://schemas.openxmlformats.org/drawingml/2006/table">
                <a:tbl>
                  <a:tblPr firstRow="1" bandRow="1">
                    <a:tableStyleId>{2D5ABB26-0587-4C30-8999-92F81FD0307C}</a:tableStyleId>
                  </a:tblPr>
                  <a:tblGrid>
                    <a:gridCol w="1475190">
                      <a:extLst>
                        <a:ext uri="{9D8B030D-6E8A-4147-A177-3AD203B41FA5}">
                          <a16:colId xmlns:a16="http://schemas.microsoft.com/office/drawing/2014/main" val="20000"/>
                        </a:ext>
                      </a:extLst>
                    </a:gridCol>
                    <a:gridCol w="378261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478664">
                    <a:tc>
                      <a:txBody>
                        <a:bodyPr/>
                        <a:lstStyle/>
                        <a:p>
                          <a:pPr algn="l"/>
                          <a:r>
                            <a:rPr lang="en-US" dirty="0" smtClean="0">
                              <a:solidFill>
                                <a:schemeClr val="tx1"/>
                              </a:solidFill>
                            </a:rPr>
                            <a:t>Initialize</a:t>
                          </a:r>
                          <a:endParaRPr lang="en-US"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𝜖</m:t>
                              </m:r>
                              <m:r>
                                <a:rPr lang="en-US" b="0" i="1" smtClean="0">
                                  <a:solidFill>
                                    <a:schemeClr val="tx1"/>
                                  </a:solidFill>
                                  <a:latin typeface="Cambria Math"/>
                                </a:rPr>
                                <m:t>| </m:t>
                              </m:r>
                              <m:r>
                                <a:rPr lang="en-US" b="0" i="1" smtClean="0">
                                  <a:solidFill>
                                    <a:schemeClr val="tx1"/>
                                  </a:solidFill>
                                  <a:latin typeface="Cambria Math"/>
                                </a:rPr>
                                <m:t>𝐹</m:t>
                              </m:r>
                            </m:oMath>
                          </a14:m>
                          <a:r>
                            <a:rPr lang="en-US" dirty="0" smtClean="0">
                              <a:solidFill>
                                <a:schemeClr val="tx1"/>
                              </a:solidFill>
                            </a:rPr>
                            <a:t> </a:t>
                          </a:r>
                          <a:endParaRPr lang="en-US" dirty="0" err="1" smtClean="0">
                            <a:solidFill>
                              <a:schemeClr val="tx1"/>
                            </a:solidFill>
                          </a:endParaRPr>
                        </a:p>
                      </a:txBody>
                      <a:tcPr/>
                    </a:tc>
                    <a:tc>
                      <a:txBody>
                        <a:bodyPr/>
                        <a:lstStyle/>
                        <a:p>
                          <a14:m>
                            <m:oMath xmlns:m="http://schemas.openxmlformats.org/officeDocument/2006/math">
                              <m:r>
                                <a:rPr lang="en-US" b="0" i="1" smtClean="0">
                                  <a:solidFill>
                                    <a:schemeClr val="tx1"/>
                                  </a:solidFill>
                                  <a:latin typeface="Cambria Math"/>
                                </a:rPr>
                                <m:t>𝐹</m:t>
                              </m:r>
                              <m:r>
                                <a:rPr lang="en-US" b="0" i="1" smtClean="0">
                                  <a:solidFill>
                                    <a:schemeClr val="tx1"/>
                                  </a:solidFill>
                                  <a:latin typeface="Cambria Math"/>
                                </a:rPr>
                                <m:t> </m:t>
                              </m:r>
                              <m:r>
                                <a:rPr lang="en-US" b="0" i="1" smtClean="0">
                                  <a:solidFill>
                                    <a:schemeClr val="tx1"/>
                                  </a:solidFill>
                                  <a:latin typeface="Cambria Math"/>
                                </a:rPr>
                                <m:t>𝑖𝑠</m:t>
                              </m:r>
                              <m:r>
                                <a:rPr lang="en-US" b="0" i="1" smtClean="0">
                                  <a:solidFill>
                                    <a:schemeClr val="tx1"/>
                                  </a:solidFill>
                                  <a:latin typeface="Cambria Math"/>
                                </a:rPr>
                                <m:t> </m:t>
                              </m:r>
                              <m:r>
                                <a:rPr lang="en-US" b="0" i="1" smtClean="0">
                                  <a:solidFill>
                                    <a:schemeClr val="tx1"/>
                                  </a:solidFill>
                                  <a:latin typeface="Cambria Math"/>
                                </a:rPr>
                                <m:t>𝑎</m:t>
                              </m:r>
                              <m:r>
                                <a:rPr lang="en-US" b="0" i="1" smtClean="0">
                                  <a:solidFill>
                                    <a:schemeClr val="tx1"/>
                                  </a:solidFill>
                                  <a:latin typeface="Cambria Math"/>
                                </a:rPr>
                                <m:t> </m:t>
                              </m:r>
                              <m:r>
                                <a:rPr lang="en-US" b="0" i="1" smtClean="0">
                                  <a:solidFill>
                                    <a:schemeClr val="tx1"/>
                                  </a:solidFill>
                                  <a:latin typeface="Cambria Math"/>
                                </a:rPr>
                                <m:t>𝑠𝑒𝑡</m:t>
                              </m:r>
                              <m:r>
                                <a:rPr lang="en-US" b="0" i="1" smtClean="0">
                                  <a:solidFill>
                                    <a:schemeClr val="tx1"/>
                                  </a:solidFill>
                                  <a:latin typeface="Cambria Math"/>
                                </a:rPr>
                                <m:t> </m:t>
                              </m:r>
                              <m:r>
                                <a:rPr lang="en-US" b="0" i="1" smtClean="0">
                                  <a:solidFill>
                                    <a:schemeClr val="tx1"/>
                                  </a:solidFill>
                                  <a:latin typeface="Cambria Math"/>
                                </a:rPr>
                                <m:t>𝑜𝑓</m:t>
                              </m:r>
                              <m:r>
                                <a:rPr lang="en-US" b="0" i="1" smtClean="0">
                                  <a:solidFill>
                                    <a:schemeClr val="tx1"/>
                                  </a:solidFill>
                                  <a:latin typeface="Cambria Math"/>
                                </a:rPr>
                                <m:t> </m:t>
                              </m:r>
                              <m:r>
                                <a:rPr lang="en-US" b="0" i="1" smtClean="0">
                                  <a:solidFill>
                                    <a:schemeClr val="tx1"/>
                                  </a:solidFill>
                                  <a:latin typeface="Cambria Math"/>
                                </a:rPr>
                                <m:t>𝑐𝑙𝑎𝑢𝑠𝑒𝑠</m:t>
                              </m:r>
                            </m:oMath>
                          </a14:m>
                          <a:r>
                            <a:rPr lang="en-US" dirty="0" smtClean="0">
                              <a:solidFill>
                                <a:schemeClr val="tx1"/>
                              </a:solidFill>
                            </a:rPr>
                            <a:t> </a:t>
                          </a:r>
                          <a:endParaRPr lang="en-US" dirty="0">
                            <a:solidFill>
                              <a:schemeClr val="tx1"/>
                            </a:solidFill>
                          </a:endParaRPr>
                        </a:p>
                      </a:txBody>
                      <a:tcPr/>
                    </a:tc>
                    <a:extLst>
                      <a:ext uri="{0D108BD9-81ED-4DB2-BD59-A6C34878D82A}">
                        <a16:rowId xmlns:a16="http://schemas.microsoft.com/office/drawing/2014/main" val="10000"/>
                      </a:ext>
                    </a:extLst>
                  </a:tr>
                  <a:tr h="478664">
                    <a:tc>
                      <a:txBody>
                        <a:bodyPr/>
                        <a:lstStyle/>
                        <a:p>
                          <a:pPr algn="l"/>
                          <a:r>
                            <a:rPr lang="en-US" dirty="0" smtClean="0">
                              <a:solidFill>
                                <a:schemeClr val="tx1"/>
                              </a:solidFill>
                            </a:rPr>
                            <a:t>Decide</a:t>
                          </a:r>
                          <a:endParaRPr lang="en-US" dirty="0">
                            <a:solidFill>
                              <a:schemeClr val="tx1"/>
                            </a:solidFill>
                          </a:endParaRPr>
                        </a:p>
                      </a:txBody>
                      <a:tcPr/>
                    </a:tc>
                    <a:tc>
                      <a:txBody>
                        <a:bodyPr/>
                        <a:lstStyle/>
                        <a:p>
                          <a:pPr algn="l"/>
                          <a14:m>
                            <m:oMath xmlns:m="http://schemas.openxmlformats.org/officeDocument/2006/math">
                              <m:r>
                                <a:rPr lang="en-US" b="0" i="1" smtClean="0">
                                  <a:solidFill>
                                    <a:schemeClr val="tx1"/>
                                  </a:solidFill>
                                  <a:latin typeface="Cambria Math"/>
                                </a:rPr>
                                <m:t>𝑀</m:t>
                              </m:r>
                              <m:r>
                                <a:rPr lang="en-US" b="0" i="1" smtClean="0">
                                  <a:solidFill>
                                    <a:schemeClr val="tx1"/>
                                  </a:solidFill>
                                  <a:latin typeface="Cambria Math"/>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  </m:t>
                                  </m:r>
                                  <m:r>
                                    <a:rPr lang="en-US" i="1" smtClean="0">
                                      <a:solidFill>
                                        <a:schemeClr val="tx1"/>
                                      </a:solidFill>
                                      <a:latin typeface="Cambria Math"/>
                                    </a:rPr>
                                    <m:t>𝐹</m:t>
                                  </m:r>
                                  <m:r>
                                    <a:rPr lang="en-US" i="1" smtClean="0">
                                      <a:solidFill>
                                        <a:schemeClr val="tx1"/>
                                      </a:solidFill>
                                      <a:latin typeface="Cambria Math"/>
                                    </a:rPr>
                                    <m:t> ⟹</m:t>
                                  </m:r>
                                  <m:r>
                                    <a:rPr lang="en-US" b="0" i="1" smtClean="0">
                                      <a:solidFill>
                                        <a:schemeClr val="tx1"/>
                                      </a:solidFill>
                                      <a:latin typeface="Cambria Math"/>
                                    </a:rPr>
                                    <m:t>𝑀</m:t>
                                  </m:r>
                                  <m:r>
                                    <a:rPr lang="en-US" b="0" i="1" smtClean="0">
                                      <a:solidFill>
                                        <a:schemeClr val="tx1"/>
                                      </a:solidFill>
                                      <a:latin typeface="Cambria Math"/>
                                    </a:rPr>
                                    <m:t>, ℓ   </m:t>
                                  </m:r>
                                </m:e>
                              </m:d>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m:t>
                              </m:r>
                            </m:oMath>
                          </a14:m>
                          <a:r>
                            <a:rPr lang="en-US" dirty="0" smtClean="0">
                              <a:solidFill>
                                <a:schemeClr val="tx1"/>
                              </a:solidFill>
                            </a:rPr>
                            <a:t> </a:t>
                          </a:r>
                          <a:endParaRPr lang="en-US" dirty="0">
                            <a:solidFill>
                              <a:schemeClr val="tx1"/>
                            </a:solidFill>
                          </a:endParaRPr>
                        </a:p>
                      </a:txBody>
                      <a:tcPr/>
                    </a:tc>
                    <a:tc>
                      <a:txBody>
                        <a:bodyPr/>
                        <a:lstStyle/>
                        <a:p>
                          <a14:m>
                            <m:oMath xmlns:m="http://schemas.openxmlformats.org/officeDocument/2006/math">
                              <m:r>
                                <a:rPr lang="en-US" b="0" i="1" smtClean="0">
                                  <a:solidFill>
                                    <a:schemeClr val="tx1"/>
                                  </a:solidFill>
                                  <a:latin typeface="Cambria Math"/>
                                </a:rPr>
                                <m:t>ℓ </m:t>
                              </m:r>
                              <m:r>
                                <a:rPr lang="en-US" b="0" i="1" smtClean="0">
                                  <a:solidFill>
                                    <a:schemeClr val="tx1"/>
                                  </a:solidFill>
                                  <a:latin typeface="Cambria Math"/>
                                </a:rPr>
                                <m:t>𝑖𝑠</m:t>
                              </m:r>
                              <m:r>
                                <a:rPr lang="en-US" b="0" i="1" smtClean="0">
                                  <a:solidFill>
                                    <a:schemeClr val="tx1"/>
                                  </a:solidFill>
                                  <a:latin typeface="Cambria Math"/>
                                </a:rPr>
                                <m:t> </m:t>
                              </m:r>
                              <m:r>
                                <a:rPr lang="en-US" b="0" i="1" smtClean="0">
                                  <a:solidFill>
                                    <a:schemeClr val="tx1"/>
                                  </a:solidFill>
                                  <a:latin typeface="Cambria Math"/>
                                </a:rPr>
                                <m:t>𝑢𝑛𝑎𝑠𝑠𝑖𝑔𝑛𝑒𝑑</m:t>
                              </m:r>
                              <m:r>
                                <a:rPr lang="en-US" b="0" i="1" smtClean="0">
                                  <a:solidFill>
                                    <a:schemeClr val="tx1"/>
                                  </a:solidFill>
                                  <a:latin typeface="Cambria Math"/>
                                </a:rPr>
                                <m:t> </m:t>
                              </m:r>
                            </m:oMath>
                          </a14:m>
                          <a:r>
                            <a:rPr lang="en-US" dirty="0" smtClean="0">
                              <a:solidFill>
                                <a:schemeClr val="tx1"/>
                              </a:solidFill>
                            </a:rPr>
                            <a:t> </a:t>
                          </a:r>
                          <a:endParaRPr lang="en-US" dirty="0">
                            <a:solidFill>
                              <a:schemeClr val="tx1"/>
                            </a:solidFill>
                          </a:endParaRPr>
                        </a:p>
                      </a:txBody>
                      <a:tcPr/>
                    </a:tc>
                    <a:extLst>
                      <a:ext uri="{0D108BD9-81ED-4DB2-BD59-A6C34878D82A}">
                        <a16:rowId xmlns:a16="http://schemas.microsoft.com/office/drawing/2014/main" val="10001"/>
                      </a:ext>
                    </a:extLst>
                  </a:tr>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Propagate</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𝑀</m:t>
                              </m:r>
                              <m:r>
                                <a:rPr lang="en-US" b="0" i="1" smtClean="0">
                                  <a:solidFill>
                                    <a:schemeClr val="tx1"/>
                                  </a:solidFill>
                                  <a:latin typeface="Cambria Math"/>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m:t>
                                  </m:r>
                                  <m:r>
                                    <a:rPr lang="en-US" b="0" i="1" smtClean="0">
                                      <a:solidFill>
                                        <a:schemeClr val="tx1"/>
                                      </a:solidFill>
                                      <a:latin typeface="Cambria Math"/>
                                    </a:rPr>
                                    <m:t>𝐶</m:t>
                                  </m:r>
                                  <m:r>
                                    <a:rPr lang="en-US" b="0" i="1" smtClean="0">
                                      <a:solidFill>
                                        <a:schemeClr val="tx1"/>
                                      </a:solidFill>
                                      <a:latin typeface="Cambria Math"/>
                                    </a:rPr>
                                    <m:t>∨ℓ ⟹</m:t>
                                  </m:r>
                                  <m:r>
                                    <a:rPr lang="en-US" b="0" i="1" smtClean="0">
                                      <a:solidFill>
                                        <a:schemeClr val="tx1"/>
                                      </a:solidFill>
                                      <a:latin typeface="Cambria Math"/>
                                    </a:rPr>
                                    <m:t>𝑀</m:t>
                                  </m:r>
                                  <m:r>
                                    <a:rPr lang="en-US" b="0" i="1" smtClean="0">
                                      <a:solidFill>
                                        <a:schemeClr val="tx1"/>
                                      </a:solidFill>
                                      <a:latin typeface="Cambria Math"/>
                                    </a:rPr>
                                    <m:t>, </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ℓ</m:t>
                                      </m:r>
                                    </m:e>
                                    <m:sup>
                                      <m:r>
                                        <a:rPr lang="en-US" b="0" i="1" smtClean="0">
                                          <a:solidFill>
                                            <a:schemeClr val="tx1"/>
                                          </a:solidFill>
                                          <a:latin typeface="Cambria Math"/>
                                        </a:rPr>
                                        <m:t>𝐶</m:t>
                                      </m:r>
                                      <m:r>
                                        <a:rPr lang="en-US" b="0" i="1" smtClean="0">
                                          <a:solidFill>
                                            <a:schemeClr val="tx1"/>
                                          </a:solidFill>
                                          <a:latin typeface="Cambria Math"/>
                                        </a:rPr>
                                        <m:t>∨ℓ</m:t>
                                      </m:r>
                                    </m:sup>
                                  </m:sSup>
                                  <m:r>
                                    <a:rPr lang="en-US" b="0" i="1" smtClean="0">
                                      <a:solidFill>
                                        <a:schemeClr val="tx1"/>
                                      </a:solidFill>
                                      <a:latin typeface="Cambria Math"/>
                                    </a:rPr>
                                    <m:t>   </m:t>
                                  </m:r>
                                </m:e>
                              </m:d>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m:t>
                              </m:r>
                              <m:r>
                                <a:rPr lang="en-US" b="0" i="1" smtClean="0">
                                  <a:solidFill>
                                    <a:schemeClr val="tx1"/>
                                  </a:solidFill>
                                  <a:latin typeface="Cambria Math"/>
                                </a:rPr>
                                <m:t>𝐶</m:t>
                              </m:r>
                              <m:r>
                                <a:rPr lang="en-US" b="0" i="1" smtClean="0">
                                  <a:solidFill>
                                    <a:schemeClr val="tx1"/>
                                  </a:solidFill>
                                  <a:latin typeface="Cambria Math"/>
                                </a:rPr>
                                <m:t>∨ℓ</m:t>
                              </m:r>
                            </m:oMath>
                          </a14:m>
                          <a:r>
                            <a:rPr lang="en-US" dirty="0" smtClean="0">
                              <a:solidFill>
                                <a:schemeClr val="tx1"/>
                              </a:solidFill>
                            </a:rPr>
                            <a:t> </a:t>
                          </a:r>
                          <a:endParaRPr lang="en-US"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𝐶</m:t>
                              </m:r>
                              <m:r>
                                <a:rPr lang="en-US" b="0" i="1" smtClean="0">
                                  <a:solidFill>
                                    <a:schemeClr val="tx1"/>
                                  </a:solidFill>
                                  <a:latin typeface="Cambria Math"/>
                                </a:rPr>
                                <m:t> </m:t>
                              </m:r>
                              <m:r>
                                <a:rPr lang="en-US" b="0" i="1" smtClean="0">
                                  <a:solidFill>
                                    <a:schemeClr val="tx1"/>
                                  </a:solidFill>
                                  <a:latin typeface="Cambria Math"/>
                                </a:rPr>
                                <m:t>𝑖𝑠</m:t>
                              </m:r>
                              <m:r>
                                <a:rPr lang="en-US" b="0" i="1" smtClean="0">
                                  <a:solidFill>
                                    <a:schemeClr val="tx1"/>
                                  </a:solidFill>
                                  <a:latin typeface="Cambria Math"/>
                                </a:rPr>
                                <m:t> </m:t>
                              </m:r>
                              <m:r>
                                <a:rPr lang="en-US" b="0" i="1" smtClean="0">
                                  <a:solidFill>
                                    <a:schemeClr val="tx1"/>
                                  </a:solidFill>
                                  <a:latin typeface="Cambria Math"/>
                                </a:rPr>
                                <m:t>𝑓𝑎𝑙𝑠𝑒</m:t>
                              </m:r>
                              <m:r>
                                <a:rPr lang="en-US" b="0" i="1" smtClean="0">
                                  <a:solidFill>
                                    <a:schemeClr val="tx1"/>
                                  </a:solidFill>
                                  <a:latin typeface="Cambria Math"/>
                                </a:rPr>
                                <m:t> </m:t>
                              </m:r>
                              <m:r>
                                <a:rPr lang="en-US" b="0" i="1" smtClean="0">
                                  <a:solidFill>
                                    <a:schemeClr val="tx1"/>
                                  </a:solidFill>
                                  <a:latin typeface="Cambria Math"/>
                                </a:rPr>
                                <m:t>𝑢𝑛𝑑𝑒𝑟</m:t>
                              </m:r>
                              <m:r>
                                <a:rPr lang="en-US" b="0" i="1" smtClean="0">
                                  <a:solidFill>
                                    <a:schemeClr val="tx1"/>
                                  </a:solidFill>
                                  <a:latin typeface="Cambria Math"/>
                                </a:rPr>
                                <m:t> </m:t>
                              </m:r>
                              <m:r>
                                <a:rPr lang="en-US" b="0" i="1" smtClean="0">
                                  <a:solidFill>
                                    <a:schemeClr val="tx1"/>
                                  </a:solidFill>
                                  <a:latin typeface="Cambria Math"/>
                                </a:rPr>
                                <m:t>𝑀</m:t>
                              </m:r>
                            </m:oMath>
                          </a14:m>
                          <a:r>
                            <a:rPr lang="en-US" dirty="0" smtClean="0">
                              <a:solidFill>
                                <a:schemeClr val="tx1"/>
                              </a:solidFill>
                            </a:rPr>
                            <a:t> </a:t>
                          </a:r>
                        </a:p>
                      </a:txBody>
                      <a:tcPr/>
                    </a:tc>
                    <a:extLst>
                      <a:ext uri="{0D108BD9-81ED-4DB2-BD59-A6C34878D82A}">
                        <a16:rowId xmlns:a16="http://schemas.microsoft.com/office/drawing/2014/main" val="10002"/>
                      </a:ext>
                    </a:extLst>
                  </a:tr>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Sat</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𝑀</m:t>
                              </m:r>
                              <m:r>
                                <a:rPr lang="en-US" b="0" i="1" smtClean="0">
                                  <a:solidFill>
                                    <a:schemeClr val="tx1"/>
                                  </a:solidFill>
                                  <a:latin typeface="Cambria Math"/>
                                </a:rPr>
                                <m:t> |</m:t>
                              </m:r>
                              <m:r>
                                <a:rPr lang="en-US" i="1" smtClean="0">
                                  <a:solidFill>
                                    <a:schemeClr val="tx1"/>
                                  </a:solidFill>
                                  <a:latin typeface="Cambria Math"/>
                                </a:rPr>
                                <m:t>𝐹</m:t>
                              </m:r>
                              <m:r>
                                <a:rPr lang="en-US" i="1" smtClean="0">
                                  <a:solidFill>
                                    <a:schemeClr val="tx1"/>
                                  </a:solidFill>
                                  <a:latin typeface="Cambria Math"/>
                                </a:rPr>
                                <m:t> ⟹</m:t>
                              </m:r>
                              <m:r>
                                <a:rPr lang="en-US" b="0" i="1" smtClean="0">
                                  <a:solidFill>
                                    <a:schemeClr val="tx1"/>
                                  </a:solidFill>
                                  <a:latin typeface="Cambria Math"/>
                                </a:rPr>
                                <m:t>𝑀</m:t>
                              </m:r>
                            </m:oMath>
                          </a14:m>
                          <a:r>
                            <a:rPr lang="en-US" dirty="0" smtClean="0">
                              <a:solidFill>
                                <a:schemeClr val="tx1"/>
                              </a:solidFill>
                            </a:rPr>
                            <a:t> </a:t>
                          </a:r>
                          <a:endParaRPr lang="en-US"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𝐹</m:t>
                              </m:r>
                              <m:r>
                                <a:rPr lang="en-US" b="0" i="1" smtClean="0">
                                  <a:solidFill>
                                    <a:schemeClr val="tx1"/>
                                  </a:solidFill>
                                  <a:latin typeface="Cambria Math"/>
                                </a:rPr>
                                <m:t> </m:t>
                              </m:r>
                              <m:r>
                                <a:rPr lang="en-US" b="0" i="1" smtClean="0">
                                  <a:solidFill>
                                    <a:schemeClr val="tx1"/>
                                  </a:solidFill>
                                  <a:latin typeface="Cambria Math"/>
                                </a:rPr>
                                <m:t>𝑡𝑟𝑢𝑒</m:t>
                              </m:r>
                              <m:r>
                                <a:rPr lang="en-US" b="0" i="1" smtClean="0">
                                  <a:solidFill>
                                    <a:schemeClr val="tx1"/>
                                  </a:solidFill>
                                  <a:latin typeface="Cambria Math"/>
                                </a:rPr>
                                <m:t> </m:t>
                              </m:r>
                              <m:r>
                                <a:rPr lang="en-US" b="0" i="1" smtClean="0">
                                  <a:solidFill>
                                    <a:schemeClr val="tx1"/>
                                  </a:solidFill>
                                  <a:latin typeface="Cambria Math"/>
                                </a:rPr>
                                <m:t>𝑢𝑛𝑑𝑒𝑟</m:t>
                              </m:r>
                              <m:r>
                                <a:rPr lang="en-US" b="0" i="1" smtClean="0">
                                  <a:solidFill>
                                    <a:schemeClr val="tx1"/>
                                  </a:solidFill>
                                  <a:latin typeface="Cambria Math"/>
                                </a:rPr>
                                <m:t> </m:t>
                              </m:r>
                              <m:r>
                                <a:rPr lang="en-US" b="0" i="1" smtClean="0">
                                  <a:solidFill>
                                    <a:schemeClr val="tx1"/>
                                  </a:solidFill>
                                  <a:latin typeface="Cambria Math"/>
                                </a:rPr>
                                <m:t>𝑀</m:t>
                              </m:r>
                              <m:r>
                                <a:rPr lang="en-US" b="0" i="1" smtClean="0">
                                  <a:solidFill>
                                    <a:schemeClr val="tx1"/>
                                  </a:solidFill>
                                  <a:latin typeface="Cambria Math"/>
                                </a:rPr>
                                <m:t>  </m:t>
                              </m:r>
                            </m:oMath>
                          </a14:m>
                          <a:r>
                            <a:rPr lang="en-US" b="0" i="1" dirty="0" smtClean="0">
                              <a:solidFill>
                                <a:schemeClr val="tx1"/>
                              </a:solidFill>
                              <a:latin typeface="Cambria Math"/>
                            </a:rPr>
                            <a:t> </a:t>
                          </a:r>
                          <a:endParaRPr lang="en-US" dirty="0" err="1" smtClean="0">
                            <a:solidFill>
                              <a:schemeClr val="tx1"/>
                            </a:solidFill>
                          </a:endParaRPr>
                        </a:p>
                      </a:txBody>
                      <a:tcPr/>
                    </a:tc>
                    <a:extLst>
                      <a:ext uri="{0D108BD9-81ED-4DB2-BD59-A6C34878D82A}">
                        <a16:rowId xmlns:a16="http://schemas.microsoft.com/office/drawing/2014/main" val="10003"/>
                      </a:ext>
                    </a:extLst>
                  </a:tr>
                  <a:tr h="4786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Conflict</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𝑀</m:t>
                              </m:r>
                              <m:r>
                                <a:rPr lang="en-US" b="0" i="1" smtClean="0">
                                  <a:solidFill>
                                    <a:schemeClr val="tx1"/>
                                  </a:solidFill>
                                  <a:latin typeface="Cambria Math"/>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m:t>
                                  </m:r>
                                  <m:r>
                                    <a:rPr lang="en-US" b="0" i="1" smtClean="0">
                                      <a:solidFill>
                                        <a:schemeClr val="tx1"/>
                                      </a:solidFill>
                                      <a:latin typeface="Cambria Math"/>
                                    </a:rPr>
                                    <m:t>𝐶</m:t>
                                  </m:r>
                                  <m:r>
                                    <a:rPr lang="en-US" b="0" i="1" smtClean="0">
                                      <a:solidFill>
                                        <a:schemeClr val="tx1"/>
                                      </a:solidFill>
                                      <a:latin typeface="Cambria Math"/>
                                    </a:rPr>
                                    <m:t> ⟹</m:t>
                                  </m:r>
                                  <m:r>
                                    <a:rPr lang="en-US" b="0" i="1" smtClean="0">
                                      <a:solidFill>
                                        <a:schemeClr val="tx1"/>
                                      </a:solidFill>
                                      <a:latin typeface="Cambria Math"/>
                                    </a:rPr>
                                    <m:t>𝑀</m:t>
                                  </m:r>
                                  <m:r>
                                    <a:rPr lang="en-US" b="0" i="1" smtClean="0">
                                      <a:solidFill>
                                        <a:schemeClr val="tx1"/>
                                      </a:solidFill>
                                      <a:latin typeface="Cambria Math"/>
                                    </a:rPr>
                                    <m:t>  </m:t>
                                  </m:r>
                                </m:e>
                              </m:d>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m:t>
                              </m:r>
                              <m:r>
                                <a:rPr lang="en-US" b="0" i="1" smtClean="0">
                                  <a:solidFill>
                                    <a:schemeClr val="tx1"/>
                                  </a:solidFill>
                                  <a:latin typeface="Cambria Math"/>
                                </a:rPr>
                                <m:t>𝐶</m:t>
                              </m:r>
                              <m:r>
                                <a:rPr lang="en-US" b="0" i="1" smtClean="0">
                                  <a:solidFill>
                                    <a:schemeClr val="tx1"/>
                                  </a:solidFill>
                                  <a:latin typeface="Cambria Math"/>
                                </a:rPr>
                                <m:t> | </m:t>
                              </m:r>
                              <m:r>
                                <a:rPr lang="en-US" b="0" i="1" smtClean="0">
                                  <a:solidFill>
                                    <a:schemeClr val="tx1"/>
                                  </a:solidFill>
                                  <a:latin typeface="Cambria Math"/>
                                </a:rPr>
                                <m:t>𝐶</m:t>
                              </m:r>
                              <m:r>
                                <a:rPr lang="en-US" b="0" i="1" smtClean="0">
                                  <a:solidFill>
                                    <a:schemeClr val="tx1"/>
                                  </a:solidFill>
                                  <a:latin typeface="Cambria Math"/>
                                </a:rPr>
                                <m:t> </m:t>
                              </m:r>
                              <m:r>
                                <a:rPr lang="en-US" b="0" i="0" smtClean="0">
                                  <a:solidFill>
                                    <a:schemeClr val="tx1"/>
                                  </a:solidFill>
                                  <a:latin typeface="Cambria Math"/>
                                </a:rPr>
                                <m:t> </m:t>
                              </m:r>
                            </m:oMath>
                          </a14:m>
                          <a:r>
                            <a:rPr lang="en-US" dirty="0" smtClean="0">
                              <a:solidFill>
                                <a:schemeClr val="tx1"/>
                              </a:solidFill>
                            </a:rPr>
                            <a:t> </a:t>
                          </a:r>
                          <a:endParaRPr lang="en-US"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𝐶</m:t>
                              </m:r>
                              <m:r>
                                <a:rPr lang="en-US" b="0" i="1" smtClean="0">
                                  <a:solidFill>
                                    <a:schemeClr val="tx1"/>
                                  </a:solidFill>
                                  <a:latin typeface="Cambria Math"/>
                                </a:rPr>
                                <m:t> </m:t>
                              </m:r>
                              <m:r>
                                <a:rPr lang="en-US" b="0" i="1" smtClean="0">
                                  <a:solidFill>
                                    <a:schemeClr val="tx1"/>
                                  </a:solidFill>
                                  <a:latin typeface="Cambria Math"/>
                                </a:rPr>
                                <m:t>𝑖𝑠</m:t>
                              </m:r>
                              <m:r>
                                <a:rPr lang="en-US" b="0" i="1" smtClean="0">
                                  <a:solidFill>
                                    <a:schemeClr val="tx1"/>
                                  </a:solidFill>
                                  <a:latin typeface="Cambria Math"/>
                                </a:rPr>
                                <m:t> </m:t>
                              </m:r>
                              <m:r>
                                <a:rPr lang="en-US" b="0" i="1" smtClean="0">
                                  <a:solidFill>
                                    <a:schemeClr val="tx1"/>
                                  </a:solidFill>
                                  <a:latin typeface="Cambria Math"/>
                                </a:rPr>
                                <m:t>𝑓𝑎𝑙𝑠𝑒</m:t>
                              </m:r>
                              <m:r>
                                <a:rPr lang="en-US" b="0" i="1" smtClean="0">
                                  <a:solidFill>
                                    <a:schemeClr val="tx1"/>
                                  </a:solidFill>
                                  <a:latin typeface="Cambria Math"/>
                                </a:rPr>
                                <m:t> </m:t>
                              </m:r>
                              <m:r>
                                <a:rPr lang="en-US" b="0" i="1" smtClean="0">
                                  <a:solidFill>
                                    <a:schemeClr val="tx1"/>
                                  </a:solidFill>
                                  <a:latin typeface="Cambria Math"/>
                                </a:rPr>
                                <m:t>𝑢𝑛𝑑𝑒𝑟</m:t>
                              </m:r>
                              <m:r>
                                <a:rPr lang="en-US" b="0" i="1" smtClean="0">
                                  <a:solidFill>
                                    <a:schemeClr val="tx1"/>
                                  </a:solidFill>
                                  <a:latin typeface="Cambria Math"/>
                                </a:rPr>
                                <m:t> </m:t>
                              </m:r>
                              <m:r>
                                <a:rPr lang="en-US" b="0" i="1" smtClean="0">
                                  <a:solidFill>
                                    <a:schemeClr val="tx1"/>
                                  </a:solidFill>
                                  <a:latin typeface="Cambria Math"/>
                                </a:rPr>
                                <m:t>𝑀</m:t>
                              </m:r>
                            </m:oMath>
                          </a14:m>
                          <a:r>
                            <a:rPr lang="en-US" dirty="0" smtClean="0">
                              <a:solidFill>
                                <a:schemeClr val="tx1"/>
                              </a:solidFill>
                            </a:rPr>
                            <a:t> </a:t>
                          </a:r>
                          <a:endParaRPr lang="en-US" dirty="0" err="1" smtClean="0">
                            <a:solidFill>
                              <a:schemeClr val="tx1"/>
                            </a:solidFill>
                          </a:endParaRPr>
                        </a:p>
                      </a:txBody>
                      <a:tcPr/>
                    </a:tc>
                    <a:extLst>
                      <a:ext uri="{0D108BD9-81ED-4DB2-BD59-A6C34878D82A}">
                        <a16:rowId xmlns:a16="http://schemas.microsoft.com/office/drawing/2014/main" val="10004"/>
                      </a:ext>
                    </a:extLst>
                  </a:tr>
                  <a:tr h="4786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Learn</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𝑀</m:t>
                              </m:r>
                              <m:r>
                                <a:rPr lang="en-US" b="0" i="1" smtClean="0">
                                  <a:solidFill>
                                    <a:schemeClr val="tx1"/>
                                  </a:solidFill>
                                  <a:latin typeface="Cambria Math"/>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 </m:t>
                                  </m:r>
                                  <m:r>
                                    <a:rPr lang="en-US" b="0" i="1" smtClean="0">
                                      <a:solidFill>
                                        <a:schemeClr val="tx1"/>
                                      </a:solidFill>
                                      <a:latin typeface="Cambria Math"/>
                                    </a:rPr>
                                    <m:t>𝐶</m:t>
                                  </m:r>
                                  <m:r>
                                    <a:rPr lang="en-US" b="0" i="1" smtClean="0">
                                      <a:solidFill>
                                        <a:schemeClr val="tx1"/>
                                      </a:solidFill>
                                      <a:latin typeface="Cambria Math"/>
                                    </a:rPr>
                                    <m:t>⟹</m:t>
                                  </m:r>
                                  <m:r>
                                    <a:rPr lang="en-US" b="0" i="1" smtClean="0">
                                      <a:solidFill>
                                        <a:schemeClr val="tx1"/>
                                      </a:solidFill>
                                      <a:latin typeface="Cambria Math"/>
                                    </a:rPr>
                                    <m:t>𝑀</m:t>
                                  </m:r>
                                  <m:r>
                                    <a:rPr lang="en-US" b="0" i="1" smtClean="0">
                                      <a:solidFill>
                                        <a:schemeClr val="tx1"/>
                                      </a:solidFill>
                                      <a:latin typeface="Cambria Math"/>
                                    </a:rPr>
                                    <m:t> </m:t>
                                  </m:r>
                                </m:e>
                              </m:d>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m:t>
                              </m:r>
                              <m:r>
                                <a:rPr lang="en-US" b="0" i="1" smtClean="0">
                                  <a:solidFill>
                                    <a:schemeClr val="tx1"/>
                                  </a:solidFill>
                                  <a:latin typeface="Cambria Math"/>
                                </a:rPr>
                                <m:t>𝐶</m:t>
                              </m:r>
                              <m:r>
                                <a:rPr lang="en-US" b="0" i="1" smtClean="0">
                                  <a:solidFill>
                                    <a:schemeClr val="tx1"/>
                                  </a:solidFill>
                                  <a:latin typeface="Cambria Math"/>
                                </a:rPr>
                                <m:t> | </m:t>
                              </m:r>
                              <m:r>
                                <a:rPr lang="en-US" b="0" i="1" smtClean="0">
                                  <a:solidFill>
                                    <a:schemeClr val="tx1"/>
                                  </a:solidFill>
                                  <a:latin typeface="Cambria Math"/>
                                </a:rPr>
                                <m:t>𝐶</m:t>
                              </m:r>
                              <m:r>
                                <a:rPr lang="en-US" b="0" i="1" smtClean="0">
                                  <a:solidFill>
                                    <a:schemeClr val="tx1"/>
                                  </a:solidFill>
                                  <a:latin typeface="Cambria Math"/>
                                </a:rPr>
                                <m:t> </m:t>
                              </m:r>
                              <m:r>
                                <a:rPr lang="en-US" b="0" i="0" smtClean="0">
                                  <a:solidFill>
                                    <a:schemeClr val="tx1"/>
                                  </a:solidFill>
                                  <a:latin typeface="Cambria Math"/>
                                </a:rPr>
                                <m:t> </m:t>
                              </m:r>
                            </m:oMath>
                          </a14:m>
                          <a:r>
                            <a:rPr lang="en-US" dirty="0" smtClean="0">
                              <a:solidFill>
                                <a:schemeClr val="tx1"/>
                              </a:solidFill>
                            </a:rPr>
                            <a:t> </a:t>
                          </a:r>
                          <a:endParaRPr lang="en-US"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err="1" smtClean="0">
                            <a:solidFill>
                              <a:schemeClr val="tx1"/>
                            </a:solidFill>
                          </a:endParaRPr>
                        </a:p>
                      </a:txBody>
                      <a:tcPr/>
                    </a:tc>
                    <a:extLst>
                      <a:ext uri="{0D108BD9-81ED-4DB2-BD59-A6C34878D82A}">
                        <a16:rowId xmlns:a16="http://schemas.microsoft.com/office/drawing/2014/main" val="10005"/>
                      </a:ext>
                    </a:extLst>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Unsat</a:t>
                          </a:r>
                          <a:endParaRPr lang="en-US" dirty="0" smtClean="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𝑀</m:t>
                              </m:r>
                              <m:r>
                                <a:rPr lang="en-US" b="0" i="1" smtClean="0">
                                  <a:solidFill>
                                    <a:schemeClr val="tx1"/>
                                  </a:solidFill>
                                  <a:latin typeface="Cambria Math"/>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m:t>
                                  </m:r>
                                </m:e>
                              </m:d>
                              <m:r>
                                <a:rPr lang="en-US" b="0" i="1" smtClean="0">
                                  <a:solidFill>
                                    <a:schemeClr val="tx1"/>
                                  </a:solidFill>
                                  <a:latin typeface="Cambria Math"/>
                                </a:rPr>
                                <m:t>∅ ⟹</m:t>
                              </m:r>
                              <m:r>
                                <a:rPr lang="en-US" b="0" i="1" smtClean="0">
                                  <a:solidFill>
                                    <a:schemeClr val="tx1"/>
                                  </a:solidFill>
                                  <a:latin typeface="Cambria Math"/>
                                </a:rPr>
                                <m:t>𝑈𝑛𝑠𝑎𝑡</m:t>
                              </m:r>
                            </m:oMath>
                          </a14:m>
                          <a:r>
                            <a:rPr lang="en-US" dirty="0" smtClean="0">
                              <a:solidFill>
                                <a:schemeClr val="tx1"/>
                              </a:solidFill>
                            </a:rPr>
                            <a:t> </a:t>
                          </a:r>
                          <a:endParaRPr lang="en-US" dirty="0">
                            <a:solidFill>
                              <a:schemeClr val="tx1"/>
                            </a:solidFill>
                          </a:endParaRPr>
                        </a:p>
                      </a:txBody>
                      <a:tcPr/>
                    </a:tc>
                    <a:tc>
                      <a:txBody>
                        <a:bodyPr/>
                        <a:lstStyle/>
                        <a:p>
                          <a:endParaRPr lang="en-US" dirty="0" smtClean="0">
                            <a:solidFill>
                              <a:schemeClr val="tx1"/>
                            </a:solidFill>
                          </a:endParaRPr>
                        </a:p>
                      </a:txBody>
                      <a:tcPr/>
                    </a:tc>
                    <a:extLst>
                      <a:ext uri="{0D108BD9-81ED-4DB2-BD59-A6C34878D82A}">
                        <a16:rowId xmlns:a16="http://schemas.microsoft.com/office/drawing/2014/main" val="10006"/>
                      </a:ext>
                    </a:extLst>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Backjump</a:t>
                          </a:r>
                          <a:endParaRPr lang="en-US" dirty="0" smtClean="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𝑀𝑀</m:t>
                              </m:r>
                              <m:r>
                                <a:rPr lang="en-US" b="0" i="1" smtClean="0">
                                  <a:solidFill>
                                    <a:schemeClr val="tx1"/>
                                  </a:solidFill>
                                  <a:latin typeface="Cambria Math"/>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 </m:t>
                                  </m:r>
                                  <m:r>
                                    <a:rPr lang="en-US" b="0" i="1" smtClean="0">
                                      <a:solidFill>
                                        <a:schemeClr val="tx1"/>
                                      </a:solidFill>
                                      <a:latin typeface="Cambria Math"/>
                                    </a:rPr>
                                    <m:t>𝐶</m:t>
                                  </m:r>
                                  <m:r>
                                    <a:rPr lang="en-US" b="0" i="1" smtClean="0">
                                      <a:solidFill>
                                        <a:schemeClr val="tx1"/>
                                      </a:solidFill>
                                      <a:latin typeface="Cambria Math"/>
                                    </a:rPr>
                                    <m:t>∨ℓ⟹</m:t>
                                  </m:r>
                                  <m:r>
                                    <a:rPr lang="en-US" b="0" i="1" smtClean="0">
                                      <a:solidFill>
                                        <a:schemeClr val="tx1"/>
                                      </a:solidFill>
                                      <a:latin typeface="Cambria Math"/>
                                    </a:rPr>
                                    <m:t>𝑀</m:t>
                                  </m:r>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ℓ</m:t>
                                      </m:r>
                                    </m:e>
                                    <m:sup>
                                      <m:r>
                                        <a:rPr lang="en-US" b="0" i="1" smtClean="0">
                                          <a:solidFill>
                                            <a:schemeClr val="tx1"/>
                                          </a:solidFill>
                                          <a:latin typeface="Cambria Math"/>
                                        </a:rPr>
                                        <m:t>𝐶</m:t>
                                      </m:r>
                                      <m:r>
                                        <a:rPr lang="en-US" b="0" i="1" smtClean="0">
                                          <a:solidFill>
                                            <a:schemeClr val="tx1"/>
                                          </a:solidFill>
                                          <a:latin typeface="Cambria Math"/>
                                        </a:rPr>
                                        <m:t>∨ℓ</m:t>
                                      </m:r>
                                    </m:sup>
                                  </m:sSup>
                                  <m:r>
                                    <a:rPr lang="en-US" b="0" i="1" smtClean="0">
                                      <a:solidFill>
                                        <a:schemeClr val="tx1"/>
                                      </a:solidFill>
                                      <a:latin typeface="Cambria Math"/>
                                    </a:rPr>
                                    <m:t> </m:t>
                                  </m:r>
                                </m:e>
                              </m:d>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m:t>
                              </m:r>
                              <m:r>
                                <a:rPr lang="en-US" b="0" i="0" smtClean="0">
                                  <a:solidFill>
                                    <a:schemeClr val="tx1"/>
                                  </a:solidFill>
                                  <a:latin typeface="Cambria Math"/>
                                </a:rPr>
                                <m:t> </m:t>
                              </m:r>
                            </m:oMath>
                          </a14:m>
                          <a:r>
                            <a:rPr lang="en-US" dirty="0" smtClean="0">
                              <a:solidFill>
                                <a:schemeClr val="tx1"/>
                              </a:solidFill>
                            </a:rPr>
                            <a:t> </a:t>
                          </a:r>
                          <a:endParaRPr lang="en-US" dirty="0">
                            <a:solidFill>
                              <a:schemeClr val="tx1"/>
                            </a:solidFill>
                          </a:endParaRPr>
                        </a:p>
                      </a:txBody>
                      <a:tcPr/>
                    </a:tc>
                    <a:tc>
                      <a:txBody>
                        <a:bodyPr/>
                        <a:lstStyle/>
                        <a:p>
                          <a:r>
                            <a:rPr lang="en-US" b="0" dirty="0" smtClean="0">
                              <a:solidFill>
                                <a:schemeClr val="tx1"/>
                              </a:solidFill>
                            </a:rPr>
                            <a:t> </a:t>
                          </a:r>
                          <a14:m>
                            <m:oMath xmlns:m="http://schemas.openxmlformats.org/officeDocument/2006/math">
                              <m:acc>
                                <m:accPr>
                                  <m:chr m:val="̅"/>
                                  <m:ctrlPr>
                                    <a:rPr lang="en-US" b="0" i="1" smtClean="0">
                                      <a:solidFill>
                                        <a:schemeClr val="tx1"/>
                                      </a:solidFill>
                                      <a:latin typeface="Cambria Math" panose="02040503050406030204" pitchFamily="18" charset="0"/>
                                    </a:rPr>
                                  </m:ctrlPr>
                                </m:accPr>
                                <m:e>
                                  <m:r>
                                    <a:rPr lang="en-US" b="0" i="1" smtClean="0">
                                      <a:solidFill>
                                        <a:schemeClr val="tx1"/>
                                      </a:solidFill>
                                      <a:latin typeface="Cambria Math" panose="02040503050406030204" pitchFamily="18" charset="0"/>
                                    </a:rPr>
                                    <m:t>𝐶</m:t>
                                  </m:r>
                                </m:e>
                              </m:acc>
                              <m:r>
                                <a:rPr lang="en-US" b="0" i="1" smtClean="0">
                                  <a:solidFill>
                                    <a:schemeClr val="tx1"/>
                                  </a:solidFill>
                                  <a:latin typeface="Cambria Math" panose="02040503050406030204" pitchFamily="18" charset="0"/>
                                </a:rPr>
                                <m:t>⊆</m:t>
                              </m:r>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 ¬ℓ∈</m:t>
                              </m:r>
                              <m:r>
                                <a:rPr lang="en-US" b="0" i="1" smtClean="0">
                                  <a:solidFill>
                                    <a:schemeClr val="tx1"/>
                                  </a:solidFill>
                                  <a:latin typeface="Cambria Math" panose="02040503050406030204" pitchFamily="18" charset="0"/>
                                </a:rPr>
                                <m:t>𝑀</m:t>
                              </m:r>
                              <m:r>
                                <a:rPr lang="en-US" b="0" i="1" smtClean="0">
                                  <a:solidFill>
                                    <a:schemeClr val="tx1"/>
                                  </a:solidFill>
                                  <a:latin typeface="Cambria Math" panose="02040503050406030204" pitchFamily="18" charset="0"/>
                                </a:rPr>
                                <m:t>′</m:t>
                              </m:r>
                            </m:oMath>
                          </a14:m>
                          <a:endParaRPr lang="en-US" i="1" dirty="0" smtClean="0">
                            <a:solidFill>
                              <a:schemeClr val="tx1"/>
                            </a:solidFill>
                          </a:endParaRPr>
                        </a:p>
                      </a:txBody>
                      <a:tcPr/>
                    </a:tc>
                    <a:extLst>
                      <a:ext uri="{0D108BD9-81ED-4DB2-BD59-A6C34878D82A}">
                        <a16:rowId xmlns:a16="http://schemas.microsoft.com/office/drawing/2014/main" val="10007"/>
                      </a:ext>
                    </a:extLst>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Resolve</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𝑀</m:t>
                              </m:r>
                              <m:r>
                                <a:rPr lang="en-US" b="0" i="1" smtClean="0">
                                  <a:solidFill>
                                    <a:schemeClr val="tx1"/>
                                  </a:solidFill>
                                  <a:latin typeface="Cambria Math"/>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 </m:t>
                                  </m:r>
                                  <m:r>
                                    <a:rPr lang="en-US" b="0" i="1" smtClean="0">
                                      <a:solidFill>
                                        <a:schemeClr val="tx1"/>
                                      </a:solidFill>
                                      <a:latin typeface="Cambria Math"/>
                                    </a:rPr>
                                    <m:t>𝐶</m:t>
                                  </m:r>
                                  <m:r>
                                    <a:rPr lang="en-US" b="0" i="1" smtClean="0">
                                      <a:solidFill>
                                        <a:schemeClr val="tx1"/>
                                      </a:solidFill>
                                      <a:latin typeface="Cambria Math"/>
                                    </a:rPr>
                                    <m:t>′∨¬ℓ⟹</m:t>
                                  </m:r>
                                  <m:r>
                                    <a:rPr lang="en-US" b="0" i="1" smtClean="0">
                                      <a:solidFill>
                                        <a:schemeClr val="tx1"/>
                                      </a:solidFill>
                                      <a:latin typeface="Cambria Math"/>
                                    </a:rPr>
                                    <m:t>𝑀</m:t>
                                  </m:r>
                                  <m:r>
                                    <a:rPr lang="en-US" b="0" i="1" smtClean="0">
                                      <a:solidFill>
                                        <a:schemeClr val="tx1"/>
                                      </a:solidFill>
                                      <a:latin typeface="Cambria Math"/>
                                    </a:rPr>
                                    <m:t>  </m:t>
                                  </m:r>
                                </m:e>
                              </m:d>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 </m:t>
                              </m:r>
                              <m:r>
                                <a:rPr lang="en-US" b="0" i="1" smtClean="0">
                                  <a:solidFill>
                                    <a:schemeClr val="tx1"/>
                                  </a:solidFill>
                                  <a:latin typeface="Cambria Math"/>
                                </a:rPr>
                                <m:t>𝐶</m:t>
                              </m:r>
                              <m:r>
                                <a:rPr lang="en-US" b="0" i="1" smtClean="0">
                                  <a:solidFill>
                                    <a:schemeClr val="tx1"/>
                                  </a:solidFill>
                                  <a:latin typeface="Cambria Math"/>
                                </a:rPr>
                                <m:t>′∨</m:t>
                              </m:r>
                              <m:r>
                                <a:rPr lang="en-US" b="0" i="1" smtClean="0">
                                  <a:solidFill>
                                    <a:schemeClr val="tx1"/>
                                  </a:solidFill>
                                  <a:latin typeface="Cambria Math"/>
                                </a:rPr>
                                <m:t>𝐶</m:t>
                              </m:r>
                              <m:r>
                                <a:rPr lang="en-US" b="0" i="0" smtClean="0">
                                  <a:solidFill>
                                    <a:schemeClr val="tx1"/>
                                  </a:solidFill>
                                  <a:latin typeface="Cambria Math"/>
                                </a:rPr>
                                <m:t> </m:t>
                              </m:r>
                            </m:oMath>
                          </a14:m>
                          <a:r>
                            <a:rPr lang="en-US" dirty="0" smtClean="0">
                              <a:solidFill>
                                <a:schemeClr val="tx1"/>
                              </a:solidFill>
                            </a:rPr>
                            <a:t> </a:t>
                          </a:r>
                          <a:endParaRPr lang="en-US" dirty="0">
                            <a:solidFill>
                              <a:schemeClr val="tx1"/>
                            </a:solidFill>
                          </a:endParaRPr>
                        </a:p>
                      </a:txBody>
                      <a:tcPr/>
                    </a:tc>
                    <a:tc>
                      <a:txBody>
                        <a:bodyPr/>
                        <a:lstStyle/>
                        <a:p>
                          <a14:m>
                            <m:oMath xmlns:m="http://schemas.openxmlformats.org/officeDocument/2006/math">
                              <m:sSup>
                                <m:sSupPr>
                                  <m:ctrlPr>
                                    <a:rPr lang="en-US" b="0" i="1" smtClean="0">
                                      <a:solidFill>
                                        <a:schemeClr val="tx1"/>
                                      </a:solidFill>
                                      <a:latin typeface="Cambria Math" panose="02040503050406030204" pitchFamily="18" charset="0"/>
                                    </a:rPr>
                                  </m:ctrlPr>
                                </m:sSupPr>
                                <m:e>
                                  <m:r>
                                    <a:rPr lang="en-US" b="0" i="1" smtClean="0">
                                      <a:solidFill>
                                        <a:schemeClr val="tx1"/>
                                      </a:solidFill>
                                      <a:latin typeface="Cambria Math"/>
                                    </a:rPr>
                                    <m:t>ℓ</m:t>
                                  </m:r>
                                </m:e>
                                <m:sup>
                                  <m:r>
                                    <a:rPr lang="en-US" b="0" i="1" smtClean="0">
                                      <a:solidFill>
                                        <a:schemeClr val="tx1"/>
                                      </a:solidFill>
                                      <a:latin typeface="Cambria Math"/>
                                    </a:rPr>
                                    <m:t>𝐶</m:t>
                                  </m:r>
                                  <m:r>
                                    <a:rPr lang="en-US" b="0" i="1" smtClean="0">
                                      <a:solidFill>
                                        <a:schemeClr val="tx1"/>
                                      </a:solidFill>
                                      <a:latin typeface="Cambria Math"/>
                                    </a:rPr>
                                    <m:t>∨ℓ</m:t>
                                  </m:r>
                                </m:sup>
                              </m:sSup>
                              <m:r>
                                <a:rPr lang="en-US" b="0" i="1" smtClean="0">
                                  <a:solidFill>
                                    <a:schemeClr val="tx1"/>
                                  </a:solidFill>
                                  <a:latin typeface="Cambria Math"/>
                                </a:rPr>
                                <m:t>∈</m:t>
                              </m:r>
                              <m:r>
                                <a:rPr lang="en-US" b="0" i="1" smtClean="0">
                                  <a:solidFill>
                                    <a:schemeClr val="tx1"/>
                                  </a:solidFill>
                                  <a:latin typeface="Cambria Math"/>
                                </a:rPr>
                                <m:t>𝑀</m:t>
                              </m:r>
                              <m:r>
                                <a:rPr lang="en-US" b="0" i="1" smtClean="0">
                                  <a:solidFill>
                                    <a:schemeClr val="tx1"/>
                                  </a:solidFill>
                                  <a:latin typeface="Cambria Math"/>
                                </a:rPr>
                                <m:t> </m:t>
                              </m:r>
                            </m:oMath>
                          </a14:m>
                          <a:r>
                            <a:rPr lang="en-US" dirty="0" smtClean="0">
                              <a:solidFill>
                                <a:schemeClr val="tx1"/>
                              </a:solidFill>
                            </a:rPr>
                            <a:t> </a:t>
                          </a:r>
                        </a:p>
                      </a:txBody>
                      <a:tcPr/>
                    </a:tc>
                    <a:extLst>
                      <a:ext uri="{0D108BD9-81ED-4DB2-BD59-A6C34878D82A}">
                        <a16:rowId xmlns:a16="http://schemas.microsoft.com/office/drawing/2014/main" val="10008"/>
                      </a:ext>
                    </a:extLst>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Forget</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𝑀</m:t>
                              </m:r>
                              <m:r>
                                <a:rPr lang="en-US" b="0" i="1" smtClean="0">
                                  <a:solidFill>
                                    <a:schemeClr val="tx1"/>
                                  </a:solidFill>
                                  <a:latin typeface="Cambria Math"/>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panose="02040503050406030204" pitchFamily="18" charset="0"/>
                                    </a:rPr>
                                    <m:t>, </m:t>
                                  </m:r>
                                  <m:r>
                                    <a:rPr lang="en-US" b="0" i="1" smtClean="0">
                                      <a:solidFill>
                                        <a:schemeClr val="tx1"/>
                                      </a:solidFill>
                                      <a:latin typeface="Cambria Math" panose="02040503050406030204" pitchFamily="18" charset="0"/>
                                    </a:rPr>
                                    <m:t>𝐶</m:t>
                                  </m:r>
                                  <m:r>
                                    <a:rPr lang="en-US" b="0" i="1" smtClean="0">
                                      <a:solidFill>
                                        <a:schemeClr val="tx1"/>
                                      </a:solidFill>
                                      <a:latin typeface="Cambria Math"/>
                                    </a:rPr>
                                    <m:t>⟹</m:t>
                                  </m:r>
                                  <m:r>
                                    <a:rPr lang="en-US" b="0" i="1" smtClean="0">
                                      <a:solidFill>
                                        <a:schemeClr val="tx1"/>
                                      </a:solidFill>
                                      <a:latin typeface="Cambria Math" panose="02040503050406030204" pitchFamily="18" charset="0"/>
                                    </a:rPr>
                                    <m:t>𝑀</m:t>
                                  </m:r>
                                </m:e>
                              </m:d>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m:t>
                              </m:r>
                            </m:oMath>
                          </a14:m>
                          <a:r>
                            <a:rPr lang="en-US" dirty="0" smtClean="0">
                              <a:solidFill>
                                <a:schemeClr val="tx1"/>
                              </a:solidFill>
                            </a:rPr>
                            <a:t> </a:t>
                          </a:r>
                          <a:endParaRPr lang="en-US" dirty="0">
                            <a:solidFill>
                              <a:schemeClr val="tx1"/>
                            </a:solidFill>
                          </a:endParaRPr>
                        </a:p>
                      </a:txBody>
                      <a:tcPr/>
                    </a:tc>
                    <a:tc>
                      <a:txBody>
                        <a:bodyPr/>
                        <a:lstStyle/>
                        <a:p>
                          <a14:m>
                            <m:oMath xmlns:m="http://schemas.openxmlformats.org/officeDocument/2006/math">
                              <m:r>
                                <a:rPr lang="en-US" b="0" i="1" smtClean="0">
                                  <a:solidFill>
                                    <a:schemeClr val="tx1"/>
                                  </a:solidFill>
                                  <a:latin typeface="Cambria Math" panose="02040503050406030204" pitchFamily="18" charset="0"/>
                                </a:rPr>
                                <m:t>𝐶</m:t>
                              </m:r>
                              <m:r>
                                <a:rPr lang="en-US" b="0" i="1" smtClean="0">
                                  <a:solidFill>
                                    <a:schemeClr val="tx1"/>
                                  </a:solidFill>
                                  <a:latin typeface="Cambria Math" panose="02040503050406030204" pitchFamily="18" charset="0"/>
                                </a:rPr>
                                <m:t> </m:t>
                              </m:r>
                            </m:oMath>
                          </a14:m>
                          <a:r>
                            <a:rPr lang="en-US" dirty="0" smtClean="0">
                              <a:solidFill>
                                <a:schemeClr val="tx1"/>
                              </a:solidFill>
                            </a:rPr>
                            <a:t>is a learned clause</a:t>
                          </a:r>
                        </a:p>
                      </a:txBody>
                      <a:tcPr/>
                    </a:tc>
                    <a:extLst>
                      <a:ext uri="{0D108BD9-81ED-4DB2-BD59-A6C34878D82A}">
                        <a16:rowId xmlns:a16="http://schemas.microsoft.com/office/drawing/2014/main" val="10009"/>
                      </a:ext>
                    </a:extLst>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Restart</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b="0" i="1" smtClean="0">
                                  <a:solidFill>
                                    <a:schemeClr val="tx1"/>
                                  </a:solidFill>
                                  <a:latin typeface="Cambria Math"/>
                                </a:rPr>
                                <m:t>𝑀</m:t>
                              </m:r>
                              <m:r>
                                <a:rPr lang="en-US" b="0" i="1" smtClean="0">
                                  <a:solidFill>
                                    <a:schemeClr val="tx1"/>
                                  </a:solidFill>
                                  <a:latin typeface="Cambria Math"/>
                                </a:rPr>
                                <m:t> </m:t>
                              </m:r>
                              <m:d>
                                <m:dPr>
                                  <m:begChr m:val="|"/>
                                  <m:endChr m:val="|"/>
                                  <m:ctrlPr>
                                    <a:rPr lang="en-US" b="0" i="1" smtClean="0">
                                      <a:solidFill>
                                        <a:schemeClr val="tx1"/>
                                      </a:solidFill>
                                      <a:latin typeface="Cambria Math" panose="02040503050406030204" pitchFamily="18" charset="0"/>
                                    </a:rPr>
                                  </m:ctrlPr>
                                </m:dPr>
                                <m:e>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m:t>
                                  </m:r>
                                  <m:r>
                                    <a:rPr lang="en-US" b="0" i="1" smtClean="0">
                                      <a:solidFill>
                                        <a:schemeClr val="tx1"/>
                                      </a:solidFill>
                                      <a:latin typeface="Cambria Math"/>
                                    </a:rPr>
                                    <m:t>𝜖</m:t>
                                  </m:r>
                                  <m:r>
                                    <a:rPr lang="en-US" b="0" i="1" smtClean="0">
                                      <a:solidFill>
                                        <a:schemeClr val="tx1"/>
                                      </a:solidFill>
                                      <a:latin typeface="Cambria Math"/>
                                    </a:rPr>
                                    <m:t>  </m:t>
                                  </m:r>
                                </m:e>
                              </m:d>
                              <m:r>
                                <a:rPr lang="en-US" b="0" i="1" smtClean="0">
                                  <a:solidFill>
                                    <a:schemeClr val="tx1"/>
                                  </a:solidFill>
                                  <a:latin typeface="Cambria Math"/>
                                </a:rPr>
                                <m:t>  </m:t>
                              </m:r>
                              <m:r>
                                <a:rPr lang="en-US" b="0" i="1" smtClean="0">
                                  <a:solidFill>
                                    <a:schemeClr val="tx1"/>
                                  </a:solidFill>
                                  <a:latin typeface="Cambria Math"/>
                                </a:rPr>
                                <m:t>𝐹</m:t>
                              </m:r>
                              <m:r>
                                <a:rPr lang="en-US" b="0" i="1" smtClean="0">
                                  <a:solidFill>
                                    <a:schemeClr val="tx1"/>
                                  </a:solidFill>
                                  <a:latin typeface="Cambria Math"/>
                                </a:rPr>
                                <m:t>  </m:t>
                              </m:r>
                            </m:oMath>
                          </a14:m>
                          <a:r>
                            <a:rPr lang="en-US" dirty="0" smtClean="0">
                              <a:solidFill>
                                <a:schemeClr val="tx1"/>
                              </a:solidFill>
                            </a:rPr>
                            <a:t> </a:t>
                          </a:r>
                          <a:endParaRPr lang="en-US"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extLst>
                      <a:ext uri="{0D108BD9-81ED-4DB2-BD59-A6C34878D82A}">
                        <a16:rowId xmlns:a16="http://schemas.microsoft.com/office/drawing/2014/main" val="10010"/>
                      </a:ext>
                    </a:extLst>
                  </a:tr>
                </a:tbl>
              </a:graphicData>
            </a:graphic>
          </p:graphicFrame>
        </mc:Choice>
        <mc:Fallback xmlns="">
          <p:graphicFrame>
            <p:nvGraphicFramePr>
              <p:cNvPr id="11" name="Table 10"/>
              <p:cNvGraphicFramePr>
                <a:graphicFrameLocks noGrp="1"/>
              </p:cNvGraphicFramePr>
              <p:nvPr>
                <p:extLst/>
              </p:nvPr>
            </p:nvGraphicFramePr>
            <p:xfrm>
              <a:off x="609600" y="1484343"/>
              <a:ext cx="7924800" cy="5373657"/>
            </p:xfrm>
            <a:graphic>
              <a:graphicData uri="http://schemas.openxmlformats.org/drawingml/2006/table">
                <a:tbl>
                  <a:tblPr firstRow="1" bandRow="1">
                    <a:tableStyleId>{2D5ABB26-0587-4C30-8999-92F81FD0307C}</a:tableStyleId>
                  </a:tblPr>
                  <a:tblGrid>
                    <a:gridCol w="1475190"/>
                    <a:gridCol w="3782610"/>
                    <a:gridCol w="2667000"/>
                  </a:tblGrid>
                  <a:tr h="478664">
                    <a:tc>
                      <a:txBody>
                        <a:bodyPr/>
                        <a:lstStyle/>
                        <a:p>
                          <a:pPr algn="l"/>
                          <a:r>
                            <a:rPr lang="en-US" dirty="0" smtClean="0">
                              <a:solidFill>
                                <a:schemeClr val="tx1"/>
                              </a:solidFill>
                            </a:rPr>
                            <a:t>Initialize</a:t>
                          </a:r>
                          <a:endParaRPr lang="en-US" dirty="0">
                            <a:solidFill>
                              <a:schemeClr val="tx1"/>
                            </a:solidFill>
                          </a:endParaRPr>
                        </a:p>
                      </a:txBody>
                      <a:tcPr/>
                    </a:tc>
                    <a:tc>
                      <a:txBody>
                        <a:bodyPr/>
                        <a:lstStyle/>
                        <a:p>
                          <a:endParaRPr lang="en-US"/>
                        </a:p>
                      </a:txBody>
                      <a:tcPr>
                        <a:blipFill rotWithShape="0">
                          <a:blip r:embed="rId3"/>
                          <a:stretch>
                            <a:fillRect l="-38969" t="-6329" r="-70370" b="-1016456"/>
                          </a:stretch>
                        </a:blipFill>
                      </a:tcPr>
                    </a:tc>
                    <a:tc>
                      <a:txBody>
                        <a:bodyPr/>
                        <a:lstStyle/>
                        <a:p>
                          <a:endParaRPr lang="en-US"/>
                        </a:p>
                      </a:txBody>
                      <a:tcPr>
                        <a:blipFill rotWithShape="0">
                          <a:blip r:embed="rId3"/>
                          <a:stretch>
                            <a:fillRect l="-197483" t="-6329" b="-1016456"/>
                          </a:stretch>
                        </a:blipFill>
                      </a:tcPr>
                    </a:tc>
                  </a:tr>
                  <a:tr h="478664">
                    <a:tc>
                      <a:txBody>
                        <a:bodyPr/>
                        <a:lstStyle/>
                        <a:p>
                          <a:pPr algn="l"/>
                          <a:r>
                            <a:rPr lang="en-US" dirty="0" smtClean="0">
                              <a:solidFill>
                                <a:schemeClr val="tx1"/>
                              </a:solidFill>
                            </a:rPr>
                            <a:t>Decide</a:t>
                          </a:r>
                          <a:endParaRPr lang="en-US" dirty="0">
                            <a:solidFill>
                              <a:schemeClr val="tx1"/>
                            </a:solidFill>
                          </a:endParaRPr>
                        </a:p>
                      </a:txBody>
                      <a:tcPr/>
                    </a:tc>
                    <a:tc>
                      <a:txBody>
                        <a:bodyPr/>
                        <a:lstStyle/>
                        <a:p>
                          <a:endParaRPr lang="en-US"/>
                        </a:p>
                      </a:txBody>
                      <a:tcPr>
                        <a:blipFill rotWithShape="0">
                          <a:blip r:embed="rId3"/>
                          <a:stretch>
                            <a:fillRect l="-38969" t="-107692" r="-70370" b="-929487"/>
                          </a:stretch>
                        </a:blipFill>
                      </a:tcPr>
                    </a:tc>
                    <a:tc>
                      <a:txBody>
                        <a:bodyPr/>
                        <a:lstStyle/>
                        <a:p>
                          <a:endParaRPr lang="en-US"/>
                        </a:p>
                      </a:txBody>
                      <a:tcPr>
                        <a:blipFill rotWithShape="0">
                          <a:blip r:embed="rId3"/>
                          <a:stretch>
                            <a:fillRect l="-197483" t="-107692" b="-929487"/>
                          </a:stretch>
                        </a:blipFill>
                      </a:tcPr>
                    </a:tc>
                  </a:tr>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Propagate</a:t>
                          </a:r>
                        </a:p>
                      </a:txBody>
                      <a:tcPr/>
                    </a:tc>
                    <a:tc>
                      <a:txBody>
                        <a:bodyPr/>
                        <a:lstStyle/>
                        <a:p>
                          <a:endParaRPr lang="en-US"/>
                        </a:p>
                      </a:txBody>
                      <a:tcPr>
                        <a:blipFill rotWithShape="0">
                          <a:blip r:embed="rId3"/>
                          <a:stretch>
                            <a:fillRect l="-38969" t="-190588" r="-70370" b="-752941"/>
                          </a:stretch>
                        </a:blipFill>
                      </a:tcPr>
                    </a:tc>
                    <a:tc>
                      <a:txBody>
                        <a:bodyPr/>
                        <a:lstStyle/>
                        <a:p>
                          <a:endParaRPr lang="en-US"/>
                        </a:p>
                      </a:txBody>
                      <a:tcPr>
                        <a:blipFill rotWithShape="0">
                          <a:blip r:embed="rId3"/>
                          <a:stretch>
                            <a:fillRect l="-197483" t="-190588" b="-752941"/>
                          </a:stretch>
                        </a:blipFill>
                      </a:tcPr>
                    </a:tc>
                  </a:tr>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Sat</a:t>
                          </a:r>
                        </a:p>
                      </a:txBody>
                      <a:tcPr/>
                    </a:tc>
                    <a:tc>
                      <a:txBody>
                        <a:bodyPr/>
                        <a:lstStyle/>
                        <a:p>
                          <a:endParaRPr lang="en-US"/>
                        </a:p>
                      </a:txBody>
                      <a:tcPr>
                        <a:blipFill rotWithShape="0">
                          <a:blip r:embed="rId3"/>
                          <a:stretch>
                            <a:fillRect l="-38969" t="-290588" r="-70370" b="-652941"/>
                          </a:stretch>
                        </a:blipFill>
                      </a:tcPr>
                    </a:tc>
                    <a:tc>
                      <a:txBody>
                        <a:bodyPr/>
                        <a:lstStyle/>
                        <a:p>
                          <a:endParaRPr lang="en-US"/>
                        </a:p>
                      </a:txBody>
                      <a:tcPr>
                        <a:blipFill rotWithShape="0">
                          <a:blip r:embed="rId3"/>
                          <a:stretch>
                            <a:fillRect l="-197483" t="-290588" b="-652941"/>
                          </a:stretch>
                        </a:blipFill>
                      </a:tcPr>
                    </a:tc>
                  </a:tr>
                  <a:tr h="4786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Conflict</a:t>
                          </a:r>
                        </a:p>
                      </a:txBody>
                      <a:tcPr/>
                    </a:tc>
                    <a:tc>
                      <a:txBody>
                        <a:bodyPr/>
                        <a:lstStyle/>
                        <a:p>
                          <a:endParaRPr lang="en-US"/>
                        </a:p>
                      </a:txBody>
                      <a:tcPr>
                        <a:blipFill rotWithShape="0">
                          <a:blip r:embed="rId3"/>
                          <a:stretch>
                            <a:fillRect l="-38969" t="-420253" r="-70370" b="-602532"/>
                          </a:stretch>
                        </a:blipFill>
                      </a:tcPr>
                    </a:tc>
                    <a:tc>
                      <a:txBody>
                        <a:bodyPr/>
                        <a:lstStyle/>
                        <a:p>
                          <a:endParaRPr lang="en-US"/>
                        </a:p>
                      </a:txBody>
                      <a:tcPr>
                        <a:blipFill rotWithShape="0">
                          <a:blip r:embed="rId3"/>
                          <a:stretch>
                            <a:fillRect l="-197483" t="-420253" b="-602532"/>
                          </a:stretch>
                        </a:blipFill>
                      </a:tcPr>
                    </a:tc>
                  </a:tr>
                  <a:tr h="4786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Learn</a:t>
                          </a:r>
                        </a:p>
                      </a:txBody>
                      <a:tcPr/>
                    </a:tc>
                    <a:tc>
                      <a:txBody>
                        <a:bodyPr/>
                        <a:lstStyle/>
                        <a:p>
                          <a:endParaRPr lang="en-US"/>
                        </a:p>
                      </a:txBody>
                      <a:tcPr>
                        <a:blipFill rotWithShape="0">
                          <a:blip r:embed="rId3"/>
                          <a:stretch>
                            <a:fillRect l="-38969" t="-526923" r="-70370" b="-510256"/>
                          </a:stretch>
                        </a:blip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err="1" smtClean="0">
                            <a:solidFill>
                              <a:schemeClr val="tx1"/>
                            </a:solidFill>
                          </a:endParaRPr>
                        </a:p>
                      </a:txBody>
                      <a:tcPr/>
                    </a:tc>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Unsat</a:t>
                          </a:r>
                          <a:endParaRPr lang="en-US" dirty="0" smtClean="0">
                            <a:solidFill>
                              <a:schemeClr val="tx1"/>
                            </a:solidFill>
                          </a:endParaRPr>
                        </a:p>
                      </a:txBody>
                      <a:tcPr/>
                    </a:tc>
                    <a:tc>
                      <a:txBody>
                        <a:bodyPr/>
                        <a:lstStyle/>
                        <a:p>
                          <a:endParaRPr lang="en-US"/>
                        </a:p>
                      </a:txBody>
                      <a:tcPr>
                        <a:blipFill rotWithShape="0">
                          <a:blip r:embed="rId3"/>
                          <a:stretch>
                            <a:fillRect l="-38969" t="-611250" r="-70370" b="-397500"/>
                          </a:stretch>
                        </a:blipFill>
                      </a:tcPr>
                    </a:tc>
                    <a:tc>
                      <a:txBody>
                        <a:bodyPr/>
                        <a:lstStyle/>
                        <a:p>
                          <a:endParaRPr lang="en-US" dirty="0" smtClean="0">
                            <a:solidFill>
                              <a:schemeClr val="tx1"/>
                            </a:solidFill>
                          </a:endParaRPr>
                        </a:p>
                      </a:txBody>
                      <a:tcPr/>
                    </a:tc>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err="1" smtClean="0">
                              <a:solidFill>
                                <a:schemeClr val="tx1"/>
                              </a:solidFill>
                            </a:rPr>
                            <a:t>Backjump</a:t>
                          </a:r>
                          <a:endParaRPr lang="en-US" dirty="0" smtClean="0">
                            <a:solidFill>
                              <a:schemeClr val="tx1"/>
                            </a:solidFill>
                          </a:endParaRPr>
                        </a:p>
                      </a:txBody>
                      <a:tcPr/>
                    </a:tc>
                    <a:tc>
                      <a:txBody>
                        <a:bodyPr/>
                        <a:lstStyle/>
                        <a:p>
                          <a:endParaRPr lang="en-US"/>
                        </a:p>
                      </a:txBody>
                      <a:tcPr>
                        <a:blipFill rotWithShape="0">
                          <a:blip r:embed="rId3"/>
                          <a:stretch>
                            <a:fillRect l="-38969" t="-720253" r="-70370" b="-302532"/>
                          </a:stretch>
                        </a:blipFill>
                      </a:tcPr>
                    </a:tc>
                    <a:tc>
                      <a:txBody>
                        <a:bodyPr/>
                        <a:lstStyle/>
                        <a:p>
                          <a:endParaRPr lang="en-US"/>
                        </a:p>
                      </a:txBody>
                      <a:tcPr>
                        <a:blipFill rotWithShape="0">
                          <a:blip r:embed="rId3"/>
                          <a:stretch>
                            <a:fillRect l="-197483" t="-720253" b="-302532"/>
                          </a:stretch>
                        </a:blipFill>
                      </a:tcPr>
                    </a:tc>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Resolve</a:t>
                          </a:r>
                        </a:p>
                      </a:txBody>
                      <a:tcPr/>
                    </a:tc>
                    <a:tc>
                      <a:txBody>
                        <a:bodyPr/>
                        <a:lstStyle/>
                        <a:p>
                          <a:endParaRPr lang="en-US"/>
                        </a:p>
                      </a:txBody>
                      <a:tcPr>
                        <a:blipFill rotWithShape="0">
                          <a:blip r:embed="rId3"/>
                          <a:stretch>
                            <a:fillRect l="-38969" t="-810000" r="-70370" b="-198750"/>
                          </a:stretch>
                        </a:blipFill>
                      </a:tcPr>
                    </a:tc>
                    <a:tc>
                      <a:txBody>
                        <a:bodyPr/>
                        <a:lstStyle/>
                        <a:p>
                          <a:endParaRPr lang="en-US"/>
                        </a:p>
                      </a:txBody>
                      <a:tcPr>
                        <a:blipFill rotWithShape="0">
                          <a:blip r:embed="rId3"/>
                          <a:stretch>
                            <a:fillRect l="-197483" t="-810000" b="-198750"/>
                          </a:stretch>
                        </a:blipFill>
                      </a:tcPr>
                    </a:tc>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Forget</a:t>
                          </a:r>
                        </a:p>
                      </a:txBody>
                      <a:tcPr/>
                    </a:tc>
                    <a:tc>
                      <a:txBody>
                        <a:bodyPr/>
                        <a:lstStyle/>
                        <a:p>
                          <a:endParaRPr lang="en-US"/>
                        </a:p>
                      </a:txBody>
                      <a:tcPr>
                        <a:blipFill rotWithShape="0">
                          <a:blip r:embed="rId3"/>
                          <a:stretch>
                            <a:fillRect l="-38969" t="-921519" r="-70370" b="-101266"/>
                          </a:stretch>
                        </a:blipFill>
                      </a:tcPr>
                    </a:tc>
                    <a:tc>
                      <a:txBody>
                        <a:bodyPr/>
                        <a:lstStyle/>
                        <a:p>
                          <a:endParaRPr lang="en-US"/>
                        </a:p>
                      </a:txBody>
                      <a:tcPr>
                        <a:blipFill rotWithShape="0">
                          <a:blip r:embed="rId3"/>
                          <a:stretch>
                            <a:fillRect l="-197483" t="-921519" b="-101266"/>
                          </a:stretch>
                        </a:blipFill>
                      </a:tcPr>
                    </a:tc>
                  </a:tr>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dirty="0" smtClean="0">
                              <a:solidFill>
                                <a:schemeClr val="tx1"/>
                              </a:solidFill>
                            </a:rPr>
                            <a:t>Restart</a:t>
                          </a:r>
                        </a:p>
                      </a:txBody>
                      <a:tcPr/>
                    </a:tc>
                    <a:tc>
                      <a:txBody>
                        <a:bodyPr/>
                        <a:lstStyle/>
                        <a:p>
                          <a:endParaRPr lang="en-US"/>
                        </a:p>
                      </a:txBody>
                      <a:tcPr>
                        <a:blipFill rotWithShape="0">
                          <a:blip r:embed="rId3"/>
                          <a:stretch>
                            <a:fillRect l="-38969" t="-1008750" r="-70370"/>
                          </a:stretch>
                        </a:blip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dirty="0" smtClean="0">
                            <a:solidFill>
                              <a:schemeClr val="tx1"/>
                            </a:solidFill>
                          </a:endParaRPr>
                        </a:p>
                      </a:txBody>
                      <a:tcPr/>
                    </a:tc>
                  </a:tr>
                </a:tbl>
              </a:graphicData>
            </a:graphic>
          </p:graphicFrame>
        </mc:Fallback>
      </mc:AlternateContent>
      <p:sp>
        <p:nvSpPr>
          <p:cNvPr id="4" name="TextBox 3"/>
          <p:cNvSpPr txBox="1"/>
          <p:nvPr/>
        </p:nvSpPr>
        <p:spPr>
          <a:xfrm>
            <a:off x="4038601" y="6400800"/>
            <a:ext cx="5105400" cy="369332"/>
          </a:xfrm>
          <a:prstGeom prst="rect">
            <a:avLst/>
          </a:prstGeom>
          <a:noFill/>
        </p:spPr>
        <p:txBody>
          <a:bodyPr wrap="square" rtlCol="0">
            <a:spAutoFit/>
          </a:bodyPr>
          <a:lstStyle/>
          <a:p>
            <a:r>
              <a:rPr lang="en-US" dirty="0" smtClean="0">
                <a:solidFill>
                  <a:srgbClr val="0B891A"/>
                </a:solidFill>
              </a:rPr>
              <a:t>[</a:t>
            </a:r>
            <a:r>
              <a:rPr lang="en-US" dirty="0" err="1" smtClean="0">
                <a:solidFill>
                  <a:srgbClr val="0B891A"/>
                </a:solidFill>
              </a:rPr>
              <a:t>Nieuwenhuis</a:t>
            </a:r>
            <a:r>
              <a:rPr lang="en-US" dirty="0">
                <a:solidFill>
                  <a:srgbClr val="0B891A"/>
                </a:solidFill>
              </a:rPr>
              <a:t>, </a:t>
            </a:r>
            <a:r>
              <a:rPr lang="en-US" dirty="0" err="1" smtClean="0">
                <a:solidFill>
                  <a:srgbClr val="0B891A"/>
                </a:solidFill>
              </a:rPr>
              <a:t>Oliveras</a:t>
            </a:r>
            <a:r>
              <a:rPr lang="en-US" dirty="0">
                <a:solidFill>
                  <a:srgbClr val="0B891A"/>
                </a:solidFill>
              </a:rPr>
              <a:t>, </a:t>
            </a:r>
            <a:r>
              <a:rPr lang="en-US" dirty="0" err="1" smtClean="0">
                <a:solidFill>
                  <a:srgbClr val="0B891A"/>
                </a:solidFill>
              </a:rPr>
              <a:t>Tinelli</a:t>
            </a:r>
            <a:r>
              <a:rPr lang="en-US" dirty="0" smtClean="0">
                <a:solidFill>
                  <a:srgbClr val="0B891A"/>
                </a:solidFill>
              </a:rPr>
              <a:t> J.ACM 06] </a:t>
            </a:r>
            <a:r>
              <a:rPr lang="en-US" dirty="0" smtClean="0">
                <a:solidFill>
                  <a:srgbClr val="0070C0"/>
                </a:solidFill>
              </a:rPr>
              <a:t>customized</a:t>
            </a:r>
          </a:p>
        </p:txBody>
      </p:sp>
      <p:sp>
        <p:nvSpPr>
          <p:cNvPr id="5" name="TextBox 4"/>
          <p:cNvSpPr txBox="1"/>
          <p:nvPr/>
        </p:nvSpPr>
        <p:spPr>
          <a:xfrm rot="2237366">
            <a:off x="7975477" y="2042111"/>
            <a:ext cx="813043" cy="369332"/>
          </a:xfrm>
          <a:prstGeom prst="rect">
            <a:avLst/>
          </a:prstGeom>
          <a:solidFill>
            <a:srgbClr val="FFCCCC"/>
          </a:solidFill>
          <a:ln>
            <a:solidFill>
              <a:schemeClr val="tx1"/>
            </a:solidFill>
          </a:ln>
          <a:effectLst/>
        </p:spPr>
        <p:txBody>
          <a:bodyPr wrap="none" rtlCol="0">
            <a:spAutoFit/>
          </a:bodyPr>
          <a:lstStyle/>
          <a:p>
            <a:r>
              <a:rPr lang="en-US" dirty="0" smtClean="0">
                <a:solidFill>
                  <a:prstClr val="black"/>
                </a:solidFill>
              </a:rPr>
              <a:t>Model</a:t>
            </a:r>
            <a:endParaRPr lang="en-US" dirty="0">
              <a:solidFill>
                <a:prstClr val="black"/>
              </a:solidFill>
            </a:endParaRPr>
          </a:p>
        </p:txBody>
      </p:sp>
      <p:sp>
        <p:nvSpPr>
          <p:cNvPr id="9" name="TextBox 8"/>
          <p:cNvSpPr txBox="1"/>
          <p:nvPr/>
        </p:nvSpPr>
        <p:spPr>
          <a:xfrm rot="2237366">
            <a:off x="8066457" y="3484036"/>
            <a:ext cx="736099" cy="369332"/>
          </a:xfrm>
          <a:prstGeom prst="rect">
            <a:avLst/>
          </a:prstGeom>
          <a:solidFill>
            <a:schemeClr val="accent5">
              <a:lumMod val="40000"/>
              <a:lumOff val="60000"/>
            </a:schemeClr>
          </a:solidFill>
          <a:ln>
            <a:solidFill>
              <a:schemeClr val="tx1"/>
            </a:solidFill>
          </a:ln>
          <a:effectLst/>
        </p:spPr>
        <p:txBody>
          <a:bodyPr wrap="none" rtlCol="0">
            <a:spAutoFit/>
          </a:bodyPr>
          <a:lstStyle/>
          <a:p>
            <a:r>
              <a:rPr lang="en-US" dirty="0" smtClean="0">
                <a:solidFill>
                  <a:prstClr val="black"/>
                </a:solidFill>
              </a:rPr>
              <a:t>Proof</a:t>
            </a:r>
            <a:endParaRPr lang="en-US" dirty="0">
              <a:solidFill>
                <a:prstClr val="black"/>
              </a:solidFill>
            </a:endParaRPr>
          </a:p>
        </p:txBody>
      </p:sp>
      <p:sp>
        <p:nvSpPr>
          <p:cNvPr id="10" name="TextBox 9"/>
          <p:cNvSpPr txBox="1"/>
          <p:nvPr/>
        </p:nvSpPr>
        <p:spPr>
          <a:xfrm rot="2237366">
            <a:off x="7837903" y="4434876"/>
            <a:ext cx="1274708" cy="646331"/>
          </a:xfrm>
          <a:prstGeom prst="rect">
            <a:avLst/>
          </a:prstGeom>
          <a:solidFill>
            <a:schemeClr val="accent3">
              <a:lumMod val="40000"/>
              <a:lumOff val="60000"/>
            </a:schemeClr>
          </a:solidFill>
          <a:ln>
            <a:solidFill>
              <a:schemeClr val="tx1"/>
            </a:solidFill>
          </a:ln>
          <a:effectLst/>
        </p:spPr>
        <p:txBody>
          <a:bodyPr wrap="none" rtlCol="0">
            <a:spAutoFit/>
          </a:bodyPr>
          <a:lstStyle/>
          <a:p>
            <a:r>
              <a:rPr lang="en-US" dirty="0" smtClean="0">
                <a:solidFill>
                  <a:prstClr val="black"/>
                </a:solidFill>
              </a:rPr>
              <a:t>Conflict</a:t>
            </a:r>
          </a:p>
          <a:p>
            <a:r>
              <a:rPr lang="en-US" dirty="0" smtClean="0">
                <a:solidFill>
                  <a:prstClr val="black"/>
                </a:solidFill>
              </a:rPr>
              <a:t>Resolution</a:t>
            </a:r>
            <a:endParaRPr lang="en-US" dirty="0">
              <a:solidFill>
                <a:prstClr val="black"/>
              </a:solidFill>
            </a:endParaRPr>
          </a:p>
        </p:txBody>
      </p:sp>
      <p:sp>
        <p:nvSpPr>
          <p:cNvPr id="13" name="Rounded Rectangular Callout 12"/>
          <p:cNvSpPr/>
          <p:nvPr/>
        </p:nvSpPr>
        <p:spPr bwMode="auto">
          <a:xfrm>
            <a:off x="5875042" y="1196752"/>
            <a:ext cx="3356181" cy="2412268"/>
          </a:xfrm>
          <a:prstGeom prst="wedgeRoundRectCallout">
            <a:avLst/>
          </a:prstGeom>
          <a:gradFill rotWithShape="1">
            <a:gsLst>
              <a:gs pos="0">
                <a:srgbClr val="5782B5">
                  <a:shade val="15000"/>
                  <a:satMod val="180000"/>
                </a:srgbClr>
              </a:gs>
              <a:gs pos="50000">
                <a:srgbClr val="5782B5">
                  <a:shade val="45000"/>
                  <a:satMod val="170000"/>
                </a:srgbClr>
              </a:gs>
              <a:gs pos="70000">
                <a:srgbClr val="5782B5">
                  <a:tint val="99000"/>
                  <a:shade val="65000"/>
                  <a:satMod val="155000"/>
                </a:srgbClr>
              </a:gs>
              <a:gs pos="100000">
                <a:srgbClr val="5782B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defTabSz="1096963" fontAlgn="base">
              <a:spcBef>
                <a:spcPct val="0"/>
              </a:spcBef>
              <a:spcAft>
                <a:spcPct val="0"/>
              </a:spcAft>
            </a:pPr>
            <a:r>
              <a:rPr lang="en-US" sz="2000" kern="0" dirty="0" smtClean="0">
                <a:solidFill>
                  <a:srgbClr val="FFFFFF"/>
                </a:solidFill>
                <a:effectLst>
                  <a:outerShdw blurRad="38100" dist="38100" dir="2700000" algn="tl">
                    <a:srgbClr val="000000">
                      <a:alpha val="43137"/>
                    </a:srgbClr>
                  </a:outerShdw>
                </a:effectLst>
                <a:latin typeface="Segoe" pitchFamily="34" charset="0"/>
              </a:rPr>
              <a:t>“It took me a year to understand the Mini-SAT FUIP code”</a:t>
            </a:r>
          </a:p>
          <a:p>
            <a:pPr defTabSz="1096963" fontAlgn="base">
              <a:spcBef>
                <a:spcPct val="0"/>
              </a:spcBef>
              <a:spcAft>
                <a:spcPct val="0"/>
              </a:spcAft>
            </a:pPr>
            <a:r>
              <a:rPr lang="en-US" sz="2000" kern="0" dirty="0" smtClean="0">
                <a:solidFill>
                  <a:srgbClr val="FFFFFF"/>
                </a:solidFill>
                <a:effectLst>
                  <a:outerShdw blurRad="38100" dist="38100" dir="2700000" algn="tl">
                    <a:srgbClr val="000000">
                      <a:alpha val="43137"/>
                    </a:srgbClr>
                  </a:outerShdw>
                </a:effectLst>
                <a:latin typeface="Segoe" pitchFamily="34" charset="0"/>
              </a:rPr>
              <a:t>Mate </a:t>
            </a:r>
            <a:r>
              <a:rPr lang="en-US" sz="2000" kern="0" dirty="0" err="1" smtClean="0">
                <a:solidFill>
                  <a:srgbClr val="FFFFFF"/>
                </a:solidFill>
                <a:effectLst>
                  <a:outerShdw blurRad="38100" dist="38100" dir="2700000" algn="tl">
                    <a:srgbClr val="000000">
                      <a:alpha val="43137"/>
                    </a:srgbClr>
                  </a:outerShdw>
                </a:effectLst>
                <a:latin typeface="Segoe" pitchFamily="34" charset="0"/>
              </a:rPr>
              <a:t>Soos</a:t>
            </a:r>
            <a:r>
              <a:rPr lang="en-US" sz="2000" kern="0" dirty="0" smtClean="0">
                <a:solidFill>
                  <a:srgbClr val="FFFFFF"/>
                </a:solidFill>
                <a:effectLst>
                  <a:outerShdw blurRad="38100" dist="38100" dir="2700000" algn="tl">
                    <a:srgbClr val="000000">
                      <a:alpha val="43137"/>
                    </a:srgbClr>
                  </a:outerShdw>
                </a:effectLst>
                <a:latin typeface="Segoe" pitchFamily="34" charset="0"/>
              </a:rPr>
              <a:t> to </a:t>
            </a:r>
          </a:p>
          <a:p>
            <a:pPr defTabSz="1096963" fontAlgn="base">
              <a:spcBef>
                <a:spcPct val="0"/>
              </a:spcBef>
              <a:spcAft>
                <a:spcPct val="0"/>
              </a:spcAft>
            </a:pPr>
            <a:r>
              <a:rPr lang="en-US" sz="2000" kern="0" dirty="0" err="1" smtClean="0">
                <a:solidFill>
                  <a:srgbClr val="FFFFFF"/>
                </a:solidFill>
                <a:effectLst>
                  <a:outerShdw blurRad="38100" dist="38100" dir="2700000" algn="tl">
                    <a:srgbClr val="000000">
                      <a:alpha val="43137"/>
                    </a:srgbClr>
                  </a:outerShdw>
                </a:effectLst>
                <a:latin typeface="Segoe" pitchFamily="34" charset="0"/>
              </a:rPr>
              <a:t>Niklas</a:t>
            </a:r>
            <a:r>
              <a:rPr lang="en-US" sz="2000" kern="0" dirty="0" smtClean="0">
                <a:solidFill>
                  <a:srgbClr val="FFFFFF"/>
                </a:solidFill>
                <a:effectLst>
                  <a:outerShdw blurRad="38100" dist="38100" dir="2700000" algn="tl">
                    <a:srgbClr val="000000">
                      <a:alpha val="43137"/>
                    </a:srgbClr>
                  </a:outerShdw>
                </a:effectLst>
                <a:latin typeface="Segoe" pitchFamily="34" charset="0"/>
              </a:rPr>
              <a:t> </a:t>
            </a:r>
            <a:r>
              <a:rPr lang="en-US" sz="2000" kern="0" dirty="0" err="1" smtClean="0">
                <a:solidFill>
                  <a:srgbClr val="FFFFFF"/>
                </a:solidFill>
                <a:effectLst>
                  <a:outerShdw blurRad="38100" dist="38100" dir="2700000" algn="tl">
                    <a:srgbClr val="000000">
                      <a:alpha val="43137"/>
                    </a:srgbClr>
                  </a:outerShdw>
                </a:effectLst>
                <a:latin typeface="Segoe" pitchFamily="34" charset="0"/>
              </a:rPr>
              <a:t>Sörenson</a:t>
            </a:r>
            <a:r>
              <a:rPr lang="en-US" sz="2000" kern="0" dirty="0" smtClean="0">
                <a:solidFill>
                  <a:srgbClr val="FFFFFF"/>
                </a:solidFill>
                <a:effectLst>
                  <a:outerShdw blurRad="38100" dist="38100" dir="2700000" algn="tl">
                    <a:srgbClr val="000000">
                      <a:alpha val="43137"/>
                    </a:srgbClr>
                  </a:outerShdw>
                </a:effectLst>
                <a:latin typeface="Segoe" pitchFamily="34" charset="0"/>
              </a:rPr>
              <a:t> </a:t>
            </a:r>
          </a:p>
          <a:p>
            <a:pPr defTabSz="1096963" fontAlgn="base">
              <a:spcBef>
                <a:spcPct val="0"/>
              </a:spcBef>
              <a:spcAft>
                <a:spcPct val="0"/>
              </a:spcAft>
            </a:pPr>
            <a:r>
              <a:rPr lang="en-US" sz="2000" kern="0" dirty="0" smtClean="0">
                <a:solidFill>
                  <a:srgbClr val="FFFFFF"/>
                </a:solidFill>
                <a:effectLst>
                  <a:outerShdw blurRad="38100" dist="38100" dir="2700000" algn="tl">
                    <a:srgbClr val="000000">
                      <a:alpha val="43137"/>
                    </a:srgbClr>
                  </a:outerShdw>
                </a:effectLst>
                <a:latin typeface="Segoe" pitchFamily="34" charset="0"/>
              </a:rPr>
              <a:t>over ice-cream in Trento  </a:t>
            </a:r>
          </a:p>
        </p:txBody>
      </p:sp>
      <p:sp>
        <p:nvSpPr>
          <p:cNvPr id="6" name="Cloud Callout 5"/>
          <p:cNvSpPr/>
          <p:nvPr/>
        </p:nvSpPr>
        <p:spPr>
          <a:xfrm>
            <a:off x="-609600" y="3886200"/>
            <a:ext cx="3899284" cy="2182180"/>
          </a:xfrm>
          <a:prstGeom prst="cloudCallout">
            <a:avLst/>
          </a:prstGeom>
        </p:spPr>
        <p:style>
          <a:lnRef idx="1">
            <a:schemeClr val="accent5"/>
          </a:lnRef>
          <a:fillRef idx="2">
            <a:schemeClr val="accent5"/>
          </a:fillRef>
          <a:effectRef idx="1">
            <a:schemeClr val="accent5"/>
          </a:effectRef>
          <a:fontRef idx="minor">
            <a:schemeClr val="dk1"/>
          </a:fontRef>
        </p:style>
        <p:txBody>
          <a:bodyPr rtlCol="0" anchor="ctr"/>
          <a:lstStyle/>
          <a:p>
            <a:pPr algn="ctr"/>
            <a:r>
              <a:rPr lang="en-US" dirty="0" smtClean="0">
                <a:solidFill>
                  <a:prstClr val="black"/>
                </a:solidFill>
              </a:rPr>
              <a:t>We will </a:t>
            </a:r>
            <a:r>
              <a:rPr lang="en-US" b="1" dirty="0" smtClean="0">
                <a:solidFill>
                  <a:srgbClr val="FF0000"/>
                </a:solidFill>
              </a:rPr>
              <a:t>now</a:t>
            </a:r>
            <a:r>
              <a:rPr lang="en-US" dirty="0" smtClean="0">
                <a:solidFill>
                  <a:srgbClr val="FF0000"/>
                </a:solidFill>
              </a:rPr>
              <a:t> </a:t>
            </a:r>
            <a:r>
              <a:rPr lang="en-US" dirty="0" smtClean="0">
                <a:solidFill>
                  <a:prstClr val="black"/>
                </a:solidFill>
              </a:rPr>
              <a:t>motivate the CDCL algorithm</a:t>
            </a:r>
          </a:p>
          <a:p>
            <a:pPr algn="ctr"/>
            <a:r>
              <a:rPr lang="en-US" dirty="0">
                <a:solidFill>
                  <a:prstClr val="black"/>
                </a:solidFill>
              </a:rPr>
              <a:t>a</a:t>
            </a:r>
            <a:r>
              <a:rPr lang="en-US" dirty="0" smtClean="0">
                <a:solidFill>
                  <a:prstClr val="black"/>
                </a:solidFill>
              </a:rPr>
              <a:t>s a cooperative procedure between model and proof search</a:t>
            </a:r>
            <a:endParaRPr lang="en-US" dirty="0">
              <a:solidFill>
                <a:prstClr val="black"/>
              </a:solidFill>
            </a:endParaRPr>
          </a:p>
        </p:txBody>
      </p:sp>
    </p:spTree>
    <p:extLst>
      <p:ext uri="{BB962C8B-B14F-4D97-AF65-F5344CB8AC3E}">
        <p14:creationId xmlns:p14="http://schemas.microsoft.com/office/powerpoint/2010/main" val="2448284628"/>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5"/>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3"/>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7" grpId="0" animBg="1"/>
      <p:bldP spid="3" grpId="0" animBg="1"/>
      <p:bldP spid="5" grpId="0" animBg="1"/>
      <p:bldP spid="9" grpId="0" animBg="1"/>
      <p:bldP spid="10" grpId="0" animBg="1"/>
      <p:bldP spid="13" grpId="0" animBg="1"/>
      <p:bldP spid="6" grpId="0" animBg="1"/>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a:xfrm>
            <a:off x="7707318" y="5715000"/>
            <a:ext cx="932894" cy="1366616"/>
            <a:chOff x="2675145" y="1981200"/>
            <a:chExt cx="932894" cy="1366616"/>
          </a:xfrm>
        </p:grpSpPr>
        <p:pic>
          <p:nvPicPr>
            <p:cNvPr id="12" name="Picture 10" descr="Description: C:\Users\nbjorner\AppData\Local\Microsoft\Windows\Temporary Internet Files\Content.IE5\T0ZPJOKX\MP900448692[1].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75145" y="2215013"/>
              <a:ext cx="572663" cy="8524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3" name="Rectangle 12"/>
            <p:cNvSpPr/>
            <p:nvPr/>
          </p:nvSpPr>
          <p:spPr>
            <a:xfrm rot="5400000">
              <a:off x="2724676" y="2464453"/>
              <a:ext cx="1366616" cy="400110"/>
            </a:xfrm>
            <a:prstGeom prst="rect">
              <a:avLst/>
            </a:prstGeom>
            <a:noFill/>
          </p:spPr>
          <p:txBody>
            <a:bodyPr wrap="square" lIns="91440" tIns="45720" rIns="91440" bIns="45720">
              <a:spAutoFit/>
              <a:scene3d>
                <a:camera prst="orthographicFront"/>
                <a:lightRig rig="flat" dir="tl">
                  <a:rot lat="0" lon="0" rev="6600000"/>
                </a:lightRig>
              </a:scene3d>
              <a:sp3d extrusionH="25400" contourW="8890">
                <a:bevelT w="38100" h="31750"/>
                <a:contourClr>
                  <a:schemeClr val="accent2">
                    <a:shade val="75000"/>
                  </a:schemeClr>
                </a:contourClr>
              </a:sp3d>
            </a:bodyPr>
            <a:lstStyle/>
            <a:p>
              <a:pPr algn="ctr"/>
              <a:r>
                <a:rPr lang="en-US" sz="2000" b="1" dirty="0" err="1" smtClean="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cs typeface="Arial" charset="0"/>
                </a:rPr>
                <a:t>SecGuru</a:t>
              </a:r>
              <a:endParaRPr lang="en-US" sz="2000" b="1" dirty="0">
                <a:ln w="11430"/>
                <a:gradFill>
                  <a:gsLst>
                    <a:gs pos="0">
                      <a:srgbClr val="C0504D">
                        <a:tint val="70000"/>
                        <a:satMod val="245000"/>
                      </a:srgbClr>
                    </a:gs>
                    <a:gs pos="75000">
                      <a:srgbClr val="C0504D">
                        <a:tint val="90000"/>
                        <a:shade val="60000"/>
                        <a:satMod val="240000"/>
                      </a:srgbClr>
                    </a:gs>
                    <a:gs pos="100000">
                      <a:srgbClr val="C0504D">
                        <a:tint val="100000"/>
                        <a:shade val="50000"/>
                        <a:satMod val="240000"/>
                      </a:srgbClr>
                    </a:gs>
                  </a:gsLst>
                  <a:lin ang="5400000"/>
                </a:gradFill>
                <a:effectLst>
                  <a:outerShdw blurRad="50800" dist="39000" dir="5460000" algn="tl">
                    <a:srgbClr val="000000">
                      <a:alpha val="38000"/>
                    </a:srgbClr>
                  </a:outerShdw>
                </a:effectLst>
                <a:cs typeface="Arial" charset="0"/>
              </a:endParaRPr>
            </a:p>
          </p:txBody>
        </p:sp>
      </p:grpSp>
      <p:pic>
        <p:nvPicPr>
          <p:cNvPr id="8" name="Picture 7"/>
          <p:cNvPicPr>
            <a:picLocks noChangeAspect="1"/>
          </p:cNvPicPr>
          <p:nvPr/>
        </p:nvPicPr>
        <p:blipFill rotWithShape="1">
          <a:blip r:embed="rId3"/>
          <a:srcRect l="12500" t="30000" r="59584" b="38148"/>
          <a:stretch/>
        </p:blipFill>
        <p:spPr>
          <a:xfrm>
            <a:off x="6374858" y="2874902"/>
            <a:ext cx="2552701" cy="1638301"/>
          </a:xfrm>
          <a:prstGeom prst="rect">
            <a:avLst/>
          </a:prstGeom>
        </p:spPr>
      </p:pic>
      <p:sp>
        <p:nvSpPr>
          <p:cNvPr id="2" name="Title 1"/>
          <p:cNvSpPr>
            <a:spLocks noGrp="1"/>
          </p:cNvSpPr>
          <p:nvPr>
            <p:ph type="title"/>
          </p:nvPr>
        </p:nvSpPr>
        <p:spPr/>
        <p:txBody>
          <a:bodyPr/>
          <a:lstStyle/>
          <a:p>
            <a:r>
              <a:rPr lang="en-US" dirty="0" smtClean="0"/>
              <a:t>… a brief bio</a:t>
            </a:r>
            <a:endParaRPr lang="en-US" dirty="0"/>
          </a:p>
        </p:txBody>
      </p:sp>
      <p:sp>
        <p:nvSpPr>
          <p:cNvPr id="3" name="Content Placeholder 2"/>
          <p:cNvSpPr>
            <a:spLocks noGrp="1"/>
          </p:cNvSpPr>
          <p:nvPr>
            <p:ph idx="1"/>
          </p:nvPr>
        </p:nvSpPr>
        <p:spPr/>
        <p:txBody>
          <a:bodyPr>
            <a:normAutofit/>
          </a:bodyPr>
          <a:lstStyle/>
          <a:p>
            <a:r>
              <a:rPr lang="en-US" dirty="0" smtClean="0"/>
              <a:t>90’s: DTU, DIKU, Stanford</a:t>
            </a:r>
          </a:p>
          <a:p>
            <a:r>
              <a:rPr lang="en-US" dirty="0" smtClean="0"/>
              <a:t>This is me a week before </a:t>
            </a:r>
            <a:br>
              <a:rPr lang="en-US" dirty="0" smtClean="0"/>
            </a:br>
            <a:r>
              <a:rPr lang="en-US" dirty="0" smtClean="0"/>
              <a:t>fixing my thesis topic </a:t>
            </a:r>
            <a:br>
              <a:rPr lang="en-US" dirty="0" smtClean="0"/>
            </a:br>
            <a:r>
              <a:rPr lang="en-US" dirty="0" smtClean="0"/>
              <a:t>Decision Procedures (</a:t>
            </a:r>
            <a:r>
              <a:rPr lang="en-US" dirty="0" err="1" smtClean="0"/>
              <a:t>STeP</a:t>
            </a:r>
            <a:r>
              <a:rPr lang="en-US" dirty="0" smtClean="0"/>
              <a:t>)</a:t>
            </a:r>
          </a:p>
          <a:p>
            <a:r>
              <a:rPr lang="en-US" dirty="0" smtClean="0"/>
              <a:t>Late 90’s: Kestrel Institute</a:t>
            </a:r>
          </a:p>
          <a:p>
            <a:r>
              <a:rPr lang="en-US" dirty="0" smtClean="0"/>
              <a:t>Early 2000s: </a:t>
            </a:r>
            <a:r>
              <a:rPr lang="en-US" dirty="0" err="1" smtClean="0"/>
              <a:t>XDegrees</a:t>
            </a:r>
            <a:r>
              <a:rPr lang="en-US" dirty="0" smtClean="0"/>
              <a:t> </a:t>
            </a:r>
            <a:r>
              <a:rPr lang="en-US" sz="2400" dirty="0" smtClean="0"/>
              <a:t>(file sharing startup)</a:t>
            </a:r>
            <a:endParaRPr lang="en-US" dirty="0" smtClean="0"/>
          </a:p>
          <a:p>
            <a:r>
              <a:rPr lang="en-US" dirty="0" smtClean="0"/>
              <a:t>2002-06: Core Windows DFSR/RDC</a:t>
            </a:r>
          </a:p>
          <a:p>
            <a:r>
              <a:rPr lang="en-US" dirty="0" smtClean="0"/>
              <a:t>2006: MSR: Z3, Network Verification</a:t>
            </a:r>
            <a:endParaRPr lang="en-US" dirty="0"/>
          </a:p>
        </p:txBody>
      </p:sp>
      <p:pic>
        <p:nvPicPr>
          <p:cNvPr id="6" name="Picture 5"/>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5136170" y="1811186"/>
            <a:ext cx="1543050" cy="1543050"/>
          </a:xfrm>
          <a:prstGeom prst="rect">
            <a:avLst/>
          </a:prstGeom>
        </p:spPr>
      </p:pic>
      <p:pic>
        <p:nvPicPr>
          <p:cNvPr id="7" name="Picture 6"/>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136170" y="3468243"/>
            <a:ext cx="838201" cy="838201"/>
          </a:xfrm>
          <a:prstGeom prst="rect">
            <a:avLst/>
          </a:prstGeom>
        </p:spPr>
      </p:pic>
      <p:pic>
        <p:nvPicPr>
          <p:cNvPr id="9" name="Picture 3"/>
          <p:cNvPicPr>
            <a:picLocks noChangeAspect="1" noChangeArrowheads="1"/>
          </p:cNvPicPr>
          <p:nvPr/>
        </p:nvPicPr>
        <p:blipFill>
          <a:blip r:embed="rId6" cstate="print">
            <a:clrChange>
              <a:clrFrom>
                <a:srgbClr val="C4E5E4"/>
              </a:clrFrom>
              <a:clrTo>
                <a:srgbClr val="C4E5E4">
                  <a:alpha val="0"/>
                </a:srgbClr>
              </a:clrTo>
            </a:clrChange>
            <a:extLst>
              <a:ext uri="{28A0092B-C50C-407E-A947-70E740481C1C}">
                <a14:useLocalDpi xmlns:a14="http://schemas.microsoft.com/office/drawing/2010/main" val="0"/>
              </a:ext>
            </a:extLst>
          </a:blip>
          <a:srcRect l="7272" b="7272"/>
          <a:stretch>
            <a:fillRect/>
          </a:stretch>
        </p:blipFill>
        <p:spPr bwMode="auto">
          <a:xfrm>
            <a:off x="7182403" y="4417737"/>
            <a:ext cx="1982725" cy="148704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 name="Picture 2"/>
          <p:cNvPicPr>
            <a:picLocks noChangeAspect="1" noChangeArrowheads="1"/>
          </p:cNvPicPr>
          <p:nvPr/>
        </p:nvPicPr>
        <p:blipFill>
          <a:blip r:embed="rId7" cstate="print">
            <a:clrChange>
              <a:clrFrom>
                <a:srgbClr val="FFFFED"/>
              </a:clrFrom>
              <a:clrTo>
                <a:srgbClr val="FFFFED">
                  <a:alpha val="0"/>
                </a:srgbClr>
              </a:clrTo>
            </a:clrChange>
            <a:extLst>
              <a:ext uri="{28A0092B-C50C-407E-A947-70E740481C1C}">
                <a14:useLocalDpi xmlns:a14="http://schemas.microsoft.com/office/drawing/2010/main" val="0"/>
              </a:ext>
            </a:extLst>
          </a:blip>
          <a:srcRect/>
          <a:stretch>
            <a:fillRect/>
          </a:stretch>
        </p:blipFill>
        <p:spPr bwMode="auto">
          <a:xfrm>
            <a:off x="6397582" y="6176703"/>
            <a:ext cx="949505" cy="5740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p14="http://schemas.microsoft.com/office/powerpoint/2010/main">
        <mc:Choice Requires="p14">
          <p:contentPart p14:bwMode="auto" r:id="rId8">
            <p14:nvContentPartPr>
              <p14:cNvPr id="14" name="Ink 13"/>
              <p14:cNvContentPartPr/>
              <p14:nvPr/>
            </p14:nvContentPartPr>
            <p14:xfrm>
              <a:off x="1499642" y="1723662"/>
              <a:ext cx="4139158" cy="477720"/>
            </p14:xfrm>
          </p:contentPart>
        </mc:Choice>
        <mc:Fallback xmlns="">
          <p:pic>
            <p:nvPicPr>
              <p:cNvPr id="14" name="Ink 13"/>
              <p:cNvPicPr/>
              <p:nvPr/>
            </p:nvPicPr>
            <p:blipFill>
              <a:blip r:embed="rId9"/>
              <a:stretch>
                <a:fillRect/>
              </a:stretch>
            </p:blipFill>
            <p:spPr>
              <a:xfrm>
                <a:off x="1484521" y="1708542"/>
                <a:ext cx="4169400" cy="50796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16" name="Ink 15"/>
              <p14:cNvContentPartPr/>
              <p14:nvPr/>
            </p14:nvContentPartPr>
            <p14:xfrm>
              <a:off x="5481079" y="2050751"/>
              <a:ext cx="185400" cy="187920"/>
            </p14:xfrm>
          </p:contentPart>
        </mc:Choice>
        <mc:Fallback xmlns="">
          <p:pic>
            <p:nvPicPr>
              <p:cNvPr id="16" name="Ink 15"/>
              <p:cNvPicPr/>
              <p:nvPr/>
            </p:nvPicPr>
            <p:blipFill>
              <a:blip r:embed="rId11"/>
              <a:stretch>
                <a:fillRect/>
              </a:stretch>
            </p:blipFill>
            <p:spPr>
              <a:xfrm>
                <a:off x="5465959" y="2035631"/>
                <a:ext cx="215640" cy="218160"/>
              </a:xfrm>
              <a:prstGeom prst="rect">
                <a:avLst/>
              </a:prstGeom>
            </p:spPr>
          </p:pic>
        </mc:Fallback>
      </mc:AlternateContent>
    </p:spTree>
    <p:extLst>
      <p:ext uri="{BB962C8B-B14F-4D97-AF65-F5344CB8AC3E}">
        <p14:creationId xmlns:p14="http://schemas.microsoft.com/office/powerpoint/2010/main" val="222480028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Left Arrow 6"/>
          <p:cNvSpPr/>
          <p:nvPr/>
        </p:nvSpPr>
        <p:spPr bwMode="auto">
          <a:xfrm rot="5400000">
            <a:off x="2374178" y="3377184"/>
            <a:ext cx="2895600" cy="1932432"/>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Proofs</a:t>
            </a:r>
          </a:p>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Conflict Clauses</a:t>
            </a:r>
          </a:p>
        </p:txBody>
      </p:sp>
      <p:sp>
        <p:nvSpPr>
          <p:cNvPr id="8" name="Left Arrow 7"/>
          <p:cNvSpPr/>
          <p:nvPr/>
        </p:nvSpPr>
        <p:spPr bwMode="auto">
          <a:xfrm rot="16200000">
            <a:off x="3821978" y="2386584"/>
            <a:ext cx="2895600"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Models</a:t>
            </a:r>
          </a:p>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0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literal assignments</a:t>
            </a:r>
          </a:p>
        </p:txBody>
      </p:sp>
      <p:sp>
        <p:nvSpPr>
          <p:cNvPr id="9" name="Rectangle 8"/>
          <p:cNvSpPr/>
          <p:nvPr/>
        </p:nvSpPr>
        <p:spPr bwMode="auto">
          <a:xfrm rot="2771272">
            <a:off x="2720307" y="3500175"/>
            <a:ext cx="3657600" cy="685800"/>
          </a:xfrm>
          <a:prstGeom prst="rect">
            <a:avLst/>
          </a:prstGeom>
          <a:gradFill flip="none" rotWithShape="1">
            <a:gsLst>
              <a:gs pos="0">
                <a:srgbClr val="1F6E12">
                  <a:tint val="66000"/>
                  <a:satMod val="160000"/>
                </a:srgbClr>
              </a:gs>
              <a:gs pos="50000">
                <a:srgbClr val="1F6E12">
                  <a:tint val="44500"/>
                  <a:satMod val="160000"/>
                </a:srgbClr>
              </a:gs>
              <a:gs pos="100000">
                <a:srgbClr val="1F6E12">
                  <a:tint val="23500"/>
                  <a:satMod val="160000"/>
                </a:srgbClr>
              </a:gs>
            </a:gsLst>
            <a:path path="circle">
              <a:fillToRect l="50000" t="50000" r="50000" b="50000"/>
            </a:path>
            <a:tileRect/>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Conflict Resolution</a:t>
            </a:r>
          </a:p>
        </p:txBody>
      </p:sp>
      <p:sp>
        <p:nvSpPr>
          <p:cNvPr id="10" name="Left Arrow 9"/>
          <p:cNvSpPr/>
          <p:nvPr/>
        </p:nvSpPr>
        <p:spPr bwMode="auto">
          <a:xfrm rot="5400000">
            <a:off x="2849275" y="1130211"/>
            <a:ext cx="1908212" cy="1825270"/>
          </a:xfrm>
          <a:prstGeom prst="leftArrow">
            <a:avLst/>
          </a:prstGeom>
          <a:solidFill>
            <a:srgbClr val="5782B5">
              <a:lumMod val="60000"/>
              <a:lumOff val="4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0" tIns="0" rIns="0" bIns="0"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err="1" smtClean="0">
                <a:ln>
                  <a:noFill/>
                </a:ln>
                <a:solidFill>
                  <a:srgbClr val="FFFFFF"/>
                </a:solidFill>
                <a:effectLst>
                  <a:outerShdw blurRad="38100" dist="38100" dir="2700000" algn="tl">
                    <a:srgbClr val="000000">
                      <a:alpha val="43137"/>
                    </a:srgbClr>
                  </a:outerShdw>
                </a:effectLst>
                <a:uLnTx/>
                <a:uFillTx/>
                <a:latin typeface="Segoe"/>
              </a:rPr>
              <a:t>Backjump</a:t>
            </a:r>
            <a:endPar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endParaRPr>
          </a:p>
        </p:txBody>
      </p:sp>
      <p:sp>
        <p:nvSpPr>
          <p:cNvPr id="11" name="Left Arrow 10"/>
          <p:cNvSpPr/>
          <p:nvPr/>
        </p:nvSpPr>
        <p:spPr bwMode="auto">
          <a:xfrm rot="16200000">
            <a:off x="4331807" y="4617081"/>
            <a:ext cx="2004338" cy="1932432"/>
          </a:xfrm>
          <a:prstGeom prst="leftArrow">
            <a:avLst/>
          </a:prstGeom>
          <a:gradFill flip="none" rotWithShape="1">
            <a:gsLst>
              <a:gs pos="0">
                <a:srgbClr val="FF0000">
                  <a:tint val="66000"/>
                  <a:satMod val="160000"/>
                </a:srgbClr>
              </a:gs>
              <a:gs pos="50000">
                <a:srgbClr val="FF0000">
                  <a:tint val="44500"/>
                  <a:satMod val="160000"/>
                </a:srgbClr>
              </a:gs>
              <a:gs pos="100000">
                <a:srgbClr val="FF0000">
                  <a:tint val="23500"/>
                  <a:satMod val="160000"/>
                </a:srgbClr>
              </a:gs>
            </a:gsLst>
            <a:path path="circle">
              <a:fillToRect l="100000" t="100000"/>
            </a:path>
            <a:tileRect r="-100000" b="-100000"/>
          </a:gradFill>
          <a:ln w="9525" cap="flat" cmpd="sng" algn="ctr">
            <a:solidFill>
              <a:srgbClr val="E28A54"/>
            </a:solidFill>
            <a:prstDash val="solid"/>
            <a:headEnd type="none" w="med" len="med"/>
            <a:tailEnd type="none" w="med" len="med"/>
          </a:ln>
          <a:effectLst>
            <a:outerShdw blurRad="50800" dist="38100" dir="5400000" rotWithShape="0">
              <a:srgbClr val="000000">
                <a:alpha val="35000"/>
              </a:srgbClr>
            </a:outerShdw>
          </a:effectLst>
        </p:spPr>
        <p:txBody>
          <a:bodyPr vert="horz" wrap="square" lIns="0" tIns="0" rIns="0" bIns="0"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rPr>
              <a:t>Propagate</a:t>
            </a:r>
          </a:p>
        </p:txBody>
      </p:sp>
      <p:sp>
        <p:nvSpPr>
          <p:cNvPr id="12" name="Title 1"/>
          <p:cNvSpPr txBox="1">
            <a:spLocks/>
          </p:cNvSpPr>
          <p:nvPr/>
        </p:nvSpPr>
        <p:spPr>
          <a:xfrm>
            <a:off x="381000" y="230188"/>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dirty="0" smtClean="0"/>
              <a:t>Mile High: </a:t>
            </a:r>
            <a:r>
              <a:rPr lang="en-US" sz="4000" dirty="0" smtClean="0"/>
              <a:t>Modern SAT/SMT search</a:t>
            </a:r>
            <a:endParaRPr lang="en-US" sz="4000" dirty="0"/>
          </a:p>
        </p:txBody>
      </p:sp>
    </p:spTree>
    <p:extLst>
      <p:ext uri="{BB962C8B-B14F-4D97-AF65-F5344CB8AC3E}">
        <p14:creationId xmlns:p14="http://schemas.microsoft.com/office/powerpoint/2010/main" val="49612461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10" grpId="0" animBg="1"/>
      <p:bldP spid="11"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The </a:t>
            </a:r>
            <a:r>
              <a:rPr lang="en-US" dirty="0" err="1" smtClean="0"/>
              <a:t>Farkas</a:t>
            </a:r>
            <a:r>
              <a:rPr lang="en-US" dirty="0" smtClean="0"/>
              <a:t> Lemma Dichotomy</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1201878" y="2057400"/>
                <a:ext cx="6769738" cy="3108543"/>
              </a:xfrm>
              <a:prstGeom prst="rect">
                <a:avLst/>
              </a:prstGeom>
              <a:noFill/>
            </p:spPr>
            <p:txBody>
              <a:bodyPr wrap="none" rtlCol="0">
                <a:spAutoFit/>
              </a:bodyPr>
              <a:lstStyle/>
              <a:p>
                <a:endParaRPr lang="en-US" sz="2800" dirty="0" smtClean="0"/>
              </a:p>
              <a:p>
                <a:pPr marL="514350" indent="-514350">
                  <a:buFont typeface="+mj-lt"/>
                  <a:buAutoNum type="arabicPeriod"/>
                </a:pPr>
                <a:r>
                  <a:rPr lang="en-US" sz="2800" dirty="0" smtClean="0"/>
                  <a:t>There is an </a:t>
                </a:r>
                <a14:m>
                  <m:oMath xmlns:m="http://schemas.openxmlformats.org/officeDocument/2006/math">
                    <m:r>
                      <a:rPr lang="en-US" sz="2800" i="1" dirty="0" smtClean="0">
                        <a:latin typeface="Cambria Math" panose="02040503050406030204" pitchFamily="18" charset="0"/>
                      </a:rPr>
                      <m:t>𝑥</m:t>
                    </m:r>
                  </m:oMath>
                </a14:m>
                <a:r>
                  <a:rPr lang="en-US" sz="2800" dirty="0" smtClean="0"/>
                  <a:t> such that:  </a:t>
                </a:r>
                <a14:m>
                  <m:oMath xmlns:m="http://schemas.openxmlformats.org/officeDocument/2006/math">
                    <m:r>
                      <a:rPr lang="en-US" sz="2800" i="1">
                        <a:latin typeface="Cambria Math" panose="02040503050406030204" pitchFamily="18" charset="0"/>
                      </a:rPr>
                      <m:t>𝐴𝑥</m:t>
                    </m:r>
                    <m:r>
                      <a:rPr lang="en-US" sz="2800" i="1">
                        <a:latin typeface="Cambria Math" panose="02040503050406030204" pitchFamily="18" charset="0"/>
                      </a:rPr>
                      <m:t>=</m:t>
                    </m:r>
                    <m:r>
                      <a:rPr lang="en-US" sz="2800" i="1">
                        <a:latin typeface="Cambria Math" panose="02040503050406030204" pitchFamily="18" charset="0"/>
                      </a:rPr>
                      <m:t>𝑏</m:t>
                    </m:r>
                    <m:r>
                      <a:rPr lang="en-US" sz="2800" i="1">
                        <a:latin typeface="Cambria Math" panose="02040503050406030204" pitchFamily="18" charset="0"/>
                      </a:rPr>
                      <m:t>∧</m:t>
                    </m:r>
                    <m:r>
                      <a:rPr lang="en-US" sz="2800" i="1">
                        <a:latin typeface="Cambria Math" panose="02040503050406030204" pitchFamily="18" charset="0"/>
                      </a:rPr>
                      <m:t>𝑥</m:t>
                    </m:r>
                    <m:r>
                      <a:rPr lang="en-US" sz="2800" i="1">
                        <a:latin typeface="Cambria Math" panose="02040503050406030204" pitchFamily="18" charset="0"/>
                      </a:rPr>
                      <m:t>≥0</m:t>
                    </m:r>
                  </m:oMath>
                </a14:m>
                <a:endParaRPr lang="en-US" sz="2800" dirty="0" smtClean="0"/>
              </a:p>
              <a:p>
                <a:pPr marL="514350" indent="-514350">
                  <a:buFont typeface="+mj-lt"/>
                  <a:buAutoNum type="arabicPeriod"/>
                </a:pPr>
                <a:endParaRPr lang="en-US" sz="2800" dirty="0" smtClean="0"/>
              </a:p>
              <a:p>
                <a:pPr marL="514350" indent="-514350">
                  <a:buFont typeface="+mj-lt"/>
                  <a:buAutoNum type="arabicPeriod"/>
                </a:pPr>
                <a:r>
                  <a:rPr lang="en-US" sz="2800" dirty="0" smtClean="0"/>
                  <a:t>There </a:t>
                </a:r>
                <a:r>
                  <a:rPr lang="en-US" sz="2800" dirty="0"/>
                  <a:t>is a </a:t>
                </a:r>
                <a14:m>
                  <m:oMath xmlns:m="http://schemas.openxmlformats.org/officeDocument/2006/math">
                    <m:r>
                      <a:rPr lang="en-US" sz="2800" i="1" dirty="0" smtClean="0">
                        <a:latin typeface="Cambria Math" panose="02040503050406030204" pitchFamily="18" charset="0"/>
                      </a:rPr>
                      <m:t>𝑦</m:t>
                    </m:r>
                  </m:oMath>
                </a14:m>
                <a:r>
                  <a:rPr lang="en-US" sz="2800" dirty="0"/>
                  <a:t> such that:  </a:t>
                </a:r>
                <a14:m>
                  <m:oMath xmlns:m="http://schemas.openxmlformats.org/officeDocument/2006/math">
                    <m:r>
                      <a:rPr lang="en-US" sz="2800" i="1">
                        <a:latin typeface="Cambria Math" panose="02040503050406030204" pitchFamily="18" charset="0"/>
                      </a:rPr>
                      <m:t>𝑦𝐴</m:t>
                    </m:r>
                    <m:r>
                      <a:rPr lang="en-US" sz="2800" i="1">
                        <a:latin typeface="Cambria Math" panose="02040503050406030204" pitchFamily="18" charset="0"/>
                      </a:rPr>
                      <m:t>≥0∧</m:t>
                    </m:r>
                    <m:r>
                      <a:rPr lang="en-US" sz="2800" i="1">
                        <a:latin typeface="Cambria Math" panose="02040503050406030204" pitchFamily="18" charset="0"/>
                      </a:rPr>
                      <m:t>𝑦𝑏</m:t>
                    </m:r>
                    <m:r>
                      <a:rPr lang="en-US" sz="2800" i="1">
                        <a:latin typeface="Cambria Math" panose="02040503050406030204" pitchFamily="18" charset="0"/>
                      </a:rPr>
                      <m:t>&lt;0</m:t>
                    </m:r>
                  </m:oMath>
                </a14:m>
                <a:endParaRPr lang="en-US" sz="2800" dirty="0" smtClean="0"/>
              </a:p>
              <a:p>
                <a:pPr marL="514350" indent="-514350">
                  <a:buFont typeface="+mj-lt"/>
                  <a:buAutoNum type="arabicPeriod"/>
                </a:pPr>
                <a:endParaRPr lang="en-US" sz="2800" dirty="0" smtClean="0"/>
              </a:p>
              <a:p>
                <a:r>
                  <a:rPr lang="en-US" sz="2800" dirty="0"/>
                  <a:t>For every matrix </a:t>
                </a:r>
                <a14:m>
                  <m:oMath xmlns:m="http://schemas.openxmlformats.org/officeDocument/2006/math">
                    <m:r>
                      <a:rPr lang="en-US" sz="2800" i="1" dirty="0" smtClean="0">
                        <a:latin typeface="Cambria Math" panose="02040503050406030204" pitchFamily="18" charset="0"/>
                      </a:rPr>
                      <m:t>𝐴</m:t>
                    </m:r>
                  </m:oMath>
                </a14:m>
                <a:r>
                  <a:rPr lang="en-US" sz="2800" i="1" dirty="0"/>
                  <a:t>, </a:t>
                </a:r>
                <a:r>
                  <a:rPr lang="en-US" sz="2800" dirty="0"/>
                  <a:t>vector </a:t>
                </a:r>
                <a14:m>
                  <m:oMath xmlns:m="http://schemas.openxmlformats.org/officeDocument/2006/math">
                    <m:r>
                      <a:rPr lang="en-US" sz="2800" i="1" dirty="0" smtClean="0">
                        <a:latin typeface="Cambria Math" panose="02040503050406030204" pitchFamily="18" charset="0"/>
                      </a:rPr>
                      <m:t>𝑏</m:t>
                    </m:r>
                  </m:oMath>
                </a14:m>
                <a:r>
                  <a:rPr lang="en-US" sz="2800" i="1" dirty="0"/>
                  <a:t> </a:t>
                </a:r>
                <a:r>
                  <a:rPr lang="en-US" sz="2800" dirty="0"/>
                  <a:t>it is the case that</a:t>
                </a:r>
              </a:p>
              <a:p>
                <a:r>
                  <a:rPr lang="en-US" sz="2800" dirty="0"/>
                  <a:t>either (1) or (2) holds (and not both</a:t>
                </a:r>
                <a:r>
                  <a:rPr lang="en-US" sz="2800" dirty="0" smtClean="0"/>
                  <a:t>). </a:t>
                </a:r>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1201878" y="2057400"/>
                <a:ext cx="6769738" cy="3108543"/>
              </a:xfrm>
              <a:prstGeom prst="rect">
                <a:avLst/>
              </a:prstGeom>
              <a:blipFill rotWithShape="0">
                <a:blip r:embed="rId2"/>
                <a:stretch>
                  <a:fillRect l="-1890" r="-1260" b="-4715"/>
                </a:stretch>
              </a:blipFill>
            </p:spPr>
            <p:txBody>
              <a:bodyPr/>
              <a:lstStyle/>
              <a:p>
                <a:r>
                  <a:rPr lang="en-US">
                    <a:noFill/>
                  </a:rPr>
                  <a:t> </a:t>
                </a:r>
              </a:p>
            </p:txBody>
          </p:sp>
        </mc:Fallback>
      </mc:AlternateContent>
    </p:spTree>
    <p:extLst>
      <p:ext uri="{BB962C8B-B14F-4D97-AF65-F5344CB8AC3E}">
        <p14:creationId xmlns:p14="http://schemas.microsoft.com/office/powerpoint/2010/main" val="3919261095"/>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Dichotomy of Models and Proofs</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762000" y="2286000"/>
                <a:ext cx="7827592" cy="3108543"/>
              </a:xfrm>
              <a:prstGeom prst="rect">
                <a:avLst/>
              </a:prstGeom>
              <a:noFill/>
            </p:spPr>
            <p:txBody>
              <a:bodyPr wrap="none" rtlCol="0">
                <a:spAutoFit/>
              </a:bodyPr>
              <a:lstStyle/>
              <a:p>
                <a:pPr marL="514350" indent="-514350">
                  <a:buFont typeface="+mj-lt"/>
                  <a:buAutoNum type="arabicPeriod"/>
                </a:pPr>
                <a:r>
                  <a:rPr lang="en-US" sz="2800" dirty="0" smtClean="0"/>
                  <a:t>There is a model </a:t>
                </a:r>
                <a:r>
                  <a:rPr lang="en-US" sz="2800" i="1" dirty="0" smtClean="0"/>
                  <a:t>M </a:t>
                </a:r>
                <a:r>
                  <a:rPr lang="en-US" sz="2800" dirty="0" smtClean="0"/>
                  <a:t>such that  </a:t>
                </a:r>
                <a14:m>
                  <m:oMath xmlns:m="http://schemas.openxmlformats.org/officeDocument/2006/math">
                    <m:r>
                      <a:rPr lang="en-US" sz="2800" i="1">
                        <a:latin typeface="Cambria Math" panose="02040503050406030204" pitchFamily="18" charset="0"/>
                      </a:rPr>
                      <m:t>𝑀</m:t>
                    </m:r>
                    <m:r>
                      <a:rPr lang="en-US" sz="2800" i="1">
                        <a:latin typeface="Cambria Math" panose="02040503050406030204" pitchFamily="18" charset="0"/>
                      </a:rPr>
                      <m:t>⊨</m:t>
                    </m:r>
                    <m:r>
                      <a:rPr lang="en-US" sz="2800" i="1">
                        <a:latin typeface="Cambria Math" panose="02040503050406030204" pitchFamily="18" charset="0"/>
                      </a:rPr>
                      <m:t>𝐹</m:t>
                    </m:r>
                  </m:oMath>
                </a14:m>
                <a:endParaRPr lang="en-US" sz="2800" dirty="0" smtClean="0"/>
              </a:p>
              <a:p>
                <a:pPr marL="514350" indent="-514350">
                  <a:buFont typeface="+mj-lt"/>
                  <a:buAutoNum type="arabicPeriod"/>
                </a:pPr>
                <a:endParaRPr lang="en-US" sz="2800" dirty="0" smtClean="0"/>
              </a:p>
              <a:p>
                <a:pPr marL="514350" indent="-514350">
                  <a:buFont typeface="+mj-lt"/>
                  <a:buAutoNum type="arabicPeriod"/>
                </a:pPr>
                <a:r>
                  <a:rPr lang="en-US" sz="2800" dirty="0"/>
                  <a:t>There is a proof </a:t>
                </a:r>
                <a14:m>
                  <m:oMath xmlns:m="http://schemas.openxmlformats.org/officeDocument/2006/math">
                    <m:r>
                      <m:rPr>
                        <m:sty m:val="p"/>
                      </m:rPr>
                      <a:rPr lang="en-US" sz="2800">
                        <a:latin typeface="Cambria Math" panose="02040503050406030204" pitchFamily="18" charset="0"/>
                      </a:rPr>
                      <m:t>Π</m:t>
                    </m:r>
                  </m:oMath>
                </a14:m>
                <a:r>
                  <a:rPr lang="en-US" sz="2800" dirty="0"/>
                  <a:t> such that   </a:t>
                </a:r>
                <a14:m>
                  <m:oMath xmlns:m="http://schemas.openxmlformats.org/officeDocument/2006/math">
                    <m:r>
                      <a:rPr lang="en-US" sz="2800" i="1">
                        <a:latin typeface="Cambria Math" panose="02040503050406030204" pitchFamily="18" charset="0"/>
                      </a:rPr>
                      <m:t>𝐹</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m:rPr>
                            <m:sty m:val="p"/>
                          </m:rPr>
                          <a:rPr lang="en-US" sz="2800">
                            <a:latin typeface="Cambria Math" panose="02040503050406030204" pitchFamily="18" charset="0"/>
                          </a:rPr>
                          <m:t>Π</m:t>
                        </m:r>
                      </m:sub>
                    </m:sSub>
                    <m:r>
                      <a:rPr lang="en-US" sz="2800" b="0" i="1" smtClean="0">
                        <a:latin typeface="Cambria Math" panose="02040503050406030204" pitchFamily="18" charset="0"/>
                      </a:rPr>
                      <m:t>∅</m:t>
                    </m:r>
                  </m:oMath>
                </a14:m>
                <a:endParaRPr lang="en-US" sz="2800" dirty="0" smtClean="0"/>
              </a:p>
              <a:p>
                <a:pPr marL="514350" indent="-514350">
                  <a:buFont typeface="+mj-lt"/>
                  <a:buAutoNum type="arabicPeriod"/>
                </a:pPr>
                <a:endParaRPr lang="en-US" sz="2800" dirty="0" smtClean="0"/>
              </a:p>
              <a:p>
                <a:pPr marL="514350" indent="-514350">
                  <a:buFont typeface="+mj-lt"/>
                  <a:buAutoNum type="arabicPeriod"/>
                </a:pPr>
                <a:endParaRPr lang="en-US" sz="2800" dirty="0"/>
              </a:p>
              <a:p>
                <a:r>
                  <a:rPr lang="en-US" sz="2800" dirty="0"/>
                  <a:t>For every formula </a:t>
                </a:r>
                <a:r>
                  <a:rPr lang="en-US" sz="2800" i="1" dirty="0"/>
                  <a:t>F </a:t>
                </a:r>
                <a:r>
                  <a:rPr lang="en-US" sz="2800" dirty="0"/>
                  <a:t>(set of clauses) it is the case that</a:t>
                </a:r>
              </a:p>
              <a:p>
                <a:r>
                  <a:rPr lang="en-US" sz="2800" dirty="0"/>
                  <a:t>either (1) or (2) holds (and not both</a:t>
                </a:r>
                <a:r>
                  <a:rPr lang="en-US" sz="2800" dirty="0" smtClean="0"/>
                  <a:t>). </a:t>
                </a:r>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762000" y="2286000"/>
                <a:ext cx="7827592" cy="3108543"/>
              </a:xfrm>
              <a:prstGeom prst="rect">
                <a:avLst/>
              </a:prstGeom>
              <a:blipFill rotWithShape="0">
                <a:blip r:embed="rId2"/>
                <a:stretch>
                  <a:fillRect l="-1636" t="-2157" r="-467" b="-4706"/>
                </a:stretch>
              </a:blipFill>
            </p:spPr>
            <p:txBody>
              <a:bodyPr/>
              <a:lstStyle/>
              <a:p>
                <a:r>
                  <a:rPr lang="en-US">
                    <a:noFill/>
                  </a:rPr>
                  <a:t> </a:t>
                </a:r>
              </a:p>
            </p:txBody>
          </p:sp>
        </mc:Fallback>
      </mc:AlternateContent>
    </p:spTree>
    <p:extLst>
      <p:ext uri="{BB962C8B-B14F-4D97-AF65-F5344CB8AC3E}">
        <p14:creationId xmlns:p14="http://schemas.microsoft.com/office/powerpoint/2010/main" val="252676569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Dichotomy of Models and Proofs</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37538" y="1828800"/>
                <a:ext cx="8326767" cy="3573158"/>
              </a:xfrm>
              <a:prstGeom prst="rect">
                <a:avLst/>
              </a:prstGeom>
              <a:noFill/>
            </p:spPr>
            <p:txBody>
              <a:bodyPr wrap="none" rtlCol="0">
                <a:spAutoFit/>
              </a:bodyPr>
              <a:lstStyle/>
              <a:p>
                <a:endParaRPr lang="en-US" sz="2800" dirty="0" smtClean="0"/>
              </a:p>
              <a:p>
                <a:pPr marL="514350" indent="-514350">
                  <a:buFont typeface="+mj-lt"/>
                  <a:buAutoNum type="arabicPeriod"/>
                </a:pPr>
                <a:r>
                  <a:rPr lang="en-US" sz="2800" dirty="0" smtClean="0"/>
                  <a:t>There is </a:t>
                </a:r>
                <a14:m>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𝑀</m:t>
                    </m:r>
                  </m:oMath>
                </a14:m>
                <a:r>
                  <a:rPr lang="en-US" sz="2800" i="1" dirty="0" smtClean="0"/>
                  <a:t> </a:t>
                </a:r>
                <a:r>
                  <a:rPr lang="en-US" sz="2800" dirty="0" smtClean="0"/>
                  <a:t>such that  </a:t>
                </a:r>
                <a14:m>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i="1">
                        <a:latin typeface="Cambria Math" panose="02040503050406030204" pitchFamily="18" charset="0"/>
                      </a:rPr>
                      <m:t>𝐹</m:t>
                    </m:r>
                  </m:oMath>
                </a14:m>
                <a:endParaRPr lang="en-US" sz="2800" dirty="0" smtClean="0"/>
              </a:p>
              <a:p>
                <a:pPr marL="514350" indent="-514350">
                  <a:buFont typeface="+mj-lt"/>
                  <a:buAutoNum type="arabicPeriod"/>
                </a:pPr>
                <a:endParaRPr lang="en-US" sz="2800" dirty="0"/>
              </a:p>
              <a:p>
                <a:pPr marL="514350" indent="-514350">
                  <a:buFont typeface="+mj-lt"/>
                  <a:buAutoNum type="arabicPeriod"/>
                </a:pPr>
                <a:r>
                  <a:rPr lang="en-US" sz="2800" dirty="0"/>
                  <a:t>There is </a:t>
                </a:r>
                <a14:m>
                  <m:oMath xmlns:m="http://schemas.openxmlformats.org/officeDocument/2006/math">
                    <m:r>
                      <a:rPr lang="en-US" sz="2800" i="1" smtClean="0">
                        <a:latin typeface="Cambria Math" panose="02040503050406030204" pitchFamily="18" charset="0"/>
                      </a:rPr>
                      <m:t>𝑀</m:t>
                    </m:r>
                    <m:r>
                      <a:rPr lang="en-US" sz="2800" b="0" i="1" smtClean="0">
                        <a:latin typeface="Cambria Math" panose="02040503050406030204" pitchFamily="18" charset="0"/>
                      </a:rPr>
                      <m:t>′</m:t>
                    </m:r>
                    <m:r>
                      <a:rPr lang="en-US" sz="2800" i="1">
                        <a:latin typeface="Cambria Math" panose="02040503050406030204" pitchFamily="18" charset="0"/>
                      </a:rPr>
                      <m:t>⊆</m:t>
                    </m:r>
                    <m:r>
                      <a:rPr lang="en-US" sz="2800" i="1">
                        <a:latin typeface="Cambria Math" panose="02040503050406030204" pitchFamily="18" charset="0"/>
                      </a:rPr>
                      <m:t>𝑀</m:t>
                    </m:r>
                  </m:oMath>
                </a14:m>
                <a:r>
                  <a:rPr lang="en-US" sz="2800" i="1" dirty="0"/>
                  <a:t> </a:t>
                </a:r>
                <a:r>
                  <a:rPr lang="en-US" sz="2800" dirty="0"/>
                  <a:t>and proof </a:t>
                </a:r>
                <a14:m>
                  <m:oMath xmlns:m="http://schemas.openxmlformats.org/officeDocument/2006/math">
                    <m:r>
                      <m:rPr>
                        <m:sty m:val="p"/>
                      </m:rPr>
                      <a:rPr lang="en-US" sz="2800">
                        <a:latin typeface="Cambria Math" panose="02040503050406030204" pitchFamily="18" charset="0"/>
                      </a:rPr>
                      <m:t>Π</m:t>
                    </m:r>
                  </m:oMath>
                </a14:m>
                <a:r>
                  <a:rPr lang="en-US" sz="2800" dirty="0"/>
                  <a:t> such that  </a:t>
                </a:r>
                <a14:m>
                  <m:oMath xmlns:m="http://schemas.openxmlformats.org/officeDocument/2006/math">
                    <m:r>
                      <a:rPr lang="en-US" sz="2800" i="1">
                        <a:latin typeface="Cambria Math" panose="02040503050406030204" pitchFamily="18" charset="0"/>
                      </a:rPr>
                      <m:t>𝐹</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m:rPr>
                            <m:sty m:val="p"/>
                          </m:rPr>
                          <a:rPr lang="en-US" sz="2800">
                            <a:latin typeface="Cambria Math" panose="02040503050406030204" pitchFamily="18" charset="0"/>
                          </a:rPr>
                          <m:t>Π</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𝑀</m:t>
                        </m:r>
                        <m:r>
                          <m:rPr>
                            <m:nor/>
                          </m:rPr>
                          <a:rPr lang="en-US" sz="2800" b="0" i="0" smtClean="0">
                            <a:latin typeface="Cambria Math" panose="02040503050406030204" pitchFamily="18" charset="0"/>
                          </a:rPr>
                          <m:t>′</m:t>
                        </m:r>
                        <m:r>
                          <m:rPr>
                            <m:nor/>
                          </m:rPr>
                          <a:rPr lang="en-US" sz="2800" dirty="0"/>
                          <m:t> </m:t>
                        </m:r>
                      </m:e>
                    </m:acc>
                  </m:oMath>
                </a14:m>
                <a:endParaRPr lang="en-US" sz="2800" dirty="0"/>
              </a:p>
              <a:p>
                <a:r>
                  <a:rPr lang="en-US" sz="2800" dirty="0" smtClean="0"/>
                  <a:t> </a:t>
                </a:r>
              </a:p>
              <a:p>
                <a:endParaRPr lang="en-US" sz="2800" dirty="0" smtClean="0"/>
              </a:p>
              <a:p>
                <a:r>
                  <a:rPr lang="en-US" sz="2800" dirty="0"/>
                  <a:t>For every formula </a:t>
                </a:r>
                <a:r>
                  <a:rPr lang="en-US" sz="2800" i="1" dirty="0"/>
                  <a:t>F </a:t>
                </a:r>
                <a:r>
                  <a:rPr lang="en-US" sz="2800" dirty="0"/>
                  <a:t>(set of clauses) and partial model </a:t>
                </a:r>
                <a14:m>
                  <m:oMath xmlns:m="http://schemas.openxmlformats.org/officeDocument/2006/math">
                    <m:r>
                      <a:rPr lang="en-US" sz="2800" i="1" dirty="0" smtClean="0">
                        <a:latin typeface="Cambria Math" panose="02040503050406030204" pitchFamily="18" charset="0"/>
                      </a:rPr>
                      <m:t>𝑀</m:t>
                    </m:r>
                  </m:oMath>
                </a14:m>
                <a:endParaRPr lang="en-US" sz="2800" i="1" dirty="0"/>
              </a:p>
              <a:p>
                <a:r>
                  <a:rPr lang="en-US" sz="2800" dirty="0"/>
                  <a:t>it is the case that either (1) or (2) holds (and not both</a:t>
                </a:r>
                <a:r>
                  <a:rPr lang="en-US" sz="2800" dirty="0" smtClean="0"/>
                  <a:t>).</a:t>
                </a:r>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637538" y="1828800"/>
                <a:ext cx="8326767" cy="3573158"/>
              </a:xfrm>
              <a:prstGeom prst="rect">
                <a:avLst/>
              </a:prstGeom>
              <a:blipFill rotWithShape="0">
                <a:blip r:embed="rId2"/>
                <a:stretch>
                  <a:fillRect l="-1537" b="-3925"/>
                </a:stretch>
              </a:blipFill>
            </p:spPr>
            <p:txBody>
              <a:bodyPr/>
              <a:lstStyle/>
              <a:p>
                <a:r>
                  <a:rPr lang="en-US">
                    <a:noFill/>
                  </a:rPr>
                  <a:t> </a:t>
                </a:r>
              </a:p>
            </p:txBody>
          </p:sp>
        </mc:Fallback>
      </mc:AlternateContent>
    </p:spTree>
    <p:extLst>
      <p:ext uri="{BB962C8B-B14F-4D97-AF65-F5344CB8AC3E}">
        <p14:creationId xmlns:p14="http://schemas.microsoft.com/office/powerpoint/2010/main" val="3675409486"/>
      </p:ext>
    </p:extLst>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Dichotomy of Models and Proofs</a:t>
            </a:r>
            <a:endParaRPr lang="en-US" dirty="0"/>
          </a:p>
        </p:txBody>
      </p:sp>
      <mc:AlternateContent xmlns:mc="http://schemas.openxmlformats.org/markup-compatibility/2006" xmlns:a14="http://schemas.microsoft.com/office/drawing/2010/main">
        <mc:Choice Requires="a14">
          <p:sp>
            <p:nvSpPr>
              <p:cNvPr id="5" name="TextBox 4"/>
              <p:cNvSpPr txBox="1"/>
              <p:nvPr/>
            </p:nvSpPr>
            <p:spPr>
              <a:xfrm>
                <a:off x="637538" y="1752600"/>
                <a:ext cx="7904472" cy="4865819"/>
              </a:xfrm>
              <a:prstGeom prst="rect">
                <a:avLst/>
              </a:prstGeom>
              <a:noFill/>
            </p:spPr>
            <p:txBody>
              <a:bodyPr wrap="none" rtlCol="0">
                <a:spAutoFit/>
              </a:bodyPr>
              <a:lstStyle/>
              <a:p>
                <a:endParaRPr lang="en-US" sz="2800" dirty="0" smtClean="0"/>
              </a:p>
              <a:p>
                <a:pPr marL="514350" indent="-514350">
                  <a:buFont typeface="+mj-lt"/>
                  <a:buAutoNum type="arabicPeriod"/>
                </a:pPr>
                <a:r>
                  <a:rPr lang="en-US" sz="2800" dirty="0" smtClean="0"/>
                  <a:t>There is </a:t>
                </a:r>
                <a14:m>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b="0" i="1" smtClean="0">
                        <a:latin typeface="Cambria Math" panose="02040503050406030204" pitchFamily="18" charset="0"/>
                      </a:rPr>
                      <m:t>𝑀</m:t>
                    </m:r>
                  </m:oMath>
                </a14:m>
                <a:r>
                  <a:rPr lang="en-US" sz="2800" i="1" dirty="0" smtClean="0"/>
                  <a:t> </a:t>
                </a:r>
                <a:r>
                  <a:rPr lang="en-US" sz="2800" dirty="0" smtClean="0"/>
                  <a:t>such that  </a:t>
                </a:r>
                <a14:m>
                  <m:oMath xmlns:m="http://schemas.openxmlformats.org/officeDocument/2006/math">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i="1">
                        <a:latin typeface="Cambria Math" panose="02040503050406030204" pitchFamily="18" charset="0"/>
                      </a:rPr>
                      <m:t>𝐹</m:t>
                    </m:r>
                  </m:oMath>
                </a14:m>
                <a:endParaRPr lang="en-US" sz="2800" dirty="0" smtClean="0"/>
              </a:p>
              <a:p>
                <a:pPr marL="514350" indent="-514350">
                  <a:buFont typeface="+mj-lt"/>
                  <a:buAutoNum type="arabicPeriod"/>
                </a:pPr>
                <a:endParaRPr lang="en-US" sz="2800" dirty="0"/>
              </a:p>
              <a:p>
                <a:pPr marL="514350" indent="-514350">
                  <a:buFont typeface="+mj-lt"/>
                  <a:buAutoNum type="arabicPeriod"/>
                </a:pPr>
                <a:r>
                  <a:rPr lang="en-US" sz="2800" dirty="0"/>
                  <a:t>There is</a:t>
                </a:r>
                <a14:m>
                  <m:oMath xmlns:m="http://schemas.openxmlformats.org/officeDocument/2006/math">
                    <m:r>
                      <a:rPr lang="en-US" sz="2800" b="0" i="1" smtClean="0">
                        <a:latin typeface="Cambria Math" panose="02040503050406030204" pitchFamily="18" charset="0"/>
                      </a:rPr>
                      <m:t> </m:t>
                    </m:r>
                    <m:r>
                      <a:rPr lang="en-US" sz="2800" b="0" i="1" smtClean="0">
                        <a:latin typeface="Cambria Math" panose="02040503050406030204" pitchFamily="18" charset="0"/>
                      </a:rPr>
                      <m:t>𝑀</m:t>
                    </m:r>
                    <m:r>
                      <a:rPr lang="en-US" sz="2800" b="0" i="1" smtClean="0">
                        <a:latin typeface="Cambria Math" panose="02040503050406030204" pitchFamily="18" charset="0"/>
                      </a:rPr>
                      <m:t>′⊆</m:t>
                    </m:r>
                    <m:r>
                      <a:rPr lang="en-US" sz="2800" i="1">
                        <a:latin typeface="Cambria Math" panose="02040503050406030204" pitchFamily="18" charset="0"/>
                      </a:rPr>
                      <m:t>𝑀</m:t>
                    </m:r>
                  </m:oMath>
                </a14:m>
                <a:r>
                  <a:rPr lang="en-US" sz="2800" i="1" dirty="0"/>
                  <a:t> </a:t>
                </a:r>
                <a:r>
                  <a:rPr lang="en-US" sz="2800" dirty="0"/>
                  <a:t>and proof </a:t>
                </a:r>
                <a14:m>
                  <m:oMath xmlns:m="http://schemas.openxmlformats.org/officeDocument/2006/math">
                    <m:r>
                      <m:rPr>
                        <m:sty m:val="p"/>
                      </m:rPr>
                      <a:rPr lang="en-US" sz="2800">
                        <a:latin typeface="Cambria Math" panose="02040503050406030204" pitchFamily="18" charset="0"/>
                      </a:rPr>
                      <m:t>Π</m:t>
                    </m:r>
                  </m:oMath>
                </a14:m>
                <a:r>
                  <a:rPr lang="en-US" sz="2800" dirty="0"/>
                  <a:t> such that  </a:t>
                </a:r>
                <a14:m>
                  <m:oMath xmlns:m="http://schemas.openxmlformats.org/officeDocument/2006/math">
                    <m:r>
                      <a:rPr lang="en-US" sz="2800" i="1">
                        <a:latin typeface="Cambria Math" panose="02040503050406030204" pitchFamily="18" charset="0"/>
                      </a:rPr>
                      <m:t>𝐹</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m:rPr>
                            <m:sty m:val="p"/>
                          </m:rPr>
                          <a:rPr lang="en-US" sz="2800">
                            <a:latin typeface="Cambria Math" panose="02040503050406030204" pitchFamily="18" charset="0"/>
                          </a:rPr>
                          <m:t>Π</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𝑀</m:t>
                        </m:r>
                        <m:r>
                          <m:rPr>
                            <m:nor/>
                          </m:rPr>
                          <a:rPr lang="en-US" sz="2800">
                            <a:latin typeface="Cambria Math" panose="02040503050406030204" pitchFamily="18" charset="0"/>
                          </a:rPr>
                          <m:t>′</m:t>
                        </m:r>
                        <m:r>
                          <m:rPr>
                            <m:nor/>
                          </m:rPr>
                          <a:rPr lang="en-US" sz="2800" dirty="0"/>
                          <m:t> </m:t>
                        </m:r>
                      </m:e>
                    </m:acc>
                  </m:oMath>
                </a14:m>
                <a:endParaRPr lang="en-US" sz="2800" dirty="0"/>
              </a:p>
              <a:p>
                <a:r>
                  <a:rPr lang="en-US" sz="2800" dirty="0" smtClean="0"/>
                  <a:t> </a:t>
                </a:r>
              </a:p>
              <a:p>
                <a:endParaRPr lang="en-US" sz="2800" dirty="0" smtClean="0"/>
              </a:p>
              <a:p>
                <a:r>
                  <a:rPr lang="en-US" sz="2800" dirty="0" smtClean="0"/>
                  <a:t>Given </a:t>
                </a:r>
                <a14:m>
                  <m:oMath xmlns:m="http://schemas.openxmlformats.org/officeDocument/2006/math">
                    <m:r>
                      <a:rPr lang="en-US" sz="2800" i="1" dirty="0" smtClean="0">
                        <a:latin typeface="Cambria Math" panose="02040503050406030204" pitchFamily="18" charset="0"/>
                      </a:rPr>
                      <m:t>𝑀</m:t>
                    </m:r>
                  </m:oMath>
                </a14:m>
                <a:r>
                  <a:rPr lang="en-US" sz="2800" dirty="0" smtClean="0"/>
                  <a:t> can it be extended to </a:t>
                </a:r>
                <a14:m>
                  <m:oMath xmlns:m="http://schemas.openxmlformats.org/officeDocument/2006/math">
                    <m:r>
                      <a:rPr lang="en-US" sz="2800" i="1" dirty="0">
                        <a:latin typeface="Cambria Math" panose="02040503050406030204" pitchFamily="18" charset="0"/>
                      </a:rPr>
                      <m:t>𝑀</m:t>
                    </m:r>
                  </m:oMath>
                </a14:m>
                <a:r>
                  <a:rPr lang="en-US" sz="2800" i="1" dirty="0" smtClean="0"/>
                  <a:t>’ </a:t>
                </a:r>
                <a:r>
                  <a:rPr lang="en-US" sz="2800" dirty="0" smtClean="0"/>
                  <a:t>to satisfy (1)?</a:t>
                </a:r>
              </a:p>
              <a:p>
                <a:r>
                  <a:rPr lang="en-US" sz="2800" dirty="0" smtClean="0"/>
                  <a:t>If not, find subset </a:t>
                </a:r>
                <a14:m>
                  <m:oMath xmlns:m="http://schemas.openxmlformats.org/officeDocument/2006/math">
                    <m:r>
                      <a:rPr lang="en-US" sz="2800" i="1" dirty="0">
                        <a:latin typeface="Cambria Math" panose="02040503050406030204" pitchFamily="18" charset="0"/>
                      </a:rPr>
                      <m:t>𝑀</m:t>
                    </m:r>
                    <m:r>
                      <a:rPr lang="en-US" sz="2800" b="0" i="1" dirty="0" smtClean="0">
                        <a:latin typeface="Cambria Math" panose="02040503050406030204" pitchFamily="18" charset="0"/>
                      </a:rPr>
                      <m:t>′</m:t>
                    </m:r>
                  </m:oMath>
                </a14:m>
                <a:r>
                  <a:rPr lang="en-US" sz="2800" dirty="0" smtClean="0"/>
                  <a:t> to establish (2). </a:t>
                </a:r>
              </a:p>
              <a:p>
                <a:r>
                  <a:rPr lang="en-US" sz="2800" dirty="0" smtClean="0"/>
                  <a:t>(that is inconsistent with </a:t>
                </a:r>
                <a:r>
                  <a:rPr lang="en-US" sz="2800" i="1" dirty="0" smtClean="0"/>
                  <a:t>F</a:t>
                </a:r>
                <a:r>
                  <a:rPr lang="en-US" sz="2800" dirty="0" smtClean="0"/>
                  <a:t>)</a:t>
                </a:r>
              </a:p>
              <a:p>
                <a:endParaRPr lang="en-US" sz="2800" dirty="0" smtClean="0"/>
              </a:p>
              <a:p>
                <a:endParaRPr lang="en-US" sz="2800" dirty="0"/>
              </a:p>
            </p:txBody>
          </p:sp>
        </mc:Choice>
        <mc:Fallback xmlns="">
          <p:sp>
            <p:nvSpPr>
              <p:cNvPr id="5" name="TextBox 4"/>
              <p:cNvSpPr txBox="1">
                <a:spLocks noRot="1" noChangeAspect="1" noMove="1" noResize="1" noEditPoints="1" noAdjustHandles="1" noChangeArrowheads="1" noChangeShapeType="1" noTextEdit="1"/>
              </p:cNvSpPr>
              <p:nvPr/>
            </p:nvSpPr>
            <p:spPr>
              <a:xfrm>
                <a:off x="637538" y="1752600"/>
                <a:ext cx="7904472" cy="4865819"/>
              </a:xfrm>
              <a:prstGeom prst="rect">
                <a:avLst/>
              </a:prstGeom>
              <a:blipFill rotWithShape="0">
                <a:blip r:embed="rId2"/>
                <a:stretch>
                  <a:fillRect l="-1620"/>
                </a:stretch>
              </a:blipFill>
            </p:spPr>
            <p:txBody>
              <a:bodyPr/>
              <a:lstStyle/>
              <a:p>
                <a:r>
                  <a:rPr lang="en-US">
                    <a:noFill/>
                  </a:rPr>
                  <a:t> </a:t>
                </a:r>
              </a:p>
            </p:txBody>
          </p:sp>
        </mc:Fallback>
      </mc:AlternateContent>
    </p:spTree>
    <p:extLst>
      <p:ext uri="{BB962C8B-B14F-4D97-AF65-F5344CB8AC3E}">
        <p14:creationId xmlns:p14="http://schemas.microsoft.com/office/powerpoint/2010/main" val="326011107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 Dichotomy of Models and Proofs</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789682" y="1981200"/>
                <a:ext cx="7101046" cy="4287007"/>
              </a:xfrm>
              <a:prstGeom prst="rect">
                <a:avLst/>
              </a:prstGeom>
              <a:noFill/>
            </p:spPr>
            <p:txBody>
              <a:bodyPr wrap="none" rtlCol="0">
                <a:spAutoFit/>
              </a:bodyPr>
              <a:lstStyle/>
              <a:p>
                <a:r>
                  <a:rPr lang="en-US" sz="2800" b="1" dirty="0" smtClean="0"/>
                  <a:t>Corollary</a:t>
                </a:r>
                <a:r>
                  <a:rPr lang="en-US" sz="2800" dirty="0" smtClean="0"/>
                  <a:t>: </a:t>
                </a:r>
              </a:p>
              <a:p>
                <a:r>
                  <a:rPr lang="en-US" sz="2400" dirty="0" smtClean="0"/>
                  <a:t>If </a:t>
                </a:r>
                <a14:m>
                  <m:oMath xmlns:m="http://schemas.openxmlformats.org/officeDocument/2006/math">
                    <m:r>
                      <a:rPr lang="en-US" sz="2400" b="0" i="1" smtClean="0">
                        <a:latin typeface="Cambria Math" panose="02040503050406030204" pitchFamily="18" charset="0"/>
                      </a:rPr>
                      <m:t>𝐹</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m:rPr>
                            <m:sty m:val="p"/>
                          </m:rPr>
                          <a:rPr lang="en-US" sz="2400" b="0" i="0" smtClean="0">
                            <a:latin typeface="Cambria Math" panose="02040503050406030204" pitchFamily="18" charset="0"/>
                          </a:rPr>
                          <m:t>Π</m:t>
                        </m:r>
                      </m:sub>
                    </m:sSub>
                    <m:r>
                      <a:rPr lang="en-US" sz="2400" b="0" i="1" smtClean="0">
                        <a:latin typeface="Cambria Math" panose="02040503050406030204" pitchFamily="18" charset="0"/>
                      </a:rPr>
                      <m:t>𝐶</m:t>
                    </m:r>
                  </m:oMath>
                </a14:m>
                <a:r>
                  <a:rPr lang="en-US" sz="2400" dirty="0" smtClean="0"/>
                  <a:t> then it is not possible to extend </a:t>
                </a:r>
                <a14:m>
                  <m:oMath xmlns:m="http://schemas.openxmlformats.org/officeDocument/2006/math">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𝐶</m:t>
                        </m:r>
                      </m:e>
                    </m:acc>
                  </m:oMath>
                </a14:m>
                <a:r>
                  <a:rPr lang="en-US" sz="2400" dirty="0" smtClean="0"/>
                  <a:t> to satisfy </a:t>
                </a:r>
                <a14:m>
                  <m:oMath xmlns:m="http://schemas.openxmlformats.org/officeDocument/2006/math">
                    <m:r>
                      <a:rPr lang="en-US" sz="2400" b="0" i="1" smtClean="0">
                        <a:latin typeface="Cambria Math" panose="02040503050406030204" pitchFamily="18" charset="0"/>
                      </a:rPr>
                      <m:t>𝐹</m:t>
                    </m:r>
                  </m:oMath>
                </a14:m>
                <a:endParaRPr lang="en-US" sz="2400" dirty="0" smtClean="0"/>
              </a:p>
              <a:p>
                <a:endParaRPr lang="en-US" sz="2400" dirty="0"/>
              </a:p>
              <a:p>
                <a:endParaRPr lang="en-US" sz="2400" dirty="0"/>
              </a:p>
              <a:p>
                <a:r>
                  <a:rPr lang="en-US" sz="2800" b="1" dirty="0" smtClean="0"/>
                  <a:t>Corollary</a:t>
                </a:r>
                <a:r>
                  <a:rPr lang="en-US" sz="2800" dirty="0" smtClean="0"/>
                  <a:t>: </a:t>
                </a:r>
              </a:p>
              <a:p>
                <a:r>
                  <a:rPr lang="en-US" sz="2400" dirty="0" smtClean="0"/>
                  <a:t>If  </a:t>
                </a:r>
                <a14:m>
                  <m:oMath xmlns:m="http://schemas.openxmlformats.org/officeDocument/2006/math">
                    <m:r>
                      <a:rPr lang="en-US" sz="2400" i="1">
                        <a:latin typeface="Cambria Math" panose="02040503050406030204" pitchFamily="18" charset="0"/>
                      </a:rPr>
                      <m:t>𝑀</m:t>
                    </m:r>
                    <m:r>
                      <a:rPr lang="en-US" sz="2400" i="1">
                        <a:latin typeface="Cambria Math" panose="02040503050406030204" pitchFamily="18" charset="0"/>
                      </a:rPr>
                      <m:t> ⊨¬</m:t>
                    </m:r>
                    <m:r>
                      <a:rPr lang="en-US" sz="2400" i="1">
                        <a:latin typeface="Cambria Math" panose="02040503050406030204" pitchFamily="18" charset="0"/>
                      </a:rPr>
                      <m:t>𝐹</m:t>
                    </m:r>
                  </m:oMath>
                </a14:m>
                <a:r>
                  <a:rPr lang="en-US" sz="2400" dirty="0" smtClean="0"/>
                  <a:t> then </a:t>
                </a:r>
              </a:p>
              <a:p>
                <a:r>
                  <a:rPr lang="en-US" sz="2400" dirty="0" smtClean="0"/>
                  <a:t>- </a:t>
                </a:r>
                <a14:m>
                  <m:oMath xmlns:m="http://schemas.openxmlformats.org/officeDocument/2006/math">
                    <m:acc>
                      <m:accPr>
                        <m:chr m:val="̅"/>
                        <m:ctrlPr>
                          <a:rPr lang="en-US" sz="2400" i="1">
                            <a:latin typeface="Cambria Math" panose="02040503050406030204" pitchFamily="18" charset="0"/>
                          </a:rPr>
                        </m:ctrlPr>
                      </m:accPr>
                      <m:e>
                        <m:r>
                          <a:rPr lang="en-US" sz="2400" i="1">
                            <a:latin typeface="Cambria Math" panose="02040503050406030204" pitchFamily="18" charset="0"/>
                          </a:rPr>
                          <m:t>𝐶</m:t>
                        </m:r>
                        <m:r>
                          <a:rPr lang="en-US" sz="2400" b="0" i="1" smtClean="0">
                            <a:latin typeface="Cambria Math" panose="02040503050406030204" pitchFamily="18" charset="0"/>
                          </a:rPr>
                          <m:t>,ℓ </m:t>
                        </m:r>
                      </m:e>
                    </m:acc>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en-US" sz="2400" dirty="0" smtClean="0"/>
                  <a:t> for some </a:t>
                </a:r>
                <a14:m>
                  <m:oMath xmlns:m="http://schemas.openxmlformats.org/officeDocument/2006/math">
                    <m:r>
                      <a:rPr lang="en-US" sz="2400" b="0" i="1" smtClean="0">
                        <a:latin typeface="Cambria Math" panose="02040503050406030204" pitchFamily="18" charset="0"/>
                      </a:rPr>
                      <m:t>𝐹</m:t>
                    </m:r>
                    <m:r>
                      <a:rPr lang="en-US" sz="2400" b="0" i="1" smtClean="0">
                        <a:latin typeface="Cambria Math" panose="02040503050406030204" pitchFamily="18" charset="0"/>
                      </a:rPr>
                      <m:t>⊢</m:t>
                    </m:r>
                    <m:r>
                      <a:rPr lang="en-US" sz="2400" b="0" i="1" smtClean="0">
                        <a:latin typeface="Cambria Math" panose="02040503050406030204" pitchFamily="18" charset="0"/>
                      </a:rPr>
                      <m:t>𝐶</m:t>
                    </m:r>
                    <m:r>
                      <a:rPr lang="en-US" sz="2400" b="0" i="1" smtClean="0">
                        <a:latin typeface="Cambria Math" panose="02040503050406030204" pitchFamily="18" charset="0"/>
                      </a:rPr>
                      <m:t>∨ℓ</m:t>
                    </m:r>
                  </m:oMath>
                </a14:m>
                <a:r>
                  <a:rPr lang="en-US" sz="2400" b="0" dirty="0" smtClean="0"/>
                  <a:t> (or </a:t>
                </a:r>
                <a14:m>
                  <m:oMath xmlns:m="http://schemas.openxmlformats.org/officeDocument/2006/math">
                    <m:r>
                      <a:rPr lang="en-US" sz="2400" i="1">
                        <a:latin typeface="Cambria Math" panose="02040503050406030204" pitchFamily="18" charset="0"/>
                      </a:rPr>
                      <m:t>𝐹</m:t>
                    </m:r>
                  </m:oMath>
                </a14:m>
                <a:r>
                  <a:rPr lang="en-US" sz="2400" b="0" dirty="0" smtClean="0"/>
                  <a:t> contains </a:t>
                </a:r>
                <a14:m>
                  <m:oMath xmlns:m="http://schemas.openxmlformats.org/officeDocument/2006/math">
                    <m:r>
                      <a:rPr lang="en-US" sz="2400" b="0" i="1" smtClean="0">
                        <a:latin typeface="Cambria Math" panose="02040503050406030204" pitchFamily="18" charset="0"/>
                      </a:rPr>
                      <m:t>∅</m:t>
                    </m:r>
                  </m:oMath>
                </a14:m>
                <a:r>
                  <a:rPr lang="en-US" sz="2400" b="0" dirty="0" smtClean="0"/>
                  <a:t>)</a:t>
                </a:r>
              </a:p>
              <a:p>
                <a:r>
                  <a:rPr lang="en-US" sz="2400" dirty="0" smtClean="0"/>
                  <a:t>-  for every </a:t>
                </a:r>
                <a14:m>
                  <m:oMath xmlns:m="http://schemas.openxmlformats.org/officeDocument/2006/math">
                    <m:r>
                      <a:rPr lang="en-US" sz="2400" i="1">
                        <a:latin typeface="Cambria Math" panose="02040503050406030204" pitchFamily="18" charset="0"/>
                      </a:rPr>
                      <m:t>𝐷</m:t>
                    </m:r>
                  </m:oMath>
                </a14:m>
                <a:r>
                  <a:rPr lang="en-US" sz="2400" dirty="0" smtClean="0"/>
                  <a:t>, where </a:t>
                </a:r>
              </a:p>
              <a:p>
                <a:r>
                  <a:rPr lang="en-US" sz="2400" dirty="0"/>
                  <a:t>	</a:t>
                </a:r>
                <a:r>
                  <a:rPr lang="en-US" sz="2400" dirty="0" smtClean="0"/>
                  <a:t>-  </a:t>
                </a:r>
                <a14:m>
                  <m:oMath xmlns:m="http://schemas.openxmlformats.org/officeDocument/2006/math">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𝐷</m:t>
                        </m:r>
                      </m:e>
                    </m:acc>
                    <m:r>
                      <a:rPr lang="en-US" sz="2400" b="0" i="1" smtClean="0">
                        <a:latin typeface="Cambria Math" panose="02040503050406030204" pitchFamily="18" charset="0"/>
                      </a:rPr>
                      <m:t>,</m:t>
                    </m:r>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𝐶</m:t>
                        </m:r>
                      </m:e>
                    </m:acc>
                    <m:r>
                      <a:rPr lang="en-US" sz="2400" i="1" smtClean="0">
                        <a:latin typeface="Cambria Math" panose="02040503050406030204" pitchFamily="18" charset="0"/>
                      </a:rPr>
                      <m:t> </m:t>
                    </m:r>
                    <m:r>
                      <a:rPr lang="en-US" sz="2400" i="1">
                        <a:latin typeface="Cambria Math" panose="02040503050406030204" pitchFamily="18" charset="0"/>
                      </a:rPr>
                      <m:t>⊆</m:t>
                    </m:r>
                    <m:sSup>
                      <m:sSupPr>
                        <m:ctrlPr>
                          <a:rPr lang="en-US" sz="2400" b="0" i="1" smtClean="0">
                            <a:latin typeface="Cambria Math" panose="02040503050406030204" pitchFamily="18" charset="0"/>
                          </a:rPr>
                        </m:ctrlPr>
                      </m:sSupPr>
                      <m:e>
                        <m:r>
                          <a:rPr lang="en-US" sz="2400" i="1">
                            <a:latin typeface="Cambria Math" panose="02040503050406030204" pitchFamily="18" charset="0"/>
                          </a:rPr>
                          <m:t>𝑀</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b="0" i="1" smtClean="0">
                        <a:latin typeface="Cambria Math" panose="02040503050406030204" pitchFamily="18" charset="0"/>
                      </a:rPr>
                      <m:t>𝑀</m:t>
                    </m:r>
                  </m:oMath>
                </a14:m>
                <a:r>
                  <a:rPr lang="en-US" sz="2400" dirty="0" smtClean="0"/>
                  <a:t>,  </a:t>
                </a:r>
              </a:p>
              <a:p>
                <a:r>
                  <a:rPr lang="en-US" sz="2400" b="0" dirty="0"/>
                  <a:t>	</a:t>
                </a:r>
                <a:r>
                  <a:rPr lang="en-US" sz="2400" b="0" dirty="0" smtClean="0"/>
                  <a:t>- </a:t>
                </a:r>
                <a14:m>
                  <m:oMath xmlns:m="http://schemas.openxmlformats.org/officeDocument/2006/math">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𝑀</m:t>
                        </m:r>
                      </m:e>
                      <m:sup>
                        <m:r>
                          <a:rPr lang="en-US" sz="2400" b="0" i="1" smtClean="0">
                            <a:latin typeface="Cambria Math" panose="02040503050406030204" pitchFamily="18" charset="0"/>
                          </a:rPr>
                          <m:t>′</m:t>
                        </m:r>
                      </m:sup>
                    </m:sSup>
                    <m:r>
                      <a:rPr lang="en-US" sz="2400" b="0" i="1" smtClean="0">
                        <a:latin typeface="Cambria Math" panose="02040503050406030204" pitchFamily="18" charset="0"/>
                      </a:rPr>
                      <m:t>⊢</m:t>
                    </m:r>
                    <m:r>
                      <a:rPr lang="en-US" sz="2400" i="1">
                        <a:latin typeface="Cambria Math" panose="02040503050406030204" pitchFamily="18" charset="0"/>
                      </a:rPr>
                      <m:t>(</m:t>
                    </m:r>
                    <m:r>
                      <a:rPr lang="en-US" sz="2400" i="1">
                        <a:latin typeface="Cambria Math" panose="02040503050406030204" pitchFamily="18" charset="0"/>
                      </a:rPr>
                      <m:t>𝐷</m:t>
                    </m:r>
                    <m:r>
                      <a:rPr lang="en-US" sz="2400" i="1">
                        <a:latin typeface="Cambria Math" panose="02040503050406030204" pitchFamily="18" charset="0"/>
                      </a:rPr>
                      <m:t>∨¬ℓ)</m:t>
                    </m:r>
                  </m:oMath>
                </a14:m>
                <a:endParaRPr lang="en-US" sz="2400" dirty="0" smtClean="0"/>
              </a:p>
              <a:p>
                <a:r>
                  <a:rPr lang="en-US" sz="2400" dirty="0" smtClean="0"/>
                  <a:t>    it is not possible to extend</a:t>
                </a:r>
                <a14:m>
                  <m:oMath xmlns:m="http://schemas.openxmlformats.org/officeDocument/2006/math">
                    <m:sSup>
                      <m:sSupPr>
                        <m:ctrlPr>
                          <a:rPr lang="en-US" sz="2400" i="1">
                            <a:latin typeface="Cambria Math" panose="02040503050406030204" pitchFamily="18" charset="0"/>
                          </a:rPr>
                        </m:ctrlPr>
                      </m:sSupPr>
                      <m:e>
                        <m:r>
                          <a:rPr lang="en-US" sz="2400" b="0" i="1" smtClean="0">
                            <a:latin typeface="Cambria Math" panose="02040503050406030204" pitchFamily="18" charset="0"/>
                          </a:rPr>
                          <m:t> </m:t>
                        </m:r>
                        <m:r>
                          <a:rPr lang="en-US" sz="2400" i="1">
                            <a:latin typeface="Cambria Math" panose="02040503050406030204" pitchFamily="18" charset="0"/>
                          </a:rPr>
                          <m:t>𝑀</m:t>
                        </m:r>
                      </m:e>
                      <m:sup>
                        <m:r>
                          <a:rPr lang="en-US" sz="2400" i="1">
                            <a:latin typeface="Cambria Math" panose="02040503050406030204" pitchFamily="18" charset="0"/>
                          </a:rPr>
                          <m:t>′</m:t>
                        </m:r>
                      </m:sup>
                    </m:sSup>
                  </m:oMath>
                </a14:m>
                <a:r>
                  <a:rPr lang="en-US" sz="2400" dirty="0" smtClean="0"/>
                  <a:t> to satisfy </a:t>
                </a:r>
                <a14:m>
                  <m:oMath xmlns:m="http://schemas.openxmlformats.org/officeDocument/2006/math">
                    <m:r>
                      <a:rPr lang="en-US" sz="2400" i="1">
                        <a:latin typeface="Cambria Math" panose="02040503050406030204" pitchFamily="18" charset="0"/>
                      </a:rPr>
                      <m:t>𝐹</m:t>
                    </m:r>
                  </m:oMath>
                </a14:m>
                <a:endParaRPr lang="en-US" sz="2400" dirty="0"/>
              </a:p>
            </p:txBody>
          </p:sp>
        </mc:Choice>
        <mc:Fallback xmlns="">
          <p:sp>
            <p:nvSpPr>
              <p:cNvPr id="3" name="TextBox 2"/>
              <p:cNvSpPr txBox="1">
                <a:spLocks noRot="1" noChangeAspect="1" noMove="1" noResize="1" noEditPoints="1" noAdjustHandles="1" noChangeArrowheads="1" noChangeShapeType="1" noTextEdit="1"/>
              </p:cNvSpPr>
              <p:nvPr/>
            </p:nvSpPr>
            <p:spPr>
              <a:xfrm>
                <a:off x="789682" y="1981200"/>
                <a:ext cx="7101046" cy="4287007"/>
              </a:xfrm>
              <a:prstGeom prst="rect">
                <a:avLst/>
              </a:prstGeom>
              <a:blipFill rotWithShape="0">
                <a:blip r:embed="rId2"/>
                <a:stretch>
                  <a:fillRect l="-1804" t="-1280" b="-2276"/>
                </a:stretch>
              </a:blipFill>
            </p:spPr>
            <p:txBody>
              <a:bodyPr/>
              <a:lstStyle/>
              <a:p>
                <a:r>
                  <a:rPr lang="en-US">
                    <a:noFill/>
                  </a:rPr>
                  <a:t> </a:t>
                </a:r>
              </a:p>
            </p:txBody>
          </p:sp>
        </mc:Fallback>
      </mc:AlternateContent>
    </p:spTree>
    <p:extLst>
      <p:ext uri="{BB962C8B-B14F-4D97-AF65-F5344CB8AC3E}">
        <p14:creationId xmlns:p14="http://schemas.microsoft.com/office/powerpoint/2010/main" val="1817099020"/>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Search – Data structures</a:t>
            </a:r>
            <a:endParaRPr lang="en-US" dirty="0"/>
          </a:p>
        </p:txBody>
      </p:sp>
      <mc:AlternateContent xmlns:mc="http://schemas.openxmlformats.org/markup-compatibility/2006" xmlns:a14="http://schemas.microsoft.com/office/drawing/2010/main">
        <mc:Choice Requires="a14">
          <p:sp>
            <p:nvSpPr>
              <p:cNvPr id="3" name="Rectangle 2"/>
              <p:cNvSpPr/>
              <p:nvPr/>
            </p:nvSpPr>
            <p:spPr>
              <a:xfrm>
                <a:off x="0" y="4039921"/>
                <a:ext cx="9144000" cy="2781724"/>
              </a:xfrm>
              <a:prstGeom prst="rect">
                <a:avLst/>
              </a:prstGeom>
            </p:spPr>
            <p:txBody>
              <a:bodyPr wrap="square">
                <a:spAutoFit/>
              </a:bodyPr>
              <a:lstStyle/>
              <a:p>
                <a:r>
                  <a:rPr lang="en-US" sz="2800" b="1" dirty="0" smtClean="0"/>
                  <a:t>Invariant:   </a:t>
                </a:r>
              </a:p>
              <a:p>
                <a:endParaRPr lang="en-US" sz="2000" b="1" dirty="0"/>
              </a:p>
              <a:p>
                <a:r>
                  <a:rPr lang="en-US" sz="2000" b="1" dirty="0"/>
                  <a:t> </a:t>
                </a:r>
                <a:r>
                  <a:rPr lang="en-US" sz="2000" dirty="0" smtClean="0"/>
                  <a:t>For state </a:t>
                </a:r>
                <a14:m>
                  <m:oMath xmlns:m="http://schemas.openxmlformats.org/officeDocument/2006/math">
                    <m:r>
                      <a:rPr lang="en-US" sz="2000" b="0" i="1" smtClean="0">
                        <a:latin typeface="Cambria Math" panose="02040503050406030204" pitchFamily="18" charset="0"/>
                      </a:rPr>
                      <m:t>𝑀</m:t>
                    </m:r>
                    <m:r>
                      <a:rPr lang="en-US" sz="2000" b="0" i="1" smtClean="0">
                        <a:latin typeface="Cambria Math" panose="02040503050406030204" pitchFamily="18" charset="0"/>
                      </a:rPr>
                      <m:t> </m:t>
                    </m:r>
                    <m:d>
                      <m:dPr>
                        <m:begChr m:val="|"/>
                        <m:endChr m:val="|"/>
                        <m:ctrlPr>
                          <a:rPr lang="en-US" sz="2000" b="0" i="1" smtClean="0">
                            <a:latin typeface="Cambria Math" panose="02040503050406030204" pitchFamily="18" charset="0"/>
                          </a:rPr>
                        </m:ctrlPr>
                      </m:dPr>
                      <m:e>
                        <m:r>
                          <a:rPr lang="en-US" sz="2000" b="0" i="1" smtClean="0">
                            <a:latin typeface="Cambria Math" panose="02040503050406030204" pitchFamily="18" charset="0"/>
                          </a:rPr>
                          <m:t> </m:t>
                        </m:r>
                        <m:r>
                          <a:rPr lang="en-US" sz="2000" b="0" i="1" smtClean="0">
                            <a:latin typeface="Cambria Math" panose="02040503050406030204" pitchFamily="18" charset="0"/>
                          </a:rPr>
                          <m:t>𝐹</m:t>
                        </m:r>
                        <m:r>
                          <a:rPr lang="en-US" sz="2000" b="0" i="1" smtClean="0">
                            <a:latin typeface="Cambria Math" panose="02040503050406030204" pitchFamily="18" charset="0"/>
                          </a:rPr>
                          <m:t> </m:t>
                        </m:r>
                      </m:e>
                    </m:d>
                    <m:r>
                      <a:rPr lang="en-US" sz="2000" b="0" i="1" smtClean="0">
                        <a:latin typeface="Cambria Math" panose="02040503050406030204" pitchFamily="18" charset="0"/>
                      </a:rPr>
                      <m:t> </m:t>
                    </m:r>
                    <m:r>
                      <a:rPr lang="en-US" sz="2000" b="0" i="1" smtClean="0">
                        <a:latin typeface="Cambria Math" panose="02040503050406030204" pitchFamily="18" charset="0"/>
                      </a:rPr>
                      <m:t>𝐶</m:t>
                    </m:r>
                  </m:oMath>
                </a14:m>
                <a:r>
                  <a:rPr lang="en-US" sz="2000" dirty="0" smtClean="0"/>
                  <a:t>  :                    				</a:t>
                </a:r>
                <a14:m>
                  <m:oMath xmlns:m="http://schemas.openxmlformats.org/officeDocument/2006/math">
                    <m:acc>
                      <m:accPr>
                        <m:chr m:val="̅"/>
                        <m:ctrlPr>
                          <a:rPr lang="en-US" sz="2000" b="0" i="1" smtClean="0">
                            <a:latin typeface="Cambria Math" panose="02040503050406030204" pitchFamily="18" charset="0"/>
                          </a:rPr>
                        </m:ctrlPr>
                      </m:accPr>
                      <m:e>
                        <m:r>
                          <a:rPr lang="en-US" sz="2000" b="0" i="1" smtClean="0">
                            <a:latin typeface="Cambria Math" panose="02040503050406030204" pitchFamily="18" charset="0"/>
                          </a:rPr>
                          <m:t>𝐶</m:t>
                        </m:r>
                      </m:e>
                    </m:acc>
                    <m:r>
                      <a:rPr lang="en-US" sz="2000" b="0" i="1" smtClean="0">
                        <a:latin typeface="Cambria Math" panose="02040503050406030204" pitchFamily="18" charset="0"/>
                      </a:rPr>
                      <m:t>⊆</m:t>
                    </m:r>
                    <m:r>
                      <a:rPr lang="en-US" sz="2000" b="0" i="1" smtClean="0">
                        <a:latin typeface="Cambria Math" panose="02040503050406030204" pitchFamily="18" charset="0"/>
                      </a:rPr>
                      <m:t>𝑀</m:t>
                    </m:r>
                    <m:r>
                      <m:rPr>
                        <m:nor/>
                      </m:rPr>
                      <a:rPr lang="en-US" sz="2000" b="0" i="0" smtClean="0">
                        <a:latin typeface="Cambria Math" panose="02040503050406030204" pitchFamily="18" charset="0"/>
                      </a:rPr>
                      <m:t>     </m:t>
                    </m:r>
                    <m:r>
                      <a:rPr lang="en-US" sz="2000" b="0" i="1" dirty="0" smtClean="0">
                        <a:latin typeface="Cambria Math" panose="02040503050406030204" pitchFamily="18" charset="0"/>
                      </a:rPr>
                      <m:t> </m:t>
                    </m:r>
                    <m:r>
                      <a:rPr lang="en-US" sz="2000" b="0" i="1" smtClean="0">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𝐶</m:t>
                    </m:r>
                  </m:oMath>
                </a14:m>
                <a:endParaRPr lang="en-US" sz="2000" b="0" dirty="0" smtClean="0"/>
              </a:p>
              <a:p>
                <a:endParaRPr lang="en-US" sz="2000" dirty="0" smtClean="0"/>
              </a:p>
              <a:p>
                <a:r>
                  <a:rPr lang="en-US" sz="2800" b="1" dirty="0"/>
                  <a:t>Invariant:   </a:t>
                </a:r>
                <a:endParaRPr lang="en-US" sz="2800" b="1" dirty="0" smtClean="0"/>
              </a:p>
              <a:p>
                <a:endParaRPr lang="en-US" sz="2000" b="1" dirty="0"/>
              </a:p>
              <a:p>
                <a:r>
                  <a:rPr lang="en-US" sz="2000" b="1" dirty="0"/>
                  <a:t> </a:t>
                </a:r>
                <a:r>
                  <a:rPr lang="en-US" sz="2000" b="1" dirty="0" smtClean="0"/>
                  <a:t> </a:t>
                </a:r>
                <a:r>
                  <a:rPr lang="en-US" sz="2000" dirty="0" smtClean="0"/>
                  <a:t>For states </a:t>
                </a:r>
                <a14:m>
                  <m:oMath xmlns:m="http://schemas.openxmlformats.org/officeDocument/2006/math">
                    <m:r>
                      <a:rPr lang="en-US" sz="2000" i="1">
                        <a:latin typeface="Cambria Math" panose="02040503050406030204" pitchFamily="18" charset="0"/>
                      </a:rPr>
                      <m:t>𝑀</m:t>
                    </m:r>
                    <m:r>
                      <a:rPr lang="en-US" sz="2000" b="0" i="1" smtClean="0">
                        <a:latin typeface="Cambria Math" panose="02040503050406030204" pitchFamily="18" charset="0"/>
                      </a:rPr>
                      <m:t> | </m:t>
                    </m:r>
                    <m:r>
                      <a:rPr lang="en-US" sz="2000" b="0" i="1" smtClean="0">
                        <a:latin typeface="Cambria Math" panose="02040503050406030204" pitchFamily="18" charset="0"/>
                      </a:rPr>
                      <m:t>𝐹</m:t>
                    </m:r>
                    <m:r>
                      <a:rPr lang="en-US" sz="2000" i="1">
                        <a:latin typeface="Cambria Math" panose="02040503050406030204" pitchFamily="18" charset="0"/>
                      </a:rPr>
                      <m:t> </m:t>
                    </m:r>
                  </m:oMath>
                </a14:m>
                <a:r>
                  <a:rPr lang="en-US" sz="2000" dirty="0" smtClean="0"/>
                  <a:t>and </a:t>
                </a:r>
                <a14:m>
                  <m:oMath xmlns:m="http://schemas.openxmlformats.org/officeDocument/2006/math">
                    <m:r>
                      <a:rPr lang="en-US" sz="2000" i="1">
                        <a:latin typeface="Cambria Math" panose="02040503050406030204" pitchFamily="18" charset="0"/>
                      </a:rPr>
                      <m:t>𝑀</m:t>
                    </m:r>
                    <m:r>
                      <a:rPr lang="en-US" sz="2000" i="1">
                        <a:latin typeface="Cambria Math" panose="02040503050406030204" pitchFamily="18" charset="0"/>
                      </a:rPr>
                      <m:t> </m:t>
                    </m:r>
                    <m:d>
                      <m:dPr>
                        <m:begChr m:val="|"/>
                        <m:endChr m:val="|"/>
                        <m:ctrlPr>
                          <a:rPr lang="en-US" sz="2000" i="1">
                            <a:latin typeface="Cambria Math" panose="02040503050406030204" pitchFamily="18" charset="0"/>
                          </a:rPr>
                        </m:ctrlPr>
                      </m:dPr>
                      <m:e>
                        <m:r>
                          <a:rPr lang="en-US" sz="2000" i="1">
                            <a:latin typeface="Cambria Math" panose="02040503050406030204" pitchFamily="18" charset="0"/>
                          </a:rPr>
                          <m:t> </m:t>
                        </m:r>
                        <m:r>
                          <a:rPr lang="en-US" sz="2000" i="1">
                            <a:latin typeface="Cambria Math" panose="02040503050406030204" pitchFamily="18" charset="0"/>
                          </a:rPr>
                          <m:t>𝐹</m:t>
                        </m:r>
                        <m:r>
                          <a:rPr lang="en-US" sz="2000" i="1">
                            <a:latin typeface="Cambria Math" panose="02040503050406030204" pitchFamily="18" charset="0"/>
                          </a:rPr>
                          <m:t> </m:t>
                        </m:r>
                      </m:e>
                    </m:d>
                    <m:r>
                      <a:rPr lang="en-US" sz="2000" i="1">
                        <a:latin typeface="Cambria Math" panose="02040503050406030204" pitchFamily="18" charset="0"/>
                      </a:rPr>
                      <m:t> </m:t>
                    </m:r>
                    <m:r>
                      <a:rPr lang="en-US" sz="2000" b="0" i="1" smtClean="0">
                        <a:latin typeface="Cambria Math" panose="02040503050406030204" pitchFamily="18" charset="0"/>
                      </a:rPr>
                      <m:t>𝐷</m:t>
                    </m:r>
                  </m:oMath>
                </a14:m>
                <a:r>
                  <a:rPr lang="en-US" sz="2000" dirty="0"/>
                  <a:t> w</a:t>
                </a:r>
                <a:r>
                  <a:rPr lang="en-US" sz="2000" dirty="0" smtClean="0"/>
                  <a:t>here </a:t>
                </a:r>
                <a14:m>
                  <m:oMath xmlns:m="http://schemas.openxmlformats.org/officeDocument/2006/math">
                    <m:sSub>
                      <m:sSubPr>
                        <m:ctrlPr>
                          <a:rPr lang="en-US" sz="2000" i="1">
                            <a:latin typeface="Cambria Math" panose="02040503050406030204" pitchFamily="18" charset="0"/>
                          </a:rPr>
                        </m:ctrlPr>
                      </m:sSubPr>
                      <m:e>
                        <m:r>
                          <a:rPr lang="en-US" sz="2000" b="0" i="1" smtClean="0">
                            <a:latin typeface="Cambria Math" panose="02040503050406030204" pitchFamily="18" charset="0"/>
                          </a:rPr>
                          <m:t>𝑀</m:t>
                        </m:r>
                        <m:r>
                          <a:rPr lang="en-US" sz="2000" b="0" i="1" smtClean="0">
                            <a:latin typeface="Cambria Math" panose="02040503050406030204" pitchFamily="18" charset="0"/>
                          </a:rPr>
                          <m:t>= </m:t>
                        </m:r>
                        <m:r>
                          <a:rPr lang="en-US" sz="2000" i="1">
                            <a:latin typeface="Cambria Math" panose="02040503050406030204" pitchFamily="18" charset="0"/>
                          </a:rPr>
                          <m:t>𝑀</m:t>
                        </m:r>
                      </m:e>
                      <m:sub>
                        <m:r>
                          <a:rPr lang="en-US" sz="2000" i="1">
                            <a:latin typeface="Cambria Math" panose="02040503050406030204" pitchFamily="18" charset="0"/>
                          </a:rPr>
                          <m:t>1</m:t>
                        </m:r>
                      </m:sub>
                    </m:sSub>
                    <m:sSup>
                      <m:sSupPr>
                        <m:ctrlPr>
                          <a:rPr lang="en-US" sz="2000" i="1">
                            <a:latin typeface="Cambria Math" panose="02040503050406030204" pitchFamily="18" charset="0"/>
                          </a:rPr>
                        </m:ctrlPr>
                      </m:sSupPr>
                      <m:e>
                        <m:r>
                          <a:rPr lang="en-US" sz="2000" i="1">
                            <a:latin typeface="Cambria Math" panose="02040503050406030204" pitchFamily="18" charset="0"/>
                          </a:rPr>
                          <m:t>ℓ</m:t>
                        </m:r>
                      </m:e>
                      <m:sup>
                        <m:r>
                          <a:rPr lang="en-US" sz="2000" i="1">
                            <a:latin typeface="Cambria Math" panose="02040503050406030204" pitchFamily="18" charset="0"/>
                          </a:rPr>
                          <m:t>𝐶</m:t>
                        </m:r>
                        <m:r>
                          <a:rPr lang="en-US" sz="2000" i="1">
                            <a:latin typeface="Cambria Math" panose="02040503050406030204" pitchFamily="18" charset="0"/>
                          </a:rPr>
                          <m:t>∨ℓ</m:t>
                        </m:r>
                      </m:sup>
                    </m:sSup>
                    <m:sSub>
                      <m:sSubPr>
                        <m:ctrlPr>
                          <a:rPr lang="en-US" sz="2000" i="1">
                            <a:latin typeface="Cambria Math" panose="02040503050406030204" pitchFamily="18" charset="0"/>
                          </a:rPr>
                        </m:ctrlPr>
                      </m:sSubPr>
                      <m:e>
                        <m:r>
                          <a:rPr lang="en-US" sz="2000" i="1">
                            <a:latin typeface="Cambria Math" panose="02040503050406030204" pitchFamily="18" charset="0"/>
                          </a:rPr>
                          <m:t>𝑀</m:t>
                        </m:r>
                      </m:e>
                      <m:sub>
                        <m:r>
                          <a:rPr lang="en-US" sz="2000" i="1">
                            <a:latin typeface="Cambria Math" panose="02040503050406030204" pitchFamily="18" charset="0"/>
                          </a:rPr>
                          <m:t>2</m:t>
                        </m:r>
                      </m:sub>
                    </m:sSub>
                  </m:oMath>
                </a14:m>
                <a:r>
                  <a:rPr lang="en-US" sz="2000" dirty="0" smtClean="0"/>
                  <a:t>:	</a:t>
                </a:r>
                <a14:m>
                  <m:oMath xmlns:m="http://schemas.openxmlformats.org/officeDocument/2006/math">
                    <m:acc>
                      <m:accPr>
                        <m:chr m:val="̅"/>
                        <m:ctrlPr>
                          <a:rPr lang="en-US" sz="2000" i="1">
                            <a:latin typeface="Cambria Math" panose="02040503050406030204" pitchFamily="18" charset="0"/>
                          </a:rPr>
                        </m:ctrlPr>
                      </m:accPr>
                      <m:e>
                        <m:r>
                          <a:rPr lang="en-US" sz="2000" i="1">
                            <a:latin typeface="Cambria Math" panose="02040503050406030204" pitchFamily="18" charset="0"/>
                          </a:rPr>
                          <m:t>𝐶</m:t>
                        </m:r>
                      </m:e>
                    </m:acc>
                    <m:r>
                      <a:rPr lang="en-US" sz="2000" i="1">
                        <a:latin typeface="Cambria Math" panose="02040503050406030204" pitchFamily="18" charset="0"/>
                      </a:rPr>
                      <m:t>⊆</m:t>
                    </m:r>
                    <m:sSub>
                      <m:sSubPr>
                        <m:ctrlPr>
                          <a:rPr lang="en-US" sz="2000" b="0" i="1" smtClean="0">
                            <a:latin typeface="Cambria Math" panose="02040503050406030204" pitchFamily="18" charset="0"/>
                          </a:rPr>
                        </m:ctrlPr>
                      </m:sSubPr>
                      <m:e>
                        <m:r>
                          <a:rPr lang="en-US" sz="2000" i="1">
                            <a:latin typeface="Cambria Math" panose="02040503050406030204" pitchFamily="18" charset="0"/>
                          </a:rPr>
                          <m:t>𝑀</m:t>
                        </m:r>
                      </m:e>
                      <m:sub>
                        <m:r>
                          <a:rPr lang="en-US" sz="2000" b="0" i="1" smtClean="0">
                            <a:latin typeface="Cambria Math" panose="02040503050406030204" pitchFamily="18" charset="0"/>
                          </a:rPr>
                          <m:t>1</m:t>
                        </m:r>
                      </m:sub>
                    </m:sSub>
                    <m:r>
                      <m:rPr>
                        <m:nor/>
                      </m:rPr>
                      <a:rPr lang="en-US" sz="2000">
                        <a:latin typeface="Cambria Math" panose="02040503050406030204" pitchFamily="18" charset="0"/>
                      </a:rPr>
                      <m:t>     </m:t>
                    </m:r>
                    <m:r>
                      <a:rPr lang="en-US" sz="2000" i="1" dirty="0">
                        <a:latin typeface="Cambria Math" panose="02040503050406030204" pitchFamily="18" charset="0"/>
                      </a:rPr>
                      <m:t> </m:t>
                    </m:r>
                    <m:r>
                      <a:rPr lang="en-US" sz="2000" i="1">
                        <a:latin typeface="Cambria Math" panose="02040503050406030204" pitchFamily="18" charset="0"/>
                      </a:rPr>
                      <m:t>𝐹</m:t>
                    </m:r>
                    <m:r>
                      <a:rPr lang="en-US" sz="2000" b="0" i="1" smtClean="0">
                        <a:latin typeface="Cambria Math" panose="02040503050406030204" pitchFamily="18" charset="0"/>
                      </a:rPr>
                      <m:t>⊢</m:t>
                    </m:r>
                    <m:r>
                      <a:rPr lang="en-US" sz="2000" b="0" i="1" smtClean="0">
                        <a:latin typeface="Cambria Math" panose="02040503050406030204" pitchFamily="18" charset="0"/>
                      </a:rPr>
                      <m:t>𝐶</m:t>
                    </m:r>
                    <m:r>
                      <a:rPr lang="en-US" sz="2000" b="0" i="1" smtClean="0">
                        <a:latin typeface="Cambria Math" panose="02040503050406030204" pitchFamily="18" charset="0"/>
                      </a:rPr>
                      <m:t>∨ℓ</m:t>
                    </m:r>
                  </m:oMath>
                </a14:m>
                <a:endParaRPr lang="en-US" sz="2000" dirty="0"/>
              </a:p>
              <a:p>
                <a:endParaRPr lang="en-US" dirty="0"/>
              </a:p>
            </p:txBody>
          </p:sp>
        </mc:Choice>
        <mc:Fallback xmlns="">
          <p:sp>
            <p:nvSpPr>
              <p:cNvPr id="3" name="Rectangle 2"/>
              <p:cNvSpPr>
                <a:spLocks noRot="1" noChangeAspect="1" noMove="1" noResize="1" noEditPoints="1" noAdjustHandles="1" noChangeArrowheads="1" noChangeShapeType="1" noTextEdit="1"/>
              </p:cNvSpPr>
              <p:nvPr/>
            </p:nvSpPr>
            <p:spPr>
              <a:xfrm>
                <a:off x="0" y="4039921"/>
                <a:ext cx="9144000" cy="2781724"/>
              </a:xfrm>
              <a:prstGeom prst="rect">
                <a:avLst/>
              </a:prstGeom>
              <a:blipFill>
                <a:blip r:embed="rId2"/>
                <a:stretch>
                  <a:fillRect l="-1333" t="-21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Rectangle 3"/>
              <p:cNvSpPr/>
              <p:nvPr/>
            </p:nvSpPr>
            <p:spPr>
              <a:xfrm>
                <a:off x="3505200" y="1753905"/>
                <a:ext cx="1400127" cy="5232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𝑀</m:t>
                      </m:r>
                      <m:r>
                        <a:rPr lang="en-US" sz="2800" i="1">
                          <a:latin typeface="Cambria Math" panose="02040503050406030204" pitchFamily="18" charset="0"/>
                        </a:rPr>
                        <m:t> </m:t>
                      </m:r>
                      <m:r>
                        <a:rPr lang="en-US" sz="2800" b="0" i="1" smtClean="0">
                          <a:latin typeface="Cambria Math" panose="02040503050406030204" pitchFamily="18" charset="0"/>
                        </a:rPr>
                        <m:t> </m:t>
                      </m:r>
                      <m:r>
                        <a:rPr lang="en-US" sz="2800" i="1">
                          <a:latin typeface="Cambria Math" panose="02040503050406030204" pitchFamily="18" charset="0"/>
                        </a:rPr>
                        <m:t>|</m:t>
                      </m:r>
                      <m:r>
                        <a:rPr lang="en-US" sz="2800" b="0" i="1" smtClean="0">
                          <a:latin typeface="Cambria Math" panose="02040503050406030204" pitchFamily="18" charset="0"/>
                        </a:rPr>
                        <m:t>   </m:t>
                      </m:r>
                      <m:r>
                        <a:rPr lang="en-US" sz="2800" i="1">
                          <a:latin typeface="Cambria Math" panose="02040503050406030204" pitchFamily="18" charset="0"/>
                        </a:rPr>
                        <m:t>𝐹</m:t>
                      </m:r>
                      <m:r>
                        <a:rPr lang="en-US" sz="2800" i="1">
                          <a:latin typeface="Cambria Math" panose="02040503050406030204" pitchFamily="18" charset="0"/>
                        </a:rPr>
                        <m:t> </m:t>
                      </m:r>
                    </m:oMath>
                  </m:oMathPara>
                </a14:m>
                <a:endParaRPr lang="en-US" sz="2800" dirty="0"/>
              </a:p>
            </p:txBody>
          </p:sp>
        </mc:Choice>
        <mc:Fallback xmlns="">
          <p:sp>
            <p:nvSpPr>
              <p:cNvPr id="4" name="Rectangle 3"/>
              <p:cNvSpPr>
                <a:spLocks noRot="1" noChangeAspect="1" noMove="1" noResize="1" noEditPoints="1" noAdjustHandles="1" noChangeArrowheads="1" noChangeShapeType="1" noTextEdit="1"/>
              </p:cNvSpPr>
              <p:nvPr/>
            </p:nvSpPr>
            <p:spPr>
              <a:xfrm>
                <a:off x="3505200" y="1753905"/>
                <a:ext cx="1400127" cy="523220"/>
              </a:xfrm>
              <a:prstGeom prst="rect">
                <a:avLst/>
              </a:prstGeom>
              <a:blipFill rotWithShape="0">
                <a:blip r:embed="rId3"/>
                <a:stretch>
                  <a:fillRect/>
                </a:stretch>
              </a:blipFill>
            </p:spPr>
            <p:txBody>
              <a:bodyPr/>
              <a:lstStyle/>
              <a:p>
                <a:r>
                  <a:rPr lang="en-US">
                    <a:noFill/>
                  </a:rPr>
                  <a:t> </a:t>
                </a:r>
              </a:p>
            </p:txBody>
          </p:sp>
        </mc:Fallback>
      </mc:AlternateContent>
      <p:sp>
        <p:nvSpPr>
          <p:cNvPr id="5" name="Rounded Rectangular Callout 4"/>
          <p:cNvSpPr/>
          <p:nvPr/>
        </p:nvSpPr>
        <p:spPr>
          <a:xfrm>
            <a:off x="6019800" y="1406567"/>
            <a:ext cx="1981200" cy="694675"/>
          </a:xfrm>
          <a:prstGeom prst="wedgeRoundRectCallout">
            <a:avLst>
              <a:gd name="adj1" fmla="val -109881"/>
              <a:gd name="adj2" fmla="val 34433"/>
              <a:gd name="adj3" fmla="val 16667"/>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Formula</a:t>
            </a:r>
            <a:r>
              <a:rPr lang="en-US" sz="2400" dirty="0" smtClean="0"/>
              <a:t>: </a:t>
            </a:r>
          </a:p>
          <a:p>
            <a:pPr algn="ctr"/>
            <a:r>
              <a:rPr lang="en-US" sz="2400" dirty="0" smtClean="0"/>
              <a:t>set of clauses</a:t>
            </a:r>
            <a:endParaRPr lang="en-US" sz="2400" dirty="0"/>
          </a:p>
        </p:txBody>
      </p:sp>
      <p:sp>
        <p:nvSpPr>
          <p:cNvPr id="6" name="Rounded Rectangular Callout 5"/>
          <p:cNvSpPr/>
          <p:nvPr/>
        </p:nvSpPr>
        <p:spPr>
          <a:xfrm>
            <a:off x="152400" y="1219201"/>
            <a:ext cx="2971800" cy="2785032"/>
          </a:xfrm>
          <a:prstGeom prst="wedgeRoundRectCallout">
            <a:avLst>
              <a:gd name="adj1" fmla="val 63334"/>
              <a:gd name="adj2" fmla="val -24427"/>
              <a:gd name="adj3" fmla="val 16667"/>
            </a:avLst>
          </a:prstGeom>
          <a:solidFill>
            <a:schemeClr val="accent1">
              <a:alpha val="68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400" dirty="0" smtClean="0"/>
              <a:t>     </a:t>
            </a:r>
            <a:r>
              <a:rPr lang="en-US" sz="2400" b="1" dirty="0" smtClean="0"/>
              <a:t>Partial Model</a:t>
            </a:r>
            <a:r>
              <a:rPr lang="en-US" sz="2400" dirty="0" smtClean="0"/>
              <a:t>: </a:t>
            </a:r>
          </a:p>
          <a:p>
            <a:r>
              <a:rPr lang="en-US" sz="2400" b="1" i="1" dirty="0" smtClean="0">
                <a:solidFill>
                  <a:srgbClr val="FF0000"/>
                </a:solidFill>
              </a:rPr>
              <a:t>Sequence</a:t>
            </a:r>
            <a:r>
              <a:rPr lang="en-US" sz="2400" i="1" dirty="0" smtClean="0"/>
              <a:t> </a:t>
            </a:r>
            <a:r>
              <a:rPr lang="en-US" sz="2400" dirty="0" smtClean="0"/>
              <a:t>of literals</a:t>
            </a:r>
          </a:p>
          <a:p>
            <a:r>
              <a:rPr lang="en-US" sz="2400" i="1" dirty="0" smtClean="0"/>
              <a:t>Decision </a:t>
            </a:r>
            <a:r>
              <a:rPr lang="en-US" sz="2400" i="1" dirty="0" err="1" smtClean="0"/>
              <a:t>lits</a:t>
            </a:r>
            <a:r>
              <a:rPr lang="en-US" sz="2400" i="1" dirty="0" smtClean="0"/>
              <a:t>: </a:t>
            </a:r>
          </a:p>
          <a:p>
            <a:r>
              <a:rPr lang="en-US" sz="2400" dirty="0" smtClean="0"/>
              <a:t>   case splits</a:t>
            </a:r>
          </a:p>
          <a:p>
            <a:r>
              <a:rPr lang="en-US" sz="2400" i="1" dirty="0" smtClean="0"/>
              <a:t>Propagation </a:t>
            </a:r>
            <a:r>
              <a:rPr lang="en-US" sz="2400" i="1" dirty="0" err="1" smtClean="0"/>
              <a:t>lits</a:t>
            </a:r>
            <a:r>
              <a:rPr lang="en-US" sz="2400" i="1" dirty="0" smtClean="0"/>
              <a:t>:</a:t>
            </a:r>
          </a:p>
          <a:p>
            <a:r>
              <a:rPr lang="en-US" sz="2400" i="1" dirty="0"/>
              <a:t> </a:t>
            </a:r>
            <a:r>
              <a:rPr lang="en-US" sz="2400" i="1" dirty="0" smtClean="0"/>
              <a:t>  </a:t>
            </a:r>
            <a:r>
              <a:rPr lang="en-US" sz="2400" dirty="0" smtClean="0"/>
              <a:t>only one case</a:t>
            </a:r>
          </a:p>
          <a:p>
            <a:r>
              <a:rPr lang="en-US" sz="2400" dirty="0"/>
              <a:t> </a:t>
            </a:r>
            <a:r>
              <a:rPr lang="en-US" sz="2400" dirty="0" smtClean="0"/>
              <a:t>  makes sense.</a:t>
            </a:r>
          </a:p>
        </p:txBody>
      </p:sp>
      <p:sp>
        <p:nvSpPr>
          <p:cNvPr id="7" name="Rounded Rectangular Callout 6"/>
          <p:cNvSpPr/>
          <p:nvPr/>
        </p:nvSpPr>
        <p:spPr>
          <a:xfrm>
            <a:off x="5334000" y="2470103"/>
            <a:ext cx="3654669" cy="1534129"/>
          </a:xfrm>
          <a:prstGeom prst="wedgeRoundRectCallout">
            <a:avLst>
              <a:gd name="adj1" fmla="val -77748"/>
              <a:gd name="adj2" fmla="val -17999"/>
              <a:gd name="adj3" fmla="val 16667"/>
            </a:avLst>
          </a:prstGeom>
          <a:solidFill>
            <a:schemeClr val="accent1">
              <a:alpha val="7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b="1" dirty="0" smtClean="0"/>
              <a:t>Proof</a:t>
            </a:r>
            <a:r>
              <a:rPr lang="en-US" sz="2400" dirty="0" smtClean="0"/>
              <a:t>:  Implicit</a:t>
            </a:r>
          </a:p>
          <a:p>
            <a:pPr algn="ctr"/>
            <a:r>
              <a:rPr lang="en-US" sz="2400" dirty="0" smtClean="0"/>
              <a:t>Consequences added to </a:t>
            </a:r>
            <a:r>
              <a:rPr lang="en-US" sz="2400" i="1" dirty="0" smtClean="0"/>
              <a:t>F</a:t>
            </a:r>
            <a:endParaRPr lang="en-US" sz="2400" dirty="0"/>
          </a:p>
        </p:txBody>
      </p:sp>
      <p:sp>
        <p:nvSpPr>
          <p:cNvPr id="8" name="Explosion 1 7"/>
          <p:cNvSpPr/>
          <p:nvPr/>
        </p:nvSpPr>
        <p:spPr>
          <a:xfrm>
            <a:off x="4032348" y="2642700"/>
            <a:ext cx="533400" cy="684771"/>
          </a:xfrm>
          <a:prstGeom prst="irregularSeal1">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733203606"/>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744414" y="2286000"/>
              <a:ext cx="8170985" cy="478664"/>
            </p:xfrm>
            <a:graphic>
              <a:graphicData uri="http://schemas.openxmlformats.org/drawingml/2006/table">
                <a:tbl>
                  <a:tblPr firstRow="1" bandRow="1">
                    <a:tableStyleId>{2D5ABB26-0587-4C30-8999-92F81FD0307C}</a:tableStyleId>
                  </a:tblPr>
                  <a:tblGrid>
                    <a:gridCol w="1521017">
                      <a:extLst>
                        <a:ext uri="{9D8B030D-6E8A-4147-A177-3AD203B41FA5}">
                          <a16:colId xmlns:a16="http://schemas.microsoft.com/office/drawing/2014/main" val="20000"/>
                        </a:ext>
                      </a:extLst>
                    </a:gridCol>
                    <a:gridCol w="3678169">
                      <a:extLst>
                        <a:ext uri="{9D8B030D-6E8A-4147-A177-3AD203B41FA5}">
                          <a16:colId xmlns:a16="http://schemas.microsoft.com/office/drawing/2014/main" val="20001"/>
                        </a:ext>
                      </a:extLst>
                    </a:gridCol>
                    <a:gridCol w="2971799">
                      <a:extLst>
                        <a:ext uri="{9D8B030D-6E8A-4147-A177-3AD203B41FA5}">
                          <a16:colId xmlns:a16="http://schemas.microsoft.com/office/drawing/2014/main" val="20002"/>
                        </a:ext>
                      </a:extLst>
                    </a:gridCol>
                  </a:tblGrid>
                  <a:tr h="478664">
                    <a:tc>
                      <a:txBody>
                        <a:bodyPr/>
                        <a:lstStyle/>
                        <a:p>
                          <a:pPr algn="l"/>
                          <a:r>
                            <a:rPr lang="en-US" sz="2400" dirty="0" smtClean="0">
                              <a:solidFill>
                                <a:schemeClr val="tx1"/>
                              </a:solidFill>
                            </a:rPr>
                            <a:t>Initialize</a:t>
                          </a:r>
                          <a:endParaRPr lang="en-US" sz="2400"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𝜖</m:t>
                              </m:r>
                              <m:r>
                                <a:rPr lang="en-US" sz="2400" b="0" i="1" smtClean="0">
                                  <a:solidFill>
                                    <a:schemeClr val="tx1"/>
                                  </a:solidFill>
                                  <a:latin typeface="Cambria Math"/>
                                </a:rPr>
                                <m:t>| </m:t>
                              </m:r>
                              <m:r>
                                <a:rPr lang="en-US" sz="2400" b="0" i="1" smtClean="0">
                                  <a:solidFill>
                                    <a:schemeClr val="tx1"/>
                                  </a:solidFill>
                                  <a:latin typeface="Cambria Math"/>
                                </a:rPr>
                                <m:t>𝐹</m:t>
                              </m:r>
                            </m:oMath>
                          </a14:m>
                          <a:r>
                            <a:rPr lang="en-US" sz="2400" dirty="0" smtClean="0">
                              <a:solidFill>
                                <a:schemeClr val="tx1"/>
                              </a:solidFill>
                            </a:rPr>
                            <a:t> </a:t>
                          </a:r>
                          <a:endParaRPr lang="en-US" sz="2400" dirty="0" err="1" smtClean="0">
                            <a:solidFill>
                              <a:schemeClr val="tx1"/>
                            </a:solidFill>
                          </a:endParaRPr>
                        </a:p>
                      </a:txBody>
                      <a:tcPr/>
                    </a:tc>
                    <a:tc>
                      <a:txBody>
                        <a:bodyPr/>
                        <a:lstStyle/>
                        <a:p>
                          <a14:m>
                            <m:oMath xmlns:m="http://schemas.openxmlformats.org/officeDocument/2006/math">
                              <m:r>
                                <a:rPr lang="en-US" sz="2400" b="0" i="1" smtClean="0">
                                  <a:solidFill>
                                    <a:schemeClr val="tx1"/>
                                  </a:solidFill>
                                  <a:latin typeface="Cambria Math"/>
                                </a:rPr>
                                <m:t>𝐹</m:t>
                              </m:r>
                              <m:r>
                                <a:rPr lang="en-US" sz="2400" b="0" i="1" smtClean="0">
                                  <a:solidFill>
                                    <a:schemeClr val="tx1"/>
                                  </a:solidFill>
                                  <a:latin typeface="Cambria Math"/>
                                </a:rPr>
                                <m:t> </m:t>
                              </m:r>
                              <m:r>
                                <a:rPr lang="en-US" sz="2400" b="0" i="1" smtClean="0">
                                  <a:solidFill>
                                    <a:schemeClr val="tx1"/>
                                  </a:solidFill>
                                  <a:latin typeface="Cambria Math"/>
                                </a:rPr>
                                <m:t>𝑖𝑠</m:t>
                              </m:r>
                              <m:r>
                                <a:rPr lang="en-US" sz="2400" b="0" i="1" smtClean="0">
                                  <a:solidFill>
                                    <a:schemeClr val="tx1"/>
                                  </a:solidFill>
                                  <a:latin typeface="Cambria Math"/>
                                </a:rPr>
                                <m:t> </m:t>
                              </m:r>
                              <m:r>
                                <a:rPr lang="en-US" sz="2400" b="0" i="1" smtClean="0">
                                  <a:solidFill>
                                    <a:schemeClr val="tx1"/>
                                  </a:solidFill>
                                  <a:latin typeface="Cambria Math"/>
                                </a:rPr>
                                <m:t>𝑎</m:t>
                              </m:r>
                              <m:r>
                                <a:rPr lang="en-US" sz="2400" b="0" i="1" smtClean="0">
                                  <a:solidFill>
                                    <a:schemeClr val="tx1"/>
                                  </a:solidFill>
                                  <a:latin typeface="Cambria Math"/>
                                </a:rPr>
                                <m:t> </m:t>
                              </m:r>
                              <m:r>
                                <a:rPr lang="en-US" sz="2400" b="0" i="1" smtClean="0">
                                  <a:solidFill>
                                    <a:schemeClr val="tx1"/>
                                  </a:solidFill>
                                  <a:latin typeface="Cambria Math"/>
                                </a:rPr>
                                <m:t>𝑠𝑒𝑡</m:t>
                              </m:r>
                              <m:r>
                                <a:rPr lang="en-US" sz="2400" b="0" i="1" smtClean="0">
                                  <a:solidFill>
                                    <a:schemeClr val="tx1"/>
                                  </a:solidFill>
                                  <a:latin typeface="Cambria Math"/>
                                </a:rPr>
                                <m:t> </m:t>
                              </m:r>
                              <m:r>
                                <a:rPr lang="en-US" sz="2400" b="0" i="1" smtClean="0">
                                  <a:solidFill>
                                    <a:schemeClr val="tx1"/>
                                  </a:solidFill>
                                  <a:latin typeface="Cambria Math"/>
                                </a:rPr>
                                <m:t>𝑜𝑓</m:t>
                              </m:r>
                              <m:r>
                                <a:rPr lang="en-US" sz="2400" b="0" i="1" smtClean="0">
                                  <a:solidFill>
                                    <a:schemeClr val="tx1"/>
                                  </a:solidFill>
                                  <a:latin typeface="Cambria Math"/>
                                </a:rPr>
                                <m:t> </m:t>
                              </m:r>
                              <m:r>
                                <a:rPr lang="en-US" sz="2400" b="0" i="1" smtClean="0">
                                  <a:solidFill>
                                    <a:schemeClr val="tx1"/>
                                  </a:solidFill>
                                  <a:latin typeface="Cambria Math"/>
                                </a:rPr>
                                <m:t>𝑐𝑙𝑎𝑢𝑠𝑒𝑠</m:t>
                              </m:r>
                            </m:oMath>
                          </a14:m>
                          <a:r>
                            <a:rPr lang="en-US" sz="2400" dirty="0" smtClean="0">
                              <a:solidFill>
                                <a:schemeClr val="tx1"/>
                              </a:solidFill>
                            </a:rPr>
                            <a:t> </a:t>
                          </a:r>
                          <a:endParaRPr lang="en-US" sz="2400" dirty="0">
                            <a:solidFill>
                              <a:schemeClr val="tx1"/>
                            </a:solidFill>
                          </a:endParaRPr>
                        </a:p>
                      </a:txBody>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278406601"/>
                  </p:ext>
                </p:extLst>
              </p:nvPr>
            </p:nvGraphicFramePr>
            <p:xfrm>
              <a:off x="744414" y="2286000"/>
              <a:ext cx="8170985" cy="478664"/>
            </p:xfrm>
            <a:graphic>
              <a:graphicData uri="http://schemas.openxmlformats.org/drawingml/2006/table">
                <a:tbl>
                  <a:tblPr firstRow="1" bandRow="1">
                    <a:tableStyleId>{2D5ABB26-0587-4C30-8999-92F81FD0307C}</a:tableStyleId>
                  </a:tblPr>
                  <a:tblGrid>
                    <a:gridCol w="1521017"/>
                    <a:gridCol w="3678169"/>
                    <a:gridCol w="2971799"/>
                  </a:tblGrid>
                  <a:tr h="478664">
                    <a:tc>
                      <a:txBody>
                        <a:bodyPr/>
                        <a:lstStyle/>
                        <a:p>
                          <a:pPr algn="l"/>
                          <a:r>
                            <a:rPr lang="en-US" sz="2400" dirty="0" smtClean="0">
                              <a:solidFill>
                                <a:schemeClr val="tx1"/>
                              </a:solidFill>
                            </a:rPr>
                            <a:t>Initialize</a:t>
                          </a:r>
                          <a:endParaRPr lang="en-US" sz="2400" dirty="0">
                            <a:solidFill>
                              <a:schemeClr val="tx1"/>
                            </a:solidFill>
                          </a:endParaRPr>
                        </a:p>
                      </a:txBody>
                      <a:tcPr/>
                    </a:tc>
                    <a:tc>
                      <a:txBody>
                        <a:bodyPr/>
                        <a:lstStyle/>
                        <a:p>
                          <a:endParaRPr lang="en-US"/>
                        </a:p>
                      </a:txBody>
                      <a:tcPr>
                        <a:blipFill rotWithShape="0">
                          <a:blip r:embed="rId2"/>
                          <a:stretch>
                            <a:fillRect l="-41459" t="-10127" r="-80929" b="-24051"/>
                          </a:stretch>
                        </a:blipFill>
                      </a:tcPr>
                    </a:tc>
                    <a:tc>
                      <a:txBody>
                        <a:bodyPr/>
                        <a:lstStyle/>
                        <a:p>
                          <a:endParaRPr lang="en-US"/>
                        </a:p>
                      </a:txBody>
                      <a:tcPr>
                        <a:blipFill rotWithShape="0">
                          <a:blip r:embed="rId2"/>
                          <a:stretch>
                            <a:fillRect l="-174795" t="-10127" b="-24051"/>
                          </a:stretch>
                        </a:blipFill>
                      </a:tcPr>
                    </a:tc>
                  </a:tr>
                </a:tbl>
              </a:graphicData>
            </a:graphic>
          </p:graphicFrame>
        </mc:Fallback>
      </mc:AlternateContent>
      <p:sp>
        <p:nvSpPr>
          <p:cNvPr id="4" name="TextBox 3"/>
          <p:cNvSpPr txBox="1"/>
          <p:nvPr/>
        </p:nvSpPr>
        <p:spPr>
          <a:xfrm>
            <a:off x="1295400" y="3733800"/>
            <a:ext cx="4579202" cy="461665"/>
          </a:xfrm>
          <a:prstGeom prst="rect">
            <a:avLst/>
          </a:prstGeom>
          <a:noFill/>
        </p:spPr>
        <p:txBody>
          <a:bodyPr wrap="none" rtlCol="0">
            <a:spAutoFit/>
          </a:bodyPr>
          <a:lstStyle/>
          <a:p>
            <a:r>
              <a:rPr lang="en-US" sz="2400" dirty="0" smtClean="0"/>
              <a:t>No model candidate has been fixed</a:t>
            </a:r>
            <a:endParaRPr lang="en-US" sz="2400" dirty="0"/>
          </a:p>
        </p:txBody>
      </p:sp>
    </p:spTree>
    <p:extLst>
      <p:ext uri="{BB962C8B-B14F-4D97-AF65-F5344CB8AC3E}">
        <p14:creationId xmlns:p14="http://schemas.microsoft.com/office/powerpoint/2010/main" val="956530330"/>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609600" y="1807336"/>
              <a:ext cx="7924800" cy="478664"/>
            </p:xfrm>
            <a:graphic>
              <a:graphicData uri="http://schemas.openxmlformats.org/drawingml/2006/table">
                <a:tbl>
                  <a:tblPr firstRow="1" bandRow="1">
                    <a:tableStyleId>{2D5ABB26-0587-4C30-8999-92F81FD0307C}</a:tableStyleId>
                  </a:tblPr>
                  <a:tblGrid>
                    <a:gridCol w="1475190">
                      <a:extLst>
                        <a:ext uri="{9D8B030D-6E8A-4147-A177-3AD203B41FA5}">
                          <a16:colId xmlns:a16="http://schemas.microsoft.com/office/drawing/2014/main" val="20000"/>
                        </a:ext>
                      </a:extLst>
                    </a:gridCol>
                    <a:gridCol w="378261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478664">
                    <a:tc>
                      <a:txBody>
                        <a:bodyPr/>
                        <a:lstStyle/>
                        <a:p>
                          <a:pPr algn="l"/>
                          <a:r>
                            <a:rPr lang="en-US" sz="2400" dirty="0" smtClean="0">
                              <a:solidFill>
                                <a:schemeClr val="tx1"/>
                              </a:solidFill>
                            </a:rPr>
                            <a:t>Decide</a:t>
                          </a:r>
                          <a:endParaRPr lang="en-US" sz="2400" dirty="0">
                            <a:solidFill>
                              <a:schemeClr val="tx1"/>
                            </a:solidFill>
                          </a:endParaRPr>
                        </a:p>
                      </a:txBody>
                      <a:tcPr/>
                    </a:tc>
                    <a:tc>
                      <a:txBody>
                        <a:bodyPr/>
                        <a:lstStyle/>
                        <a:p>
                          <a:pPr algn="l"/>
                          <a14:m>
                            <m:oMath xmlns:m="http://schemas.openxmlformats.org/officeDocument/2006/math">
                              <m:r>
                                <a:rPr lang="en-US" sz="2400" b="0" i="1" smtClean="0">
                                  <a:solidFill>
                                    <a:schemeClr val="tx1"/>
                                  </a:solidFill>
                                  <a:latin typeface="Cambria Math"/>
                                </a:rPr>
                                <m:t>𝑀</m:t>
                              </m:r>
                              <m:r>
                                <a:rPr lang="en-US" sz="2400" b="0" i="1" smtClean="0">
                                  <a:solidFill>
                                    <a:schemeClr val="tx1"/>
                                  </a:solidFill>
                                  <a:latin typeface="Cambria Math"/>
                                </a:rPr>
                                <m:t> </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a:rPr>
                                    <m:t>  </m:t>
                                  </m:r>
                                  <m:r>
                                    <a:rPr lang="en-US" sz="2400" i="1" smtClean="0">
                                      <a:solidFill>
                                        <a:schemeClr val="tx1"/>
                                      </a:solidFill>
                                      <a:latin typeface="Cambria Math"/>
                                    </a:rPr>
                                    <m:t>𝐹</m:t>
                                  </m:r>
                                  <m:r>
                                    <a:rPr lang="en-US" sz="2400" i="1" smtClean="0">
                                      <a:solidFill>
                                        <a:schemeClr val="tx1"/>
                                      </a:solidFill>
                                      <a:latin typeface="Cambria Math"/>
                                    </a:rPr>
                                    <m:t> ⟹</m:t>
                                  </m:r>
                                  <m:r>
                                    <a:rPr lang="en-US" sz="2400" b="0" i="1" smtClean="0">
                                      <a:solidFill>
                                        <a:schemeClr val="tx1"/>
                                      </a:solidFill>
                                      <a:latin typeface="Cambria Math"/>
                                    </a:rPr>
                                    <m:t>𝑀</m:t>
                                  </m:r>
                                  <m:r>
                                    <a:rPr lang="en-US" sz="2400" b="0" i="1" smtClean="0">
                                      <a:solidFill>
                                        <a:schemeClr val="tx1"/>
                                      </a:solidFill>
                                      <a:latin typeface="Cambria Math"/>
                                    </a:rPr>
                                    <m:t>, ℓ   </m:t>
                                  </m:r>
                                </m:e>
                              </m:d>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m:t>
                              </m:r>
                            </m:oMath>
                          </a14:m>
                          <a:r>
                            <a:rPr lang="en-US" sz="2400" dirty="0" smtClean="0">
                              <a:solidFill>
                                <a:schemeClr val="tx1"/>
                              </a:solidFill>
                            </a:rPr>
                            <a:t> </a:t>
                          </a:r>
                          <a:endParaRPr lang="en-US" sz="2400" dirty="0">
                            <a:solidFill>
                              <a:schemeClr val="tx1"/>
                            </a:solidFill>
                          </a:endParaRPr>
                        </a:p>
                      </a:txBody>
                      <a:tcPr/>
                    </a:tc>
                    <a:tc>
                      <a:txBody>
                        <a:bodyPr/>
                        <a:lstStyle/>
                        <a:p>
                          <a14:m>
                            <m:oMath xmlns:m="http://schemas.openxmlformats.org/officeDocument/2006/math">
                              <m:r>
                                <a:rPr lang="en-US" sz="2400" b="0" i="1" smtClean="0">
                                  <a:solidFill>
                                    <a:schemeClr val="tx1"/>
                                  </a:solidFill>
                                  <a:latin typeface="Cambria Math"/>
                                </a:rPr>
                                <m:t>ℓ </m:t>
                              </m:r>
                              <m:r>
                                <a:rPr lang="en-US" sz="2400" b="0" i="1" smtClean="0">
                                  <a:solidFill>
                                    <a:schemeClr val="tx1"/>
                                  </a:solidFill>
                                  <a:latin typeface="Cambria Math"/>
                                </a:rPr>
                                <m:t>𝑖𝑠</m:t>
                              </m:r>
                              <m:r>
                                <a:rPr lang="en-US" sz="2400" b="0" i="1" smtClean="0">
                                  <a:solidFill>
                                    <a:schemeClr val="tx1"/>
                                  </a:solidFill>
                                  <a:latin typeface="Cambria Math"/>
                                </a:rPr>
                                <m:t> </m:t>
                              </m:r>
                              <m:r>
                                <a:rPr lang="en-US" sz="2400" b="0" i="1" smtClean="0">
                                  <a:solidFill>
                                    <a:schemeClr val="tx1"/>
                                  </a:solidFill>
                                  <a:latin typeface="Cambria Math"/>
                                </a:rPr>
                                <m:t>𝑢𝑛𝑎𝑠𝑠𝑖𝑔𝑛𝑒𝑑</m:t>
                              </m:r>
                              <m:r>
                                <a:rPr lang="en-US" sz="2400" b="0" i="1" smtClean="0">
                                  <a:solidFill>
                                    <a:schemeClr val="tx1"/>
                                  </a:solidFill>
                                  <a:latin typeface="Cambria Math"/>
                                </a:rPr>
                                <m:t> </m:t>
                              </m:r>
                            </m:oMath>
                          </a14:m>
                          <a:r>
                            <a:rPr lang="en-US" sz="2400" dirty="0" smtClean="0">
                              <a:solidFill>
                                <a:schemeClr val="tx1"/>
                              </a:solidFill>
                            </a:rPr>
                            <a:t> </a:t>
                          </a:r>
                          <a:endParaRPr lang="en-US" sz="2400" dirty="0">
                            <a:solidFill>
                              <a:schemeClr val="tx1"/>
                            </a:solidFill>
                          </a:endParaRPr>
                        </a:p>
                      </a:txBody>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927252625"/>
                  </p:ext>
                </p:extLst>
              </p:nvPr>
            </p:nvGraphicFramePr>
            <p:xfrm>
              <a:off x="609600" y="1807336"/>
              <a:ext cx="7924800" cy="478664"/>
            </p:xfrm>
            <a:graphic>
              <a:graphicData uri="http://schemas.openxmlformats.org/drawingml/2006/table">
                <a:tbl>
                  <a:tblPr firstRow="1" bandRow="1">
                    <a:tableStyleId>{2D5ABB26-0587-4C30-8999-92F81FD0307C}</a:tableStyleId>
                  </a:tblPr>
                  <a:tblGrid>
                    <a:gridCol w="1475190"/>
                    <a:gridCol w="3782610"/>
                    <a:gridCol w="2667000"/>
                  </a:tblGrid>
                  <a:tr h="478664">
                    <a:tc>
                      <a:txBody>
                        <a:bodyPr/>
                        <a:lstStyle/>
                        <a:p>
                          <a:pPr algn="l"/>
                          <a:r>
                            <a:rPr lang="en-US" sz="2400" dirty="0" smtClean="0">
                              <a:solidFill>
                                <a:schemeClr val="tx1"/>
                              </a:solidFill>
                            </a:rPr>
                            <a:t>Decide</a:t>
                          </a:r>
                          <a:endParaRPr lang="en-US" sz="2400" dirty="0">
                            <a:solidFill>
                              <a:schemeClr val="tx1"/>
                            </a:solidFill>
                          </a:endParaRPr>
                        </a:p>
                      </a:txBody>
                      <a:tcPr/>
                    </a:tc>
                    <a:tc>
                      <a:txBody>
                        <a:bodyPr/>
                        <a:lstStyle/>
                        <a:p>
                          <a:endParaRPr lang="en-US"/>
                        </a:p>
                      </a:txBody>
                      <a:tcPr>
                        <a:blipFill rotWithShape="0">
                          <a:blip r:embed="rId2"/>
                          <a:stretch>
                            <a:fillRect l="-38969" t="-10127" r="-70370" b="-24051"/>
                          </a:stretch>
                        </a:blipFill>
                      </a:tcPr>
                    </a:tc>
                    <a:tc>
                      <a:txBody>
                        <a:bodyPr/>
                        <a:lstStyle/>
                        <a:p>
                          <a:endParaRPr lang="en-US"/>
                        </a:p>
                      </a:txBody>
                      <a:tcPr>
                        <a:blipFill rotWithShape="0">
                          <a:blip r:embed="rId2"/>
                          <a:stretch>
                            <a:fillRect l="-197483" t="-10127" b="-24051"/>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1295400" y="3581400"/>
                <a:ext cx="5609036" cy="1200329"/>
              </a:xfrm>
              <a:prstGeom prst="rect">
                <a:avLst/>
              </a:prstGeom>
              <a:noFill/>
            </p:spPr>
            <p:txBody>
              <a:bodyPr wrap="none" rtlCol="0">
                <a:spAutoFit/>
              </a:bodyPr>
              <a:lstStyle/>
              <a:p>
                <a:r>
                  <a:rPr lang="en-US" sz="2400" dirty="0" smtClean="0"/>
                  <a:t>Case split on </a:t>
                </a:r>
                <a14:m>
                  <m:oMath xmlns:m="http://schemas.openxmlformats.org/officeDocument/2006/math">
                    <m:r>
                      <a:rPr lang="en-US" sz="2400" b="0" i="1" smtClean="0">
                        <a:latin typeface="Cambria Math" panose="02040503050406030204" pitchFamily="18" charset="0"/>
                      </a:rPr>
                      <m:t>ℓ</m:t>
                    </m:r>
                  </m:oMath>
                </a14:m>
                <a:endParaRPr lang="en-US" sz="2400" dirty="0" smtClean="0"/>
              </a:p>
              <a:p>
                <a:r>
                  <a:rPr lang="en-US" sz="2400" dirty="0" smtClean="0"/>
                  <a:t>If </a:t>
                </a:r>
                <a14:m>
                  <m:oMath xmlns:m="http://schemas.openxmlformats.org/officeDocument/2006/math">
                    <m:r>
                      <a:rPr lang="en-US" sz="2400" b="0" i="1" smtClean="0">
                        <a:latin typeface="Cambria Math" panose="02040503050406030204" pitchFamily="18" charset="0"/>
                      </a:rPr>
                      <m:t>𝑀</m:t>
                    </m:r>
                  </m:oMath>
                </a14:m>
                <a:r>
                  <a:rPr lang="en-US" sz="2400" dirty="0" smtClean="0"/>
                  <a:t>can be extended to satisfy </a:t>
                </a:r>
                <a14:m>
                  <m:oMath xmlns:m="http://schemas.openxmlformats.org/officeDocument/2006/math">
                    <m:r>
                      <a:rPr lang="en-US" sz="2400" b="0" i="1" smtClean="0">
                        <a:latin typeface="Cambria Math" panose="02040503050406030204" pitchFamily="18" charset="0"/>
                      </a:rPr>
                      <m:t>𝐹</m:t>
                    </m:r>
                  </m:oMath>
                </a14:m>
                <a:r>
                  <a:rPr lang="en-US" sz="2400" dirty="0" smtClean="0"/>
                  <a:t>, </a:t>
                </a:r>
              </a:p>
              <a:p>
                <a:r>
                  <a:rPr lang="en-US" sz="2400" dirty="0" smtClean="0"/>
                  <a:t>then the extension contains </a:t>
                </a:r>
                <a14:m>
                  <m:oMath xmlns:m="http://schemas.openxmlformats.org/officeDocument/2006/math">
                    <m:r>
                      <a:rPr lang="en-US" sz="2400" i="1">
                        <a:latin typeface="Cambria Math" panose="02040503050406030204" pitchFamily="18" charset="0"/>
                      </a:rPr>
                      <m:t>𝑀</m:t>
                    </m:r>
                    <m:r>
                      <a:rPr lang="en-US" sz="2400" b="0" i="1" smtClean="0">
                        <a:latin typeface="Cambria Math" panose="02040503050406030204" pitchFamily="18" charset="0"/>
                      </a:rPr>
                      <m:t>, </m:t>
                    </m:r>
                    <m:r>
                      <a:rPr lang="en-US" sz="2400" b="0" i="1" smtClean="0">
                        <a:latin typeface="Cambria Math" panose="02040503050406030204" pitchFamily="18" charset="0"/>
                      </a:rPr>
                      <m:t>𝑝</m:t>
                    </m:r>
                  </m:oMath>
                </a14:m>
                <a:r>
                  <a:rPr lang="en-US" sz="2400" dirty="0" smtClean="0"/>
                  <a:t> or </a:t>
                </a:r>
                <a14:m>
                  <m:oMath xmlns:m="http://schemas.openxmlformats.org/officeDocument/2006/math">
                    <m:r>
                      <a:rPr lang="en-US" sz="2400" i="1">
                        <a:latin typeface="Cambria Math" panose="02040503050406030204" pitchFamily="18" charset="0"/>
                      </a:rPr>
                      <m:t>𝑀</m:t>
                    </m:r>
                    <m:r>
                      <a:rPr lang="en-US" sz="2400" i="1">
                        <a:latin typeface="Cambria Math" panose="02040503050406030204" pitchFamily="18" charset="0"/>
                      </a:rPr>
                      <m:t>, ¬</m:t>
                    </m:r>
                    <m:r>
                      <a:rPr lang="en-US" sz="2400" i="1">
                        <a:latin typeface="Cambria Math" panose="02040503050406030204" pitchFamily="18" charset="0"/>
                      </a:rPr>
                      <m:t>𝑝</m:t>
                    </m:r>
                  </m:oMath>
                </a14:m>
                <a:r>
                  <a:rPr lang="en-US" sz="2400" dirty="0" smtClean="0"/>
                  <a:t>  </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295400" y="3581400"/>
                <a:ext cx="5609036" cy="1200329"/>
              </a:xfrm>
              <a:prstGeom prst="rect">
                <a:avLst/>
              </a:prstGeom>
              <a:blipFill rotWithShape="0">
                <a:blip r:embed="rId3"/>
                <a:stretch>
                  <a:fillRect l="-1739" t="-4082" b="-10714"/>
                </a:stretch>
              </a:blipFill>
            </p:spPr>
            <p:txBody>
              <a:bodyPr/>
              <a:lstStyle/>
              <a:p>
                <a:r>
                  <a:rPr lang="en-US">
                    <a:noFill/>
                  </a:rPr>
                  <a:t> </a:t>
                </a:r>
              </a:p>
            </p:txBody>
          </p:sp>
        </mc:Fallback>
      </mc:AlternateContent>
    </p:spTree>
    <p:extLst>
      <p:ext uri="{BB962C8B-B14F-4D97-AF65-F5344CB8AC3E}">
        <p14:creationId xmlns:p14="http://schemas.microsoft.com/office/powerpoint/2010/main" val="2177689697"/>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0" y="1539722"/>
              <a:ext cx="8991600" cy="517678"/>
            </p:xfrm>
            <a:graphic>
              <a:graphicData uri="http://schemas.openxmlformats.org/drawingml/2006/table">
                <a:tbl>
                  <a:tblPr firstRow="1" bandRow="1">
                    <a:tableStyleId>{2D5ABB26-0587-4C30-8999-92F81FD0307C}</a:tableStyleId>
                  </a:tblPr>
                  <a:tblGrid>
                    <a:gridCol w="1673773">
                      <a:extLst>
                        <a:ext uri="{9D8B030D-6E8A-4147-A177-3AD203B41FA5}">
                          <a16:colId xmlns:a16="http://schemas.microsoft.com/office/drawing/2014/main" val="20000"/>
                        </a:ext>
                      </a:extLst>
                    </a:gridCol>
                    <a:gridCol w="4291808">
                      <a:extLst>
                        <a:ext uri="{9D8B030D-6E8A-4147-A177-3AD203B41FA5}">
                          <a16:colId xmlns:a16="http://schemas.microsoft.com/office/drawing/2014/main" val="20001"/>
                        </a:ext>
                      </a:extLst>
                    </a:gridCol>
                    <a:gridCol w="3026019">
                      <a:extLst>
                        <a:ext uri="{9D8B030D-6E8A-4147-A177-3AD203B41FA5}">
                          <a16:colId xmlns:a16="http://schemas.microsoft.com/office/drawing/2014/main" val="20002"/>
                        </a:ext>
                      </a:extLst>
                    </a:gridCol>
                  </a:tblGrid>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Propagate</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solidFill>
                                    <a:schemeClr val="tx1"/>
                                  </a:solidFill>
                                  <a:latin typeface="Cambria Math"/>
                                </a:rPr>
                                <m:t>𝑀</m:t>
                              </m:r>
                              <m:r>
                                <a:rPr lang="en-US" sz="2000" b="0" i="1" smtClean="0">
                                  <a:solidFill>
                                    <a:schemeClr val="tx1"/>
                                  </a:solidFill>
                                  <a:latin typeface="Cambria Math"/>
                                </a:rPr>
                                <m:t> </m:t>
                              </m:r>
                              <m:d>
                                <m:dPr>
                                  <m:begChr m:val="|"/>
                                  <m:endChr m:val="|"/>
                                  <m:ctrlPr>
                                    <a:rPr lang="en-US" sz="2000" b="0" i="1" smtClean="0">
                                      <a:solidFill>
                                        <a:schemeClr val="tx1"/>
                                      </a:solidFill>
                                      <a:latin typeface="Cambria Math" panose="02040503050406030204" pitchFamily="18" charset="0"/>
                                    </a:rPr>
                                  </m:ctrlPr>
                                </m:dPr>
                                <m:e>
                                  <m:r>
                                    <a:rPr lang="en-US" sz="2000" b="0" i="1" smtClean="0">
                                      <a:solidFill>
                                        <a:schemeClr val="tx1"/>
                                      </a:solidFill>
                                      <a:latin typeface="Cambria Math"/>
                                    </a:rPr>
                                    <m:t> </m:t>
                                  </m:r>
                                  <m:r>
                                    <a:rPr lang="en-US" sz="2000" b="0" i="1" smtClean="0">
                                      <a:solidFill>
                                        <a:schemeClr val="tx1"/>
                                      </a:solidFill>
                                      <a:latin typeface="Cambria Math"/>
                                    </a:rPr>
                                    <m:t>𝐹</m:t>
                                  </m:r>
                                  <m:r>
                                    <a:rPr lang="en-US" sz="2000" b="0" i="1" smtClean="0">
                                      <a:solidFill>
                                        <a:schemeClr val="tx1"/>
                                      </a:solidFill>
                                      <a:latin typeface="Cambria Math"/>
                                    </a:rPr>
                                    <m:t>, </m:t>
                                  </m:r>
                                  <m:r>
                                    <a:rPr lang="en-US" sz="2000" b="0" i="1" smtClean="0">
                                      <a:solidFill>
                                        <a:schemeClr val="tx1"/>
                                      </a:solidFill>
                                      <a:latin typeface="Cambria Math"/>
                                    </a:rPr>
                                    <m:t>𝐶</m:t>
                                  </m:r>
                                  <m:r>
                                    <a:rPr lang="en-US" sz="2000" b="0" i="1" smtClean="0">
                                      <a:solidFill>
                                        <a:schemeClr val="tx1"/>
                                      </a:solidFill>
                                      <a:latin typeface="Cambria Math"/>
                                    </a:rPr>
                                    <m:t>∨ℓ ⟹</m:t>
                                  </m:r>
                                  <m:r>
                                    <a:rPr lang="en-US" sz="2000" b="0" i="1" smtClean="0">
                                      <a:solidFill>
                                        <a:schemeClr val="tx1"/>
                                      </a:solidFill>
                                      <a:latin typeface="Cambria Math"/>
                                    </a:rPr>
                                    <m:t>𝑀</m:t>
                                  </m:r>
                                  <m:r>
                                    <a:rPr lang="en-US" sz="2000" b="0" i="1" smtClean="0">
                                      <a:solidFill>
                                        <a:schemeClr val="tx1"/>
                                      </a:solidFill>
                                      <a:latin typeface="Cambria Math"/>
                                    </a:rPr>
                                    <m:t>, </m:t>
                                  </m:r>
                                  <m:sSup>
                                    <m:sSupPr>
                                      <m:ctrlPr>
                                        <a:rPr lang="en-US" sz="2000" b="0" i="1" smtClean="0">
                                          <a:solidFill>
                                            <a:schemeClr val="tx1"/>
                                          </a:solidFill>
                                          <a:latin typeface="Cambria Math" panose="02040503050406030204" pitchFamily="18" charset="0"/>
                                        </a:rPr>
                                      </m:ctrlPr>
                                    </m:sSupPr>
                                    <m:e>
                                      <m:r>
                                        <a:rPr lang="en-US" sz="2000" b="0" i="1" smtClean="0">
                                          <a:solidFill>
                                            <a:schemeClr val="tx1"/>
                                          </a:solidFill>
                                          <a:latin typeface="Cambria Math"/>
                                        </a:rPr>
                                        <m:t>ℓ</m:t>
                                      </m:r>
                                    </m:e>
                                    <m:sup>
                                      <m:r>
                                        <a:rPr lang="en-US" sz="2000" b="0" i="1" smtClean="0">
                                          <a:solidFill>
                                            <a:schemeClr val="tx1"/>
                                          </a:solidFill>
                                          <a:latin typeface="Cambria Math"/>
                                        </a:rPr>
                                        <m:t>𝐶</m:t>
                                      </m:r>
                                      <m:r>
                                        <a:rPr lang="en-US" sz="2000" b="0" i="1" smtClean="0">
                                          <a:solidFill>
                                            <a:schemeClr val="tx1"/>
                                          </a:solidFill>
                                          <a:latin typeface="Cambria Math"/>
                                        </a:rPr>
                                        <m:t>∨ℓ</m:t>
                                      </m:r>
                                    </m:sup>
                                  </m:sSup>
                                  <m:r>
                                    <a:rPr lang="en-US" sz="2000" b="0" i="1" smtClean="0">
                                      <a:solidFill>
                                        <a:schemeClr val="tx1"/>
                                      </a:solidFill>
                                      <a:latin typeface="Cambria Math"/>
                                    </a:rPr>
                                    <m:t>   </m:t>
                                  </m:r>
                                </m:e>
                              </m:d>
                              <m:r>
                                <a:rPr lang="en-US" sz="2000" b="0" i="1" smtClean="0">
                                  <a:solidFill>
                                    <a:schemeClr val="tx1"/>
                                  </a:solidFill>
                                  <a:latin typeface="Cambria Math"/>
                                </a:rPr>
                                <m:t>  </m:t>
                              </m:r>
                              <m:r>
                                <a:rPr lang="en-US" sz="2000" b="0" i="1" smtClean="0">
                                  <a:solidFill>
                                    <a:schemeClr val="tx1"/>
                                  </a:solidFill>
                                  <a:latin typeface="Cambria Math"/>
                                </a:rPr>
                                <m:t>𝐹</m:t>
                              </m:r>
                              <m:r>
                                <a:rPr lang="en-US" sz="2000" b="0" i="1" smtClean="0">
                                  <a:solidFill>
                                    <a:schemeClr val="tx1"/>
                                  </a:solidFill>
                                  <a:latin typeface="Cambria Math"/>
                                </a:rPr>
                                <m:t>,</m:t>
                              </m:r>
                              <m:r>
                                <a:rPr lang="en-US" sz="2000" b="0" i="1" smtClean="0">
                                  <a:solidFill>
                                    <a:schemeClr val="tx1"/>
                                  </a:solidFill>
                                  <a:latin typeface="Cambria Math"/>
                                </a:rPr>
                                <m:t>𝐶</m:t>
                              </m:r>
                              <m:r>
                                <a:rPr lang="en-US" sz="2000" b="0" i="1" smtClean="0">
                                  <a:solidFill>
                                    <a:schemeClr val="tx1"/>
                                  </a:solidFill>
                                  <a:latin typeface="Cambria Math"/>
                                </a:rPr>
                                <m:t>∨ℓ</m:t>
                              </m:r>
                            </m:oMath>
                          </a14:m>
                          <a:r>
                            <a:rPr lang="en-US" sz="2000" dirty="0" smtClean="0">
                              <a:solidFill>
                                <a:schemeClr val="tx1"/>
                              </a:solidFill>
                            </a:rPr>
                            <a:t> </a:t>
                          </a:r>
                          <a:endParaRPr lang="en-US" sz="2000"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000" b="0" i="1" smtClean="0">
                                  <a:solidFill>
                                    <a:schemeClr val="tx1"/>
                                  </a:solidFill>
                                  <a:latin typeface="Cambria Math"/>
                                </a:rPr>
                                <m:t>𝐶</m:t>
                              </m:r>
                              <m:r>
                                <a:rPr lang="en-US" sz="2000" b="0" i="1" smtClean="0">
                                  <a:solidFill>
                                    <a:schemeClr val="tx1"/>
                                  </a:solidFill>
                                  <a:latin typeface="Cambria Math"/>
                                </a:rPr>
                                <m:t> </m:t>
                              </m:r>
                              <m:r>
                                <a:rPr lang="en-US" sz="2000" b="0" i="1" smtClean="0">
                                  <a:solidFill>
                                    <a:schemeClr val="tx1"/>
                                  </a:solidFill>
                                  <a:latin typeface="Cambria Math"/>
                                </a:rPr>
                                <m:t>𝑖𝑠</m:t>
                              </m:r>
                              <m:r>
                                <a:rPr lang="en-US" sz="2000" b="0" i="1" smtClean="0">
                                  <a:solidFill>
                                    <a:schemeClr val="tx1"/>
                                  </a:solidFill>
                                  <a:latin typeface="Cambria Math"/>
                                </a:rPr>
                                <m:t> </m:t>
                              </m:r>
                              <m:r>
                                <a:rPr lang="en-US" sz="2000" b="0" i="1" smtClean="0">
                                  <a:solidFill>
                                    <a:schemeClr val="tx1"/>
                                  </a:solidFill>
                                  <a:latin typeface="Cambria Math"/>
                                </a:rPr>
                                <m:t>𝑓𝑎𝑙𝑠𝑒</m:t>
                              </m:r>
                              <m:r>
                                <a:rPr lang="en-US" sz="2000" b="0" i="1" smtClean="0">
                                  <a:solidFill>
                                    <a:schemeClr val="tx1"/>
                                  </a:solidFill>
                                  <a:latin typeface="Cambria Math"/>
                                </a:rPr>
                                <m:t> </m:t>
                              </m:r>
                              <m:r>
                                <a:rPr lang="en-US" sz="2000" b="0" i="1" smtClean="0">
                                  <a:solidFill>
                                    <a:schemeClr val="tx1"/>
                                  </a:solidFill>
                                  <a:latin typeface="Cambria Math"/>
                                </a:rPr>
                                <m:t>𝑢𝑛𝑑𝑒𝑟</m:t>
                              </m:r>
                              <m:r>
                                <a:rPr lang="en-US" sz="2000" b="0" i="1" smtClean="0">
                                  <a:solidFill>
                                    <a:schemeClr val="tx1"/>
                                  </a:solidFill>
                                  <a:latin typeface="Cambria Math"/>
                                </a:rPr>
                                <m:t> </m:t>
                              </m:r>
                              <m:r>
                                <a:rPr lang="en-US" sz="2000" b="0" i="1" smtClean="0">
                                  <a:solidFill>
                                    <a:schemeClr val="tx1"/>
                                  </a:solidFill>
                                  <a:latin typeface="Cambria Math"/>
                                </a:rPr>
                                <m:t>𝑀</m:t>
                              </m:r>
                            </m:oMath>
                          </a14:m>
                          <a:r>
                            <a:rPr lang="en-US" sz="2000" dirty="0" smtClean="0">
                              <a:solidFill>
                                <a:schemeClr val="tx1"/>
                              </a:solidFill>
                            </a:rPr>
                            <a:t> </a:t>
                          </a:r>
                        </a:p>
                      </a:txBody>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50621320"/>
                  </p:ext>
                </p:extLst>
              </p:nvPr>
            </p:nvGraphicFramePr>
            <p:xfrm>
              <a:off x="0" y="1539722"/>
              <a:ext cx="8991600" cy="517678"/>
            </p:xfrm>
            <a:graphic>
              <a:graphicData uri="http://schemas.openxmlformats.org/drawingml/2006/table">
                <a:tbl>
                  <a:tblPr firstRow="1" bandRow="1">
                    <a:tableStyleId>{2D5ABB26-0587-4C30-8999-92F81FD0307C}</a:tableStyleId>
                  </a:tblPr>
                  <a:tblGrid>
                    <a:gridCol w="1673773"/>
                    <a:gridCol w="4291808"/>
                    <a:gridCol w="3026019"/>
                  </a:tblGrid>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000" dirty="0" smtClean="0">
                              <a:solidFill>
                                <a:schemeClr val="tx1"/>
                              </a:solidFill>
                            </a:rPr>
                            <a:t>Propagate</a:t>
                          </a:r>
                        </a:p>
                      </a:txBody>
                      <a:tcPr/>
                    </a:tc>
                    <a:tc>
                      <a:txBody>
                        <a:bodyPr/>
                        <a:lstStyle/>
                        <a:p>
                          <a:endParaRPr lang="en-US"/>
                        </a:p>
                      </a:txBody>
                      <a:tcPr>
                        <a:blipFill rotWithShape="0">
                          <a:blip r:embed="rId2"/>
                          <a:stretch>
                            <a:fillRect l="-39063" t="-5814" r="-70455"/>
                          </a:stretch>
                        </a:blipFill>
                      </a:tcPr>
                    </a:tc>
                    <a:tc>
                      <a:txBody>
                        <a:bodyPr/>
                        <a:lstStyle/>
                        <a:p>
                          <a:endParaRPr lang="en-US"/>
                        </a:p>
                      </a:txBody>
                      <a:tcPr>
                        <a:blipFill rotWithShape="0">
                          <a:blip r:embed="rId2"/>
                          <a:stretch>
                            <a:fillRect l="-197379" t="-5814"/>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1295400" y="3581400"/>
                <a:ext cx="4623317" cy="830997"/>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ℓ</m:t>
                    </m:r>
                  </m:oMath>
                </a14:m>
                <a:r>
                  <a:rPr lang="en-US" sz="2400" dirty="0" smtClean="0"/>
                  <a:t> must be true if </a:t>
                </a:r>
                <a14:m>
                  <m:oMath xmlns:m="http://schemas.openxmlformats.org/officeDocument/2006/math">
                    <m:r>
                      <a:rPr lang="en-US" sz="2400" b="0" i="1" smtClean="0">
                        <a:latin typeface="Cambria Math" panose="02040503050406030204" pitchFamily="18" charset="0"/>
                      </a:rPr>
                      <m:t>𝑀</m:t>
                    </m:r>
                  </m:oMath>
                </a14:m>
                <a:r>
                  <a:rPr lang="en-US" sz="2400" dirty="0" smtClean="0"/>
                  <a:t> has any chance </a:t>
                </a:r>
              </a:p>
              <a:p>
                <a:r>
                  <a:rPr lang="en-US" sz="2400" dirty="0" smtClean="0"/>
                  <a:t>of being a model for </a:t>
                </a:r>
                <a14:m>
                  <m:oMath xmlns:m="http://schemas.openxmlformats.org/officeDocument/2006/math">
                    <m:r>
                      <a:rPr lang="en-US" sz="2400" i="1">
                        <a:latin typeface="Cambria Math"/>
                      </a:rPr>
                      <m:t>𝐹</m:t>
                    </m:r>
                    <m:r>
                      <a:rPr lang="en-US" sz="2400" i="1">
                        <a:latin typeface="Cambria Math"/>
                      </a:rPr>
                      <m:t>, </m:t>
                    </m:r>
                    <m:r>
                      <a:rPr lang="en-US" sz="2400" i="1">
                        <a:latin typeface="Cambria Math"/>
                      </a:rPr>
                      <m:t>𝐶</m:t>
                    </m:r>
                    <m:r>
                      <a:rPr lang="en-US" sz="2400" i="1">
                        <a:latin typeface="Cambria Math"/>
                      </a:rPr>
                      <m:t>∨ℓ </m:t>
                    </m:r>
                  </m:oMath>
                </a14:m>
                <a:r>
                  <a:rPr lang="en-US" sz="2400" dirty="0" smtClean="0"/>
                  <a:t> </a:t>
                </a:r>
                <a:endParaRPr lang="en-US" sz="2400" dirty="0"/>
              </a:p>
            </p:txBody>
          </p:sp>
        </mc:Choice>
        <mc:Fallback xmlns="">
          <p:sp>
            <p:nvSpPr>
              <p:cNvPr id="4" name="TextBox 3"/>
              <p:cNvSpPr txBox="1">
                <a:spLocks noRot="1" noChangeAspect="1" noMove="1" noResize="1" noEditPoints="1" noAdjustHandles="1" noChangeArrowheads="1" noChangeShapeType="1" noTextEdit="1"/>
              </p:cNvSpPr>
              <p:nvPr/>
            </p:nvSpPr>
            <p:spPr>
              <a:xfrm>
                <a:off x="1295400" y="3581400"/>
                <a:ext cx="4623317" cy="830997"/>
              </a:xfrm>
              <a:prstGeom prst="rect">
                <a:avLst/>
              </a:prstGeom>
              <a:blipFill rotWithShape="0">
                <a:blip r:embed="rId3"/>
                <a:stretch>
                  <a:fillRect l="-2111" t="-5882" r="-1187" b="-15441"/>
                </a:stretch>
              </a:blipFill>
            </p:spPr>
            <p:txBody>
              <a:bodyPr/>
              <a:lstStyle/>
              <a:p>
                <a:r>
                  <a:rPr lang="en-US">
                    <a:noFill/>
                  </a:rPr>
                  <a:t> </a:t>
                </a:r>
              </a:p>
            </p:txBody>
          </p:sp>
        </mc:Fallback>
      </mc:AlternateContent>
    </p:spTree>
    <p:extLst>
      <p:ext uri="{BB962C8B-B14F-4D97-AF65-F5344CB8AC3E}">
        <p14:creationId xmlns:p14="http://schemas.microsoft.com/office/powerpoint/2010/main" val="444917227"/>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Plan</a:t>
            </a:r>
            <a:endParaRPr lang="en-US" dirty="0"/>
          </a:p>
        </p:txBody>
      </p:sp>
      <p:sp>
        <p:nvSpPr>
          <p:cNvPr id="3" name="Content Placeholder 2"/>
          <p:cNvSpPr>
            <a:spLocks noGrp="1"/>
          </p:cNvSpPr>
          <p:nvPr>
            <p:ph idx="1"/>
          </p:nvPr>
        </p:nvSpPr>
        <p:spPr/>
        <p:txBody>
          <a:bodyPr/>
          <a:lstStyle/>
          <a:p>
            <a:r>
              <a:rPr lang="en-US" dirty="0" smtClean="0"/>
              <a:t>SMT in a nutshell</a:t>
            </a:r>
          </a:p>
          <a:p>
            <a:r>
              <a:rPr lang="en-US" dirty="0" smtClean="0"/>
              <a:t>SMT solving walkthrough by example</a:t>
            </a:r>
          </a:p>
          <a:p>
            <a:r>
              <a:rPr lang="en-US" dirty="0" smtClean="0"/>
              <a:t>Selected Theory solvers</a:t>
            </a:r>
          </a:p>
          <a:p>
            <a:pPr lvl="1"/>
            <a:r>
              <a:rPr lang="en-US" dirty="0" smtClean="0"/>
              <a:t>Equalities</a:t>
            </a:r>
          </a:p>
          <a:p>
            <a:pPr lvl="1"/>
            <a:r>
              <a:rPr lang="en-US" dirty="0" smtClean="0"/>
              <a:t>Arrays</a:t>
            </a:r>
          </a:p>
          <a:p>
            <a:pPr lvl="1"/>
            <a:r>
              <a:rPr lang="en-US" dirty="0" smtClean="0"/>
              <a:t>Arithmetic</a:t>
            </a:r>
          </a:p>
          <a:p>
            <a:r>
              <a:rPr lang="en-US" dirty="0" smtClean="0"/>
              <a:t>Combining Solvers</a:t>
            </a:r>
          </a:p>
          <a:p>
            <a:endParaRPr lang="en-US" dirty="0"/>
          </a:p>
        </p:txBody>
      </p:sp>
    </p:spTree>
    <p:extLst>
      <p:ext uri="{BB962C8B-B14F-4D97-AF65-F5344CB8AC3E}">
        <p14:creationId xmlns:p14="http://schemas.microsoft.com/office/powerpoint/2010/main" val="997475562"/>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609600" y="1615922"/>
              <a:ext cx="7924800" cy="1035356"/>
            </p:xfrm>
            <a:graphic>
              <a:graphicData uri="http://schemas.openxmlformats.org/drawingml/2006/table">
                <a:tbl>
                  <a:tblPr firstRow="1" bandRow="1">
                    <a:tableStyleId>{2D5ABB26-0587-4C30-8999-92F81FD0307C}</a:tableStyleId>
                  </a:tblPr>
                  <a:tblGrid>
                    <a:gridCol w="1475190">
                      <a:extLst>
                        <a:ext uri="{9D8B030D-6E8A-4147-A177-3AD203B41FA5}">
                          <a16:colId xmlns:a16="http://schemas.microsoft.com/office/drawing/2014/main" val="20000"/>
                        </a:ext>
                      </a:extLst>
                    </a:gridCol>
                    <a:gridCol w="378261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Sat</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𝑀</m:t>
                              </m:r>
                              <m:r>
                                <a:rPr lang="en-US" sz="2400" b="0" i="1" smtClean="0">
                                  <a:solidFill>
                                    <a:schemeClr val="tx1"/>
                                  </a:solidFill>
                                  <a:latin typeface="Cambria Math"/>
                                </a:rPr>
                                <m:t> |</m:t>
                              </m:r>
                              <m:r>
                                <a:rPr lang="en-US" sz="2400" i="1" smtClean="0">
                                  <a:solidFill>
                                    <a:schemeClr val="tx1"/>
                                  </a:solidFill>
                                  <a:latin typeface="Cambria Math"/>
                                </a:rPr>
                                <m:t>𝐹</m:t>
                              </m:r>
                              <m:r>
                                <a:rPr lang="en-US" sz="2400" i="1" smtClean="0">
                                  <a:solidFill>
                                    <a:schemeClr val="tx1"/>
                                  </a:solidFill>
                                  <a:latin typeface="Cambria Math"/>
                                </a:rPr>
                                <m:t> ⟹</m:t>
                              </m:r>
                              <m:r>
                                <a:rPr lang="en-US" sz="2400" b="0" i="1" smtClean="0">
                                  <a:solidFill>
                                    <a:schemeClr val="tx1"/>
                                  </a:solidFill>
                                  <a:latin typeface="Cambria Math"/>
                                </a:rPr>
                                <m:t>𝑀</m:t>
                              </m:r>
                            </m:oMath>
                          </a14:m>
                          <a:r>
                            <a:rPr lang="en-US" sz="2400" dirty="0" smtClean="0">
                              <a:solidFill>
                                <a:schemeClr val="tx1"/>
                              </a:solidFill>
                            </a:rPr>
                            <a:t> </a:t>
                          </a:r>
                          <a:endParaRPr lang="en-US" sz="2400"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𝐹</m:t>
                              </m:r>
                              <m:r>
                                <a:rPr lang="en-US" sz="2400" b="0" i="1" smtClean="0">
                                  <a:solidFill>
                                    <a:schemeClr val="tx1"/>
                                  </a:solidFill>
                                  <a:latin typeface="Cambria Math"/>
                                </a:rPr>
                                <m:t> </m:t>
                              </m:r>
                              <m:r>
                                <a:rPr lang="en-US" sz="2400" b="0" i="1" smtClean="0">
                                  <a:solidFill>
                                    <a:schemeClr val="tx1"/>
                                  </a:solidFill>
                                  <a:latin typeface="Cambria Math"/>
                                </a:rPr>
                                <m:t>𝑡𝑟𝑢𝑒</m:t>
                              </m:r>
                              <m:r>
                                <a:rPr lang="en-US" sz="2400" b="0" i="1" smtClean="0">
                                  <a:solidFill>
                                    <a:schemeClr val="tx1"/>
                                  </a:solidFill>
                                  <a:latin typeface="Cambria Math"/>
                                </a:rPr>
                                <m:t> </m:t>
                              </m:r>
                              <m:r>
                                <a:rPr lang="en-US" sz="2400" b="0" i="1" smtClean="0">
                                  <a:solidFill>
                                    <a:schemeClr val="tx1"/>
                                  </a:solidFill>
                                  <a:latin typeface="Cambria Math"/>
                                </a:rPr>
                                <m:t>𝑢𝑛𝑑𝑒𝑟</m:t>
                              </m:r>
                              <m:r>
                                <a:rPr lang="en-US" sz="2400" b="0" i="1" smtClean="0">
                                  <a:solidFill>
                                    <a:schemeClr val="tx1"/>
                                  </a:solidFill>
                                  <a:latin typeface="Cambria Math"/>
                                </a:rPr>
                                <m:t> </m:t>
                              </m:r>
                              <m:r>
                                <a:rPr lang="en-US" sz="2400" b="0" i="1" smtClean="0">
                                  <a:solidFill>
                                    <a:schemeClr val="tx1"/>
                                  </a:solidFill>
                                  <a:latin typeface="Cambria Math"/>
                                </a:rPr>
                                <m:t>𝑀</m:t>
                              </m:r>
                              <m:r>
                                <a:rPr lang="en-US" sz="2400" b="0" i="1" smtClean="0">
                                  <a:solidFill>
                                    <a:schemeClr val="tx1"/>
                                  </a:solidFill>
                                  <a:latin typeface="Cambria Math"/>
                                </a:rPr>
                                <m:t>  </m:t>
                              </m:r>
                            </m:oMath>
                          </a14:m>
                          <a:r>
                            <a:rPr lang="en-US" sz="2400" b="0" i="1" dirty="0" smtClean="0">
                              <a:solidFill>
                                <a:schemeClr val="tx1"/>
                              </a:solidFill>
                              <a:latin typeface="Cambria Math"/>
                            </a:rPr>
                            <a:t> </a:t>
                          </a:r>
                          <a:endParaRPr lang="en-US" sz="2400" dirty="0" err="1" smtClean="0">
                            <a:solidFill>
                              <a:schemeClr val="tx1"/>
                            </a:solidFill>
                          </a:endParaRPr>
                        </a:p>
                      </a:txBody>
                      <a:tcPr/>
                    </a:tc>
                    <a:extLst>
                      <a:ext uri="{0D108BD9-81ED-4DB2-BD59-A6C34878D82A}">
                        <a16:rowId xmlns:a16="http://schemas.microsoft.com/office/drawing/2014/main" val="10000"/>
                      </a:ext>
                    </a:extLst>
                  </a:tr>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err="1" smtClean="0">
                              <a:solidFill>
                                <a:schemeClr val="tx1"/>
                              </a:solidFill>
                            </a:rPr>
                            <a:t>Unsat</a:t>
                          </a:r>
                          <a:endParaRPr lang="en-US" sz="2400" dirty="0" smtClean="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𝑀</m:t>
                              </m:r>
                              <m:r>
                                <a:rPr lang="en-US" sz="2400" b="0" i="1" smtClean="0">
                                  <a:solidFill>
                                    <a:schemeClr val="tx1"/>
                                  </a:solidFill>
                                  <a:latin typeface="Cambria Math"/>
                                </a:rPr>
                                <m:t> </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m:t>
                                  </m:r>
                                </m:e>
                              </m:d>
                              <m:r>
                                <a:rPr lang="en-US" sz="2400" b="0" i="1" smtClean="0">
                                  <a:solidFill>
                                    <a:schemeClr val="tx1"/>
                                  </a:solidFill>
                                  <a:latin typeface="Cambria Math"/>
                                </a:rPr>
                                <m:t>∅ ⟹</m:t>
                              </m:r>
                              <m:r>
                                <a:rPr lang="en-US" sz="2400" b="0" i="1" smtClean="0">
                                  <a:solidFill>
                                    <a:schemeClr val="tx1"/>
                                  </a:solidFill>
                                  <a:latin typeface="Cambria Math"/>
                                </a:rPr>
                                <m:t>𝑈𝑛𝑠𝑎𝑡</m:t>
                              </m:r>
                            </m:oMath>
                          </a14:m>
                          <a:r>
                            <a:rPr lang="en-US" sz="2400" dirty="0" smtClean="0">
                              <a:solidFill>
                                <a:schemeClr val="tx1"/>
                              </a:solidFill>
                            </a:rPr>
                            <a:t> </a:t>
                          </a:r>
                          <a:endParaRPr lang="en-US" sz="2400" dirty="0">
                            <a:solidFill>
                              <a:schemeClr val="tx1"/>
                            </a:solidFill>
                          </a:endParaRPr>
                        </a:p>
                      </a:txBody>
                      <a:tcPr/>
                    </a:tc>
                    <a:tc>
                      <a:txBody>
                        <a:bodyPr/>
                        <a:lstStyle/>
                        <a:p>
                          <a:endParaRPr lang="en-US" sz="2400" dirty="0" smtClean="0">
                            <a:solidFill>
                              <a:schemeClr val="tx1"/>
                            </a:solidFill>
                          </a:endParaRPr>
                        </a:p>
                      </a:txBody>
                      <a:tcPr/>
                    </a:tc>
                    <a:extLst>
                      <a:ext uri="{0D108BD9-81ED-4DB2-BD59-A6C34878D82A}">
                        <a16:rowId xmlns:a16="http://schemas.microsoft.com/office/drawing/2014/main" val="10001"/>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214673145"/>
                  </p:ext>
                </p:extLst>
              </p:nvPr>
            </p:nvGraphicFramePr>
            <p:xfrm>
              <a:off x="609600" y="1615922"/>
              <a:ext cx="7924800" cy="1035356"/>
            </p:xfrm>
            <a:graphic>
              <a:graphicData uri="http://schemas.openxmlformats.org/drawingml/2006/table">
                <a:tbl>
                  <a:tblPr firstRow="1" bandRow="1">
                    <a:tableStyleId>{2D5ABB26-0587-4C30-8999-92F81FD0307C}</a:tableStyleId>
                  </a:tblPr>
                  <a:tblGrid>
                    <a:gridCol w="1475190"/>
                    <a:gridCol w="3782610"/>
                    <a:gridCol w="2667000"/>
                  </a:tblGrid>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Sat</a:t>
                          </a:r>
                        </a:p>
                      </a:txBody>
                      <a:tcPr/>
                    </a:tc>
                    <a:tc>
                      <a:txBody>
                        <a:bodyPr/>
                        <a:lstStyle/>
                        <a:p>
                          <a:endParaRPr lang="en-US"/>
                        </a:p>
                      </a:txBody>
                      <a:tcPr>
                        <a:blipFill rotWithShape="0">
                          <a:blip r:embed="rId2"/>
                          <a:stretch>
                            <a:fillRect l="-38969" t="-9412" r="-70370" b="-115294"/>
                          </a:stretch>
                        </a:blipFill>
                      </a:tcPr>
                    </a:tc>
                    <a:tc>
                      <a:txBody>
                        <a:bodyPr/>
                        <a:lstStyle/>
                        <a:p>
                          <a:endParaRPr lang="en-US"/>
                        </a:p>
                      </a:txBody>
                      <a:tcPr>
                        <a:blipFill rotWithShape="0">
                          <a:blip r:embed="rId2"/>
                          <a:stretch>
                            <a:fillRect l="-197483" t="-9412" b="-115294"/>
                          </a:stretch>
                        </a:blipFill>
                      </a:tcPr>
                    </a:tc>
                  </a:tr>
                  <a:tr h="517678">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err="1" smtClean="0">
                              <a:solidFill>
                                <a:schemeClr val="tx1"/>
                              </a:solidFill>
                            </a:rPr>
                            <a:t>Unsat</a:t>
                          </a:r>
                          <a:endParaRPr lang="en-US" sz="2400" dirty="0" smtClean="0">
                            <a:solidFill>
                              <a:schemeClr val="tx1"/>
                            </a:solidFill>
                          </a:endParaRPr>
                        </a:p>
                      </a:txBody>
                      <a:tcPr/>
                    </a:tc>
                    <a:tc>
                      <a:txBody>
                        <a:bodyPr/>
                        <a:lstStyle/>
                        <a:p>
                          <a:endParaRPr lang="en-US"/>
                        </a:p>
                      </a:txBody>
                      <a:tcPr>
                        <a:blipFill rotWithShape="0">
                          <a:blip r:embed="rId2"/>
                          <a:stretch>
                            <a:fillRect l="-38969" t="-109412" r="-70370" b="-15294"/>
                          </a:stretch>
                        </a:blipFill>
                      </a:tcPr>
                    </a:tc>
                    <a:tc>
                      <a:txBody>
                        <a:bodyPr/>
                        <a:lstStyle/>
                        <a:p>
                          <a:endParaRPr lang="en-US" sz="2400" dirty="0" smtClean="0">
                            <a:solidFill>
                              <a:schemeClr val="tx1"/>
                            </a:solidFill>
                          </a:endParaRPr>
                        </a:p>
                      </a:txBody>
                      <a:tcPr/>
                    </a:tc>
                  </a:tr>
                </a:tbl>
              </a:graphicData>
            </a:graphic>
          </p:graphicFrame>
        </mc:Fallback>
      </mc:AlternateContent>
    </p:spTree>
    <p:extLst>
      <p:ext uri="{BB962C8B-B14F-4D97-AF65-F5344CB8AC3E}">
        <p14:creationId xmlns:p14="http://schemas.microsoft.com/office/powerpoint/2010/main" val="304141988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609600" y="1484343"/>
              <a:ext cx="7924800" cy="478664"/>
            </p:xfrm>
            <a:graphic>
              <a:graphicData uri="http://schemas.openxmlformats.org/drawingml/2006/table">
                <a:tbl>
                  <a:tblPr firstRow="1" bandRow="1">
                    <a:tableStyleId>{2D5ABB26-0587-4C30-8999-92F81FD0307C}</a:tableStyleId>
                  </a:tblPr>
                  <a:tblGrid>
                    <a:gridCol w="1475190">
                      <a:extLst>
                        <a:ext uri="{9D8B030D-6E8A-4147-A177-3AD203B41FA5}">
                          <a16:colId xmlns:a16="http://schemas.microsoft.com/office/drawing/2014/main" val="20000"/>
                        </a:ext>
                      </a:extLst>
                    </a:gridCol>
                    <a:gridCol w="378261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4786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Conflict</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𝑀</m:t>
                              </m:r>
                              <m:r>
                                <a:rPr lang="en-US" sz="2400" b="0" i="1" smtClean="0">
                                  <a:solidFill>
                                    <a:schemeClr val="tx1"/>
                                  </a:solidFill>
                                  <a:latin typeface="Cambria Math"/>
                                </a:rPr>
                                <m:t> </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m:t>
                                  </m:r>
                                  <m:r>
                                    <a:rPr lang="en-US" sz="2400" b="0" i="1" smtClean="0">
                                      <a:solidFill>
                                        <a:schemeClr val="tx1"/>
                                      </a:solidFill>
                                      <a:latin typeface="Cambria Math"/>
                                    </a:rPr>
                                    <m:t>𝐶</m:t>
                                  </m:r>
                                  <m:r>
                                    <a:rPr lang="en-US" sz="2400" b="0" i="1" smtClean="0">
                                      <a:solidFill>
                                        <a:schemeClr val="tx1"/>
                                      </a:solidFill>
                                      <a:latin typeface="Cambria Math"/>
                                    </a:rPr>
                                    <m:t> ⟹</m:t>
                                  </m:r>
                                  <m:r>
                                    <a:rPr lang="en-US" sz="2400" b="0" i="1" smtClean="0">
                                      <a:solidFill>
                                        <a:schemeClr val="tx1"/>
                                      </a:solidFill>
                                      <a:latin typeface="Cambria Math"/>
                                    </a:rPr>
                                    <m:t>𝑀</m:t>
                                  </m:r>
                                  <m:r>
                                    <a:rPr lang="en-US" sz="2400" b="0" i="1" smtClean="0">
                                      <a:solidFill>
                                        <a:schemeClr val="tx1"/>
                                      </a:solidFill>
                                      <a:latin typeface="Cambria Math"/>
                                    </a:rPr>
                                    <m:t>  </m:t>
                                  </m:r>
                                </m:e>
                              </m:d>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m:t>
                              </m:r>
                              <m:r>
                                <a:rPr lang="en-US" sz="2400" b="0" i="1" smtClean="0">
                                  <a:solidFill>
                                    <a:schemeClr val="tx1"/>
                                  </a:solidFill>
                                  <a:latin typeface="Cambria Math"/>
                                </a:rPr>
                                <m:t>𝐶</m:t>
                              </m:r>
                              <m:r>
                                <a:rPr lang="en-US" sz="2400" b="0" i="1" smtClean="0">
                                  <a:solidFill>
                                    <a:schemeClr val="tx1"/>
                                  </a:solidFill>
                                  <a:latin typeface="Cambria Math"/>
                                </a:rPr>
                                <m:t> | </m:t>
                              </m:r>
                              <m:r>
                                <a:rPr lang="en-US" sz="2400" b="0" i="1" smtClean="0">
                                  <a:solidFill>
                                    <a:schemeClr val="tx1"/>
                                  </a:solidFill>
                                  <a:latin typeface="Cambria Math"/>
                                </a:rPr>
                                <m:t>𝐶</m:t>
                              </m:r>
                              <m:r>
                                <a:rPr lang="en-US" sz="2400" b="0" i="1" smtClean="0">
                                  <a:solidFill>
                                    <a:schemeClr val="tx1"/>
                                  </a:solidFill>
                                  <a:latin typeface="Cambria Math"/>
                                </a:rPr>
                                <m:t> </m:t>
                              </m:r>
                              <m:r>
                                <a:rPr lang="en-US" sz="2400" b="0" i="0" smtClean="0">
                                  <a:solidFill>
                                    <a:schemeClr val="tx1"/>
                                  </a:solidFill>
                                  <a:latin typeface="Cambria Math"/>
                                </a:rPr>
                                <m:t> </m:t>
                              </m:r>
                            </m:oMath>
                          </a14:m>
                          <a:r>
                            <a:rPr lang="en-US" sz="2400" dirty="0" smtClean="0">
                              <a:solidFill>
                                <a:schemeClr val="tx1"/>
                              </a:solidFill>
                            </a:rPr>
                            <a:t> </a:t>
                          </a:r>
                          <a:endParaRPr lang="en-US" sz="2400"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𝐶</m:t>
                              </m:r>
                              <m:r>
                                <a:rPr lang="en-US" sz="2400" b="0" i="1" smtClean="0">
                                  <a:solidFill>
                                    <a:schemeClr val="tx1"/>
                                  </a:solidFill>
                                  <a:latin typeface="Cambria Math"/>
                                </a:rPr>
                                <m:t> </m:t>
                              </m:r>
                              <m:r>
                                <a:rPr lang="en-US" sz="2400" b="0" i="1" smtClean="0">
                                  <a:solidFill>
                                    <a:schemeClr val="tx1"/>
                                  </a:solidFill>
                                  <a:latin typeface="Cambria Math"/>
                                </a:rPr>
                                <m:t>𝑖𝑠</m:t>
                              </m:r>
                              <m:r>
                                <a:rPr lang="en-US" sz="2400" b="0" i="1" smtClean="0">
                                  <a:solidFill>
                                    <a:schemeClr val="tx1"/>
                                  </a:solidFill>
                                  <a:latin typeface="Cambria Math"/>
                                </a:rPr>
                                <m:t> </m:t>
                              </m:r>
                              <m:r>
                                <a:rPr lang="en-US" sz="2400" b="0" i="1" smtClean="0">
                                  <a:solidFill>
                                    <a:schemeClr val="tx1"/>
                                  </a:solidFill>
                                  <a:latin typeface="Cambria Math"/>
                                </a:rPr>
                                <m:t>𝑓𝑎𝑙𝑠𝑒</m:t>
                              </m:r>
                              <m:r>
                                <a:rPr lang="en-US" sz="2400" b="0" i="1" smtClean="0">
                                  <a:solidFill>
                                    <a:schemeClr val="tx1"/>
                                  </a:solidFill>
                                  <a:latin typeface="Cambria Math"/>
                                </a:rPr>
                                <m:t> </m:t>
                              </m:r>
                              <m:r>
                                <a:rPr lang="en-US" sz="2400" b="0" i="1" smtClean="0">
                                  <a:solidFill>
                                    <a:schemeClr val="tx1"/>
                                  </a:solidFill>
                                  <a:latin typeface="Cambria Math"/>
                                </a:rPr>
                                <m:t>𝑢𝑛𝑑𝑒𝑟</m:t>
                              </m:r>
                              <m:r>
                                <a:rPr lang="en-US" sz="2400" b="0" i="1" smtClean="0">
                                  <a:solidFill>
                                    <a:schemeClr val="tx1"/>
                                  </a:solidFill>
                                  <a:latin typeface="Cambria Math"/>
                                </a:rPr>
                                <m:t> </m:t>
                              </m:r>
                              <m:r>
                                <a:rPr lang="en-US" sz="2400" b="0" i="1" smtClean="0">
                                  <a:solidFill>
                                    <a:schemeClr val="tx1"/>
                                  </a:solidFill>
                                  <a:latin typeface="Cambria Math"/>
                                </a:rPr>
                                <m:t>𝑀</m:t>
                              </m:r>
                            </m:oMath>
                          </a14:m>
                          <a:r>
                            <a:rPr lang="en-US" sz="2400" dirty="0" smtClean="0">
                              <a:solidFill>
                                <a:schemeClr val="tx1"/>
                              </a:solidFill>
                            </a:rPr>
                            <a:t> </a:t>
                          </a:r>
                          <a:endParaRPr lang="en-US" sz="2400" dirty="0" err="1" smtClean="0">
                            <a:solidFill>
                              <a:schemeClr val="tx1"/>
                            </a:solidFill>
                          </a:endParaRPr>
                        </a:p>
                      </a:txBody>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10814522"/>
                  </p:ext>
                </p:extLst>
              </p:nvPr>
            </p:nvGraphicFramePr>
            <p:xfrm>
              <a:off x="609600" y="1484343"/>
              <a:ext cx="7924800" cy="478664"/>
            </p:xfrm>
            <a:graphic>
              <a:graphicData uri="http://schemas.openxmlformats.org/drawingml/2006/table">
                <a:tbl>
                  <a:tblPr firstRow="1" bandRow="1">
                    <a:tableStyleId>{2D5ABB26-0587-4C30-8999-92F81FD0307C}</a:tableStyleId>
                  </a:tblPr>
                  <a:tblGrid>
                    <a:gridCol w="1475190"/>
                    <a:gridCol w="3782610"/>
                    <a:gridCol w="2667000"/>
                  </a:tblGrid>
                  <a:tr h="4786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Conflict</a:t>
                          </a:r>
                        </a:p>
                      </a:txBody>
                      <a:tcPr/>
                    </a:tc>
                    <a:tc>
                      <a:txBody>
                        <a:bodyPr/>
                        <a:lstStyle/>
                        <a:p>
                          <a:endParaRPr lang="en-US"/>
                        </a:p>
                      </a:txBody>
                      <a:tcPr>
                        <a:blipFill rotWithShape="0">
                          <a:blip r:embed="rId2"/>
                          <a:stretch>
                            <a:fillRect l="-38969" t="-10000" r="-70370" b="-22500"/>
                          </a:stretch>
                        </a:blipFill>
                      </a:tcPr>
                    </a:tc>
                    <a:tc>
                      <a:txBody>
                        <a:bodyPr/>
                        <a:lstStyle/>
                        <a:p>
                          <a:endParaRPr lang="en-US"/>
                        </a:p>
                      </a:txBody>
                      <a:tcPr>
                        <a:blipFill rotWithShape="0">
                          <a:blip r:embed="rId2"/>
                          <a:stretch>
                            <a:fillRect l="-197483" t="-10000" b="-22500"/>
                          </a:stretch>
                        </a:blipFill>
                      </a:tcPr>
                    </a:tc>
                  </a:tr>
                </a:tbl>
              </a:graphicData>
            </a:graphic>
          </p:graphicFrame>
        </mc:Fallback>
      </mc:AlternateContent>
      <mc:AlternateContent xmlns:mc="http://schemas.openxmlformats.org/markup-compatibility/2006" xmlns:a14="http://schemas.microsoft.com/office/drawing/2010/main">
        <mc:Choice Requires="a14">
          <p:sp>
            <p:nvSpPr>
              <p:cNvPr id="4" name="TextBox 3"/>
              <p:cNvSpPr txBox="1"/>
              <p:nvPr/>
            </p:nvSpPr>
            <p:spPr>
              <a:xfrm>
                <a:off x="1295400" y="3581400"/>
                <a:ext cx="6999930" cy="461665"/>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𝐶</m:t>
                    </m:r>
                  </m:oMath>
                </a14:m>
                <a:r>
                  <a:rPr lang="en-US" sz="2400" dirty="0" smtClean="0"/>
                  <a:t> is a </a:t>
                </a:r>
                <a:r>
                  <a:rPr lang="en-US" sz="2400" b="1" dirty="0" smtClean="0"/>
                  <a:t>sufficient </a:t>
                </a:r>
                <a:r>
                  <a:rPr lang="en-US" sz="2400" dirty="0" smtClean="0"/>
                  <a:t>explanation why </a:t>
                </a:r>
                <a14:m>
                  <m:oMath xmlns:m="http://schemas.openxmlformats.org/officeDocument/2006/math">
                    <m:r>
                      <a:rPr lang="en-US" sz="2400" i="1">
                        <a:latin typeface="Cambria Math"/>
                      </a:rPr>
                      <m:t>𝑀</m:t>
                    </m:r>
                  </m:oMath>
                </a14:m>
                <a:r>
                  <a:rPr lang="en-US" sz="2400" dirty="0" smtClean="0"/>
                  <a:t> is not a model of </a:t>
                </a:r>
                <a14:m>
                  <m:oMath xmlns:m="http://schemas.openxmlformats.org/officeDocument/2006/math">
                    <m:r>
                      <a:rPr lang="en-US" sz="2400" b="0" i="1" smtClean="0">
                        <a:latin typeface="Cambria Math" panose="02040503050406030204" pitchFamily="18" charset="0"/>
                      </a:rPr>
                      <m:t>𝐹</m:t>
                    </m:r>
                  </m:oMath>
                </a14:m>
                <a:endParaRPr lang="en-US" sz="2400" dirty="0" smtClean="0"/>
              </a:p>
            </p:txBody>
          </p:sp>
        </mc:Choice>
        <mc:Fallback xmlns="">
          <p:sp>
            <p:nvSpPr>
              <p:cNvPr id="4" name="TextBox 3"/>
              <p:cNvSpPr txBox="1">
                <a:spLocks noRot="1" noChangeAspect="1" noMove="1" noResize="1" noEditPoints="1" noAdjustHandles="1" noChangeArrowheads="1" noChangeShapeType="1" noTextEdit="1"/>
              </p:cNvSpPr>
              <p:nvPr/>
            </p:nvSpPr>
            <p:spPr>
              <a:xfrm>
                <a:off x="1295400" y="3581400"/>
                <a:ext cx="6999930" cy="461665"/>
              </a:xfrm>
              <a:prstGeom prst="rect">
                <a:avLst/>
              </a:prstGeom>
              <a:blipFill rotWithShape="0">
                <a:blip r:embed="rId3"/>
                <a:stretch>
                  <a:fillRect l="-261" t="-10667" b="-29333"/>
                </a:stretch>
              </a:blipFill>
            </p:spPr>
            <p:txBody>
              <a:bodyPr/>
              <a:lstStyle/>
              <a:p>
                <a:r>
                  <a:rPr lang="en-US">
                    <a:noFill/>
                  </a:rPr>
                  <a:t> </a:t>
                </a:r>
              </a:p>
            </p:txBody>
          </p:sp>
        </mc:Fallback>
      </mc:AlternateContent>
    </p:spTree>
    <p:extLst>
      <p:ext uri="{BB962C8B-B14F-4D97-AF65-F5344CB8AC3E}">
        <p14:creationId xmlns:p14="http://schemas.microsoft.com/office/powerpoint/2010/main" val="3491443752"/>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609599" y="1484343"/>
              <a:ext cx="8410201" cy="484729"/>
            </p:xfrm>
            <a:graphic>
              <a:graphicData uri="http://schemas.openxmlformats.org/drawingml/2006/table">
                <a:tbl>
                  <a:tblPr firstRow="1" bandRow="1">
                    <a:tableStyleId>{2D5ABB26-0587-4C30-8999-92F81FD0307C}</a:tableStyleId>
                  </a:tblPr>
                  <a:tblGrid>
                    <a:gridCol w="1565547">
                      <a:extLst>
                        <a:ext uri="{9D8B030D-6E8A-4147-A177-3AD203B41FA5}">
                          <a16:colId xmlns:a16="http://schemas.microsoft.com/office/drawing/2014/main" val="20000"/>
                        </a:ext>
                      </a:extLst>
                    </a:gridCol>
                    <a:gridCol w="4987654">
                      <a:extLst>
                        <a:ext uri="{9D8B030D-6E8A-4147-A177-3AD203B41FA5}">
                          <a16:colId xmlns:a16="http://schemas.microsoft.com/office/drawing/2014/main" val="20001"/>
                        </a:ext>
                      </a:extLst>
                    </a:gridCol>
                    <a:gridCol w="1857000">
                      <a:extLst>
                        <a:ext uri="{9D8B030D-6E8A-4147-A177-3AD203B41FA5}">
                          <a16:colId xmlns:a16="http://schemas.microsoft.com/office/drawing/2014/main" val="20002"/>
                        </a:ext>
                      </a:extLst>
                    </a:gridCol>
                  </a:tblGrid>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Resolve</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𝑀</m:t>
                              </m:r>
                              <m:r>
                                <a:rPr lang="en-US" sz="2400" b="0" i="1" smtClean="0">
                                  <a:solidFill>
                                    <a:schemeClr val="tx1"/>
                                  </a:solidFill>
                                  <a:latin typeface="Cambria Math"/>
                                </a:rPr>
                                <m:t> </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 </m:t>
                                  </m:r>
                                  <m:r>
                                    <a:rPr lang="en-US" sz="2400" b="0" i="1" smtClean="0">
                                      <a:solidFill>
                                        <a:schemeClr val="tx1"/>
                                      </a:solidFill>
                                      <a:latin typeface="Cambria Math"/>
                                    </a:rPr>
                                    <m:t>𝐶</m:t>
                                  </m:r>
                                  <m:r>
                                    <a:rPr lang="en-US" sz="2400" b="0" i="1" smtClean="0">
                                      <a:solidFill>
                                        <a:schemeClr val="tx1"/>
                                      </a:solidFill>
                                      <a:latin typeface="Cambria Math"/>
                                    </a:rPr>
                                    <m:t>∨¬ℓ⟹</m:t>
                                  </m:r>
                                  <m:r>
                                    <a:rPr lang="en-US" sz="2400" b="0" i="1" smtClean="0">
                                      <a:solidFill>
                                        <a:schemeClr val="tx1"/>
                                      </a:solidFill>
                                      <a:latin typeface="Cambria Math"/>
                                    </a:rPr>
                                    <m:t>𝑀</m:t>
                                  </m:r>
                                  <m:r>
                                    <a:rPr lang="en-US" sz="2400" b="0" i="1" smtClean="0">
                                      <a:solidFill>
                                        <a:schemeClr val="tx1"/>
                                      </a:solidFill>
                                      <a:latin typeface="Cambria Math"/>
                                    </a:rPr>
                                    <m:t>  </m:t>
                                  </m:r>
                                </m:e>
                              </m:d>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 </m:t>
                              </m:r>
                              <m:r>
                                <a:rPr lang="en-US" sz="2400" b="0" i="1" smtClean="0">
                                  <a:solidFill>
                                    <a:schemeClr val="tx1"/>
                                  </a:solidFill>
                                  <a:latin typeface="Cambria Math"/>
                                </a:rPr>
                                <m:t>𝐶</m:t>
                              </m:r>
                              <m:r>
                                <a:rPr lang="en-US" sz="2400" b="0" i="1" smtClean="0">
                                  <a:solidFill>
                                    <a:schemeClr val="tx1"/>
                                  </a:solidFill>
                                  <a:latin typeface="Cambria Math"/>
                                </a:rPr>
                                <m:t>∨</m:t>
                              </m:r>
                              <m:r>
                                <a:rPr lang="en-US" sz="2400" b="0" i="1" smtClean="0">
                                  <a:solidFill>
                                    <a:schemeClr val="tx1"/>
                                  </a:solidFill>
                                  <a:latin typeface="Cambria Math" panose="02040503050406030204" pitchFamily="18" charset="0"/>
                                </a:rPr>
                                <m:t>𝐷</m:t>
                              </m:r>
                              <m:r>
                                <a:rPr lang="en-US" sz="2400" b="0" i="0" smtClean="0">
                                  <a:solidFill>
                                    <a:schemeClr val="tx1"/>
                                  </a:solidFill>
                                  <a:latin typeface="Cambria Math"/>
                                </a:rPr>
                                <m:t> </m:t>
                              </m:r>
                            </m:oMath>
                          </a14:m>
                          <a:r>
                            <a:rPr lang="en-US" sz="2400" dirty="0" smtClean="0">
                              <a:solidFill>
                                <a:schemeClr val="tx1"/>
                              </a:solidFill>
                            </a:rPr>
                            <a:t> </a:t>
                          </a:r>
                          <a:endParaRPr lang="en-US" sz="2400" dirty="0">
                            <a:solidFill>
                              <a:schemeClr val="tx1"/>
                            </a:solidFill>
                          </a:endParaRPr>
                        </a:p>
                      </a:txBody>
                      <a:tcPr/>
                    </a:tc>
                    <a:tc>
                      <a:txBody>
                        <a:bodyPr/>
                        <a:lstStyle/>
                        <a:p>
                          <a14:m>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a:rPr>
                                    <m:t>ℓ</m:t>
                                  </m:r>
                                </m:e>
                                <m:sup>
                                  <m:r>
                                    <a:rPr lang="en-US" sz="2400" b="0" i="1" smtClean="0">
                                      <a:solidFill>
                                        <a:schemeClr val="tx1"/>
                                      </a:solidFill>
                                      <a:latin typeface="Cambria Math" panose="02040503050406030204" pitchFamily="18" charset="0"/>
                                    </a:rPr>
                                    <m:t>𝐷</m:t>
                                  </m:r>
                                  <m:r>
                                    <a:rPr lang="en-US" sz="2400" b="0" i="1" smtClean="0">
                                      <a:solidFill>
                                        <a:schemeClr val="tx1"/>
                                      </a:solidFill>
                                      <a:latin typeface="Cambria Math"/>
                                    </a:rPr>
                                    <m:t>∨ℓ</m:t>
                                  </m:r>
                                </m:sup>
                              </m:sSup>
                              <m:r>
                                <a:rPr lang="en-US" sz="2400" b="0" i="1" smtClean="0">
                                  <a:solidFill>
                                    <a:schemeClr val="tx1"/>
                                  </a:solidFill>
                                  <a:latin typeface="Cambria Math"/>
                                </a:rPr>
                                <m:t>∈</m:t>
                              </m:r>
                              <m:r>
                                <a:rPr lang="en-US" sz="2400" b="0" i="1" smtClean="0">
                                  <a:solidFill>
                                    <a:schemeClr val="tx1"/>
                                  </a:solidFill>
                                  <a:latin typeface="Cambria Math"/>
                                </a:rPr>
                                <m:t>𝑀</m:t>
                              </m:r>
                              <m:r>
                                <a:rPr lang="en-US" sz="2400" b="0" i="1" smtClean="0">
                                  <a:solidFill>
                                    <a:schemeClr val="tx1"/>
                                  </a:solidFill>
                                  <a:latin typeface="Cambria Math"/>
                                </a:rPr>
                                <m:t> </m:t>
                              </m:r>
                            </m:oMath>
                          </a14:m>
                          <a:r>
                            <a:rPr lang="en-US" sz="2400" dirty="0" smtClean="0">
                              <a:solidFill>
                                <a:schemeClr val="tx1"/>
                              </a:solidFill>
                            </a:rPr>
                            <a:t> </a:t>
                          </a:r>
                        </a:p>
                      </a:txBody>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1715893666"/>
                  </p:ext>
                </p:extLst>
              </p:nvPr>
            </p:nvGraphicFramePr>
            <p:xfrm>
              <a:off x="609599" y="1484343"/>
              <a:ext cx="8410201" cy="484729"/>
            </p:xfrm>
            <a:graphic>
              <a:graphicData uri="http://schemas.openxmlformats.org/drawingml/2006/table">
                <a:tbl>
                  <a:tblPr firstRow="1" bandRow="1">
                    <a:tableStyleId>{2D5ABB26-0587-4C30-8999-92F81FD0307C}</a:tableStyleId>
                  </a:tblPr>
                  <a:tblGrid>
                    <a:gridCol w="1565547"/>
                    <a:gridCol w="4987654"/>
                    <a:gridCol w="1857000"/>
                  </a:tblGrid>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Resolve</a:t>
                          </a:r>
                        </a:p>
                      </a:txBody>
                      <a:tcPr/>
                    </a:tc>
                    <a:tc>
                      <a:txBody>
                        <a:bodyPr/>
                        <a:lstStyle/>
                        <a:p>
                          <a:endParaRPr lang="en-US"/>
                        </a:p>
                      </a:txBody>
                      <a:tcPr>
                        <a:blipFill rotWithShape="0">
                          <a:blip r:embed="rId2"/>
                          <a:stretch>
                            <a:fillRect l="-31258" t="-9877" r="-37241" b="-20988"/>
                          </a:stretch>
                        </a:blipFill>
                      </a:tcPr>
                    </a:tc>
                    <a:tc>
                      <a:txBody>
                        <a:bodyPr/>
                        <a:lstStyle/>
                        <a:p>
                          <a:endParaRPr lang="en-US"/>
                        </a:p>
                      </a:txBody>
                      <a:tcPr>
                        <a:blipFill rotWithShape="0">
                          <a:blip r:embed="rId2"/>
                          <a:stretch>
                            <a:fillRect l="-352459" t="-9877" b="-20988"/>
                          </a:stretch>
                        </a:blipFill>
                      </a:tcPr>
                    </a:tc>
                  </a:tr>
                </a:tbl>
              </a:graphicData>
            </a:graphic>
          </p:graphicFrame>
        </mc:Fallback>
      </mc:AlternateContent>
      <p:grpSp>
        <p:nvGrpSpPr>
          <p:cNvPr id="4" name="Group 3"/>
          <p:cNvGrpSpPr/>
          <p:nvPr/>
        </p:nvGrpSpPr>
        <p:grpSpPr>
          <a:xfrm>
            <a:off x="609600" y="2286000"/>
            <a:ext cx="4589929" cy="2888796"/>
            <a:chOff x="896471" y="2210216"/>
            <a:chExt cx="4589929" cy="2888796"/>
          </a:xfrm>
        </p:grpSpPr>
        <mc:AlternateContent xmlns:mc="http://schemas.openxmlformats.org/markup-compatibility/2006" xmlns:a14="http://schemas.microsoft.com/office/drawing/2010/main">
          <mc:Choice Requires="a14">
            <p:sp>
              <p:nvSpPr>
                <p:cNvPr id="5" name="Rectangle 4"/>
                <p:cNvSpPr/>
                <p:nvPr/>
              </p:nvSpPr>
              <p:spPr>
                <a:xfrm>
                  <a:off x="914400" y="2667000"/>
                  <a:ext cx="4572000" cy="2432012"/>
                </a:xfrm>
                <a:prstGeom prst="rect">
                  <a:avLst/>
                </a:prstGeom>
                <a:ln>
                  <a:solidFill>
                    <a:schemeClr val="accent2">
                      <a:lumMod val="50000"/>
                    </a:schemeClr>
                  </a:solidFill>
                </a:ln>
              </p:spPr>
              <p:txBody>
                <a:bodyPr>
                  <a:spAutoFit/>
                </a:bodyPr>
                <a:lstStyle/>
                <a:p>
                  <a:r>
                    <a:rPr lang="en-US" sz="2000" b="1" dirty="0"/>
                    <a:t>Corollary</a:t>
                  </a:r>
                  <a:r>
                    <a:rPr lang="en-US" sz="2000" dirty="0"/>
                    <a:t>: </a:t>
                  </a:r>
                </a:p>
                <a:p>
                  <a:r>
                    <a:rPr lang="en-US" dirty="0"/>
                    <a:t>If  </a:t>
                  </a:r>
                  <a14:m>
                    <m:oMath xmlns:m="http://schemas.openxmlformats.org/officeDocument/2006/math">
                      <m:r>
                        <a:rPr lang="en-US" i="1">
                          <a:latin typeface="Cambria Math" panose="02040503050406030204" pitchFamily="18" charset="0"/>
                        </a:rPr>
                        <m:t>𝑀</m:t>
                      </m:r>
                      <m:r>
                        <a:rPr lang="en-US" i="1">
                          <a:latin typeface="Cambria Math" panose="02040503050406030204" pitchFamily="18" charset="0"/>
                        </a:rPr>
                        <m:t> ⊨¬</m:t>
                      </m:r>
                      <m:r>
                        <a:rPr lang="en-US" i="1">
                          <a:latin typeface="Cambria Math" panose="02040503050406030204" pitchFamily="18" charset="0"/>
                        </a:rPr>
                        <m:t>𝐹</m:t>
                      </m:r>
                    </m:oMath>
                  </a14:m>
                  <a:r>
                    <a:rPr lang="en-US" dirty="0"/>
                    <a:t> then </a:t>
                  </a:r>
                </a:p>
                <a:p>
                  <a:r>
                    <a:rPr lang="en-US" dirty="0"/>
                    <a:t>-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𝐶</m:t>
                          </m:r>
                          <m:r>
                            <a:rPr lang="en-US" i="1">
                              <a:latin typeface="Cambria Math" panose="02040503050406030204" pitchFamily="18" charset="0"/>
                            </a:rPr>
                            <m:t>,ℓ </m:t>
                          </m:r>
                        </m:e>
                      </m:acc>
                      <m:r>
                        <a:rPr lang="en-US" i="1">
                          <a:latin typeface="Cambria Math" panose="02040503050406030204" pitchFamily="18" charset="0"/>
                        </a:rPr>
                        <m:t>⊆</m:t>
                      </m:r>
                      <m:r>
                        <a:rPr lang="en-US" i="1">
                          <a:latin typeface="Cambria Math" panose="02040503050406030204" pitchFamily="18" charset="0"/>
                        </a:rPr>
                        <m:t>𝑀</m:t>
                      </m:r>
                    </m:oMath>
                  </a14:m>
                  <a:r>
                    <a:rPr lang="en-US" dirty="0"/>
                    <a:t> for some</a:t>
                  </a:r>
                  <a:r>
                    <a:rPr lang="en-US" dirty="0" smtClean="0"/>
                    <a:t> </a:t>
                  </a:r>
                  <a14:m>
                    <m:oMath xmlns:m="http://schemas.openxmlformats.org/officeDocument/2006/math">
                      <m:r>
                        <a:rPr lang="en-US" i="1">
                          <a:latin typeface="Cambria Math" panose="02040503050406030204" pitchFamily="18" charset="0"/>
                        </a:rPr>
                        <m:t>𝐹</m:t>
                      </m:r>
                      <m:r>
                        <a:rPr lang="en-US" i="1">
                          <a:latin typeface="Cambria Math" panose="02040503050406030204" pitchFamily="18" charset="0"/>
                        </a:rPr>
                        <m:t>⊢</m:t>
                      </m:r>
                      <m:r>
                        <a:rPr lang="en-US" i="1">
                          <a:latin typeface="Cambria Math" panose="02040503050406030204" pitchFamily="18" charset="0"/>
                        </a:rPr>
                        <m:t>𝐶</m:t>
                      </m:r>
                      <m:r>
                        <a:rPr lang="en-US" i="1">
                          <a:latin typeface="Cambria Math" panose="02040503050406030204" pitchFamily="18" charset="0"/>
                        </a:rPr>
                        <m:t>∨ℓ</m:t>
                      </m:r>
                    </m:oMath>
                  </a14:m>
                  <a:r>
                    <a:rPr lang="en-US" dirty="0" smtClean="0"/>
                    <a:t/>
                  </a:r>
                  <a:br>
                    <a:rPr lang="en-US" dirty="0" smtClean="0"/>
                  </a:br>
                  <a:r>
                    <a:rPr lang="en-US" dirty="0" smtClean="0"/>
                    <a:t>  (</a:t>
                  </a:r>
                  <a:r>
                    <a:rPr lang="en-US" dirty="0"/>
                    <a:t>or </a:t>
                  </a:r>
                  <a14:m>
                    <m:oMath xmlns:m="http://schemas.openxmlformats.org/officeDocument/2006/math">
                      <m:r>
                        <a:rPr lang="en-US" i="1">
                          <a:latin typeface="Cambria Math" panose="02040503050406030204" pitchFamily="18" charset="0"/>
                        </a:rPr>
                        <m:t>𝐹</m:t>
                      </m:r>
                    </m:oMath>
                  </a14:m>
                  <a:r>
                    <a:rPr lang="en-US" dirty="0"/>
                    <a:t> contains </a:t>
                  </a:r>
                  <a14:m>
                    <m:oMath xmlns:m="http://schemas.openxmlformats.org/officeDocument/2006/math">
                      <m:r>
                        <a:rPr lang="en-US" i="1">
                          <a:latin typeface="Cambria Math" panose="02040503050406030204" pitchFamily="18" charset="0"/>
                        </a:rPr>
                        <m:t>∅</m:t>
                      </m:r>
                    </m:oMath>
                  </a14:m>
                  <a:r>
                    <a:rPr lang="en-US" dirty="0"/>
                    <a:t>)</a:t>
                  </a:r>
                </a:p>
                <a:p>
                  <a:r>
                    <a:rPr lang="en-US" dirty="0"/>
                    <a:t>-  for every </a:t>
                  </a:r>
                  <a14:m>
                    <m:oMath xmlns:m="http://schemas.openxmlformats.org/officeDocument/2006/math">
                      <m:r>
                        <a:rPr lang="en-US" i="1">
                          <a:latin typeface="Cambria Math" panose="02040503050406030204" pitchFamily="18" charset="0"/>
                        </a:rPr>
                        <m:t>𝐷</m:t>
                      </m:r>
                    </m:oMath>
                  </a14:m>
                  <a:r>
                    <a:rPr lang="en-US" dirty="0"/>
                    <a:t>, where </a:t>
                  </a:r>
                </a:p>
                <a:p>
                  <a:r>
                    <a:rPr lang="en-US" dirty="0"/>
                    <a:t>	-  </a:t>
                  </a:r>
                  <a14:m>
                    <m:oMath xmlns:m="http://schemas.openxmlformats.org/officeDocument/2006/math">
                      <m:acc>
                        <m:accPr>
                          <m:chr m:val="̅"/>
                          <m:ctrlPr>
                            <a:rPr lang="en-US" i="1">
                              <a:latin typeface="Cambria Math" panose="02040503050406030204" pitchFamily="18" charset="0"/>
                            </a:rPr>
                          </m:ctrlPr>
                        </m:accPr>
                        <m:e>
                          <m:r>
                            <a:rPr lang="en-US" i="1">
                              <a:latin typeface="Cambria Math" panose="02040503050406030204" pitchFamily="18" charset="0"/>
                            </a:rPr>
                            <m:t>𝐷</m:t>
                          </m:r>
                        </m:e>
                      </m:acc>
                      <m:r>
                        <a:rPr lang="en-US" i="1">
                          <a:latin typeface="Cambria Math" panose="02040503050406030204" pitchFamily="18" charset="0"/>
                        </a:rPr>
                        <m:t>,</m:t>
                      </m:r>
                      <m:acc>
                        <m:accPr>
                          <m:chr m:val="̅"/>
                          <m:ctrlPr>
                            <a:rPr lang="en-US" i="1">
                              <a:latin typeface="Cambria Math" panose="02040503050406030204" pitchFamily="18" charset="0"/>
                            </a:rPr>
                          </m:ctrlPr>
                        </m:accPr>
                        <m:e>
                          <m:r>
                            <a:rPr lang="en-US" i="1">
                              <a:latin typeface="Cambria Math" panose="02040503050406030204" pitchFamily="18" charset="0"/>
                            </a:rPr>
                            <m:t>𝐶</m:t>
                          </m:r>
                        </m:e>
                      </m:acc>
                      <m:r>
                        <a:rPr lang="en-US" i="1">
                          <a:latin typeface="Cambria Math" panose="02040503050406030204" pitchFamily="18" charset="0"/>
                        </a:rPr>
                        <m:t> ⊆</m:t>
                      </m:r>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𝑀</m:t>
                      </m:r>
                    </m:oMath>
                  </a14:m>
                  <a:r>
                    <a:rPr lang="en-US" dirty="0"/>
                    <a:t>,  </a:t>
                  </a:r>
                </a:p>
                <a:p>
                  <a:r>
                    <a:rPr lang="en-US" dirty="0"/>
                    <a:t>	- </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𝑀</m:t>
                          </m:r>
                        </m:e>
                        <m:sup>
                          <m:r>
                            <a:rPr lang="en-US" i="1">
                              <a:latin typeface="Cambria Math" panose="02040503050406030204" pitchFamily="18" charset="0"/>
                            </a:rPr>
                            <m:t>′</m:t>
                          </m:r>
                        </m:sup>
                      </m:sSup>
                      <m:r>
                        <a:rPr lang="en-US" i="1">
                          <a:latin typeface="Cambria Math" panose="02040503050406030204" pitchFamily="18" charset="0"/>
                        </a:rPr>
                        <m:t>⊢(</m:t>
                      </m:r>
                      <m:r>
                        <a:rPr lang="en-US" i="1">
                          <a:latin typeface="Cambria Math" panose="02040503050406030204" pitchFamily="18" charset="0"/>
                        </a:rPr>
                        <m:t>𝐷</m:t>
                      </m:r>
                      <m:r>
                        <a:rPr lang="en-US" i="1">
                          <a:latin typeface="Cambria Math" panose="02040503050406030204" pitchFamily="18" charset="0"/>
                        </a:rPr>
                        <m:t>∨¬ℓ)</m:t>
                      </m:r>
                    </m:oMath>
                  </a14:m>
                  <a:endParaRPr lang="en-US" dirty="0"/>
                </a:p>
                <a:p>
                  <a:r>
                    <a:rPr lang="en-US" dirty="0"/>
                    <a:t>    it is not possible to extend</a:t>
                  </a:r>
                  <a14:m>
                    <m:oMath xmlns:m="http://schemas.openxmlformats.org/officeDocument/2006/math">
                      <m:sSup>
                        <m:sSupPr>
                          <m:ctrlPr>
                            <a:rPr lang="en-US" i="1">
                              <a:latin typeface="Cambria Math" panose="02040503050406030204" pitchFamily="18" charset="0"/>
                            </a:rPr>
                          </m:ctrlPr>
                        </m:sSupPr>
                        <m:e>
                          <m:r>
                            <a:rPr lang="en-US" i="1">
                              <a:latin typeface="Cambria Math" panose="02040503050406030204" pitchFamily="18" charset="0"/>
                            </a:rPr>
                            <m:t> </m:t>
                          </m:r>
                          <m:r>
                            <a:rPr lang="en-US" i="1">
                              <a:latin typeface="Cambria Math" panose="02040503050406030204" pitchFamily="18" charset="0"/>
                            </a:rPr>
                            <m:t>𝑀</m:t>
                          </m:r>
                        </m:e>
                        <m:sup>
                          <m:r>
                            <a:rPr lang="en-US" i="1">
                              <a:latin typeface="Cambria Math" panose="02040503050406030204" pitchFamily="18" charset="0"/>
                            </a:rPr>
                            <m:t>′</m:t>
                          </m:r>
                        </m:sup>
                      </m:sSup>
                    </m:oMath>
                  </a14:m>
                  <a:r>
                    <a:rPr lang="en-US" dirty="0"/>
                    <a:t> to satisfy </a:t>
                  </a:r>
                  <a14:m>
                    <m:oMath xmlns:m="http://schemas.openxmlformats.org/officeDocument/2006/math">
                      <m:r>
                        <a:rPr lang="en-US" i="1">
                          <a:latin typeface="Cambria Math" panose="02040503050406030204" pitchFamily="18" charset="0"/>
                        </a:rPr>
                        <m:t>𝐹</m:t>
                      </m:r>
                    </m:oMath>
                  </a14:m>
                  <a:endParaRPr lang="en-US" dirty="0"/>
                </a:p>
              </p:txBody>
            </p:sp>
          </mc:Choice>
          <mc:Fallback xmlns="">
            <p:sp>
              <p:nvSpPr>
                <p:cNvPr id="5" name="Rectangle 4"/>
                <p:cNvSpPr>
                  <a:spLocks noRot="1" noChangeAspect="1" noMove="1" noResize="1" noEditPoints="1" noAdjustHandles="1" noChangeArrowheads="1" noChangeShapeType="1" noTextEdit="1"/>
                </p:cNvSpPr>
                <p:nvPr/>
              </p:nvSpPr>
              <p:spPr>
                <a:xfrm>
                  <a:off x="914400" y="2667000"/>
                  <a:ext cx="4572000" cy="2432012"/>
                </a:xfrm>
                <a:prstGeom prst="rect">
                  <a:avLst/>
                </a:prstGeom>
                <a:blipFill rotWithShape="0">
                  <a:blip r:embed="rId3"/>
                  <a:stretch>
                    <a:fillRect l="-1330" t="-1247"/>
                  </a:stretch>
                </a:blipFill>
                <a:ln>
                  <a:solidFill>
                    <a:schemeClr val="accent2">
                      <a:lumMod val="50000"/>
                    </a:schemeClr>
                  </a:solidFill>
                </a:ln>
              </p:spPr>
              <p:txBody>
                <a:bodyPr/>
                <a:lstStyle/>
                <a:p>
                  <a:r>
                    <a:rPr lang="en-US">
                      <a:noFill/>
                    </a:rPr>
                    <a:t> </a:t>
                  </a:r>
                </a:p>
              </p:txBody>
            </p:sp>
          </mc:Fallback>
        </mc:AlternateContent>
        <p:sp>
          <p:nvSpPr>
            <p:cNvPr id="6" name="TextBox 5"/>
            <p:cNvSpPr txBox="1"/>
            <p:nvPr/>
          </p:nvSpPr>
          <p:spPr>
            <a:xfrm>
              <a:off x="896471" y="2210216"/>
              <a:ext cx="1007135" cy="461665"/>
            </a:xfrm>
            <a:prstGeom prst="rect">
              <a:avLst/>
            </a:prstGeom>
            <a:noFill/>
          </p:spPr>
          <p:txBody>
            <a:bodyPr wrap="none" rtlCol="0">
              <a:spAutoFit/>
            </a:bodyPr>
            <a:lstStyle/>
            <a:p>
              <a:r>
                <a:rPr lang="en-US" sz="2400" b="1" dirty="0" smtClean="0">
                  <a:solidFill>
                    <a:srgbClr val="00B0F0"/>
                  </a:solidFill>
                </a:rPr>
                <a:t>Recall </a:t>
              </a:r>
              <a:endParaRPr lang="en-US" sz="2400" b="1" dirty="0">
                <a:solidFill>
                  <a:srgbClr val="00B0F0"/>
                </a:solidFill>
              </a:endParaRPr>
            </a:p>
          </p:txBody>
        </p:sp>
      </p:grpSp>
      <mc:AlternateContent xmlns:mc="http://schemas.openxmlformats.org/markup-compatibility/2006" xmlns:a14="http://schemas.microsoft.com/office/drawing/2010/main">
        <mc:Choice Requires="a14">
          <p:sp>
            <p:nvSpPr>
              <p:cNvPr id="7" name="TextBox 6"/>
              <p:cNvSpPr txBox="1"/>
              <p:nvPr/>
            </p:nvSpPr>
            <p:spPr>
              <a:xfrm>
                <a:off x="3352800" y="5582127"/>
                <a:ext cx="5667001" cy="830997"/>
              </a:xfrm>
              <a:prstGeom prst="rect">
                <a:avLst/>
              </a:prstGeom>
              <a:noFill/>
            </p:spPr>
            <p:txBody>
              <a:bodyPr wrap="none" rtlCol="0">
                <a:spAutoFit/>
              </a:bodyPr>
              <a:lstStyle/>
              <a:p>
                <a14:m>
                  <m:oMath xmlns:m="http://schemas.openxmlformats.org/officeDocument/2006/math">
                    <m:r>
                      <a:rPr lang="en-US" sz="2400" b="0" i="1" smtClean="0">
                        <a:latin typeface="Cambria Math" panose="02040503050406030204" pitchFamily="18" charset="0"/>
                      </a:rPr>
                      <m:t>𝐶</m:t>
                    </m:r>
                    <m:r>
                      <a:rPr lang="en-US" sz="2400" b="0" i="1" smtClean="0">
                        <a:latin typeface="Cambria Math" panose="02040503050406030204" pitchFamily="18" charset="0"/>
                      </a:rPr>
                      <m:t>∨</m:t>
                    </m:r>
                    <m:r>
                      <a:rPr lang="en-US" sz="2400" b="0" i="1" smtClean="0">
                        <a:latin typeface="Cambria Math" panose="02040503050406030204" pitchFamily="18" charset="0"/>
                      </a:rPr>
                      <m:t>𝐷</m:t>
                    </m:r>
                  </m:oMath>
                </a14:m>
                <a:r>
                  <a:rPr lang="en-US" sz="2400" dirty="0" smtClean="0"/>
                  <a:t> is a sufficient</a:t>
                </a:r>
                <a:r>
                  <a:rPr lang="en-US" sz="2400" b="1" dirty="0" smtClean="0"/>
                  <a:t> </a:t>
                </a:r>
                <a:r>
                  <a:rPr lang="en-US" sz="2400" dirty="0" smtClean="0"/>
                  <a:t>and</a:t>
                </a:r>
                <a:r>
                  <a:rPr lang="en-US" sz="2400" b="1" dirty="0" smtClean="0"/>
                  <a:t> earlier </a:t>
                </a:r>
                <a:r>
                  <a:rPr lang="en-US" sz="2400" dirty="0" smtClean="0"/>
                  <a:t>explanation </a:t>
                </a:r>
              </a:p>
              <a:p>
                <a:r>
                  <a:rPr lang="en-US" sz="2400" dirty="0" smtClean="0"/>
                  <a:t>why </a:t>
                </a:r>
                <a14:m>
                  <m:oMath xmlns:m="http://schemas.openxmlformats.org/officeDocument/2006/math">
                    <m:r>
                      <a:rPr lang="en-US" sz="2400" i="1">
                        <a:latin typeface="Cambria Math"/>
                      </a:rPr>
                      <m:t>𝑀</m:t>
                    </m:r>
                  </m:oMath>
                </a14:m>
                <a:r>
                  <a:rPr lang="en-US" sz="2400" dirty="0" smtClean="0"/>
                  <a:t> is not a model of </a:t>
                </a:r>
                <a14:m>
                  <m:oMath xmlns:m="http://schemas.openxmlformats.org/officeDocument/2006/math">
                    <m:r>
                      <a:rPr lang="en-US" sz="2400" b="0" i="1" smtClean="0">
                        <a:latin typeface="Cambria Math" panose="02040503050406030204" pitchFamily="18" charset="0"/>
                      </a:rPr>
                      <m:t>𝐹</m:t>
                    </m:r>
                  </m:oMath>
                </a14:m>
                <a:endParaRPr lang="en-US" sz="2400" dirty="0" smtClean="0"/>
              </a:p>
            </p:txBody>
          </p:sp>
        </mc:Choice>
        <mc:Fallback xmlns="">
          <p:sp>
            <p:nvSpPr>
              <p:cNvPr id="7" name="TextBox 6"/>
              <p:cNvSpPr txBox="1">
                <a:spLocks noRot="1" noChangeAspect="1" noMove="1" noResize="1" noEditPoints="1" noAdjustHandles="1" noChangeArrowheads="1" noChangeShapeType="1" noTextEdit="1"/>
              </p:cNvSpPr>
              <p:nvPr/>
            </p:nvSpPr>
            <p:spPr>
              <a:xfrm>
                <a:off x="3352800" y="5582127"/>
                <a:ext cx="5667001" cy="830997"/>
              </a:xfrm>
              <a:prstGeom prst="rect">
                <a:avLst/>
              </a:prstGeom>
              <a:blipFill rotWithShape="0">
                <a:blip r:embed="rId4"/>
                <a:stretch>
                  <a:fillRect l="-1613" t="-5882" r="-645" b="-16176"/>
                </a:stretch>
              </a:blipFill>
            </p:spPr>
            <p:txBody>
              <a:bodyPr/>
              <a:lstStyle/>
              <a:p>
                <a:r>
                  <a:rPr lang="en-US">
                    <a:noFill/>
                  </a:rPr>
                  <a:t> </a:t>
                </a:r>
              </a:p>
            </p:txBody>
          </p:sp>
        </mc:Fallback>
      </mc:AlternateContent>
    </p:spTree>
    <p:extLst>
      <p:ext uri="{BB962C8B-B14F-4D97-AF65-F5344CB8AC3E}">
        <p14:creationId xmlns:p14="http://schemas.microsoft.com/office/powerpoint/2010/main" val="2613158474"/>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609600" y="1484343"/>
              <a:ext cx="8295190" cy="504254"/>
            </p:xfrm>
            <a:graphic>
              <a:graphicData uri="http://schemas.openxmlformats.org/drawingml/2006/table">
                <a:tbl>
                  <a:tblPr firstRow="1" bandRow="1">
                    <a:tableStyleId>{2D5ABB26-0587-4C30-8999-92F81FD0307C}</a:tableStyleId>
                  </a:tblPr>
                  <a:tblGrid>
                    <a:gridCol w="1544138">
                      <a:extLst>
                        <a:ext uri="{9D8B030D-6E8A-4147-A177-3AD203B41FA5}">
                          <a16:colId xmlns:a16="http://schemas.microsoft.com/office/drawing/2014/main" val="20000"/>
                        </a:ext>
                      </a:extLst>
                    </a:gridCol>
                    <a:gridCol w="4094662">
                      <a:extLst>
                        <a:ext uri="{9D8B030D-6E8A-4147-A177-3AD203B41FA5}">
                          <a16:colId xmlns:a16="http://schemas.microsoft.com/office/drawing/2014/main" val="20001"/>
                        </a:ext>
                      </a:extLst>
                    </a:gridCol>
                    <a:gridCol w="2656390">
                      <a:extLst>
                        <a:ext uri="{9D8B030D-6E8A-4147-A177-3AD203B41FA5}">
                          <a16:colId xmlns:a16="http://schemas.microsoft.com/office/drawing/2014/main" val="20002"/>
                        </a:ext>
                      </a:extLst>
                    </a:gridCol>
                  </a:tblGrid>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err="1" smtClean="0">
                              <a:solidFill>
                                <a:schemeClr val="tx1"/>
                              </a:solidFill>
                            </a:rPr>
                            <a:t>Backjump</a:t>
                          </a:r>
                          <a:endParaRPr lang="en-US" sz="2400" dirty="0" smtClean="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𝑀𝑀</m:t>
                              </m:r>
                              <m:r>
                                <a:rPr lang="en-US" sz="2400" b="0" i="1" smtClean="0">
                                  <a:solidFill>
                                    <a:schemeClr val="tx1"/>
                                  </a:solidFill>
                                  <a:latin typeface="Cambria Math"/>
                                </a:rPr>
                                <m:t>′ </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 </m:t>
                                  </m:r>
                                  <m:r>
                                    <a:rPr lang="en-US" sz="2400" b="0" i="1" smtClean="0">
                                      <a:solidFill>
                                        <a:schemeClr val="tx1"/>
                                      </a:solidFill>
                                      <a:latin typeface="Cambria Math"/>
                                    </a:rPr>
                                    <m:t>𝐶</m:t>
                                  </m:r>
                                  <m:r>
                                    <a:rPr lang="en-US" sz="2400" b="0" i="1" smtClean="0">
                                      <a:solidFill>
                                        <a:schemeClr val="tx1"/>
                                      </a:solidFill>
                                      <a:latin typeface="Cambria Math"/>
                                    </a:rPr>
                                    <m:t>∨ℓ⟹</m:t>
                                  </m:r>
                                  <m:r>
                                    <a:rPr lang="en-US" sz="2400" b="0" i="1" smtClean="0">
                                      <a:solidFill>
                                        <a:schemeClr val="tx1"/>
                                      </a:solidFill>
                                      <a:latin typeface="Cambria Math"/>
                                    </a:rPr>
                                    <m:t>𝑀</m:t>
                                  </m:r>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a:rPr>
                                        <m:t>ℓ</m:t>
                                      </m:r>
                                    </m:e>
                                    <m:sup>
                                      <m:r>
                                        <a:rPr lang="en-US" sz="2400" b="0" i="1" smtClean="0">
                                          <a:solidFill>
                                            <a:schemeClr val="tx1"/>
                                          </a:solidFill>
                                          <a:latin typeface="Cambria Math"/>
                                        </a:rPr>
                                        <m:t>𝐶</m:t>
                                      </m:r>
                                      <m:r>
                                        <a:rPr lang="en-US" sz="2400" b="0" i="1" smtClean="0">
                                          <a:solidFill>
                                            <a:schemeClr val="tx1"/>
                                          </a:solidFill>
                                          <a:latin typeface="Cambria Math"/>
                                        </a:rPr>
                                        <m:t>∨ℓ</m:t>
                                      </m:r>
                                    </m:sup>
                                  </m:sSup>
                                  <m:r>
                                    <a:rPr lang="en-US" sz="2400" b="0" i="1" smtClean="0">
                                      <a:solidFill>
                                        <a:schemeClr val="tx1"/>
                                      </a:solidFill>
                                      <a:latin typeface="Cambria Math"/>
                                    </a:rPr>
                                    <m:t> </m:t>
                                  </m:r>
                                </m:e>
                              </m:d>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m:t>
                              </m:r>
                              <m:r>
                                <a:rPr lang="en-US" sz="2400" b="0" i="0" smtClean="0">
                                  <a:solidFill>
                                    <a:schemeClr val="tx1"/>
                                  </a:solidFill>
                                  <a:latin typeface="Cambria Math"/>
                                </a:rPr>
                                <m:t> </m:t>
                              </m:r>
                            </m:oMath>
                          </a14:m>
                          <a:r>
                            <a:rPr lang="en-US" sz="2400" dirty="0" smtClean="0">
                              <a:solidFill>
                                <a:schemeClr val="tx1"/>
                              </a:solidFill>
                            </a:rPr>
                            <a:t> </a:t>
                          </a:r>
                          <a:endParaRPr lang="en-US" sz="2400" dirty="0">
                            <a:solidFill>
                              <a:schemeClr val="tx1"/>
                            </a:solidFill>
                          </a:endParaRPr>
                        </a:p>
                      </a:txBody>
                      <a:tcPr/>
                    </a:tc>
                    <a:tc>
                      <a:txBody>
                        <a:bodyPr/>
                        <a:lstStyle/>
                        <a:p>
                          <a:r>
                            <a:rPr lang="en-US" sz="2400" b="0" dirty="0" smtClean="0">
                              <a:solidFill>
                                <a:schemeClr val="tx1"/>
                              </a:solidFill>
                            </a:rPr>
                            <a:t> </a:t>
                          </a:r>
                          <a14:m>
                            <m:oMath xmlns:m="http://schemas.openxmlformats.org/officeDocument/2006/math">
                              <m:acc>
                                <m:accPr>
                                  <m:chr m:val="̅"/>
                                  <m:ctrlPr>
                                    <a:rPr lang="en-US" sz="2400" b="0" i="1" smtClean="0">
                                      <a:solidFill>
                                        <a:schemeClr val="tx1"/>
                                      </a:solidFill>
                                      <a:latin typeface="Cambria Math" panose="02040503050406030204" pitchFamily="18" charset="0"/>
                                    </a:rPr>
                                  </m:ctrlPr>
                                </m:accPr>
                                <m:e>
                                  <m:r>
                                    <a:rPr lang="en-US" sz="2400" b="0" i="1" smtClean="0">
                                      <a:solidFill>
                                        <a:schemeClr val="tx1"/>
                                      </a:solidFill>
                                      <a:latin typeface="Cambria Math" panose="02040503050406030204" pitchFamily="18" charset="0"/>
                                    </a:rPr>
                                    <m:t>𝐶</m:t>
                                  </m:r>
                                </m:e>
                              </m:acc>
                              <m:r>
                                <a:rPr lang="en-US" sz="2400" b="0" i="1" smtClean="0">
                                  <a:solidFill>
                                    <a:schemeClr val="tx1"/>
                                  </a:solidFill>
                                  <a:latin typeface="Cambria Math" panose="02040503050406030204" pitchFamily="18" charset="0"/>
                                </a:rPr>
                                <m:t>⊆</m:t>
                              </m:r>
                              <m:r>
                                <a:rPr lang="en-US" sz="2400" b="0" i="1" smtClean="0">
                                  <a:solidFill>
                                    <a:schemeClr val="tx1"/>
                                  </a:solidFill>
                                  <a:latin typeface="Cambria Math" panose="02040503050406030204" pitchFamily="18" charset="0"/>
                                </a:rPr>
                                <m:t>𝑀</m:t>
                              </m:r>
                              <m:r>
                                <a:rPr lang="en-US" sz="2400" b="0" i="1" smtClean="0">
                                  <a:solidFill>
                                    <a:schemeClr val="tx1"/>
                                  </a:solidFill>
                                  <a:latin typeface="Cambria Math" panose="02040503050406030204" pitchFamily="18" charset="0"/>
                                </a:rPr>
                                <m:t>, ¬ℓ∈</m:t>
                              </m:r>
                              <m:r>
                                <a:rPr lang="en-US" sz="2400" b="0" i="1" smtClean="0">
                                  <a:solidFill>
                                    <a:schemeClr val="tx1"/>
                                  </a:solidFill>
                                  <a:latin typeface="Cambria Math" panose="02040503050406030204" pitchFamily="18" charset="0"/>
                                </a:rPr>
                                <m:t>𝑀</m:t>
                              </m:r>
                              <m:r>
                                <a:rPr lang="en-US" sz="2400" b="0" i="1" smtClean="0">
                                  <a:solidFill>
                                    <a:schemeClr val="tx1"/>
                                  </a:solidFill>
                                  <a:latin typeface="Cambria Math" panose="02040503050406030204" pitchFamily="18" charset="0"/>
                                </a:rPr>
                                <m:t>′</m:t>
                              </m:r>
                            </m:oMath>
                          </a14:m>
                          <a:endParaRPr lang="en-US" sz="2400" i="1" dirty="0" smtClean="0">
                            <a:solidFill>
                              <a:schemeClr val="tx1"/>
                            </a:solidFill>
                          </a:endParaRPr>
                        </a:p>
                      </a:txBody>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2670934925"/>
                  </p:ext>
                </p:extLst>
              </p:nvPr>
            </p:nvGraphicFramePr>
            <p:xfrm>
              <a:off x="609600" y="1484343"/>
              <a:ext cx="8295190" cy="504254"/>
            </p:xfrm>
            <a:graphic>
              <a:graphicData uri="http://schemas.openxmlformats.org/drawingml/2006/table">
                <a:tbl>
                  <a:tblPr firstRow="1" bandRow="1">
                    <a:tableStyleId>{2D5ABB26-0587-4C30-8999-92F81FD0307C}</a:tableStyleId>
                  </a:tblPr>
                  <a:tblGrid>
                    <a:gridCol w="1544138"/>
                    <a:gridCol w="4094662"/>
                    <a:gridCol w="2656390"/>
                  </a:tblGrid>
                  <a:tr h="50425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err="1" smtClean="0">
                              <a:solidFill>
                                <a:schemeClr val="tx1"/>
                              </a:solidFill>
                            </a:rPr>
                            <a:t>Backjump</a:t>
                          </a:r>
                          <a:endParaRPr lang="en-US" sz="2400" dirty="0" smtClean="0">
                            <a:solidFill>
                              <a:schemeClr val="tx1"/>
                            </a:solidFill>
                          </a:endParaRPr>
                        </a:p>
                      </a:txBody>
                      <a:tcPr/>
                    </a:tc>
                    <a:tc>
                      <a:txBody>
                        <a:bodyPr/>
                        <a:lstStyle/>
                        <a:p>
                          <a:endParaRPr lang="en-US"/>
                        </a:p>
                      </a:txBody>
                      <a:tcPr>
                        <a:blipFill rotWithShape="0">
                          <a:blip r:embed="rId2"/>
                          <a:stretch>
                            <a:fillRect l="-37649" t="-9524" r="-64881" b="-16667"/>
                          </a:stretch>
                        </a:blipFill>
                      </a:tcPr>
                    </a:tc>
                    <a:tc>
                      <a:txBody>
                        <a:bodyPr/>
                        <a:lstStyle/>
                        <a:p>
                          <a:endParaRPr lang="en-US"/>
                        </a:p>
                      </a:txBody>
                      <a:tcPr>
                        <a:blipFill rotWithShape="0">
                          <a:blip r:embed="rId2"/>
                          <a:stretch>
                            <a:fillRect l="-212156" t="-9524" b="-16667"/>
                          </a:stretch>
                        </a:blipFill>
                      </a:tcPr>
                    </a:tc>
                  </a:tr>
                </a:tbl>
              </a:graphicData>
            </a:graphic>
          </p:graphicFrame>
        </mc:Fallback>
      </mc:AlternateContent>
      <mc:AlternateContent xmlns:mc="http://schemas.openxmlformats.org/markup-compatibility/2006" xmlns:a14="http://schemas.microsoft.com/office/drawing/2010/main">
        <mc:Choice Requires="a14">
          <p:sp>
            <p:nvSpPr>
              <p:cNvPr id="7" name="TextBox 6"/>
              <p:cNvSpPr txBox="1"/>
              <p:nvPr/>
            </p:nvSpPr>
            <p:spPr>
              <a:xfrm>
                <a:off x="446590" y="2438400"/>
                <a:ext cx="8458200" cy="1200329"/>
              </a:xfrm>
              <a:prstGeom prst="rect">
                <a:avLst/>
              </a:prstGeom>
              <a:noFill/>
            </p:spPr>
            <p:txBody>
              <a:bodyPr wrap="square" rtlCol="0">
                <a:spAutoFit/>
              </a:bodyPr>
              <a:lstStyle/>
              <a:p>
                <a:pPr marL="342900" indent="-342900">
                  <a:buFontTx/>
                  <a:buChar char="-"/>
                </a:pPr>
                <a14:m>
                  <m:oMath xmlns:m="http://schemas.openxmlformats.org/officeDocument/2006/math">
                    <m:r>
                      <a:rPr lang="en-US" sz="2400" i="1" smtClean="0">
                        <a:latin typeface="Cambria Math"/>
                      </a:rPr>
                      <m:t>𝐶</m:t>
                    </m:r>
                    <m:r>
                      <a:rPr lang="en-US" sz="2400" i="1" smtClean="0">
                        <a:latin typeface="Cambria Math"/>
                      </a:rPr>
                      <m:t>∨ℓ</m:t>
                    </m:r>
                  </m:oMath>
                </a14:m>
                <a:r>
                  <a:rPr lang="en-US" sz="2400" dirty="0" smtClean="0"/>
                  <a:t> is a sufficient</a:t>
                </a:r>
                <a:r>
                  <a:rPr lang="en-US" sz="2400" b="1" dirty="0" smtClean="0"/>
                  <a:t> </a:t>
                </a:r>
                <a:r>
                  <a:rPr lang="en-US" sz="2400" dirty="0" smtClean="0"/>
                  <a:t>explanation why </a:t>
                </a:r>
                <a14:m>
                  <m:oMath xmlns:m="http://schemas.openxmlformats.org/officeDocument/2006/math">
                    <m:r>
                      <a:rPr lang="en-US" sz="2400" i="1">
                        <a:latin typeface="Cambria Math"/>
                      </a:rPr>
                      <m:t>𝑀</m:t>
                    </m:r>
                  </m:oMath>
                </a14:m>
                <a:r>
                  <a:rPr lang="en-US" sz="2400" dirty="0" smtClean="0"/>
                  <a:t> is not a model of </a:t>
                </a:r>
                <a14:m>
                  <m:oMath xmlns:m="http://schemas.openxmlformats.org/officeDocument/2006/math">
                    <m:r>
                      <a:rPr lang="en-US" sz="2400" b="0" i="1" smtClean="0">
                        <a:latin typeface="Cambria Math" panose="02040503050406030204" pitchFamily="18" charset="0"/>
                      </a:rPr>
                      <m:t>𝐹</m:t>
                    </m:r>
                  </m:oMath>
                </a14:m>
                <a:endParaRPr lang="en-US" sz="2400" b="0" dirty="0" smtClean="0"/>
              </a:p>
              <a:p>
                <a:endParaRPr lang="en-US" sz="2400" b="0" dirty="0" smtClean="0"/>
              </a:p>
              <a:p>
                <a:pPr marL="342900" indent="-342900">
                  <a:buFontTx/>
                  <a:buChar char="-"/>
                </a:pPr>
                <a:r>
                  <a:rPr lang="en-US" sz="2400" dirty="0" smtClean="0"/>
                  <a:t>Prefixes of </a:t>
                </a:r>
                <a14:m>
                  <m:oMath xmlns:m="http://schemas.openxmlformats.org/officeDocument/2006/math">
                    <m:r>
                      <a:rPr lang="en-US" sz="2400" i="1">
                        <a:latin typeface="Cambria Math" panose="02040503050406030204" pitchFamily="18" charset="0"/>
                      </a:rPr>
                      <m:t>𝑀</m:t>
                    </m:r>
                    <m:r>
                      <a:rPr lang="en-US" sz="2400" b="0" i="1" smtClean="0">
                        <a:latin typeface="Cambria Math" panose="02040503050406030204" pitchFamily="18" charset="0"/>
                      </a:rPr>
                      <m:t>𝑀</m:t>
                    </m:r>
                    <m:r>
                      <a:rPr lang="en-US" sz="2400" b="0" i="1" smtClean="0">
                        <a:latin typeface="Cambria Math" panose="02040503050406030204" pitchFamily="18" charset="0"/>
                      </a:rPr>
                      <m:t>′</m:t>
                    </m:r>
                  </m:oMath>
                </a14:m>
                <a:r>
                  <a:rPr lang="en-US" sz="2400" dirty="0" smtClean="0"/>
                  <a:t> that contain </a:t>
                </a:r>
                <a14:m>
                  <m:oMath xmlns:m="http://schemas.openxmlformats.org/officeDocument/2006/math">
                    <m:r>
                      <a:rPr lang="en-US" sz="2400" b="0" i="1" smtClean="0">
                        <a:latin typeface="Cambria Math" panose="02040503050406030204" pitchFamily="18" charset="0"/>
                      </a:rPr>
                      <m:t>¬ℓ</m:t>
                    </m:r>
                  </m:oMath>
                </a14:m>
                <a:r>
                  <a:rPr lang="en-US" sz="2400" dirty="0" smtClean="0"/>
                  <a:t> cannot become a model of </a:t>
                </a:r>
                <a14:m>
                  <m:oMath xmlns:m="http://schemas.openxmlformats.org/officeDocument/2006/math">
                    <m:r>
                      <a:rPr lang="en-US" sz="2400" i="1">
                        <a:latin typeface="Cambria Math" panose="02040503050406030204" pitchFamily="18" charset="0"/>
                      </a:rPr>
                      <m:t>𝐹</m:t>
                    </m:r>
                  </m:oMath>
                </a14:m>
                <a:endParaRPr lang="en-US" sz="2400" dirty="0"/>
              </a:p>
            </p:txBody>
          </p:sp>
        </mc:Choice>
        <mc:Fallback xmlns="">
          <p:sp>
            <p:nvSpPr>
              <p:cNvPr id="7" name="TextBox 6"/>
              <p:cNvSpPr txBox="1">
                <a:spLocks noRot="1" noChangeAspect="1" noMove="1" noResize="1" noEditPoints="1" noAdjustHandles="1" noChangeArrowheads="1" noChangeShapeType="1" noTextEdit="1"/>
              </p:cNvSpPr>
              <p:nvPr/>
            </p:nvSpPr>
            <p:spPr>
              <a:xfrm>
                <a:off x="446590" y="2438400"/>
                <a:ext cx="8458200" cy="1200329"/>
              </a:xfrm>
              <a:prstGeom prst="rect">
                <a:avLst/>
              </a:prstGeom>
              <a:blipFill rotWithShape="0">
                <a:blip r:embed="rId3"/>
                <a:stretch>
                  <a:fillRect l="-1153" t="-4569" b="-1066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381000" y="4191000"/>
                <a:ext cx="8277844" cy="2532425"/>
              </a:xfrm>
              <a:prstGeom prst="rect">
                <a:avLst/>
              </a:prstGeom>
              <a:noFill/>
            </p:spPr>
            <p:txBody>
              <a:bodyPr wrap="none" rtlCol="0">
                <a:spAutoFit/>
              </a:bodyPr>
              <a:lstStyle/>
              <a:p>
                <a:r>
                  <a:rPr lang="en-US" b="1" dirty="0"/>
                  <a:t>FUIP</a:t>
                </a:r>
                <a:r>
                  <a:rPr lang="en-US" dirty="0"/>
                  <a:t> </a:t>
                </a:r>
                <a:r>
                  <a:rPr lang="en-US" i="1" dirty="0"/>
                  <a:t>First Unique Implication Point</a:t>
                </a:r>
                <a:r>
                  <a:rPr lang="en-US" dirty="0"/>
                  <a:t> </a:t>
                </a:r>
                <a:r>
                  <a:rPr lang="en-US" dirty="0" smtClean="0"/>
                  <a:t>strategy when # of decision literals in </a:t>
                </a:r>
                <a14:m>
                  <m:oMath xmlns:m="http://schemas.openxmlformats.org/officeDocument/2006/math">
                    <m:r>
                      <a:rPr lang="en-US" b="0" i="1" smtClean="0">
                        <a:latin typeface="Cambria Math" panose="02040503050406030204" pitchFamily="18" charset="0"/>
                      </a:rPr>
                      <m:t>𝑀</m:t>
                    </m:r>
                  </m:oMath>
                </a14:m>
                <a:r>
                  <a:rPr lang="en-US" dirty="0" smtClean="0"/>
                  <a:t> is minimal.</a:t>
                </a:r>
              </a:p>
              <a:p>
                <a:endParaRPr lang="en-US" dirty="0" smtClean="0"/>
              </a:p>
              <a:p>
                <a:r>
                  <a:rPr lang="en-US" sz="2400" dirty="0" smtClean="0"/>
                  <a:t>Why </a:t>
                </a:r>
                <a:r>
                  <a:rPr lang="en-US" sz="2400" dirty="0"/>
                  <a:t>is </a:t>
                </a:r>
                <a:r>
                  <a:rPr lang="en-US" sz="2400" b="1" dirty="0"/>
                  <a:t>FUIP</a:t>
                </a:r>
                <a:r>
                  <a:rPr lang="en-US" sz="2400" dirty="0"/>
                  <a:t> better? </a:t>
                </a:r>
              </a:p>
              <a:p>
                <a:pPr marL="285750" indent="-285750">
                  <a:buFontTx/>
                  <a:buChar char="-"/>
                </a:pPr>
                <a:r>
                  <a:rPr lang="en-US" sz="2400" dirty="0" smtClean="0"/>
                  <a:t>Minimizes # of backtracking points before learned </a:t>
                </a:r>
                <a:r>
                  <a:rPr lang="en-US" sz="2400" dirty="0"/>
                  <a:t>fact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ℓ</m:t>
                        </m:r>
                      </m:e>
                      <m:sup>
                        <m:r>
                          <a:rPr lang="en-US" sz="2400" i="1">
                            <a:latin typeface="Cambria Math"/>
                          </a:rPr>
                          <m:t>𝐶</m:t>
                        </m:r>
                        <m:r>
                          <a:rPr lang="en-US" sz="2400" i="1">
                            <a:latin typeface="Cambria Math"/>
                          </a:rPr>
                          <m:t>∨ℓ</m:t>
                        </m:r>
                      </m:sup>
                    </m:sSup>
                  </m:oMath>
                </a14:m>
                <a:endParaRPr lang="en-US" sz="2400" dirty="0" smtClean="0"/>
              </a:p>
              <a:p>
                <a:pPr marL="285750" indent="-285750">
                  <a:buFontTx/>
                  <a:buChar char="-"/>
                </a:pPr>
                <a:r>
                  <a:rPr lang="en-US" sz="2400" dirty="0" smtClean="0"/>
                  <a:t>What if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ℓ</m:t>
                        </m:r>
                      </m:e>
                      <m:sup>
                        <m:r>
                          <a:rPr lang="en-US" sz="2400" i="1">
                            <a:latin typeface="Cambria Math"/>
                          </a:rPr>
                          <m:t>𝐶</m:t>
                        </m:r>
                        <m:r>
                          <a:rPr lang="en-US" sz="2400" i="1">
                            <a:latin typeface="Cambria Math"/>
                          </a:rPr>
                          <m:t>∨ℓ</m:t>
                        </m:r>
                      </m:sup>
                    </m:sSup>
                  </m:oMath>
                </a14:m>
                <a:r>
                  <a:rPr lang="en-US" sz="2400" dirty="0" smtClean="0"/>
                  <a:t> implies negation of removed backtracking point? </a:t>
                </a:r>
              </a:p>
              <a:p>
                <a:pPr marL="742950" lvl="1" indent="-285750">
                  <a:buFontTx/>
                  <a:buChar char="-"/>
                </a:pPr>
                <a:r>
                  <a:rPr lang="en-US" sz="2400" dirty="0" smtClean="0"/>
                  <a:t>We would </a:t>
                </a:r>
                <a:r>
                  <a:rPr lang="en-US" sz="2400" i="1" dirty="0" smtClean="0"/>
                  <a:t>forget </a:t>
                </a:r>
                <a:r>
                  <a:rPr lang="en-US" sz="2400" dirty="0" smtClean="0"/>
                  <a:t>the learned fact </a:t>
                </a:r>
                <a14:m>
                  <m:oMath xmlns:m="http://schemas.openxmlformats.org/officeDocument/2006/math">
                    <m:sSup>
                      <m:sSupPr>
                        <m:ctrlPr>
                          <a:rPr lang="en-US" sz="2400" i="1">
                            <a:latin typeface="Cambria Math" panose="02040503050406030204" pitchFamily="18" charset="0"/>
                          </a:rPr>
                        </m:ctrlPr>
                      </m:sSupPr>
                      <m:e>
                        <m:r>
                          <a:rPr lang="en-US" sz="2400" i="1">
                            <a:latin typeface="Cambria Math"/>
                          </a:rPr>
                          <m:t>ℓ</m:t>
                        </m:r>
                      </m:e>
                      <m:sup>
                        <m:r>
                          <a:rPr lang="en-US" sz="2400" i="1">
                            <a:latin typeface="Cambria Math"/>
                          </a:rPr>
                          <m:t>𝐶</m:t>
                        </m:r>
                        <m:r>
                          <a:rPr lang="en-US" sz="2400" i="1">
                            <a:latin typeface="Cambria Math"/>
                          </a:rPr>
                          <m:t>∨ℓ</m:t>
                        </m:r>
                      </m:sup>
                    </m:sSup>
                  </m:oMath>
                </a14:m>
                <a:r>
                  <a:rPr lang="en-US" sz="2400" dirty="0" smtClean="0"/>
                  <a:t>during </a:t>
                </a:r>
                <a:r>
                  <a:rPr lang="en-US" sz="2400" dirty="0" err="1" smtClean="0"/>
                  <a:t>backjumping</a:t>
                </a:r>
                <a:r>
                  <a:rPr lang="en-US" sz="2400" dirty="0" smtClean="0"/>
                  <a:t>.</a:t>
                </a:r>
              </a:p>
              <a:p>
                <a:pPr marL="742950" lvl="1" indent="-285750">
                  <a:buFontTx/>
                  <a:buChar char="-"/>
                </a:pPr>
                <a:r>
                  <a:rPr lang="en-US" sz="2400" dirty="0" smtClean="0"/>
                  <a:t>… only to then re-learn it.</a:t>
                </a:r>
              </a:p>
            </p:txBody>
          </p:sp>
        </mc:Choice>
        <mc:Fallback xmlns="">
          <p:sp>
            <p:nvSpPr>
              <p:cNvPr id="8" name="TextBox 7"/>
              <p:cNvSpPr txBox="1">
                <a:spLocks noRot="1" noChangeAspect="1" noMove="1" noResize="1" noEditPoints="1" noAdjustHandles="1" noChangeArrowheads="1" noChangeShapeType="1" noTextEdit="1"/>
              </p:cNvSpPr>
              <p:nvPr/>
            </p:nvSpPr>
            <p:spPr>
              <a:xfrm>
                <a:off x="381000" y="4191000"/>
                <a:ext cx="8277844" cy="2532425"/>
              </a:xfrm>
              <a:prstGeom prst="rect">
                <a:avLst/>
              </a:prstGeom>
              <a:blipFill rotWithShape="0">
                <a:blip r:embed="rId4"/>
                <a:stretch>
                  <a:fillRect l="-1179" t="-1446" b="-4578"/>
                </a:stretch>
              </a:blipFill>
            </p:spPr>
            <p:txBody>
              <a:bodyPr/>
              <a:lstStyle/>
              <a:p>
                <a:r>
                  <a:rPr lang="en-US">
                    <a:noFill/>
                  </a:rPr>
                  <a:t> </a:t>
                </a:r>
              </a:p>
            </p:txBody>
          </p:sp>
        </mc:Fallback>
      </mc:AlternateContent>
    </p:spTree>
    <p:extLst>
      <p:ext uri="{BB962C8B-B14F-4D97-AF65-F5344CB8AC3E}">
        <p14:creationId xmlns:p14="http://schemas.microsoft.com/office/powerpoint/2010/main" val="3231044792"/>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609600" y="1484343"/>
              <a:ext cx="7924800" cy="478664"/>
            </p:xfrm>
            <a:graphic>
              <a:graphicData uri="http://schemas.openxmlformats.org/drawingml/2006/table">
                <a:tbl>
                  <a:tblPr firstRow="1" bandRow="1">
                    <a:tableStyleId>{2D5ABB26-0587-4C30-8999-92F81FD0307C}</a:tableStyleId>
                  </a:tblPr>
                  <a:tblGrid>
                    <a:gridCol w="1475190">
                      <a:extLst>
                        <a:ext uri="{9D8B030D-6E8A-4147-A177-3AD203B41FA5}">
                          <a16:colId xmlns:a16="http://schemas.microsoft.com/office/drawing/2014/main" val="20000"/>
                        </a:ext>
                      </a:extLst>
                    </a:gridCol>
                    <a:gridCol w="378261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4786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Learn</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𝑀</m:t>
                              </m:r>
                              <m:r>
                                <a:rPr lang="en-US" sz="2400" b="0" i="1" smtClean="0">
                                  <a:solidFill>
                                    <a:schemeClr val="tx1"/>
                                  </a:solidFill>
                                  <a:latin typeface="Cambria Math"/>
                                </a:rPr>
                                <m:t> </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 </m:t>
                                  </m:r>
                                  <m:r>
                                    <a:rPr lang="en-US" sz="2400" b="0" i="1" smtClean="0">
                                      <a:solidFill>
                                        <a:schemeClr val="tx1"/>
                                      </a:solidFill>
                                      <a:latin typeface="Cambria Math"/>
                                    </a:rPr>
                                    <m:t>𝐶</m:t>
                                  </m:r>
                                  <m:r>
                                    <a:rPr lang="en-US" sz="2400" b="0" i="1" smtClean="0">
                                      <a:solidFill>
                                        <a:schemeClr val="tx1"/>
                                      </a:solidFill>
                                      <a:latin typeface="Cambria Math"/>
                                    </a:rPr>
                                    <m:t>⟹</m:t>
                                  </m:r>
                                  <m:r>
                                    <a:rPr lang="en-US" sz="2400" b="0" i="1" smtClean="0">
                                      <a:solidFill>
                                        <a:schemeClr val="tx1"/>
                                      </a:solidFill>
                                      <a:latin typeface="Cambria Math"/>
                                    </a:rPr>
                                    <m:t>𝑀</m:t>
                                  </m:r>
                                  <m:r>
                                    <a:rPr lang="en-US" sz="2400" b="0" i="1" smtClean="0">
                                      <a:solidFill>
                                        <a:schemeClr val="tx1"/>
                                      </a:solidFill>
                                      <a:latin typeface="Cambria Math"/>
                                    </a:rPr>
                                    <m:t> </m:t>
                                  </m:r>
                                </m:e>
                              </m:d>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m:t>
                              </m:r>
                              <m:r>
                                <a:rPr lang="en-US" sz="2400" b="0" i="1" smtClean="0">
                                  <a:solidFill>
                                    <a:schemeClr val="tx1"/>
                                  </a:solidFill>
                                  <a:latin typeface="Cambria Math"/>
                                </a:rPr>
                                <m:t>𝐶</m:t>
                              </m:r>
                              <m:r>
                                <a:rPr lang="en-US" sz="2400" b="0" i="1" smtClean="0">
                                  <a:solidFill>
                                    <a:schemeClr val="tx1"/>
                                  </a:solidFill>
                                  <a:latin typeface="Cambria Math"/>
                                </a:rPr>
                                <m:t> | </m:t>
                              </m:r>
                              <m:r>
                                <a:rPr lang="en-US" sz="2400" b="0" i="1" smtClean="0">
                                  <a:solidFill>
                                    <a:schemeClr val="tx1"/>
                                  </a:solidFill>
                                  <a:latin typeface="Cambria Math"/>
                                </a:rPr>
                                <m:t>𝐶</m:t>
                              </m:r>
                              <m:r>
                                <a:rPr lang="en-US" sz="2400" b="0" i="1" smtClean="0">
                                  <a:solidFill>
                                    <a:schemeClr val="tx1"/>
                                  </a:solidFill>
                                  <a:latin typeface="Cambria Math"/>
                                </a:rPr>
                                <m:t> </m:t>
                              </m:r>
                              <m:r>
                                <a:rPr lang="en-US" sz="2400" b="0" i="0" smtClean="0">
                                  <a:solidFill>
                                    <a:schemeClr val="tx1"/>
                                  </a:solidFill>
                                  <a:latin typeface="Cambria Math"/>
                                </a:rPr>
                                <m:t> </m:t>
                              </m:r>
                            </m:oMath>
                          </a14:m>
                          <a:r>
                            <a:rPr lang="en-US" sz="2400" dirty="0" smtClean="0">
                              <a:solidFill>
                                <a:schemeClr val="tx1"/>
                              </a:solidFill>
                            </a:rPr>
                            <a:t> </a:t>
                          </a:r>
                          <a:endParaRPr lang="en-US" sz="2400"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2400" dirty="0" err="1" smtClean="0">
                            <a:solidFill>
                              <a:schemeClr val="tx1"/>
                            </a:solidFill>
                          </a:endParaRPr>
                        </a:p>
                      </a:txBody>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4103010935"/>
                  </p:ext>
                </p:extLst>
              </p:nvPr>
            </p:nvGraphicFramePr>
            <p:xfrm>
              <a:off x="609600" y="1484343"/>
              <a:ext cx="7924800" cy="478664"/>
            </p:xfrm>
            <a:graphic>
              <a:graphicData uri="http://schemas.openxmlformats.org/drawingml/2006/table">
                <a:tbl>
                  <a:tblPr firstRow="1" bandRow="1">
                    <a:tableStyleId>{2D5ABB26-0587-4C30-8999-92F81FD0307C}</a:tableStyleId>
                  </a:tblPr>
                  <a:tblGrid>
                    <a:gridCol w="1475190"/>
                    <a:gridCol w="3782610"/>
                    <a:gridCol w="2667000"/>
                  </a:tblGrid>
                  <a:tr h="478664">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Learn</a:t>
                          </a:r>
                        </a:p>
                      </a:txBody>
                      <a:tcPr/>
                    </a:tc>
                    <a:tc>
                      <a:txBody>
                        <a:bodyPr/>
                        <a:lstStyle/>
                        <a:p>
                          <a:endParaRPr lang="en-US"/>
                        </a:p>
                      </a:txBody>
                      <a:tcPr>
                        <a:blipFill rotWithShape="0">
                          <a:blip r:embed="rId2"/>
                          <a:stretch>
                            <a:fillRect l="-38969" t="-10000" r="-70370" b="-22500"/>
                          </a:stretch>
                        </a:blip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2400" dirty="0" err="1" smtClean="0">
                            <a:solidFill>
                              <a:schemeClr val="tx1"/>
                            </a:solidFill>
                          </a:endParaRPr>
                        </a:p>
                      </a:txBody>
                      <a:tcPr/>
                    </a:tc>
                  </a:tr>
                </a:tbl>
              </a:graphicData>
            </a:graphic>
          </p:graphicFrame>
        </mc:Fallback>
      </mc:AlternateContent>
      <p:sp>
        <p:nvSpPr>
          <p:cNvPr id="4" name="TextBox 3"/>
          <p:cNvSpPr txBox="1"/>
          <p:nvPr/>
        </p:nvSpPr>
        <p:spPr>
          <a:xfrm>
            <a:off x="533400" y="3810000"/>
            <a:ext cx="8351645" cy="461665"/>
          </a:xfrm>
          <a:prstGeom prst="rect">
            <a:avLst/>
          </a:prstGeom>
          <a:noFill/>
        </p:spPr>
        <p:txBody>
          <a:bodyPr wrap="none" rtlCol="0">
            <a:spAutoFit/>
          </a:bodyPr>
          <a:lstStyle/>
          <a:p>
            <a:r>
              <a:rPr lang="en-US" sz="2400" dirty="0" smtClean="0"/>
              <a:t>Re-use proof step for later: build DAG proof instead of TREE proof</a:t>
            </a:r>
            <a:endParaRPr lang="en-US" sz="2400" dirty="0"/>
          </a:p>
        </p:txBody>
      </p:sp>
    </p:spTree>
    <p:extLst>
      <p:ext uri="{BB962C8B-B14F-4D97-AF65-F5344CB8AC3E}">
        <p14:creationId xmlns:p14="http://schemas.microsoft.com/office/powerpoint/2010/main" val="3918703708"/>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609600" y="1484343"/>
              <a:ext cx="7924800" cy="484729"/>
            </p:xfrm>
            <a:graphic>
              <a:graphicData uri="http://schemas.openxmlformats.org/drawingml/2006/table">
                <a:tbl>
                  <a:tblPr firstRow="1" bandRow="1">
                    <a:tableStyleId>{2D5ABB26-0587-4C30-8999-92F81FD0307C}</a:tableStyleId>
                  </a:tblPr>
                  <a:tblGrid>
                    <a:gridCol w="1475190">
                      <a:extLst>
                        <a:ext uri="{9D8B030D-6E8A-4147-A177-3AD203B41FA5}">
                          <a16:colId xmlns:a16="http://schemas.microsoft.com/office/drawing/2014/main" val="20000"/>
                        </a:ext>
                      </a:extLst>
                    </a:gridCol>
                    <a:gridCol w="3477810">
                      <a:extLst>
                        <a:ext uri="{9D8B030D-6E8A-4147-A177-3AD203B41FA5}">
                          <a16:colId xmlns:a16="http://schemas.microsoft.com/office/drawing/2014/main" val="20001"/>
                        </a:ext>
                      </a:extLst>
                    </a:gridCol>
                    <a:gridCol w="2971800">
                      <a:extLst>
                        <a:ext uri="{9D8B030D-6E8A-4147-A177-3AD203B41FA5}">
                          <a16:colId xmlns:a16="http://schemas.microsoft.com/office/drawing/2014/main" val="20002"/>
                        </a:ext>
                      </a:extLst>
                    </a:gridCol>
                  </a:tblGrid>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Forget</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𝑀</m:t>
                              </m:r>
                              <m:r>
                                <a:rPr lang="en-US" sz="2400" b="0" i="1" smtClean="0">
                                  <a:solidFill>
                                    <a:schemeClr val="tx1"/>
                                  </a:solidFill>
                                  <a:latin typeface="Cambria Math"/>
                                </a:rPr>
                                <m:t> </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panose="02040503050406030204" pitchFamily="18" charset="0"/>
                                    </a:rPr>
                                    <m:t>, </m:t>
                                  </m:r>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a:rPr>
                                    <m:t>⟹</m:t>
                                  </m:r>
                                  <m:r>
                                    <a:rPr lang="en-US" sz="2400" b="0" i="1" smtClean="0">
                                      <a:solidFill>
                                        <a:schemeClr val="tx1"/>
                                      </a:solidFill>
                                      <a:latin typeface="Cambria Math" panose="02040503050406030204" pitchFamily="18" charset="0"/>
                                    </a:rPr>
                                    <m:t>𝑀</m:t>
                                  </m:r>
                                </m:e>
                              </m:d>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m:t>
                              </m:r>
                            </m:oMath>
                          </a14:m>
                          <a:r>
                            <a:rPr lang="en-US" sz="2400" dirty="0" smtClean="0">
                              <a:solidFill>
                                <a:schemeClr val="tx1"/>
                              </a:solidFill>
                            </a:rPr>
                            <a:t> </a:t>
                          </a:r>
                          <a:endParaRPr lang="en-US" sz="2400" dirty="0">
                            <a:solidFill>
                              <a:schemeClr val="tx1"/>
                            </a:solidFill>
                          </a:endParaRPr>
                        </a:p>
                      </a:txBody>
                      <a:tcPr/>
                    </a:tc>
                    <a:tc>
                      <a:txBody>
                        <a:bodyPr/>
                        <a:lstStyle/>
                        <a:p>
                          <a14:m>
                            <m:oMath xmlns:m="http://schemas.openxmlformats.org/officeDocument/2006/math">
                              <m:r>
                                <a:rPr lang="en-US" sz="2400" b="0" i="1" smtClean="0">
                                  <a:solidFill>
                                    <a:schemeClr val="tx1"/>
                                  </a:solidFill>
                                  <a:latin typeface="Cambria Math" panose="02040503050406030204" pitchFamily="18" charset="0"/>
                                </a:rPr>
                                <m:t>𝐶</m:t>
                              </m:r>
                              <m:r>
                                <a:rPr lang="en-US" sz="2400" b="0" i="1" smtClean="0">
                                  <a:solidFill>
                                    <a:schemeClr val="tx1"/>
                                  </a:solidFill>
                                  <a:latin typeface="Cambria Math" panose="02040503050406030204" pitchFamily="18" charset="0"/>
                                </a:rPr>
                                <m:t> </m:t>
                              </m:r>
                            </m:oMath>
                          </a14:m>
                          <a:r>
                            <a:rPr lang="en-US" sz="2400" dirty="0" smtClean="0">
                              <a:solidFill>
                                <a:schemeClr val="tx1"/>
                              </a:solidFill>
                            </a:rPr>
                            <a:t>is a learned clause</a:t>
                          </a:r>
                        </a:p>
                      </a:txBody>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3113748737"/>
                  </p:ext>
                </p:extLst>
              </p:nvPr>
            </p:nvGraphicFramePr>
            <p:xfrm>
              <a:off x="609600" y="1484343"/>
              <a:ext cx="7924800" cy="484729"/>
            </p:xfrm>
            <a:graphic>
              <a:graphicData uri="http://schemas.openxmlformats.org/drawingml/2006/table">
                <a:tbl>
                  <a:tblPr firstRow="1" bandRow="1">
                    <a:tableStyleId>{2D5ABB26-0587-4C30-8999-92F81FD0307C}</a:tableStyleId>
                  </a:tblPr>
                  <a:tblGrid>
                    <a:gridCol w="1475190"/>
                    <a:gridCol w="3477810"/>
                    <a:gridCol w="2971800"/>
                  </a:tblGrid>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Forget</a:t>
                          </a:r>
                        </a:p>
                      </a:txBody>
                      <a:tcPr/>
                    </a:tc>
                    <a:tc>
                      <a:txBody>
                        <a:bodyPr/>
                        <a:lstStyle/>
                        <a:p>
                          <a:endParaRPr lang="en-US"/>
                        </a:p>
                      </a:txBody>
                      <a:tcPr>
                        <a:blipFill rotWithShape="0">
                          <a:blip r:embed="rId2"/>
                          <a:stretch>
                            <a:fillRect l="-42382" t="-9877" r="-85289" b="-20988"/>
                          </a:stretch>
                        </a:blipFill>
                      </a:tcPr>
                    </a:tc>
                    <a:tc>
                      <a:txBody>
                        <a:bodyPr/>
                        <a:lstStyle/>
                        <a:p>
                          <a:endParaRPr lang="en-US"/>
                        </a:p>
                      </a:txBody>
                      <a:tcPr>
                        <a:blipFill rotWithShape="0">
                          <a:blip r:embed="rId2"/>
                          <a:stretch>
                            <a:fillRect l="-166940" t="-9877" b="-20988"/>
                          </a:stretch>
                        </a:blipFill>
                      </a:tcPr>
                    </a:tc>
                  </a:tr>
                </a:tbl>
              </a:graphicData>
            </a:graphic>
          </p:graphicFrame>
        </mc:Fallback>
      </mc:AlternateContent>
      <p:pic>
        <p:nvPicPr>
          <p:cNvPr id="5" name="Picture 4"/>
          <p:cNvPicPr>
            <a:picLocks noChangeAspect="1"/>
          </p:cNvPicPr>
          <p:nvPr/>
        </p:nvPicPr>
        <p:blipFill rotWithShape="1">
          <a:blip r:embed="rId3"/>
          <a:srcRect l="11001" t="14445" r="17000" b="13555"/>
          <a:stretch/>
        </p:blipFill>
        <p:spPr>
          <a:xfrm>
            <a:off x="228600" y="2362200"/>
            <a:ext cx="7857067" cy="4419600"/>
          </a:xfrm>
          <a:prstGeom prst="rect">
            <a:avLst/>
          </a:prstGeom>
        </p:spPr>
      </p:pic>
      <p:sp>
        <p:nvSpPr>
          <p:cNvPr id="4" name="TextBox 3"/>
          <p:cNvSpPr txBox="1"/>
          <p:nvPr/>
        </p:nvSpPr>
        <p:spPr>
          <a:xfrm>
            <a:off x="3011359" y="2514600"/>
            <a:ext cx="6132641" cy="2308324"/>
          </a:xfrm>
          <a:prstGeom prst="rect">
            <a:avLst/>
          </a:prstGeom>
          <a:solidFill>
            <a:schemeClr val="bg1">
              <a:lumMod val="95000"/>
            </a:schemeClr>
          </a:solidFill>
        </p:spPr>
        <p:txBody>
          <a:bodyPr wrap="none" rtlCol="0">
            <a:spAutoFit/>
          </a:bodyPr>
          <a:lstStyle/>
          <a:p>
            <a:r>
              <a:rPr lang="en-US" sz="2400" dirty="0" smtClean="0"/>
              <a:t>Don’t forget to forget: </a:t>
            </a:r>
          </a:p>
          <a:p>
            <a:pPr marL="342900" indent="-342900">
              <a:buFontTx/>
              <a:buChar char="-"/>
            </a:pPr>
            <a:r>
              <a:rPr lang="en-US" sz="2400" dirty="0" smtClean="0"/>
              <a:t>Learned clauses could turn out to be useless.</a:t>
            </a:r>
          </a:p>
          <a:p>
            <a:pPr marL="342900" indent="-342900">
              <a:buFontTx/>
              <a:buChar char="-"/>
            </a:pPr>
            <a:r>
              <a:rPr lang="en-US" sz="2400" dirty="0" smtClean="0"/>
              <a:t>They could hog resources</a:t>
            </a:r>
          </a:p>
          <a:p>
            <a:pPr marL="342900" indent="-342900">
              <a:buFontTx/>
              <a:buChar char="-"/>
            </a:pPr>
            <a:endParaRPr lang="en-US" sz="2400" dirty="0"/>
          </a:p>
          <a:p>
            <a:r>
              <a:rPr lang="en-US" sz="2400" dirty="0" smtClean="0"/>
              <a:t>Blocked Clause Elimination:</a:t>
            </a:r>
          </a:p>
          <a:p>
            <a:r>
              <a:rPr lang="en-US" sz="2400" dirty="0" smtClean="0"/>
              <a:t>- Remove clauses that will not be used in proofs</a:t>
            </a:r>
          </a:p>
        </p:txBody>
      </p:sp>
      <p:pic>
        <p:nvPicPr>
          <p:cNvPr id="7" name="Picture 6"/>
          <p:cNvPicPr>
            <a:picLocks noChangeAspect="1"/>
          </p:cNvPicPr>
          <p:nvPr/>
        </p:nvPicPr>
        <p:blipFill rotWithShape="1">
          <a:blip r:embed="rId3"/>
          <a:srcRect l="59029" t="62859" r="17000" b="21924"/>
          <a:stretch/>
        </p:blipFill>
        <p:spPr>
          <a:xfrm>
            <a:off x="3962400" y="4953000"/>
            <a:ext cx="4876683" cy="1741309"/>
          </a:xfrm>
          <a:prstGeom prst="rect">
            <a:avLst/>
          </a:prstGeom>
        </p:spPr>
      </p:pic>
      <mc:AlternateContent xmlns:mc="http://schemas.openxmlformats.org/markup-compatibility/2006" xmlns:p14="http://schemas.microsoft.com/office/powerpoint/2010/main">
        <mc:Choice Requires="p14">
          <p:contentPart p14:bwMode="auto" r:id="rId4">
            <p14:nvContentPartPr>
              <p14:cNvPr id="10" name="Ink 9"/>
              <p14:cNvContentPartPr/>
              <p14:nvPr/>
            </p14:nvContentPartPr>
            <p14:xfrm>
              <a:off x="2928189" y="5706497"/>
              <a:ext cx="5910840" cy="183600"/>
            </p14:xfrm>
          </p:contentPart>
        </mc:Choice>
        <mc:Fallback xmlns="">
          <p:pic>
            <p:nvPicPr>
              <p:cNvPr id="10" name="Ink 9"/>
              <p:cNvPicPr/>
              <p:nvPr/>
            </p:nvPicPr>
            <p:blipFill>
              <a:blip r:embed="rId5"/>
              <a:stretch>
                <a:fillRect/>
              </a:stretch>
            </p:blipFill>
            <p:spPr>
              <a:xfrm>
                <a:off x="2880309" y="5610377"/>
                <a:ext cx="6006960" cy="375840"/>
              </a:xfrm>
              <a:prstGeom prst="rect">
                <a:avLst/>
              </a:prstGeom>
            </p:spPr>
          </p:pic>
        </mc:Fallback>
      </mc:AlternateContent>
    </p:spTree>
    <p:extLst>
      <p:ext uri="{BB962C8B-B14F-4D97-AF65-F5344CB8AC3E}">
        <p14:creationId xmlns:p14="http://schemas.microsoft.com/office/powerpoint/2010/main" val="23902358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p:cNvPicPr>
            <a:picLocks noChangeAspect="1"/>
          </p:cNvPicPr>
          <p:nvPr/>
        </p:nvPicPr>
        <p:blipFill rotWithShape="1">
          <a:blip r:embed="rId2"/>
          <a:srcRect l="9500" t="10889" r="29000" b="63333"/>
          <a:stretch/>
        </p:blipFill>
        <p:spPr>
          <a:xfrm>
            <a:off x="260610" y="5173746"/>
            <a:ext cx="7054590" cy="1643531"/>
          </a:xfrm>
          <a:prstGeom prst="rect">
            <a:avLst/>
          </a:prstGeom>
        </p:spPr>
      </p:pic>
      <p:sp>
        <p:nvSpPr>
          <p:cNvPr id="9" name="Cloud Callout 8"/>
          <p:cNvSpPr/>
          <p:nvPr/>
        </p:nvSpPr>
        <p:spPr>
          <a:xfrm>
            <a:off x="1524000" y="5257800"/>
            <a:ext cx="5638800" cy="1066800"/>
          </a:xfrm>
          <a:prstGeom prst="cloudCallout">
            <a:avLst>
              <a:gd name="adj1" fmla="val -55003"/>
              <a:gd name="adj2" fmla="val -1114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CDCL steps</a:t>
            </a:r>
            <a:endParaRPr lang="en-US" dirty="0"/>
          </a:p>
        </p:txBody>
      </p:sp>
      <mc:AlternateContent xmlns:mc="http://schemas.openxmlformats.org/markup-compatibility/2006" xmlns:a14="http://schemas.microsoft.com/office/drawing/2010/main">
        <mc:Choice Requires="a14">
          <p:graphicFrame>
            <p:nvGraphicFramePr>
              <p:cNvPr id="3" name="Table 2"/>
              <p:cNvGraphicFramePr>
                <a:graphicFrameLocks noGrp="1"/>
              </p:cNvGraphicFramePr>
              <p:nvPr>
                <p:extLst/>
              </p:nvPr>
            </p:nvGraphicFramePr>
            <p:xfrm>
              <a:off x="609600" y="1484343"/>
              <a:ext cx="7924800" cy="484729"/>
            </p:xfrm>
            <a:graphic>
              <a:graphicData uri="http://schemas.openxmlformats.org/drawingml/2006/table">
                <a:tbl>
                  <a:tblPr firstRow="1" bandRow="1">
                    <a:tableStyleId>{2D5ABB26-0587-4C30-8999-92F81FD0307C}</a:tableStyleId>
                  </a:tblPr>
                  <a:tblGrid>
                    <a:gridCol w="1475190">
                      <a:extLst>
                        <a:ext uri="{9D8B030D-6E8A-4147-A177-3AD203B41FA5}">
                          <a16:colId xmlns:a16="http://schemas.microsoft.com/office/drawing/2014/main" val="20000"/>
                        </a:ext>
                      </a:extLst>
                    </a:gridCol>
                    <a:gridCol w="3782610">
                      <a:extLst>
                        <a:ext uri="{9D8B030D-6E8A-4147-A177-3AD203B41FA5}">
                          <a16:colId xmlns:a16="http://schemas.microsoft.com/office/drawing/2014/main" val="20001"/>
                        </a:ext>
                      </a:extLst>
                    </a:gridCol>
                    <a:gridCol w="2667000">
                      <a:extLst>
                        <a:ext uri="{9D8B030D-6E8A-4147-A177-3AD203B41FA5}">
                          <a16:colId xmlns:a16="http://schemas.microsoft.com/office/drawing/2014/main" val="20002"/>
                        </a:ext>
                      </a:extLst>
                    </a:gridCol>
                  </a:tblGrid>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Restart</a:t>
                          </a: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14:m>
                            <m:oMath xmlns:m="http://schemas.openxmlformats.org/officeDocument/2006/math">
                              <m:r>
                                <a:rPr lang="en-US" sz="2400" b="0" i="1" smtClean="0">
                                  <a:solidFill>
                                    <a:schemeClr val="tx1"/>
                                  </a:solidFill>
                                  <a:latin typeface="Cambria Math"/>
                                </a:rPr>
                                <m:t>𝑀</m:t>
                              </m:r>
                              <m:r>
                                <a:rPr lang="en-US" sz="2400" b="0" i="1" smtClean="0">
                                  <a:solidFill>
                                    <a:schemeClr val="tx1"/>
                                  </a:solidFill>
                                  <a:latin typeface="Cambria Math"/>
                                </a:rPr>
                                <m:t> </m:t>
                              </m:r>
                              <m:d>
                                <m:dPr>
                                  <m:begChr m:val="|"/>
                                  <m:endChr m:val="|"/>
                                  <m:ctrlPr>
                                    <a:rPr lang="en-US" sz="2400" b="0" i="1" smtClean="0">
                                      <a:solidFill>
                                        <a:schemeClr val="tx1"/>
                                      </a:solidFill>
                                      <a:latin typeface="Cambria Math" panose="02040503050406030204" pitchFamily="18" charset="0"/>
                                    </a:rPr>
                                  </m:ctrlPr>
                                </m:dPr>
                                <m:e>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m:t>
                                  </m:r>
                                  <m:r>
                                    <a:rPr lang="en-US" sz="2400" b="0" i="1" smtClean="0">
                                      <a:solidFill>
                                        <a:schemeClr val="tx1"/>
                                      </a:solidFill>
                                      <a:latin typeface="Cambria Math"/>
                                    </a:rPr>
                                    <m:t>𝜖</m:t>
                                  </m:r>
                                  <m:r>
                                    <a:rPr lang="en-US" sz="2400" b="0" i="1" smtClean="0">
                                      <a:solidFill>
                                        <a:schemeClr val="tx1"/>
                                      </a:solidFill>
                                      <a:latin typeface="Cambria Math"/>
                                    </a:rPr>
                                    <m:t>  </m:t>
                                  </m:r>
                                </m:e>
                              </m:d>
                              <m:r>
                                <a:rPr lang="en-US" sz="2400" b="0" i="1" smtClean="0">
                                  <a:solidFill>
                                    <a:schemeClr val="tx1"/>
                                  </a:solidFill>
                                  <a:latin typeface="Cambria Math"/>
                                </a:rPr>
                                <m:t>  </m:t>
                              </m:r>
                              <m:r>
                                <a:rPr lang="en-US" sz="2400" b="0" i="1" smtClean="0">
                                  <a:solidFill>
                                    <a:schemeClr val="tx1"/>
                                  </a:solidFill>
                                  <a:latin typeface="Cambria Math"/>
                                </a:rPr>
                                <m:t>𝐹</m:t>
                              </m:r>
                              <m:r>
                                <a:rPr lang="en-US" sz="2400" b="0" i="1" smtClean="0">
                                  <a:solidFill>
                                    <a:schemeClr val="tx1"/>
                                  </a:solidFill>
                                  <a:latin typeface="Cambria Math"/>
                                </a:rPr>
                                <m:t>  </m:t>
                              </m:r>
                            </m:oMath>
                          </a14:m>
                          <a:r>
                            <a:rPr lang="en-US" sz="2400" dirty="0" smtClean="0">
                              <a:solidFill>
                                <a:schemeClr val="tx1"/>
                              </a:solidFill>
                            </a:rPr>
                            <a:t> </a:t>
                          </a:r>
                          <a:endParaRPr lang="en-US" sz="2400" dirty="0">
                            <a:solidFill>
                              <a:schemeClr val="tx1"/>
                            </a:solidFill>
                          </a:endParaRPr>
                        </a:p>
                      </a:txBody>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2400" dirty="0" smtClean="0">
                            <a:solidFill>
                              <a:schemeClr val="tx1"/>
                            </a:solidFill>
                          </a:endParaRPr>
                        </a:p>
                      </a:txBody>
                      <a:tcPr/>
                    </a:tc>
                    <a:extLst>
                      <a:ext uri="{0D108BD9-81ED-4DB2-BD59-A6C34878D82A}">
                        <a16:rowId xmlns:a16="http://schemas.microsoft.com/office/drawing/2014/main" val="10000"/>
                      </a:ext>
                    </a:extLst>
                  </a:tr>
                </a:tbl>
              </a:graphicData>
            </a:graphic>
          </p:graphicFrame>
        </mc:Choice>
        <mc:Fallback xmlns="">
          <p:graphicFrame>
            <p:nvGraphicFramePr>
              <p:cNvPr id="3" name="Table 2"/>
              <p:cNvGraphicFramePr>
                <a:graphicFrameLocks noGrp="1"/>
              </p:cNvGraphicFramePr>
              <p:nvPr>
                <p:extLst>
                  <p:ext uri="{D42A27DB-BD31-4B8C-83A1-F6EECF244321}">
                    <p14:modId xmlns:p14="http://schemas.microsoft.com/office/powerpoint/2010/main" val="553728308"/>
                  </p:ext>
                </p:extLst>
              </p:nvPr>
            </p:nvGraphicFramePr>
            <p:xfrm>
              <a:off x="609600" y="1484343"/>
              <a:ext cx="7924800" cy="484729"/>
            </p:xfrm>
            <a:graphic>
              <a:graphicData uri="http://schemas.openxmlformats.org/drawingml/2006/table">
                <a:tbl>
                  <a:tblPr firstRow="1" bandRow="1">
                    <a:tableStyleId>{2D5ABB26-0587-4C30-8999-92F81FD0307C}</a:tableStyleId>
                  </a:tblPr>
                  <a:tblGrid>
                    <a:gridCol w="1475190"/>
                    <a:gridCol w="3782610"/>
                    <a:gridCol w="2667000"/>
                  </a:tblGrid>
                  <a:tr h="484729">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r>
                            <a:rPr lang="en-US" sz="2400" dirty="0" smtClean="0">
                              <a:solidFill>
                                <a:schemeClr val="tx1"/>
                              </a:solidFill>
                            </a:rPr>
                            <a:t>Restart</a:t>
                          </a:r>
                        </a:p>
                      </a:txBody>
                      <a:tcPr/>
                    </a:tc>
                    <a:tc>
                      <a:txBody>
                        <a:bodyPr/>
                        <a:lstStyle/>
                        <a:p>
                          <a:endParaRPr lang="en-US"/>
                        </a:p>
                      </a:txBody>
                      <a:tcPr>
                        <a:blipFill rotWithShape="0">
                          <a:blip r:embed="rId3"/>
                          <a:stretch>
                            <a:fillRect l="-38969" t="-9877" r="-70370" b="-20988"/>
                          </a:stretch>
                        </a:blipFill>
                      </a:tcPr>
                    </a:tc>
                    <a:tc>
                      <a:txBody>
                        <a:bodyPr/>
                        <a:lstStyle/>
                        <a:p>
                          <a:pPr marL="0" marR="0" indent="0" algn="l" defTabSz="914363" rtl="0" eaLnBrk="1" fontAlgn="auto" latinLnBrk="0" hangingPunct="1">
                            <a:lnSpc>
                              <a:spcPct val="100000"/>
                            </a:lnSpc>
                            <a:spcBef>
                              <a:spcPts val="0"/>
                            </a:spcBef>
                            <a:spcAft>
                              <a:spcPts val="0"/>
                            </a:spcAft>
                            <a:buClrTx/>
                            <a:buSzTx/>
                            <a:buFontTx/>
                            <a:buNone/>
                            <a:tabLst/>
                            <a:defRPr/>
                          </a:pPr>
                          <a:endParaRPr lang="en-US" sz="2400" dirty="0" smtClean="0">
                            <a:solidFill>
                              <a:schemeClr val="tx1"/>
                            </a:solidFill>
                          </a:endParaRPr>
                        </a:p>
                      </a:txBody>
                      <a:tcPr/>
                    </a:tc>
                  </a:tr>
                </a:tbl>
              </a:graphicData>
            </a:graphic>
          </p:graphicFrame>
        </mc:Fallback>
      </mc:AlternateContent>
      <p:sp>
        <p:nvSpPr>
          <p:cNvPr id="4" name="TextBox 3"/>
          <p:cNvSpPr txBox="1"/>
          <p:nvPr/>
        </p:nvSpPr>
        <p:spPr>
          <a:xfrm>
            <a:off x="921206" y="2637472"/>
            <a:ext cx="6393994" cy="1200329"/>
          </a:xfrm>
          <a:prstGeom prst="rect">
            <a:avLst/>
          </a:prstGeom>
          <a:noFill/>
        </p:spPr>
        <p:txBody>
          <a:bodyPr wrap="none" rtlCol="0">
            <a:spAutoFit/>
          </a:bodyPr>
          <a:lstStyle/>
          <a:p>
            <a:r>
              <a:rPr lang="en-US" sz="2400" dirty="0" smtClean="0"/>
              <a:t>Avoid getting trapped in one part of search space.</a:t>
            </a:r>
          </a:p>
          <a:p>
            <a:r>
              <a:rPr lang="en-US" sz="2400" dirty="0" smtClean="0"/>
              <a:t>Restart with increased delay:</a:t>
            </a:r>
          </a:p>
          <a:p>
            <a:endParaRPr lang="en-US" sz="2400" dirty="0"/>
          </a:p>
        </p:txBody>
      </p:sp>
      <mc:AlternateContent xmlns:mc="http://schemas.openxmlformats.org/markup-compatibility/2006" xmlns:a14="http://schemas.microsoft.com/office/drawing/2010/main">
        <mc:Choice Requires="a14">
          <p:sp>
            <p:nvSpPr>
              <p:cNvPr id="6" name="TextBox 5"/>
              <p:cNvSpPr txBox="1"/>
              <p:nvPr/>
            </p:nvSpPr>
            <p:spPr>
              <a:xfrm>
                <a:off x="649160" y="3805535"/>
                <a:ext cx="8505726" cy="461665"/>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𝑆</m:t>
                          </m:r>
                        </m:e>
                        <m:sub>
                          <m:r>
                            <a:rPr lang="en-US" sz="2400" b="0" i="1" dirty="0" smtClean="0">
                              <a:latin typeface="Cambria Math" panose="02040503050406030204" pitchFamily="18" charset="0"/>
                            </a:rPr>
                            <m:t>1</m:t>
                          </m:r>
                        </m:sub>
                      </m:sSub>
                      <m:r>
                        <a:rPr lang="en-US" sz="2400" b="0" i="1" dirty="0" smtClean="0">
                          <a:latin typeface="Cambria Math" panose="02040503050406030204" pitchFamily="18" charset="0"/>
                        </a:rPr>
                        <m:t>,</m:t>
                      </m:r>
                      <m:sSub>
                        <m:sSubPr>
                          <m:ctrlPr>
                            <a:rPr lang="en-US" sz="2400" b="0" i="1" dirty="0" smtClean="0">
                              <a:latin typeface="Cambria Math" panose="02040503050406030204" pitchFamily="18" charset="0"/>
                            </a:rPr>
                          </m:ctrlPr>
                        </m:sSubPr>
                        <m:e>
                          <m:r>
                            <a:rPr lang="en-US" sz="2400" b="0" i="1" dirty="0" smtClean="0">
                              <a:latin typeface="Cambria Math" panose="02040503050406030204" pitchFamily="18" charset="0"/>
                            </a:rPr>
                            <m:t>𝑆</m:t>
                          </m:r>
                        </m:e>
                        <m:sub>
                          <m:r>
                            <a:rPr lang="en-US" sz="2400" b="0" i="1" dirty="0" smtClean="0">
                              <a:latin typeface="Cambria Math" panose="02040503050406030204" pitchFamily="18" charset="0"/>
                            </a:rPr>
                            <m:t>2</m:t>
                          </m:r>
                        </m:sub>
                      </m:sSub>
                      <m:r>
                        <a:rPr lang="en-US" sz="2400" b="0" i="1" dirty="0" smtClean="0">
                          <a:latin typeface="Cambria Math" panose="02040503050406030204" pitchFamily="18" charset="0"/>
                        </a:rPr>
                        <m:t>,…. =1,1,2,1,1,2,4,1,1,2,1,1,2,4,8,1,1,2,1,1,2,4,1,1,2,4,8,1,…</m:t>
                      </m:r>
                    </m:oMath>
                  </m:oMathPara>
                </a14:m>
                <a:endParaRPr lang="en-US" sz="2400" dirty="0"/>
              </a:p>
            </p:txBody>
          </p:sp>
        </mc:Choice>
        <mc:Fallback xmlns="">
          <p:sp>
            <p:nvSpPr>
              <p:cNvPr id="6" name="TextBox 5"/>
              <p:cNvSpPr txBox="1">
                <a:spLocks noRot="1" noChangeAspect="1" noMove="1" noResize="1" noEditPoints="1" noAdjustHandles="1" noChangeArrowheads="1" noChangeShapeType="1" noTextEdit="1"/>
              </p:cNvSpPr>
              <p:nvPr/>
            </p:nvSpPr>
            <p:spPr>
              <a:xfrm>
                <a:off x="649160" y="3805535"/>
                <a:ext cx="8505726" cy="461665"/>
              </a:xfrm>
              <a:prstGeom prst="rect">
                <a:avLst/>
              </a:prstGeom>
              <a:blipFill rotWithShape="0">
                <a:blip r:embed="rId4"/>
                <a:stretch>
                  <a:fillRect b="-1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p:cNvSpPr txBox="1"/>
              <p:nvPr/>
            </p:nvSpPr>
            <p:spPr>
              <a:xfrm>
                <a:off x="1731246" y="5617498"/>
                <a:ext cx="5532861" cy="347403"/>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d>
                        <m:dPr>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𝑢</m:t>
                              </m:r>
                            </m:e>
                            <m:sub>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+1</m:t>
                              </m:r>
                            </m:sub>
                          </m:sSub>
                          <m:r>
                            <a:rPr lang="en-US" sz="2000" b="0" i="1" smtClean="0">
                              <a:solidFill>
                                <a:schemeClr val="bg1"/>
                              </a:solidFill>
                              <a:latin typeface="Cambria Math" panose="02040503050406030204" pitchFamily="18" charset="0"/>
                            </a:rPr>
                            <m:t>,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𝑣</m:t>
                              </m:r>
                            </m:e>
                            <m:sub>
                              <m:r>
                                <a:rPr lang="en-US" sz="2000" b="0" i="1" smtClean="0">
                                  <a:solidFill>
                                    <a:schemeClr val="bg1"/>
                                  </a:solidFill>
                                  <a:latin typeface="Cambria Math" panose="02040503050406030204" pitchFamily="18" charset="0"/>
                                </a:rPr>
                                <m:t>𝑛</m:t>
                              </m:r>
                              <m:r>
                                <a:rPr lang="en-US" sz="2000" b="0" i="1" smtClean="0">
                                  <a:solidFill>
                                    <a:schemeClr val="bg1"/>
                                  </a:solidFill>
                                  <a:latin typeface="Cambria Math" panose="02040503050406030204" pitchFamily="18" charset="0"/>
                                </a:rPr>
                                <m:t>+1</m:t>
                              </m:r>
                            </m:sub>
                          </m:sSub>
                        </m:e>
                      </m:d>
                      <m:r>
                        <a:rPr lang="en-US" sz="2000" b="0" i="1" smtClean="0">
                          <a:solidFill>
                            <a:schemeClr val="bg1"/>
                          </a:solidFill>
                          <a:latin typeface="Cambria Math" panose="02040503050406030204" pitchFamily="18" charset="0"/>
                        </a:rPr>
                        <m:t>=</m:t>
                      </m:r>
                      <m:d>
                        <m:dPr>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𝑢</m:t>
                              </m:r>
                            </m:e>
                            <m:sub>
                              <m:r>
                                <a:rPr lang="en-US" sz="2000" b="0" i="1" smtClean="0">
                                  <a:solidFill>
                                    <a:schemeClr val="bg1"/>
                                  </a:solidFill>
                                  <a:latin typeface="Cambria Math" panose="02040503050406030204" pitchFamily="18" charset="0"/>
                                </a:rPr>
                                <m:t>𝑛</m:t>
                              </m:r>
                            </m:sub>
                          </m:sSub>
                          <m:r>
                            <a:rPr lang="en-US" sz="2000" b="0" i="1" smtClean="0">
                              <a:solidFill>
                                <a:schemeClr val="bg1"/>
                              </a:solidFill>
                              <a:latin typeface="Cambria Math" panose="02040503050406030204" pitchFamily="18" charset="0"/>
                            </a:rPr>
                            <m:t>&amp; −</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𝑢</m:t>
                              </m:r>
                            </m:e>
                            <m:sub>
                              <m:r>
                                <a:rPr lang="en-US" sz="2000" b="0" i="1" smtClean="0">
                                  <a:solidFill>
                                    <a:schemeClr val="bg1"/>
                                  </a:solidFill>
                                  <a:latin typeface="Cambria Math" panose="02040503050406030204" pitchFamily="18" charset="0"/>
                                </a:rPr>
                                <m:t>𝑛</m:t>
                              </m:r>
                            </m:sub>
                          </m:sSub>
                          <m:r>
                            <a:rPr lang="en-US" sz="2000" b="0" i="1" smtClean="0">
                              <a:solidFill>
                                <a:schemeClr val="bg1"/>
                              </a:solidFill>
                              <a:latin typeface="Cambria Math" panose="02040503050406030204" pitchFamily="18" charset="0"/>
                            </a:rPr>
                            <m:t>?</m:t>
                          </m:r>
                          <m:d>
                            <m:dPr>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𝑢</m:t>
                                  </m:r>
                                </m:e>
                                <m:sub>
                                  <m:r>
                                    <a:rPr lang="en-US" sz="2000" b="0" i="1" smtClean="0">
                                      <a:solidFill>
                                        <a:schemeClr val="bg1"/>
                                      </a:solidFill>
                                      <a:latin typeface="Cambria Math" panose="02040503050406030204" pitchFamily="18" charset="0"/>
                                    </a:rPr>
                                    <m:t>𝑛</m:t>
                                  </m:r>
                                </m:sub>
                              </m:sSub>
                              <m:r>
                                <a:rPr lang="en-US" sz="2000" b="0" i="1" smtClean="0">
                                  <a:solidFill>
                                    <a:schemeClr val="bg1"/>
                                  </a:solidFill>
                                  <a:latin typeface="Cambria Math" panose="02040503050406030204" pitchFamily="18" charset="0"/>
                                </a:rPr>
                                <m:t>+1,1</m:t>
                              </m:r>
                            </m:e>
                          </m:d>
                          <m:r>
                            <a:rPr lang="en-US" sz="2000" b="0" i="1" smtClean="0">
                              <a:solidFill>
                                <a:schemeClr val="bg1"/>
                              </a:solidFill>
                              <a:latin typeface="Cambria Math" panose="02040503050406030204" pitchFamily="18" charset="0"/>
                            </a:rPr>
                            <m:t>:</m:t>
                          </m:r>
                          <m:d>
                            <m:dPr>
                              <m:ctrlPr>
                                <a:rPr lang="en-US" sz="2000" b="0" i="1" smtClean="0">
                                  <a:solidFill>
                                    <a:schemeClr val="bg1"/>
                                  </a:solidFill>
                                  <a:latin typeface="Cambria Math" panose="02040503050406030204" pitchFamily="18" charset="0"/>
                                </a:rPr>
                              </m:ctrlPr>
                            </m:dPr>
                            <m:e>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𝑢</m:t>
                                  </m:r>
                                </m:e>
                                <m:sub>
                                  <m:r>
                                    <a:rPr lang="en-US" sz="2000" b="0" i="1" smtClean="0">
                                      <a:solidFill>
                                        <a:schemeClr val="bg1"/>
                                      </a:solidFill>
                                      <a:latin typeface="Cambria Math" panose="02040503050406030204" pitchFamily="18" charset="0"/>
                                    </a:rPr>
                                    <m:t>𝑛</m:t>
                                  </m:r>
                                </m:sub>
                              </m:sSub>
                              <m:r>
                                <a:rPr lang="en-US" sz="2000" b="0" i="1" smtClean="0">
                                  <a:solidFill>
                                    <a:schemeClr val="bg1"/>
                                  </a:solidFill>
                                  <a:latin typeface="Cambria Math" panose="02040503050406030204" pitchFamily="18" charset="0"/>
                                </a:rPr>
                                <m:t>, 2</m:t>
                              </m:r>
                              <m:sSub>
                                <m:sSubPr>
                                  <m:ctrlPr>
                                    <a:rPr lang="en-US" sz="2000" b="0" i="1" smtClean="0">
                                      <a:solidFill>
                                        <a:schemeClr val="bg1"/>
                                      </a:solidFill>
                                      <a:latin typeface="Cambria Math" panose="02040503050406030204" pitchFamily="18" charset="0"/>
                                    </a:rPr>
                                  </m:ctrlPr>
                                </m:sSubPr>
                                <m:e>
                                  <m:r>
                                    <a:rPr lang="en-US" sz="2000" b="0" i="1" smtClean="0">
                                      <a:solidFill>
                                        <a:schemeClr val="bg1"/>
                                      </a:solidFill>
                                      <a:latin typeface="Cambria Math" panose="02040503050406030204" pitchFamily="18" charset="0"/>
                                    </a:rPr>
                                    <m:t>𝑣</m:t>
                                  </m:r>
                                </m:e>
                                <m:sub>
                                  <m:r>
                                    <a:rPr lang="en-US" sz="2000" b="0" i="1" smtClean="0">
                                      <a:solidFill>
                                        <a:schemeClr val="bg1"/>
                                      </a:solidFill>
                                      <a:latin typeface="Cambria Math" panose="02040503050406030204" pitchFamily="18" charset="0"/>
                                    </a:rPr>
                                    <m:t>𝑛</m:t>
                                  </m:r>
                                </m:sub>
                              </m:sSub>
                            </m:e>
                          </m:d>
                        </m:e>
                      </m:d>
                      <m:r>
                        <a:rPr lang="en-US" sz="2000" b="0" i="1" smtClean="0">
                          <a:solidFill>
                            <a:schemeClr val="bg1"/>
                          </a:solidFill>
                          <a:latin typeface="Cambria Math" panose="02040503050406030204" pitchFamily="18" charset="0"/>
                        </a:rPr>
                        <m:t>.</m:t>
                      </m:r>
                    </m:oMath>
                  </m:oMathPara>
                </a14:m>
                <a:endParaRPr lang="en-US" dirty="0">
                  <a:solidFill>
                    <a:schemeClr val="bg1"/>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1731246" y="5617498"/>
                <a:ext cx="5532861" cy="347403"/>
              </a:xfrm>
              <a:prstGeom prst="rect">
                <a:avLst/>
              </a:prstGeom>
              <a:blipFill rotWithShape="0">
                <a:blip r:embed="rId5"/>
                <a:stretch>
                  <a:fillRect b="-10714"/>
                </a:stretch>
              </a:blipFill>
            </p:spPr>
            <p:txBody>
              <a:bodyPr/>
              <a:lstStyle/>
              <a:p>
                <a:r>
                  <a:rPr lang="en-US">
                    <a:noFill/>
                  </a:rPr>
                  <a:t> </a:t>
                </a:r>
              </a:p>
            </p:txBody>
          </p:sp>
        </mc:Fallback>
      </mc:AlternateContent>
      <p:sp>
        <p:nvSpPr>
          <p:cNvPr id="10" name="TextBox 9"/>
          <p:cNvSpPr txBox="1"/>
          <p:nvPr/>
        </p:nvSpPr>
        <p:spPr>
          <a:xfrm>
            <a:off x="7522446" y="5257800"/>
            <a:ext cx="1487587" cy="1200329"/>
          </a:xfrm>
          <a:prstGeom prst="rect">
            <a:avLst/>
          </a:prstGeom>
          <a:noFill/>
        </p:spPr>
        <p:txBody>
          <a:bodyPr wrap="none" rtlCol="0">
            <a:spAutoFit/>
          </a:bodyPr>
          <a:lstStyle/>
          <a:p>
            <a:r>
              <a:rPr lang="en-US" dirty="0" smtClean="0"/>
              <a:t>Generating </a:t>
            </a:r>
          </a:p>
          <a:p>
            <a:r>
              <a:rPr lang="en-US" dirty="0" smtClean="0"/>
              <a:t>function</a:t>
            </a:r>
          </a:p>
          <a:p>
            <a:r>
              <a:rPr lang="en-US" dirty="0" smtClean="0"/>
              <a:t>[Art .. chapter</a:t>
            </a:r>
          </a:p>
          <a:p>
            <a:r>
              <a:rPr lang="en-US" dirty="0"/>
              <a:t>o</a:t>
            </a:r>
            <a:r>
              <a:rPr lang="en-US" dirty="0" smtClean="0"/>
              <a:t>n SAT]</a:t>
            </a:r>
            <a:endParaRPr lang="en-US" dirty="0"/>
          </a:p>
        </p:txBody>
      </p:sp>
      <p:sp>
        <p:nvSpPr>
          <p:cNvPr id="11" name="TextBox 10"/>
          <p:cNvSpPr txBox="1"/>
          <p:nvPr/>
        </p:nvSpPr>
        <p:spPr>
          <a:xfrm>
            <a:off x="3048000" y="4239399"/>
            <a:ext cx="6172524" cy="369332"/>
          </a:xfrm>
          <a:prstGeom prst="rect">
            <a:avLst/>
          </a:prstGeom>
          <a:noFill/>
        </p:spPr>
        <p:txBody>
          <a:bodyPr wrap="none" rtlCol="0">
            <a:spAutoFit/>
          </a:bodyPr>
          <a:lstStyle/>
          <a:p>
            <a:r>
              <a:rPr lang="en-US" dirty="0" smtClean="0"/>
              <a:t>[Reluctant doubling sequence: </a:t>
            </a:r>
            <a:r>
              <a:rPr lang="en-US" dirty="0" err="1"/>
              <a:t>L</a:t>
            </a:r>
            <a:r>
              <a:rPr lang="en-US" dirty="0" err="1" smtClean="0"/>
              <a:t>uby</a:t>
            </a:r>
            <a:r>
              <a:rPr lang="en-US" dirty="0" smtClean="0"/>
              <a:t>, Sinclair, Zuckerman, IPL 47]</a:t>
            </a:r>
            <a:endParaRPr lang="en-US" dirty="0"/>
          </a:p>
        </p:txBody>
      </p:sp>
    </p:spTree>
    <p:extLst>
      <p:ext uri="{BB962C8B-B14F-4D97-AF65-F5344CB8AC3E}">
        <p14:creationId xmlns:p14="http://schemas.microsoft.com/office/powerpoint/2010/main" val="2534300539"/>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747897"/>
          </a:xfrm>
        </p:spPr>
        <p:txBody>
          <a:bodyPr>
            <a:normAutofit fontScale="90000"/>
          </a:bodyPr>
          <a:lstStyle/>
          <a:p>
            <a:r>
              <a:rPr smtClean="0"/>
              <a:t>Modern DPLL - tuning</a:t>
            </a:r>
            <a:endParaRPr lang="en-US" dirty="0"/>
          </a:p>
        </p:txBody>
      </p:sp>
      <p:sp>
        <p:nvSpPr>
          <p:cNvPr id="3" name="Content Placeholder 2"/>
          <p:cNvSpPr>
            <a:spLocks noGrp="1"/>
          </p:cNvSpPr>
          <p:nvPr>
            <p:ph idx="1"/>
          </p:nvPr>
        </p:nvSpPr>
        <p:spPr>
          <a:xfrm>
            <a:off x="381000" y="1412875"/>
            <a:ext cx="8382000" cy="5262979"/>
          </a:xfrm>
        </p:spPr>
        <p:txBody>
          <a:bodyPr>
            <a:normAutofit/>
          </a:bodyPr>
          <a:lstStyle/>
          <a:p>
            <a:r>
              <a:rPr lang="en-US" dirty="0" smtClean="0"/>
              <a:t>Restart frequency</a:t>
            </a:r>
          </a:p>
          <a:p>
            <a:pPr lvl="1"/>
            <a:r>
              <a:rPr lang="en-US" dirty="0" smtClean="0"/>
              <a:t>Why is restarting good?</a:t>
            </a:r>
          </a:p>
          <a:p>
            <a:pPr lvl="1"/>
            <a:r>
              <a:rPr lang="en-US" dirty="0" smtClean="0"/>
              <a:t>Efficient replay trick for frequent restart</a:t>
            </a:r>
          </a:p>
          <a:p>
            <a:r>
              <a:rPr lang="en-US" dirty="0" smtClean="0"/>
              <a:t>Which variable to split on</a:t>
            </a:r>
          </a:p>
          <a:p>
            <a:r>
              <a:rPr lang="en-US" dirty="0" smtClean="0"/>
              <a:t>Which branch to explore first</a:t>
            </a:r>
          </a:p>
          <a:p>
            <a:r>
              <a:rPr lang="en-US" dirty="0" smtClean="0"/>
              <a:t>Which lemmas to learn</a:t>
            </a:r>
          </a:p>
          <a:p>
            <a:r>
              <a:rPr lang="en-US" dirty="0" smtClean="0"/>
              <a:t>Blocked clause elimination</a:t>
            </a:r>
          </a:p>
          <a:p>
            <a:r>
              <a:rPr lang="en-US" dirty="0" smtClean="0"/>
              <a:t>Cache binary propagations</a:t>
            </a:r>
          </a:p>
          <a:p>
            <a:pPr lvl="1"/>
            <a:r>
              <a:rPr lang="en-US" dirty="0" smtClean="0"/>
              <a:t>This is just scratching the surface</a:t>
            </a:r>
          </a:p>
        </p:txBody>
      </p:sp>
    </p:spTree>
    <p:extLst>
      <p:ext uri="{BB962C8B-B14F-4D97-AF65-F5344CB8AC3E}">
        <p14:creationId xmlns:p14="http://schemas.microsoft.com/office/powerpoint/2010/main" val="297741324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3" name="Picture 22"/>
          <p:cNvPicPr>
            <a:picLocks noChangeAspect="1"/>
          </p:cNvPicPr>
          <p:nvPr/>
        </p:nvPicPr>
        <p:blipFill>
          <a:blip r:embed="rId2"/>
          <a:stretch>
            <a:fillRect/>
          </a:stretch>
        </p:blipFill>
        <p:spPr>
          <a:xfrm>
            <a:off x="-10886" y="2514600"/>
            <a:ext cx="9041152" cy="3785944"/>
          </a:xfrm>
          <a:prstGeom prst="rect">
            <a:avLst/>
          </a:prstGeom>
        </p:spPr>
      </p:pic>
      <p:sp>
        <p:nvSpPr>
          <p:cNvPr id="24" name="Title 1"/>
          <p:cNvSpPr txBox="1">
            <a:spLocks/>
          </p:cNvSpPr>
          <p:nvPr/>
        </p:nvSpPr>
        <p:spPr>
          <a:xfrm>
            <a:off x="381000" y="230189"/>
            <a:ext cx="8382000" cy="75088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DPLL(</a:t>
            </a:r>
            <a:r>
              <a:rPr lang="en-US" b="1" i="1" smtClean="0"/>
              <a:t>T</a:t>
            </a:r>
            <a:r>
              <a:rPr lang="en-US" smtClean="0"/>
              <a:t>) solver interaction</a:t>
            </a:r>
            <a:endParaRPr lang="en-US" dirty="0"/>
          </a:p>
        </p:txBody>
      </p:sp>
    </p:spTree>
    <p:extLst>
      <p:ext uri="{BB962C8B-B14F-4D97-AF65-F5344CB8AC3E}">
        <p14:creationId xmlns:p14="http://schemas.microsoft.com/office/powerpoint/2010/main" val="2135938846"/>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686800" cy="1143000"/>
          </a:xfrm>
        </p:spPr>
        <p:txBody>
          <a:bodyPr>
            <a:normAutofit/>
          </a:bodyPr>
          <a:lstStyle/>
          <a:p>
            <a:r>
              <a:rPr lang="en-US" dirty="0" err="1" smtClean="0"/>
              <a:t>MCSat</a:t>
            </a:r>
            <a:r>
              <a:rPr lang="en-US" dirty="0" smtClean="0"/>
              <a:t>        </a:t>
            </a:r>
            <a:r>
              <a:rPr lang="en-US" sz="1600" dirty="0" smtClean="0"/>
              <a:t>[</a:t>
            </a:r>
            <a:r>
              <a:rPr lang="en-US" sz="1600" dirty="0" err="1" smtClean="0"/>
              <a:t>Jojanovich</a:t>
            </a:r>
            <a:r>
              <a:rPr lang="en-US" sz="1600" dirty="0" smtClean="0"/>
              <a:t>, de Moura]    (Cotton, McMillan</a:t>
            </a:r>
            <a:r>
              <a:rPr lang="en-US" sz="1600" dirty="0"/>
              <a:t>, </a:t>
            </a:r>
            <a:r>
              <a:rPr lang="en-US" sz="1600" dirty="0" smtClean="0"/>
              <a:t>Nieuwenhuis, Voronkov</a:t>
            </a:r>
            <a:r>
              <a:rPr lang="en-US" sz="1600" dirty="0"/>
              <a:t>,,…</a:t>
            </a:r>
            <a:r>
              <a:rPr lang="en-US" sz="1600" dirty="0" smtClean="0"/>
              <a:t>)</a:t>
            </a:r>
            <a:endParaRPr lang="en-US" sz="1600" dirty="0"/>
          </a:p>
        </p:txBody>
      </p:sp>
      <p:sp>
        <p:nvSpPr>
          <p:cNvPr id="3" name="Content Placeholder 2"/>
          <p:cNvSpPr>
            <a:spLocks noGrp="1"/>
          </p:cNvSpPr>
          <p:nvPr>
            <p:ph idx="1"/>
          </p:nvPr>
        </p:nvSpPr>
        <p:spPr/>
        <p:txBody>
          <a:bodyPr/>
          <a:lstStyle/>
          <a:p>
            <a:pPr marL="0" indent="0">
              <a:buNone/>
            </a:pPr>
            <a:r>
              <a:rPr lang="en-US" sz="2400" dirty="0" smtClean="0"/>
              <a:t>Search</a:t>
            </a:r>
          </a:p>
          <a:p>
            <a:pPr lvl="1"/>
            <a:r>
              <a:rPr lang="en-US" sz="2000" i="1" dirty="0" smtClean="0"/>
              <a:t>Trail:</a:t>
            </a:r>
            <a:r>
              <a:rPr lang="en-US" sz="2000" dirty="0" smtClean="0"/>
              <a:t> </a:t>
            </a:r>
            <a:r>
              <a:rPr lang="en-US" sz="2000" i="1" dirty="0" smtClean="0">
                <a:solidFill>
                  <a:srgbClr val="FF0000"/>
                </a:solidFill>
              </a:rPr>
              <a:t>values</a:t>
            </a:r>
            <a:r>
              <a:rPr lang="en-US" sz="2000" dirty="0" smtClean="0">
                <a:solidFill>
                  <a:srgbClr val="FF0000"/>
                </a:solidFill>
              </a:rPr>
              <a:t> </a:t>
            </a:r>
            <a:r>
              <a:rPr lang="en-US" sz="2000" dirty="0" smtClean="0"/>
              <a:t>guessed for </a:t>
            </a:r>
            <a:r>
              <a:rPr lang="en-US" sz="2000" i="1" dirty="0" smtClean="0">
                <a:solidFill>
                  <a:srgbClr val="00B050"/>
                </a:solidFill>
              </a:rPr>
              <a:t>sub-terms</a:t>
            </a:r>
          </a:p>
          <a:p>
            <a:pPr lvl="1"/>
            <a:r>
              <a:rPr lang="en-US" sz="2000" i="1" dirty="0" smtClean="0"/>
              <a:t>Propagate </a:t>
            </a:r>
            <a:r>
              <a:rPr lang="en-US" sz="2000" dirty="0" smtClean="0">
                <a:solidFill>
                  <a:srgbClr val="FF0000"/>
                </a:solidFill>
              </a:rPr>
              <a:t>values</a:t>
            </a:r>
            <a:r>
              <a:rPr lang="en-US" sz="2000" dirty="0" smtClean="0"/>
              <a:t>, derive consequences</a:t>
            </a:r>
          </a:p>
          <a:p>
            <a:pPr lvl="1"/>
            <a:r>
              <a:rPr lang="en-US" sz="2000" i="1" dirty="0" smtClean="0"/>
              <a:t>Conflict resolution: Detect, </a:t>
            </a:r>
            <a:r>
              <a:rPr lang="en-US" sz="2000" i="1" dirty="0" err="1" smtClean="0"/>
              <a:t>backjump</a:t>
            </a:r>
            <a:r>
              <a:rPr lang="en-US" sz="2000" i="1" dirty="0" smtClean="0"/>
              <a:t>, learn</a:t>
            </a:r>
          </a:p>
          <a:p>
            <a:pPr lvl="1"/>
            <a:r>
              <a:rPr lang="en-US" sz="2000" i="1" dirty="0" smtClean="0"/>
              <a:t>Forget, restart, indexing,…</a:t>
            </a:r>
            <a:endParaRPr lang="en-US" sz="2000" i="1" dirty="0"/>
          </a:p>
          <a:p>
            <a:pPr marL="0" indent="0">
              <a:buNone/>
            </a:pPr>
            <a:endParaRPr lang="en-US" i="1" dirty="0" smtClean="0"/>
          </a:p>
          <a:p>
            <a:pPr marL="0" indent="0">
              <a:buNone/>
            </a:pPr>
            <a:endParaRPr lang="en-US" i="1" dirty="0" smtClean="0"/>
          </a:p>
          <a:p>
            <a:pPr marL="457200" lvl="1" indent="0">
              <a:buNone/>
            </a:pPr>
            <a:endParaRPr lang="en-US" i="1" dirty="0"/>
          </a:p>
        </p:txBody>
      </p:sp>
      <p:sp>
        <p:nvSpPr>
          <p:cNvPr id="5" name="Rectangle 4"/>
          <p:cNvSpPr/>
          <p:nvPr/>
        </p:nvSpPr>
        <p:spPr>
          <a:xfrm>
            <a:off x="8077200" y="1600200"/>
            <a:ext cx="9906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T-Solvers</a:t>
            </a:r>
            <a:endParaRPr lang="en-US" dirty="0"/>
          </a:p>
        </p:txBody>
      </p:sp>
      <p:graphicFrame>
        <p:nvGraphicFramePr>
          <p:cNvPr id="6" name="Table 5"/>
          <p:cNvGraphicFramePr>
            <a:graphicFrameLocks noGrp="1"/>
          </p:cNvGraphicFramePr>
          <p:nvPr>
            <p:extLst/>
          </p:nvPr>
        </p:nvGraphicFramePr>
        <p:xfrm>
          <a:off x="609600" y="4267200"/>
          <a:ext cx="4648200" cy="37084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838200">
                  <a:extLst>
                    <a:ext uri="{9D8B030D-6E8A-4147-A177-3AD203B41FA5}">
                      <a16:colId xmlns:a16="http://schemas.microsoft.com/office/drawing/2014/main" val="20002"/>
                    </a:ext>
                  </a:extLst>
                </a:gridCol>
                <a:gridCol w="762000">
                  <a:extLst>
                    <a:ext uri="{9D8B030D-6E8A-4147-A177-3AD203B41FA5}">
                      <a16:colId xmlns:a16="http://schemas.microsoft.com/office/drawing/2014/main" val="20003"/>
                    </a:ext>
                  </a:extLst>
                </a:gridCol>
              </a:tblGrid>
              <a:tr h="370840">
                <a:tc>
                  <a:txBody>
                    <a:bodyPr/>
                    <a:lstStyle/>
                    <a:p>
                      <a:r>
                        <a:rPr lang="en-US" i="1" dirty="0" smtClean="0"/>
                        <a:t>x + y + z &gt; 0</a:t>
                      </a:r>
                      <a:endParaRPr lang="en-US" dirty="0"/>
                    </a:p>
                  </a:txBody>
                  <a:tcPr>
                    <a:solidFill>
                      <a:schemeClr val="bg1">
                        <a:lumMod val="65000"/>
                      </a:schemeClr>
                    </a:solidFill>
                  </a:tcPr>
                </a:tc>
                <a:tc>
                  <a:txBody>
                    <a:bodyPr/>
                    <a:lstStyle/>
                    <a:p>
                      <a:r>
                        <a:rPr lang="en-US" i="1" dirty="0" smtClean="0"/>
                        <a:t> -x + y + z &lt; 0 </a:t>
                      </a:r>
                      <a:endParaRPr lang="en-US" dirty="0"/>
                    </a:p>
                  </a:txBody>
                  <a:tcPr>
                    <a:solidFill>
                      <a:schemeClr val="bg1">
                        <a:lumMod val="65000"/>
                      </a:schemeClr>
                    </a:solidFill>
                  </a:tcPr>
                </a:tc>
                <a:tc>
                  <a:txBody>
                    <a:bodyPr/>
                    <a:lstStyle/>
                    <a:p>
                      <a:r>
                        <a:rPr lang="en-US" dirty="0" smtClean="0"/>
                        <a:t>x = 0</a:t>
                      </a:r>
                      <a:endParaRPr lang="en-US" dirty="0"/>
                    </a:p>
                  </a:txBody>
                  <a:tcPr>
                    <a:solidFill>
                      <a:schemeClr val="bg1">
                        <a:lumMod val="65000"/>
                      </a:schemeClr>
                    </a:solidFill>
                  </a:tcPr>
                </a:tc>
                <a:tc>
                  <a:txBody>
                    <a:bodyPr/>
                    <a:lstStyle/>
                    <a:p>
                      <a:r>
                        <a:rPr lang="en-US" dirty="0" smtClean="0"/>
                        <a:t>y</a:t>
                      </a:r>
                      <a:r>
                        <a:rPr lang="en-US" baseline="0" dirty="0" smtClean="0"/>
                        <a:t> </a:t>
                      </a:r>
                      <a:r>
                        <a:rPr lang="en-US" dirty="0" smtClean="0"/>
                        <a:t>= 0</a:t>
                      </a:r>
                      <a:endParaRPr lang="en-US" dirty="0"/>
                    </a:p>
                  </a:txBody>
                  <a:tcPr>
                    <a:solidFill>
                      <a:schemeClr val="bg1">
                        <a:lumMod val="65000"/>
                      </a:schemeClr>
                    </a:solidFill>
                  </a:tcPr>
                </a:tc>
                <a:extLst>
                  <a:ext uri="{0D108BD9-81ED-4DB2-BD59-A6C34878D82A}">
                    <a16:rowId xmlns:a16="http://schemas.microsoft.com/office/drawing/2014/main" val="10000"/>
                  </a:ext>
                </a:extLst>
              </a:tr>
            </a:tbl>
          </a:graphicData>
        </a:graphic>
      </p:graphicFrame>
      <p:sp>
        <p:nvSpPr>
          <p:cNvPr id="8" name="Rectangle 7"/>
          <p:cNvSpPr/>
          <p:nvPr/>
        </p:nvSpPr>
        <p:spPr>
          <a:xfrm>
            <a:off x="6172200" y="4267200"/>
            <a:ext cx="1447800" cy="914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Arithmetic</a:t>
            </a:r>
          </a:p>
          <a:p>
            <a:pPr algn="ctr"/>
            <a:r>
              <a:rPr lang="en-US" dirty="0" smtClean="0"/>
              <a:t>Solver</a:t>
            </a:r>
            <a:endParaRPr lang="en-US" dirty="0"/>
          </a:p>
        </p:txBody>
      </p:sp>
      <p:cxnSp>
        <p:nvCxnSpPr>
          <p:cNvPr id="10" name="Straight Arrow Connector 9"/>
          <p:cNvCxnSpPr>
            <a:endCxn id="8" idx="1"/>
          </p:cNvCxnSpPr>
          <p:nvPr/>
        </p:nvCxnSpPr>
        <p:spPr>
          <a:xfrm>
            <a:off x="5257800" y="4495800"/>
            <a:ext cx="914400" cy="228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p:cNvCxnSpPr/>
          <p:nvPr/>
        </p:nvCxnSpPr>
        <p:spPr>
          <a:xfrm flipH="1">
            <a:off x="5029200" y="5120481"/>
            <a:ext cx="1676400" cy="762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aphicFrame>
        <p:nvGraphicFramePr>
          <p:cNvPr id="15" name="Table 14"/>
          <p:cNvGraphicFramePr>
            <a:graphicFrameLocks noGrp="1"/>
          </p:cNvGraphicFramePr>
          <p:nvPr>
            <p:extLst/>
          </p:nvPr>
        </p:nvGraphicFramePr>
        <p:xfrm>
          <a:off x="533400" y="5615781"/>
          <a:ext cx="4495800" cy="381000"/>
        </p:xfrm>
        <a:graphic>
          <a:graphicData uri="http://schemas.openxmlformats.org/drawingml/2006/table">
            <a:tbl>
              <a:tblPr firstRow="1" bandRow="1">
                <a:tableStyleId>{5C22544A-7EE6-4342-B048-85BDC9FD1C3A}</a:tableStyleId>
              </a:tblPr>
              <a:tblGrid>
                <a:gridCol w="15240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447800">
                  <a:extLst>
                    <a:ext uri="{9D8B030D-6E8A-4147-A177-3AD203B41FA5}">
                      <a16:colId xmlns:a16="http://schemas.microsoft.com/office/drawing/2014/main" val="20002"/>
                    </a:ext>
                  </a:extLst>
                </a:gridCol>
              </a:tblGrid>
              <a:tr h="381000">
                <a:tc>
                  <a:txBody>
                    <a:bodyPr/>
                    <a:lstStyle/>
                    <a:p>
                      <a:r>
                        <a:rPr lang="en-US" i="1" dirty="0" smtClean="0"/>
                        <a:t>x + y + z &gt; 0</a:t>
                      </a:r>
                      <a:endParaRPr lang="en-US" dirty="0"/>
                    </a:p>
                  </a:txBody>
                  <a:tcPr>
                    <a:solidFill>
                      <a:schemeClr val="bg1">
                        <a:lumMod val="65000"/>
                      </a:schemeClr>
                    </a:solidFill>
                  </a:tcPr>
                </a:tc>
                <a:tc>
                  <a:txBody>
                    <a:bodyPr/>
                    <a:lstStyle/>
                    <a:p>
                      <a:r>
                        <a:rPr lang="en-US" i="1" dirty="0" smtClean="0"/>
                        <a:t> -x + y + z &lt; 0 </a:t>
                      </a:r>
                      <a:endParaRPr lang="en-US" dirty="0"/>
                    </a:p>
                  </a:txBody>
                  <a:tcPr>
                    <a:solidFill>
                      <a:schemeClr val="bg1">
                        <a:lumMod val="65000"/>
                      </a:schemeClr>
                    </a:solidFill>
                  </a:tcPr>
                </a:tc>
                <a:tc>
                  <a:txBody>
                    <a:bodyPr/>
                    <a:lstStyle/>
                    <a:p>
                      <a:r>
                        <a:rPr lang="en-US" dirty="0" smtClean="0"/>
                        <a:t>x &gt;</a:t>
                      </a:r>
                      <a:r>
                        <a:rPr lang="en-US" baseline="0" dirty="0" smtClean="0"/>
                        <a:t> 0</a:t>
                      </a:r>
                      <a:endParaRPr lang="en-US" dirty="0"/>
                    </a:p>
                  </a:txBody>
                  <a:tcPr>
                    <a:solidFill>
                      <a:schemeClr val="bg1">
                        <a:lumMod val="65000"/>
                      </a:schemeClr>
                    </a:solidFill>
                  </a:tcPr>
                </a:tc>
                <a:extLst>
                  <a:ext uri="{0D108BD9-81ED-4DB2-BD59-A6C34878D82A}">
                    <a16:rowId xmlns:a16="http://schemas.microsoft.com/office/drawing/2014/main" val="10000"/>
                  </a:ext>
                </a:extLst>
              </a:tr>
            </a:tbl>
          </a:graphicData>
        </a:graphic>
      </p:graphicFrame>
      <p:sp>
        <p:nvSpPr>
          <p:cNvPr id="16" name="TextBox 15"/>
          <p:cNvSpPr txBox="1"/>
          <p:nvPr/>
        </p:nvSpPr>
        <p:spPr>
          <a:xfrm>
            <a:off x="5832710" y="5629553"/>
            <a:ext cx="1986698" cy="369332"/>
          </a:xfrm>
          <a:prstGeom prst="rect">
            <a:avLst/>
          </a:prstGeom>
          <a:noFill/>
        </p:spPr>
        <p:txBody>
          <a:bodyPr wrap="none" rtlCol="0">
            <a:spAutoFit/>
          </a:bodyPr>
          <a:lstStyle/>
          <a:p>
            <a:r>
              <a:rPr lang="en-US" dirty="0" smtClean="0"/>
              <a:t>Conflict: z &gt; 0, z &lt; 0</a:t>
            </a:r>
            <a:endParaRPr lang="en-US" dirty="0"/>
          </a:p>
        </p:txBody>
      </p:sp>
      <mc:AlternateContent xmlns:mc="http://schemas.openxmlformats.org/markup-compatibility/2006" xmlns:a14="http://schemas.microsoft.com/office/drawing/2010/main">
        <mc:Choice Requires="a14">
          <p:sp>
            <p:nvSpPr>
              <p:cNvPr id="18" name="TextBox 17"/>
              <p:cNvSpPr txBox="1"/>
              <p:nvPr/>
            </p:nvSpPr>
            <p:spPr>
              <a:xfrm>
                <a:off x="609600" y="6412713"/>
                <a:ext cx="8145178" cy="369332"/>
              </a:xfrm>
              <a:prstGeom prst="rect">
                <a:avLst/>
              </a:prstGeom>
              <a:noFill/>
            </p:spPr>
            <p:txBody>
              <a:bodyPr wrap="none" rtlCol="0">
                <a:spAutoFit/>
              </a:bodyPr>
              <a:lstStyle/>
              <a:p>
                <a:r>
                  <a:rPr lang="en-US" dirty="0" smtClean="0"/>
                  <a:t>x &gt; 0 is “explained” by the clause </a:t>
                </a:r>
                <a14:m>
                  <m:oMath xmlns:m="http://schemas.openxmlformats.org/officeDocument/2006/math">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𝑧</m:t>
                    </m:r>
                    <m:r>
                      <a:rPr lang="en-US" i="1" dirty="0" smtClean="0">
                        <a:latin typeface="Cambria Math" panose="02040503050406030204" pitchFamily="18" charset="0"/>
                      </a:rPr>
                      <m:t> &gt; 0∧ −</m:t>
                    </m:r>
                    <m:r>
                      <a:rPr lang="en-US" i="1" dirty="0" smtClean="0">
                        <a:latin typeface="Cambria Math" panose="02040503050406030204" pitchFamily="18" charset="0"/>
                      </a:rPr>
                      <m:t>𝑥</m:t>
                    </m:r>
                    <m:r>
                      <a:rPr lang="en-US" i="1" dirty="0" smtClean="0">
                        <a:latin typeface="Cambria Math" panose="02040503050406030204" pitchFamily="18" charset="0"/>
                      </a:rPr>
                      <m:t> + </m:t>
                    </m:r>
                    <m:r>
                      <a:rPr lang="en-US" i="1" dirty="0" smtClean="0">
                        <a:latin typeface="Cambria Math" panose="02040503050406030204" pitchFamily="18" charset="0"/>
                      </a:rPr>
                      <m:t>𝑦</m:t>
                    </m:r>
                    <m:r>
                      <a:rPr lang="en-US" i="1" dirty="0" smtClean="0">
                        <a:latin typeface="Cambria Math" panose="02040503050406030204" pitchFamily="18" charset="0"/>
                      </a:rPr>
                      <m:t> + </m:t>
                    </m:r>
                    <m:r>
                      <a:rPr lang="en-US" i="1" dirty="0" smtClean="0">
                        <a:latin typeface="Cambria Math" panose="02040503050406030204" pitchFamily="18" charset="0"/>
                      </a:rPr>
                      <m:t>𝑧</m:t>
                    </m:r>
                    <m:r>
                      <a:rPr lang="en-US" i="1" dirty="0" smtClean="0">
                        <a:latin typeface="Cambria Math" panose="02040503050406030204" pitchFamily="18" charset="0"/>
                      </a:rPr>
                      <m:t> &lt; 0⇒ </m:t>
                    </m:r>
                    <m:r>
                      <a:rPr lang="en-US" i="1" dirty="0" smtClean="0">
                        <a:latin typeface="Cambria Math" panose="02040503050406030204" pitchFamily="18" charset="0"/>
                      </a:rPr>
                      <m:t>𝑥</m:t>
                    </m:r>
                    <m:r>
                      <a:rPr lang="en-US" i="1" dirty="0" smtClean="0">
                        <a:latin typeface="Cambria Math" panose="02040503050406030204" pitchFamily="18" charset="0"/>
                      </a:rPr>
                      <m:t> &gt; 0</m:t>
                    </m:r>
                  </m:oMath>
                </a14:m>
                <a:endParaRPr lang="en-US" dirty="0"/>
              </a:p>
            </p:txBody>
          </p:sp>
        </mc:Choice>
        <mc:Fallback xmlns="">
          <p:sp>
            <p:nvSpPr>
              <p:cNvPr id="18" name="TextBox 17"/>
              <p:cNvSpPr txBox="1">
                <a:spLocks noRot="1" noChangeAspect="1" noMove="1" noResize="1" noEditPoints="1" noAdjustHandles="1" noChangeArrowheads="1" noChangeShapeType="1" noTextEdit="1"/>
              </p:cNvSpPr>
              <p:nvPr/>
            </p:nvSpPr>
            <p:spPr>
              <a:xfrm>
                <a:off x="609600" y="6412713"/>
                <a:ext cx="8145178" cy="369332"/>
              </a:xfrm>
              <a:prstGeom prst="rect">
                <a:avLst/>
              </a:prstGeom>
              <a:blipFill rotWithShape="0">
                <a:blip r:embed="rId3"/>
                <a:stretch>
                  <a:fillRect l="-599" t="-9836" b="-24590"/>
                </a:stretch>
              </a:blipFill>
            </p:spPr>
            <p:txBody>
              <a:bodyPr/>
              <a:lstStyle/>
              <a:p>
                <a:r>
                  <a:rPr lang="en-US">
                    <a:noFill/>
                  </a:rPr>
                  <a:t> </a:t>
                </a:r>
              </a:p>
            </p:txBody>
          </p:sp>
        </mc:Fallback>
      </mc:AlternateContent>
      <p:graphicFrame>
        <p:nvGraphicFramePr>
          <p:cNvPr id="14" name="Table 13"/>
          <p:cNvGraphicFramePr>
            <a:graphicFrameLocks noGrp="1"/>
          </p:cNvGraphicFramePr>
          <p:nvPr>
            <p:extLst>
              <p:ext uri="{D42A27DB-BD31-4B8C-83A1-F6EECF244321}">
                <p14:modId xmlns:p14="http://schemas.microsoft.com/office/powerpoint/2010/main" val="2135150162"/>
              </p:ext>
            </p:extLst>
          </p:nvPr>
        </p:nvGraphicFramePr>
        <p:xfrm>
          <a:off x="4267200" y="1591271"/>
          <a:ext cx="3713137" cy="274320"/>
        </p:xfrm>
        <a:graphic>
          <a:graphicData uri="http://schemas.openxmlformats.org/drawingml/2006/table">
            <a:tbl>
              <a:tblPr firstRow="1" bandRow="1">
                <a:tableStyleId>{5C22544A-7EE6-4342-B048-85BDC9FD1C3A}</a:tableStyleId>
              </a:tblPr>
              <a:tblGrid>
                <a:gridCol w="1217422">
                  <a:extLst>
                    <a:ext uri="{9D8B030D-6E8A-4147-A177-3AD203B41FA5}">
                      <a16:colId xmlns:a16="http://schemas.microsoft.com/office/drawing/2014/main" val="20000"/>
                    </a:ext>
                  </a:extLst>
                </a:gridCol>
                <a:gridCol w="1217422">
                  <a:extLst>
                    <a:ext uri="{9D8B030D-6E8A-4147-A177-3AD203B41FA5}">
                      <a16:colId xmlns:a16="http://schemas.microsoft.com/office/drawing/2014/main" val="20001"/>
                    </a:ext>
                  </a:extLst>
                </a:gridCol>
                <a:gridCol w="669582">
                  <a:extLst>
                    <a:ext uri="{9D8B030D-6E8A-4147-A177-3AD203B41FA5}">
                      <a16:colId xmlns:a16="http://schemas.microsoft.com/office/drawing/2014/main" val="20002"/>
                    </a:ext>
                  </a:extLst>
                </a:gridCol>
                <a:gridCol w="608711">
                  <a:extLst>
                    <a:ext uri="{9D8B030D-6E8A-4147-A177-3AD203B41FA5}">
                      <a16:colId xmlns:a16="http://schemas.microsoft.com/office/drawing/2014/main" val="20003"/>
                    </a:ext>
                  </a:extLst>
                </a:gridCol>
              </a:tblGrid>
              <a:tr h="240150">
                <a:tc>
                  <a:txBody>
                    <a:bodyPr/>
                    <a:lstStyle/>
                    <a:p>
                      <a:r>
                        <a:rPr lang="en-US" sz="1200" i="1" dirty="0" smtClean="0"/>
                        <a:t>x + y + z &gt; 0</a:t>
                      </a:r>
                      <a:endParaRPr lang="en-US" sz="1200" dirty="0"/>
                    </a:p>
                  </a:txBody>
                  <a:tcPr>
                    <a:solidFill>
                      <a:schemeClr val="bg1">
                        <a:lumMod val="65000"/>
                      </a:schemeClr>
                    </a:solidFill>
                  </a:tcPr>
                </a:tc>
                <a:tc>
                  <a:txBody>
                    <a:bodyPr/>
                    <a:lstStyle/>
                    <a:p>
                      <a:r>
                        <a:rPr lang="en-US" sz="1200" i="1" dirty="0" smtClean="0"/>
                        <a:t> -x + y + z &lt; 0 </a:t>
                      </a:r>
                      <a:endParaRPr lang="en-US" sz="1200" dirty="0"/>
                    </a:p>
                  </a:txBody>
                  <a:tcPr>
                    <a:solidFill>
                      <a:schemeClr val="bg1">
                        <a:lumMod val="65000"/>
                      </a:schemeClr>
                    </a:solidFill>
                  </a:tcPr>
                </a:tc>
                <a:tc>
                  <a:txBody>
                    <a:bodyPr/>
                    <a:lstStyle/>
                    <a:p>
                      <a:r>
                        <a:rPr lang="en-US" sz="1200" dirty="0" smtClean="0"/>
                        <a:t>x = 0</a:t>
                      </a:r>
                      <a:endParaRPr lang="en-US" sz="1200" dirty="0"/>
                    </a:p>
                  </a:txBody>
                  <a:tcPr>
                    <a:solidFill>
                      <a:schemeClr val="bg1">
                        <a:lumMod val="65000"/>
                      </a:schemeClr>
                    </a:solidFill>
                  </a:tcPr>
                </a:tc>
                <a:tc>
                  <a:txBody>
                    <a:bodyPr/>
                    <a:lstStyle/>
                    <a:p>
                      <a:r>
                        <a:rPr lang="en-US" sz="1200" dirty="0" smtClean="0"/>
                        <a:t>y</a:t>
                      </a:r>
                      <a:r>
                        <a:rPr lang="en-US" sz="1200" baseline="0" dirty="0" smtClean="0"/>
                        <a:t> </a:t>
                      </a:r>
                      <a:r>
                        <a:rPr lang="en-US" sz="1200" dirty="0" smtClean="0"/>
                        <a:t>= 0</a:t>
                      </a:r>
                      <a:endParaRPr lang="en-US" sz="1200" dirty="0"/>
                    </a:p>
                  </a:txBody>
                  <a:tcPr>
                    <a:solidFill>
                      <a:schemeClr val="bg1">
                        <a:lumMod val="65000"/>
                      </a:schemeClr>
                    </a:solidFill>
                  </a:tcPr>
                </a:tc>
                <a:extLst>
                  <a:ext uri="{0D108BD9-81ED-4DB2-BD59-A6C34878D82A}">
                    <a16:rowId xmlns:a16="http://schemas.microsoft.com/office/drawing/2014/main" val="10000"/>
                  </a:ext>
                </a:extLst>
              </a:tr>
            </a:tbl>
          </a:graphicData>
        </a:graphic>
      </p:graphicFrame>
      <p:sp>
        <p:nvSpPr>
          <p:cNvPr id="9" name="TextBox 8"/>
          <p:cNvSpPr txBox="1"/>
          <p:nvPr/>
        </p:nvSpPr>
        <p:spPr>
          <a:xfrm>
            <a:off x="4226212" y="1280197"/>
            <a:ext cx="574388" cy="369332"/>
          </a:xfrm>
          <a:prstGeom prst="rect">
            <a:avLst/>
          </a:prstGeom>
          <a:noFill/>
        </p:spPr>
        <p:txBody>
          <a:bodyPr wrap="none" rtlCol="0">
            <a:spAutoFit/>
          </a:bodyPr>
          <a:lstStyle/>
          <a:p>
            <a:r>
              <a:rPr lang="en-US" dirty="0" smtClean="0"/>
              <a:t>Trail</a:t>
            </a:r>
            <a:endParaRPr lang="en-US" dirty="0"/>
          </a:p>
        </p:txBody>
      </p:sp>
      <p:sp>
        <p:nvSpPr>
          <p:cNvPr id="11" name="Rectangle 10"/>
          <p:cNvSpPr/>
          <p:nvPr/>
        </p:nvSpPr>
        <p:spPr>
          <a:xfrm>
            <a:off x="5832710" y="2200675"/>
            <a:ext cx="1330090" cy="454413"/>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MCSAT</a:t>
            </a:r>
            <a:endParaRPr lang="en-US" dirty="0"/>
          </a:p>
        </p:txBody>
      </p:sp>
      <p:cxnSp>
        <p:nvCxnSpPr>
          <p:cNvPr id="17" name="Straight Arrow Connector 16"/>
          <p:cNvCxnSpPr/>
          <p:nvPr/>
        </p:nvCxnSpPr>
        <p:spPr>
          <a:xfrm flipV="1">
            <a:off x="6896100" y="1831466"/>
            <a:ext cx="647700" cy="5307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p:cNvCxnSpPr>
            <a:endCxn id="11" idx="3"/>
          </p:cNvCxnSpPr>
          <p:nvPr/>
        </p:nvCxnSpPr>
        <p:spPr>
          <a:xfrm flipH="1" flipV="1">
            <a:off x="7162800" y="2427882"/>
            <a:ext cx="914400" cy="10518"/>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6705600" y="2668847"/>
            <a:ext cx="571500" cy="4204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p:cNvCxnSpPr/>
          <p:nvPr/>
        </p:nvCxnSpPr>
        <p:spPr>
          <a:xfrm flipH="1">
            <a:off x="5889860" y="2678505"/>
            <a:ext cx="400050" cy="32861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TextBox 28"/>
          <p:cNvSpPr txBox="1"/>
          <p:nvPr/>
        </p:nvSpPr>
        <p:spPr>
          <a:xfrm>
            <a:off x="6926638" y="3049750"/>
            <a:ext cx="1760162" cy="369332"/>
          </a:xfrm>
          <a:prstGeom prst="rect">
            <a:avLst/>
          </a:prstGeom>
          <a:noFill/>
        </p:spPr>
        <p:txBody>
          <a:bodyPr wrap="none" rtlCol="0">
            <a:spAutoFit/>
          </a:bodyPr>
          <a:lstStyle/>
          <a:p>
            <a:r>
              <a:rPr lang="en-US" dirty="0" smtClean="0"/>
              <a:t>Craig Interpolant</a:t>
            </a:r>
            <a:endParaRPr lang="en-US" dirty="0"/>
          </a:p>
        </p:txBody>
      </p:sp>
      <p:sp>
        <p:nvSpPr>
          <p:cNvPr id="30" name="TextBox 29"/>
          <p:cNvSpPr txBox="1"/>
          <p:nvPr/>
        </p:nvSpPr>
        <p:spPr>
          <a:xfrm>
            <a:off x="5105400" y="3164160"/>
            <a:ext cx="1544525" cy="369332"/>
          </a:xfrm>
          <a:prstGeom prst="rect">
            <a:avLst/>
          </a:prstGeom>
          <a:noFill/>
        </p:spPr>
        <p:txBody>
          <a:bodyPr wrap="none" rtlCol="0">
            <a:spAutoFit/>
          </a:bodyPr>
          <a:lstStyle/>
          <a:p>
            <a:r>
              <a:rPr lang="en-US" dirty="0" smtClean="0"/>
              <a:t>Generalization</a:t>
            </a:r>
            <a:endParaRPr lang="en-US" dirty="0"/>
          </a:p>
        </p:txBody>
      </p:sp>
    </p:spTree>
    <p:extLst>
      <p:ext uri="{BB962C8B-B14F-4D97-AF65-F5344CB8AC3E}">
        <p14:creationId xmlns:p14="http://schemas.microsoft.com/office/powerpoint/2010/main" val="141535545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 Placeholder 2"/>
          <p:cNvSpPr txBox="1">
            <a:spLocks/>
          </p:cNvSpPr>
          <p:nvPr/>
        </p:nvSpPr>
        <p:spPr>
          <a:xfrm>
            <a:off x="1207539" y="2774173"/>
            <a:ext cx="6664255" cy="1218795"/>
          </a:xfrm>
          <a:prstGeom prst="rect">
            <a:avLst/>
          </a:prstGeom>
        </p:spPr>
        <p:txBody>
          <a:bodyPr vert="horz" wrap="square" lIns="0" tIns="0" rIns="0" bIns="0" rtlCol="0">
            <a:spAutoFit/>
          </a:bodyPr>
          <a:lstStyle/>
          <a:p>
            <a:pPr marL="384954" marR="0" lvl="0" indent="-384954" algn="ctr" defTabSz="914363" eaLnBrk="1" fontAlgn="auto" latinLnBrk="0" hangingPunct="1">
              <a:lnSpc>
                <a:spcPct val="90000"/>
              </a:lnSpc>
              <a:spcBef>
                <a:spcPct val="20000"/>
              </a:spcBef>
              <a:spcAft>
                <a:spcPts val="0"/>
              </a:spcAft>
              <a:buClrTx/>
              <a:buSzPct val="90000"/>
              <a:buFontTx/>
              <a:buNone/>
              <a:tabLst/>
              <a:defRPr/>
            </a:pPr>
            <a:r>
              <a:rPr kumimoji="0" lang="en-US" sz="4400" b="1" i="0" u="none" strike="noStrike" kern="0" cap="none" spc="0" normalizeH="0" baseline="0" noProof="0" dirty="0" smtClean="0">
                <a:ln>
                  <a:noFill/>
                </a:ln>
                <a:solidFill>
                  <a:srgbClr val="FF0000"/>
                </a:solidFill>
                <a:effectLst/>
                <a:uLnTx/>
                <a:uFillTx/>
                <a:sym typeface="Symbol"/>
              </a:rPr>
              <a:t>Is formula </a:t>
            </a:r>
            <a:r>
              <a:rPr kumimoji="0" lang="en-US" sz="4400" b="1" i="1" u="none" strike="noStrike" kern="0" cap="none" spc="0" normalizeH="0" baseline="0" noProof="0" dirty="0" smtClean="0">
                <a:ln>
                  <a:noFill/>
                </a:ln>
                <a:solidFill>
                  <a:srgbClr val="FF0000"/>
                </a:solidFill>
                <a:effectLst/>
                <a:uLnTx/>
                <a:uFillTx/>
                <a:sym typeface="Symbol"/>
              </a:rPr>
              <a:t></a:t>
            </a:r>
            <a:r>
              <a:rPr kumimoji="0" lang="en-US" sz="4400" b="1" i="0" u="none" strike="noStrike" kern="0" cap="none" spc="0" normalizeH="0" baseline="0" noProof="0" dirty="0" smtClean="0">
                <a:ln>
                  <a:noFill/>
                </a:ln>
                <a:solidFill>
                  <a:srgbClr val="FF0000"/>
                </a:solidFill>
                <a:effectLst/>
                <a:uLnTx/>
                <a:uFillTx/>
                <a:sym typeface="Symbol"/>
              </a:rPr>
              <a:t>  </a:t>
            </a:r>
            <a:r>
              <a:rPr kumimoji="0" lang="en-US" sz="4400" b="1" i="0" u="none" strike="noStrike" kern="0" cap="none" spc="0" normalizeH="0" baseline="0" noProof="0" dirty="0" err="1" smtClean="0">
                <a:ln>
                  <a:noFill/>
                </a:ln>
                <a:solidFill>
                  <a:srgbClr val="FF0000"/>
                </a:solidFill>
                <a:effectLst/>
                <a:uLnTx/>
                <a:uFillTx/>
                <a:sym typeface="Symbol"/>
              </a:rPr>
              <a:t>satisfiable</a:t>
            </a:r>
            <a:r>
              <a:rPr kumimoji="0" lang="en-US" sz="4400" b="1" i="0" u="none" strike="noStrike" kern="0" cap="none" spc="0" normalizeH="0" baseline="0" noProof="0" dirty="0" smtClean="0">
                <a:ln>
                  <a:noFill/>
                </a:ln>
                <a:solidFill>
                  <a:srgbClr val="FF0000"/>
                </a:solidFill>
                <a:effectLst/>
                <a:uLnTx/>
                <a:uFillTx/>
                <a:sym typeface="Symbol"/>
              </a:rPr>
              <a:t> modulo theory </a:t>
            </a:r>
            <a:r>
              <a:rPr kumimoji="0" lang="en-US" sz="4400" b="1" i="1" u="none" strike="noStrike" kern="0" cap="none" spc="0" normalizeH="0" baseline="0" noProof="0" dirty="0" smtClean="0">
                <a:ln>
                  <a:noFill/>
                </a:ln>
                <a:solidFill>
                  <a:srgbClr val="FF0000"/>
                </a:solidFill>
                <a:effectLst/>
                <a:uLnTx/>
                <a:uFillTx/>
                <a:sym typeface="Symbol"/>
              </a:rPr>
              <a:t>T </a:t>
            </a:r>
            <a:r>
              <a:rPr kumimoji="0" lang="en-US" sz="4400" b="1" i="0" u="none" strike="noStrike" kern="0" cap="none" spc="0" normalizeH="0" baseline="0" noProof="0" dirty="0" smtClean="0">
                <a:ln>
                  <a:noFill/>
                </a:ln>
                <a:solidFill>
                  <a:srgbClr val="FF0000"/>
                </a:solidFill>
                <a:effectLst/>
                <a:uLnTx/>
                <a:uFillTx/>
                <a:sym typeface="Symbol"/>
              </a:rPr>
              <a:t>? </a:t>
            </a:r>
          </a:p>
        </p:txBody>
      </p:sp>
      <p:sp>
        <p:nvSpPr>
          <p:cNvPr id="5" name="Rectangular Callout 4"/>
          <p:cNvSpPr/>
          <p:nvPr/>
        </p:nvSpPr>
        <p:spPr bwMode="auto">
          <a:xfrm>
            <a:off x="3838470" y="4401177"/>
            <a:ext cx="4863402" cy="1587640"/>
          </a:xfrm>
          <a:prstGeom prst="wedgeRectCallout">
            <a:avLst>
              <a:gd name="adj1" fmla="val -9250"/>
              <a:gd name="adj2" fmla="val -74842"/>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rPr>
              <a:t>SMT solvers have specialized algorithms for </a:t>
            </a:r>
            <a:r>
              <a:rPr kumimoji="0" lang="en-US" sz="2800" b="0" i="1" u="none" strike="noStrike" kern="0" cap="none" spc="0" normalizeH="0" baseline="0" noProof="0" dirty="0" smtClean="0">
                <a:ln>
                  <a:noFill/>
                </a:ln>
                <a:solidFill>
                  <a:srgbClr val="000000"/>
                </a:solidFill>
                <a:effectLst/>
                <a:uLnTx/>
                <a:uFillTx/>
                <a:latin typeface="Segoe"/>
              </a:rPr>
              <a:t>T</a:t>
            </a:r>
          </a:p>
        </p:txBody>
      </p:sp>
      <p:sp>
        <p:nvSpPr>
          <p:cNvPr id="6" name="Title 1"/>
          <p:cNvSpPr txBox="1">
            <a:spLocks/>
          </p:cNvSpPr>
          <p:nvPr/>
        </p:nvSpPr>
        <p:spPr>
          <a:xfrm>
            <a:off x="381000" y="230187"/>
            <a:ext cx="8382000" cy="664797"/>
          </a:xfrm>
          <a:prstGeom prst="rect">
            <a:avLst/>
          </a:prstGeom>
        </p:spPr>
        <p:txBody>
          <a:bodyPr>
            <a:normAutofit fontScale="900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z="4800" smtClean="0"/>
              <a:t>Satisfiability Modulo Theories (SMT)</a:t>
            </a:r>
            <a:endParaRPr lang="en-US" sz="4800" spc="-167" dirty="0">
              <a:solidFill>
                <a:schemeClr val="accent1"/>
              </a:solidFill>
              <a:effectLst>
                <a:outerShdw blurRad="50800" dist="38100" dir="2700000" algn="tl" rotWithShape="0">
                  <a:prstClr val="black">
                    <a:alpha val="61000"/>
                  </a:prstClr>
                </a:outerShdw>
              </a:effectLst>
            </a:endParaRPr>
          </a:p>
        </p:txBody>
      </p:sp>
    </p:spTree>
    <p:extLst>
      <p:ext uri="{BB962C8B-B14F-4D97-AF65-F5344CB8AC3E}">
        <p14:creationId xmlns:p14="http://schemas.microsoft.com/office/powerpoint/2010/main" val="88730086"/>
      </p:ext>
    </p:extLst>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057146"/>
            <a:ext cx="7772400" cy="1362075"/>
          </a:xfrm>
        </p:spPr>
        <p:txBody>
          <a:bodyPr/>
          <a:lstStyle/>
          <a:p>
            <a:r>
              <a:rPr lang="en-US" dirty="0" smtClean="0"/>
              <a:t>Theory </a:t>
            </a:r>
            <a:r>
              <a:rPr lang="en-US" dirty="0" err="1" smtClean="0"/>
              <a:t>SOlvers</a:t>
            </a:r>
            <a:r>
              <a:rPr lang="en-US" dirty="0" smtClean="0"/>
              <a:t/>
            </a:r>
            <a:br>
              <a:rPr lang="en-US" dirty="0" smtClean="0"/>
            </a:br>
            <a:endParaRPr lang="en-US" dirty="0"/>
          </a:p>
        </p:txBody>
      </p:sp>
    </p:spTree>
    <p:extLst>
      <p:ext uri="{BB962C8B-B14F-4D97-AF65-F5344CB8AC3E}">
        <p14:creationId xmlns:p14="http://schemas.microsoft.com/office/powerpoint/2010/main" val="312314557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Conceptually</a:t>
            </a:r>
            <a:endParaRPr lang="en-US" dirty="0"/>
          </a:p>
        </p:txBody>
      </p:sp>
      <p:sp>
        <p:nvSpPr>
          <p:cNvPr id="3" name="Content Placeholder 2"/>
          <p:cNvSpPr>
            <a:spLocks noGrp="1"/>
          </p:cNvSpPr>
          <p:nvPr>
            <p:ph idx="1"/>
          </p:nvPr>
        </p:nvSpPr>
        <p:spPr>
          <a:xfrm>
            <a:off x="457200" y="1600200"/>
            <a:ext cx="8229600" cy="5029200"/>
          </a:xfrm>
        </p:spPr>
        <p:txBody>
          <a:bodyPr>
            <a:normAutofit fontScale="92500"/>
          </a:bodyPr>
          <a:lstStyle/>
          <a:p>
            <a:pPr marL="0" indent="0">
              <a:buNone/>
            </a:pPr>
            <a:r>
              <a:rPr lang="en-US" b="1" dirty="0" smtClean="0"/>
              <a:t>Claim</a:t>
            </a:r>
            <a:r>
              <a:rPr lang="en-US" dirty="0" smtClean="0"/>
              <a:t>: main approaches search for resolution proofs (+ cutting planes) or model</a:t>
            </a:r>
          </a:p>
          <a:p>
            <a:pPr marL="0" indent="0">
              <a:buNone/>
            </a:pPr>
            <a:endParaRPr lang="en-US" dirty="0"/>
          </a:p>
          <a:p>
            <a:pPr marL="0" indent="0">
              <a:buNone/>
            </a:pPr>
            <a:r>
              <a:rPr lang="en-US" b="1" dirty="0" smtClean="0"/>
              <a:t>Eager</a:t>
            </a:r>
            <a:r>
              <a:rPr lang="en-US" dirty="0" smtClean="0"/>
              <a:t> vs. </a:t>
            </a:r>
            <a:r>
              <a:rPr lang="en-US" b="1" dirty="0" smtClean="0"/>
              <a:t>Lazy</a:t>
            </a:r>
            <a:r>
              <a:rPr lang="en-US" dirty="0" smtClean="0"/>
              <a:t> compilation to SAT</a:t>
            </a:r>
          </a:p>
          <a:p>
            <a:pPr marL="0" indent="0">
              <a:buNone/>
            </a:pPr>
            <a:r>
              <a:rPr lang="en-US" dirty="0"/>
              <a:t>	I</a:t>
            </a:r>
            <a:r>
              <a:rPr lang="en-US" dirty="0" smtClean="0"/>
              <a:t>ntegration with SAT solver state machine</a:t>
            </a:r>
          </a:p>
          <a:p>
            <a:pPr marL="0" indent="0">
              <a:buNone/>
            </a:pPr>
            <a:endParaRPr lang="en-US" dirty="0" smtClean="0"/>
          </a:p>
          <a:p>
            <a:pPr marL="0" indent="0">
              <a:buNone/>
            </a:pPr>
            <a:r>
              <a:rPr lang="en-US" b="1" dirty="0" smtClean="0"/>
              <a:t>Compositionality: </a:t>
            </a:r>
            <a:r>
              <a:rPr lang="en-US" dirty="0" smtClean="0"/>
              <a:t>Each solver by itself</a:t>
            </a:r>
            <a:endParaRPr lang="en-US" b="1" dirty="0"/>
          </a:p>
          <a:p>
            <a:pPr marL="0" indent="0">
              <a:buNone/>
            </a:pPr>
            <a:endParaRPr lang="en-US" b="1" dirty="0" smtClean="0"/>
          </a:p>
          <a:p>
            <a:pPr marL="0" indent="0">
              <a:buNone/>
            </a:pPr>
            <a:r>
              <a:rPr lang="en-US" b="1" dirty="0" smtClean="0"/>
              <a:t>Search Controlled</a:t>
            </a:r>
            <a:r>
              <a:rPr lang="en-US" dirty="0" smtClean="0"/>
              <a:t> by SAT Engine vs. Theory Solver</a:t>
            </a:r>
          </a:p>
          <a:p>
            <a:endParaRPr lang="en-US" dirty="0"/>
          </a:p>
          <a:p>
            <a:endParaRPr lang="en-US" dirty="0"/>
          </a:p>
        </p:txBody>
      </p:sp>
    </p:spTree>
    <p:extLst>
      <p:ext uri="{BB962C8B-B14F-4D97-AF65-F5344CB8AC3E}">
        <p14:creationId xmlns:p14="http://schemas.microsoft.com/office/powerpoint/2010/main" val="2819878556"/>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057146"/>
            <a:ext cx="7772400" cy="1362075"/>
          </a:xfrm>
        </p:spPr>
        <p:txBody>
          <a:bodyPr/>
          <a:lstStyle/>
          <a:p>
            <a:r>
              <a:rPr lang="en-US" dirty="0" smtClean="0"/>
              <a:t>Equalities and </a:t>
            </a:r>
            <a:r>
              <a:rPr lang="en-US" dirty="0" err="1" smtClean="0"/>
              <a:t>Uninterpreted</a:t>
            </a:r>
            <a:r>
              <a:rPr lang="en-US" dirty="0" smtClean="0"/>
              <a:t> </a:t>
            </a:r>
            <a:r>
              <a:rPr lang="en-US" dirty="0" err="1" smtClean="0"/>
              <a:t>FUnctions</a:t>
            </a:r>
            <a:endParaRPr lang="en-US" dirty="0"/>
          </a:p>
        </p:txBody>
      </p:sp>
    </p:spTree>
    <p:extLst>
      <p:ext uri="{BB962C8B-B14F-4D97-AF65-F5344CB8AC3E}">
        <p14:creationId xmlns:p14="http://schemas.microsoft.com/office/powerpoint/2010/main" val="2307930052"/>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pPr algn="ctr"/>
            <a:r>
              <a:rPr lang="en-US" dirty="0" smtClean="0">
                <a:solidFill>
                  <a:schemeClr val="tx1"/>
                </a:solidFill>
                <a:effectLst/>
              </a:rPr>
              <a:t>Theory of Equality</a:t>
            </a:r>
            <a:endParaRPr lang="en-US" dirty="0">
              <a:solidFill>
                <a:schemeClr val="tx1"/>
              </a:solidFill>
              <a:effectLst/>
            </a:endParaRPr>
          </a:p>
        </p:txBody>
      </p:sp>
      <p:sp>
        <p:nvSpPr>
          <p:cNvPr id="12" name="Content Placeholder 2"/>
          <p:cNvSpPr txBox="1">
            <a:spLocks/>
          </p:cNvSpPr>
          <p:nvPr/>
        </p:nvSpPr>
        <p:spPr>
          <a:xfrm>
            <a:off x="381000" y="1696971"/>
            <a:ext cx="8382000" cy="387798"/>
          </a:xfrm>
          <a:prstGeom prst="rect">
            <a:avLst/>
          </a:prstGeom>
        </p:spPr>
        <p:txBody>
          <a:bodyPr vert="horz" lIns="0" tIns="0" rIns="0" bIns="0" rtlCol="0">
            <a:spAutoFit/>
          </a:bodyPr>
          <a:lstStyle>
            <a:lvl1pPr marL="384954" indent="-384954" algn="l" defTabSz="914363" rtl="0" eaLnBrk="1" latinLnBrk="0" hangingPunct="1">
              <a:lnSpc>
                <a:spcPct val="90000"/>
              </a:lnSpc>
              <a:spcBef>
                <a:spcPct val="20000"/>
              </a:spcBef>
              <a:buSzPct val="90000"/>
              <a:buFontTx/>
              <a:buBlip>
                <a:blip r:embed="rId2"/>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Tx/>
              <a:buNone/>
            </a:pPr>
            <a:r>
              <a:rPr lang="en-US" dirty="0" smtClean="0">
                <a:solidFill>
                  <a:schemeClr val="tx1"/>
                </a:solidFill>
                <a:cs typeface="Calibri" pitchFamily="34" charset="0"/>
              </a:rPr>
              <a:t>a = b, b = c, d = e, b = s, d = t, </a:t>
            </a:r>
            <a:r>
              <a:rPr lang="en-US" dirty="0" smtClean="0">
                <a:solidFill>
                  <a:schemeClr val="accent6">
                    <a:lumMod val="75000"/>
                  </a:schemeClr>
                </a:solidFill>
                <a:cs typeface="Calibri" pitchFamily="34" charset="0"/>
              </a:rPr>
              <a:t>a </a:t>
            </a:r>
            <a:r>
              <a:rPr lang="en-US" dirty="0" smtClean="0">
                <a:solidFill>
                  <a:schemeClr val="tx1"/>
                </a:solidFill>
                <a:cs typeface="Calibri" pitchFamily="34" charset="0"/>
                <a:sym typeface="Symbol"/>
              </a:rPr>
              <a:t> </a:t>
            </a:r>
            <a:r>
              <a:rPr lang="en-US" dirty="0" smtClean="0">
                <a:solidFill>
                  <a:schemeClr val="accent6">
                    <a:lumMod val="75000"/>
                  </a:schemeClr>
                </a:solidFill>
                <a:cs typeface="Calibri" pitchFamily="34" charset="0"/>
                <a:sym typeface="Symbol"/>
              </a:rPr>
              <a:t>e</a:t>
            </a:r>
            <a:r>
              <a:rPr lang="en-US" dirty="0" smtClean="0">
                <a:solidFill>
                  <a:schemeClr val="tx1"/>
                </a:solidFill>
                <a:cs typeface="Calibri" pitchFamily="34" charset="0"/>
                <a:sym typeface="Symbol"/>
              </a:rPr>
              <a:t>, </a:t>
            </a:r>
            <a:r>
              <a:rPr lang="en-US" dirty="0" smtClean="0">
                <a:solidFill>
                  <a:srgbClr val="FF0000"/>
                </a:solidFill>
                <a:cs typeface="Calibri" pitchFamily="34" charset="0"/>
                <a:sym typeface="Symbol"/>
              </a:rPr>
              <a:t>c </a:t>
            </a:r>
            <a:r>
              <a:rPr lang="en-US" dirty="0" smtClean="0">
                <a:solidFill>
                  <a:schemeClr val="tx1"/>
                </a:solidFill>
                <a:cs typeface="Calibri" pitchFamily="34" charset="0"/>
                <a:sym typeface="Symbol"/>
              </a:rPr>
              <a:t> </a:t>
            </a:r>
            <a:r>
              <a:rPr lang="en-US" dirty="0" smtClean="0">
                <a:solidFill>
                  <a:srgbClr val="FF0000"/>
                </a:solidFill>
                <a:cs typeface="Calibri" pitchFamily="34" charset="0"/>
                <a:sym typeface="Symbol"/>
              </a:rPr>
              <a:t>s</a:t>
            </a:r>
            <a:endParaRPr lang="en-US" dirty="0" smtClean="0">
              <a:solidFill>
                <a:srgbClr val="FF0000"/>
              </a:solidFill>
              <a:cs typeface="Calibri" pitchFamily="34" charset="0"/>
            </a:endParaRPr>
          </a:p>
        </p:txBody>
      </p:sp>
      <p:sp>
        <p:nvSpPr>
          <p:cNvPr id="13" name="Oval 12"/>
          <p:cNvSpPr/>
          <p:nvPr/>
        </p:nvSpPr>
        <p:spPr bwMode="auto">
          <a:xfrm>
            <a:off x="3556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a</a:t>
            </a:r>
          </a:p>
        </p:txBody>
      </p:sp>
      <p:sp>
        <p:nvSpPr>
          <p:cNvPr id="14" name="Oval 13"/>
          <p:cNvSpPr/>
          <p:nvPr/>
        </p:nvSpPr>
        <p:spPr bwMode="auto">
          <a:xfrm>
            <a:off x="16002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b</a:t>
            </a:r>
          </a:p>
        </p:txBody>
      </p:sp>
      <p:sp>
        <p:nvSpPr>
          <p:cNvPr id="15" name="Oval 14"/>
          <p:cNvSpPr/>
          <p:nvPr/>
        </p:nvSpPr>
        <p:spPr bwMode="auto">
          <a:xfrm>
            <a:off x="28448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c</a:t>
            </a:r>
          </a:p>
        </p:txBody>
      </p:sp>
      <p:sp>
        <p:nvSpPr>
          <p:cNvPr id="16" name="Oval 15"/>
          <p:cNvSpPr/>
          <p:nvPr/>
        </p:nvSpPr>
        <p:spPr bwMode="auto">
          <a:xfrm>
            <a:off x="40894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d</a:t>
            </a:r>
          </a:p>
        </p:txBody>
      </p:sp>
      <p:sp>
        <p:nvSpPr>
          <p:cNvPr id="17" name="Oval 16"/>
          <p:cNvSpPr/>
          <p:nvPr/>
        </p:nvSpPr>
        <p:spPr bwMode="auto">
          <a:xfrm>
            <a:off x="53340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e</a:t>
            </a:r>
          </a:p>
        </p:txBody>
      </p:sp>
      <p:sp>
        <p:nvSpPr>
          <p:cNvPr id="18" name="Oval 17"/>
          <p:cNvSpPr/>
          <p:nvPr/>
        </p:nvSpPr>
        <p:spPr bwMode="auto">
          <a:xfrm>
            <a:off x="65786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s</a:t>
            </a:r>
          </a:p>
        </p:txBody>
      </p:sp>
      <p:sp>
        <p:nvSpPr>
          <p:cNvPr id="19" name="Oval 18"/>
          <p:cNvSpPr/>
          <p:nvPr/>
        </p:nvSpPr>
        <p:spPr bwMode="auto">
          <a:xfrm>
            <a:off x="78232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t</a:t>
            </a:r>
          </a:p>
        </p:txBody>
      </p:sp>
      <p:sp>
        <p:nvSpPr>
          <p:cNvPr id="22" name="Oval 21"/>
          <p:cNvSpPr/>
          <p:nvPr/>
        </p:nvSpPr>
        <p:spPr bwMode="auto">
          <a:xfrm>
            <a:off x="2260600" y="4724400"/>
            <a:ext cx="1828800" cy="1720311"/>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err="1" smtClean="0">
                <a:ln>
                  <a:noFill/>
                </a:ln>
                <a:solidFill>
                  <a:schemeClr val="accent6">
                    <a:lumMod val="75000"/>
                  </a:schemeClr>
                </a:solidFill>
                <a:effectLst/>
                <a:uLnTx/>
                <a:uFillTx/>
                <a:latin typeface="Segoe"/>
                <a:ea typeface="+mn-ea"/>
                <a:cs typeface="Calibri" pitchFamily="34" charset="0"/>
              </a:rPr>
              <a:t>a</a:t>
            </a:r>
            <a:r>
              <a:rPr kumimoji="0" lang="en-US" sz="2800" b="0" i="0" u="none" strike="noStrike" kern="0" cap="none" spc="0" normalizeH="0" baseline="0" noProof="0" dirty="0" err="1" smtClean="0">
                <a:ln>
                  <a:noFill/>
                </a:ln>
                <a:solidFill>
                  <a:srgbClr val="000000"/>
                </a:solidFill>
                <a:effectLst/>
                <a:uLnTx/>
                <a:uFillTx/>
                <a:latin typeface="Segoe"/>
                <a:ea typeface="+mn-ea"/>
                <a:cs typeface="Calibri" pitchFamily="34" charset="0"/>
              </a:rPr>
              <a:t>,b,</a:t>
            </a:r>
            <a:r>
              <a:rPr kumimoji="0" lang="en-US" sz="2800" b="0" i="0" u="none" strike="noStrike" kern="0" cap="none" spc="0" normalizeH="0" baseline="0" noProof="0" dirty="0" err="1" smtClean="0">
                <a:ln>
                  <a:noFill/>
                </a:ln>
                <a:solidFill>
                  <a:srgbClr val="FF0000"/>
                </a:solidFill>
                <a:effectLst/>
                <a:uLnTx/>
                <a:uFillTx/>
                <a:latin typeface="Segoe"/>
                <a:ea typeface="+mn-ea"/>
                <a:cs typeface="Calibri" pitchFamily="34" charset="0"/>
              </a:rPr>
              <a:t>c</a:t>
            </a:r>
            <a:r>
              <a:rPr kumimoji="0" lang="en-US" sz="2800" b="0" i="0" u="none" strike="noStrike" kern="0" cap="none" spc="0" normalizeH="0" baseline="0" noProof="0" dirty="0" err="1" smtClean="0">
                <a:ln>
                  <a:noFill/>
                </a:ln>
                <a:solidFill>
                  <a:srgbClr val="000000"/>
                </a:solidFill>
                <a:effectLst/>
                <a:uLnTx/>
                <a:uFillTx/>
                <a:latin typeface="Segoe"/>
                <a:ea typeface="+mn-ea"/>
                <a:cs typeface="Calibri" pitchFamily="34" charset="0"/>
              </a:rPr>
              <a:t>,</a:t>
            </a:r>
            <a:r>
              <a:rPr kumimoji="0" lang="en-US" sz="2800" b="0" i="0" u="none" strike="noStrike" kern="0" cap="none" spc="0" normalizeH="0" baseline="0" noProof="0" dirty="0" err="1" smtClean="0">
                <a:ln>
                  <a:noFill/>
                </a:ln>
                <a:solidFill>
                  <a:srgbClr val="FF0000"/>
                </a:solidFill>
                <a:effectLst/>
                <a:uLnTx/>
                <a:uFillTx/>
                <a:latin typeface="Segoe"/>
                <a:ea typeface="+mn-ea"/>
                <a:cs typeface="Calibri" pitchFamily="34" charset="0"/>
              </a:rPr>
              <a:t>s</a:t>
            </a:r>
            <a:endParaRPr kumimoji="0" lang="en-US" sz="2800" b="0" i="0" u="none" strike="noStrike" kern="0" cap="none" spc="0" normalizeH="0" baseline="0" noProof="0" dirty="0" smtClean="0">
              <a:ln>
                <a:noFill/>
              </a:ln>
              <a:solidFill>
                <a:srgbClr val="FF0000"/>
              </a:solidFill>
              <a:effectLst/>
              <a:uLnTx/>
              <a:uFillTx/>
              <a:latin typeface="Segoe"/>
              <a:ea typeface="+mn-ea"/>
              <a:cs typeface="Calibri" pitchFamily="34" charset="0"/>
            </a:endParaRPr>
          </a:p>
        </p:txBody>
      </p:sp>
      <p:sp>
        <p:nvSpPr>
          <p:cNvPr id="23" name="Oval 22"/>
          <p:cNvSpPr/>
          <p:nvPr/>
        </p:nvSpPr>
        <p:spPr bwMode="auto">
          <a:xfrm>
            <a:off x="5400040" y="4897121"/>
            <a:ext cx="1404094" cy="132080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err="1" smtClean="0">
                <a:ln>
                  <a:noFill/>
                </a:ln>
                <a:solidFill>
                  <a:srgbClr val="000000"/>
                </a:solidFill>
                <a:effectLst/>
                <a:uLnTx/>
                <a:uFillTx/>
                <a:latin typeface="Segoe"/>
                <a:ea typeface="+mn-ea"/>
                <a:cs typeface="Calibri" pitchFamily="34" charset="0"/>
              </a:rPr>
              <a:t>d,</a:t>
            </a:r>
            <a:r>
              <a:rPr kumimoji="0" lang="en-US" sz="2800" b="0" i="0" u="none" strike="noStrike" kern="0" cap="none" spc="0" normalizeH="0" baseline="0" noProof="0" dirty="0" err="1" smtClean="0">
                <a:ln>
                  <a:noFill/>
                </a:ln>
                <a:solidFill>
                  <a:schemeClr val="accent6">
                    <a:lumMod val="75000"/>
                  </a:schemeClr>
                </a:solidFill>
                <a:effectLst/>
                <a:uLnTx/>
                <a:uFillTx/>
                <a:latin typeface="Segoe"/>
                <a:ea typeface="+mn-ea"/>
                <a:cs typeface="Calibri" pitchFamily="34" charset="0"/>
              </a:rPr>
              <a:t>e</a:t>
            </a:r>
            <a:r>
              <a:rPr kumimoji="0" lang="en-US" sz="2800" b="0" i="0" u="none" strike="noStrike" kern="0" cap="none" spc="0" normalizeH="0" baseline="0" noProof="0" dirty="0" err="1" smtClean="0">
                <a:ln>
                  <a:noFill/>
                </a:ln>
                <a:solidFill>
                  <a:srgbClr val="000000"/>
                </a:solidFill>
                <a:effectLst/>
                <a:uLnTx/>
                <a:uFillTx/>
                <a:latin typeface="Segoe"/>
                <a:ea typeface="+mn-ea"/>
                <a:cs typeface="Calibri" pitchFamily="34" charset="0"/>
              </a:rPr>
              <a:t>,t</a:t>
            </a:r>
            <a:endPar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cxnSp>
        <p:nvCxnSpPr>
          <p:cNvPr id="25" name="Straight Arrow Connector 24"/>
          <p:cNvCxnSpPr>
            <a:endCxn id="22" idx="1"/>
          </p:cNvCxnSpPr>
          <p:nvPr/>
        </p:nvCxnSpPr>
        <p:spPr>
          <a:xfrm>
            <a:off x="1524000" y="3733800"/>
            <a:ext cx="1004422" cy="1242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60721" y="4105522"/>
            <a:ext cx="724878" cy="369332"/>
          </a:xfrm>
          <a:prstGeom prst="rect">
            <a:avLst/>
          </a:prstGeom>
          <a:noFill/>
        </p:spPr>
        <p:txBody>
          <a:bodyPr wrap="none" rtlCol="0">
            <a:spAutoFit/>
          </a:bodyPr>
          <a:lstStyle/>
          <a:p>
            <a:r>
              <a:rPr lang="en-US" dirty="0" smtClean="0"/>
              <a:t>union</a:t>
            </a:r>
            <a:endParaRPr lang="en-US" dirty="0"/>
          </a:p>
        </p:txBody>
      </p:sp>
      <p:cxnSp>
        <p:nvCxnSpPr>
          <p:cNvPr id="30" name="Straight Arrow Connector 29"/>
          <p:cNvCxnSpPr/>
          <p:nvPr/>
        </p:nvCxnSpPr>
        <p:spPr>
          <a:xfrm>
            <a:off x="2778760" y="3733800"/>
            <a:ext cx="258297"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p:nvPr/>
        </p:nvCxnSpPr>
        <p:spPr>
          <a:xfrm>
            <a:off x="5037975" y="3654587"/>
            <a:ext cx="753225" cy="1242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467642" y="4055400"/>
            <a:ext cx="724878" cy="369332"/>
          </a:xfrm>
          <a:prstGeom prst="rect">
            <a:avLst/>
          </a:prstGeom>
          <a:noFill/>
        </p:spPr>
        <p:txBody>
          <a:bodyPr wrap="none" rtlCol="0">
            <a:spAutoFit/>
          </a:bodyPr>
          <a:lstStyle/>
          <a:p>
            <a:r>
              <a:rPr lang="en-US" dirty="0" smtClean="0"/>
              <a:t>union</a:t>
            </a:r>
            <a:endParaRPr lang="en-US" dirty="0"/>
          </a:p>
        </p:txBody>
      </p:sp>
      <p:sp>
        <p:nvSpPr>
          <p:cNvPr id="35" name="TextBox 34"/>
          <p:cNvSpPr txBox="1"/>
          <p:nvPr/>
        </p:nvSpPr>
        <p:spPr>
          <a:xfrm>
            <a:off x="435525" y="6094429"/>
            <a:ext cx="1609736" cy="369332"/>
          </a:xfrm>
          <a:prstGeom prst="rect">
            <a:avLst/>
          </a:prstGeom>
          <a:noFill/>
        </p:spPr>
        <p:txBody>
          <a:bodyPr wrap="none" rtlCol="0">
            <a:spAutoFit/>
          </a:bodyPr>
          <a:lstStyle/>
          <a:p>
            <a:r>
              <a:rPr lang="en-US" dirty="0">
                <a:solidFill>
                  <a:srgbClr val="FF0000"/>
                </a:solidFill>
              </a:rPr>
              <a:t>f</a:t>
            </a:r>
            <a:r>
              <a:rPr lang="en-US" dirty="0" smtClean="0">
                <a:solidFill>
                  <a:srgbClr val="FF0000"/>
                </a:solidFill>
              </a:rPr>
              <a:t>ind(c) = find(s)</a:t>
            </a:r>
            <a:endParaRPr lang="en-US" dirty="0">
              <a:solidFill>
                <a:srgbClr val="FF0000"/>
              </a:solidFill>
            </a:endParaRPr>
          </a:p>
        </p:txBody>
      </p:sp>
    </p:spTree>
    <p:extLst>
      <p:ext uri="{BB962C8B-B14F-4D97-AF65-F5344CB8AC3E}">
        <p14:creationId xmlns:p14="http://schemas.microsoft.com/office/powerpoint/2010/main" val="3682171530"/>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 name="Title 1"/>
          <p:cNvSpPr txBox="1">
            <a:spLocks/>
          </p:cNvSpPr>
          <p:nvPr/>
        </p:nvSpPr>
        <p:spPr>
          <a:xfrm>
            <a:off x="381000" y="23018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pPr algn="ctr"/>
            <a:r>
              <a:rPr lang="en-US" dirty="0" smtClean="0">
                <a:solidFill>
                  <a:schemeClr val="tx1"/>
                </a:solidFill>
                <a:effectLst/>
              </a:rPr>
              <a:t>Theory of Equality</a:t>
            </a:r>
            <a:endParaRPr lang="en-US" dirty="0">
              <a:solidFill>
                <a:schemeClr val="tx1"/>
              </a:solidFill>
              <a:effectLst/>
            </a:endParaRPr>
          </a:p>
        </p:txBody>
      </p:sp>
      <p:sp>
        <p:nvSpPr>
          <p:cNvPr id="12" name="Content Placeholder 2"/>
          <p:cNvSpPr txBox="1">
            <a:spLocks/>
          </p:cNvSpPr>
          <p:nvPr/>
        </p:nvSpPr>
        <p:spPr>
          <a:xfrm>
            <a:off x="381000" y="1696971"/>
            <a:ext cx="8382000" cy="387798"/>
          </a:xfrm>
          <a:prstGeom prst="rect">
            <a:avLst/>
          </a:prstGeom>
        </p:spPr>
        <p:txBody>
          <a:bodyPr vert="horz" lIns="0" tIns="0" rIns="0" bIns="0" rtlCol="0">
            <a:spAutoFit/>
          </a:bodyPr>
          <a:lstStyle>
            <a:lvl1pPr marL="384954" indent="-384954" algn="l" defTabSz="914363" rtl="0" eaLnBrk="1" latinLnBrk="0" hangingPunct="1">
              <a:lnSpc>
                <a:spcPct val="90000"/>
              </a:lnSpc>
              <a:spcBef>
                <a:spcPct val="20000"/>
              </a:spcBef>
              <a:buSzPct val="90000"/>
              <a:buFontTx/>
              <a:buBlip>
                <a:blip r:embed="rId2"/>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Tx/>
              <a:buNone/>
            </a:pPr>
            <a:r>
              <a:rPr lang="en-US" dirty="0" smtClean="0">
                <a:solidFill>
                  <a:schemeClr val="tx1"/>
                </a:solidFill>
                <a:cs typeface="Calibri" pitchFamily="34" charset="0"/>
              </a:rPr>
              <a:t>a = b, b = c, d = e, b = s, d = t, </a:t>
            </a:r>
            <a:r>
              <a:rPr lang="en-US" dirty="0" smtClean="0">
                <a:solidFill>
                  <a:schemeClr val="accent6">
                    <a:lumMod val="75000"/>
                  </a:schemeClr>
                </a:solidFill>
                <a:cs typeface="Calibri" pitchFamily="34" charset="0"/>
              </a:rPr>
              <a:t>a </a:t>
            </a:r>
            <a:r>
              <a:rPr lang="en-US" dirty="0" smtClean="0">
                <a:solidFill>
                  <a:schemeClr val="tx1"/>
                </a:solidFill>
                <a:cs typeface="Calibri" pitchFamily="34" charset="0"/>
                <a:sym typeface="Symbol"/>
              </a:rPr>
              <a:t> </a:t>
            </a:r>
            <a:r>
              <a:rPr lang="en-US" dirty="0" smtClean="0">
                <a:solidFill>
                  <a:schemeClr val="accent6">
                    <a:lumMod val="75000"/>
                  </a:schemeClr>
                </a:solidFill>
                <a:cs typeface="Calibri" pitchFamily="34" charset="0"/>
                <a:sym typeface="Symbol"/>
              </a:rPr>
              <a:t>e</a:t>
            </a:r>
            <a:endParaRPr lang="en-US" dirty="0" smtClean="0">
              <a:solidFill>
                <a:srgbClr val="FF0000"/>
              </a:solidFill>
              <a:cs typeface="Calibri" pitchFamily="34" charset="0"/>
            </a:endParaRPr>
          </a:p>
        </p:txBody>
      </p:sp>
      <p:sp>
        <p:nvSpPr>
          <p:cNvPr id="13" name="Oval 12"/>
          <p:cNvSpPr/>
          <p:nvPr/>
        </p:nvSpPr>
        <p:spPr bwMode="auto">
          <a:xfrm>
            <a:off x="3556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a</a:t>
            </a:r>
          </a:p>
        </p:txBody>
      </p:sp>
      <p:sp>
        <p:nvSpPr>
          <p:cNvPr id="14" name="Oval 13"/>
          <p:cNvSpPr/>
          <p:nvPr/>
        </p:nvSpPr>
        <p:spPr bwMode="auto">
          <a:xfrm>
            <a:off x="16002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b</a:t>
            </a:r>
          </a:p>
        </p:txBody>
      </p:sp>
      <p:sp>
        <p:nvSpPr>
          <p:cNvPr id="15" name="Oval 14"/>
          <p:cNvSpPr/>
          <p:nvPr/>
        </p:nvSpPr>
        <p:spPr bwMode="auto">
          <a:xfrm>
            <a:off x="28448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c</a:t>
            </a:r>
          </a:p>
        </p:txBody>
      </p:sp>
      <p:sp>
        <p:nvSpPr>
          <p:cNvPr id="16" name="Oval 15"/>
          <p:cNvSpPr/>
          <p:nvPr/>
        </p:nvSpPr>
        <p:spPr bwMode="auto">
          <a:xfrm>
            <a:off x="40894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d</a:t>
            </a:r>
          </a:p>
        </p:txBody>
      </p:sp>
      <p:sp>
        <p:nvSpPr>
          <p:cNvPr id="17" name="Oval 16"/>
          <p:cNvSpPr/>
          <p:nvPr/>
        </p:nvSpPr>
        <p:spPr bwMode="auto">
          <a:xfrm>
            <a:off x="53340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e</a:t>
            </a:r>
          </a:p>
        </p:txBody>
      </p:sp>
      <p:sp>
        <p:nvSpPr>
          <p:cNvPr id="18" name="Oval 17"/>
          <p:cNvSpPr/>
          <p:nvPr/>
        </p:nvSpPr>
        <p:spPr bwMode="auto">
          <a:xfrm>
            <a:off x="65786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s</a:t>
            </a:r>
          </a:p>
        </p:txBody>
      </p:sp>
      <p:sp>
        <p:nvSpPr>
          <p:cNvPr id="19" name="Oval 18"/>
          <p:cNvSpPr/>
          <p:nvPr/>
        </p:nvSpPr>
        <p:spPr bwMode="auto">
          <a:xfrm>
            <a:off x="7823200" y="2733040"/>
            <a:ext cx="822960" cy="82296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rPr>
              <a:t>t</a:t>
            </a:r>
          </a:p>
        </p:txBody>
      </p:sp>
      <p:sp>
        <p:nvSpPr>
          <p:cNvPr id="22" name="Oval 21"/>
          <p:cNvSpPr/>
          <p:nvPr/>
        </p:nvSpPr>
        <p:spPr bwMode="auto">
          <a:xfrm>
            <a:off x="2260600" y="4686300"/>
            <a:ext cx="1828800" cy="1720311"/>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err="1" smtClean="0">
                <a:ln>
                  <a:noFill/>
                </a:ln>
                <a:solidFill>
                  <a:schemeClr val="accent6">
                    <a:lumMod val="75000"/>
                  </a:schemeClr>
                </a:solidFill>
                <a:effectLst/>
                <a:uLnTx/>
                <a:uFillTx/>
                <a:latin typeface="Segoe"/>
                <a:ea typeface="+mn-ea"/>
                <a:cs typeface="Calibri" pitchFamily="34" charset="0"/>
              </a:rPr>
              <a:t>a</a:t>
            </a:r>
            <a:r>
              <a:rPr kumimoji="0" lang="en-US" sz="2800" b="0" i="0" u="none" strike="noStrike" kern="0" cap="none" spc="0" normalizeH="0" baseline="0" noProof="0" dirty="0" err="1" smtClean="0">
                <a:ln>
                  <a:noFill/>
                </a:ln>
                <a:solidFill>
                  <a:srgbClr val="000000"/>
                </a:solidFill>
                <a:effectLst/>
                <a:uLnTx/>
                <a:uFillTx/>
                <a:latin typeface="Segoe"/>
                <a:ea typeface="+mn-ea"/>
                <a:cs typeface="Calibri" pitchFamily="34" charset="0"/>
              </a:rPr>
              <a:t>,b,</a:t>
            </a:r>
            <a:r>
              <a:rPr kumimoji="0" lang="en-US" sz="2800" b="0" i="0" u="none" strike="noStrike" kern="0" cap="none" spc="0" normalizeH="0" baseline="0" noProof="0" dirty="0" err="1" smtClean="0">
                <a:ln>
                  <a:noFill/>
                </a:ln>
                <a:effectLst/>
                <a:uLnTx/>
                <a:uFillTx/>
                <a:latin typeface="Segoe"/>
                <a:ea typeface="+mn-ea"/>
                <a:cs typeface="Calibri" pitchFamily="34" charset="0"/>
              </a:rPr>
              <a:t>c,s</a:t>
            </a:r>
            <a:endParaRPr kumimoji="0" lang="en-US" sz="2800" b="0" i="0" u="none" strike="noStrike" kern="0" cap="none" spc="0" normalizeH="0" baseline="0" noProof="0" dirty="0" smtClean="0">
              <a:ln>
                <a:noFill/>
              </a:ln>
              <a:effectLst/>
              <a:uLnTx/>
              <a:uFillTx/>
              <a:latin typeface="Segoe"/>
              <a:ea typeface="+mn-ea"/>
              <a:cs typeface="Calibri" pitchFamily="34" charset="0"/>
            </a:endParaRPr>
          </a:p>
        </p:txBody>
      </p:sp>
      <p:sp>
        <p:nvSpPr>
          <p:cNvPr id="23" name="Oval 22"/>
          <p:cNvSpPr/>
          <p:nvPr/>
        </p:nvSpPr>
        <p:spPr bwMode="auto">
          <a:xfrm>
            <a:off x="4912360" y="4933657"/>
            <a:ext cx="1404094" cy="1320800"/>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800" b="0" i="0" u="none" strike="noStrike" kern="0" cap="none" spc="0" normalizeH="0" baseline="0" noProof="0" dirty="0" err="1" smtClean="0">
                <a:ln>
                  <a:noFill/>
                </a:ln>
                <a:solidFill>
                  <a:srgbClr val="000000"/>
                </a:solidFill>
                <a:effectLst/>
                <a:uLnTx/>
                <a:uFillTx/>
                <a:latin typeface="Segoe"/>
                <a:ea typeface="+mn-ea"/>
                <a:cs typeface="Calibri" pitchFamily="34" charset="0"/>
              </a:rPr>
              <a:t>d,</a:t>
            </a:r>
            <a:r>
              <a:rPr kumimoji="0" lang="en-US" sz="2800" b="0" i="0" u="none" strike="noStrike" kern="0" cap="none" spc="0" normalizeH="0" baseline="0" noProof="0" dirty="0" err="1" smtClean="0">
                <a:ln>
                  <a:noFill/>
                </a:ln>
                <a:solidFill>
                  <a:schemeClr val="accent6">
                    <a:lumMod val="75000"/>
                  </a:schemeClr>
                </a:solidFill>
                <a:effectLst/>
                <a:uLnTx/>
                <a:uFillTx/>
                <a:latin typeface="Segoe"/>
                <a:ea typeface="+mn-ea"/>
                <a:cs typeface="Calibri" pitchFamily="34" charset="0"/>
              </a:rPr>
              <a:t>e</a:t>
            </a:r>
            <a:r>
              <a:rPr kumimoji="0" lang="en-US" sz="2800" b="0" i="0" u="none" strike="noStrike" kern="0" cap="none" spc="0" normalizeH="0" baseline="0" noProof="0" dirty="0" err="1" smtClean="0">
                <a:ln>
                  <a:noFill/>
                </a:ln>
                <a:solidFill>
                  <a:srgbClr val="000000"/>
                </a:solidFill>
                <a:effectLst/>
                <a:uLnTx/>
                <a:uFillTx/>
                <a:latin typeface="Segoe"/>
                <a:ea typeface="+mn-ea"/>
                <a:cs typeface="Calibri" pitchFamily="34" charset="0"/>
              </a:rPr>
              <a:t>,t</a:t>
            </a:r>
            <a:endParaRPr kumimoji="0" lang="en-US" sz="28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cxnSp>
        <p:nvCxnSpPr>
          <p:cNvPr id="25" name="Straight Arrow Connector 24"/>
          <p:cNvCxnSpPr>
            <a:endCxn id="22" idx="1"/>
          </p:cNvCxnSpPr>
          <p:nvPr/>
        </p:nvCxnSpPr>
        <p:spPr>
          <a:xfrm>
            <a:off x="1524000" y="3695700"/>
            <a:ext cx="1004422" cy="124253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7" name="TextBox 26"/>
          <p:cNvSpPr txBox="1"/>
          <p:nvPr/>
        </p:nvSpPr>
        <p:spPr>
          <a:xfrm>
            <a:off x="2060721" y="4105522"/>
            <a:ext cx="724878" cy="369332"/>
          </a:xfrm>
          <a:prstGeom prst="rect">
            <a:avLst/>
          </a:prstGeom>
          <a:noFill/>
        </p:spPr>
        <p:txBody>
          <a:bodyPr wrap="none" rtlCol="0">
            <a:spAutoFit/>
          </a:bodyPr>
          <a:lstStyle/>
          <a:p>
            <a:r>
              <a:rPr lang="en-US" dirty="0" smtClean="0"/>
              <a:t>union</a:t>
            </a:r>
            <a:endParaRPr lang="en-US" dirty="0"/>
          </a:p>
        </p:txBody>
      </p:sp>
      <p:cxnSp>
        <p:nvCxnSpPr>
          <p:cNvPr id="30" name="Straight Arrow Connector 29"/>
          <p:cNvCxnSpPr/>
          <p:nvPr/>
        </p:nvCxnSpPr>
        <p:spPr>
          <a:xfrm>
            <a:off x="2778760" y="3733800"/>
            <a:ext cx="258297" cy="990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2" name="Straight Arrow Connector 31"/>
          <p:cNvCxnSpPr>
            <a:endCxn id="23" idx="0"/>
          </p:cNvCxnSpPr>
          <p:nvPr/>
        </p:nvCxnSpPr>
        <p:spPr>
          <a:xfrm>
            <a:off x="5037975" y="3654587"/>
            <a:ext cx="576432" cy="127907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4" name="TextBox 33"/>
          <p:cNvSpPr txBox="1"/>
          <p:nvPr/>
        </p:nvSpPr>
        <p:spPr>
          <a:xfrm>
            <a:off x="5334000" y="4019605"/>
            <a:ext cx="724878" cy="369332"/>
          </a:xfrm>
          <a:prstGeom prst="rect">
            <a:avLst/>
          </a:prstGeom>
          <a:noFill/>
        </p:spPr>
        <p:txBody>
          <a:bodyPr wrap="none" rtlCol="0">
            <a:spAutoFit/>
          </a:bodyPr>
          <a:lstStyle/>
          <a:p>
            <a:r>
              <a:rPr lang="en-US" dirty="0" smtClean="0"/>
              <a:t>union</a:t>
            </a:r>
            <a:endParaRPr lang="en-US" dirty="0"/>
          </a:p>
        </p:txBody>
      </p:sp>
      <p:sp>
        <p:nvSpPr>
          <p:cNvPr id="20" name="TextBox 19"/>
          <p:cNvSpPr txBox="1"/>
          <p:nvPr/>
        </p:nvSpPr>
        <p:spPr>
          <a:xfrm>
            <a:off x="2934822" y="4758601"/>
            <a:ext cx="660400" cy="461665"/>
          </a:xfrm>
          <a:prstGeom prst="rect">
            <a:avLst/>
          </a:prstGeom>
          <a:noFill/>
        </p:spPr>
        <p:txBody>
          <a:bodyPr wrap="square" rtlCol="0">
            <a:spAutoFit/>
          </a:bodyPr>
          <a:lstStyle/>
          <a:p>
            <a:pPr defTabSz="914363"/>
            <a:r>
              <a:rPr lang="en-US" sz="2400" b="1" dirty="0" smtClean="0">
                <a:solidFill>
                  <a:srgbClr val="FF0000"/>
                </a:solidFill>
                <a:latin typeface="Calibri" pitchFamily="34" charset="0"/>
                <a:sym typeface="Symbol"/>
              </a:rPr>
              <a:t></a:t>
            </a:r>
            <a:r>
              <a:rPr lang="en-US" sz="2400" b="1" baseline="-25000" dirty="0" smtClean="0">
                <a:solidFill>
                  <a:srgbClr val="FF0000"/>
                </a:solidFill>
                <a:latin typeface="Calibri" pitchFamily="34" charset="0"/>
              </a:rPr>
              <a:t>1</a:t>
            </a:r>
          </a:p>
        </p:txBody>
      </p:sp>
      <p:sp>
        <p:nvSpPr>
          <p:cNvPr id="21" name="TextBox 20"/>
          <p:cNvSpPr txBox="1"/>
          <p:nvPr/>
        </p:nvSpPr>
        <p:spPr>
          <a:xfrm>
            <a:off x="5366239" y="4914607"/>
            <a:ext cx="660400" cy="461665"/>
          </a:xfrm>
          <a:prstGeom prst="rect">
            <a:avLst/>
          </a:prstGeom>
          <a:noFill/>
        </p:spPr>
        <p:txBody>
          <a:bodyPr wrap="square" rtlCol="0">
            <a:spAutoFit/>
          </a:bodyPr>
          <a:lstStyle/>
          <a:p>
            <a:pPr defTabSz="914363"/>
            <a:r>
              <a:rPr lang="en-US" sz="2400" b="1" dirty="0" smtClean="0">
                <a:solidFill>
                  <a:srgbClr val="FF0000"/>
                </a:solidFill>
                <a:latin typeface="Calibri" pitchFamily="34" charset="0"/>
                <a:sym typeface="Symbol"/>
              </a:rPr>
              <a:t></a:t>
            </a:r>
            <a:r>
              <a:rPr lang="en-US" sz="2400" b="1" baseline="-25000" dirty="0" smtClean="0">
                <a:solidFill>
                  <a:srgbClr val="FF0000"/>
                </a:solidFill>
                <a:latin typeface="Calibri" pitchFamily="34" charset="0"/>
              </a:rPr>
              <a:t>2</a:t>
            </a:r>
          </a:p>
        </p:txBody>
      </p:sp>
      <p:sp>
        <p:nvSpPr>
          <p:cNvPr id="3" name="TextBox 2"/>
          <p:cNvSpPr txBox="1"/>
          <p:nvPr/>
        </p:nvSpPr>
        <p:spPr>
          <a:xfrm>
            <a:off x="6858000" y="4914607"/>
            <a:ext cx="1795684" cy="1477328"/>
          </a:xfrm>
          <a:prstGeom prst="rect">
            <a:avLst/>
          </a:prstGeom>
          <a:noFill/>
        </p:spPr>
        <p:txBody>
          <a:bodyPr wrap="none" rtlCol="0">
            <a:spAutoFit/>
          </a:bodyPr>
          <a:lstStyle/>
          <a:p>
            <a:r>
              <a:rPr lang="en-US" dirty="0" smtClean="0"/>
              <a:t>M(a) = M(b) = </a:t>
            </a:r>
          </a:p>
          <a:p>
            <a:r>
              <a:rPr lang="en-US" dirty="0" smtClean="0"/>
              <a:t>M(c) = M(s) = </a:t>
            </a:r>
            <a:r>
              <a:rPr lang="en-US" b="1" dirty="0">
                <a:solidFill>
                  <a:srgbClr val="FF0000"/>
                </a:solidFill>
                <a:latin typeface="Calibri" pitchFamily="34" charset="0"/>
                <a:sym typeface="Symbol"/>
              </a:rPr>
              <a:t></a:t>
            </a:r>
            <a:r>
              <a:rPr lang="en-US" b="1" baseline="-25000" dirty="0" smtClean="0">
                <a:solidFill>
                  <a:srgbClr val="FF0000"/>
                </a:solidFill>
                <a:latin typeface="Calibri" pitchFamily="34" charset="0"/>
              </a:rPr>
              <a:t>1</a:t>
            </a:r>
            <a:r>
              <a:rPr lang="en-US" dirty="0" smtClean="0"/>
              <a:t> </a:t>
            </a:r>
          </a:p>
          <a:p>
            <a:endParaRPr lang="en-US" dirty="0"/>
          </a:p>
          <a:p>
            <a:r>
              <a:rPr lang="en-US" dirty="0" smtClean="0"/>
              <a:t>M(d) = M(e) = </a:t>
            </a:r>
          </a:p>
          <a:p>
            <a:r>
              <a:rPr lang="en-US" dirty="0" smtClean="0"/>
              <a:t>M(t) = </a:t>
            </a:r>
            <a:r>
              <a:rPr lang="en-US" b="1" dirty="0">
                <a:solidFill>
                  <a:srgbClr val="FF0000"/>
                </a:solidFill>
                <a:latin typeface="Calibri" pitchFamily="34" charset="0"/>
                <a:sym typeface="Symbol"/>
              </a:rPr>
              <a:t></a:t>
            </a:r>
            <a:r>
              <a:rPr lang="en-US" b="1" baseline="-25000" dirty="0" smtClean="0">
                <a:solidFill>
                  <a:srgbClr val="FF0000"/>
                </a:solidFill>
                <a:latin typeface="Calibri" pitchFamily="34" charset="0"/>
              </a:rPr>
              <a:t>2</a:t>
            </a:r>
            <a:endParaRPr lang="en-US" b="1" baseline="-25000" dirty="0">
              <a:solidFill>
                <a:srgbClr val="FF0000"/>
              </a:solidFill>
              <a:latin typeface="Calibri" pitchFamily="34" charset="0"/>
            </a:endParaRPr>
          </a:p>
        </p:txBody>
      </p:sp>
    </p:spTree>
    <p:extLst>
      <p:ext uri="{BB962C8B-B14F-4D97-AF65-F5344CB8AC3E}">
        <p14:creationId xmlns:p14="http://schemas.microsoft.com/office/powerpoint/2010/main" val="215783192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381000" y="2614794"/>
            <a:ext cx="8382000" cy="861774"/>
          </a:xfrm>
          <a:prstGeom prst="rect">
            <a:avLst/>
          </a:prstGeom>
        </p:spPr>
        <p:txBody>
          <a:bodyPr vert="horz" lIns="0" tIns="0" rIns="0" bIns="0" rtlCol="0">
            <a:spAutoFit/>
          </a:bodyPr>
          <a:lstStyle>
            <a:lvl1pPr marL="384954" indent="-384954" algn="l" defTabSz="914363" rtl="0" eaLnBrk="1" latinLnBrk="0" hangingPunct="1">
              <a:lnSpc>
                <a:spcPct val="90000"/>
              </a:lnSpc>
              <a:spcBef>
                <a:spcPct val="20000"/>
              </a:spcBef>
              <a:buSzPct val="90000"/>
              <a:buFontTx/>
              <a:buBlip>
                <a:blip r:embed="rId2"/>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Tx/>
              <a:buNone/>
            </a:pPr>
            <a:r>
              <a:rPr lang="en-US" dirty="0" smtClean="0">
                <a:solidFill>
                  <a:schemeClr val="tx1"/>
                </a:solidFill>
                <a:cs typeface="Calibri" pitchFamily="34" charset="0"/>
              </a:rPr>
              <a:t>a = b, b = c, d = e, b = s, d = t, </a:t>
            </a:r>
            <a:r>
              <a:rPr lang="en-US" dirty="0" smtClean="0">
                <a:solidFill>
                  <a:schemeClr val="tx1"/>
                </a:solidFill>
                <a:cs typeface="Calibri" pitchFamily="34" charset="0"/>
                <a:sym typeface="Symbol"/>
              </a:rPr>
              <a:t>v</a:t>
            </a:r>
            <a:r>
              <a:rPr lang="en-US" baseline="-25000" dirty="0" smtClean="0">
                <a:solidFill>
                  <a:schemeClr val="tx1"/>
                </a:solidFill>
                <a:cs typeface="Calibri" pitchFamily="34" charset="0"/>
                <a:sym typeface="Symbol"/>
              </a:rPr>
              <a:t>3 </a:t>
            </a:r>
            <a:r>
              <a:rPr lang="en-US" dirty="0" smtClean="0">
                <a:solidFill>
                  <a:schemeClr val="tx1"/>
                </a:solidFill>
                <a:cs typeface="Calibri" pitchFamily="34" charset="0"/>
                <a:sym typeface="Symbol"/>
              </a:rPr>
              <a:t> v</a:t>
            </a:r>
            <a:r>
              <a:rPr lang="en-US" baseline="-25000" dirty="0" smtClean="0">
                <a:solidFill>
                  <a:schemeClr val="tx1"/>
                </a:solidFill>
                <a:cs typeface="Calibri" pitchFamily="34" charset="0"/>
                <a:sym typeface="Symbol"/>
              </a:rPr>
              <a:t>4</a:t>
            </a:r>
            <a:endParaRPr lang="en-US" dirty="0" smtClean="0">
              <a:solidFill>
                <a:schemeClr val="tx1"/>
              </a:solidFill>
              <a:cs typeface="Calibri" pitchFamily="34" charset="0"/>
              <a:sym typeface="Symbol"/>
            </a:endParaRPr>
          </a:p>
          <a:p>
            <a:pPr algn="ctr">
              <a:buFontTx/>
              <a:buNone/>
            </a:pPr>
            <a:r>
              <a:rPr lang="en-US" dirty="0" smtClean="0">
                <a:solidFill>
                  <a:schemeClr val="tx1"/>
                </a:solidFill>
                <a:cs typeface="Calibri" pitchFamily="34" charset="0"/>
                <a:sym typeface="Symbol"/>
              </a:rPr>
              <a:t>v</a:t>
            </a:r>
            <a:r>
              <a:rPr lang="en-US" baseline="-25000" dirty="0" smtClean="0">
                <a:solidFill>
                  <a:schemeClr val="tx1"/>
                </a:solidFill>
                <a:cs typeface="Calibri" pitchFamily="34" charset="0"/>
                <a:sym typeface="Symbol"/>
              </a:rPr>
              <a:t>1</a:t>
            </a:r>
            <a:r>
              <a:rPr lang="en-US" dirty="0" smtClean="0">
                <a:solidFill>
                  <a:schemeClr val="tx1"/>
                </a:solidFill>
                <a:cs typeface="Calibri" pitchFamily="34" charset="0"/>
                <a:sym typeface="Symbol"/>
              </a:rPr>
              <a:t>  g(d), v</a:t>
            </a:r>
            <a:r>
              <a:rPr lang="en-US" baseline="-25000" dirty="0" smtClean="0">
                <a:solidFill>
                  <a:schemeClr val="tx1"/>
                </a:solidFill>
                <a:cs typeface="Calibri" pitchFamily="34" charset="0"/>
                <a:sym typeface="Symbol"/>
              </a:rPr>
              <a:t>2</a:t>
            </a:r>
            <a:r>
              <a:rPr lang="en-US" dirty="0" smtClean="0">
                <a:solidFill>
                  <a:schemeClr val="tx1"/>
                </a:solidFill>
                <a:cs typeface="Calibri" pitchFamily="34" charset="0"/>
                <a:sym typeface="Symbol"/>
              </a:rPr>
              <a:t>  g(e), v</a:t>
            </a:r>
            <a:r>
              <a:rPr lang="en-US" baseline="-25000" dirty="0" smtClean="0">
                <a:solidFill>
                  <a:schemeClr val="tx1"/>
                </a:solidFill>
                <a:cs typeface="Calibri" pitchFamily="34" charset="0"/>
                <a:sym typeface="Symbol"/>
              </a:rPr>
              <a:t>3</a:t>
            </a:r>
            <a:r>
              <a:rPr lang="en-US" dirty="0" smtClean="0">
                <a:solidFill>
                  <a:schemeClr val="tx1"/>
                </a:solidFill>
                <a:cs typeface="Calibri" pitchFamily="34" charset="0"/>
                <a:sym typeface="Symbol"/>
              </a:rPr>
              <a:t>  </a:t>
            </a:r>
            <a:r>
              <a:rPr lang="en-US" dirty="0" smtClean="0">
                <a:solidFill>
                  <a:schemeClr val="tx1"/>
                </a:solidFill>
                <a:cs typeface="Calibri" pitchFamily="34" charset="0"/>
              </a:rPr>
              <a:t>f(a, </a:t>
            </a:r>
            <a:r>
              <a:rPr lang="en-US" dirty="0" smtClean="0">
                <a:solidFill>
                  <a:schemeClr val="tx1"/>
                </a:solidFill>
                <a:cs typeface="Calibri" pitchFamily="34" charset="0"/>
                <a:sym typeface="Symbol"/>
              </a:rPr>
              <a:t>v</a:t>
            </a:r>
            <a:r>
              <a:rPr lang="en-US" baseline="-25000" dirty="0" smtClean="0">
                <a:solidFill>
                  <a:schemeClr val="tx1"/>
                </a:solidFill>
                <a:cs typeface="Calibri" pitchFamily="34" charset="0"/>
                <a:sym typeface="Symbol"/>
              </a:rPr>
              <a:t>1</a:t>
            </a:r>
            <a:r>
              <a:rPr lang="en-US" dirty="0" smtClean="0">
                <a:solidFill>
                  <a:schemeClr val="tx1"/>
                </a:solidFill>
                <a:cs typeface="Calibri" pitchFamily="34" charset="0"/>
              </a:rPr>
              <a:t>)</a:t>
            </a:r>
            <a:r>
              <a:rPr lang="en-US" dirty="0" smtClean="0">
                <a:solidFill>
                  <a:schemeClr val="tx1"/>
                </a:solidFill>
                <a:cs typeface="Calibri" pitchFamily="34" charset="0"/>
                <a:sym typeface="Symbol"/>
              </a:rPr>
              <a:t> , v</a:t>
            </a:r>
            <a:r>
              <a:rPr lang="en-US" baseline="-25000" dirty="0" smtClean="0">
                <a:solidFill>
                  <a:schemeClr val="tx1"/>
                </a:solidFill>
                <a:cs typeface="Calibri" pitchFamily="34" charset="0"/>
                <a:sym typeface="Symbol"/>
              </a:rPr>
              <a:t>4</a:t>
            </a:r>
            <a:r>
              <a:rPr lang="en-US" dirty="0" smtClean="0">
                <a:solidFill>
                  <a:schemeClr val="tx1"/>
                </a:solidFill>
                <a:cs typeface="Calibri" pitchFamily="34" charset="0"/>
                <a:sym typeface="Symbol"/>
              </a:rPr>
              <a:t>  </a:t>
            </a:r>
            <a:r>
              <a:rPr lang="en-US" dirty="0" smtClean="0">
                <a:solidFill>
                  <a:schemeClr val="tx1"/>
                </a:solidFill>
                <a:cs typeface="Calibri" pitchFamily="34" charset="0"/>
              </a:rPr>
              <a:t>f(b, </a:t>
            </a:r>
            <a:r>
              <a:rPr lang="en-US" dirty="0" smtClean="0">
                <a:solidFill>
                  <a:schemeClr val="tx1"/>
                </a:solidFill>
                <a:cs typeface="Calibri" pitchFamily="34" charset="0"/>
                <a:sym typeface="Symbol"/>
              </a:rPr>
              <a:t>v</a:t>
            </a:r>
            <a:r>
              <a:rPr lang="en-US" baseline="-25000" dirty="0" smtClean="0">
                <a:solidFill>
                  <a:schemeClr val="tx1"/>
                </a:solidFill>
                <a:cs typeface="Calibri" pitchFamily="34" charset="0"/>
                <a:sym typeface="Symbol"/>
              </a:rPr>
              <a:t>2</a:t>
            </a:r>
            <a:r>
              <a:rPr lang="en-US" dirty="0" smtClean="0">
                <a:solidFill>
                  <a:schemeClr val="tx1"/>
                </a:solidFill>
                <a:cs typeface="Calibri" pitchFamily="34" charset="0"/>
              </a:rPr>
              <a:t>)</a:t>
            </a:r>
          </a:p>
        </p:txBody>
      </p:sp>
      <p:sp>
        <p:nvSpPr>
          <p:cNvPr id="11" name="Content Placeholder 2"/>
          <p:cNvSpPr txBox="1">
            <a:spLocks/>
          </p:cNvSpPr>
          <p:nvPr/>
        </p:nvSpPr>
        <p:spPr>
          <a:xfrm>
            <a:off x="395515" y="5386626"/>
            <a:ext cx="8382000" cy="861774"/>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800" dirty="0" smtClean="0">
                <a:solidFill>
                  <a:srgbClr val="FF0000"/>
                </a:solidFill>
                <a:cs typeface="Calibri" pitchFamily="34" charset="0"/>
              </a:rPr>
              <a:t>Congruence Rule:</a:t>
            </a:r>
          </a:p>
          <a:p>
            <a:pPr marL="384954" indent="-384954" algn="ctr" defTabSz="914363">
              <a:lnSpc>
                <a:spcPct val="90000"/>
              </a:lnSpc>
              <a:spcBef>
                <a:spcPct val="20000"/>
              </a:spcBef>
              <a:buSzPct val="90000"/>
            </a:pPr>
            <a:r>
              <a:rPr lang="en-US" sz="2800" dirty="0" smtClean="0">
                <a:solidFill>
                  <a:srgbClr val="000000"/>
                </a:solidFill>
                <a:cs typeface="Calibri" pitchFamily="34" charset="0"/>
              </a:rPr>
              <a:t>x</a:t>
            </a:r>
            <a:r>
              <a:rPr lang="en-US" sz="2800" baseline="-25000" dirty="0" smtClean="0">
                <a:solidFill>
                  <a:srgbClr val="000000"/>
                </a:solidFill>
                <a:cs typeface="Calibri" pitchFamily="34" charset="0"/>
              </a:rPr>
              <a:t>1</a:t>
            </a:r>
            <a:r>
              <a:rPr lang="en-US" sz="2800" dirty="0" smtClean="0">
                <a:solidFill>
                  <a:srgbClr val="000000"/>
                </a:solidFill>
                <a:cs typeface="Calibri" pitchFamily="34" charset="0"/>
              </a:rPr>
              <a:t> = y</a:t>
            </a:r>
            <a:r>
              <a:rPr lang="en-US" sz="2800" baseline="-25000" dirty="0" smtClean="0">
                <a:solidFill>
                  <a:srgbClr val="000000"/>
                </a:solidFill>
                <a:cs typeface="Calibri" pitchFamily="34" charset="0"/>
              </a:rPr>
              <a:t>1</a:t>
            </a:r>
            <a:r>
              <a:rPr lang="en-US" sz="2800" dirty="0" smtClean="0">
                <a:solidFill>
                  <a:srgbClr val="000000"/>
                </a:solidFill>
                <a:cs typeface="Calibri" pitchFamily="34" charset="0"/>
              </a:rPr>
              <a:t>, …, x</a:t>
            </a:r>
            <a:r>
              <a:rPr lang="en-US" sz="2800" baseline="-25000" dirty="0" smtClean="0">
                <a:solidFill>
                  <a:srgbClr val="000000"/>
                </a:solidFill>
                <a:cs typeface="Calibri" pitchFamily="34" charset="0"/>
              </a:rPr>
              <a:t>n</a:t>
            </a:r>
            <a:r>
              <a:rPr lang="en-US" sz="2800" dirty="0" smtClean="0">
                <a:solidFill>
                  <a:srgbClr val="000000"/>
                </a:solidFill>
                <a:cs typeface="Calibri" pitchFamily="34" charset="0"/>
              </a:rPr>
              <a:t> = y</a:t>
            </a:r>
            <a:r>
              <a:rPr lang="en-US" sz="2800" baseline="-25000" dirty="0" smtClean="0">
                <a:solidFill>
                  <a:srgbClr val="000000"/>
                </a:solidFill>
                <a:cs typeface="Calibri" pitchFamily="34" charset="0"/>
              </a:rPr>
              <a:t>n</a:t>
            </a:r>
            <a:r>
              <a:rPr lang="en-US" sz="2800" dirty="0" smtClean="0">
                <a:solidFill>
                  <a:srgbClr val="000000"/>
                </a:solidFill>
                <a:cs typeface="Calibri" pitchFamily="34" charset="0"/>
              </a:rPr>
              <a:t> implies f(x</a:t>
            </a:r>
            <a:r>
              <a:rPr lang="en-US" sz="2800" baseline="-25000" dirty="0" smtClean="0">
                <a:solidFill>
                  <a:srgbClr val="000000"/>
                </a:solidFill>
                <a:cs typeface="Calibri" pitchFamily="34" charset="0"/>
              </a:rPr>
              <a:t>1</a:t>
            </a:r>
            <a:r>
              <a:rPr lang="en-US" sz="2800" dirty="0" smtClean="0">
                <a:solidFill>
                  <a:srgbClr val="000000"/>
                </a:solidFill>
                <a:cs typeface="Calibri" pitchFamily="34" charset="0"/>
              </a:rPr>
              <a:t>, …, </a:t>
            </a:r>
            <a:r>
              <a:rPr lang="en-US" sz="2800" dirty="0" err="1" smtClean="0">
                <a:solidFill>
                  <a:srgbClr val="000000"/>
                </a:solidFill>
                <a:cs typeface="Calibri" pitchFamily="34" charset="0"/>
              </a:rPr>
              <a:t>x</a:t>
            </a:r>
            <a:r>
              <a:rPr lang="en-US" sz="2800" baseline="-25000" dirty="0" err="1" smtClean="0">
                <a:solidFill>
                  <a:srgbClr val="000000"/>
                </a:solidFill>
                <a:cs typeface="Calibri" pitchFamily="34" charset="0"/>
              </a:rPr>
              <a:t>n</a:t>
            </a:r>
            <a:r>
              <a:rPr lang="en-US" sz="2800" dirty="0" smtClean="0">
                <a:solidFill>
                  <a:srgbClr val="000000"/>
                </a:solidFill>
                <a:cs typeface="Calibri" pitchFamily="34" charset="0"/>
              </a:rPr>
              <a:t>) = f(y</a:t>
            </a:r>
            <a:r>
              <a:rPr lang="en-US" sz="2800" baseline="-25000" dirty="0" smtClean="0">
                <a:solidFill>
                  <a:srgbClr val="000000"/>
                </a:solidFill>
                <a:cs typeface="Calibri" pitchFamily="34" charset="0"/>
              </a:rPr>
              <a:t>1</a:t>
            </a:r>
            <a:r>
              <a:rPr lang="en-US" sz="2800" dirty="0" smtClean="0">
                <a:solidFill>
                  <a:srgbClr val="000000"/>
                </a:solidFill>
                <a:cs typeface="Calibri" pitchFamily="34" charset="0"/>
              </a:rPr>
              <a:t>, …, </a:t>
            </a:r>
            <a:r>
              <a:rPr lang="en-US" sz="2800" dirty="0" err="1" smtClean="0">
                <a:solidFill>
                  <a:srgbClr val="000000"/>
                </a:solidFill>
                <a:cs typeface="Calibri" pitchFamily="34" charset="0"/>
              </a:rPr>
              <a:t>y</a:t>
            </a:r>
            <a:r>
              <a:rPr lang="en-US" sz="2800" baseline="-25000" dirty="0" err="1" smtClean="0">
                <a:solidFill>
                  <a:srgbClr val="000000"/>
                </a:solidFill>
                <a:cs typeface="Calibri" pitchFamily="34" charset="0"/>
              </a:rPr>
              <a:t>n</a:t>
            </a:r>
            <a:r>
              <a:rPr lang="en-US" sz="2800" dirty="0" smtClean="0">
                <a:solidFill>
                  <a:srgbClr val="000000"/>
                </a:solidFill>
                <a:cs typeface="Calibri" pitchFamily="34" charset="0"/>
              </a:rPr>
              <a:t>)</a:t>
            </a:r>
          </a:p>
        </p:txBody>
      </p:sp>
      <p:sp>
        <p:nvSpPr>
          <p:cNvPr id="12" name="Oval 11"/>
          <p:cNvSpPr/>
          <p:nvPr/>
        </p:nvSpPr>
        <p:spPr bwMode="auto">
          <a:xfrm>
            <a:off x="158206" y="366825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err="1" smtClean="0">
                <a:ln>
                  <a:noFill/>
                </a:ln>
                <a:solidFill>
                  <a:srgbClr val="000000"/>
                </a:solidFill>
                <a:effectLst/>
                <a:uLnTx/>
                <a:uFillTx/>
                <a:latin typeface="Segoe"/>
                <a:ea typeface="+mn-ea"/>
                <a:cs typeface="Calibri" pitchFamily="34" charset="0"/>
              </a:rPr>
              <a:t>a,b,c,s</a:t>
            </a:r>
            <a:endPar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sp>
        <p:nvSpPr>
          <p:cNvPr id="13" name="Oval 12"/>
          <p:cNvSpPr/>
          <p:nvPr/>
        </p:nvSpPr>
        <p:spPr bwMode="auto">
          <a:xfrm>
            <a:off x="2025049" y="3884199"/>
            <a:ext cx="1171787" cy="1097279"/>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err="1" smtClean="0">
                <a:ln>
                  <a:noFill/>
                </a:ln>
                <a:solidFill>
                  <a:srgbClr val="000000"/>
                </a:solidFill>
                <a:effectLst/>
                <a:uLnTx/>
                <a:uFillTx/>
                <a:latin typeface="Segoe"/>
                <a:ea typeface="+mn-ea"/>
                <a:cs typeface="Calibri" pitchFamily="34" charset="0"/>
              </a:rPr>
              <a:t>d,e,t</a:t>
            </a:r>
            <a:endPar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sp>
        <p:nvSpPr>
          <p:cNvPr id="14" name="Oval 13"/>
          <p:cNvSpPr/>
          <p:nvPr/>
        </p:nvSpPr>
        <p:spPr bwMode="auto">
          <a:xfrm>
            <a:off x="3438078" y="3924839"/>
            <a:ext cx="1091444" cy="1015999"/>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sym typeface="Symbol"/>
              </a:rPr>
              <a:t>v</a:t>
            </a:r>
            <a:r>
              <a:rPr kumimoji="0" lang="en-US" sz="2400" b="0" i="0" u="none" strike="noStrike" kern="0" cap="none" spc="0" normalizeH="0" baseline="-25000" noProof="0" dirty="0" smtClean="0">
                <a:ln>
                  <a:noFill/>
                </a:ln>
                <a:solidFill>
                  <a:srgbClr val="000000"/>
                </a:solidFill>
                <a:effectLst/>
                <a:uLnTx/>
                <a:uFillTx/>
                <a:latin typeface="Segoe"/>
                <a:ea typeface="+mn-ea"/>
                <a:cs typeface="Calibri" pitchFamily="34" charset="0"/>
                <a:sym typeface="Symbol"/>
              </a:rPr>
              <a:t>1</a:t>
            </a:r>
            <a:endPar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sp>
        <p:nvSpPr>
          <p:cNvPr id="15" name="Oval 14"/>
          <p:cNvSpPr/>
          <p:nvPr/>
        </p:nvSpPr>
        <p:spPr bwMode="auto">
          <a:xfrm>
            <a:off x="4770764" y="3922356"/>
            <a:ext cx="1096779" cy="10209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sym typeface="Symbol"/>
              </a:rPr>
              <a:t>v</a:t>
            </a:r>
            <a:r>
              <a:rPr kumimoji="0" lang="en-US" sz="2400" b="0" i="0" u="none" strike="noStrike" kern="0" cap="none" spc="0" normalizeH="0" baseline="-25000" noProof="0" dirty="0" smtClean="0">
                <a:ln>
                  <a:noFill/>
                </a:ln>
                <a:solidFill>
                  <a:srgbClr val="000000"/>
                </a:solidFill>
                <a:effectLst/>
                <a:uLnTx/>
                <a:uFillTx/>
                <a:latin typeface="Segoe"/>
                <a:ea typeface="+mn-ea"/>
                <a:cs typeface="Calibri" pitchFamily="34" charset="0"/>
                <a:sym typeface="Symbol"/>
              </a:rPr>
              <a:t>2</a:t>
            </a:r>
            <a:endPar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sp>
        <p:nvSpPr>
          <p:cNvPr id="16" name="Oval 15"/>
          <p:cNvSpPr/>
          <p:nvPr/>
        </p:nvSpPr>
        <p:spPr bwMode="auto">
          <a:xfrm>
            <a:off x="6108785" y="3924839"/>
            <a:ext cx="1091444" cy="1015999"/>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sym typeface="Symbol"/>
              </a:rPr>
              <a:t>v</a:t>
            </a:r>
            <a:r>
              <a:rPr kumimoji="0" lang="en-US" sz="2400" b="0" i="0" u="none" strike="noStrike" kern="0" cap="none" spc="0" normalizeH="0" baseline="-25000" noProof="0" dirty="0" smtClean="0">
                <a:ln>
                  <a:noFill/>
                </a:ln>
                <a:solidFill>
                  <a:srgbClr val="000000"/>
                </a:solidFill>
                <a:effectLst/>
                <a:uLnTx/>
                <a:uFillTx/>
                <a:latin typeface="Segoe"/>
                <a:ea typeface="+mn-ea"/>
                <a:cs typeface="Calibri" pitchFamily="34" charset="0"/>
                <a:sym typeface="Symbol"/>
              </a:rPr>
              <a:t>3</a:t>
            </a:r>
            <a:endPar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sp>
        <p:nvSpPr>
          <p:cNvPr id="17" name="Oval 16"/>
          <p:cNvSpPr/>
          <p:nvPr/>
        </p:nvSpPr>
        <p:spPr bwMode="auto">
          <a:xfrm>
            <a:off x="7441471" y="3922356"/>
            <a:ext cx="1096779" cy="10209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sym typeface="Symbol"/>
              </a:rPr>
              <a:t>v</a:t>
            </a:r>
            <a:r>
              <a:rPr kumimoji="0" lang="en-US" sz="2400" b="0" i="0" u="none" strike="noStrike" kern="0" cap="none" spc="0" normalizeH="0" baseline="-25000" noProof="0" dirty="0" smtClean="0">
                <a:ln>
                  <a:noFill/>
                </a:ln>
                <a:solidFill>
                  <a:srgbClr val="000000"/>
                </a:solidFill>
                <a:effectLst/>
                <a:uLnTx/>
                <a:uFillTx/>
                <a:latin typeface="Segoe"/>
                <a:ea typeface="+mn-ea"/>
                <a:cs typeface="Calibri" pitchFamily="34" charset="0"/>
                <a:sym typeface="Symbol"/>
              </a:rPr>
              <a:t>4</a:t>
            </a:r>
            <a:endPar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sp>
        <p:nvSpPr>
          <p:cNvPr id="18" name="Title 17"/>
          <p:cNvSpPr>
            <a:spLocks noGrp="1"/>
          </p:cNvSpPr>
          <p:nvPr>
            <p:ph type="title"/>
          </p:nvPr>
        </p:nvSpPr>
        <p:spPr/>
        <p:txBody>
          <a:bodyPr/>
          <a:lstStyle/>
          <a:p>
            <a:r>
              <a:rPr lang="en-US" dirty="0" smtClean="0"/>
              <a:t>Theory of Equality: Functions</a:t>
            </a:r>
            <a:endParaRPr lang="en-US" dirty="0"/>
          </a:p>
        </p:txBody>
      </p:sp>
      <p:sp>
        <p:nvSpPr>
          <p:cNvPr id="19" name="Rectangle 18"/>
          <p:cNvSpPr/>
          <p:nvPr/>
        </p:nvSpPr>
        <p:spPr>
          <a:xfrm>
            <a:off x="1333428" y="1591953"/>
            <a:ext cx="6656432" cy="461665"/>
          </a:xfrm>
          <a:prstGeom prst="rect">
            <a:avLst/>
          </a:prstGeom>
        </p:spPr>
        <p:txBody>
          <a:bodyPr wrap="square">
            <a:spAutoFit/>
          </a:bodyPr>
          <a:lstStyle/>
          <a:p>
            <a:pPr algn="ctr">
              <a:buNone/>
            </a:pPr>
            <a:r>
              <a:rPr lang="en-US" sz="2400" dirty="0">
                <a:cs typeface="Calibri" pitchFamily="34" charset="0"/>
              </a:rPr>
              <a:t>a = b,</a:t>
            </a:r>
            <a:r>
              <a:rPr lang="en-US" sz="2400" dirty="0">
                <a:solidFill>
                  <a:srgbClr val="FF0000"/>
                </a:solidFill>
                <a:cs typeface="Calibri" pitchFamily="34" charset="0"/>
              </a:rPr>
              <a:t> </a:t>
            </a:r>
            <a:r>
              <a:rPr lang="en-US" sz="2400" dirty="0">
                <a:cs typeface="Calibri" pitchFamily="34" charset="0"/>
              </a:rPr>
              <a:t>b = c, d = e, b = s, d = t, f(a, g(d)) </a:t>
            </a:r>
            <a:r>
              <a:rPr lang="en-US" sz="2400" dirty="0">
                <a:cs typeface="Calibri" pitchFamily="34" charset="0"/>
                <a:sym typeface="Symbol"/>
              </a:rPr>
              <a:t>  f(b, g(e))</a:t>
            </a:r>
            <a:endParaRPr lang="en-US" sz="2400" dirty="0">
              <a:solidFill>
                <a:srgbClr val="FF0000"/>
              </a:solidFill>
              <a:cs typeface="Calibri" pitchFamily="34" charset="0"/>
            </a:endParaRPr>
          </a:p>
        </p:txBody>
      </p:sp>
      <p:sp>
        <p:nvSpPr>
          <p:cNvPr id="20" name="Rectangle 19"/>
          <p:cNvSpPr/>
          <p:nvPr/>
        </p:nvSpPr>
        <p:spPr>
          <a:xfrm>
            <a:off x="197413" y="2276918"/>
            <a:ext cx="2043573" cy="341632"/>
          </a:xfrm>
          <a:prstGeom prst="rect">
            <a:avLst/>
          </a:prstGeom>
        </p:spPr>
        <p:txBody>
          <a:bodyPr wrap="none">
            <a:spAutoFit/>
          </a:bodyPr>
          <a:lstStyle/>
          <a:p>
            <a:pPr marL="384954" indent="-384954" algn="ctr" defTabSz="914363">
              <a:lnSpc>
                <a:spcPct val="90000"/>
              </a:lnSpc>
              <a:spcBef>
                <a:spcPct val="20000"/>
              </a:spcBef>
              <a:buSzPct val="90000"/>
              <a:defRPr/>
            </a:pPr>
            <a:r>
              <a:rPr lang="en-US" dirty="0" smtClean="0">
                <a:solidFill>
                  <a:srgbClr val="0070C0"/>
                </a:solidFill>
                <a:latin typeface="Calibri" pitchFamily="34" charset="0"/>
                <a:cs typeface="Calibri" pitchFamily="34" charset="0"/>
              </a:rPr>
              <a:t>“Naming</a:t>
            </a:r>
            <a:r>
              <a:rPr lang="en-US" dirty="0">
                <a:solidFill>
                  <a:srgbClr val="0070C0"/>
                </a:solidFill>
                <a:latin typeface="Calibri" pitchFamily="34" charset="0"/>
                <a:cs typeface="Calibri" pitchFamily="34" charset="0"/>
              </a:rPr>
              <a:t>” </a:t>
            </a:r>
            <a:r>
              <a:rPr lang="en-US" dirty="0" err="1">
                <a:solidFill>
                  <a:srgbClr val="0070C0"/>
                </a:solidFill>
                <a:latin typeface="Calibri" pitchFamily="34" charset="0"/>
                <a:cs typeface="Calibri" pitchFamily="34" charset="0"/>
              </a:rPr>
              <a:t>subterms</a:t>
            </a:r>
            <a:endParaRPr lang="en-US" dirty="0">
              <a:solidFill>
                <a:srgbClr val="0070C0"/>
              </a:solidFill>
              <a:latin typeface="Calibri" pitchFamily="34" charset="0"/>
              <a:cs typeface="Calibri" pitchFamily="34" charset="0"/>
            </a:endParaRPr>
          </a:p>
        </p:txBody>
      </p:sp>
      <p:sp>
        <p:nvSpPr>
          <p:cNvPr id="21" name="Curved Right Arrow 20"/>
          <p:cNvSpPr/>
          <p:nvPr/>
        </p:nvSpPr>
        <p:spPr>
          <a:xfrm>
            <a:off x="158206" y="1752600"/>
            <a:ext cx="1060994" cy="1575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1548659613"/>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Content Placeholder 2"/>
          <p:cNvSpPr txBox="1">
            <a:spLocks/>
          </p:cNvSpPr>
          <p:nvPr/>
        </p:nvSpPr>
        <p:spPr>
          <a:xfrm>
            <a:off x="381000" y="2614794"/>
            <a:ext cx="8382000" cy="861774"/>
          </a:xfrm>
          <a:prstGeom prst="rect">
            <a:avLst/>
          </a:prstGeom>
        </p:spPr>
        <p:txBody>
          <a:bodyPr vert="horz" lIns="0" tIns="0" rIns="0" bIns="0" rtlCol="0">
            <a:spAutoFit/>
          </a:bodyPr>
          <a:lstStyle>
            <a:lvl1pPr marL="384954" indent="-384954" algn="l" defTabSz="914363" rtl="0" eaLnBrk="1" latinLnBrk="0" hangingPunct="1">
              <a:lnSpc>
                <a:spcPct val="90000"/>
              </a:lnSpc>
              <a:spcBef>
                <a:spcPct val="20000"/>
              </a:spcBef>
              <a:buSzPct val="90000"/>
              <a:buFontTx/>
              <a:buBlip>
                <a:blip r:embed="rId2"/>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buFontTx/>
              <a:buNone/>
            </a:pPr>
            <a:r>
              <a:rPr lang="en-US" dirty="0" smtClean="0">
                <a:solidFill>
                  <a:schemeClr val="tx1"/>
                </a:solidFill>
                <a:cs typeface="Calibri" pitchFamily="34" charset="0"/>
              </a:rPr>
              <a:t>a = b, b = c, d = e, b = s, d = t, </a:t>
            </a:r>
            <a:r>
              <a:rPr lang="en-US" dirty="0" smtClean="0">
                <a:solidFill>
                  <a:srgbClr val="FF0000"/>
                </a:solidFill>
                <a:cs typeface="Calibri" pitchFamily="34" charset="0"/>
                <a:sym typeface="Symbol"/>
              </a:rPr>
              <a:t>v</a:t>
            </a:r>
            <a:r>
              <a:rPr lang="en-US" baseline="-25000" dirty="0" smtClean="0">
                <a:solidFill>
                  <a:srgbClr val="FF0000"/>
                </a:solidFill>
                <a:cs typeface="Calibri" pitchFamily="34" charset="0"/>
                <a:sym typeface="Symbol"/>
              </a:rPr>
              <a:t>3</a:t>
            </a:r>
            <a:r>
              <a:rPr lang="en-US" baseline="-25000" dirty="0" smtClean="0">
                <a:solidFill>
                  <a:schemeClr val="tx1"/>
                </a:solidFill>
                <a:cs typeface="Calibri" pitchFamily="34" charset="0"/>
                <a:sym typeface="Symbol"/>
              </a:rPr>
              <a:t> </a:t>
            </a:r>
            <a:r>
              <a:rPr lang="en-US" dirty="0" smtClean="0">
                <a:solidFill>
                  <a:schemeClr val="tx1"/>
                </a:solidFill>
                <a:cs typeface="Calibri" pitchFamily="34" charset="0"/>
                <a:sym typeface="Symbol"/>
              </a:rPr>
              <a:t> </a:t>
            </a:r>
            <a:r>
              <a:rPr lang="en-US" dirty="0" smtClean="0">
                <a:solidFill>
                  <a:srgbClr val="FF0000"/>
                </a:solidFill>
                <a:cs typeface="Calibri" pitchFamily="34" charset="0"/>
                <a:sym typeface="Symbol"/>
              </a:rPr>
              <a:t>v</a:t>
            </a:r>
            <a:r>
              <a:rPr lang="en-US" baseline="-25000" dirty="0" smtClean="0">
                <a:solidFill>
                  <a:srgbClr val="FF0000"/>
                </a:solidFill>
                <a:cs typeface="Calibri" pitchFamily="34" charset="0"/>
                <a:sym typeface="Symbol"/>
              </a:rPr>
              <a:t>4</a:t>
            </a:r>
            <a:endParaRPr lang="en-US" dirty="0" smtClean="0">
              <a:solidFill>
                <a:srgbClr val="FF0000"/>
              </a:solidFill>
              <a:cs typeface="Calibri" pitchFamily="34" charset="0"/>
              <a:sym typeface="Symbol"/>
            </a:endParaRPr>
          </a:p>
          <a:p>
            <a:pPr algn="ctr">
              <a:buFontTx/>
              <a:buNone/>
            </a:pPr>
            <a:r>
              <a:rPr lang="en-US" dirty="0" smtClean="0">
                <a:solidFill>
                  <a:schemeClr val="tx1"/>
                </a:solidFill>
                <a:cs typeface="Calibri" pitchFamily="34" charset="0"/>
                <a:sym typeface="Symbol"/>
              </a:rPr>
              <a:t>v</a:t>
            </a:r>
            <a:r>
              <a:rPr lang="en-US" baseline="-25000" dirty="0" smtClean="0">
                <a:solidFill>
                  <a:schemeClr val="tx1"/>
                </a:solidFill>
                <a:cs typeface="Calibri" pitchFamily="34" charset="0"/>
                <a:sym typeface="Symbol"/>
              </a:rPr>
              <a:t>1</a:t>
            </a:r>
            <a:r>
              <a:rPr lang="en-US" dirty="0" smtClean="0">
                <a:solidFill>
                  <a:schemeClr val="tx1"/>
                </a:solidFill>
                <a:cs typeface="Calibri" pitchFamily="34" charset="0"/>
                <a:sym typeface="Symbol"/>
              </a:rPr>
              <a:t>  g(d), v</a:t>
            </a:r>
            <a:r>
              <a:rPr lang="en-US" baseline="-25000" dirty="0" smtClean="0">
                <a:solidFill>
                  <a:schemeClr val="tx1"/>
                </a:solidFill>
                <a:cs typeface="Calibri" pitchFamily="34" charset="0"/>
                <a:sym typeface="Symbol"/>
              </a:rPr>
              <a:t>2</a:t>
            </a:r>
            <a:r>
              <a:rPr lang="en-US" dirty="0" smtClean="0">
                <a:solidFill>
                  <a:schemeClr val="tx1"/>
                </a:solidFill>
                <a:cs typeface="Calibri" pitchFamily="34" charset="0"/>
                <a:sym typeface="Symbol"/>
              </a:rPr>
              <a:t>  g(e), v</a:t>
            </a:r>
            <a:r>
              <a:rPr lang="en-US" baseline="-25000" dirty="0" smtClean="0">
                <a:solidFill>
                  <a:schemeClr val="tx1"/>
                </a:solidFill>
                <a:cs typeface="Calibri" pitchFamily="34" charset="0"/>
                <a:sym typeface="Symbol"/>
              </a:rPr>
              <a:t>3</a:t>
            </a:r>
            <a:r>
              <a:rPr lang="en-US" dirty="0" smtClean="0">
                <a:solidFill>
                  <a:schemeClr val="tx1"/>
                </a:solidFill>
                <a:cs typeface="Calibri" pitchFamily="34" charset="0"/>
                <a:sym typeface="Symbol"/>
              </a:rPr>
              <a:t>  </a:t>
            </a:r>
            <a:r>
              <a:rPr lang="en-US" dirty="0" smtClean="0">
                <a:solidFill>
                  <a:schemeClr val="tx1"/>
                </a:solidFill>
                <a:cs typeface="Calibri" pitchFamily="34" charset="0"/>
              </a:rPr>
              <a:t>f(a, </a:t>
            </a:r>
            <a:r>
              <a:rPr lang="en-US" dirty="0" smtClean="0">
                <a:solidFill>
                  <a:schemeClr val="tx1"/>
                </a:solidFill>
                <a:cs typeface="Calibri" pitchFamily="34" charset="0"/>
                <a:sym typeface="Symbol"/>
              </a:rPr>
              <a:t>v</a:t>
            </a:r>
            <a:r>
              <a:rPr lang="en-US" baseline="-25000" dirty="0" smtClean="0">
                <a:solidFill>
                  <a:schemeClr val="tx1"/>
                </a:solidFill>
                <a:cs typeface="Calibri" pitchFamily="34" charset="0"/>
                <a:sym typeface="Symbol"/>
              </a:rPr>
              <a:t>1</a:t>
            </a:r>
            <a:r>
              <a:rPr lang="en-US" dirty="0" smtClean="0">
                <a:solidFill>
                  <a:schemeClr val="tx1"/>
                </a:solidFill>
                <a:cs typeface="Calibri" pitchFamily="34" charset="0"/>
              </a:rPr>
              <a:t>)</a:t>
            </a:r>
            <a:r>
              <a:rPr lang="en-US" dirty="0" smtClean="0">
                <a:solidFill>
                  <a:schemeClr val="tx1"/>
                </a:solidFill>
                <a:cs typeface="Calibri" pitchFamily="34" charset="0"/>
                <a:sym typeface="Symbol"/>
              </a:rPr>
              <a:t> , v</a:t>
            </a:r>
            <a:r>
              <a:rPr lang="en-US" baseline="-25000" dirty="0" smtClean="0">
                <a:solidFill>
                  <a:schemeClr val="tx1"/>
                </a:solidFill>
                <a:cs typeface="Calibri" pitchFamily="34" charset="0"/>
                <a:sym typeface="Symbol"/>
              </a:rPr>
              <a:t>4</a:t>
            </a:r>
            <a:r>
              <a:rPr lang="en-US" dirty="0" smtClean="0">
                <a:solidFill>
                  <a:schemeClr val="tx1"/>
                </a:solidFill>
                <a:cs typeface="Calibri" pitchFamily="34" charset="0"/>
                <a:sym typeface="Symbol"/>
              </a:rPr>
              <a:t>  </a:t>
            </a:r>
            <a:r>
              <a:rPr lang="en-US" dirty="0" smtClean="0">
                <a:solidFill>
                  <a:schemeClr val="tx1"/>
                </a:solidFill>
                <a:cs typeface="Calibri" pitchFamily="34" charset="0"/>
              </a:rPr>
              <a:t>f(b, </a:t>
            </a:r>
            <a:r>
              <a:rPr lang="en-US" dirty="0" smtClean="0">
                <a:solidFill>
                  <a:schemeClr val="tx1"/>
                </a:solidFill>
                <a:cs typeface="Calibri" pitchFamily="34" charset="0"/>
                <a:sym typeface="Symbol"/>
              </a:rPr>
              <a:t>v</a:t>
            </a:r>
            <a:r>
              <a:rPr lang="en-US" baseline="-25000" dirty="0" smtClean="0">
                <a:solidFill>
                  <a:schemeClr val="tx1"/>
                </a:solidFill>
                <a:cs typeface="Calibri" pitchFamily="34" charset="0"/>
                <a:sym typeface="Symbol"/>
              </a:rPr>
              <a:t>2</a:t>
            </a:r>
            <a:r>
              <a:rPr lang="en-US" dirty="0" smtClean="0">
                <a:solidFill>
                  <a:schemeClr val="tx1"/>
                </a:solidFill>
                <a:cs typeface="Calibri" pitchFamily="34" charset="0"/>
              </a:rPr>
              <a:t>)</a:t>
            </a:r>
          </a:p>
        </p:txBody>
      </p:sp>
      <p:sp>
        <p:nvSpPr>
          <p:cNvPr id="11" name="Content Placeholder 2"/>
          <p:cNvSpPr txBox="1">
            <a:spLocks/>
          </p:cNvSpPr>
          <p:nvPr/>
        </p:nvSpPr>
        <p:spPr>
          <a:xfrm>
            <a:off x="395515" y="5386626"/>
            <a:ext cx="8382000" cy="861774"/>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800" dirty="0" smtClean="0">
                <a:solidFill>
                  <a:srgbClr val="FF0000"/>
                </a:solidFill>
                <a:cs typeface="Calibri" pitchFamily="34" charset="0"/>
              </a:rPr>
              <a:t>Congruence Rule:</a:t>
            </a:r>
          </a:p>
          <a:p>
            <a:pPr marL="384954" indent="-384954" algn="ctr" defTabSz="914363">
              <a:lnSpc>
                <a:spcPct val="90000"/>
              </a:lnSpc>
              <a:spcBef>
                <a:spcPct val="20000"/>
              </a:spcBef>
              <a:buSzPct val="90000"/>
            </a:pPr>
            <a:r>
              <a:rPr lang="en-US" sz="2800" dirty="0" smtClean="0">
                <a:solidFill>
                  <a:srgbClr val="000000"/>
                </a:solidFill>
                <a:cs typeface="Calibri" pitchFamily="34" charset="0"/>
              </a:rPr>
              <a:t>x</a:t>
            </a:r>
            <a:r>
              <a:rPr lang="en-US" sz="2800" baseline="-25000" dirty="0" smtClean="0">
                <a:solidFill>
                  <a:srgbClr val="000000"/>
                </a:solidFill>
                <a:cs typeface="Calibri" pitchFamily="34" charset="0"/>
              </a:rPr>
              <a:t>1</a:t>
            </a:r>
            <a:r>
              <a:rPr lang="en-US" sz="2800" dirty="0" smtClean="0">
                <a:solidFill>
                  <a:srgbClr val="000000"/>
                </a:solidFill>
                <a:cs typeface="Calibri" pitchFamily="34" charset="0"/>
              </a:rPr>
              <a:t> = y</a:t>
            </a:r>
            <a:r>
              <a:rPr lang="en-US" sz="2800" baseline="-25000" dirty="0" smtClean="0">
                <a:solidFill>
                  <a:srgbClr val="000000"/>
                </a:solidFill>
                <a:cs typeface="Calibri" pitchFamily="34" charset="0"/>
              </a:rPr>
              <a:t>1</a:t>
            </a:r>
            <a:r>
              <a:rPr lang="en-US" sz="2800" dirty="0" smtClean="0">
                <a:solidFill>
                  <a:srgbClr val="000000"/>
                </a:solidFill>
                <a:cs typeface="Calibri" pitchFamily="34" charset="0"/>
              </a:rPr>
              <a:t>, …, x</a:t>
            </a:r>
            <a:r>
              <a:rPr lang="en-US" sz="2800" baseline="-25000" dirty="0" smtClean="0">
                <a:solidFill>
                  <a:srgbClr val="000000"/>
                </a:solidFill>
                <a:cs typeface="Calibri" pitchFamily="34" charset="0"/>
              </a:rPr>
              <a:t>n</a:t>
            </a:r>
            <a:r>
              <a:rPr lang="en-US" sz="2800" dirty="0" smtClean="0">
                <a:solidFill>
                  <a:srgbClr val="000000"/>
                </a:solidFill>
                <a:cs typeface="Calibri" pitchFamily="34" charset="0"/>
              </a:rPr>
              <a:t> = y</a:t>
            </a:r>
            <a:r>
              <a:rPr lang="en-US" sz="2800" baseline="-25000" dirty="0" smtClean="0">
                <a:solidFill>
                  <a:srgbClr val="000000"/>
                </a:solidFill>
                <a:cs typeface="Calibri" pitchFamily="34" charset="0"/>
              </a:rPr>
              <a:t>n</a:t>
            </a:r>
            <a:r>
              <a:rPr lang="en-US" sz="2800" dirty="0" smtClean="0">
                <a:solidFill>
                  <a:srgbClr val="000000"/>
                </a:solidFill>
                <a:cs typeface="Calibri" pitchFamily="34" charset="0"/>
              </a:rPr>
              <a:t> implies f(x</a:t>
            </a:r>
            <a:r>
              <a:rPr lang="en-US" sz="2800" baseline="-25000" dirty="0" smtClean="0">
                <a:solidFill>
                  <a:srgbClr val="000000"/>
                </a:solidFill>
                <a:cs typeface="Calibri" pitchFamily="34" charset="0"/>
              </a:rPr>
              <a:t>1</a:t>
            </a:r>
            <a:r>
              <a:rPr lang="en-US" sz="2800" dirty="0" smtClean="0">
                <a:solidFill>
                  <a:srgbClr val="000000"/>
                </a:solidFill>
                <a:cs typeface="Calibri" pitchFamily="34" charset="0"/>
              </a:rPr>
              <a:t>, …, </a:t>
            </a:r>
            <a:r>
              <a:rPr lang="en-US" sz="2800" dirty="0" err="1" smtClean="0">
                <a:solidFill>
                  <a:srgbClr val="000000"/>
                </a:solidFill>
                <a:cs typeface="Calibri" pitchFamily="34" charset="0"/>
              </a:rPr>
              <a:t>x</a:t>
            </a:r>
            <a:r>
              <a:rPr lang="en-US" sz="2800" baseline="-25000" dirty="0" err="1" smtClean="0">
                <a:solidFill>
                  <a:srgbClr val="000000"/>
                </a:solidFill>
                <a:cs typeface="Calibri" pitchFamily="34" charset="0"/>
              </a:rPr>
              <a:t>n</a:t>
            </a:r>
            <a:r>
              <a:rPr lang="en-US" sz="2800" dirty="0" smtClean="0">
                <a:solidFill>
                  <a:srgbClr val="000000"/>
                </a:solidFill>
                <a:cs typeface="Calibri" pitchFamily="34" charset="0"/>
              </a:rPr>
              <a:t>) = f(y</a:t>
            </a:r>
            <a:r>
              <a:rPr lang="en-US" sz="2800" baseline="-25000" dirty="0" smtClean="0">
                <a:solidFill>
                  <a:srgbClr val="000000"/>
                </a:solidFill>
                <a:cs typeface="Calibri" pitchFamily="34" charset="0"/>
              </a:rPr>
              <a:t>1</a:t>
            </a:r>
            <a:r>
              <a:rPr lang="en-US" sz="2800" dirty="0" smtClean="0">
                <a:solidFill>
                  <a:srgbClr val="000000"/>
                </a:solidFill>
                <a:cs typeface="Calibri" pitchFamily="34" charset="0"/>
              </a:rPr>
              <a:t>, …, </a:t>
            </a:r>
            <a:r>
              <a:rPr lang="en-US" sz="2800" dirty="0" err="1" smtClean="0">
                <a:solidFill>
                  <a:srgbClr val="000000"/>
                </a:solidFill>
                <a:cs typeface="Calibri" pitchFamily="34" charset="0"/>
              </a:rPr>
              <a:t>y</a:t>
            </a:r>
            <a:r>
              <a:rPr lang="en-US" sz="2800" baseline="-25000" dirty="0" err="1" smtClean="0">
                <a:solidFill>
                  <a:srgbClr val="000000"/>
                </a:solidFill>
                <a:cs typeface="Calibri" pitchFamily="34" charset="0"/>
              </a:rPr>
              <a:t>n</a:t>
            </a:r>
            <a:r>
              <a:rPr lang="en-US" sz="2800" dirty="0" smtClean="0">
                <a:solidFill>
                  <a:srgbClr val="000000"/>
                </a:solidFill>
                <a:cs typeface="Calibri" pitchFamily="34" charset="0"/>
              </a:rPr>
              <a:t>)</a:t>
            </a:r>
          </a:p>
        </p:txBody>
      </p:sp>
      <p:sp>
        <p:nvSpPr>
          <p:cNvPr id="12" name="Oval 11"/>
          <p:cNvSpPr/>
          <p:nvPr/>
        </p:nvSpPr>
        <p:spPr bwMode="auto">
          <a:xfrm>
            <a:off x="158206" y="3668256"/>
            <a:ext cx="1625601" cy="1529165"/>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err="1" smtClean="0">
                <a:ln>
                  <a:noFill/>
                </a:ln>
                <a:solidFill>
                  <a:srgbClr val="000000"/>
                </a:solidFill>
                <a:effectLst/>
                <a:uLnTx/>
                <a:uFillTx/>
                <a:latin typeface="Segoe"/>
                <a:ea typeface="+mn-ea"/>
                <a:cs typeface="Calibri" pitchFamily="34" charset="0"/>
              </a:rPr>
              <a:t>a,b,c,s</a:t>
            </a:r>
            <a:endPar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sp>
        <p:nvSpPr>
          <p:cNvPr id="13" name="Oval 12"/>
          <p:cNvSpPr/>
          <p:nvPr/>
        </p:nvSpPr>
        <p:spPr bwMode="auto">
          <a:xfrm>
            <a:off x="2025049" y="3884199"/>
            <a:ext cx="1171787" cy="1097279"/>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r>
              <a:rPr kumimoji="0" lang="en-US" sz="2400" b="0" i="0" u="none" strike="noStrike" kern="0" cap="none" spc="0" normalizeH="0" baseline="0" noProof="0" dirty="0" err="1" smtClean="0">
                <a:ln>
                  <a:noFill/>
                </a:ln>
                <a:solidFill>
                  <a:srgbClr val="000000"/>
                </a:solidFill>
                <a:effectLst/>
                <a:uLnTx/>
                <a:uFillTx/>
                <a:latin typeface="Segoe"/>
                <a:ea typeface="+mn-ea"/>
                <a:cs typeface="Calibri" pitchFamily="34" charset="0"/>
              </a:rPr>
              <a:t>d,e,t</a:t>
            </a:r>
            <a:endParaRPr kumimoji="0" lang="en-US" sz="2400" b="0" i="0" u="none" strike="noStrike" kern="0" cap="none" spc="0" normalizeH="0" baseline="0" noProof="0" dirty="0" smtClean="0">
              <a:ln>
                <a:noFill/>
              </a:ln>
              <a:solidFill>
                <a:srgbClr val="000000"/>
              </a:solidFill>
              <a:effectLst/>
              <a:uLnTx/>
              <a:uFillTx/>
              <a:latin typeface="Segoe"/>
              <a:ea typeface="+mn-ea"/>
              <a:cs typeface="Calibri" pitchFamily="34" charset="0"/>
            </a:endParaRPr>
          </a:p>
        </p:txBody>
      </p:sp>
      <p:sp>
        <p:nvSpPr>
          <p:cNvPr id="14" name="Oval 13"/>
          <p:cNvSpPr/>
          <p:nvPr/>
        </p:nvSpPr>
        <p:spPr bwMode="auto">
          <a:xfrm>
            <a:off x="3598479" y="3924838"/>
            <a:ext cx="1257678" cy="1015999"/>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kern="0" noProof="0" dirty="0">
                <a:solidFill>
                  <a:srgbClr val="000000"/>
                </a:solidFill>
                <a:latin typeface="Segoe"/>
                <a:cs typeface="Calibri" pitchFamily="34" charset="0"/>
                <a:sym typeface="Symbol"/>
              </a:rPr>
              <a:t>v</a:t>
            </a:r>
            <a:r>
              <a:rPr kumimoji="0" lang="en-US" sz="2400" b="0" i="0" u="none" strike="noStrike" kern="0" cap="none" spc="0" normalizeH="0" baseline="-25000" noProof="0" dirty="0" smtClean="0">
                <a:ln>
                  <a:noFill/>
                </a:ln>
                <a:solidFill>
                  <a:srgbClr val="000000"/>
                </a:solidFill>
                <a:effectLst/>
                <a:uLnTx/>
                <a:uFillTx/>
                <a:latin typeface="Segoe"/>
                <a:ea typeface="+mn-ea"/>
                <a:cs typeface="Calibri" pitchFamily="34" charset="0"/>
                <a:sym typeface="Symbol"/>
              </a:rPr>
              <a:t>1</a:t>
            </a:r>
            <a:r>
              <a:rPr lang="en-US" sz="2400" kern="0" dirty="0" smtClean="0">
                <a:solidFill>
                  <a:srgbClr val="000000"/>
                </a:solidFill>
                <a:latin typeface="Segoe"/>
                <a:cs typeface="Calibri" pitchFamily="34" charset="0"/>
                <a:sym typeface="Symbol"/>
              </a:rPr>
              <a:t>,v</a:t>
            </a:r>
            <a:r>
              <a:rPr lang="en-US" sz="2400" kern="0" baseline="-25000" dirty="0" smtClean="0">
                <a:solidFill>
                  <a:srgbClr val="000000"/>
                </a:solidFill>
                <a:latin typeface="Segoe"/>
                <a:cs typeface="Calibri" pitchFamily="34" charset="0"/>
                <a:sym typeface="Symbol"/>
              </a:rPr>
              <a:t>2</a:t>
            </a:r>
            <a:endParaRPr lang="en-US" sz="2400" kern="0" dirty="0">
              <a:solidFill>
                <a:srgbClr val="000000"/>
              </a:solidFill>
              <a:latin typeface="Segoe"/>
              <a:cs typeface="Calibri" pitchFamily="34" charset="0"/>
            </a:endParaRPr>
          </a:p>
        </p:txBody>
      </p:sp>
      <p:sp>
        <p:nvSpPr>
          <p:cNvPr id="16" name="Oval 15"/>
          <p:cNvSpPr/>
          <p:nvPr/>
        </p:nvSpPr>
        <p:spPr bwMode="auto">
          <a:xfrm>
            <a:off x="5257800" y="3954151"/>
            <a:ext cx="1524000" cy="1015999"/>
          </a:xfrm>
          <a:prstGeom prst="ellipse">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lvl="0" algn="ctr" defTabSz="1096963" fontAlgn="base">
              <a:spcBef>
                <a:spcPct val="0"/>
              </a:spcBef>
              <a:spcAft>
                <a:spcPct val="0"/>
              </a:spcAft>
              <a:defRPr/>
            </a:pPr>
            <a:r>
              <a:rPr lang="en-US" sz="2400" kern="0" dirty="0" smtClean="0">
                <a:solidFill>
                  <a:srgbClr val="FF0000"/>
                </a:solidFill>
                <a:latin typeface="Segoe"/>
                <a:cs typeface="Calibri" pitchFamily="34" charset="0"/>
                <a:sym typeface="Symbol"/>
              </a:rPr>
              <a:t>v</a:t>
            </a:r>
            <a:r>
              <a:rPr lang="en-US" sz="2400" kern="0" baseline="-25000" dirty="0" smtClean="0">
                <a:solidFill>
                  <a:srgbClr val="FF0000"/>
                </a:solidFill>
                <a:latin typeface="Segoe"/>
                <a:cs typeface="Calibri" pitchFamily="34" charset="0"/>
                <a:sym typeface="Symbol"/>
              </a:rPr>
              <a:t>3</a:t>
            </a:r>
            <a:r>
              <a:rPr lang="en-US" sz="2400" kern="0" dirty="0" smtClean="0">
                <a:solidFill>
                  <a:srgbClr val="FF0000"/>
                </a:solidFill>
                <a:latin typeface="Segoe"/>
                <a:cs typeface="Calibri" pitchFamily="34" charset="0"/>
                <a:sym typeface="Symbol"/>
              </a:rPr>
              <a:t>,v</a:t>
            </a:r>
            <a:r>
              <a:rPr lang="en-US" sz="2400" kern="0" baseline="-25000" dirty="0">
                <a:solidFill>
                  <a:srgbClr val="FF0000"/>
                </a:solidFill>
                <a:latin typeface="Segoe"/>
                <a:cs typeface="Calibri" pitchFamily="34" charset="0"/>
                <a:sym typeface="Symbol"/>
              </a:rPr>
              <a:t>4</a:t>
            </a:r>
            <a:endParaRPr lang="en-US" sz="2400" kern="0" dirty="0">
              <a:solidFill>
                <a:srgbClr val="FF0000"/>
              </a:solidFill>
              <a:latin typeface="Segoe"/>
              <a:cs typeface="Calibri" pitchFamily="34" charset="0"/>
            </a:endParaRPr>
          </a:p>
        </p:txBody>
      </p:sp>
      <p:sp>
        <p:nvSpPr>
          <p:cNvPr id="18" name="Title 17"/>
          <p:cNvSpPr>
            <a:spLocks noGrp="1"/>
          </p:cNvSpPr>
          <p:nvPr>
            <p:ph type="title"/>
          </p:nvPr>
        </p:nvSpPr>
        <p:spPr/>
        <p:txBody>
          <a:bodyPr/>
          <a:lstStyle/>
          <a:p>
            <a:r>
              <a:rPr lang="en-US" dirty="0" smtClean="0"/>
              <a:t>Theory of Equality: Functions</a:t>
            </a:r>
            <a:endParaRPr lang="en-US" dirty="0"/>
          </a:p>
        </p:txBody>
      </p:sp>
      <p:sp>
        <p:nvSpPr>
          <p:cNvPr id="19" name="Rectangle 18"/>
          <p:cNvSpPr/>
          <p:nvPr/>
        </p:nvSpPr>
        <p:spPr>
          <a:xfrm>
            <a:off x="1333428" y="1591953"/>
            <a:ext cx="6656432" cy="461665"/>
          </a:xfrm>
          <a:prstGeom prst="rect">
            <a:avLst/>
          </a:prstGeom>
        </p:spPr>
        <p:txBody>
          <a:bodyPr wrap="square">
            <a:spAutoFit/>
          </a:bodyPr>
          <a:lstStyle/>
          <a:p>
            <a:pPr algn="ctr">
              <a:buNone/>
            </a:pPr>
            <a:r>
              <a:rPr lang="en-US" sz="2400" dirty="0">
                <a:cs typeface="Calibri" pitchFamily="34" charset="0"/>
              </a:rPr>
              <a:t>a = b,</a:t>
            </a:r>
            <a:r>
              <a:rPr lang="en-US" sz="2400" dirty="0">
                <a:solidFill>
                  <a:srgbClr val="FF0000"/>
                </a:solidFill>
                <a:cs typeface="Calibri" pitchFamily="34" charset="0"/>
              </a:rPr>
              <a:t> </a:t>
            </a:r>
            <a:r>
              <a:rPr lang="en-US" sz="2400" dirty="0">
                <a:cs typeface="Calibri" pitchFamily="34" charset="0"/>
              </a:rPr>
              <a:t>b = c, d = e, b = s, d = t, f(a, g(d)) </a:t>
            </a:r>
            <a:r>
              <a:rPr lang="en-US" sz="2400" dirty="0">
                <a:cs typeface="Calibri" pitchFamily="34" charset="0"/>
                <a:sym typeface="Symbol"/>
              </a:rPr>
              <a:t>  f(b, g(e))</a:t>
            </a:r>
            <a:endParaRPr lang="en-US" sz="2400" dirty="0">
              <a:solidFill>
                <a:srgbClr val="FF0000"/>
              </a:solidFill>
              <a:cs typeface="Calibri" pitchFamily="34" charset="0"/>
            </a:endParaRPr>
          </a:p>
        </p:txBody>
      </p:sp>
      <p:sp>
        <p:nvSpPr>
          <p:cNvPr id="20" name="Rectangle 19"/>
          <p:cNvSpPr/>
          <p:nvPr/>
        </p:nvSpPr>
        <p:spPr>
          <a:xfrm>
            <a:off x="197413" y="2276918"/>
            <a:ext cx="2043573" cy="341632"/>
          </a:xfrm>
          <a:prstGeom prst="rect">
            <a:avLst/>
          </a:prstGeom>
        </p:spPr>
        <p:txBody>
          <a:bodyPr wrap="none">
            <a:spAutoFit/>
          </a:bodyPr>
          <a:lstStyle/>
          <a:p>
            <a:pPr marL="384954" indent="-384954" algn="ctr" defTabSz="914363">
              <a:lnSpc>
                <a:spcPct val="90000"/>
              </a:lnSpc>
              <a:spcBef>
                <a:spcPct val="20000"/>
              </a:spcBef>
              <a:buSzPct val="90000"/>
              <a:defRPr/>
            </a:pPr>
            <a:r>
              <a:rPr lang="en-US" dirty="0" smtClean="0">
                <a:solidFill>
                  <a:srgbClr val="0070C0"/>
                </a:solidFill>
                <a:latin typeface="Calibri" pitchFamily="34" charset="0"/>
                <a:cs typeface="Calibri" pitchFamily="34" charset="0"/>
              </a:rPr>
              <a:t>“Naming</a:t>
            </a:r>
            <a:r>
              <a:rPr lang="en-US" dirty="0">
                <a:solidFill>
                  <a:srgbClr val="0070C0"/>
                </a:solidFill>
                <a:latin typeface="Calibri" pitchFamily="34" charset="0"/>
                <a:cs typeface="Calibri" pitchFamily="34" charset="0"/>
              </a:rPr>
              <a:t>” </a:t>
            </a:r>
            <a:r>
              <a:rPr lang="en-US" dirty="0" err="1">
                <a:solidFill>
                  <a:srgbClr val="0070C0"/>
                </a:solidFill>
                <a:latin typeface="Calibri" pitchFamily="34" charset="0"/>
                <a:cs typeface="Calibri" pitchFamily="34" charset="0"/>
              </a:rPr>
              <a:t>subterms</a:t>
            </a:r>
            <a:endParaRPr lang="en-US" dirty="0">
              <a:solidFill>
                <a:srgbClr val="0070C0"/>
              </a:solidFill>
              <a:latin typeface="Calibri" pitchFamily="34" charset="0"/>
              <a:cs typeface="Calibri" pitchFamily="34" charset="0"/>
            </a:endParaRPr>
          </a:p>
        </p:txBody>
      </p:sp>
      <p:sp>
        <p:nvSpPr>
          <p:cNvPr id="21" name="Curved Right Arrow 20"/>
          <p:cNvSpPr/>
          <p:nvPr/>
        </p:nvSpPr>
        <p:spPr>
          <a:xfrm>
            <a:off x="158206" y="1752600"/>
            <a:ext cx="1060994" cy="1575096"/>
          </a:xfrm>
          <a:prstGeom prst="curved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schemeClr val="tx1"/>
              </a:solidFill>
            </a:endParaRPr>
          </a:p>
        </p:txBody>
      </p:sp>
    </p:spTree>
    <p:extLst>
      <p:ext uri="{BB962C8B-B14F-4D97-AF65-F5344CB8AC3E}">
        <p14:creationId xmlns:p14="http://schemas.microsoft.com/office/powerpoint/2010/main" val="4249238082"/>
      </p:ext>
    </p:extLst>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p:cNvPicPr>
            <a:picLocks noChangeAspect="1"/>
          </p:cNvPicPr>
          <p:nvPr/>
        </p:nvPicPr>
        <p:blipFill>
          <a:blip r:embed="rId2"/>
          <a:stretch>
            <a:fillRect/>
          </a:stretch>
        </p:blipFill>
        <p:spPr>
          <a:xfrm>
            <a:off x="152400" y="685800"/>
            <a:ext cx="8760711" cy="5261304"/>
          </a:xfrm>
          <a:prstGeom prst="rect">
            <a:avLst/>
          </a:prstGeom>
        </p:spPr>
      </p:pic>
    </p:spTree>
    <p:extLst>
      <p:ext uri="{BB962C8B-B14F-4D97-AF65-F5344CB8AC3E}">
        <p14:creationId xmlns:p14="http://schemas.microsoft.com/office/powerpoint/2010/main" val="832195504"/>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2" name="Title 1"/>
              <p:cNvSpPr>
                <a:spLocks noGrp="1"/>
              </p:cNvSpPr>
              <p:nvPr>
                <p:ph type="title"/>
              </p:nvPr>
            </p:nvSpPr>
            <p:spPr/>
            <p:txBody>
              <a:bodyPr>
                <a:normAutofit fontScale="90000"/>
              </a:bodyPr>
              <a:lstStyle/>
              <a:p>
                <a:r>
                  <a:rPr lang="en-US" dirty="0" smtClean="0"/>
                  <a:t>Approach #1: </a:t>
                </a:r>
                <a:r>
                  <a:rPr lang="en-US" dirty="0"/>
                  <a:t>DPLL(</a:t>
                </a:r>
                <a14:m>
                  <m:oMath xmlns:m="http://schemas.openxmlformats.org/officeDocument/2006/math">
                    <m:r>
                      <a:rPr lang="en-US" i="1" dirty="0">
                        <a:latin typeface="Cambria Math"/>
                      </a:rPr>
                      <m:t>⊔</m:t>
                    </m:r>
                  </m:oMath>
                </a14:m>
                <a:r>
                  <a:rPr lang="en-US" dirty="0"/>
                  <a:t>)		     		</a:t>
                </a:r>
              </a:p>
            </p:txBody>
          </p:sp>
        </mc:Choice>
        <mc:Fallback xmlns="">
          <p:sp>
            <p:nvSpPr>
              <p:cNvPr id="2" name="Title 1"/>
              <p:cNvSpPr>
                <a:spLocks noGrp="1" noRot="1" noChangeAspect="1" noMove="1" noResize="1" noEditPoints="1" noAdjustHandles="1" noChangeArrowheads="1" noChangeShapeType="1" noTextEdit="1"/>
              </p:cNvSpPr>
              <p:nvPr>
                <p:ph type="title"/>
              </p:nvPr>
            </p:nvSpPr>
            <p:spPr>
              <a:blipFill rotWithShape="0">
                <a:blip r:embed="rId2"/>
                <a:stretch>
                  <a:fillRect b="-3191"/>
                </a:stretch>
              </a:blipFill>
            </p:spPr>
            <p:txBody>
              <a:bodyPr/>
              <a:lstStyle/>
              <a:p>
                <a:r>
                  <a:rPr lang="en-US">
                    <a:noFill/>
                  </a:rPr>
                  <a:t> </a:t>
                </a:r>
              </a:p>
            </p:txBody>
          </p:sp>
        </mc:Fallback>
      </mc:AlternateContent>
      <p:sp>
        <p:nvSpPr>
          <p:cNvPr id="4" name="Rectangle 3"/>
          <p:cNvSpPr/>
          <p:nvPr/>
        </p:nvSpPr>
        <p:spPr>
          <a:xfrm>
            <a:off x="6324600" y="6308725"/>
            <a:ext cx="2676758" cy="369332"/>
          </a:xfrm>
          <a:prstGeom prst="rect">
            <a:avLst/>
          </a:prstGeom>
        </p:spPr>
        <p:txBody>
          <a:bodyPr wrap="none">
            <a:spAutoFit/>
          </a:bodyPr>
          <a:lstStyle/>
          <a:p>
            <a:r>
              <a:rPr lang="en-US"/>
              <a:t>[B, Dutertre, de Moura 08]</a:t>
            </a:r>
          </a:p>
        </p:txBody>
      </p:sp>
      <p:pic>
        <p:nvPicPr>
          <p:cNvPr id="1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l="26641" t="41373" r="24387" b="37975"/>
          <a:stretch/>
        </p:blipFill>
        <p:spPr bwMode="auto">
          <a:xfrm>
            <a:off x="762000" y="1610816"/>
            <a:ext cx="7510506" cy="197954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mc:AlternateContent xmlns:mc="http://schemas.openxmlformats.org/markup-compatibility/2006" xmlns:a14="http://schemas.microsoft.com/office/drawing/2010/main">
        <mc:Choice Requires="a14">
          <p:sp>
            <p:nvSpPr>
              <p:cNvPr id="11" name="TextBox 10"/>
              <p:cNvSpPr txBox="1"/>
              <p:nvPr/>
            </p:nvSpPr>
            <p:spPr>
              <a:xfrm>
                <a:off x="526096" y="3921806"/>
                <a:ext cx="8223790" cy="923330"/>
              </a:xfrm>
              <a:prstGeom prst="rect">
                <a:avLst/>
              </a:prstGeom>
              <a:noFill/>
            </p:spPr>
            <p:txBody>
              <a:bodyPr wrap="none" rtlCol="0">
                <a:spAutoFit/>
              </a:bodyPr>
              <a:lstStyle/>
              <a:p>
                <a:pPr defTabSz="912813" fontAlgn="base">
                  <a:spcBef>
                    <a:spcPct val="0"/>
                  </a:spcBef>
                  <a:spcAft>
                    <a:spcPct val="0"/>
                  </a:spcAft>
                </a:pPr>
                <a:r>
                  <a:rPr lang="en-US" dirty="0" smtClean="0">
                    <a:solidFill>
                      <a:srgbClr val="000000"/>
                    </a:solidFill>
                    <a:latin typeface="Arial" charset="0"/>
                  </a:rPr>
                  <a:t>Try branch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𝑎</m:t>
                        </m:r>
                      </m:e>
                      <m:sub>
                        <m:r>
                          <a:rPr lang="en-US" i="1">
                            <a:solidFill>
                              <a:srgbClr val="000000"/>
                            </a:solidFill>
                            <a:latin typeface="Cambria Math"/>
                          </a:rPr>
                          <m:t>1</m:t>
                        </m:r>
                      </m:sub>
                    </m:sSub>
                    <m:r>
                      <a:rPr lang="en-US" i="1">
                        <a:solidFill>
                          <a:srgbClr val="000000"/>
                        </a:solidFill>
                        <a:latin typeface="Cambria Math"/>
                      </a:rPr>
                      <m:t>≃</m:t>
                    </m:r>
                    <m:sSub>
                      <m:sSubPr>
                        <m:ctrlPr>
                          <a:rPr lang="en-US" i="1" smtClean="0">
                            <a:solidFill>
                              <a:srgbClr val="000000"/>
                            </a:solidFill>
                            <a:latin typeface="Cambria Math" panose="02040503050406030204" pitchFamily="18" charset="0"/>
                          </a:rPr>
                        </m:ctrlPr>
                      </m:sSubPr>
                      <m:e>
                        <m:r>
                          <a:rPr lang="en-US" i="1" smtClean="0">
                            <a:solidFill>
                              <a:srgbClr val="000000"/>
                            </a:solidFill>
                            <a:latin typeface="Cambria Math"/>
                          </a:rPr>
                          <m:t>𝑏</m:t>
                        </m:r>
                      </m:e>
                      <m:sub>
                        <m:r>
                          <a:rPr lang="en-US" i="1" smtClean="0">
                            <a:solidFill>
                              <a:srgbClr val="000000"/>
                            </a:solidFill>
                            <a:latin typeface="Cambria Math"/>
                          </a:rPr>
                          <m:t>1</m:t>
                        </m:r>
                      </m:sub>
                    </m:sSub>
                    <m:r>
                      <a:rPr lang="en-US" i="1" smtClean="0">
                        <a:solidFill>
                          <a:srgbClr val="000000"/>
                        </a:solidFill>
                        <a:latin typeface="Cambria Math"/>
                      </a:rPr>
                      <m:t>∧</m:t>
                    </m:r>
                    <m:sSub>
                      <m:sSubPr>
                        <m:ctrlPr>
                          <a:rPr lang="en-US" i="1" smtClean="0">
                            <a:solidFill>
                              <a:srgbClr val="000000"/>
                            </a:solidFill>
                            <a:latin typeface="Cambria Math" panose="02040503050406030204" pitchFamily="18" charset="0"/>
                          </a:rPr>
                        </m:ctrlPr>
                      </m:sSubPr>
                      <m:e>
                        <m:r>
                          <a:rPr lang="en-US" i="1" smtClean="0">
                            <a:solidFill>
                              <a:srgbClr val="000000"/>
                            </a:solidFill>
                            <a:latin typeface="Cambria Math"/>
                          </a:rPr>
                          <m:t>𝑏</m:t>
                        </m:r>
                      </m:e>
                      <m:sub>
                        <m:r>
                          <a:rPr lang="en-US" i="1" smtClean="0">
                            <a:solidFill>
                              <a:srgbClr val="000000"/>
                            </a:solidFill>
                            <a:latin typeface="Cambria Math"/>
                          </a:rPr>
                          <m:t>1</m:t>
                        </m:r>
                      </m:sub>
                    </m:sSub>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𝑎</m:t>
                        </m:r>
                      </m:e>
                      <m:sub>
                        <m:r>
                          <a:rPr lang="en-US" i="1" smtClean="0">
                            <a:solidFill>
                              <a:srgbClr val="000000"/>
                            </a:solidFill>
                            <a:latin typeface="Cambria Math"/>
                          </a:rPr>
                          <m:t>2</m:t>
                        </m:r>
                      </m:sub>
                    </m:sSub>
                  </m:oMath>
                </a14:m>
                <a:r>
                  <a:rPr lang="en-US" dirty="0">
                    <a:solidFill>
                      <a:srgbClr val="000000"/>
                    </a:solidFill>
                    <a:latin typeface="Arial" charset="0"/>
                  </a:rPr>
                  <a:t>		Try branch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m:t>
                        </m:r>
                        <m:r>
                          <a:rPr lang="en-US" i="1">
                            <a:solidFill>
                              <a:srgbClr val="000000"/>
                            </a:solidFill>
                            <a:latin typeface="Cambria Math"/>
                          </a:rPr>
                          <m:t>𝑎</m:t>
                        </m:r>
                      </m:e>
                      <m:sub>
                        <m:r>
                          <a:rPr lang="en-US" i="1">
                            <a:solidFill>
                              <a:srgbClr val="000000"/>
                            </a:solidFill>
                            <a:latin typeface="Cambria Math"/>
                          </a:rPr>
                          <m:t>1</m:t>
                        </m:r>
                      </m:sub>
                    </m:sSub>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𝑏</m:t>
                        </m:r>
                      </m:e>
                      <m:sub>
                        <m:r>
                          <a:rPr lang="en-US" i="1">
                            <a:solidFill>
                              <a:srgbClr val="000000"/>
                            </a:solidFill>
                            <a:latin typeface="Cambria Math"/>
                          </a:rPr>
                          <m:t>1</m:t>
                        </m:r>
                      </m:sub>
                    </m:sSub>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𝑏</m:t>
                        </m:r>
                      </m:e>
                      <m:sub>
                        <m:r>
                          <a:rPr lang="en-US" i="1">
                            <a:solidFill>
                              <a:srgbClr val="000000"/>
                            </a:solidFill>
                            <a:latin typeface="Cambria Math"/>
                          </a:rPr>
                          <m:t>1</m:t>
                        </m:r>
                      </m:sub>
                    </m:sSub>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𝑎</m:t>
                        </m:r>
                      </m:e>
                      <m:sub>
                        <m:r>
                          <a:rPr lang="en-US" i="1">
                            <a:solidFill>
                              <a:srgbClr val="000000"/>
                            </a:solidFill>
                            <a:latin typeface="Cambria Math"/>
                          </a:rPr>
                          <m:t>2</m:t>
                        </m:r>
                      </m:sub>
                    </m:sSub>
                  </m:oMath>
                </a14:m>
                <a:r>
                  <a:rPr lang="en-US" dirty="0">
                    <a:solidFill>
                      <a:srgbClr val="000000"/>
                    </a:solidFill>
                    <a:latin typeface="Arial" charset="0"/>
                  </a:rPr>
                  <a:t>)</a:t>
                </a:r>
                <a:endParaRPr lang="en-US" dirty="0" smtClean="0">
                  <a:solidFill>
                    <a:srgbClr val="000000"/>
                  </a:solidFill>
                  <a:latin typeface="Arial" charset="0"/>
                </a:endParaRPr>
              </a:p>
              <a:p>
                <a:pPr defTabSz="912813" fontAlgn="base">
                  <a:spcBef>
                    <a:spcPct val="0"/>
                  </a:spcBef>
                  <a:spcAft>
                    <a:spcPct val="0"/>
                  </a:spcAft>
                </a:pPr>
                <a:r>
                  <a:rPr lang="en-US" dirty="0">
                    <a:solidFill>
                      <a:srgbClr val="000000"/>
                    </a:solidFill>
                    <a:latin typeface="Arial" charset="0"/>
                  </a:rPr>
                  <a:t>Implies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𝑎</m:t>
                        </m:r>
                      </m:e>
                      <m:sub>
                        <m:r>
                          <a:rPr lang="en-US" i="1">
                            <a:solidFill>
                              <a:srgbClr val="000000"/>
                            </a:solidFill>
                            <a:latin typeface="Cambria Math"/>
                          </a:rPr>
                          <m:t>1</m:t>
                        </m:r>
                      </m:sub>
                    </m:sSub>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𝑏</m:t>
                        </m:r>
                      </m:e>
                      <m:sub>
                        <m:r>
                          <a:rPr lang="en-US" i="1">
                            <a:solidFill>
                              <a:srgbClr val="000000"/>
                            </a:solidFill>
                            <a:latin typeface="Cambria Math"/>
                          </a:rPr>
                          <m:t>1</m:t>
                        </m:r>
                      </m:sub>
                    </m:sSub>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𝑎</m:t>
                        </m:r>
                      </m:e>
                      <m:sub>
                        <m:r>
                          <a:rPr lang="en-US" i="1">
                            <a:solidFill>
                              <a:srgbClr val="000000"/>
                            </a:solidFill>
                            <a:latin typeface="Cambria Math"/>
                          </a:rPr>
                          <m:t>2</m:t>
                        </m:r>
                      </m:sub>
                    </m:sSub>
                    <m:r>
                      <a:rPr lang="en-US" i="1">
                        <a:solidFill>
                          <a:srgbClr val="000000"/>
                        </a:solidFill>
                        <a:latin typeface="Cambria Math"/>
                      </a:rPr>
                      <m:t> </m:t>
                    </m:r>
                  </m:oMath>
                </a14:m>
                <a:r>
                  <a:rPr lang="en-US" dirty="0" smtClean="0">
                    <a:solidFill>
                      <a:srgbClr val="000000"/>
                    </a:solidFill>
                    <a:latin typeface="Arial" charset="0"/>
                  </a:rPr>
                  <a:t>			Implies </a:t>
                </a:r>
                <a14:m>
                  <m:oMath xmlns:m="http://schemas.openxmlformats.org/officeDocument/2006/math">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𝑎</m:t>
                        </m:r>
                      </m:e>
                      <m:sub>
                        <m:r>
                          <a:rPr lang="en-US" i="1">
                            <a:solidFill>
                              <a:srgbClr val="000000"/>
                            </a:solidFill>
                            <a:latin typeface="Cambria Math"/>
                          </a:rPr>
                          <m:t>1</m:t>
                        </m:r>
                      </m:sub>
                    </m:sSub>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smtClean="0">
                            <a:solidFill>
                              <a:srgbClr val="000000"/>
                            </a:solidFill>
                            <a:latin typeface="Cambria Math"/>
                          </a:rPr>
                          <m:t>𝑐</m:t>
                        </m:r>
                      </m:e>
                      <m:sub>
                        <m:r>
                          <a:rPr lang="en-US" i="1">
                            <a:solidFill>
                              <a:srgbClr val="000000"/>
                            </a:solidFill>
                            <a:latin typeface="Cambria Math"/>
                          </a:rPr>
                          <m:t>1</m:t>
                        </m:r>
                      </m:sub>
                    </m:sSub>
                    <m:r>
                      <a:rPr lang="en-US" i="1">
                        <a:solidFill>
                          <a:srgbClr val="000000"/>
                        </a:solidFill>
                        <a:latin typeface="Cambria Math"/>
                      </a:rPr>
                      <m:t>≃</m:t>
                    </m:r>
                    <m:sSub>
                      <m:sSubPr>
                        <m:ctrlPr>
                          <a:rPr lang="en-US" i="1">
                            <a:solidFill>
                              <a:srgbClr val="000000"/>
                            </a:solidFill>
                            <a:latin typeface="Cambria Math" panose="02040503050406030204" pitchFamily="18" charset="0"/>
                          </a:rPr>
                        </m:ctrlPr>
                      </m:sSubPr>
                      <m:e>
                        <m:r>
                          <a:rPr lang="en-US" i="1">
                            <a:solidFill>
                              <a:srgbClr val="000000"/>
                            </a:solidFill>
                            <a:latin typeface="Cambria Math"/>
                          </a:rPr>
                          <m:t>𝑎</m:t>
                        </m:r>
                      </m:e>
                      <m:sub>
                        <m:r>
                          <a:rPr lang="en-US" i="1">
                            <a:solidFill>
                              <a:srgbClr val="000000"/>
                            </a:solidFill>
                            <a:latin typeface="Cambria Math"/>
                          </a:rPr>
                          <m:t>2</m:t>
                        </m:r>
                      </m:sub>
                    </m:sSub>
                  </m:oMath>
                </a14:m>
                <a:endParaRPr lang="en-US" dirty="0" smtClean="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Collect implied equalities			</a:t>
                </a:r>
                <a:r>
                  <a:rPr lang="en-US" dirty="0">
                    <a:solidFill>
                      <a:srgbClr val="000000"/>
                    </a:solidFill>
                    <a:latin typeface="Arial" charset="0"/>
                  </a:rPr>
                  <a:t>Collect implied </a:t>
                </a:r>
                <a:r>
                  <a:rPr lang="en-US" dirty="0" smtClean="0">
                    <a:solidFill>
                      <a:srgbClr val="000000"/>
                    </a:solidFill>
                    <a:latin typeface="Arial" charset="0"/>
                  </a:rPr>
                  <a:t>equalities</a:t>
                </a:r>
                <a:endParaRPr lang="en-US" dirty="0">
                  <a:solidFill>
                    <a:srgbClr val="000000"/>
                  </a:solidFill>
                  <a:latin typeface="Arial" charset="0"/>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526096" y="3921806"/>
                <a:ext cx="8223790" cy="923330"/>
              </a:xfrm>
              <a:prstGeom prst="rect">
                <a:avLst/>
              </a:prstGeom>
              <a:blipFill rotWithShape="0">
                <a:blip r:embed="rId4"/>
                <a:stretch>
                  <a:fillRect l="-593" t="-3289" b="-921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p:cNvSpPr txBox="1"/>
              <p:nvPr/>
            </p:nvSpPr>
            <p:spPr>
              <a:xfrm>
                <a:off x="652506" y="5192216"/>
                <a:ext cx="7646645" cy="923330"/>
              </a:xfrm>
              <a:prstGeom prst="rect">
                <a:avLst/>
              </a:prstGeom>
              <a:noFill/>
            </p:spPr>
            <p:txBody>
              <a:bodyPr wrap="none" rtlCol="0">
                <a:spAutoFit/>
              </a:bodyPr>
              <a:lstStyle/>
              <a:p>
                <a:pPr defTabSz="912813" fontAlgn="base">
                  <a:spcBef>
                    <a:spcPct val="0"/>
                  </a:spcBef>
                  <a:spcAft>
                    <a:spcPct val="0"/>
                  </a:spcAft>
                </a:pPr>
                <a:r>
                  <a:rPr lang="en-US" dirty="0" smtClean="0">
                    <a:solidFill>
                      <a:srgbClr val="000000"/>
                    </a:solidFill>
                    <a:latin typeface="Arial" charset="0"/>
                  </a:rPr>
                  <a:t>Compute the</a:t>
                </a:r>
                <a:r>
                  <a:rPr lang="en-US" b="1" dirty="0" smtClean="0">
                    <a:solidFill>
                      <a:srgbClr val="000000"/>
                    </a:solidFill>
                    <a:latin typeface="Arial" charset="0"/>
                  </a:rPr>
                  <a:t> </a:t>
                </a:r>
                <a:r>
                  <a:rPr lang="en-US" b="1" i="1" dirty="0" smtClean="0">
                    <a:solidFill>
                      <a:srgbClr val="000000"/>
                    </a:solidFill>
                    <a:latin typeface="Arial" charset="0"/>
                  </a:rPr>
                  <a:t>join </a:t>
                </a:r>
                <a14:m>
                  <m:oMath xmlns:m="http://schemas.openxmlformats.org/officeDocument/2006/math">
                    <m:r>
                      <a:rPr lang="en-US" i="1" smtClean="0">
                        <a:solidFill>
                          <a:srgbClr val="000000"/>
                        </a:solidFill>
                        <a:latin typeface="Cambria Math"/>
                      </a:rPr>
                      <m:t>⊔ </m:t>
                    </m:r>
                  </m:oMath>
                </a14:m>
                <a:r>
                  <a:rPr lang="en-US" dirty="0" smtClean="0">
                    <a:solidFill>
                      <a:srgbClr val="000000"/>
                    </a:solidFill>
                    <a:latin typeface="Arial" charset="0"/>
                  </a:rPr>
                  <a:t>of the two equalities – common equalities are learned</a:t>
                </a:r>
              </a:p>
              <a:p>
                <a:pPr defTabSz="912813" fontAlgn="base">
                  <a:spcBef>
                    <a:spcPct val="0"/>
                  </a:spcBef>
                  <a:spcAft>
                    <a:spcPct val="0"/>
                  </a:spcAft>
                </a:pPr>
                <a:endParaRPr lang="en-US" dirty="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Still potentially O(</a:t>
                </a:r>
                <a14:m>
                  <m:oMath xmlns:m="http://schemas.openxmlformats.org/officeDocument/2006/math">
                    <m:sSup>
                      <m:sSupPr>
                        <m:ctrlPr>
                          <a:rPr lang="en-US" i="1" dirty="0" smtClean="0">
                            <a:solidFill>
                              <a:srgbClr val="000000"/>
                            </a:solidFill>
                            <a:latin typeface="Cambria Math" panose="02040503050406030204" pitchFamily="18" charset="0"/>
                          </a:rPr>
                        </m:ctrlPr>
                      </m:sSupPr>
                      <m:e>
                        <m:r>
                          <a:rPr lang="en-US" i="1" dirty="0" smtClean="0">
                            <a:solidFill>
                              <a:srgbClr val="000000"/>
                            </a:solidFill>
                            <a:latin typeface="Cambria Math"/>
                          </a:rPr>
                          <m:t>𝑛</m:t>
                        </m:r>
                      </m:e>
                      <m:sup>
                        <m:r>
                          <a:rPr lang="en-US" i="1" dirty="0" smtClean="0">
                            <a:solidFill>
                              <a:srgbClr val="000000"/>
                            </a:solidFill>
                            <a:latin typeface="Cambria Math"/>
                          </a:rPr>
                          <m:t>2</m:t>
                        </m:r>
                      </m:sup>
                    </m:sSup>
                  </m:oMath>
                </a14:m>
                <a:r>
                  <a:rPr lang="en-US" dirty="0" smtClean="0">
                    <a:solidFill>
                      <a:srgbClr val="000000"/>
                    </a:solidFill>
                    <a:latin typeface="Arial" charset="0"/>
                  </a:rPr>
                  <a:t>) rounds just at </a:t>
                </a:r>
                <a:r>
                  <a:rPr lang="en-US" b="1" i="1" dirty="0" smtClean="0">
                    <a:solidFill>
                      <a:srgbClr val="000000"/>
                    </a:solidFill>
                    <a:latin typeface="Arial" charset="0"/>
                  </a:rPr>
                  <a:t>base</a:t>
                </a:r>
                <a:r>
                  <a:rPr lang="en-US" i="1" dirty="0" smtClean="0">
                    <a:solidFill>
                      <a:srgbClr val="000000"/>
                    </a:solidFill>
                    <a:latin typeface="Arial" charset="0"/>
                  </a:rPr>
                  <a:t> </a:t>
                </a:r>
                <a:r>
                  <a:rPr lang="en-US" dirty="0" smtClean="0">
                    <a:solidFill>
                      <a:srgbClr val="000000"/>
                    </a:solidFill>
                    <a:latin typeface="Arial" charset="0"/>
                  </a:rPr>
                  <a:t>level of search. </a:t>
                </a:r>
              </a:p>
            </p:txBody>
          </p:sp>
        </mc:Choice>
        <mc:Fallback xmlns="">
          <p:sp>
            <p:nvSpPr>
              <p:cNvPr id="12" name="TextBox 11"/>
              <p:cNvSpPr txBox="1">
                <a:spLocks noRot="1" noChangeAspect="1" noMove="1" noResize="1" noEditPoints="1" noAdjustHandles="1" noChangeArrowheads="1" noChangeShapeType="1" noTextEdit="1"/>
              </p:cNvSpPr>
              <p:nvPr/>
            </p:nvSpPr>
            <p:spPr>
              <a:xfrm>
                <a:off x="652506" y="5192216"/>
                <a:ext cx="7646645" cy="923330"/>
              </a:xfrm>
              <a:prstGeom prst="rect">
                <a:avLst/>
              </a:prstGeom>
              <a:blipFill rotWithShape="0">
                <a:blip r:embed="rId5"/>
                <a:stretch>
                  <a:fillRect l="-638" t="-3974" r="-638" b="-9934"/>
                </a:stretch>
              </a:blipFill>
            </p:spPr>
            <p:txBody>
              <a:bodyPr/>
              <a:lstStyle/>
              <a:p>
                <a:r>
                  <a:rPr lang="en-US">
                    <a:noFill/>
                  </a:rPr>
                  <a:t> </a:t>
                </a:r>
              </a:p>
            </p:txBody>
          </p:sp>
        </mc:Fallback>
      </mc:AlternateContent>
      <p:cxnSp>
        <p:nvCxnSpPr>
          <p:cNvPr id="13" name="Straight Arrow Connector 12"/>
          <p:cNvCxnSpPr/>
          <p:nvPr/>
        </p:nvCxnSpPr>
        <p:spPr>
          <a:xfrm>
            <a:off x="2176506" y="4845136"/>
            <a:ext cx="1702391" cy="372070"/>
          </a:xfrm>
          <a:prstGeom prst="straightConnector1">
            <a:avLst/>
          </a:prstGeom>
          <a:noFill/>
          <a:ln w="25400" cap="flat" cmpd="sng" algn="ctr">
            <a:solidFill>
              <a:srgbClr val="000000"/>
            </a:solidFill>
            <a:prstDash val="solid"/>
            <a:tailEnd type="stealth"/>
          </a:ln>
          <a:effectLst/>
        </p:spPr>
      </p:cxnSp>
      <p:cxnSp>
        <p:nvCxnSpPr>
          <p:cNvPr id="14" name="Straight Arrow Connector 13"/>
          <p:cNvCxnSpPr/>
          <p:nvPr/>
        </p:nvCxnSpPr>
        <p:spPr>
          <a:xfrm flipH="1">
            <a:off x="4995908" y="4845136"/>
            <a:ext cx="1523998" cy="372070"/>
          </a:xfrm>
          <a:prstGeom prst="straightConnector1">
            <a:avLst/>
          </a:prstGeom>
          <a:noFill/>
          <a:ln w="25400" cap="flat" cmpd="sng" algn="ctr">
            <a:solidFill>
              <a:srgbClr val="000000"/>
            </a:solidFill>
            <a:prstDash val="solid"/>
            <a:tailEnd type="stealth"/>
          </a:ln>
          <a:effectLst/>
        </p:spPr>
      </p:cxnSp>
    </p:spTree>
    <p:extLst>
      <p:ext uri="{BB962C8B-B14F-4D97-AF65-F5344CB8AC3E}">
        <p14:creationId xmlns:p14="http://schemas.microsoft.com/office/powerpoint/2010/main" val="2989114494"/>
      </p:ext>
    </p:extLst>
  </p:cSld>
  <p:clrMapOvr>
    <a:masterClrMapping/>
  </p:clrMapOvr>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a14="http://schemas.microsoft.com/office/drawing/2010/main">
        <mc:Choice Requires="a14">
          <p:sp>
            <p:nvSpPr>
              <p:cNvPr id="6" name="Content Placeholder 2"/>
              <p:cNvSpPr txBox="1">
                <a:spLocks/>
              </p:cNvSpPr>
              <p:nvPr/>
            </p:nvSpPr>
            <p:spPr bwMode="auto">
              <a:xfrm>
                <a:off x="1066800" y="1828800"/>
                <a:ext cx="7010400" cy="2117503"/>
              </a:xfrm>
              <a:prstGeom prst="rect">
                <a:avLst/>
              </a:prstGeom>
              <a:extLst/>
            </p:spPr>
            <p:txBody>
              <a:bodyPr vert="horz" wrap="square" lIns="0" tIns="0" rIns="0" bIns="0" numCol="1" anchor="t" anchorCtr="0" compatLnSpc="1">
                <a:prstTxWarp prst="textNoShape">
                  <a:avLst/>
                </a:prstTxWarp>
                <a:spAutoFit/>
              </a:bodyPr>
              <a:lstStyle>
                <a:lvl1pPr marL="384175" indent="-384175" algn="l" defTabSz="912813" rtl="0" fontAlgn="base">
                  <a:lnSpc>
                    <a:spcPct val="90000"/>
                  </a:lnSpc>
                  <a:spcBef>
                    <a:spcPct val="20000"/>
                  </a:spcBef>
                  <a:spcAft>
                    <a:spcPct val="0"/>
                  </a:spcAft>
                  <a:buSzPct val="90000"/>
                  <a:buBlip>
                    <a:blip r:embed="rId2"/>
                  </a:buBlip>
                  <a:defRPr sz="3300" kern="1200">
                    <a:solidFill>
                      <a:schemeClr val="bg1"/>
                    </a:solidFill>
                    <a:latin typeface="+mn-lt"/>
                    <a:ea typeface="+mn-ea"/>
                    <a:cs typeface="+mn-cs"/>
                  </a:defRPr>
                </a:lvl1pPr>
                <a:lvl2pPr marL="738188" indent="-361950" algn="l" defTabSz="912813" rtl="0" fontAlgn="base">
                  <a:lnSpc>
                    <a:spcPct val="90000"/>
                  </a:lnSpc>
                  <a:spcBef>
                    <a:spcPct val="20000"/>
                  </a:spcBef>
                  <a:spcAft>
                    <a:spcPct val="0"/>
                  </a:spcAft>
                  <a:buSzPct val="90000"/>
                  <a:buBlip>
                    <a:blip r:embed="rId2"/>
                  </a:buBlip>
                  <a:defRPr sz="3000" kern="1200">
                    <a:solidFill>
                      <a:schemeClr val="bg1"/>
                    </a:solidFill>
                    <a:latin typeface="+mn-lt"/>
                    <a:ea typeface="+mn-ea"/>
                    <a:cs typeface="+mn-cs"/>
                  </a:defRPr>
                </a:lvl2pPr>
                <a:lvl3pPr marL="1101725" indent="-347663" algn="l" defTabSz="912813" rtl="0" fontAlgn="base">
                  <a:lnSpc>
                    <a:spcPct val="90000"/>
                  </a:lnSpc>
                  <a:spcBef>
                    <a:spcPct val="20000"/>
                  </a:spcBef>
                  <a:spcAft>
                    <a:spcPct val="0"/>
                  </a:spcAft>
                  <a:buSzPct val="90000"/>
                  <a:buBlip>
                    <a:blip r:embed="rId2"/>
                  </a:buBlip>
                  <a:defRPr sz="2700" kern="1200">
                    <a:solidFill>
                      <a:schemeClr val="bg1"/>
                    </a:solidFill>
                    <a:latin typeface="+mn-lt"/>
                    <a:ea typeface="+mn-ea"/>
                    <a:cs typeface="+mn-cs"/>
                  </a:defRPr>
                </a:lvl3pPr>
                <a:lvl4pPr marL="1419225" indent="-317500" algn="l" defTabSz="912813" rtl="0" fontAlgn="base">
                  <a:lnSpc>
                    <a:spcPct val="90000"/>
                  </a:lnSpc>
                  <a:spcBef>
                    <a:spcPct val="20000"/>
                  </a:spcBef>
                  <a:spcAft>
                    <a:spcPct val="0"/>
                  </a:spcAft>
                  <a:buSzPct val="90000"/>
                  <a:buBlip>
                    <a:blip r:embed="rId2"/>
                  </a:buBlip>
                  <a:defRPr sz="2300" kern="1200">
                    <a:solidFill>
                      <a:schemeClr val="bg1"/>
                    </a:solidFill>
                    <a:latin typeface="+mn-lt"/>
                    <a:ea typeface="+mn-ea"/>
                    <a:cs typeface="+mn-cs"/>
                  </a:defRPr>
                </a:lvl4pPr>
                <a:lvl5pPr marL="1760538" indent="-317500" algn="l" defTabSz="912813" rtl="0" fontAlgn="base">
                  <a:lnSpc>
                    <a:spcPct val="90000"/>
                  </a:lnSpc>
                  <a:spcBef>
                    <a:spcPct val="20000"/>
                  </a:spcBef>
                  <a:spcAft>
                    <a:spcPct val="0"/>
                  </a:spcAft>
                  <a:buSzPct val="90000"/>
                  <a:buBlip>
                    <a:blip r:embed="rId2"/>
                  </a:buBlip>
                  <a:defRPr sz="23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2813" rtl="0" eaLnBrk="1" fontAlgn="base" latinLnBrk="0" hangingPunct="1">
                  <a:lnSpc>
                    <a:spcPct val="90000"/>
                  </a:lnSpc>
                  <a:spcBef>
                    <a:spcPct val="20000"/>
                  </a:spcBef>
                  <a:spcAft>
                    <a:spcPct val="0"/>
                  </a:spcAft>
                  <a:buClrTx/>
                  <a:buSzPct val="90000"/>
                  <a:buFontTx/>
                  <a:buNone/>
                  <a:tabLst/>
                  <a:defRPr/>
                </a:pPr>
                <a:r>
                  <a:rPr kumimoji="0" lang="en-US" sz="2000" b="0" i="0" u="none" strike="noStrike" kern="1200" cap="none" spc="0" normalizeH="0" baseline="0" noProof="0" dirty="0" smtClean="0">
                    <a:ln>
                      <a:noFill/>
                    </a:ln>
                    <a:solidFill>
                      <a:srgbClr val="000000"/>
                    </a:solidFill>
                    <a:effectLst/>
                    <a:uLnTx/>
                    <a:uFillTx/>
                    <a:latin typeface="Segoe"/>
                    <a:ea typeface="+mn-ea"/>
                    <a:cs typeface="+mn-cs"/>
                  </a:rPr>
                  <a:t>If </a:t>
                </a:r>
                <a:r>
                  <a:rPr kumimoji="0" lang="en-US" sz="2000" b="0" i="1" u="none" strike="noStrike" kern="1200" cap="none" spc="0" normalizeH="0" baseline="0" noProof="0" dirty="0">
                    <a:ln>
                      <a:noFill/>
                    </a:ln>
                    <a:solidFill>
                      <a:srgbClr val="0070C0"/>
                    </a:solidFill>
                    <a:effectLst/>
                    <a:uLnTx/>
                    <a:uFillTx/>
                    <a:latin typeface="Segoe"/>
                    <a:ea typeface="+mn-ea"/>
                    <a:cs typeface="+mn-cs"/>
                  </a:rPr>
                  <a:t>Congruence Rule </a:t>
                </a:r>
                <a:r>
                  <a:rPr kumimoji="0" lang="en-US" sz="2000" b="0" i="0" u="sng" strike="noStrike" kern="1200" cap="none" spc="0" normalizeH="0" baseline="0" noProof="0" dirty="0" smtClean="0">
                    <a:ln>
                      <a:noFill/>
                    </a:ln>
                    <a:solidFill>
                      <a:srgbClr val="000000"/>
                    </a:solidFill>
                    <a:effectLst/>
                    <a:uLnTx/>
                    <a:uFillTx/>
                    <a:latin typeface="Segoe"/>
                    <a:ea typeface="+mn-ea"/>
                    <a:cs typeface="+mn-cs"/>
                  </a:rPr>
                  <a:t>repeatedly</a:t>
                </a:r>
                <a:r>
                  <a:rPr kumimoji="0" lang="en-US" sz="2000" b="0" i="0" u="none" strike="noStrike" kern="1200" cap="none" spc="0" normalizeH="0" baseline="0" noProof="0" dirty="0" smtClean="0">
                    <a:ln>
                      <a:noFill/>
                    </a:ln>
                    <a:solidFill>
                      <a:srgbClr val="000000"/>
                    </a:solidFill>
                    <a:effectLst/>
                    <a:uLnTx/>
                    <a:uFillTx/>
                    <a:latin typeface="Segoe"/>
                    <a:ea typeface="+mn-ea"/>
                    <a:cs typeface="+mn-cs"/>
                  </a:rPr>
                  <a:t> learns </a:t>
                </a:r>
                <a:br>
                  <a:rPr kumimoji="0" lang="en-US" sz="2000" b="0" i="0" u="none" strike="noStrike" kern="1200" cap="none" spc="0" normalizeH="0" baseline="0" noProof="0" dirty="0" smtClean="0">
                    <a:ln>
                      <a:noFill/>
                    </a:ln>
                    <a:solidFill>
                      <a:srgbClr val="000000"/>
                    </a:solidFill>
                    <a:effectLst/>
                    <a:uLnTx/>
                    <a:uFillTx/>
                    <a:latin typeface="Segoe"/>
                    <a:ea typeface="+mn-ea"/>
                    <a:cs typeface="+mn-cs"/>
                  </a:rPr>
                </a:br>
                <a:r>
                  <a:rPr kumimoji="0" lang="en-US" sz="2000" b="0" i="0" u="none" strike="noStrike" kern="1200" cap="none" spc="0" normalizeH="0" baseline="0" noProof="0" dirty="0" smtClean="0">
                    <a:ln>
                      <a:noFill/>
                    </a:ln>
                    <a:solidFill>
                      <a:srgbClr val="000000"/>
                    </a:solidFill>
                    <a:effectLst/>
                    <a:uLnTx/>
                    <a:uFillTx/>
                    <a:latin typeface="Segoe"/>
                    <a:ea typeface="+mn-ea"/>
                    <a:cs typeface="+mn-cs"/>
                  </a:rPr>
                  <a:t/>
                </a:r>
                <a:br>
                  <a:rPr kumimoji="0" lang="en-US" sz="2000" b="0" i="0" u="none" strike="noStrike" kern="1200" cap="none" spc="0" normalizeH="0" baseline="0" noProof="0" dirty="0" smtClean="0">
                    <a:ln>
                      <a:noFill/>
                    </a:ln>
                    <a:solidFill>
                      <a:srgbClr val="000000"/>
                    </a:solidFill>
                    <a:effectLst/>
                    <a:uLnTx/>
                    <a:uFillTx/>
                    <a:latin typeface="Segoe"/>
                    <a:ea typeface="+mn-ea"/>
                    <a:cs typeface="+mn-cs"/>
                  </a:rPr>
                </a:br>
                <a:r>
                  <a:rPr kumimoji="0" lang="en-US" sz="2000" b="0" i="0" u="none" strike="noStrike" kern="1200" cap="none" spc="0" normalizeH="0" baseline="0" noProof="0" dirty="0" smtClean="0">
                    <a:ln>
                      <a:noFill/>
                    </a:ln>
                    <a:solidFill>
                      <a:srgbClr val="000000"/>
                    </a:solidFill>
                    <a:effectLst/>
                    <a:uLnTx/>
                    <a:uFillTx/>
                    <a:latin typeface="Segoe"/>
                    <a:ea typeface="+mn-ea"/>
                    <a:cs typeface="+mn-cs"/>
                  </a:rPr>
                  <a:t>	</a:t>
                </a:r>
                <a14:m>
                  <m:oMath xmlns:m="http://schemas.openxmlformats.org/officeDocument/2006/math">
                    <m:r>
                      <a:rPr kumimoji="0" lang="en-US" sz="2000" b="0" i="1" u="none" strike="noStrike" kern="1200" cap="none" spc="0" normalizeH="0" baseline="0" noProof="0">
                        <a:ln>
                          <a:noFill/>
                        </a:ln>
                        <a:solidFill>
                          <a:srgbClr val="000000"/>
                        </a:solidFill>
                        <a:effectLst/>
                        <a:uLnTx/>
                        <a:uFillTx/>
                        <a:latin typeface="Cambria Math"/>
                        <a:ea typeface="+mn-ea"/>
                        <a:cs typeface="+mn-cs"/>
                      </a:rPr>
                      <m:t>𝑓</m:t>
                    </m:r>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a:ln>
                              <a:noFill/>
                            </a:ln>
                            <a:solidFill>
                              <a:srgbClr val="000000"/>
                            </a:solidFill>
                            <a:effectLst/>
                            <a:uLnTx/>
                            <a:uFillTx/>
                            <a:latin typeface="Cambria Math"/>
                            <a:ea typeface="+mn-ea"/>
                            <a:cs typeface="+mn-cs"/>
                          </a:rPr>
                          <m:t>𝑣</m:t>
                        </m:r>
                        <m:r>
                          <a:rPr kumimoji="0" lang="en-US" sz="2000" b="0" i="1" u="none" strike="noStrike" kern="1200" cap="none" spc="0" normalizeH="0" baseline="0" noProof="0">
                            <a:ln>
                              <a:noFill/>
                            </a:ln>
                            <a:solidFill>
                              <a:srgbClr val="000000"/>
                            </a:solidFill>
                            <a:effectLst/>
                            <a:uLnTx/>
                            <a:uFillTx/>
                            <a:latin typeface="Cambria Math"/>
                            <a:ea typeface="+mn-ea"/>
                            <a:cs typeface="+mn-cs"/>
                          </a:rPr>
                          <m:t>,</m:t>
                        </m:r>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a:ln>
                                  <a:noFill/>
                                </a:ln>
                                <a:solidFill>
                                  <a:srgbClr val="000000"/>
                                </a:solidFill>
                                <a:effectLst/>
                                <a:uLnTx/>
                                <a:uFillTx/>
                                <a:latin typeface="Cambria Math"/>
                                <a:ea typeface="+mn-ea"/>
                                <a:cs typeface="+mn-cs"/>
                              </a:rPr>
                              <m:t>𝑣</m:t>
                            </m:r>
                          </m:e>
                          <m:sup>
                            <m:r>
                              <a:rPr kumimoji="0" lang="en-US" sz="2000" b="0" i="1" u="none" strike="noStrike" kern="1200" cap="none" spc="0" normalizeH="0" baseline="0" noProof="0">
                                <a:ln>
                                  <a:noFill/>
                                </a:ln>
                                <a:solidFill>
                                  <a:srgbClr val="000000"/>
                                </a:solidFill>
                                <a:effectLst/>
                                <a:uLnTx/>
                                <a:uFillTx/>
                                <a:latin typeface="Cambria Math"/>
                                <a:ea typeface="+mn-ea"/>
                                <a:cs typeface="+mn-cs"/>
                              </a:rPr>
                              <m:t>′</m:t>
                            </m:r>
                          </m:sup>
                        </m:sSup>
                      </m:e>
                    </m:d>
                    <m:r>
                      <a:rPr kumimoji="0" lang="en-US" sz="2000" b="0" i="1" u="none" strike="noStrike" kern="1200" cap="none" spc="0" normalizeH="0" baseline="0" noProof="0">
                        <a:ln>
                          <a:noFill/>
                        </a:ln>
                        <a:solidFill>
                          <a:srgbClr val="000000"/>
                        </a:solidFill>
                        <a:effectLst/>
                        <a:uLnTx/>
                        <a:uFillTx/>
                        <a:latin typeface="Cambria Math"/>
                        <a:ea typeface="+mn-ea"/>
                        <a:cs typeface="+mn-cs"/>
                      </a:rPr>
                      <m:t>∼</m:t>
                    </m:r>
                    <m:r>
                      <a:rPr kumimoji="0" lang="en-US" sz="2000" b="0" i="1" u="none" strike="noStrike" kern="1200" cap="none" spc="0" normalizeH="0" baseline="0" noProof="0">
                        <a:ln>
                          <a:noFill/>
                        </a:ln>
                        <a:solidFill>
                          <a:srgbClr val="000000"/>
                        </a:solidFill>
                        <a:effectLst/>
                        <a:uLnTx/>
                        <a:uFillTx/>
                        <a:latin typeface="Cambria Math"/>
                        <a:ea typeface="+mn-ea"/>
                        <a:cs typeface="+mn-cs"/>
                      </a:rPr>
                      <m:t>𝑓</m:t>
                    </m:r>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a:ln>
                              <a:noFill/>
                            </a:ln>
                            <a:solidFill>
                              <a:srgbClr val="000000"/>
                            </a:solidFill>
                            <a:effectLst/>
                            <a:uLnTx/>
                            <a:uFillTx/>
                            <a:latin typeface="Cambria Math"/>
                            <a:ea typeface="+mn-ea"/>
                            <a:cs typeface="+mn-cs"/>
                          </a:rPr>
                          <m:t>𝑤</m:t>
                        </m:r>
                        <m:r>
                          <a:rPr kumimoji="0" lang="en-US" sz="2000" b="0" i="1" u="none" strike="noStrike" kern="1200" cap="none" spc="0" normalizeH="0" baseline="0" noProof="0">
                            <a:ln>
                              <a:noFill/>
                            </a:ln>
                            <a:solidFill>
                              <a:srgbClr val="000000"/>
                            </a:solidFill>
                            <a:effectLst/>
                            <a:uLnTx/>
                            <a:uFillTx/>
                            <a:latin typeface="Cambria Math"/>
                            <a:ea typeface="+mn-ea"/>
                            <a:cs typeface="+mn-cs"/>
                          </a:rPr>
                          <m:t>,</m:t>
                        </m:r>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a:ln>
                                  <a:noFill/>
                                </a:ln>
                                <a:solidFill>
                                  <a:srgbClr val="000000"/>
                                </a:solidFill>
                                <a:effectLst/>
                                <a:uLnTx/>
                                <a:uFillTx/>
                                <a:latin typeface="Cambria Math"/>
                                <a:ea typeface="+mn-ea"/>
                                <a:cs typeface="+mn-cs"/>
                              </a:rPr>
                              <m:t>𝑤</m:t>
                            </m:r>
                          </m:e>
                          <m:sup>
                            <m:r>
                              <a:rPr kumimoji="0" lang="en-US" sz="2000" b="0" i="1" u="none" strike="noStrike" kern="1200" cap="none" spc="0" normalizeH="0" baseline="0" noProof="0">
                                <a:ln>
                                  <a:noFill/>
                                </a:ln>
                                <a:solidFill>
                                  <a:srgbClr val="000000"/>
                                </a:solidFill>
                                <a:effectLst/>
                                <a:uLnTx/>
                                <a:uFillTx/>
                                <a:latin typeface="Cambria Math"/>
                                <a:ea typeface="+mn-ea"/>
                                <a:cs typeface="+mn-cs"/>
                              </a:rPr>
                              <m:t>′</m:t>
                            </m:r>
                          </m:sup>
                        </m:sSup>
                      </m:e>
                    </m:d>
                  </m:oMath>
                </a14:m>
                <a:r>
                  <a:rPr kumimoji="0" lang="en-US" sz="2000" b="0" i="0" u="none" strike="noStrike" kern="1200" cap="none" spc="0" normalizeH="0" baseline="0" noProof="0" dirty="0" smtClean="0">
                    <a:ln>
                      <a:noFill/>
                    </a:ln>
                    <a:solidFill>
                      <a:srgbClr val="000000"/>
                    </a:solidFill>
                    <a:effectLst/>
                    <a:uLnTx/>
                    <a:uFillTx/>
                    <a:latin typeface="Segoe"/>
                    <a:ea typeface="+mn-ea"/>
                    <a:cs typeface="+mn-cs"/>
                  </a:rPr>
                  <a:t/>
                </a:r>
                <a:br>
                  <a:rPr kumimoji="0" lang="en-US" sz="2000" b="0" i="0" u="none" strike="noStrike" kern="1200" cap="none" spc="0" normalizeH="0" baseline="0" noProof="0" dirty="0" smtClean="0">
                    <a:ln>
                      <a:noFill/>
                    </a:ln>
                    <a:solidFill>
                      <a:srgbClr val="000000"/>
                    </a:solidFill>
                    <a:effectLst/>
                    <a:uLnTx/>
                    <a:uFillTx/>
                    <a:latin typeface="Segoe"/>
                    <a:ea typeface="+mn-ea"/>
                    <a:cs typeface="+mn-cs"/>
                  </a:rPr>
                </a:br>
                <a:endParaRPr kumimoji="0" lang="en-US" sz="2000" b="0" i="0" u="none" strike="noStrike" kern="1200" cap="none" spc="0" normalizeH="0" baseline="0" noProof="0" dirty="0" smtClean="0">
                  <a:ln>
                    <a:noFill/>
                  </a:ln>
                  <a:solidFill>
                    <a:srgbClr val="000000"/>
                  </a:solidFill>
                  <a:effectLst/>
                  <a:uLnTx/>
                  <a:uFillTx/>
                  <a:latin typeface="Segoe"/>
                  <a:ea typeface="+mn-ea"/>
                  <a:cs typeface="+mn-cs"/>
                </a:endParaRPr>
              </a:p>
              <a:p>
                <a:pPr marL="0" marR="0" lvl="0" indent="0" algn="l" defTabSz="912813" rtl="0" eaLnBrk="1" fontAlgn="base" latinLnBrk="0" hangingPunct="1">
                  <a:lnSpc>
                    <a:spcPct val="90000"/>
                  </a:lnSpc>
                  <a:spcBef>
                    <a:spcPct val="20000"/>
                  </a:spcBef>
                  <a:spcAft>
                    <a:spcPct val="0"/>
                  </a:spcAft>
                  <a:buClrTx/>
                  <a:buSzPct val="90000"/>
                  <a:buFontTx/>
                  <a:buNone/>
                  <a:tabLst/>
                  <a:defRPr/>
                </a:pPr>
                <a:r>
                  <a:rPr kumimoji="0" lang="en-US" sz="2000" b="0" i="0" u="none" strike="noStrike" kern="1200" cap="none" spc="0" normalizeH="0" baseline="0" noProof="0" dirty="0" smtClean="0">
                    <a:ln>
                      <a:noFill/>
                    </a:ln>
                    <a:solidFill>
                      <a:srgbClr val="000000"/>
                    </a:solidFill>
                    <a:effectLst/>
                    <a:uLnTx/>
                    <a:uFillTx/>
                    <a:latin typeface="Segoe"/>
                    <a:ea typeface="+mn-ea"/>
                    <a:cs typeface="+mn-cs"/>
                  </a:rPr>
                  <a:t>Then add lemma</a:t>
                </a:r>
                <a:br>
                  <a:rPr kumimoji="0" lang="en-US" sz="2000" b="0" i="0" u="none" strike="noStrike" kern="1200" cap="none" spc="0" normalizeH="0" baseline="0" noProof="0" dirty="0" smtClean="0">
                    <a:ln>
                      <a:noFill/>
                    </a:ln>
                    <a:solidFill>
                      <a:srgbClr val="000000"/>
                    </a:solidFill>
                    <a:effectLst/>
                    <a:uLnTx/>
                    <a:uFillTx/>
                    <a:latin typeface="Segoe"/>
                    <a:ea typeface="+mn-ea"/>
                    <a:cs typeface="+mn-cs"/>
                  </a:rPr>
                </a:br>
                <a:endParaRPr kumimoji="0" lang="en-US" sz="2000" b="0" i="0" u="none" strike="noStrike" kern="1200" cap="none" spc="0" normalizeH="0" baseline="0" noProof="0" dirty="0" smtClean="0">
                  <a:ln>
                    <a:noFill/>
                  </a:ln>
                  <a:solidFill>
                    <a:srgbClr val="000000"/>
                  </a:solidFill>
                  <a:effectLst/>
                  <a:uLnTx/>
                  <a:uFillTx/>
                  <a:latin typeface="Segoe"/>
                  <a:ea typeface="+mn-ea"/>
                  <a:cs typeface="+mn-cs"/>
                </a:endParaRPr>
              </a:p>
              <a:p>
                <a:pPr marL="0" marR="0" lvl="0" indent="0" algn="l" defTabSz="912813" rtl="0" eaLnBrk="1" fontAlgn="base" latinLnBrk="0" hangingPunct="1">
                  <a:lnSpc>
                    <a:spcPct val="90000"/>
                  </a:lnSpc>
                  <a:spcBef>
                    <a:spcPct val="20000"/>
                  </a:spcBef>
                  <a:spcAft>
                    <a:spcPct val="0"/>
                  </a:spcAft>
                  <a:buClrTx/>
                  <a:buSzPct val="90000"/>
                  <a:buFontTx/>
                  <a:buNone/>
                  <a:tabLst/>
                  <a:defRPr/>
                </a:pPr>
                <a:r>
                  <a:rPr kumimoji="0" lang="en-US" sz="2000" b="0" i="0" u="none" strike="noStrike" kern="1200" cap="none" spc="0" normalizeH="0" baseline="0" noProof="0" dirty="0" smtClean="0">
                    <a:ln>
                      <a:noFill/>
                    </a:ln>
                    <a:solidFill>
                      <a:srgbClr val="000000"/>
                    </a:solidFill>
                    <a:effectLst/>
                    <a:uLnTx/>
                    <a:uFillTx/>
                    <a:latin typeface="Segoe"/>
                    <a:ea typeface="+mn-ea"/>
                    <a:cs typeface="+mn-cs"/>
                  </a:rPr>
                  <a:t>	</a:t>
                </a:r>
                <a14:m>
                  <m:oMath xmlns:m="http://schemas.openxmlformats.org/officeDocument/2006/math">
                    <m:r>
                      <a:rPr kumimoji="0" lang="en-US" sz="2000" b="0" i="1" u="none" strike="noStrike" kern="1200" cap="none" spc="0" normalizeH="0" baseline="0" noProof="0" smtClean="0">
                        <a:ln>
                          <a:noFill/>
                        </a:ln>
                        <a:solidFill>
                          <a:srgbClr val="000000"/>
                        </a:solidFill>
                        <a:effectLst/>
                        <a:uLnTx/>
                        <a:uFillTx/>
                        <a:latin typeface="Cambria Math"/>
                        <a:ea typeface="+mn-ea"/>
                        <a:cs typeface="+mn-cs"/>
                      </a:rPr>
                      <m:t>𝑣</m:t>
                    </m:r>
                    <m:r>
                      <a:rPr kumimoji="0" lang="en-US" sz="20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000" b="0" i="1" u="none" strike="noStrike" kern="1200" cap="none" spc="0" normalizeH="0" baseline="0" noProof="0" smtClean="0">
                        <a:ln>
                          <a:noFill/>
                        </a:ln>
                        <a:solidFill>
                          <a:srgbClr val="000000"/>
                        </a:solidFill>
                        <a:effectLst/>
                        <a:uLnTx/>
                        <a:uFillTx/>
                        <a:latin typeface="Cambria Math"/>
                        <a:ea typeface="+mn-ea"/>
                        <a:cs typeface="+mn-cs"/>
                      </a:rPr>
                      <m:t>𝑤</m:t>
                    </m:r>
                    <m:r>
                      <a:rPr kumimoji="0" lang="en-US" sz="2000" b="0" i="1" u="none" strike="noStrike" kern="1200" cap="none" spc="0" normalizeH="0" baseline="0" noProof="0" smtClean="0">
                        <a:ln>
                          <a:noFill/>
                        </a:ln>
                        <a:solidFill>
                          <a:srgbClr val="000000"/>
                        </a:solidFill>
                        <a:effectLst/>
                        <a:uLnTx/>
                        <a:uFillTx/>
                        <a:latin typeface="Cambria Math"/>
                        <a:ea typeface="+mn-ea"/>
                        <a:cs typeface="+mn-cs"/>
                      </a:rPr>
                      <m:t>∧</m:t>
                    </m:r>
                    <m:sSup>
                      <m:sSup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000000"/>
                            </a:solidFill>
                            <a:effectLst/>
                            <a:uLnTx/>
                            <a:uFillTx/>
                            <a:latin typeface="Cambria Math"/>
                            <a:ea typeface="+mn-ea"/>
                            <a:cs typeface="+mn-cs"/>
                          </a:rPr>
                          <m:t>𝑣</m:t>
                        </m:r>
                      </m:e>
                      <m:sup>
                        <m:r>
                          <a:rPr kumimoji="0" lang="en-US" sz="2000" b="0" i="1" u="none" strike="noStrike" kern="1200" cap="none" spc="0" normalizeH="0" baseline="0" noProof="0" smtClean="0">
                            <a:ln>
                              <a:noFill/>
                            </a:ln>
                            <a:solidFill>
                              <a:srgbClr val="000000"/>
                            </a:solidFill>
                            <a:effectLst/>
                            <a:uLnTx/>
                            <a:uFillTx/>
                            <a:latin typeface="Cambria Math"/>
                            <a:ea typeface="+mn-ea"/>
                            <a:cs typeface="+mn-cs"/>
                          </a:rPr>
                          <m:t>′</m:t>
                        </m:r>
                      </m:sup>
                    </m:sSup>
                    <m:r>
                      <a:rPr kumimoji="0" lang="en-US" sz="2000" b="0" i="1" u="none" strike="noStrike" kern="1200" cap="none" spc="0" normalizeH="0" baseline="0" noProof="0" smtClean="0">
                        <a:ln>
                          <a:noFill/>
                        </a:ln>
                        <a:solidFill>
                          <a:srgbClr val="000000"/>
                        </a:solidFill>
                        <a:effectLst/>
                        <a:uLnTx/>
                        <a:uFillTx/>
                        <a:latin typeface="Cambria Math"/>
                        <a:ea typeface="+mn-ea"/>
                        <a:cs typeface="+mn-cs"/>
                      </a:rPr>
                      <m:t>≃</m:t>
                    </m:r>
                    <m:sSup>
                      <m:sSupPr>
                        <m:ctrlPr>
                          <a:rPr kumimoji="0" lang="en-US" sz="2000" b="0" i="1" u="none" strike="noStrike" kern="1200" cap="none" spc="0" normalizeH="0" baseline="0" noProof="0" smtClean="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smtClean="0">
                            <a:ln>
                              <a:noFill/>
                            </a:ln>
                            <a:solidFill>
                              <a:srgbClr val="000000"/>
                            </a:solidFill>
                            <a:effectLst/>
                            <a:uLnTx/>
                            <a:uFillTx/>
                            <a:latin typeface="Cambria Math"/>
                            <a:ea typeface="+mn-ea"/>
                            <a:cs typeface="+mn-cs"/>
                          </a:rPr>
                          <m:t>𝑤</m:t>
                        </m:r>
                      </m:e>
                      <m:sup>
                        <m:r>
                          <a:rPr kumimoji="0" lang="en-US" sz="2000" b="0" i="1" u="none" strike="noStrike" kern="1200" cap="none" spc="0" normalizeH="0" baseline="0" noProof="0" smtClean="0">
                            <a:ln>
                              <a:noFill/>
                            </a:ln>
                            <a:solidFill>
                              <a:srgbClr val="000000"/>
                            </a:solidFill>
                            <a:effectLst/>
                            <a:uLnTx/>
                            <a:uFillTx/>
                            <a:latin typeface="Cambria Math"/>
                            <a:ea typeface="+mn-ea"/>
                            <a:cs typeface="+mn-cs"/>
                          </a:rPr>
                          <m:t>′</m:t>
                        </m:r>
                      </m:sup>
                    </m:sSup>
                    <m:r>
                      <a:rPr kumimoji="0" lang="en-US" sz="20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000" b="0" i="1" u="none" strike="noStrike" kern="1200" cap="none" spc="0" normalizeH="0" baseline="0" noProof="0">
                        <a:ln>
                          <a:noFill/>
                        </a:ln>
                        <a:solidFill>
                          <a:srgbClr val="000000"/>
                        </a:solidFill>
                        <a:effectLst/>
                        <a:uLnTx/>
                        <a:uFillTx/>
                        <a:latin typeface="Cambria Math"/>
                        <a:ea typeface="+mn-ea"/>
                        <a:cs typeface="+mn-cs"/>
                      </a:rPr>
                      <m:t>𝑓</m:t>
                    </m:r>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a:ln>
                              <a:noFill/>
                            </a:ln>
                            <a:solidFill>
                              <a:srgbClr val="000000"/>
                            </a:solidFill>
                            <a:effectLst/>
                            <a:uLnTx/>
                            <a:uFillTx/>
                            <a:latin typeface="Cambria Math"/>
                            <a:ea typeface="+mn-ea"/>
                            <a:cs typeface="+mn-cs"/>
                          </a:rPr>
                          <m:t>𝑣</m:t>
                        </m:r>
                        <m:r>
                          <a:rPr kumimoji="0" lang="en-US" sz="2000" b="0" i="1" u="none" strike="noStrike" kern="1200" cap="none" spc="0" normalizeH="0" baseline="0" noProof="0">
                            <a:ln>
                              <a:noFill/>
                            </a:ln>
                            <a:solidFill>
                              <a:srgbClr val="000000"/>
                            </a:solidFill>
                            <a:effectLst/>
                            <a:uLnTx/>
                            <a:uFillTx/>
                            <a:latin typeface="Cambria Math"/>
                            <a:ea typeface="+mn-ea"/>
                            <a:cs typeface="+mn-cs"/>
                          </a:rPr>
                          <m:t>,</m:t>
                        </m:r>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a:ln>
                                  <a:noFill/>
                                </a:ln>
                                <a:solidFill>
                                  <a:srgbClr val="000000"/>
                                </a:solidFill>
                                <a:effectLst/>
                                <a:uLnTx/>
                                <a:uFillTx/>
                                <a:latin typeface="Cambria Math"/>
                                <a:ea typeface="+mn-ea"/>
                                <a:cs typeface="+mn-cs"/>
                              </a:rPr>
                              <m:t>𝑣</m:t>
                            </m:r>
                          </m:e>
                          <m:sup>
                            <m:r>
                              <a:rPr kumimoji="0" lang="en-US" sz="2000" b="0" i="1" u="none" strike="noStrike" kern="1200" cap="none" spc="0" normalizeH="0" baseline="0" noProof="0">
                                <a:ln>
                                  <a:noFill/>
                                </a:ln>
                                <a:solidFill>
                                  <a:srgbClr val="000000"/>
                                </a:solidFill>
                                <a:effectLst/>
                                <a:uLnTx/>
                                <a:uFillTx/>
                                <a:latin typeface="Cambria Math"/>
                                <a:ea typeface="+mn-ea"/>
                                <a:cs typeface="+mn-cs"/>
                              </a:rPr>
                              <m:t>′</m:t>
                            </m:r>
                          </m:sup>
                        </m:sSup>
                      </m:e>
                    </m:d>
                    <m:r>
                      <a:rPr kumimoji="0" lang="en-US" sz="2000" b="0" i="1" u="none" strike="noStrike" kern="1200" cap="none" spc="0" normalizeH="0" baseline="0" noProof="0" smtClean="0">
                        <a:ln>
                          <a:noFill/>
                        </a:ln>
                        <a:solidFill>
                          <a:srgbClr val="000000"/>
                        </a:solidFill>
                        <a:effectLst/>
                        <a:uLnTx/>
                        <a:uFillTx/>
                        <a:latin typeface="Cambria Math"/>
                        <a:ea typeface="+mn-ea"/>
                        <a:cs typeface="+mn-cs"/>
                      </a:rPr>
                      <m:t>≃</m:t>
                    </m:r>
                    <m:r>
                      <a:rPr kumimoji="0" lang="en-US" sz="2000" b="0" i="1" u="none" strike="noStrike" kern="1200" cap="none" spc="0" normalizeH="0" baseline="0" noProof="0">
                        <a:ln>
                          <a:noFill/>
                        </a:ln>
                        <a:solidFill>
                          <a:srgbClr val="000000"/>
                        </a:solidFill>
                        <a:effectLst/>
                        <a:uLnTx/>
                        <a:uFillTx/>
                        <a:latin typeface="Cambria Math"/>
                        <a:ea typeface="+mn-ea"/>
                        <a:cs typeface="+mn-cs"/>
                      </a:rPr>
                      <m:t>𝑓</m:t>
                    </m:r>
                    <m:d>
                      <m:d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dPr>
                      <m:e>
                        <m:r>
                          <a:rPr kumimoji="0" lang="en-US" sz="2000" b="0" i="1" u="none" strike="noStrike" kern="1200" cap="none" spc="0" normalizeH="0" baseline="0" noProof="0">
                            <a:ln>
                              <a:noFill/>
                            </a:ln>
                            <a:solidFill>
                              <a:srgbClr val="000000"/>
                            </a:solidFill>
                            <a:effectLst/>
                            <a:uLnTx/>
                            <a:uFillTx/>
                            <a:latin typeface="Cambria Math"/>
                            <a:ea typeface="+mn-ea"/>
                            <a:cs typeface="+mn-cs"/>
                          </a:rPr>
                          <m:t>𝑤</m:t>
                        </m:r>
                        <m:r>
                          <a:rPr kumimoji="0" lang="en-US" sz="2000" b="0" i="1" u="none" strike="noStrike" kern="1200" cap="none" spc="0" normalizeH="0" baseline="0" noProof="0">
                            <a:ln>
                              <a:noFill/>
                            </a:ln>
                            <a:solidFill>
                              <a:srgbClr val="000000"/>
                            </a:solidFill>
                            <a:effectLst/>
                            <a:uLnTx/>
                            <a:uFillTx/>
                            <a:latin typeface="Cambria Math"/>
                            <a:ea typeface="+mn-ea"/>
                            <a:cs typeface="+mn-cs"/>
                          </a:rPr>
                          <m:t>,</m:t>
                        </m:r>
                        <m:sSup>
                          <m:sSupPr>
                            <m:ctrlPr>
                              <a:rPr kumimoji="0" lang="en-US" sz="2000" b="0" i="1" u="none" strike="noStrike" kern="1200" cap="none" spc="0" normalizeH="0" baseline="0" noProof="0">
                                <a:ln>
                                  <a:noFill/>
                                </a:ln>
                                <a:solidFill>
                                  <a:srgbClr val="000000"/>
                                </a:solidFill>
                                <a:effectLst/>
                                <a:uLnTx/>
                                <a:uFillTx/>
                                <a:latin typeface="Cambria Math" panose="02040503050406030204" pitchFamily="18" charset="0"/>
                                <a:ea typeface="+mn-ea"/>
                                <a:cs typeface="+mn-cs"/>
                              </a:rPr>
                            </m:ctrlPr>
                          </m:sSupPr>
                          <m:e>
                            <m:r>
                              <a:rPr kumimoji="0" lang="en-US" sz="2000" b="0" i="1" u="none" strike="noStrike" kern="1200" cap="none" spc="0" normalizeH="0" baseline="0" noProof="0">
                                <a:ln>
                                  <a:noFill/>
                                </a:ln>
                                <a:solidFill>
                                  <a:srgbClr val="000000"/>
                                </a:solidFill>
                                <a:effectLst/>
                                <a:uLnTx/>
                                <a:uFillTx/>
                                <a:latin typeface="Cambria Math"/>
                                <a:ea typeface="+mn-ea"/>
                                <a:cs typeface="+mn-cs"/>
                              </a:rPr>
                              <m:t>𝑤</m:t>
                            </m:r>
                          </m:e>
                          <m:sup>
                            <m:r>
                              <a:rPr kumimoji="0" lang="en-US" sz="2000" b="0" i="1" u="none" strike="noStrike" kern="1200" cap="none" spc="0" normalizeH="0" baseline="0" noProof="0">
                                <a:ln>
                                  <a:noFill/>
                                </a:ln>
                                <a:solidFill>
                                  <a:srgbClr val="000000"/>
                                </a:solidFill>
                                <a:effectLst/>
                                <a:uLnTx/>
                                <a:uFillTx/>
                                <a:latin typeface="Cambria Math"/>
                                <a:ea typeface="+mn-ea"/>
                                <a:cs typeface="+mn-cs"/>
                              </a:rPr>
                              <m:t>′</m:t>
                            </m:r>
                          </m:sup>
                        </m:sSup>
                      </m:e>
                    </m:d>
                  </m:oMath>
                </a14:m>
                <a:endParaRPr kumimoji="0" lang="en-US" sz="2000" b="0" i="0" u="none" strike="noStrike" kern="1200" cap="none" spc="0" normalizeH="0" baseline="0" noProof="0" dirty="0" smtClean="0">
                  <a:ln>
                    <a:noFill/>
                  </a:ln>
                  <a:solidFill>
                    <a:srgbClr val="000000"/>
                  </a:solidFill>
                  <a:effectLst/>
                  <a:uLnTx/>
                  <a:uFillTx/>
                  <a:latin typeface="Segoe"/>
                  <a:ea typeface="+mn-ea"/>
                  <a:cs typeface="+mn-cs"/>
                </a:endParaRPr>
              </a:p>
            </p:txBody>
          </p:sp>
        </mc:Choice>
        <mc:Fallback xmlns="">
          <p:sp>
            <p:nvSpPr>
              <p:cNvPr id="6" name="Content Placeholder 2"/>
              <p:cNvSpPr txBox="1">
                <a:spLocks noRot="1" noChangeAspect="1" noMove="1" noResize="1" noEditPoints="1" noAdjustHandles="1" noChangeArrowheads="1" noChangeShapeType="1" noTextEdit="1"/>
              </p:cNvSpPr>
              <p:nvPr/>
            </p:nvSpPr>
            <p:spPr bwMode="auto">
              <a:xfrm>
                <a:off x="1066800" y="1828800"/>
                <a:ext cx="7010400" cy="2117503"/>
              </a:xfrm>
              <a:prstGeom prst="rect">
                <a:avLst/>
              </a:prstGeom>
              <a:blipFill rotWithShape="0">
                <a:blip r:embed="rId3"/>
                <a:stretch>
                  <a:fillRect l="-2174" t="-4899" b="-2017"/>
                </a:stretch>
              </a:blipFill>
              <a:extLst/>
            </p:spPr>
            <p:txBody>
              <a:bodyPr/>
              <a:lstStyle/>
              <a:p>
                <a:r>
                  <a:rPr lang="en-US">
                    <a:noFill/>
                  </a:rPr>
                  <a:t> </a:t>
                </a:r>
              </a:p>
            </p:txBody>
          </p:sp>
        </mc:Fallback>
      </mc:AlternateContent>
      <p:sp>
        <p:nvSpPr>
          <p:cNvPr id="7" name="TextBox 6"/>
          <p:cNvSpPr txBox="1"/>
          <p:nvPr/>
        </p:nvSpPr>
        <p:spPr>
          <a:xfrm>
            <a:off x="233196" y="1313694"/>
            <a:ext cx="4401974" cy="461665"/>
          </a:xfrm>
          <a:prstGeom prst="rect">
            <a:avLst/>
          </a:prstGeom>
          <a:noFill/>
        </p:spPr>
        <p:txBody>
          <a:bodyPr wrap="none" rtlCol="0">
            <a:spAutoFit/>
          </a:bodyPr>
          <a:lstStyle/>
          <a:p>
            <a:pPr defTabSz="912813" fontAlgn="base">
              <a:spcBef>
                <a:spcPct val="0"/>
              </a:spcBef>
              <a:spcAft>
                <a:spcPct val="0"/>
              </a:spcAft>
            </a:pPr>
            <a:r>
              <a:rPr lang="en-US" sz="2400" i="1" dirty="0" smtClean="0">
                <a:solidFill>
                  <a:srgbClr val="000000"/>
                </a:solidFill>
                <a:latin typeface="Arial" charset="0"/>
              </a:rPr>
              <a:t>Dynamic Ackerman Reduction </a:t>
            </a:r>
          </a:p>
        </p:txBody>
      </p:sp>
      <p:sp>
        <p:nvSpPr>
          <p:cNvPr id="8" name="Rectangle 7"/>
          <p:cNvSpPr/>
          <p:nvPr/>
        </p:nvSpPr>
        <p:spPr>
          <a:xfrm>
            <a:off x="285946" y="3962400"/>
            <a:ext cx="6568850" cy="461665"/>
          </a:xfrm>
          <a:prstGeom prst="rect">
            <a:avLst/>
          </a:prstGeom>
        </p:spPr>
        <p:txBody>
          <a:bodyPr wrap="none">
            <a:spAutoFit/>
          </a:bodyPr>
          <a:lstStyle/>
          <a:p>
            <a:pPr defTabSz="912813" fontAlgn="base">
              <a:spcBef>
                <a:spcPct val="0"/>
              </a:spcBef>
              <a:spcAft>
                <a:spcPct val="0"/>
              </a:spcAft>
            </a:pPr>
            <a:r>
              <a:rPr lang="en-US" sz="2400" i="1" dirty="0" smtClean="0">
                <a:solidFill>
                  <a:srgbClr val="000000"/>
                </a:solidFill>
                <a:latin typeface="Arial" charset="0"/>
              </a:rPr>
              <a:t>Dynamic </a:t>
            </a:r>
            <a:r>
              <a:rPr lang="en-US" sz="2400" i="1" dirty="0">
                <a:solidFill>
                  <a:srgbClr val="000000"/>
                </a:solidFill>
                <a:latin typeface="Arial" charset="0"/>
              </a:rPr>
              <a:t>Ackerman Reduction with </a:t>
            </a:r>
            <a:r>
              <a:rPr lang="en-US" sz="2400" i="1" dirty="0" smtClean="0">
                <a:solidFill>
                  <a:srgbClr val="000000"/>
                </a:solidFill>
                <a:latin typeface="Arial" charset="0"/>
              </a:rPr>
              <a:t>Transitivity</a:t>
            </a:r>
            <a:endParaRPr lang="en-US" sz="2400" i="1" dirty="0">
              <a:solidFill>
                <a:srgbClr val="000000"/>
              </a:solidFill>
              <a:latin typeface="Arial" charset="0"/>
            </a:endParaRPr>
          </a:p>
        </p:txBody>
      </p:sp>
      <mc:AlternateContent xmlns:mc="http://schemas.openxmlformats.org/markup-compatibility/2006" xmlns:a14="http://schemas.microsoft.com/office/drawing/2010/main">
        <mc:Choice Requires="a14">
          <p:sp>
            <p:nvSpPr>
              <p:cNvPr id="9" name="Content Placeholder 2"/>
              <p:cNvSpPr txBox="1">
                <a:spLocks/>
              </p:cNvSpPr>
              <p:nvPr/>
            </p:nvSpPr>
            <p:spPr bwMode="auto">
              <a:xfrm>
                <a:off x="1066800" y="4498920"/>
                <a:ext cx="7010400" cy="2054280"/>
              </a:xfrm>
              <a:prstGeom prst="rect">
                <a:avLst/>
              </a:prstGeom>
              <a:extLst/>
            </p:spPr>
            <p:txBody>
              <a:bodyPr vert="horz" wrap="square" lIns="0" tIns="0" rIns="0" bIns="0" numCol="1" anchor="t" anchorCtr="0" compatLnSpc="1">
                <a:prstTxWarp prst="textNoShape">
                  <a:avLst/>
                </a:prstTxWarp>
                <a:spAutoFit/>
              </a:bodyPr>
              <a:lstStyle>
                <a:lvl1pPr marL="384175" indent="-384175" algn="l" defTabSz="912813" rtl="0" fontAlgn="base">
                  <a:lnSpc>
                    <a:spcPct val="90000"/>
                  </a:lnSpc>
                  <a:spcBef>
                    <a:spcPct val="20000"/>
                  </a:spcBef>
                  <a:spcAft>
                    <a:spcPct val="0"/>
                  </a:spcAft>
                  <a:buSzPct val="90000"/>
                  <a:buBlip>
                    <a:blip r:embed="rId2"/>
                  </a:buBlip>
                  <a:defRPr sz="3300" kern="1200">
                    <a:solidFill>
                      <a:schemeClr val="bg1"/>
                    </a:solidFill>
                    <a:latin typeface="+mn-lt"/>
                    <a:ea typeface="+mn-ea"/>
                    <a:cs typeface="+mn-cs"/>
                  </a:defRPr>
                </a:lvl1pPr>
                <a:lvl2pPr marL="738188" indent="-361950" algn="l" defTabSz="912813" rtl="0" fontAlgn="base">
                  <a:lnSpc>
                    <a:spcPct val="90000"/>
                  </a:lnSpc>
                  <a:spcBef>
                    <a:spcPct val="20000"/>
                  </a:spcBef>
                  <a:spcAft>
                    <a:spcPct val="0"/>
                  </a:spcAft>
                  <a:buSzPct val="90000"/>
                  <a:buBlip>
                    <a:blip r:embed="rId2"/>
                  </a:buBlip>
                  <a:defRPr sz="3000" kern="1200">
                    <a:solidFill>
                      <a:schemeClr val="bg1"/>
                    </a:solidFill>
                    <a:latin typeface="+mn-lt"/>
                    <a:ea typeface="+mn-ea"/>
                    <a:cs typeface="+mn-cs"/>
                  </a:defRPr>
                </a:lvl2pPr>
                <a:lvl3pPr marL="1101725" indent="-347663" algn="l" defTabSz="912813" rtl="0" fontAlgn="base">
                  <a:lnSpc>
                    <a:spcPct val="90000"/>
                  </a:lnSpc>
                  <a:spcBef>
                    <a:spcPct val="20000"/>
                  </a:spcBef>
                  <a:spcAft>
                    <a:spcPct val="0"/>
                  </a:spcAft>
                  <a:buSzPct val="90000"/>
                  <a:buBlip>
                    <a:blip r:embed="rId2"/>
                  </a:buBlip>
                  <a:defRPr sz="2700" kern="1200">
                    <a:solidFill>
                      <a:schemeClr val="bg1"/>
                    </a:solidFill>
                    <a:latin typeface="+mn-lt"/>
                    <a:ea typeface="+mn-ea"/>
                    <a:cs typeface="+mn-cs"/>
                  </a:defRPr>
                </a:lvl3pPr>
                <a:lvl4pPr marL="1419225" indent="-317500" algn="l" defTabSz="912813" rtl="0" fontAlgn="base">
                  <a:lnSpc>
                    <a:spcPct val="90000"/>
                  </a:lnSpc>
                  <a:spcBef>
                    <a:spcPct val="20000"/>
                  </a:spcBef>
                  <a:spcAft>
                    <a:spcPct val="0"/>
                  </a:spcAft>
                  <a:buSzPct val="90000"/>
                  <a:buBlip>
                    <a:blip r:embed="rId2"/>
                  </a:buBlip>
                  <a:defRPr sz="2300" kern="1200">
                    <a:solidFill>
                      <a:schemeClr val="bg1"/>
                    </a:solidFill>
                    <a:latin typeface="+mn-lt"/>
                    <a:ea typeface="+mn-ea"/>
                    <a:cs typeface="+mn-cs"/>
                  </a:defRPr>
                </a:lvl4pPr>
                <a:lvl5pPr marL="1760538" indent="-317500" algn="l" defTabSz="912813" rtl="0" fontAlgn="base">
                  <a:lnSpc>
                    <a:spcPct val="90000"/>
                  </a:lnSpc>
                  <a:spcBef>
                    <a:spcPct val="20000"/>
                  </a:spcBef>
                  <a:spcAft>
                    <a:spcPct val="0"/>
                  </a:spcAft>
                  <a:buSzPct val="90000"/>
                  <a:buBlip>
                    <a:blip r:embed="rId2"/>
                  </a:buBlip>
                  <a:defRPr sz="2300" kern="1200">
                    <a:solidFill>
                      <a:schemeClr val="bg1"/>
                    </a:solidFill>
                    <a:latin typeface="+mn-lt"/>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buFontTx/>
                  <a:buNone/>
                </a:pPr>
                <a:r>
                  <a:rPr lang="en-US" sz="2000" dirty="0" smtClean="0">
                    <a:solidFill>
                      <a:srgbClr val="000000"/>
                    </a:solidFill>
                    <a:latin typeface="Segoe"/>
                  </a:rPr>
                  <a:t>If </a:t>
                </a:r>
                <a:r>
                  <a:rPr lang="en-US" sz="2000" i="1" dirty="0" smtClean="0">
                    <a:solidFill>
                      <a:srgbClr val="0070C0"/>
                    </a:solidFill>
                    <a:latin typeface="Segoe"/>
                  </a:rPr>
                  <a:t>Equality Transitivity </a:t>
                </a:r>
                <a:r>
                  <a:rPr lang="en-US" sz="2000" u="sng" dirty="0" smtClean="0">
                    <a:solidFill>
                      <a:srgbClr val="000000"/>
                    </a:solidFill>
                    <a:latin typeface="Segoe"/>
                  </a:rPr>
                  <a:t>repeatedly</a:t>
                </a:r>
                <a:r>
                  <a:rPr lang="en-US" sz="2000" dirty="0" smtClean="0">
                    <a:solidFill>
                      <a:srgbClr val="000000"/>
                    </a:solidFill>
                    <a:latin typeface="Segoe"/>
                  </a:rPr>
                  <a:t> learns </a:t>
                </a:r>
                <a:br>
                  <a:rPr lang="en-US" sz="2000" dirty="0" smtClean="0">
                    <a:solidFill>
                      <a:srgbClr val="000000"/>
                    </a:solidFill>
                    <a:latin typeface="Segoe"/>
                  </a:rPr>
                </a:br>
                <a:r>
                  <a:rPr lang="en-US" sz="2000" dirty="0" smtClean="0">
                    <a:solidFill>
                      <a:srgbClr val="000000"/>
                    </a:solidFill>
                    <a:latin typeface="Segoe"/>
                  </a:rPr>
                  <a:t/>
                </a:r>
                <a:br>
                  <a:rPr lang="en-US" sz="2000" dirty="0" smtClean="0">
                    <a:solidFill>
                      <a:srgbClr val="000000"/>
                    </a:solidFill>
                    <a:latin typeface="Segoe"/>
                  </a:rPr>
                </a:br>
                <a:r>
                  <a:rPr lang="en-US" sz="2000" dirty="0" smtClean="0">
                    <a:solidFill>
                      <a:srgbClr val="000000"/>
                    </a:solidFill>
                    <a:latin typeface="Segoe"/>
                  </a:rPr>
                  <a:t>	</a:t>
                </a:r>
                <a14:m>
                  <m:oMath xmlns:m="http://schemas.openxmlformats.org/officeDocument/2006/math">
                    <m:r>
                      <a:rPr lang="en-US" sz="2000" i="1" smtClean="0">
                        <a:solidFill>
                          <a:srgbClr val="000000"/>
                        </a:solidFill>
                        <a:latin typeface="Cambria Math"/>
                      </a:rPr>
                      <m:t>𝑢</m:t>
                    </m:r>
                    <m:r>
                      <a:rPr lang="en-US" sz="2000" i="1" smtClean="0">
                        <a:solidFill>
                          <a:srgbClr val="000000"/>
                        </a:solidFill>
                        <a:latin typeface="Cambria Math"/>
                      </a:rPr>
                      <m:t>∼</m:t>
                    </m:r>
                    <m:r>
                      <a:rPr lang="en-US" sz="2000" i="1" smtClean="0">
                        <a:solidFill>
                          <a:srgbClr val="000000"/>
                        </a:solidFill>
                        <a:latin typeface="Cambria Math"/>
                      </a:rPr>
                      <m:t>𝑤</m:t>
                    </m:r>
                    <m:r>
                      <a:rPr lang="en-US" sz="2000" i="1" smtClean="0">
                        <a:solidFill>
                          <a:srgbClr val="000000"/>
                        </a:solidFill>
                        <a:latin typeface="Cambria Math"/>
                      </a:rPr>
                      <m:t>                   </m:t>
                    </m:r>
                    <m:r>
                      <a:rPr lang="en-US" sz="2000" i="1" smtClean="0">
                        <a:solidFill>
                          <a:srgbClr val="000000"/>
                        </a:solidFill>
                        <a:latin typeface="Cambria Math"/>
                      </a:rPr>
                      <m:t>𝑓𝑟𝑜𝑚</m:t>
                    </m:r>
                    <m:r>
                      <a:rPr lang="en-US" sz="2000" i="1" smtClean="0">
                        <a:solidFill>
                          <a:srgbClr val="000000"/>
                        </a:solidFill>
                        <a:latin typeface="Cambria Math"/>
                      </a:rPr>
                      <m:t> </m:t>
                    </m:r>
                    <m:r>
                      <a:rPr lang="en-US" sz="2000" i="1" smtClean="0">
                        <a:solidFill>
                          <a:srgbClr val="000000"/>
                        </a:solidFill>
                        <a:latin typeface="Cambria Math"/>
                      </a:rPr>
                      <m:t>𝑢</m:t>
                    </m:r>
                    <m:r>
                      <a:rPr lang="en-US" sz="2000" i="1" smtClean="0">
                        <a:solidFill>
                          <a:srgbClr val="000000"/>
                        </a:solidFill>
                        <a:latin typeface="Cambria Math"/>
                      </a:rPr>
                      <m:t>∼</m:t>
                    </m:r>
                    <m:r>
                      <a:rPr lang="en-US" sz="2000" i="1" smtClean="0">
                        <a:solidFill>
                          <a:srgbClr val="000000"/>
                        </a:solidFill>
                        <a:latin typeface="Cambria Math"/>
                      </a:rPr>
                      <m:t>𝑣</m:t>
                    </m:r>
                    <m:r>
                      <a:rPr lang="en-US" sz="2000" i="1" smtClean="0">
                        <a:solidFill>
                          <a:srgbClr val="000000"/>
                        </a:solidFill>
                        <a:latin typeface="Cambria Math"/>
                      </a:rPr>
                      <m:t> </m:t>
                    </m:r>
                    <m:r>
                      <a:rPr lang="en-US" sz="2000" i="1" smtClean="0">
                        <a:solidFill>
                          <a:srgbClr val="000000"/>
                        </a:solidFill>
                        <a:latin typeface="Cambria Math"/>
                      </a:rPr>
                      <m:t>𝑎𝑛𝑑</m:t>
                    </m:r>
                    <m:r>
                      <a:rPr lang="en-US" sz="2000" i="1" smtClean="0">
                        <a:solidFill>
                          <a:srgbClr val="000000"/>
                        </a:solidFill>
                        <a:latin typeface="Cambria Math"/>
                      </a:rPr>
                      <m:t> </m:t>
                    </m:r>
                    <m:r>
                      <a:rPr lang="en-US" sz="2000" i="1" smtClean="0">
                        <a:solidFill>
                          <a:srgbClr val="000000"/>
                        </a:solidFill>
                        <a:latin typeface="Cambria Math"/>
                      </a:rPr>
                      <m:t>𝑣</m:t>
                    </m:r>
                    <m:r>
                      <a:rPr lang="en-US" sz="2000" i="1" smtClean="0">
                        <a:solidFill>
                          <a:srgbClr val="000000"/>
                        </a:solidFill>
                        <a:latin typeface="Cambria Math"/>
                      </a:rPr>
                      <m:t>∼</m:t>
                    </m:r>
                    <m:r>
                      <a:rPr lang="en-US" sz="2000" i="1" smtClean="0">
                        <a:solidFill>
                          <a:srgbClr val="000000"/>
                        </a:solidFill>
                        <a:latin typeface="Cambria Math"/>
                      </a:rPr>
                      <m:t>𝑤</m:t>
                    </m:r>
                  </m:oMath>
                </a14:m>
                <a:r>
                  <a:rPr lang="en-US" sz="2000" dirty="0" smtClean="0">
                    <a:solidFill>
                      <a:srgbClr val="000000"/>
                    </a:solidFill>
                    <a:latin typeface="Segoe"/>
                  </a:rPr>
                  <a:t/>
                </a:r>
                <a:br>
                  <a:rPr lang="en-US" sz="2000" dirty="0" smtClean="0">
                    <a:solidFill>
                      <a:srgbClr val="000000"/>
                    </a:solidFill>
                    <a:latin typeface="Segoe"/>
                  </a:rPr>
                </a:br>
                <a:endParaRPr lang="en-US" sz="2000" dirty="0" smtClean="0">
                  <a:solidFill>
                    <a:srgbClr val="000000"/>
                  </a:solidFill>
                  <a:latin typeface="Segoe"/>
                </a:endParaRPr>
              </a:p>
              <a:p>
                <a:pPr marL="0" indent="0">
                  <a:buFontTx/>
                  <a:buNone/>
                </a:pPr>
                <a:r>
                  <a:rPr lang="en-US" sz="2000" dirty="0" smtClean="0">
                    <a:solidFill>
                      <a:srgbClr val="000000"/>
                    </a:solidFill>
                    <a:latin typeface="Segoe"/>
                  </a:rPr>
                  <a:t>Then add lemma</a:t>
                </a:r>
                <a:br>
                  <a:rPr lang="en-US" sz="2000" dirty="0" smtClean="0">
                    <a:solidFill>
                      <a:srgbClr val="000000"/>
                    </a:solidFill>
                    <a:latin typeface="Segoe"/>
                  </a:rPr>
                </a:br>
                <a:endParaRPr lang="en-US" sz="2000" dirty="0" smtClean="0">
                  <a:solidFill>
                    <a:srgbClr val="000000"/>
                  </a:solidFill>
                  <a:latin typeface="Segoe"/>
                </a:endParaRPr>
              </a:p>
              <a:p>
                <a:pPr marL="0" indent="0">
                  <a:buFontTx/>
                  <a:buNone/>
                </a:pPr>
                <a:r>
                  <a:rPr lang="en-US" sz="2000" dirty="0" smtClean="0">
                    <a:solidFill>
                      <a:srgbClr val="000000"/>
                    </a:solidFill>
                    <a:latin typeface="Segoe"/>
                  </a:rPr>
                  <a:t>	</a:t>
                </a:r>
                <a14:m>
                  <m:oMath xmlns:m="http://schemas.openxmlformats.org/officeDocument/2006/math">
                    <m:r>
                      <a:rPr lang="en-US" sz="2000" i="1" smtClean="0">
                        <a:solidFill>
                          <a:srgbClr val="000000"/>
                        </a:solidFill>
                        <a:latin typeface="Cambria Math"/>
                      </a:rPr>
                      <m:t>𝑢</m:t>
                    </m:r>
                    <m:r>
                      <a:rPr lang="en-US" sz="2000" i="1" smtClean="0">
                        <a:solidFill>
                          <a:srgbClr val="000000"/>
                        </a:solidFill>
                        <a:latin typeface="Cambria Math"/>
                      </a:rPr>
                      <m:t>≃</m:t>
                    </m:r>
                    <m:r>
                      <a:rPr lang="en-US" sz="2000" i="1" smtClean="0">
                        <a:solidFill>
                          <a:srgbClr val="000000"/>
                        </a:solidFill>
                        <a:latin typeface="Cambria Math"/>
                      </a:rPr>
                      <m:t>𝑣</m:t>
                    </m:r>
                    <m:r>
                      <a:rPr lang="en-US" sz="2000" i="1" smtClean="0">
                        <a:solidFill>
                          <a:srgbClr val="000000"/>
                        </a:solidFill>
                        <a:latin typeface="Cambria Math"/>
                      </a:rPr>
                      <m:t>∧</m:t>
                    </m:r>
                    <m:r>
                      <a:rPr lang="en-US" sz="2000" i="1" smtClean="0">
                        <a:solidFill>
                          <a:srgbClr val="000000"/>
                        </a:solidFill>
                        <a:latin typeface="Cambria Math"/>
                      </a:rPr>
                      <m:t>𝑣</m:t>
                    </m:r>
                    <m:r>
                      <a:rPr lang="en-US" sz="2000" i="1" smtClean="0">
                        <a:solidFill>
                          <a:srgbClr val="000000"/>
                        </a:solidFill>
                        <a:latin typeface="Cambria Math"/>
                      </a:rPr>
                      <m:t>≃</m:t>
                    </m:r>
                    <m:r>
                      <a:rPr lang="en-US" sz="2000" i="1" smtClean="0">
                        <a:solidFill>
                          <a:srgbClr val="000000"/>
                        </a:solidFill>
                        <a:latin typeface="Cambria Math"/>
                      </a:rPr>
                      <m:t>𝑤</m:t>
                    </m:r>
                    <m:r>
                      <a:rPr lang="en-US" sz="2000" i="1" smtClean="0">
                        <a:solidFill>
                          <a:srgbClr val="000000"/>
                        </a:solidFill>
                        <a:latin typeface="Cambria Math"/>
                      </a:rPr>
                      <m:t>→</m:t>
                    </m:r>
                    <m:r>
                      <a:rPr lang="en-US" sz="2000" i="1" smtClean="0">
                        <a:solidFill>
                          <a:srgbClr val="000000"/>
                        </a:solidFill>
                        <a:latin typeface="Cambria Math"/>
                      </a:rPr>
                      <m:t>𝑣</m:t>
                    </m:r>
                    <m:r>
                      <a:rPr lang="en-US" sz="2000" i="1" smtClean="0">
                        <a:solidFill>
                          <a:srgbClr val="000000"/>
                        </a:solidFill>
                        <a:latin typeface="Cambria Math"/>
                      </a:rPr>
                      <m:t> ≃</m:t>
                    </m:r>
                    <m:r>
                      <a:rPr lang="en-US" sz="2000" i="1" smtClean="0">
                        <a:solidFill>
                          <a:srgbClr val="000000"/>
                        </a:solidFill>
                        <a:latin typeface="Cambria Math"/>
                      </a:rPr>
                      <m:t>𝑤</m:t>
                    </m:r>
                    <m:r>
                      <a:rPr lang="en-US" sz="2000" i="1" smtClean="0">
                        <a:solidFill>
                          <a:srgbClr val="000000"/>
                        </a:solidFill>
                        <a:latin typeface="Cambria Math"/>
                      </a:rPr>
                      <m:t>   </m:t>
                    </m:r>
                  </m:oMath>
                </a14:m>
                <a:r>
                  <a:rPr lang="en-US" sz="1800" dirty="0" smtClean="0">
                    <a:solidFill>
                      <a:srgbClr val="000000"/>
                    </a:solidFill>
                    <a:latin typeface="Segoe"/>
                  </a:rPr>
                  <a:t> </a:t>
                </a:r>
              </a:p>
            </p:txBody>
          </p:sp>
        </mc:Choice>
        <mc:Fallback xmlns="">
          <p:sp>
            <p:nvSpPr>
              <p:cNvPr id="9" name="Content Placeholder 2"/>
              <p:cNvSpPr txBox="1">
                <a:spLocks noRot="1" noChangeAspect="1" noMove="1" noResize="1" noEditPoints="1" noAdjustHandles="1" noChangeArrowheads="1" noChangeShapeType="1" noTextEdit="1"/>
              </p:cNvSpPr>
              <p:nvPr/>
            </p:nvSpPr>
            <p:spPr bwMode="auto">
              <a:xfrm>
                <a:off x="1066800" y="4498920"/>
                <a:ext cx="7010400" cy="2054280"/>
              </a:xfrm>
              <a:prstGeom prst="rect">
                <a:avLst/>
              </a:prstGeom>
              <a:blipFill rotWithShape="0">
                <a:blip r:embed="rId4"/>
                <a:stretch>
                  <a:fillRect l="-2174" t="-5045" b="-593"/>
                </a:stretch>
              </a:blipFill>
              <a:extLst/>
            </p:spPr>
            <p:txBody>
              <a:bodyPr/>
              <a:lstStyle/>
              <a:p>
                <a:r>
                  <a:rPr lang="en-US">
                    <a:noFill/>
                  </a:rPr>
                  <a:t> </a:t>
                </a:r>
              </a:p>
            </p:txBody>
          </p:sp>
        </mc:Fallback>
      </mc:AlternateContent>
      <p:sp>
        <p:nvSpPr>
          <p:cNvPr id="10" name="Title 9"/>
          <p:cNvSpPr>
            <a:spLocks noGrp="1"/>
          </p:cNvSpPr>
          <p:nvPr>
            <p:ph type="title"/>
          </p:nvPr>
        </p:nvSpPr>
        <p:spPr/>
        <p:txBody>
          <a:bodyPr>
            <a:normAutofit fontScale="90000"/>
          </a:bodyPr>
          <a:lstStyle/>
          <a:p>
            <a:r>
              <a:rPr lang="en-US" dirty="0" smtClean="0"/>
              <a:t>Approach #2: simulate </a:t>
            </a:r>
            <a:r>
              <a:rPr lang="en-US" dirty="0" err="1" smtClean="0"/>
              <a:t>paramodulation</a:t>
            </a:r>
            <a:endParaRPr lang="en-US" dirty="0"/>
          </a:p>
        </p:txBody>
      </p:sp>
      <p:sp>
        <p:nvSpPr>
          <p:cNvPr id="11" name="Rectangle 10"/>
          <p:cNvSpPr/>
          <p:nvPr/>
        </p:nvSpPr>
        <p:spPr>
          <a:xfrm>
            <a:off x="5029704" y="6426440"/>
            <a:ext cx="4123821" cy="369332"/>
          </a:xfrm>
          <a:prstGeom prst="rect">
            <a:avLst/>
          </a:prstGeom>
        </p:spPr>
        <p:txBody>
          <a:bodyPr wrap="none">
            <a:spAutoFit/>
          </a:bodyPr>
          <a:lstStyle/>
          <a:p>
            <a:r>
              <a:rPr lang="en-US" dirty="0"/>
              <a:t>[B, </a:t>
            </a:r>
            <a:r>
              <a:rPr lang="en-US" dirty="0" smtClean="0"/>
              <a:t>de </a:t>
            </a:r>
            <a:r>
              <a:rPr lang="en-US" dirty="0"/>
              <a:t>Moura </a:t>
            </a:r>
            <a:r>
              <a:rPr lang="en-US" dirty="0" smtClean="0"/>
              <a:t>13, handbook of tractability]</a:t>
            </a:r>
            <a:endParaRPr lang="en-US" dirty="0"/>
          </a:p>
        </p:txBody>
      </p:sp>
    </p:spTree>
    <p:extLst>
      <p:ext uri="{BB962C8B-B14F-4D97-AF65-F5344CB8AC3E}">
        <p14:creationId xmlns:p14="http://schemas.microsoft.com/office/powerpoint/2010/main" val="341066591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 name="Rectangle 14"/>
          <p:cNvSpPr/>
          <p:nvPr/>
        </p:nvSpPr>
        <p:spPr bwMode="auto">
          <a:xfrm>
            <a:off x="0" y="2265680"/>
            <a:ext cx="1513840" cy="457200"/>
          </a:xfrm>
          <a:prstGeom prst="rect">
            <a:avLst/>
          </a:prstGeom>
          <a:noFill/>
          <a:ln w="55000" cap="flat" cmpd="thickThin" algn="ctr">
            <a:solidFill>
              <a:srgbClr val="5782B5">
                <a:lumMod val="60000"/>
                <a:lumOff val="40000"/>
              </a:srgbClr>
            </a:solidFill>
            <a:prstDash val="solid"/>
            <a:headEnd type="none" w="med" len="med"/>
            <a:tailEnd type="none" w="med" len="med"/>
          </a:ln>
          <a:effectLst/>
        </p:spPr>
        <p:txBody>
          <a:bodyPr vert="horz" wrap="square" lIns="109728" tIns="54864" rIns="109728" bIns="54864" numCol="1" rtlCol="0" anchor="ctr" anchorCtr="0" compatLnSpc="1">
            <a:prstTxWarp prst="textNoShape">
              <a:avLst/>
            </a:prstTxWarp>
          </a:bodyPr>
          <a:lstStyle/>
          <a:p>
            <a:pPr algn="ctr" defTabSz="1096963">
              <a:defRPr/>
            </a:pPr>
            <a:endParaRPr lang="en-US" sz="2800" kern="0" dirty="0" smtClean="0">
              <a:solidFill>
                <a:srgbClr val="FFFFFF"/>
              </a:solidFill>
              <a:effectLst>
                <a:outerShdw blurRad="38100" dist="38100" dir="2700000" algn="tl">
                  <a:srgbClr val="000000">
                    <a:alpha val="43137"/>
                  </a:srgbClr>
                </a:outerShdw>
              </a:effectLst>
              <a:latin typeface="Segoe"/>
            </a:endParaRPr>
          </a:p>
        </p:txBody>
      </p:sp>
      <p:sp>
        <p:nvSpPr>
          <p:cNvPr id="16" name="Rectangle 15"/>
          <p:cNvSpPr/>
          <p:nvPr/>
        </p:nvSpPr>
        <p:spPr bwMode="auto">
          <a:xfrm>
            <a:off x="7579360" y="2286000"/>
            <a:ext cx="1412240" cy="477520"/>
          </a:xfrm>
          <a:prstGeom prst="rect">
            <a:avLst/>
          </a:prstGeom>
          <a:noFill/>
          <a:ln w="55000" cap="flat" cmpd="thickThin" algn="ctr">
            <a:solidFill>
              <a:srgbClr val="5782B5">
                <a:lumMod val="60000"/>
                <a:lumOff val="40000"/>
              </a:srgbClr>
            </a:solidFill>
            <a:prstDash val="solid"/>
            <a:headEnd type="none" w="med" len="med"/>
            <a:tailEnd type="none" w="med" len="med"/>
          </a:ln>
          <a:effectLst/>
        </p:spPr>
        <p:txBody>
          <a:bodyPr vert="horz" wrap="square" lIns="109728" tIns="54864" rIns="109728" bIns="54864" numCol="1" rtlCol="0" anchor="ctr" anchorCtr="0" compatLnSpc="1">
            <a:prstTxWarp prst="textNoShape">
              <a:avLst/>
            </a:prstTxWarp>
          </a:bodyPr>
          <a:lstStyle/>
          <a:p>
            <a:pPr algn="ctr" defTabSz="1096963">
              <a:defRPr/>
            </a:pPr>
            <a:endParaRPr lang="en-US" sz="2800" kern="0" dirty="0" smtClean="0">
              <a:solidFill>
                <a:srgbClr val="FFFFFF"/>
              </a:solidFill>
              <a:effectLst>
                <a:outerShdw blurRad="38100" dist="38100" dir="2700000" algn="tl">
                  <a:srgbClr val="000000">
                    <a:alpha val="43137"/>
                  </a:srgbClr>
                </a:outerShdw>
              </a:effectLst>
              <a:latin typeface="Segoe"/>
            </a:endParaRPr>
          </a:p>
        </p:txBody>
      </p:sp>
      <p:sp>
        <p:nvSpPr>
          <p:cNvPr id="17" name="Rectangle 16"/>
          <p:cNvSpPr/>
          <p:nvPr/>
        </p:nvSpPr>
        <p:spPr bwMode="auto">
          <a:xfrm>
            <a:off x="5638800" y="2286000"/>
            <a:ext cx="838200" cy="457200"/>
          </a:xfrm>
          <a:prstGeom prst="rect">
            <a:avLst/>
          </a:prstGeom>
          <a:noFill/>
          <a:ln w="55000" cap="flat" cmpd="thickThin" algn="ctr">
            <a:solidFill>
              <a:srgbClr val="5782B5">
                <a:lumMod val="60000"/>
                <a:lumOff val="40000"/>
              </a:srgbClr>
            </a:solidFill>
            <a:prstDash val="solid"/>
            <a:headEnd type="none" w="med" len="med"/>
            <a:tailEnd type="none" w="med" len="med"/>
          </a:ln>
          <a:effectLst/>
        </p:spPr>
        <p:txBody>
          <a:bodyPr vert="horz" wrap="square" lIns="109728" tIns="54864" rIns="109728" bIns="54864" numCol="1" rtlCol="0" anchor="ctr" anchorCtr="0" compatLnSpc="1">
            <a:prstTxWarp prst="textNoShape">
              <a:avLst/>
            </a:prstTxWarp>
          </a:bodyPr>
          <a:lstStyle/>
          <a:p>
            <a:pPr algn="ctr" defTabSz="1096963">
              <a:defRPr/>
            </a:pPr>
            <a:endParaRPr lang="en-US" sz="2800" kern="0" dirty="0" smtClean="0">
              <a:solidFill>
                <a:srgbClr val="FFFFFF"/>
              </a:solidFill>
              <a:effectLst>
                <a:outerShdw blurRad="38100" dist="38100" dir="2700000" algn="tl">
                  <a:srgbClr val="000000">
                    <a:alpha val="43137"/>
                  </a:srgbClr>
                </a:outerShdw>
              </a:effectLst>
              <a:latin typeface="Segoe"/>
            </a:endParaRPr>
          </a:p>
        </p:txBody>
      </p:sp>
      <p:sp>
        <p:nvSpPr>
          <p:cNvPr id="18" name="Rectangle 17"/>
          <p:cNvSpPr/>
          <p:nvPr/>
        </p:nvSpPr>
        <p:spPr bwMode="auto">
          <a:xfrm>
            <a:off x="5151120" y="2286000"/>
            <a:ext cx="335280" cy="457200"/>
          </a:xfrm>
          <a:prstGeom prst="rect">
            <a:avLst/>
          </a:prstGeom>
          <a:noFill/>
          <a:ln w="55000" cap="flat" cmpd="thickThin" algn="ctr">
            <a:solidFill>
              <a:srgbClr val="5782B5">
                <a:lumMod val="60000"/>
                <a:lumOff val="40000"/>
              </a:srgbClr>
            </a:solidFill>
            <a:prstDash val="solid"/>
            <a:headEnd type="none" w="med" len="med"/>
            <a:tailEnd type="none" w="med" len="med"/>
          </a:ln>
          <a:effectLst/>
        </p:spPr>
        <p:txBody>
          <a:bodyPr vert="horz" wrap="square" lIns="109728" tIns="54864" rIns="109728" bIns="54864" numCol="1" rtlCol="0" anchor="ctr" anchorCtr="0" compatLnSpc="1">
            <a:prstTxWarp prst="textNoShape">
              <a:avLst/>
            </a:prstTxWarp>
          </a:bodyPr>
          <a:lstStyle/>
          <a:p>
            <a:pPr algn="ctr" defTabSz="1096963">
              <a:defRPr/>
            </a:pPr>
            <a:endParaRPr lang="en-US" sz="2800" kern="0" dirty="0" smtClean="0">
              <a:solidFill>
                <a:srgbClr val="FFFFFF"/>
              </a:solidFill>
              <a:effectLst>
                <a:outerShdw blurRad="38100" dist="38100" dir="2700000" algn="tl">
                  <a:srgbClr val="000000">
                    <a:alpha val="43137"/>
                  </a:srgbClr>
                </a:outerShdw>
              </a:effectLst>
              <a:latin typeface="Segoe"/>
            </a:endParaRPr>
          </a:p>
        </p:txBody>
      </p:sp>
      <p:sp>
        <p:nvSpPr>
          <p:cNvPr id="19" name="Rectangle 18"/>
          <p:cNvSpPr/>
          <p:nvPr/>
        </p:nvSpPr>
        <p:spPr bwMode="auto">
          <a:xfrm>
            <a:off x="3200400" y="3429000"/>
            <a:ext cx="2514600" cy="914400"/>
          </a:xfrm>
          <a:prstGeom prst="rect">
            <a:avLst/>
          </a:prstGeom>
          <a:gradFill rotWithShape="1">
            <a:gsLst>
              <a:gs pos="0">
                <a:srgbClr val="5782B5">
                  <a:shade val="15000"/>
                  <a:satMod val="180000"/>
                </a:srgbClr>
              </a:gs>
              <a:gs pos="50000">
                <a:srgbClr val="5782B5">
                  <a:shade val="45000"/>
                  <a:satMod val="170000"/>
                </a:srgbClr>
              </a:gs>
              <a:gs pos="70000">
                <a:srgbClr val="5782B5">
                  <a:tint val="99000"/>
                  <a:shade val="65000"/>
                  <a:satMod val="155000"/>
                </a:srgbClr>
              </a:gs>
              <a:gs pos="100000">
                <a:srgbClr val="5782B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a:defRPr/>
            </a:pPr>
            <a:r>
              <a:rPr lang="en-US" sz="2800" kern="0" dirty="0" smtClean="0">
                <a:solidFill>
                  <a:srgbClr val="FFFFFF"/>
                </a:solidFill>
                <a:effectLst>
                  <a:outerShdw blurRad="38100" dist="38100" dir="2700000" algn="tl">
                    <a:srgbClr val="000000">
                      <a:alpha val="43137"/>
                    </a:srgbClr>
                  </a:outerShdw>
                </a:effectLst>
                <a:latin typeface="Segoe"/>
              </a:rPr>
              <a:t>Arithmetic</a:t>
            </a:r>
          </a:p>
        </p:txBody>
      </p:sp>
      <p:sp>
        <p:nvSpPr>
          <p:cNvPr id="20" name="Rectangle 19"/>
          <p:cNvSpPr/>
          <p:nvPr/>
        </p:nvSpPr>
        <p:spPr bwMode="auto">
          <a:xfrm>
            <a:off x="2438400" y="2265680"/>
            <a:ext cx="843280" cy="457200"/>
          </a:xfrm>
          <a:prstGeom prst="rect">
            <a:avLst/>
          </a:prstGeom>
          <a:noFill/>
          <a:ln w="55000" cap="flat" cmpd="thickThin" algn="ctr">
            <a:solidFill>
              <a:srgbClr val="94D850">
                <a:lumMod val="50000"/>
              </a:srgbClr>
            </a:solidFill>
            <a:prstDash val="solid"/>
            <a:headEnd type="none" w="med" len="med"/>
            <a:tailEnd type="none" w="med" len="med"/>
          </a:ln>
          <a:effectLst/>
        </p:spPr>
        <p:txBody>
          <a:bodyPr vert="horz" wrap="square" lIns="109728" tIns="54864" rIns="109728" bIns="54864" numCol="1" rtlCol="0" anchor="ctr" anchorCtr="0" compatLnSpc="1">
            <a:prstTxWarp prst="textNoShape">
              <a:avLst/>
            </a:prstTxWarp>
          </a:bodyPr>
          <a:lstStyle/>
          <a:p>
            <a:pPr algn="ctr" defTabSz="1096963">
              <a:defRPr/>
            </a:pPr>
            <a:endParaRPr lang="en-US" sz="2800" kern="0" dirty="0" smtClean="0">
              <a:solidFill>
                <a:srgbClr val="FFFFFF"/>
              </a:solidFill>
              <a:effectLst>
                <a:outerShdw blurRad="38100" dist="38100" dir="2700000" algn="tl">
                  <a:srgbClr val="000000">
                    <a:alpha val="43137"/>
                  </a:srgbClr>
                </a:outerShdw>
              </a:effectLst>
              <a:latin typeface="Segoe"/>
            </a:endParaRPr>
          </a:p>
        </p:txBody>
      </p:sp>
      <p:sp>
        <p:nvSpPr>
          <p:cNvPr id="21" name="Rectangle 20"/>
          <p:cNvSpPr/>
          <p:nvPr/>
        </p:nvSpPr>
        <p:spPr bwMode="auto">
          <a:xfrm>
            <a:off x="3505200" y="2265680"/>
            <a:ext cx="843280" cy="457200"/>
          </a:xfrm>
          <a:prstGeom prst="rect">
            <a:avLst/>
          </a:prstGeom>
          <a:noFill/>
          <a:ln w="55000" cap="flat" cmpd="thickThin" algn="ctr">
            <a:solidFill>
              <a:srgbClr val="94D850">
                <a:lumMod val="50000"/>
              </a:srgbClr>
            </a:solidFill>
            <a:prstDash val="solid"/>
            <a:headEnd type="none" w="med" len="med"/>
            <a:tailEnd type="none" w="med" len="med"/>
          </a:ln>
          <a:effectLst/>
        </p:spPr>
        <p:txBody>
          <a:bodyPr vert="horz" wrap="square" lIns="109728" tIns="54864" rIns="109728" bIns="54864" numCol="1" rtlCol="0" anchor="ctr" anchorCtr="0" compatLnSpc="1">
            <a:prstTxWarp prst="textNoShape">
              <a:avLst/>
            </a:prstTxWarp>
          </a:bodyPr>
          <a:lstStyle/>
          <a:p>
            <a:pPr algn="ctr" defTabSz="1096963">
              <a:defRPr/>
            </a:pPr>
            <a:endParaRPr lang="en-US" sz="2800" kern="0" dirty="0" smtClean="0">
              <a:solidFill>
                <a:srgbClr val="FFFFFF"/>
              </a:solidFill>
              <a:effectLst>
                <a:outerShdw blurRad="38100" dist="38100" dir="2700000" algn="tl">
                  <a:srgbClr val="000000">
                    <a:alpha val="43137"/>
                  </a:srgbClr>
                </a:outerShdw>
              </a:effectLst>
              <a:latin typeface="Segoe"/>
            </a:endParaRPr>
          </a:p>
        </p:txBody>
      </p:sp>
      <p:sp>
        <p:nvSpPr>
          <p:cNvPr id="22" name="Rectangle 21"/>
          <p:cNvSpPr/>
          <p:nvPr/>
        </p:nvSpPr>
        <p:spPr bwMode="auto">
          <a:xfrm>
            <a:off x="228600" y="3429000"/>
            <a:ext cx="2743200" cy="914400"/>
          </a:xfrm>
          <a:prstGeom prst="rect">
            <a:avLst/>
          </a:prstGeom>
          <a:solidFill>
            <a:srgbClr val="94D850">
              <a:lumMod val="50000"/>
            </a:srgbClr>
          </a:soli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algn="ctr" defTabSz="1096963">
              <a:defRPr/>
            </a:pPr>
            <a:r>
              <a:rPr lang="en-US" sz="2800" kern="0" dirty="0" smtClean="0">
                <a:solidFill>
                  <a:srgbClr val="FFFFFF"/>
                </a:solidFill>
                <a:effectLst>
                  <a:outerShdw blurRad="38100" dist="38100" dir="2700000" algn="tl">
                    <a:srgbClr val="000000">
                      <a:alpha val="43137"/>
                    </a:srgbClr>
                  </a:outerShdw>
                </a:effectLst>
                <a:latin typeface="Segoe"/>
              </a:rPr>
              <a:t>Array Theory</a:t>
            </a:r>
          </a:p>
        </p:txBody>
      </p:sp>
      <p:sp>
        <p:nvSpPr>
          <p:cNvPr id="23" name="Rectangle 22"/>
          <p:cNvSpPr/>
          <p:nvPr/>
        </p:nvSpPr>
        <p:spPr bwMode="auto">
          <a:xfrm>
            <a:off x="7162800" y="2275840"/>
            <a:ext cx="335280" cy="457200"/>
          </a:xfrm>
          <a:prstGeom prst="rect">
            <a:avLst/>
          </a:prstGeom>
          <a:noFill/>
          <a:ln w="55000" cap="flat" cmpd="thickThin" algn="ctr">
            <a:solidFill>
              <a:srgbClr val="FF0000"/>
            </a:solidFill>
            <a:prstDash val="solid"/>
            <a:headEnd type="none" w="med" len="med"/>
            <a:tailEnd type="none" w="med" len="med"/>
          </a:ln>
          <a:effectLst/>
        </p:spPr>
        <p:txBody>
          <a:bodyPr vert="horz" wrap="square" lIns="109728" tIns="54864" rIns="109728" bIns="54864" numCol="1" rtlCol="0" anchor="ctr" anchorCtr="0" compatLnSpc="1">
            <a:prstTxWarp prst="textNoShape">
              <a:avLst/>
            </a:prstTxWarp>
          </a:bodyPr>
          <a:lstStyle/>
          <a:p>
            <a:pPr algn="ctr" defTabSz="1096963">
              <a:defRPr/>
            </a:pPr>
            <a:endParaRPr lang="en-US" sz="2800" kern="0" dirty="0" smtClean="0">
              <a:solidFill>
                <a:srgbClr val="FFFFFF"/>
              </a:solidFill>
              <a:effectLst>
                <a:outerShdw blurRad="38100" dist="38100" dir="2700000" algn="tl">
                  <a:srgbClr val="000000">
                    <a:alpha val="43137"/>
                  </a:srgbClr>
                </a:outerShdw>
              </a:effectLst>
              <a:latin typeface="Segoe"/>
            </a:endParaRPr>
          </a:p>
        </p:txBody>
      </p:sp>
      <p:sp>
        <p:nvSpPr>
          <p:cNvPr id="24" name="Rectangle 23"/>
          <p:cNvSpPr/>
          <p:nvPr/>
        </p:nvSpPr>
        <p:spPr bwMode="auto">
          <a:xfrm>
            <a:off x="1981200" y="2265680"/>
            <a:ext cx="335280" cy="457200"/>
          </a:xfrm>
          <a:prstGeom prst="rect">
            <a:avLst/>
          </a:prstGeom>
          <a:noFill/>
          <a:ln w="55000" cap="flat" cmpd="thickThin" algn="ctr">
            <a:solidFill>
              <a:srgbClr val="FF0000"/>
            </a:solidFill>
            <a:prstDash val="solid"/>
            <a:headEnd type="none" w="med" len="med"/>
            <a:tailEnd type="none" w="med" len="med"/>
          </a:ln>
          <a:effectLst/>
        </p:spPr>
        <p:txBody>
          <a:bodyPr vert="horz" wrap="square" lIns="109728" tIns="54864" rIns="109728" bIns="54864" numCol="1" rtlCol="0" anchor="ctr" anchorCtr="0" compatLnSpc="1">
            <a:prstTxWarp prst="textNoShape">
              <a:avLst/>
            </a:prstTxWarp>
          </a:bodyPr>
          <a:lstStyle/>
          <a:p>
            <a:pPr algn="ctr" defTabSz="1096963">
              <a:defRPr/>
            </a:pPr>
            <a:endParaRPr lang="en-US" sz="2800" kern="0" dirty="0" smtClean="0">
              <a:solidFill>
                <a:srgbClr val="FFFFFF"/>
              </a:solidFill>
              <a:effectLst>
                <a:outerShdw blurRad="38100" dist="38100" dir="2700000" algn="tl">
                  <a:srgbClr val="000000">
                    <a:alpha val="43137"/>
                  </a:srgbClr>
                </a:outerShdw>
              </a:effectLst>
              <a:latin typeface="Segoe"/>
            </a:endParaRPr>
          </a:p>
        </p:txBody>
      </p:sp>
      <p:sp>
        <p:nvSpPr>
          <p:cNvPr id="25" name="Rectangle 24"/>
          <p:cNvSpPr/>
          <p:nvPr/>
        </p:nvSpPr>
        <p:spPr bwMode="auto">
          <a:xfrm>
            <a:off x="5943600" y="3429000"/>
            <a:ext cx="2667000" cy="914400"/>
          </a:xfrm>
          <a:prstGeom prst="rect">
            <a:avLst/>
          </a:prstGeom>
          <a:solidFill>
            <a:srgbClr val="FF0000"/>
          </a:solidFill>
          <a:ln w="9525" cap="flat" cmpd="sng" algn="ctr">
            <a:solidFill>
              <a:srgbClr val="FFA94B"/>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algn="ctr" defTabSz="1096963">
              <a:defRPr/>
            </a:pPr>
            <a:r>
              <a:rPr lang="en-US" sz="2800" kern="0" dirty="0" err="1" smtClean="0">
                <a:solidFill>
                  <a:srgbClr val="FFFFFF"/>
                </a:solidFill>
                <a:effectLst>
                  <a:outerShdw blurRad="38100" dist="38100" dir="2700000" algn="tl">
                    <a:srgbClr val="000000">
                      <a:alpha val="43137"/>
                    </a:srgbClr>
                  </a:outerShdw>
                </a:effectLst>
                <a:latin typeface="Segoe"/>
              </a:rPr>
              <a:t>Uninterpreted</a:t>
            </a:r>
            <a:r>
              <a:rPr lang="en-US" sz="2800" kern="0" dirty="0" smtClean="0">
                <a:solidFill>
                  <a:srgbClr val="FFFFFF"/>
                </a:solidFill>
                <a:effectLst>
                  <a:outerShdw blurRad="38100" dist="38100" dir="2700000" algn="tl">
                    <a:srgbClr val="000000">
                      <a:alpha val="43137"/>
                    </a:srgbClr>
                  </a:outerShdw>
                </a:effectLst>
                <a:latin typeface="Segoe"/>
              </a:rPr>
              <a:t> Functions</a:t>
            </a:r>
          </a:p>
        </p:txBody>
      </p:sp>
      <mc:AlternateContent xmlns:mc="http://schemas.openxmlformats.org/markup-compatibility/2006" xmlns:a14="http://schemas.microsoft.com/office/drawing/2010/main">
        <mc:Choice Requires="a14">
          <p:sp>
            <p:nvSpPr>
              <p:cNvPr id="26" name="Rectangle 25"/>
              <p:cNvSpPr/>
              <p:nvPr/>
            </p:nvSpPr>
            <p:spPr>
              <a:xfrm>
                <a:off x="370840" y="5257802"/>
                <a:ext cx="5344160" cy="646331"/>
              </a:xfrm>
              <a:prstGeom prst="rect">
                <a:avLst/>
              </a:prstGeom>
            </p:spPr>
            <p:txBody>
              <a:bodyPr wrap="square">
                <a:spAutoFit/>
              </a:bodyPr>
              <a:lstStyle/>
              <a:p>
                <a:pPr/>
                <a14:m>
                  <m:oMathPara xmlns:m="http://schemas.openxmlformats.org/officeDocument/2006/math">
                    <m:oMathParaPr>
                      <m:jc m:val="centerGroup"/>
                    </m:oMathParaPr>
                    <m:oMath xmlns:m="http://schemas.openxmlformats.org/officeDocument/2006/math">
                      <m:r>
                        <a:rPr lang="en-US" i="1" smtClean="0">
                          <a:solidFill>
                            <a:srgbClr val="000000"/>
                          </a:solidFill>
                          <a:latin typeface="Cambria Math"/>
                        </a:rPr>
                        <m:t>𝑠𝑒𝑙𝑒𝑐𝑡</m:t>
                      </m:r>
                      <m:r>
                        <a:rPr lang="en-US" i="1" smtClean="0">
                          <a:solidFill>
                            <a:srgbClr val="000000"/>
                          </a:solidFill>
                          <a:latin typeface="Cambria Math"/>
                        </a:rPr>
                        <m:t>(</m:t>
                      </m:r>
                      <m:r>
                        <a:rPr lang="en-US" i="1" smtClean="0">
                          <a:solidFill>
                            <a:srgbClr val="000000"/>
                          </a:solidFill>
                          <a:latin typeface="Cambria Math"/>
                        </a:rPr>
                        <m:t>𝑠𝑡𝑜𝑟𝑒</m:t>
                      </m:r>
                      <m:d>
                        <m:dPr>
                          <m:ctrlPr>
                            <a:rPr lang="en-US" i="1" smtClean="0">
                              <a:solidFill>
                                <a:srgbClr val="000000"/>
                              </a:solidFill>
                              <a:latin typeface="Cambria Math" panose="02040503050406030204" pitchFamily="18" charset="0"/>
                            </a:rPr>
                          </m:ctrlPr>
                        </m:dPr>
                        <m:e>
                          <m:r>
                            <a:rPr lang="en-US" i="1">
                              <a:solidFill>
                                <a:srgbClr val="000000"/>
                              </a:solidFill>
                              <a:latin typeface="Cambria Math"/>
                            </a:rPr>
                            <m:t>𝑎</m:t>
                          </m:r>
                          <m:r>
                            <a:rPr lang="en-US" i="1">
                              <a:solidFill>
                                <a:srgbClr val="000000"/>
                              </a:solidFill>
                              <a:latin typeface="Cambria Math"/>
                            </a:rPr>
                            <m:t>,</m:t>
                          </m:r>
                          <m:r>
                            <a:rPr lang="en-US" i="1">
                              <a:solidFill>
                                <a:srgbClr val="000000"/>
                              </a:solidFill>
                              <a:latin typeface="Cambria Math"/>
                            </a:rPr>
                            <m:t>𝑖</m:t>
                          </m:r>
                          <m:r>
                            <a:rPr lang="en-US" i="1">
                              <a:solidFill>
                                <a:srgbClr val="000000"/>
                              </a:solidFill>
                              <a:latin typeface="Cambria Math"/>
                            </a:rPr>
                            <m:t>,</m:t>
                          </m:r>
                          <m:r>
                            <a:rPr lang="en-US" i="1">
                              <a:solidFill>
                                <a:srgbClr val="000000"/>
                              </a:solidFill>
                              <a:latin typeface="Cambria Math"/>
                            </a:rPr>
                            <m:t>𝑣</m:t>
                          </m:r>
                        </m:e>
                      </m:d>
                      <m:r>
                        <a:rPr lang="en-US" i="1" smtClean="0">
                          <a:solidFill>
                            <a:srgbClr val="000000"/>
                          </a:solidFill>
                          <a:latin typeface="Cambria Math"/>
                        </a:rPr>
                        <m:t>,</m:t>
                      </m:r>
                      <m:r>
                        <a:rPr lang="en-US" i="1" smtClean="0">
                          <a:solidFill>
                            <a:srgbClr val="000000"/>
                          </a:solidFill>
                          <a:latin typeface="Cambria Math"/>
                        </a:rPr>
                        <m:t>𝑖</m:t>
                      </m:r>
                      <m:r>
                        <a:rPr lang="en-US" i="1" smtClean="0">
                          <a:solidFill>
                            <a:srgbClr val="000000"/>
                          </a:solidFill>
                          <a:latin typeface="Cambria Math"/>
                        </a:rPr>
                        <m:t>)=</m:t>
                      </m:r>
                      <m:r>
                        <a:rPr lang="en-US" i="1">
                          <a:solidFill>
                            <a:srgbClr val="000000"/>
                          </a:solidFill>
                          <a:latin typeface="Cambria Math"/>
                        </a:rPr>
                        <m:t>𝑣</m:t>
                      </m:r>
                    </m:oMath>
                  </m:oMathPara>
                </a14:m>
                <a:endParaRPr lang="en-US" dirty="0">
                  <a:solidFill>
                    <a:srgbClr val="000000"/>
                  </a:solidFill>
                </a:endParaRPr>
              </a:p>
              <a:p>
                <a:pPr/>
                <a14:m>
                  <m:oMathPara xmlns:m="http://schemas.openxmlformats.org/officeDocument/2006/math">
                    <m:oMathParaPr>
                      <m:jc m:val="centerGroup"/>
                    </m:oMathParaPr>
                    <m:oMath xmlns:m="http://schemas.openxmlformats.org/officeDocument/2006/math">
                      <m:r>
                        <a:rPr lang="en-US" i="1">
                          <a:solidFill>
                            <a:srgbClr val="000000"/>
                          </a:solidFill>
                          <a:latin typeface="Cambria Math"/>
                        </a:rPr>
                        <m:t>𝑖</m:t>
                      </m:r>
                      <m:r>
                        <a:rPr lang="en-US" i="1">
                          <a:solidFill>
                            <a:srgbClr val="000000"/>
                          </a:solidFill>
                          <a:latin typeface="Cambria Math"/>
                        </a:rPr>
                        <m:t>≠</m:t>
                      </m:r>
                      <m:r>
                        <a:rPr lang="en-US" i="1">
                          <a:solidFill>
                            <a:srgbClr val="000000"/>
                          </a:solidFill>
                          <a:latin typeface="Cambria Math"/>
                        </a:rPr>
                        <m:t>𝑗</m:t>
                      </m:r>
                      <m:r>
                        <a:rPr lang="en-US" i="1">
                          <a:solidFill>
                            <a:srgbClr val="000000"/>
                          </a:solidFill>
                          <a:latin typeface="Cambria Math"/>
                        </a:rPr>
                        <m:t>⇒</m:t>
                      </m:r>
                      <m:r>
                        <a:rPr lang="en-US" i="1" smtClean="0">
                          <a:solidFill>
                            <a:srgbClr val="000000"/>
                          </a:solidFill>
                          <a:latin typeface="Cambria Math"/>
                        </a:rPr>
                        <m:t>𝑠𝑒𝑙𝑒𝑐𝑡</m:t>
                      </m:r>
                      <m:r>
                        <a:rPr lang="en-US" i="1" smtClean="0">
                          <a:solidFill>
                            <a:srgbClr val="000000"/>
                          </a:solidFill>
                          <a:latin typeface="Cambria Math"/>
                        </a:rPr>
                        <m:t>(</m:t>
                      </m:r>
                      <m:r>
                        <a:rPr lang="en-US" i="1">
                          <a:solidFill>
                            <a:srgbClr val="000000"/>
                          </a:solidFill>
                          <a:latin typeface="Cambria Math"/>
                        </a:rPr>
                        <m:t>𝑠𝑡𝑜𝑟𝑒</m:t>
                      </m:r>
                      <m:d>
                        <m:dPr>
                          <m:ctrlPr>
                            <a:rPr lang="en-US" i="1">
                              <a:solidFill>
                                <a:srgbClr val="000000"/>
                              </a:solidFill>
                              <a:latin typeface="Cambria Math" panose="02040503050406030204" pitchFamily="18" charset="0"/>
                            </a:rPr>
                          </m:ctrlPr>
                        </m:dPr>
                        <m:e>
                          <m:r>
                            <a:rPr lang="en-US" i="1">
                              <a:solidFill>
                                <a:srgbClr val="000000"/>
                              </a:solidFill>
                              <a:latin typeface="Cambria Math"/>
                            </a:rPr>
                            <m:t>𝑎</m:t>
                          </m:r>
                          <m:r>
                            <a:rPr lang="en-US" i="1">
                              <a:solidFill>
                                <a:srgbClr val="000000"/>
                              </a:solidFill>
                              <a:latin typeface="Cambria Math"/>
                            </a:rPr>
                            <m:t>,</m:t>
                          </m:r>
                          <m:r>
                            <a:rPr lang="en-US" i="1">
                              <a:solidFill>
                                <a:srgbClr val="000000"/>
                              </a:solidFill>
                              <a:latin typeface="Cambria Math"/>
                            </a:rPr>
                            <m:t>𝑖</m:t>
                          </m:r>
                          <m:r>
                            <a:rPr lang="en-US" i="1">
                              <a:solidFill>
                                <a:srgbClr val="000000"/>
                              </a:solidFill>
                              <a:latin typeface="Cambria Math"/>
                            </a:rPr>
                            <m:t>,</m:t>
                          </m:r>
                          <m:r>
                            <a:rPr lang="en-US" i="1">
                              <a:solidFill>
                                <a:srgbClr val="000000"/>
                              </a:solidFill>
                              <a:latin typeface="Cambria Math"/>
                            </a:rPr>
                            <m:t>𝑣</m:t>
                          </m:r>
                        </m:e>
                      </m:d>
                      <m:r>
                        <a:rPr lang="en-US" i="1" smtClean="0">
                          <a:solidFill>
                            <a:srgbClr val="000000"/>
                          </a:solidFill>
                          <a:latin typeface="Cambria Math"/>
                        </a:rPr>
                        <m:t>,</m:t>
                      </m:r>
                      <m:r>
                        <a:rPr lang="en-US" i="1" smtClean="0">
                          <a:solidFill>
                            <a:srgbClr val="000000"/>
                          </a:solidFill>
                          <a:latin typeface="Cambria Math"/>
                        </a:rPr>
                        <m:t>𝑗</m:t>
                      </m:r>
                      <m:r>
                        <a:rPr lang="en-US" i="1" smtClean="0">
                          <a:solidFill>
                            <a:srgbClr val="000000"/>
                          </a:solidFill>
                          <a:latin typeface="Cambria Math"/>
                        </a:rPr>
                        <m:t>)=</m:t>
                      </m:r>
                      <m:r>
                        <a:rPr lang="en-US" i="1" smtClean="0">
                          <a:solidFill>
                            <a:srgbClr val="000000"/>
                          </a:solidFill>
                          <a:latin typeface="Cambria Math"/>
                        </a:rPr>
                        <m:t>𝑠𝑒𝑙𝑒𝑐𝑡</m:t>
                      </m:r>
                      <m:r>
                        <a:rPr lang="en-US" i="1" smtClean="0">
                          <a:solidFill>
                            <a:srgbClr val="000000"/>
                          </a:solidFill>
                          <a:latin typeface="Cambria Math"/>
                        </a:rPr>
                        <m:t>(</m:t>
                      </m:r>
                      <m:r>
                        <a:rPr lang="en-US" i="1" smtClean="0">
                          <a:solidFill>
                            <a:srgbClr val="000000"/>
                          </a:solidFill>
                          <a:latin typeface="Cambria Math"/>
                        </a:rPr>
                        <m:t>𝑎</m:t>
                      </m:r>
                      <m:r>
                        <a:rPr lang="en-US" i="1" smtClean="0">
                          <a:solidFill>
                            <a:srgbClr val="000000"/>
                          </a:solidFill>
                          <a:latin typeface="Cambria Math"/>
                        </a:rPr>
                        <m:t>,</m:t>
                      </m:r>
                      <m:r>
                        <a:rPr lang="en-US" i="1" smtClean="0">
                          <a:solidFill>
                            <a:srgbClr val="000000"/>
                          </a:solidFill>
                          <a:latin typeface="Cambria Math"/>
                        </a:rPr>
                        <m:t>𝑗</m:t>
                      </m:r>
                      <m:r>
                        <a:rPr lang="en-US" i="1" smtClean="0">
                          <a:solidFill>
                            <a:srgbClr val="000000"/>
                          </a:solidFill>
                          <a:latin typeface="Cambria Math"/>
                        </a:rPr>
                        <m:t>)</m:t>
                      </m:r>
                    </m:oMath>
                  </m:oMathPara>
                </a14:m>
                <a:endParaRPr lang="en-US" dirty="0">
                  <a:solidFill>
                    <a:srgbClr val="000000"/>
                  </a:solidFill>
                </a:endParaRPr>
              </a:p>
            </p:txBody>
          </p:sp>
        </mc:Choice>
        <mc:Fallback xmlns="">
          <p:sp>
            <p:nvSpPr>
              <p:cNvPr id="26" name="Rectangle 25"/>
              <p:cNvSpPr>
                <a:spLocks noRot="1" noChangeAspect="1" noMove="1" noResize="1" noEditPoints="1" noAdjustHandles="1" noChangeArrowheads="1" noChangeShapeType="1" noTextEdit="1"/>
              </p:cNvSpPr>
              <p:nvPr/>
            </p:nvSpPr>
            <p:spPr>
              <a:xfrm>
                <a:off x="370840" y="5257802"/>
                <a:ext cx="5344160" cy="646331"/>
              </a:xfrm>
              <a:prstGeom prst="rect">
                <a:avLst/>
              </a:prstGeom>
              <a:blipFill rotWithShape="0">
                <a:blip r:embed="rId2"/>
                <a:stretch>
                  <a:fillRect b="-660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7" name="TextBox 26"/>
              <p:cNvSpPr txBox="1"/>
              <p:nvPr/>
            </p:nvSpPr>
            <p:spPr>
              <a:xfrm>
                <a:off x="-76200" y="2209800"/>
                <a:ext cx="9372600" cy="578685"/>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2800" i="1" smtClean="0">
                          <a:solidFill>
                            <a:srgbClr val="000000"/>
                          </a:solidFill>
                          <a:latin typeface="Cambria Math"/>
                        </a:rPr>
                        <m:t>𝑥</m:t>
                      </m:r>
                      <m:r>
                        <a:rPr lang="en-US" sz="2800" i="1" smtClean="0">
                          <a:solidFill>
                            <a:srgbClr val="000000"/>
                          </a:solidFill>
                          <a:latin typeface="Cambria Math"/>
                        </a:rPr>
                        <m:t>+2=</m:t>
                      </m:r>
                      <m:r>
                        <a:rPr lang="en-US" sz="2800" i="1" smtClean="0">
                          <a:solidFill>
                            <a:srgbClr val="000000"/>
                          </a:solidFill>
                          <a:latin typeface="Cambria Math"/>
                        </a:rPr>
                        <m:t>𝑦</m:t>
                      </m:r>
                      <m:r>
                        <a:rPr lang="en-US" sz="2800" i="1" smtClean="0">
                          <a:solidFill>
                            <a:srgbClr val="000000"/>
                          </a:solidFill>
                          <a:latin typeface="Cambria Math"/>
                        </a:rPr>
                        <m:t>⇒</m:t>
                      </m:r>
                      <m:r>
                        <a:rPr lang="en-US" sz="2800" i="1" smtClean="0">
                          <a:solidFill>
                            <a:srgbClr val="000000"/>
                          </a:solidFill>
                          <a:latin typeface="Cambria Math"/>
                        </a:rPr>
                        <m:t>𝑓</m:t>
                      </m:r>
                      <m:d>
                        <m:dPr>
                          <m:ctrlPr>
                            <a:rPr lang="en-US" sz="2800" i="1" smtClean="0">
                              <a:solidFill>
                                <a:srgbClr val="000000"/>
                              </a:solidFill>
                              <a:latin typeface="Cambria Math" panose="02040503050406030204" pitchFamily="18" charset="0"/>
                            </a:rPr>
                          </m:ctrlPr>
                        </m:dPr>
                        <m:e>
                          <m:r>
                            <a:rPr lang="en-US" sz="2800" i="1" smtClean="0">
                              <a:solidFill>
                                <a:srgbClr val="000000"/>
                              </a:solidFill>
                              <a:latin typeface="Cambria Math"/>
                            </a:rPr>
                            <m:t>𝑠𝑒𝑙𝑒𝑐𝑡</m:t>
                          </m:r>
                          <m:d>
                            <m:dPr>
                              <m:ctrlPr>
                                <a:rPr lang="en-US" sz="2800" i="1" smtClean="0">
                                  <a:solidFill>
                                    <a:srgbClr val="000000"/>
                                  </a:solidFill>
                                  <a:latin typeface="Cambria Math" panose="02040503050406030204" pitchFamily="18" charset="0"/>
                                </a:rPr>
                              </m:ctrlPr>
                            </m:dPr>
                            <m:e>
                              <m:r>
                                <a:rPr lang="en-US" sz="2800" i="1" smtClean="0">
                                  <a:solidFill>
                                    <a:srgbClr val="000000"/>
                                  </a:solidFill>
                                  <a:latin typeface="Cambria Math"/>
                                </a:rPr>
                                <m:t>𝑠𝑡𝑜𝑟𝑒</m:t>
                              </m:r>
                              <m:d>
                                <m:dPr>
                                  <m:ctrlPr>
                                    <a:rPr lang="en-US" sz="2800" i="1" smtClean="0">
                                      <a:solidFill>
                                        <a:srgbClr val="000000"/>
                                      </a:solidFill>
                                      <a:latin typeface="Cambria Math" panose="02040503050406030204" pitchFamily="18" charset="0"/>
                                    </a:rPr>
                                  </m:ctrlPr>
                                </m:dPr>
                                <m:e>
                                  <m:r>
                                    <a:rPr lang="en-US" sz="2800" i="1" smtClean="0">
                                      <a:solidFill>
                                        <a:srgbClr val="000000"/>
                                      </a:solidFill>
                                      <a:latin typeface="Cambria Math"/>
                                    </a:rPr>
                                    <m:t>𝑎</m:t>
                                  </m:r>
                                  <m:r>
                                    <a:rPr lang="en-US" sz="2800" i="1" smtClean="0">
                                      <a:solidFill>
                                        <a:srgbClr val="000000"/>
                                      </a:solidFill>
                                      <a:latin typeface="Cambria Math"/>
                                    </a:rPr>
                                    <m:t>,</m:t>
                                  </m:r>
                                  <m:r>
                                    <a:rPr lang="en-US" sz="2800" i="1" smtClean="0">
                                      <a:solidFill>
                                        <a:srgbClr val="000000"/>
                                      </a:solidFill>
                                      <a:latin typeface="Cambria Math"/>
                                    </a:rPr>
                                    <m:t>𝑥</m:t>
                                  </m:r>
                                  <m:r>
                                    <a:rPr lang="en-US" sz="2800" i="1" smtClean="0">
                                      <a:solidFill>
                                        <a:srgbClr val="000000"/>
                                      </a:solidFill>
                                      <a:latin typeface="Cambria Math"/>
                                    </a:rPr>
                                    <m:t>,3</m:t>
                                  </m:r>
                                </m:e>
                              </m:d>
                              <m:r>
                                <a:rPr lang="en-US" sz="2800" i="1" smtClean="0">
                                  <a:solidFill>
                                    <a:srgbClr val="000000"/>
                                  </a:solidFill>
                                  <a:latin typeface="Cambria Math"/>
                                </a:rPr>
                                <m:t>,</m:t>
                              </m:r>
                              <m:r>
                                <a:rPr lang="en-US" sz="2800" i="1" smtClean="0">
                                  <a:solidFill>
                                    <a:srgbClr val="000000"/>
                                  </a:solidFill>
                                  <a:latin typeface="Cambria Math"/>
                                </a:rPr>
                                <m:t>𝑦</m:t>
                              </m:r>
                              <m:r>
                                <a:rPr lang="en-US" sz="2800" i="1" smtClean="0">
                                  <a:solidFill>
                                    <a:srgbClr val="000000"/>
                                  </a:solidFill>
                                  <a:latin typeface="Cambria Math"/>
                                </a:rPr>
                                <m:t>−2</m:t>
                              </m:r>
                            </m:e>
                          </m:d>
                        </m:e>
                      </m:d>
                      <m:r>
                        <a:rPr lang="en-US" sz="2800" i="1" smtClean="0">
                          <a:solidFill>
                            <a:srgbClr val="000000"/>
                          </a:solidFill>
                          <a:latin typeface="Cambria Math"/>
                        </a:rPr>
                        <m:t>=</m:t>
                      </m:r>
                      <m:r>
                        <a:rPr lang="en-US" sz="2800" i="1" smtClean="0">
                          <a:solidFill>
                            <a:srgbClr val="000000"/>
                          </a:solidFill>
                          <a:latin typeface="Cambria Math"/>
                        </a:rPr>
                        <m:t>𝑓</m:t>
                      </m:r>
                      <m:r>
                        <a:rPr lang="en-US" sz="2800" i="1" smtClean="0">
                          <a:solidFill>
                            <a:srgbClr val="000000"/>
                          </a:solidFill>
                          <a:latin typeface="Cambria Math"/>
                        </a:rPr>
                        <m:t>(</m:t>
                      </m:r>
                      <m:r>
                        <a:rPr lang="en-US" sz="2800" i="1" smtClean="0">
                          <a:solidFill>
                            <a:srgbClr val="000000"/>
                          </a:solidFill>
                          <a:latin typeface="Cambria Math"/>
                        </a:rPr>
                        <m:t>𝑦</m:t>
                      </m:r>
                      <m:r>
                        <a:rPr lang="en-US" sz="2800" i="1" smtClean="0">
                          <a:solidFill>
                            <a:srgbClr val="000000"/>
                          </a:solidFill>
                          <a:latin typeface="Cambria Math"/>
                        </a:rPr>
                        <m:t>−</m:t>
                      </m:r>
                      <m:r>
                        <a:rPr lang="en-US" sz="2800" i="1" smtClean="0">
                          <a:solidFill>
                            <a:srgbClr val="000000"/>
                          </a:solidFill>
                          <a:latin typeface="Cambria Math"/>
                        </a:rPr>
                        <m:t>𝑥</m:t>
                      </m:r>
                      <m:r>
                        <a:rPr lang="en-US" sz="2800" i="1" smtClean="0">
                          <a:solidFill>
                            <a:srgbClr val="000000"/>
                          </a:solidFill>
                          <a:latin typeface="Cambria Math"/>
                        </a:rPr>
                        <m:t>+1)</m:t>
                      </m:r>
                    </m:oMath>
                  </m:oMathPara>
                </a14:m>
                <a:endParaRPr lang="en-US" sz="2800" dirty="0" err="1" smtClean="0">
                  <a:solidFill>
                    <a:srgbClr val="000000"/>
                  </a:solidFill>
                </a:endParaRPr>
              </a:p>
            </p:txBody>
          </p:sp>
        </mc:Choice>
        <mc:Fallback xmlns="">
          <p:sp>
            <p:nvSpPr>
              <p:cNvPr id="27" name="TextBox 26"/>
              <p:cNvSpPr txBox="1">
                <a:spLocks noRot="1" noChangeAspect="1" noMove="1" noResize="1" noEditPoints="1" noAdjustHandles="1" noChangeArrowheads="1" noChangeShapeType="1" noTextEdit="1"/>
              </p:cNvSpPr>
              <p:nvPr/>
            </p:nvSpPr>
            <p:spPr>
              <a:xfrm>
                <a:off x="-76200" y="2209800"/>
                <a:ext cx="9372600" cy="578685"/>
              </a:xfrm>
              <a:prstGeom prst="rect">
                <a:avLst/>
              </a:prstGeom>
              <a:blipFill rotWithShape="0">
                <a:blip r:embed="rId3"/>
                <a:stretch>
                  <a:fillRect/>
                </a:stretch>
              </a:blipFill>
            </p:spPr>
            <p:txBody>
              <a:bodyPr/>
              <a:lstStyle/>
              <a:p>
                <a:r>
                  <a:rPr lang="en-US">
                    <a:noFill/>
                  </a:rPr>
                  <a:t> </a:t>
                </a:r>
              </a:p>
            </p:txBody>
          </p:sp>
        </mc:Fallback>
      </mc:AlternateContent>
      <p:sp>
        <p:nvSpPr>
          <p:cNvPr id="28" name="Title 1"/>
          <p:cNvSpPr txBox="1">
            <a:spLocks/>
          </p:cNvSpPr>
          <p:nvPr/>
        </p:nvSpPr>
        <p:spPr>
          <a:xfrm>
            <a:off x="0" y="230188"/>
            <a:ext cx="8382000" cy="609600"/>
          </a:xfrm>
          <a:prstGeom prst="rect">
            <a:avLst/>
          </a:prstGeom>
        </p:spPr>
        <p:txBody>
          <a:bodyPr vert="horz" lIns="91440" tIns="45720" rIns="91440" bIns="45720" rtlCol="0" anchor="ctr">
            <a:normAutofit fontScale="92500" lnSpcReduction="20000"/>
          </a:bodyPr>
          <a:lstStyle>
            <a:lvl1pPr algn="ctr" defTabSz="914400" rtl="0" eaLnBrk="1" latinLnBrk="0" hangingPunct="1">
              <a:spcBef>
                <a:spcPct val="0"/>
              </a:spcBef>
              <a:buNone/>
              <a:defRPr sz="4400" kern="1200">
                <a:solidFill>
                  <a:schemeClr val="tx1"/>
                </a:solidFill>
                <a:latin typeface="+mj-lt"/>
                <a:ea typeface="+mj-ea"/>
                <a:cs typeface="+mj-cs"/>
              </a:defRPr>
            </a:lvl1pPr>
          </a:lstStyle>
          <a:p>
            <a:pPr fontAlgn="auto">
              <a:spcAft>
                <a:spcPts val="0"/>
              </a:spcAft>
            </a:pPr>
            <a:r>
              <a:rPr lang="en-US" dirty="0" err="1" smtClean="0">
                <a:solidFill>
                  <a:prstClr val="black"/>
                </a:solidFill>
                <a:hlinkClick r:id="rId4" action="ppaction://hlinkfile"/>
              </a:rPr>
              <a:t>Satisfiability</a:t>
            </a:r>
            <a:r>
              <a:rPr lang="en-US" dirty="0" smtClean="0">
                <a:solidFill>
                  <a:prstClr val="black"/>
                </a:solidFill>
                <a:hlinkClick r:id="rId4" action="ppaction://hlinkfile"/>
              </a:rPr>
              <a:t> Modulo Theories </a:t>
            </a:r>
            <a:r>
              <a:rPr lang="en-US" dirty="0" smtClean="0">
                <a:solidFill>
                  <a:prstClr val="black"/>
                </a:solidFill>
                <a:hlinkClick r:id="rId5" action="ppaction://hlinkfile"/>
              </a:rPr>
              <a:t>(SMT)</a:t>
            </a:r>
            <a:endParaRPr lang="en-US" spc="-167" dirty="0">
              <a:solidFill>
                <a:srgbClr val="4F81BD"/>
              </a:solidFill>
              <a:effectLst>
                <a:outerShdw blurRad="50800" dist="38100" dir="2700000" algn="tl" rotWithShape="0">
                  <a:prstClr val="black">
                    <a:alpha val="61000"/>
                  </a:prstClr>
                </a:outerShdw>
              </a:effectLst>
            </a:endParaRPr>
          </a:p>
        </p:txBody>
      </p:sp>
    </p:spTree>
    <p:extLst>
      <p:ext uri="{BB962C8B-B14F-4D97-AF65-F5344CB8AC3E}">
        <p14:creationId xmlns:p14="http://schemas.microsoft.com/office/powerpoint/2010/main" val="38710057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8"/>
                                        </p:tgtEl>
                                        <p:attrNameLst>
                                          <p:attrName>style.visibility</p:attrName>
                                        </p:attrNameLst>
                                      </p:cBhvr>
                                      <p:to>
                                        <p:strVal val="visible"/>
                                      </p:to>
                                    </p:set>
                                    <p:animEffect transition="in" filter="fade">
                                      <p:cBhvr>
                                        <p:cTn id="7" dur="1000"/>
                                        <p:tgtEl>
                                          <p:spTgt spid="18"/>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17"/>
                                        </p:tgtEl>
                                        <p:attrNameLst>
                                          <p:attrName>style.visibility</p:attrName>
                                        </p:attrNameLst>
                                      </p:cBhvr>
                                      <p:to>
                                        <p:strVal val="visible"/>
                                      </p:to>
                                    </p:set>
                                    <p:animEffect transition="in" filter="fade">
                                      <p:cBhvr>
                                        <p:cTn id="10" dur="1000"/>
                                        <p:tgtEl>
                                          <p:spTgt spid="17"/>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6"/>
                                        </p:tgtEl>
                                        <p:attrNameLst>
                                          <p:attrName>style.visibility</p:attrName>
                                        </p:attrNameLst>
                                      </p:cBhvr>
                                      <p:to>
                                        <p:strVal val="visible"/>
                                      </p:to>
                                    </p:set>
                                    <p:animEffect transition="in" filter="fade">
                                      <p:cBhvr>
                                        <p:cTn id="13" dur="1000"/>
                                        <p:tgtEl>
                                          <p:spTgt spid="16"/>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9"/>
                                        </p:tgtEl>
                                        <p:attrNameLst>
                                          <p:attrName>style.visibility</p:attrName>
                                        </p:attrNameLst>
                                      </p:cBhvr>
                                      <p:to>
                                        <p:strVal val="visible"/>
                                      </p:to>
                                    </p:set>
                                    <p:animEffect transition="in" filter="fade">
                                      <p:cBhvr>
                                        <p:cTn id="16" dur="1000"/>
                                        <p:tgtEl>
                                          <p:spTgt spid="19"/>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15"/>
                                        </p:tgtEl>
                                        <p:attrNameLst>
                                          <p:attrName>style.visibility</p:attrName>
                                        </p:attrNameLst>
                                      </p:cBhvr>
                                      <p:to>
                                        <p:strVal val="visible"/>
                                      </p:to>
                                    </p:set>
                                    <p:animEffect transition="in" filter="fade">
                                      <p:cBhvr>
                                        <p:cTn id="19" dur="1000"/>
                                        <p:tgtEl>
                                          <p:spTgt spid="15"/>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22"/>
                                        </p:tgtEl>
                                        <p:attrNameLst>
                                          <p:attrName>style.visibility</p:attrName>
                                        </p:attrNameLst>
                                      </p:cBhvr>
                                      <p:to>
                                        <p:strVal val="visible"/>
                                      </p:to>
                                    </p:set>
                                    <p:animEffect transition="in" filter="fade">
                                      <p:cBhvr>
                                        <p:cTn id="24" dur="1000"/>
                                        <p:tgtEl>
                                          <p:spTgt spid="22"/>
                                        </p:tgtEl>
                                      </p:cBhvr>
                                    </p:animEffect>
                                  </p:childTnLst>
                                </p:cTn>
                              </p:par>
                              <p:par>
                                <p:cTn id="25" presetID="10" presetClass="entr" presetSubtype="0" fill="hold" grpId="0" nodeType="withEffect">
                                  <p:stCondLst>
                                    <p:cond delay="0"/>
                                  </p:stCondLst>
                                  <p:childTnLst>
                                    <p:set>
                                      <p:cBhvr>
                                        <p:cTn id="26" dur="1" fill="hold">
                                          <p:stCondLst>
                                            <p:cond delay="0"/>
                                          </p:stCondLst>
                                        </p:cTn>
                                        <p:tgtEl>
                                          <p:spTgt spid="21"/>
                                        </p:tgtEl>
                                        <p:attrNameLst>
                                          <p:attrName>style.visibility</p:attrName>
                                        </p:attrNameLst>
                                      </p:cBhvr>
                                      <p:to>
                                        <p:strVal val="visible"/>
                                      </p:to>
                                    </p:set>
                                    <p:animEffect transition="in" filter="fade">
                                      <p:cBhvr>
                                        <p:cTn id="27" dur="1000"/>
                                        <p:tgtEl>
                                          <p:spTgt spid="21"/>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20"/>
                                        </p:tgtEl>
                                        <p:attrNameLst>
                                          <p:attrName>style.visibility</p:attrName>
                                        </p:attrNameLst>
                                      </p:cBhvr>
                                      <p:to>
                                        <p:strVal val="visible"/>
                                      </p:to>
                                    </p:set>
                                    <p:animEffect transition="in" filter="fade">
                                      <p:cBhvr>
                                        <p:cTn id="30" dur="1000"/>
                                        <p:tgtEl>
                                          <p:spTgt spid="20"/>
                                        </p:tgtEl>
                                      </p:cBhvr>
                                    </p:animEffect>
                                  </p:childTnLst>
                                </p:cTn>
                              </p:par>
                              <p:par>
                                <p:cTn id="31" presetID="1" presetClass="entr" presetSubtype="0" fill="hold" grpId="0" nodeType="withEffect">
                                  <p:stCondLst>
                                    <p:cond delay="0"/>
                                  </p:stCondLst>
                                  <p:childTnLst>
                                    <p:set>
                                      <p:cBhvr>
                                        <p:cTn id="32" dur="1" fill="hold">
                                          <p:stCondLst>
                                            <p:cond delay="0"/>
                                          </p:stCondLst>
                                        </p:cTn>
                                        <p:tgtEl>
                                          <p:spTgt spid="26"/>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25"/>
                                        </p:tgtEl>
                                        <p:attrNameLst>
                                          <p:attrName>style.visibility</p:attrName>
                                        </p:attrNameLst>
                                      </p:cBhvr>
                                      <p:to>
                                        <p:strVal val="visible"/>
                                      </p:to>
                                    </p:set>
                                    <p:animEffect transition="in" filter="fade">
                                      <p:cBhvr>
                                        <p:cTn id="37" dur="1000"/>
                                        <p:tgtEl>
                                          <p:spTgt spid="25"/>
                                        </p:tgtEl>
                                      </p:cBhvr>
                                    </p:animEffect>
                                  </p:childTnLst>
                                </p:cTn>
                              </p:par>
                              <p:par>
                                <p:cTn id="38" presetID="10" presetClass="entr" presetSubtype="0" fill="hold" grpId="0" nodeType="withEffect">
                                  <p:stCondLst>
                                    <p:cond delay="0"/>
                                  </p:stCondLst>
                                  <p:childTnLst>
                                    <p:set>
                                      <p:cBhvr>
                                        <p:cTn id="39" dur="1" fill="hold">
                                          <p:stCondLst>
                                            <p:cond delay="0"/>
                                          </p:stCondLst>
                                        </p:cTn>
                                        <p:tgtEl>
                                          <p:spTgt spid="23"/>
                                        </p:tgtEl>
                                        <p:attrNameLst>
                                          <p:attrName>style.visibility</p:attrName>
                                        </p:attrNameLst>
                                      </p:cBhvr>
                                      <p:to>
                                        <p:strVal val="visible"/>
                                      </p:to>
                                    </p:set>
                                    <p:animEffect transition="in" filter="fade">
                                      <p:cBhvr>
                                        <p:cTn id="40" dur="1000"/>
                                        <p:tgtEl>
                                          <p:spTgt spid="23"/>
                                        </p:tgtEl>
                                      </p:cBhvr>
                                    </p:animEffect>
                                  </p:childTnLst>
                                </p:cTn>
                              </p:par>
                              <p:par>
                                <p:cTn id="41" presetID="10" presetClass="entr" presetSubtype="0" fill="hold" grpId="0" nodeType="withEffect">
                                  <p:stCondLst>
                                    <p:cond delay="0"/>
                                  </p:stCondLst>
                                  <p:childTnLst>
                                    <p:set>
                                      <p:cBhvr>
                                        <p:cTn id="42" dur="1" fill="hold">
                                          <p:stCondLst>
                                            <p:cond delay="0"/>
                                          </p:stCondLst>
                                        </p:cTn>
                                        <p:tgtEl>
                                          <p:spTgt spid="24"/>
                                        </p:tgtEl>
                                        <p:attrNameLst>
                                          <p:attrName>style.visibility</p:attrName>
                                        </p:attrNameLst>
                                      </p:cBhvr>
                                      <p:to>
                                        <p:strVal val="visible"/>
                                      </p:to>
                                    </p:set>
                                    <p:animEffect transition="in" filter="fade">
                                      <p:cBhvr>
                                        <p:cTn id="43" dur="1000"/>
                                        <p:tgtEl>
                                          <p:spTgt spid="2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animBg="1"/>
      <p:bldP spid="16" grpId="0" animBg="1"/>
      <p:bldP spid="17" grpId="0" animBg="1"/>
      <p:bldP spid="18" grpId="0" animBg="1"/>
      <p:bldP spid="19" grpId="0" animBg="1"/>
      <p:bldP spid="20" grpId="0" animBg="1"/>
      <p:bldP spid="21" grpId="0" animBg="1"/>
      <p:bldP spid="22" grpId="0" animBg="1"/>
      <p:bldP spid="23" grpId="0" animBg="1"/>
      <p:bldP spid="24" grpId="0" animBg="1"/>
      <p:bldP spid="25" grpId="0" animBg="1"/>
      <p:bldP spid="26" grpId="0"/>
    </p:bld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057146"/>
            <a:ext cx="7772400" cy="1362075"/>
          </a:xfrm>
        </p:spPr>
        <p:txBody>
          <a:bodyPr/>
          <a:lstStyle/>
          <a:p>
            <a:r>
              <a:rPr lang="en-US" dirty="0" smtClean="0"/>
              <a:t>Arrays</a:t>
            </a:r>
            <a:endParaRPr lang="en-US" dirty="0"/>
          </a:p>
        </p:txBody>
      </p:sp>
    </p:spTree>
    <p:extLst>
      <p:ext uri="{BB962C8B-B14F-4D97-AF65-F5344CB8AC3E}">
        <p14:creationId xmlns:p14="http://schemas.microsoft.com/office/powerpoint/2010/main" val="123751846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12875"/>
                <a:ext cx="8382000" cy="6957289"/>
              </a:xfrm>
            </p:spPr>
            <p:txBody>
              <a:bodyPr>
                <a:normAutofit fontScale="62500" lnSpcReduction="20000"/>
              </a:bodyPr>
              <a:lstStyle/>
              <a:p>
                <a:pPr marL="0" indent="0">
                  <a:buNone/>
                </a:pPr>
                <a:r>
                  <a:rPr lang="en-US" dirty="0" smtClean="0"/>
                  <a:t>Arrays as applicative maps:</a:t>
                </a:r>
                <a:r>
                  <a:rPr lang="en-US" b="0" dirty="0" smtClean="0"/>
                  <a:t> </a:t>
                </a:r>
                <a14:m>
                  <m:oMath xmlns:m="http://schemas.openxmlformats.org/officeDocument/2006/math">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𝐼𝑛𝑑𝑒𝑥</m:t>
                    </m:r>
                    <m:r>
                      <a:rPr lang="en-US" b="0" i="1" smtClean="0">
                        <a:latin typeface="Cambria Math" panose="02040503050406030204" pitchFamily="18" charset="0"/>
                      </a:rPr>
                      <m:t>⇒</m:t>
                    </m:r>
                    <m:r>
                      <a:rPr lang="en-US" b="0" i="1" smtClean="0">
                        <a:latin typeface="Cambria Math" panose="02040503050406030204" pitchFamily="18" charset="0"/>
                      </a:rPr>
                      <m:t>𝐸𝑙𝑒𝑚</m:t>
                    </m:r>
                    <m:r>
                      <a:rPr lang="en-US" b="0" i="1" smtClean="0">
                        <a:latin typeface="Cambria Math" panose="02040503050406030204" pitchFamily="18" charset="0"/>
                      </a:rPr>
                      <m:t> </m:t>
                    </m:r>
                  </m:oMath>
                </a14:m>
                <a:endParaRPr lang="en-US" b="0" i="1" dirty="0" smtClean="0">
                  <a:latin typeface="Cambria Math" panose="02040503050406030204" pitchFamily="18" charset="0"/>
                </a:endParaRPr>
              </a:p>
              <a:p>
                <a:pPr marL="0" indent="0">
                  <a:buNone/>
                </a:pPr>
                <a:endParaRPr lang="en-US" dirty="0" smtClean="0"/>
              </a:p>
              <a:p>
                <a:pPr marL="0" indent="0">
                  <a:buNone/>
                </a:pPr>
                <a:r>
                  <a:rPr lang="en-US" dirty="0" smtClean="0"/>
                  <a:t>Select: </a:t>
                </a:r>
                <a:r>
                  <a:rPr lang="en-US" b="0" dirty="0" smtClean="0"/>
                  <a:t> _[_]: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𝐼𝑛𝑑𝑒𝑥</m:t>
                        </m:r>
                        <m:r>
                          <a:rPr lang="en-US" b="0" i="1" smtClean="0">
                            <a:latin typeface="Cambria Math" panose="02040503050406030204" pitchFamily="18" charset="0"/>
                          </a:rPr>
                          <m:t>⇒</m:t>
                        </m:r>
                        <m:r>
                          <a:rPr lang="en-US" b="0" i="1" smtClean="0">
                            <a:latin typeface="Cambria Math" panose="02040503050406030204" pitchFamily="18" charset="0"/>
                          </a:rPr>
                          <m:t>𝐸𝑙𝑒𝑚</m:t>
                        </m:r>
                      </m:e>
                    </m:d>
                    <m:r>
                      <a:rPr lang="en-US" b="0" i="1" smtClean="0">
                        <a:latin typeface="Cambria Math" panose="02040503050406030204" pitchFamily="18" charset="0"/>
                      </a:rPr>
                      <m:t>×</m:t>
                    </m:r>
                    <m:r>
                      <a:rPr lang="en-US" b="0" i="1" smtClean="0">
                        <a:latin typeface="Cambria Math" panose="02040503050406030204" pitchFamily="18" charset="0"/>
                      </a:rPr>
                      <m:t>𝐼𝑛𝑑𝑒𝑥</m:t>
                    </m:r>
                    <m:r>
                      <a:rPr lang="en-US" b="0" i="1" smtClean="0">
                        <a:latin typeface="Cambria Math" panose="02040503050406030204" pitchFamily="18" charset="0"/>
                      </a:rPr>
                      <m:t>→</m:t>
                    </m:r>
                    <m:r>
                      <a:rPr lang="en-US" b="0" i="1" smtClean="0">
                        <a:latin typeface="Cambria Math" panose="02040503050406030204" pitchFamily="18" charset="0"/>
                      </a:rPr>
                      <m:t>𝐸𝑙𝑒𝑚</m:t>
                    </m:r>
                  </m:oMath>
                </a14:m>
                <a:endParaRPr lang="en-US" b="0" dirty="0" smtClean="0"/>
              </a:p>
              <a:p>
                <a:pPr marL="0" indent="0">
                  <a:buNone/>
                </a:pPr>
                <a:endParaRPr lang="en-US" dirty="0" smtClean="0"/>
              </a:p>
              <a:p>
                <a:pPr marL="0" indent="0">
                  <a:buNone/>
                </a:pPr>
                <a:r>
                  <a:rPr lang="en-US" dirty="0" smtClean="0"/>
                  <a:t>Extensionality: </a:t>
                </a:r>
              </a:p>
              <a:p>
                <a:pPr marL="0" indent="0">
                  <a:buNone/>
                </a:pPr>
                <a:endParaRPr lang="en-US" dirty="0" smtClean="0"/>
              </a:p>
              <a:p>
                <a:pPr marL="0" indent="0">
                  <a:buNone/>
                </a:pPr>
                <a:r>
                  <a:rPr lang="en-US" dirty="0"/>
                  <a:t>	</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 . </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𝑖</m:t>
                            </m:r>
                          </m:e>
                        </m:d>
                      </m:e>
                    </m:d>
                    <m:r>
                      <a:rPr lang="en-US" b="0" i="1" smtClean="0">
                        <a:latin typeface="Cambria Math" panose="02040503050406030204" pitchFamily="18" charset="0"/>
                      </a:rPr>
                      <m:t> </m:t>
                    </m:r>
                    <m:r>
                      <a:rPr lang="en-US" b="1" i="1" smtClean="0">
                        <a:latin typeface="Cambria Math" panose="02040503050406030204" pitchFamily="18" charset="0"/>
                      </a:rPr>
                      <m:t>𝒊𝒎𝒑𝒍𝒊𝒆𝒔</m:t>
                    </m:r>
                    <m:r>
                      <a:rPr lang="en-US" b="1"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oMath>
                </a14:m>
                <a:endParaRPr lang="en-US" b="0" dirty="0" smtClean="0"/>
              </a:p>
              <a:p>
                <a:pPr marL="0" indent="0">
                  <a:buNone/>
                </a:pPr>
                <a:endParaRPr lang="en-US" b="0" dirty="0" smtClean="0"/>
              </a:p>
              <a:p>
                <a:pPr marL="0" indent="0">
                  <a:buNone/>
                </a:pPr>
                <a:r>
                  <a:rPr lang="en-US" dirty="0" smtClean="0"/>
                  <a:t>	</a:t>
                </a:r>
                <a14:m>
                  <m:oMath xmlns:m="http://schemas.openxmlformats.org/officeDocument/2006/math">
                    <m:r>
                      <a:rPr lang="en-US" i="1">
                        <a:latin typeface="Cambria Math" panose="02040503050406030204" pitchFamily="18" charset="0"/>
                      </a:rPr>
                      <m:t>𝐴</m:t>
                    </m:r>
                    <m:d>
                      <m:dPr>
                        <m:begChr m:val="["/>
                        <m:endChr m:val="]"/>
                        <m:ctrlPr>
                          <a:rPr lang="en-US" i="1">
                            <a:latin typeface="Cambria Math" panose="02040503050406030204" pitchFamily="18" charset="0"/>
                          </a:rPr>
                        </m:ctrlPr>
                      </m:dPr>
                      <m:e>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e>
                    </m:d>
                    <m:r>
                      <a:rPr lang="en-US" i="1">
                        <a:latin typeface="Cambria Math" panose="02040503050406030204" pitchFamily="18" charset="0"/>
                      </a:rPr>
                      <m:t>=</m:t>
                    </m:r>
                    <m:r>
                      <a:rPr lang="en-US" i="1">
                        <a:latin typeface="Cambria Math" panose="02040503050406030204" pitchFamily="18" charset="0"/>
                      </a:rPr>
                      <m:t>𝐵</m:t>
                    </m:r>
                    <m:d>
                      <m:dPr>
                        <m:begChr m:val="["/>
                        <m:endChr m:val="]"/>
                        <m:ctrlPr>
                          <a:rPr lang="en-US" i="1">
                            <a:latin typeface="Cambria Math" panose="02040503050406030204" pitchFamily="18" charset="0"/>
                          </a:rPr>
                        </m:ctrlPr>
                      </m:dPr>
                      <m:e>
                        <m:r>
                          <a:rPr lang="en-US" i="1">
                            <a:latin typeface="Cambria Math" panose="02040503050406030204" pitchFamily="18" charset="0"/>
                          </a:rPr>
                          <m:t>𝛿</m:t>
                        </m:r>
                        <m:r>
                          <a:rPr lang="en-US" i="1">
                            <a:latin typeface="Cambria Math" panose="02040503050406030204" pitchFamily="18" charset="0"/>
                          </a:rPr>
                          <m:t>(</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r>
                          <a:rPr lang="en-US" i="1">
                            <a:latin typeface="Cambria Math" panose="02040503050406030204" pitchFamily="18" charset="0"/>
                          </a:rPr>
                          <m:t>)</m:t>
                        </m:r>
                      </m:e>
                    </m:d>
                    <m:r>
                      <a:rPr lang="en-US" i="1">
                        <a:latin typeface="Cambria Math" panose="02040503050406030204" pitchFamily="18" charset="0"/>
                      </a:rPr>
                      <m:t> </m:t>
                    </m:r>
                    <m:r>
                      <a:rPr lang="en-US" b="1" i="1">
                        <a:latin typeface="Cambria Math" panose="02040503050406030204" pitchFamily="18" charset="0"/>
                      </a:rPr>
                      <m:t>𝒊𝒎𝒑𝒍𝒊𝒆𝒔</m:t>
                    </m:r>
                    <m:r>
                      <a:rPr lang="en-US" b="1" i="1">
                        <a:latin typeface="Cambria Math" panose="02040503050406030204" pitchFamily="18" charset="0"/>
                      </a:rPr>
                      <m:t> </m:t>
                    </m:r>
                    <m:r>
                      <a:rPr lang="en-US" i="1">
                        <a:latin typeface="Cambria Math" panose="02040503050406030204" pitchFamily="18" charset="0"/>
                      </a:rPr>
                      <m:t>𝐴</m:t>
                    </m:r>
                    <m:r>
                      <a:rPr lang="en-US" i="1">
                        <a:latin typeface="Cambria Math" panose="02040503050406030204" pitchFamily="18" charset="0"/>
                      </a:rPr>
                      <m:t>=</m:t>
                    </m:r>
                    <m:r>
                      <a:rPr lang="en-US" i="1">
                        <a:latin typeface="Cambria Math" panose="02040503050406030204" pitchFamily="18" charset="0"/>
                      </a:rPr>
                      <m:t>𝐵</m:t>
                    </m:r>
                  </m:oMath>
                </a14:m>
                <a:endParaRPr lang="en-US" dirty="0"/>
              </a:p>
              <a:p>
                <a:pPr marL="0" indent="0">
                  <a:buNone/>
                </a:pPr>
                <a:r>
                  <a:rPr lang="en-US" dirty="0"/>
                  <a:t>	</a:t>
                </a:r>
                <a:endParaRPr lang="en-US" dirty="0" smtClean="0"/>
              </a:p>
              <a:p>
                <a:pPr marL="0" indent="0">
                  <a:buNone/>
                </a:pPr>
                <a:endParaRPr lang="en-US" dirty="0" smtClean="0"/>
              </a:p>
              <a:p>
                <a:pPr marL="0" indent="0">
                  <a:buNone/>
                </a:pPr>
                <a:r>
                  <a:rPr lang="en-US" dirty="0" smtClean="0"/>
                  <a:t>Derived operations:</a:t>
                </a:r>
                <a:endParaRPr lang="en-US" b="0" dirty="0" smtClean="0">
                  <a:latin typeface="Cambria Math" panose="02040503050406030204" pitchFamily="18" charset="0"/>
                </a:endParaRPr>
              </a:p>
              <a:p>
                <a:pPr marL="0" indent="0">
                  <a:buNone/>
                </a:pPr>
                <a:endParaRPr lang="en-US" b="0" i="1" dirty="0" smtClean="0">
                  <a:latin typeface="Cambria Math" panose="02040503050406030204" pitchFamily="18" charset="0"/>
                </a:endParaRPr>
              </a:p>
              <a:p>
                <a:pPr>
                  <a:buFontTx/>
                  <a:buChar char="-"/>
                </a:pPr>
                <a:r>
                  <a:rPr lang="en-US" b="0" dirty="0" smtClean="0"/>
                  <a:t>store</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𝑣</m:t>
                        </m:r>
                      </m:e>
                    </m:d>
                    <m:r>
                      <a:rPr lang="en-US" b="0" i="1" smtClean="0">
                        <a:latin typeface="Cambria Math" panose="02040503050406030204" pitchFamily="18" charset="0"/>
                      </a:rPr>
                      <m:t>≔</m:t>
                    </m:r>
                    <m:r>
                      <a:rPr lang="en-US" b="0" i="1" smtClean="0">
                        <a:latin typeface="Cambria Math" panose="02040503050406030204" pitchFamily="18" charset="0"/>
                      </a:rPr>
                      <m:t>𝜆</m:t>
                    </m:r>
                    <m:r>
                      <a:rPr lang="en-US" b="0" i="1" smtClean="0">
                        <a:latin typeface="Cambria Math" panose="02040503050406030204" pitchFamily="18" charset="0"/>
                      </a:rPr>
                      <m:t> </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𝒊𝒇</m:t>
                    </m:r>
                    <m:r>
                      <a:rPr lang="en-US" b="1" i="1" smtClean="0">
                        <a:latin typeface="Cambria Math" panose="02040503050406030204" pitchFamily="18" charset="0"/>
                      </a:rPr>
                      <m:t> </m:t>
                    </m:r>
                    <m:r>
                      <a:rPr lang="en-US" b="0" i="1" smtClean="0">
                        <a:latin typeface="Cambria Math" panose="02040503050406030204" pitchFamily="18" charset="0"/>
                      </a:rPr>
                      <m:t>𝑖</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r>
                      <a:rPr lang="en-US" b="1" i="1" smtClean="0">
                        <a:latin typeface="Cambria Math" panose="02040503050406030204" pitchFamily="18" charset="0"/>
                      </a:rPr>
                      <m:t>𝒕𝒉𝒆𝒏</m:t>
                    </m:r>
                    <m:r>
                      <a:rPr lang="en-US" b="1" i="1" smtClean="0">
                        <a:latin typeface="Cambria Math" panose="02040503050406030204" pitchFamily="18" charset="0"/>
                      </a:rPr>
                      <m:t> </m:t>
                    </m:r>
                    <m:r>
                      <a:rPr lang="en-US" b="0" i="1" smtClean="0">
                        <a:latin typeface="Cambria Math" panose="02040503050406030204" pitchFamily="18" charset="0"/>
                      </a:rPr>
                      <m:t>𝑣</m:t>
                    </m:r>
                    <m:r>
                      <a:rPr lang="en-US" b="0" i="1" smtClean="0">
                        <a:latin typeface="Cambria Math" panose="02040503050406030204" pitchFamily="18" charset="0"/>
                      </a:rPr>
                      <m:t> </m:t>
                    </m:r>
                    <m:r>
                      <a:rPr lang="en-US" b="1" i="1" smtClean="0">
                        <a:latin typeface="Cambria Math" panose="02040503050406030204" pitchFamily="18" charset="0"/>
                      </a:rPr>
                      <m:t>𝒆𝒍𝒔𝒆</m:t>
                    </m:r>
                    <m:r>
                      <a:rPr lang="en-US" b="1" i="1" smtClean="0">
                        <a:latin typeface="Cambria Math" panose="02040503050406030204" pitchFamily="18" charset="0"/>
                      </a:rPr>
                      <m:t>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𝑗</m:t>
                    </m:r>
                    <m:r>
                      <a:rPr lang="en-US" b="0" i="1" smtClean="0">
                        <a:latin typeface="Cambria Math" panose="02040503050406030204" pitchFamily="18" charset="0"/>
                      </a:rPr>
                      <m:t>] </m:t>
                    </m:r>
                  </m:oMath>
                </a14:m>
                <a:endParaRPr lang="en-US" dirty="0" smtClean="0"/>
              </a:p>
              <a:p>
                <a:pPr>
                  <a:buFontTx/>
                  <a:buChar char="-"/>
                </a:pPr>
                <a:r>
                  <a:rPr lang="en-US" dirty="0"/>
                  <a:t>K</a:t>
                </a:r>
                <a14:m>
                  <m:oMath xmlns:m="http://schemas.openxmlformats.org/officeDocument/2006/math">
                    <m:d>
                      <m:dPr>
                        <m:ctrlPr>
                          <a:rPr lang="en-US" i="1">
                            <a:latin typeface="Cambria Math" panose="02040503050406030204" pitchFamily="18" charset="0"/>
                          </a:rPr>
                        </m:ctrlPr>
                      </m:dPr>
                      <m:e>
                        <m:r>
                          <a:rPr lang="en-US" i="1">
                            <a:latin typeface="Cambria Math" panose="02040503050406030204" pitchFamily="18" charset="0"/>
                          </a:rPr>
                          <m:t>𝑣</m:t>
                        </m:r>
                      </m:e>
                    </m:d>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 </m:t>
                    </m:r>
                    <m:r>
                      <a:rPr lang="en-US" i="1">
                        <a:latin typeface="Cambria Math" panose="02040503050406030204" pitchFamily="18" charset="0"/>
                      </a:rPr>
                      <m:t>𝑣</m:t>
                    </m:r>
                    <m:r>
                      <a:rPr lang="en-US" i="1">
                        <a:latin typeface="Cambria Math" panose="02040503050406030204" pitchFamily="18" charset="0"/>
                      </a:rPr>
                      <m:t> </m:t>
                    </m:r>
                  </m:oMath>
                </a14:m>
                <a:endParaRPr lang="en-US" dirty="0" smtClean="0"/>
              </a:p>
              <a:p>
                <a:pPr>
                  <a:buFontTx/>
                  <a:buChar char="-"/>
                </a:pPr>
                <a:r>
                  <a:rPr lang="en-US" dirty="0" smtClean="0"/>
                  <a:t>map</a:t>
                </a:r>
                <a14:m>
                  <m:oMath xmlns:m="http://schemas.openxmlformats.org/officeDocument/2006/math">
                    <m:d>
                      <m:dPr>
                        <m:ctrlPr>
                          <a:rPr lang="en-US" i="1">
                            <a:latin typeface="Cambria Math" panose="02040503050406030204" pitchFamily="18" charset="0"/>
                          </a:rPr>
                        </m:ctrlPr>
                      </m:dPr>
                      <m:e>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i="1">
                        <a:latin typeface="Cambria Math" panose="02040503050406030204" pitchFamily="18" charset="0"/>
                      </a:rPr>
                      <m:t>≔</m:t>
                    </m:r>
                    <m:r>
                      <a:rPr lang="en-US" i="1">
                        <a:latin typeface="Cambria Math" panose="02040503050406030204" pitchFamily="18" charset="0"/>
                      </a:rPr>
                      <m:t>𝜆</m:t>
                    </m:r>
                    <m:r>
                      <a:rPr lang="en-US" i="1">
                        <a:latin typeface="Cambria Math" panose="02040503050406030204" pitchFamily="18" charset="0"/>
                      </a:rPr>
                      <m:t> </m:t>
                    </m:r>
                    <m:r>
                      <a:rPr lang="en-US" i="1">
                        <a:latin typeface="Cambria Math" panose="02040503050406030204" pitchFamily="18" charset="0"/>
                      </a:rPr>
                      <m:t>𝑗</m:t>
                    </m:r>
                    <m:r>
                      <a:rPr lang="en-US" i="1">
                        <a:latin typeface="Cambria Math" panose="02040503050406030204" pitchFamily="18" charset="0"/>
                      </a:rPr>
                      <m:t>. </m:t>
                    </m:r>
                    <m:r>
                      <a:rPr lang="en-US" b="0" i="1" smtClean="0">
                        <a:latin typeface="Cambria Math" panose="02040503050406030204" pitchFamily="18" charset="0"/>
                      </a:rPr>
                      <m:t>𝑓</m:t>
                    </m:r>
                    <m:r>
                      <a:rPr lang="en-US" b="0" i="1" smtClean="0">
                        <a:latin typeface="Cambria Math" panose="02040503050406030204" pitchFamily="18" charset="0"/>
                      </a:rPr>
                      <m:t>(</m:t>
                    </m:r>
                    <m:r>
                      <a:rPr lang="en-US" b="0" i="1" smtClean="0">
                        <a:latin typeface="Cambria Math" panose="02040503050406030204" pitchFamily="18" charset="0"/>
                      </a:rPr>
                      <m:t>𝐴</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b="0" i="1" smtClean="0">
                        <a:latin typeface="Cambria Math" panose="02040503050406030204" pitchFamily="18" charset="0"/>
                      </a:rPr>
                      <m:t>𝐵</m:t>
                    </m:r>
                    <m:d>
                      <m:dPr>
                        <m:begChr m:val="["/>
                        <m:endChr m:val="]"/>
                        <m:ctrlPr>
                          <a:rPr lang="en-US" b="0" i="1" smtClean="0">
                            <a:latin typeface="Cambria Math" panose="02040503050406030204" pitchFamily="18" charset="0"/>
                          </a:rPr>
                        </m:ctrlPr>
                      </m:dPr>
                      <m:e>
                        <m:r>
                          <a:rPr lang="en-US" b="0" i="1" smtClean="0">
                            <a:latin typeface="Cambria Math" panose="02040503050406030204" pitchFamily="18" charset="0"/>
                          </a:rPr>
                          <m:t>𝑗</m:t>
                        </m:r>
                      </m:e>
                    </m:d>
                    <m:r>
                      <a:rPr lang="en-US" b="0" i="1" smtClean="0">
                        <a:latin typeface="Cambria Math" panose="02040503050406030204" pitchFamily="18" charset="0"/>
                      </a:rPr>
                      <m:t>)</m:t>
                    </m:r>
                    <m:r>
                      <a:rPr lang="en-US" i="1">
                        <a:latin typeface="Cambria Math" panose="02040503050406030204" pitchFamily="18" charset="0"/>
                      </a:rPr>
                      <m:t> </m:t>
                    </m:r>
                  </m:oMath>
                </a14:m>
                <a:endParaRPr lang="en-US" dirty="0"/>
              </a:p>
              <a:p>
                <a:pPr>
                  <a:buFontTx/>
                  <a:buChar char="-"/>
                </a:pPr>
                <a:endParaRPr lang="en-US" dirty="0"/>
              </a:p>
              <a:p>
                <a:pPr marL="0" indent="0">
                  <a:buNone/>
                </a:pPr>
                <a:r>
                  <a:rPr lang="en-US" dirty="0"/>
                  <a:t>	</a:t>
                </a:r>
                <a:r>
                  <a:rPr lang="en-US" dirty="0" smtClean="0"/>
                  <a:t>		</a:t>
                </a:r>
              </a:p>
              <a:p>
                <a:pPr marL="0" indent="0">
                  <a:buNone/>
                </a:pPr>
                <a:r>
                  <a:rPr lang="en-US" dirty="0"/>
                  <a:t>	</a:t>
                </a:r>
              </a:p>
              <a:p>
                <a:pPr marL="0" indent="0">
                  <a:buNone/>
                </a:pPr>
                <a:endParaRPr lang="en-US" dirty="0" smtClean="0"/>
              </a:p>
              <a:p>
                <a:pPr marL="0" indent="0">
                  <a:buNone/>
                </a:pPr>
                <a:r>
                  <a:rPr lang="en-US" dirty="0"/>
                  <a:t>	</a:t>
                </a:r>
                <a:r>
                  <a:rPr lang="en-US" dirty="0" smtClean="0"/>
                  <a:t>	</a:t>
                </a: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12875"/>
                <a:ext cx="8382000" cy="6957289"/>
              </a:xfrm>
              <a:blipFill rotWithShape="0">
                <a:blip r:embed="rId2"/>
                <a:stretch>
                  <a:fillRect l="-800" t="-1315"/>
                </a:stretch>
              </a:blipFill>
            </p:spPr>
            <p:txBody>
              <a:bodyPr/>
              <a:lstStyle/>
              <a:p>
                <a:r>
                  <a:rPr lang="en-US">
                    <a:noFill/>
                  </a:rPr>
                  <a:t> </a:t>
                </a:r>
              </a:p>
            </p:txBody>
          </p:sp>
        </mc:Fallback>
      </mc:AlternateContent>
    </p:spTree>
    <p:extLst>
      <p:ext uri="{BB962C8B-B14F-4D97-AF65-F5344CB8AC3E}">
        <p14:creationId xmlns:p14="http://schemas.microsoft.com/office/powerpoint/2010/main" val="325098513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as Local Theories</a:t>
            </a:r>
            <a:endParaRPr lang="en-US"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p:txBody>
              <a:bodyPr/>
              <a:lstStyle/>
              <a:p>
                <a:pPr marL="0" indent="0">
                  <a:buNone/>
                </a:pPr>
                <a:r>
                  <a:rPr lang="en-US" dirty="0" smtClean="0"/>
                  <a:t>Main property: </a:t>
                </a:r>
              </a:p>
              <a:p>
                <a:pPr marL="0" indent="0">
                  <a:buNone/>
                </a:pPr>
                <a:endParaRPr lang="en-US" dirty="0" smtClean="0"/>
              </a:p>
              <a:p>
                <a:pPr marL="0" indent="0">
                  <a:buNone/>
                </a:pPr>
                <a:r>
                  <a:rPr lang="en-US" dirty="0" smtClean="0"/>
                  <a:t>    Array formula </a:t>
                </a:r>
                <a14:m>
                  <m:oMath xmlns:m="http://schemas.openxmlformats.org/officeDocument/2006/math">
                    <m:r>
                      <a:rPr lang="en-US" b="0" i="1" smtClean="0">
                        <a:latin typeface="Cambria Math" panose="02040503050406030204" pitchFamily="18" charset="0"/>
                      </a:rPr>
                      <m:t>𝜑</m:t>
                    </m:r>
                    <m:r>
                      <a:rPr lang="en-US" b="0" i="1" smtClean="0">
                        <a:latin typeface="Cambria Math" panose="02040503050406030204" pitchFamily="18" charset="0"/>
                      </a:rPr>
                      <m:t> </m:t>
                    </m:r>
                  </m:oMath>
                </a14:m>
                <a:r>
                  <a:rPr lang="en-US" dirty="0" smtClean="0"/>
                  <a:t>has a model </a:t>
                </a:r>
                <a:r>
                  <a:rPr lang="en-US" i="1" dirty="0" smtClean="0"/>
                  <a:t>M</a:t>
                </a:r>
                <a:r>
                  <a:rPr lang="en-US" dirty="0" smtClean="0"/>
                  <a:t> </a:t>
                </a:r>
              </a:p>
              <a:p>
                <a:pPr marL="0" indent="0">
                  <a:buNone/>
                </a:pPr>
                <a:r>
                  <a:rPr lang="en-US" dirty="0" err="1" smtClean="0"/>
                  <a:t>iff</a:t>
                </a:r>
                <a:endParaRPr lang="en-US" dirty="0" smtClean="0"/>
              </a:p>
              <a:p>
                <a:pPr marL="0" indent="0">
                  <a:buNone/>
                </a:pPr>
                <a:r>
                  <a:rPr lang="en-US" dirty="0" smtClean="0"/>
                  <a:t>    each array in </a:t>
                </a:r>
                <a14:m>
                  <m:oMath xmlns:m="http://schemas.openxmlformats.org/officeDocument/2006/math">
                    <m:r>
                      <a:rPr lang="en-US" i="1">
                        <a:latin typeface="Cambria Math" panose="02040503050406030204" pitchFamily="18" charset="0"/>
                      </a:rPr>
                      <m:t>𝜑</m:t>
                    </m:r>
                  </m:oMath>
                </a14:m>
                <a:r>
                  <a:rPr lang="en-US" dirty="0" smtClean="0"/>
                  <a:t> can be represented as a</a:t>
                </a:r>
                <a:br>
                  <a:rPr lang="en-US" dirty="0" smtClean="0"/>
                </a:br>
                <a:r>
                  <a:rPr lang="en-US" dirty="0" smtClean="0"/>
                  <a:t>    map with finite range over</a:t>
                </a:r>
              </a:p>
              <a:p>
                <a:pPr marL="0" indent="0">
                  <a:buNone/>
                </a:pPr>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𝑇𝑒𝑟𝑚𝑠</m:t>
                      </m:r>
                      <m:d>
                        <m:dPr>
                          <m:ctrlPr>
                            <a:rPr lang="en-US" b="0" i="1" smtClean="0">
                              <a:latin typeface="Cambria Math" panose="02040503050406030204" pitchFamily="18" charset="0"/>
                            </a:rPr>
                          </m:ctrlPr>
                        </m:dPr>
                        <m:e>
                          <m:r>
                            <a:rPr lang="en-US" b="0" i="1" smtClean="0">
                              <a:latin typeface="Cambria Math" panose="02040503050406030204" pitchFamily="18" charset="0"/>
                            </a:rPr>
                            <m:t>𝜑</m:t>
                          </m:r>
                        </m:e>
                      </m:d>
                      <m:r>
                        <a:rPr lang="en-US" b="0" i="1" smtClean="0">
                          <a:latin typeface="Cambria Math" panose="02040503050406030204" pitchFamily="18" charset="0"/>
                        </a:rPr>
                        <m:t>∪</m:t>
                      </m:r>
                      <m:r>
                        <m:rPr>
                          <m:lit/>
                        </m:rPr>
                        <a:rPr lang="en-US" b="0" i="1" smtClean="0">
                          <a:latin typeface="Cambria Math" panose="02040503050406030204" pitchFamily="18" charset="0"/>
                        </a:rPr>
                        <m:t>{</m:t>
                      </m:r>
                      <m:r>
                        <a:rPr lang="en-US" b="0" i="1" smtClean="0">
                          <a:latin typeface="Cambria Math" panose="02040503050406030204" pitchFamily="18" charset="0"/>
                        </a:rPr>
                        <m:t> </m:t>
                      </m:r>
                      <m:r>
                        <a:rPr lang="en-US" b="0" i="1" smtClean="0">
                          <a:latin typeface="Cambria Math" panose="02040503050406030204" pitchFamily="18" charset="0"/>
                        </a:rPr>
                        <m:t>𝛿</m:t>
                      </m:r>
                      <m:d>
                        <m:dPr>
                          <m:ctrlPr>
                            <a:rPr lang="en-US" b="0" i="1" smtClean="0">
                              <a:latin typeface="Cambria Math" panose="02040503050406030204" pitchFamily="18" charset="0"/>
                            </a:rPr>
                          </m:ctrlPr>
                        </m:dPr>
                        <m:e>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e>
                      </m:d>
                      <m:r>
                        <a:rPr lang="en-US" b="0" i="1" smtClean="0">
                          <a:latin typeface="Cambria Math" panose="02040503050406030204" pitchFamily="18" charset="0"/>
                        </a:rPr>
                        <m:t> | </m:t>
                      </m:r>
                      <m:r>
                        <a:rPr lang="en-US" b="0" i="1" smtClean="0">
                          <a:latin typeface="Cambria Math" panose="02040503050406030204" pitchFamily="18" charset="0"/>
                        </a:rPr>
                        <m:t>𝐴</m:t>
                      </m:r>
                      <m:r>
                        <a:rPr lang="en-US" b="0" i="1" smtClean="0">
                          <a:latin typeface="Cambria Math" panose="02040503050406030204" pitchFamily="18" charset="0"/>
                        </a:rPr>
                        <m:t>,</m:t>
                      </m:r>
                      <m:r>
                        <a:rPr lang="en-US" b="0" i="1" smtClean="0">
                          <a:latin typeface="Cambria Math" panose="02040503050406030204" pitchFamily="18" charset="0"/>
                        </a:rPr>
                        <m:t>𝐵</m:t>
                      </m:r>
                      <m:r>
                        <a:rPr lang="en-US" b="0" i="1" smtClean="0">
                          <a:latin typeface="Cambria Math" panose="02040503050406030204" pitchFamily="18" charset="0"/>
                        </a:rPr>
                        <m:t>∈</m:t>
                      </m:r>
                      <m:r>
                        <a:rPr lang="en-US" b="0" i="1" smtClean="0">
                          <a:latin typeface="Cambria Math" panose="02040503050406030204" pitchFamily="18" charset="0"/>
                        </a:rPr>
                        <m:t>𝐴𝑟𝑟𝑎𝑦𝑠</m:t>
                      </m:r>
                      <m:d>
                        <m:dPr>
                          <m:ctrlPr>
                            <a:rPr lang="en-US" b="0" i="1" smtClean="0">
                              <a:latin typeface="Cambria Math" panose="02040503050406030204" pitchFamily="18" charset="0"/>
                            </a:rPr>
                          </m:ctrlPr>
                        </m:dPr>
                        <m:e>
                          <m:r>
                            <a:rPr lang="en-US" b="0" i="1" smtClean="0">
                              <a:latin typeface="Cambria Math" panose="02040503050406030204" pitchFamily="18" charset="0"/>
                            </a:rPr>
                            <m:t>𝜑</m:t>
                          </m:r>
                        </m:e>
                      </m:d>
                      <m:r>
                        <a:rPr lang="en-US" b="0" i="1" smtClean="0">
                          <a:latin typeface="Cambria Math" panose="02040503050406030204" pitchFamily="18" charset="0"/>
                        </a:rPr>
                        <m:t>}</m:t>
                      </m:r>
                    </m:oMath>
                  </m:oMathPara>
                </a14:m>
                <a:endParaRPr lang="en-US" dirty="0"/>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blipFill rotWithShape="0">
                <a:blip r:embed="rId2"/>
                <a:stretch>
                  <a:fillRect l="-1852" t="-1752"/>
                </a:stretch>
              </a:blipFill>
            </p:spPr>
            <p:txBody>
              <a:bodyPr/>
              <a:lstStyle/>
              <a:p>
                <a:r>
                  <a:rPr lang="en-US">
                    <a:noFill/>
                  </a:rPr>
                  <a:t> </a:t>
                </a:r>
              </a:p>
            </p:txBody>
          </p:sp>
        </mc:Fallback>
      </mc:AlternateContent>
    </p:spTree>
    <p:extLst>
      <p:ext uri="{BB962C8B-B14F-4D97-AF65-F5344CB8AC3E}">
        <p14:creationId xmlns:p14="http://schemas.microsoft.com/office/powerpoint/2010/main" val="3299332806"/>
      </p:ext>
    </p:extLst>
  </p:cSld>
  <p:clrMapOvr>
    <a:masterClrMapping/>
  </p:clrMapOvr>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R</a:t>
            </a:r>
            <a:r>
              <a:rPr lang="en-US" dirty="0" smtClean="0"/>
              <a:t>eduction to </a:t>
            </a:r>
            <a:r>
              <a:rPr lang="en-US" dirty="0" err="1" smtClean="0"/>
              <a:t>uninterpreted</a:t>
            </a:r>
            <a:r>
              <a:rPr lang="en-US" dirty="0" smtClean="0"/>
              <a:t> functions</a:t>
            </a:r>
            <a:endParaRPr lang="en-US" dirty="0"/>
          </a:p>
        </p:txBody>
      </p:sp>
      <p:sp>
        <p:nvSpPr>
          <p:cNvPr id="3" name="Content Placeholder 2"/>
          <p:cNvSpPr>
            <a:spLocks noGrp="1"/>
          </p:cNvSpPr>
          <p:nvPr>
            <p:ph idx="1"/>
          </p:nvPr>
        </p:nvSpPr>
        <p:spPr>
          <a:xfrm>
            <a:off x="381000" y="1412875"/>
            <a:ext cx="8382000" cy="3808735"/>
          </a:xfrm>
        </p:spPr>
        <p:txBody>
          <a:bodyPr/>
          <a:lstStyle/>
          <a:p>
            <a:endParaRPr lang="en-US" dirty="0" smtClean="0"/>
          </a:p>
          <a:p>
            <a:endParaRPr lang="en-US" dirty="0" smtClean="0"/>
          </a:p>
          <a:p>
            <a:endParaRPr lang="en-US" dirty="0" smtClean="0"/>
          </a:p>
          <a:p>
            <a:endParaRPr lang="en-US" dirty="0" smtClean="0"/>
          </a:p>
          <a:p>
            <a:endParaRPr lang="en-US" dirty="0" smtClean="0"/>
          </a:p>
          <a:p>
            <a:endParaRPr lang="en-US" dirty="0" smtClean="0"/>
          </a:p>
          <a:p>
            <a:pPr>
              <a:buNone/>
            </a:pPr>
            <a:endParaRPr lang="en-US" dirty="0" smtClean="0"/>
          </a:p>
        </p:txBody>
      </p:sp>
      <p:graphicFrame>
        <p:nvGraphicFramePr>
          <p:cNvPr id="5" name="Object 4"/>
          <p:cNvGraphicFramePr>
            <a:graphicFrameLocks noChangeAspect="1"/>
          </p:cNvGraphicFramePr>
          <p:nvPr/>
        </p:nvGraphicFramePr>
        <p:xfrm>
          <a:off x="2451100" y="1541463"/>
          <a:ext cx="3003550" cy="741362"/>
        </p:xfrm>
        <a:graphic>
          <a:graphicData uri="http://schemas.openxmlformats.org/presentationml/2006/ole">
            <mc:AlternateContent xmlns:mc="http://schemas.openxmlformats.org/markup-compatibility/2006">
              <mc:Choice xmlns:v="urn:schemas-microsoft-com:vml" Requires="v">
                <p:oleObj spid="_x0000_s1116" name="Equation" r:id="rId3" imgW="977760" imgH="241200" progId="Equation.DSMT4">
                  <p:embed/>
                </p:oleObj>
              </mc:Choice>
              <mc:Fallback>
                <p:oleObj name="Equation" r:id="rId3" imgW="977760" imgH="241200" progId="Equation.DSMT4">
                  <p:embed/>
                  <p:pic>
                    <p:nvPicPr>
                      <p:cNvPr id="0" name=""/>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51100" y="1541463"/>
                        <a:ext cx="3003550"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graphicFrame>
        <p:nvGraphicFramePr>
          <p:cNvPr id="136194" name="Object 2"/>
          <p:cNvGraphicFramePr>
            <a:graphicFrameLocks noChangeAspect="1"/>
          </p:cNvGraphicFramePr>
          <p:nvPr/>
        </p:nvGraphicFramePr>
        <p:xfrm>
          <a:off x="769938" y="3417888"/>
          <a:ext cx="6515100" cy="741362"/>
        </p:xfrm>
        <a:graphic>
          <a:graphicData uri="http://schemas.openxmlformats.org/presentationml/2006/ole">
            <mc:AlternateContent xmlns:mc="http://schemas.openxmlformats.org/markup-compatibility/2006">
              <mc:Choice xmlns:v="urn:schemas-microsoft-com:vml" Requires="v">
                <p:oleObj spid="_x0000_s1117" name="Equation" r:id="rId5" imgW="2120760" imgH="241200" progId="Equation.DSMT4">
                  <p:embed/>
                </p:oleObj>
              </mc:Choice>
              <mc:Fallback>
                <p:oleObj name="Equation" r:id="rId5" imgW="2120760" imgH="241200" progId="Equation.DSMT4">
                  <p:embed/>
                  <p:pic>
                    <p:nvPicPr>
                      <p:cNvPr id="0" name=""/>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769938" y="3417888"/>
                        <a:ext cx="6515100" cy="741362"/>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8" name="Down Arrow 7"/>
          <p:cNvSpPr/>
          <p:nvPr/>
        </p:nvSpPr>
        <p:spPr bwMode="auto">
          <a:xfrm>
            <a:off x="3722914" y="2377440"/>
            <a:ext cx="640080" cy="91440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a:endParaRPr lang="en-US" sz="2800" dirty="0" smtClean="0">
              <a:solidFill>
                <a:srgbClr val="FFFFFF"/>
              </a:solidFill>
              <a:effectLst>
                <a:outerShdw blurRad="38100" dist="38100" dir="2700000" algn="tl">
                  <a:srgbClr val="000000">
                    <a:alpha val="43137"/>
                  </a:srgbClr>
                </a:outerShdw>
              </a:effectLst>
            </a:endParaRPr>
          </a:p>
        </p:txBody>
      </p:sp>
      <p:pic>
        <p:nvPicPr>
          <p:cNvPr id="136195" name="Picture 3"/>
          <p:cNvPicPr>
            <a:picLocks noChangeAspect="1" noChangeArrowheads="1"/>
          </p:cNvPicPr>
          <p:nvPr/>
        </p:nvPicPr>
        <p:blipFill>
          <a:blip r:embed="rId7" cstate="print"/>
          <a:srcRect l="2750" t="55743" r="60500" b="25914"/>
          <a:stretch>
            <a:fillRect/>
          </a:stretch>
        </p:blipFill>
        <p:spPr bwMode="auto">
          <a:xfrm>
            <a:off x="1188720" y="4833258"/>
            <a:ext cx="5862418" cy="1828800"/>
          </a:xfrm>
          <a:prstGeom prst="rect">
            <a:avLst/>
          </a:prstGeom>
          <a:noFill/>
          <a:ln w="9525">
            <a:noFill/>
            <a:miter lim="800000"/>
            <a:headEnd/>
            <a:tailEnd/>
          </a:ln>
        </p:spPr>
      </p:pic>
      <p:sp>
        <p:nvSpPr>
          <p:cNvPr id="9" name="Down Arrow 8"/>
          <p:cNvSpPr/>
          <p:nvPr/>
        </p:nvSpPr>
        <p:spPr bwMode="auto">
          <a:xfrm>
            <a:off x="3809999" y="4097383"/>
            <a:ext cx="640080" cy="914400"/>
          </a:xfrm>
          <a:prstGeom prst="downArrow">
            <a:avLst/>
          </a:prstGeom>
          <a:ln>
            <a:headEnd type="none" w="med" len="med"/>
            <a:tailEnd type="none" w="med" len="med"/>
          </a:ln>
        </p:spPr>
        <p:style>
          <a:lnRef idx="0">
            <a:schemeClr val="accent2"/>
          </a:lnRef>
          <a:fillRef idx="3">
            <a:schemeClr val="accent2"/>
          </a:fillRef>
          <a:effectRef idx="3">
            <a:schemeClr val="accent2"/>
          </a:effectRef>
          <a:fontRef idx="minor">
            <a:schemeClr val="lt1"/>
          </a:fontRef>
        </p:style>
        <p:txBody>
          <a:bodyPr vert="horz" wrap="square" lIns="109728" tIns="54864" rIns="109728" bIns="54864" numCol="1" rtlCol="0" anchor="ctr" anchorCtr="0" compatLnSpc="1">
            <a:prstTxWarp prst="textNoShape">
              <a:avLst/>
            </a:prstTxWarp>
          </a:bodyPr>
          <a:lstStyle/>
          <a:p>
            <a:pPr algn="ctr" defTabSz="1096963"/>
            <a:endParaRPr lang="en-US" sz="2800" dirty="0" smtClean="0">
              <a:solidFill>
                <a:srgbClr val="FFFFFF"/>
              </a:solidFill>
              <a:effectLst>
                <a:outerShdw blurRad="38100" dist="38100" dir="2700000" algn="tl">
                  <a:srgbClr val="000000">
                    <a:alpha val="43137"/>
                  </a:srgbClr>
                </a:outerShdw>
              </a:effectLst>
            </a:endParaRPr>
          </a:p>
        </p:txBody>
      </p:sp>
      <p:sp>
        <p:nvSpPr>
          <p:cNvPr id="11" name="TextBox 10"/>
          <p:cNvSpPr txBox="1"/>
          <p:nvPr/>
        </p:nvSpPr>
        <p:spPr>
          <a:xfrm>
            <a:off x="4611188" y="2416628"/>
            <a:ext cx="4211409" cy="646331"/>
          </a:xfrm>
          <a:prstGeom prst="rect">
            <a:avLst/>
          </a:prstGeom>
          <a:noFill/>
        </p:spPr>
        <p:txBody>
          <a:bodyPr wrap="none" rtlCol="0">
            <a:spAutoFit/>
          </a:bodyPr>
          <a:lstStyle/>
          <a:p>
            <a:r>
              <a:rPr lang="en-US" dirty="0" smtClean="0">
                <a:solidFill>
                  <a:srgbClr val="000000"/>
                </a:solidFill>
              </a:rPr>
              <a:t>Use saturation rules to reduce arrays </a:t>
            </a:r>
            <a:br>
              <a:rPr lang="en-US" dirty="0" smtClean="0">
                <a:solidFill>
                  <a:srgbClr val="000000"/>
                </a:solidFill>
              </a:rPr>
            </a:br>
            <a:r>
              <a:rPr lang="en-US" dirty="0" smtClean="0">
                <a:solidFill>
                  <a:srgbClr val="000000"/>
                </a:solidFill>
              </a:rPr>
              <a:t>to the theory of un-interpreted functions</a:t>
            </a:r>
          </a:p>
        </p:txBody>
      </p:sp>
      <p:sp>
        <p:nvSpPr>
          <p:cNvPr id="12" name="TextBox 11"/>
          <p:cNvSpPr txBox="1"/>
          <p:nvPr/>
        </p:nvSpPr>
        <p:spPr>
          <a:xfrm>
            <a:off x="4698274" y="4228012"/>
            <a:ext cx="4378122" cy="369332"/>
          </a:xfrm>
          <a:prstGeom prst="rect">
            <a:avLst/>
          </a:prstGeom>
          <a:noFill/>
        </p:spPr>
        <p:txBody>
          <a:bodyPr wrap="none" rtlCol="0">
            <a:spAutoFit/>
          </a:bodyPr>
          <a:lstStyle/>
          <a:p>
            <a:r>
              <a:rPr lang="en-US" dirty="0" smtClean="0">
                <a:solidFill>
                  <a:srgbClr val="000000"/>
                </a:solidFill>
              </a:rPr>
              <a:t>Extract models for arrays as finite graphs</a:t>
            </a:r>
          </a:p>
        </p:txBody>
      </p:sp>
    </p:spTree>
    <p:extLst>
      <p:ext uri="{BB962C8B-B14F-4D97-AF65-F5344CB8AC3E}">
        <p14:creationId xmlns:p14="http://schemas.microsoft.com/office/powerpoint/2010/main" val="3936477099"/>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Closure for </a:t>
            </a:r>
            <a:r>
              <a:rPr lang="en-US" i="1" dirty="0" smtClean="0"/>
              <a:t>store</a:t>
            </a:r>
            <a:endParaRPr lang="en-US"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266700" y="1290955"/>
                <a:ext cx="8382000" cy="4985788"/>
              </a:xfrm>
            </p:spPr>
            <p:txBody>
              <a:bodyPr>
                <a:normAutofit fontScale="92500" lnSpcReduction="20000"/>
              </a:bodyPr>
              <a:lstStyle/>
              <a:p>
                <a:pPr marL="0" indent="0">
                  <a:buNone/>
                </a:pPr>
                <a:r>
                  <a:rPr lang="en-US" sz="2800" dirty="0" smtClean="0"/>
                  <a:t>For every sub-term </a:t>
                </a:r>
                <a14:m>
                  <m:oMath xmlns:m="http://schemas.openxmlformats.org/officeDocument/2006/math">
                    <m:r>
                      <a:rPr lang="en-US" sz="2800" i="1" dirty="0" smtClean="0">
                        <a:latin typeface="Cambria Math" panose="02040503050406030204" pitchFamily="18" charset="0"/>
                      </a:rPr>
                      <m:t>𝑠𝑡𝑜𝑟𝑒</m:t>
                    </m:r>
                    <m:d>
                      <m:dPr>
                        <m:ctrlPr>
                          <a:rPr lang="en-US" sz="2800" i="1" dirty="0" smtClean="0">
                            <a:latin typeface="Cambria Math" panose="02040503050406030204" pitchFamily="18" charset="0"/>
                          </a:rPr>
                        </m:ctrlPr>
                      </m:dPr>
                      <m:e>
                        <m:r>
                          <a:rPr lang="en-US" sz="2800" b="0" i="1" dirty="0" smtClean="0">
                            <a:latin typeface="Cambria Math" panose="02040503050406030204" pitchFamily="18" charset="0"/>
                          </a:rPr>
                          <m:t>𝐴</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𝑖</m:t>
                        </m:r>
                        <m:r>
                          <a:rPr lang="en-US" sz="2800" i="1" dirty="0" err="1" smtClean="0">
                            <a:latin typeface="Cambria Math" panose="02040503050406030204" pitchFamily="18" charset="0"/>
                          </a:rPr>
                          <m:t>,</m:t>
                        </m:r>
                        <m:r>
                          <a:rPr lang="en-US" sz="2800" i="1" dirty="0" err="1" smtClean="0">
                            <a:latin typeface="Cambria Math" panose="02040503050406030204" pitchFamily="18" charset="0"/>
                          </a:rPr>
                          <m:t>𝑣</m:t>
                        </m:r>
                      </m:e>
                    </m:d>
                    <m:r>
                      <a:rPr lang="en-US" sz="2800" i="1" dirty="0" smtClean="0">
                        <a:latin typeface="Cambria Math" panose="02040503050406030204" pitchFamily="18" charset="0"/>
                      </a:rPr>
                      <m:t>, </m:t>
                    </m:r>
                  </m:oMath>
                </a14:m>
                <a:r>
                  <a:rPr lang="en-US" sz="2800" dirty="0" smtClean="0"/>
                  <a:t/>
                </a:r>
                <a:br>
                  <a:rPr lang="en-US" sz="2800" dirty="0" smtClean="0"/>
                </a:br>
                <a:r>
                  <a:rPr lang="en-US" sz="2800" dirty="0" smtClean="0"/>
                  <a:t>For every </a:t>
                </a:r>
                <a14:m>
                  <m:oMath xmlns:m="http://schemas.openxmlformats.org/officeDocument/2006/math">
                    <m:r>
                      <a:rPr lang="en-US" sz="2800" i="1" dirty="0" smtClean="0">
                        <a:latin typeface="Cambria Math" panose="02040503050406030204" pitchFamily="18" charset="0"/>
                      </a:rPr>
                      <m:t>𝑗</m:t>
                    </m:r>
                  </m:oMath>
                </a14:m>
                <a:r>
                  <a:rPr lang="en-US" sz="2800" dirty="0" smtClean="0"/>
                  <a:t> </a:t>
                </a:r>
                <a:r>
                  <a:rPr lang="en-US" sz="2800" dirty="0"/>
                  <a:t>in </a:t>
                </a:r>
                <a:r>
                  <a:rPr lang="en-US" sz="2800" dirty="0" smtClean="0"/>
                  <a:t>Terms(</a:t>
                </a:r>
                <a14:m>
                  <m:oMath xmlns:m="http://schemas.openxmlformats.org/officeDocument/2006/math">
                    <m:r>
                      <a:rPr lang="en-US" sz="2800" b="0" i="1" smtClean="0">
                        <a:latin typeface="Cambria Math" panose="02040503050406030204" pitchFamily="18" charset="0"/>
                      </a:rPr>
                      <m:t>𝜑</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 </m:t>
                        </m:r>
                        <m:r>
                          <a:rPr lang="en-US" sz="2800" b="0" i="1" smtClean="0">
                            <a:latin typeface="Cambria Math" panose="02040503050406030204" pitchFamily="18" charset="0"/>
                          </a:rPr>
                          <m:t>𝛿</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e>
                        </m:d>
                      </m:e>
                    </m:d>
                    <m:r>
                      <a:rPr lang="en-US" sz="2800" b="0" i="1" smtClean="0">
                        <a:latin typeface="Cambria Math" panose="02040503050406030204" pitchFamily="18" charset="0"/>
                      </a:rPr>
                      <m:t>𝐴</m:t>
                    </m:r>
                    <m:r>
                      <a:rPr lang="en-US" sz="2800" b="0" i="1" smtClean="0">
                        <a:latin typeface="Cambria Math" panose="02040503050406030204" pitchFamily="18" charset="0"/>
                      </a:rPr>
                      <m:t>,</m:t>
                    </m:r>
                    <m:r>
                      <a:rPr lang="en-US" sz="2800" b="0" i="1" smtClean="0">
                        <a:latin typeface="Cambria Math" panose="02040503050406030204" pitchFamily="18" charset="0"/>
                      </a:rPr>
                      <m:t>𝐵</m:t>
                    </m:r>
                    <m:r>
                      <a:rPr lang="en-US" sz="2800" b="0" i="1" smtClean="0">
                        <a:latin typeface="Cambria Math" panose="02040503050406030204" pitchFamily="18" charset="0"/>
                      </a:rPr>
                      <m:t>∈</m:t>
                    </m:r>
                    <m:r>
                      <a:rPr lang="en-US" sz="2800" b="0" i="1" smtClean="0">
                        <a:latin typeface="Cambria Math" panose="02040503050406030204" pitchFamily="18" charset="0"/>
                      </a:rPr>
                      <m:t>𝐴𝑟𝑟𝑎𝑦𝑠</m:t>
                    </m:r>
                    <m:d>
                      <m:dPr>
                        <m:ctrlPr>
                          <a:rPr lang="en-US" sz="2800" b="0" i="1" smtClean="0">
                            <a:latin typeface="Cambria Math" panose="02040503050406030204" pitchFamily="18" charset="0"/>
                          </a:rPr>
                        </m:ctrlPr>
                      </m:dPr>
                      <m:e>
                        <m:r>
                          <a:rPr lang="en-US" sz="2800" b="0" i="1" smtClean="0">
                            <a:latin typeface="Cambria Math" panose="02040503050406030204" pitchFamily="18" charset="0"/>
                          </a:rPr>
                          <m:t>𝜑</m:t>
                        </m:r>
                      </m:e>
                    </m:d>
                    <m:r>
                      <m:rPr>
                        <m:lit/>
                      </m:rPr>
                      <a:rPr lang="en-US" sz="2800" b="0" i="1" smtClean="0">
                        <a:latin typeface="Cambria Math" panose="02040503050406030204" pitchFamily="18" charset="0"/>
                      </a:rPr>
                      <m:t>}</m:t>
                    </m:r>
                    <m:r>
                      <a:rPr lang="en-US" sz="2800" b="0" i="1" smtClean="0">
                        <a:latin typeface="Cambria Math" panose="02040503050406030204" pitchFamily="18" charset="0"/>
                      </a:rPr>
                      <m:t> </m:t>
                    </m:r>
                    <m:r>
                      <a:rPr lang="en-US" sz="2800" i="1">
                        <a:latin typeface="Cambria Math" panose="02040503050406030204" pitchFamily="18" charset="0"/>
                      </a:rPr>
                      <m:t> </m:t>
                    </m:r>
                  </m:oMath>
                </a14:m>
                <a:endParaRPr lang="en-US" sz="2800" dirty="0" smtClean="0"/>
              </a:p>
              <a:p>
                <a:pPr marL="0" indent="0">
                  <a:buNone/>
                </a:pPr>
                <a:r>
                  <a:rPr lang="en-US" sz="2800" dirty="0"/>
                  <a:t>A</a:t>
                </a:r>
                <a:r>
                  <a:rPr lang="en-US" sz="2800" dirty="0" smtClean="0"/>
                  <a:t>dd equation to </a:t>
                </a:r>
                <a14:m>
                  <m:oMath xmlns:m="http://schemas.openxmlformats.org/officeDocument/2006/math">
                    <m:r>
                      <a:rPr lang="en-US" sz="2800" i="1">
                        <a:latin typeface="Cambria Math" panose="02040503050406030204" pitchFamily="18" charset="0"/>
                      </a:rPr>
                      <m:t>𝜑</m:t>
                    </m:r>
                  </m:oMath>
                </a14:m>
                <a:r>
                  <a:rPr lang="en-US" sz="2800" dirty="0" smtClean="0"/>
                  <a:t>:</a:t>
                </a:r>
              </a:p>
              <a:p>
                <a:pPr marL="0" indent="0">
                  <a:buNone/>
                </a:pPr>
                <a:endParaRPr lang="en-US" sz="2800" dirty="0" smtClean="0"/>
              </a:p>
              <a:p>
                <a:pPr marL="0" indent="0">
                  <a:buNone/>
                </a:pPr>
                <a:r>
                  <a:rPr lang="en-US" sz="2800" dirty="0" smtClean="0"/>
                  <a:t>	</a:t>
                </a:r>
                <a:r>
                  <a:rPr lang="en-US" sz="2000" dirty="0"/>
                  <a:t> </a:t>
                </a:r>
                <a14:m>
                  <m:oMath xmlns:m="http://schemas.openxmlformats.org/officeDocument/2006/math">
                    <m:r>
                      <m:rPr>
                        <m:sty m:val="p"/>
                      </m:rPr>
                      <a:rPr lang="en-US" sz="2000" b="0" i="0" dirty="0" smtClean="0">
                        <a:latin typeface="Cambria Math" panose="02040503050406030204" pitchFamily="18" charset="0"/>
                      </a:rPr>
                      <m:t>store</m:t>
                    </m:r>
                    <m:d>
                      <m:dPr>
                        <m:ctrlPr>
                          <a:rPr lang="en-US" sz="2000" i="1" dirty="0">
                            <a:latin typeface="Cambria Math" panose="02040503050406030204" pitchFamily="18" charset="0"/>
                          </a:rPr>
                        </m:ctrlPr>
                      </m:dPr>
                      <m:e>
                        <m:r>
                          <a:rPr lang="en-US" sz="2000" b="0" i="1" dirty="0" smtClean="0">
                            <a:latin typeface="Cambria Math" panose="02040503050406030204" pitchFamily="18" charset="0"/>
                          </a:rPr>
                          <m:t>𝐴</m:t>
                        </m:r>
                        <m:r>
                          <a:rPr lang="en-US" sz="2000" i="1" dirty="0" err="1">
                            <a:latin typeface="Cambria Math" panose="02040503050406030204" pitchFamily="18" charset="0"/>
                          </a:rPr>
                          <m:t>,</m:t>
                        </m:r>
                        <m:r>
                          <a:rPr lang="en-US" sz="2000" i="1" dirty="0" err="1">
                            <a:latin typeface="Cambria Math" panose="02040503050406030204" pitchFamily="18" charset="0"/>
                          </a:rPr>
                          <m:t>𝑖</m:t>
                        </m:r>
                        <m:r>
                          <a:rPr lang="en-US" sz="2000" i="1" dirty="0" err="1">
                            <a:latin typeface="Cambria Math" panose="02040503050406030204" pitchFamily="18" charset="0"/>
                          </a:rPr>
                          <m:t>,</m:t>
                        </m:r>
                        <m:r>
                          <a:rPr lang="en-US" sz="2000" i="1" dirty="0" err="1">
                            <a:latin typeface="Cambria Math" panose="02040503050406030204" pitchFamily="18" charset="0"/>
                          </a:rPr>
                          <m:t>𝑣</m:t>
                        </m:r>
                      </m:e>
                    </m:d>
                    <m:d>
                      <m:dPr>
                        <m:begChr m:val="["/>
                        <m:endChr m:val="]"/>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𝑗</m:t>
                        </m:r>
                      </m:e>
                    </m:d>
                    <m:r>
                      <a:rPr lang="en-US" sz="2000" i="1" dirty="0">
                        <a:latin typeface="Cambria Math" panose="02040503050406030204" pitchFamily="18" charset="0"/>
                      </a:rPr>
                      <m:t>=</m:t>
                    </m:r>
                    <m:r>
                      <a:rPr lang="en-US" sz="2000" b="1" i="1">
                        <a:latin typeface="Cambria Math" panose="02040503050406030204" pitchFamily="18" charset="0"/>
                      </a:rPr>
                      <m:t>𝒊𝒇</m:t>
                    </m:r>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 </m:t>
                    </m:r>
                    <m:r>
                      <a:rPr lang="en-US" sz="2000" b="1" i="1">
                        <a:latin typeface="Cambria Math" panose="02040503050406030204" pitchFamily="18" charset="0"/>
                      </a:rPr>
                      <m:t>𝒕𝒉𝒆𝒏</m:t>
                    </m:r>
                    <m:r>
                      <a:rPr lang="en-US" sz="2000" b="1" i="1">
                        <a:latin typeface="Cambria Math" panose="02040503050406030204" pitchFamily="18" charset="0"/>
                      </a:rPr>
                      <m:t> </m:t>
                    </m:r>
                    <m:r>
                      <a:rPr lang="en-US" sz="2000" i="1">
                        <a:latin typeface="Cambria Math" panose="02040503050406030204" pitchFamily="18" charset="0"/>
                      </a:rPr>
                      <m:t>𝑣</m:t>
                    </m:r>
                    <m:r>
                      <a:rPr lang="en-US" sz="2000" i="1">
                        <a:latin typeface="Cambria Math" panose="02040503050406030204" pitchFamily="18" charset="0"/>
                      </a:rPr>
                      <m:t> </m:t>
                    </m:r>
                    <m:r>
                      <a:rPr lang="en-US" sz="2000" b="1" i="1">
                        <a:latin typeface="Cambria Math" panose="02040503050406030204" pitchFamily="18" charset="0"/>
                      </a:rPr>
                      <m:t>𝒆𝒍𝒔𝒆</m:t>
                    </m:r>
                    <m:r>
                      <a:rPr lang="en-US" sz="2000" i="1">
                        <a:latin typeface="Cambria Math" panose="02040503050406030204" pitchFamily="18" charset="0"/>
                      </a:rPr>
                      <m:t> </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oMath>
                </a14:m>
                <a:endParaRPr lang="en-US" sz="2800" dirty="0"/>
              </a:p>
              <a:p>
                <a:pPr marL="0" indent="0">
                  <a:buNone/>
                </a:pPr>
                <a:endParaRPr lang="en-US" sz="2800" dirty="0"/>
              </a:p>
              <a:p>
                <a:pPr marL="0" indent="0">
                  <a:buNone/>
                </a:pPr>
                <a:r>
                  <a:rPr lang="en-US" sz="2800" dirty="0" smtClean="0"/>
                  <a:t>EUF model of </a:t>
                </a:r>
                <a14:m>
                  <m:oMath xmlns:m="http://schemas.openxmlformats.org/officeDocument/2006/math">
                    <m:r>
                      <a:rPr lang="en-US" sz="2800" i="1">
                        <a:latin typeface="Cambria Math" panose="02040503050406030204" pitchFamily="18" charset="0"/>
                      </a:rPr>
                      <m:t>𝜑</m:t>
                    </m:r>
                    <m:r>
                      <a:rPr lang="en-US" sz="2800" i="1">
                        <a:latin typeface="Cambria Math" panose="02040503050406030204" pitchFamily="18" charset="0"/>
                      </a:rPr>
                      <m:t> </m:t>
                    </m:r>
                  </m:oMath>
                </a14:m>
                <a:r>
                  <a:rPr lang="en-US" sz="2800" dirty="0" smtClean="0"/>
                  <a:t>=&gt; Array Model:</a:t>
                </a:r>
              </a:p>
              <a:p>
                <a:pPr marL="0" indent="0">
                  <a:buNone/>
                </a:pPr>
                <a:endParaRPr lang="en-US" sz="2800" dirty="0" smtClean="0"/>
              </a:p>
              <a:p>
                <a:pPr marL="0" indent="0">
                  <a:buNone/>
                </a:pPr>
                <a:r>
                  <a:rPr lang="en-US" sz="2800" dirty="0" smtClean="0"/>
                  <a:t>For each array </a:t>
                </a:r>
                <a:r>
                  <a:rPr lang="en-US" sz="2800" i="1" dirty="0"/>
                  <a:t>A</a:t>
                </a:r>
                <a:r>
                  <a:rPr lang="en-US" sz="2800" i="1" dirty="0" smtClean="0"/>
                  <a:t> </a:t>
                </a:r>
                <a:r>
                  <a:rPr lang="en-US" sz="2800" dirty="0" smtClean="0"/>
                  <a:t>define </a:t>
                </a:r>
                <a:br>
                  <a:rPr lang="en-US" sz="2800" dirty="0" smtClean="0"/>
                </a:b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𝑀</m:t>
                      </m:r>
                      <m:d>
                        <m:dPr>
                          <m:ctrlPr>
                            <a:rPr lang="en-US" sz="2800" b="0" i="1" dirty="0" smtClean="0">
                              <a:latin typeface="Cambria Math" panose="02040503050406030204" pitchFamily="18" charset="0"/>
                            </a:rPr>
                          </m:ctrlPr>
                        </m:dPr>
                        <m:e>
                          <m:r>
                            <a:rPr lang="en-US" sz="2800" b="0" i="1" dirty="0" smtClean="0">
                              <a:latin typeface="Cambria Math" panose="02040503050406030204" pitchFamily="18" charset="0"/>
                            </a:rPr>
                            <m:t>𝐴</m:t>
                          </m:r>
                        </m:e>
                      </m:d>
                      <m:r>
                        <a:rPr lang="en-US" sz="2800" b="0" i="1" dirty="0" smtClean="0">
                          <a:latin typeface="Cambria Math" panose="02040503050406030204" pitchFamily="18" charset="0"/>
                        </a:rPr>
                        <m:t> :</m:t>
                      </m:r>
                      <m:r>
                        <a:rPr lang="en-US" sz="2800" i="1" dirty="0" smtClean="0">
                          <a:latin typeface="Cambria Math" panose="02040503050406030204" pitchFamily="18" charset="0"/>
                        </a:rPr>
                        <m:t>= { </m:t>
                      </m:r>
                      <m:r>
                        <a:rPr lang="en-US" sz="2800" i="1" dirty="0" smtClean="0">
                          <a:latin typeface="Cambria Math" panose="02040503050406030204" pitchFamily="18" charset="0"/>
                        </a:rPr>
                        <m:t>𝑀</m:t>
                      </m:r>
                      <m:r>
                        <a:rPr lang="en-US" sz="2800" i="1" dirty="0" smtClean="0">
                          <a:latin typeface="Cambria Math" panose="02040503050406030204" pitchFamily="18" charset="0"/>
                        </a:rPr>
                        <m:t>(</m:t>
                      </m:r>
                      <m:r>
                        <a:rPr lang="en-US" sz="2800" i="1" dirty="0" err="1" smtClean="0">
                          <a:latin typeface="Cambria Math" panose="02040503050406030204" pitchFamily="18" charset="0"/>
                        </a:rPr>
                        <m:t>𝑖</m:t>
                      </m:r>
                      <m:r>
                        <a:rPr lang="en-US" sz="2800" i="1" dirty="0" smtClean="0">
                          <a:latin typeface="Cambria Math" panose="02040503050406030204" pitchFamily="18" charset="0"/>
                        </a:rPr>
                        <m:t>) </m:t>
                      </m:r>
                      <m:r>
                        <a:rPr lang="en-US" sz="2800" i="1" dirty="0">
                          <a:solidFill>
                            <a:srgbClr val="000000"/>
                          </a:solidFill>
                          <a:latin typeface="Cambria Math" panose="02040503050406030204" pitchFamily="18" charset="0"/>
                          <a:cs typeface="Calibri" pitchFamily="34" charset="0"/>
                        </a:rPr>
                        <m:t>→</m:t>
                      </m:r>
                      <m:r>
                        <a:rPr lang="en-US" sz="2800" i="1" dirty="0" smtClean="0">
                          <a:latin typeface="Cambria Math" panose="02040503050406030204" pitchFamily="18" charset="0"/>
                        </a:rPr>
                        <m:t> </m:t>
                      </m:r>
                      <m:r>
                        <a:rPr lang="en-US" sz="2800" i="1" dirty="0" smtClean="0">
                          <a:latin typeface="Cambria Math" panose="02040503050406030204" pitchFamily="18" charset="0"/>
                        </a:rPr>
                        <m:t>𝑀</m:t>
                      </m:r>
                      <m:r>
                        <a:rPr lang="en-US" sz="2800" i="1" dirty="0" smtClean="0">
                          <a:latin typeface="Cambria Math" panose="02040503050406030204" pitchFamily="18" charset="0"/>
                        </a:rPr>
                        <m:t>(</m:t>
                      </m:r>
                      <m:r>
                        <a:rPr lang="en-US" sz="2800" b="0" i="1" dirty="0" smtClean="0">
                          <a:latin typeface="Cambria Math" panose="02040503050406030204" pitchFamily="18" charset="0"/>
                        </a:rPr>
                        <m:t>𝐴</m:t>
                      </m:r>
                      <m:r>
                        <a:rPr lang="en-US" sz="2800" b="0" i="1" dirty="0" smtClean="0">
                          <a:latin typeface="Cambria Math" panose="02040503050406030204" pitchFamily="18" charset="0"/>
                        </a:rPr>
                        <m:t>[</m:t>
                      </m:r>
                      <m:r>
                        <a:rPr lang="en-US" sz="2800" b="0" i="1" dirty="0" smtClean="0">
                          <a:latin typeface="Cambria Math" panose="02040503050406030204" pitchFamily="18" charset="0"/>
                        </a:rPr>
                        <m:t>𝑖</m:t>
                      </m:r>
                      <m:r>
                        <a:rPr lang="en-US" sz="2800" b="0" i="1" dirty="0" smtClean="0">
                          <a:latin typeface="Cambria Math" panose="02040503050406030204" pitchFamily="18" charset="0"/>
                        </a:rPr>
                        <m:t>]),  </m:t>
                      </m:r>
                      <m:r>
                        <a:rPr lang="en-US" sz="2800" i="1" dirty="0" smtClean="0">
                          <a:latin typeface="Cambria Math" panose="02040503050406030204" pitchFamily="18" charset="0"/>
                        </a:rPr>
                        <m:t>𝑒𝑙𝑠𝑒</m:t>
                      </m:r>
                      <m:r>
                        <a:rPr lang="en-US" sz="2800" i="1" dirty="0" smtClean="0">
                          <a:latin typeface="Cambria Math" panose="02040503050406030204" pitchFamily="18" charset="0"/>
                        </a:rPr>
                        <m:t> → </m:t>
                      </m:r>
                      <m:r>
                        <a:rPr lang="en-US" sz="2800" b="1" i="1" dirty="0" smtClean="0">
                          <a:solidFill>
                            <a:srgbClr val="FF0000"/>
                          </a:solidFill>
                          <a:latin typeface="Cambria Math" panose="02040503050406030204" pitchFamily="18" charset="0"/>
                          <a:sym typeface="Symbol"/>
                        </a:rPr>
                        <m:t></m:t>
                      </m:r>
                      <m:r>
                        <a:rPr lang="en-US" sz="2800" b="1" i="1" baseline="-25000" dirty="0" smtClean="0">
                          <a:solidFill>
                            <a:srgbClr val="FF0000"/>
                          </a:solidFill>
                          <a:latin typeface="Cambria Math" panose="02040503050406030204" pitchFamily="18" charset="0"/>
                          <a:sym typeface="Symbol"/>
                        </a:rPr>
                        <m:t>𝑴𝒂</m:t>
                      </m:r>
                      <m:r>
                        <a:rPr lang="en-US" sz="2800" b="1" i="1" baseline="-25000" dirty="0" smtClean="0">
                          <a:solidFill>
                            <a:srgbClr val="FF0000"/>
                          </a:solidFill>
                          <a:latin typeface="Cambria Math" panose="02040503050406030204" pitchFamily="18" charset="0"/>
                          <a:sym typeface="Symbol"/>
                        </a:rPr>
                        <m:t> </m:t>
                      </m:r>
                      <m:r>
                        <a:rPr lang="en-US" sz="2800" i="1" dirty="0" smtClean="0">
                          <a:latin typeface="Cambria Math" panose="02040503050406030204" pitchFamily="18" charset="0"/>
                        </a:rPr>
                        <m:t>}</m:t>
                      </m:r>
                    </m:oMath>
                  </m:oMathPara>
                </a14:m>
                <a:endParaRPr lang="en-US" sz="2800" dirty="0" smtClean="0"/>
              </a:p>
              <a:p>
                <a:pPr marL="0" indent="0">
                  <a:buNone/>
                </a:pPr>
                <a:endParaRPr lang="en-US" sz="2800" dirty="0"/>
              </a:p>
              <a:p>
                <a:pPr marL="0" indent="0">
                  <a:buNone/>
                </a:pPr>
                <a:r>
                  <a:rPr lang="en-US" sz="2800" dirty="0" smtClean="0"/>
                  <a:t>where A[</a:t>
                </a:r>
                <a:r>
                  <a:rPr lang="en-US" sz="2800" dirty="0" err="1" smtClean="0"/>
                  <a:t>i</a:t>
                </a:r>
                <a:r>
                  <a:rPr lang="en-US" sz="2800" dirty="0"/>
                  <a:t>]</a:t>
                </a:r>
                <a:r>
                  <a:rPr lang="en-US" sz="2800" dirty="0" smtClean="0"/>
                  <a:t> occurs in </a:t>
                </a:r>
                <a14:m>
                  <m:oMath xmlns:m="http://schemas.openxmlformats.org/officeDocument/2006/math">
                    <m:r>
                      <a:rPr lang="en-US" sz="2800" i="1">
                        <a:latin typeface="Cambria Math" panose="02040503050406030204" pitchFamily="18" charset="0"/>
                      </a:rPr>
                      <m:t>𝜑</m:t>
                    </m:r>
                  </m:oMath>
                </a14:m>
                <a:r>
                  <a:rPr lang="en-US" sz="2800" dirty="0" smtClean="0"/>
                  <a:t>.</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266700" y="1290955"/>
                <a:ext cx="8382000" cy="4985788"/>
              </a:xfrm>
              <a:blipFill rotWithShape="0">
                <a:blip r:embed="rId2"/>
                <a:stretch>
                  <a:fillRect l="-1309" t="-2445"/>
                </a:stretch>
              </a:blipFill>
            </p:spPr>
            <p:txBody>
              <a:bodyPr/>
              <a:lstStyle/>
              <a:p>
                <a:r>
                  <a:rPr lang="en-US">
                    <a:noFill/>
                  </a:rPr>
                  <a:t> </a:t>
                </a:r>
              </a:p>
            </p:txBody>
          </p:sp>
        </mc:Fallback>
      </mc:AlternateContent>
    </p:spTree>
    <p:extLst>
      <p:ext uri="{BB962C8B-B14F-4D97-AF65-F5344CB8AC3E}">
        <p14:creationId xmlns:p14="http://schemas.microsoft.com/office/powerpoint/2010/main" val="133960551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Deciding </a:t>
            </a:r>
            <a:r>
              <a:rPr lang="en-US" i="1" dirty="0" smtClean="0"/>
              <a:t>store</a:t>
            </a:r>
            <a:endParaRPr lang="en-US" i="1"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381000" y="1450975"/>
                <a:ext cx="8382000" cy="5667770"/>
              </a:xfrm>
            </p:spPr>
            <p:txBody>
              <a:bodyPr>
                <a:normAutofit lnSpcReduction="10000"/>
              </a:bodyPr>
              <a:lstStyle/>
              <a:p>
                <a:pPr marL="0" indent="0">
                  <a:buNone/>
                </a:pPr>
                <a:r>
                  <a:rPr lang="en-US" sz="2800" dirty="0" smtClean="0"/>
                  <a:t>For each array </a:t>
                </a:r>
                <a:r>
                  <a:rPr lang="en-US" sz="2800" i="1" dirty="0"/>
                  <a:t>A</a:t>
                </a:r>
                <a:r>
                  <a:rPr lang="en-US" sz="2800" i="1" dirty="0" smtClean="0"/>
                  <a:t> </a:t>
                </a:r>
                <a:r>
                  <a:rPr lang="en-US" sz="2800" dirty="0" smtClean="0"/>
                  <a:t>in</a:t>
                </a:r>
                <a:r>
                  <a:rPr lang="en-US" sz="2800" i="1" dirty="0" smtClean="0"/>
                  <a:t> </a:t>
                </a:r>
                <a14:m>
                  <m:oMath xmlns:m="http://schemas.openxmlformats.org/officeDocument/2006/math">
                    <m:r>
                      <a:rPr lang="en-US" sz="2800" i="1">
                        <a:latin typeface="Cambria Math" panose="02040503050406030204" pitchFamily="18" charset="0"/>
                      </a:rPr>
                      <m:t>𝜑</m:t>
                    </m:r>
                    <m:r>
                      <a:rPr lang="en-US" sz="2800" i="1">
                        <a:latin typeface="Cambria Math" panose="02040503050406030204" pitchFamily="18" charset="0"/>
                      </a:rPr>
                      <m:t> </m:t>
                    </m:r>
                  </m:oMath>
                </a14:m>
                <a:r>
                  <a:rPr lang="en-US" sz="2800" dirty="0" smtClean="0"/>
                  <a:t>define </a:t>
                </a:r>
                <a:br>
                  <a:rPr lang="en-US" sz="2800" dirty="0" smtClean="0"/>
                </a:br>
                <a14:m>
                  <m:oMathPara xmlns:m="http://schemas.openxmlformats.org/officeDocument/2006/math">
                    <m:oMathParaPr>
                      <m:jc m:val="centerGroup"/>
                    </m:oMathParaPr>
                    <m:oMath xmlns:m="http://schemas.openxmlformats.org/officeDocument/2006/math">
                      <m:r>
                        <a:rPr lang="en-US" sz="2800" b="0" i="1" dirty="0" smtClean="0">
                          <a:latin typeface="Cambria Math" panose="02040503050406030204" pitchFamily="18" charset="0"/>
                        </a:rPr>
                        <m:t>𝑀</m:t>
                      </m:r>
                      <m:d>
                        <m:dPr>
                          <m:ctrlPr>
                            <a:rPr lang="en-US" sz="2800" i="1" dirty="0">
                              <a:latin typeface="Cambria Math" panose="02040503050406030204" pitchFamily="18" charset="0"/>
                            </a:rPr>
                          </m:ctrlPr>
                        </m:dPr>
                        <m:e>
                          <m:r>
                            <a:rPr lang="en-US" sz="2800" b="0" i="1" dirty="0" smtClean="0">
                              <a:latin typeface="Cambria Math" panose="02040503050406030204" pitchFamily="18" charset="0"/>
                            </a:rPr>
                            <m:t>𝐴</m:t>
                          </m:r>
                        </m:e>
                      </m:d>
                      <m:r>
                        <a:rPr lang="en-US" sz="2800" i="1" dirty="0">
                          <a:latin typeface="Cambria Math" panose="02040503050406030204" pitchFamily="18" charset="0"/>
                        </a:rPr>
                        <m:t> := { </m:t>
                      </m:r>
                      <m:r>
                        <a:rPr lang="en-US" sz="2800" i="1" dirty="0">
                          <a:latin typeface="Cambria Math" panose="02040503050406030204" pitchFamily="18" charset="0"/>
                        </a:rPr>
                        <m:t>𝑀</m:t>
                      </m:r>
                      <m:r>
                        <a:rPr lang="en-US" sz="2800" i="1" dirty="0">
                          <a:latin typeface="Cambria Math" panose="02040503050406030204" pitchFamily="18" charset="0"/>
                        </a:rPr>
                        <m:t>(</m:t>
                      </m:r>
                      <m:r>
                        <a:rPr lang="en-US" sz="2800" i="1" dirty="0" err="1">
                          <a:latin typeface="Cambria Math" panose="02040503050406030204" pitchFamily="18" charset="0"/>
                        </a:rPr>
                        <m:t>𝑖</m:t>
                      </m:r>
                      <m:r>
                        <a:rPr lang="en-US" sz="2800" i="1" dirty="0">
                          <a:latin typeface="Cambria Math" panose="02040503050406030204" pitchFamily="18" charset="0"/>
                        </a:rPr>
                        <m:t>) </m:t>
                      </m:r>
                      <m:r>
                        <a:rPr lang="en-US" sz="2800" i="1" dirty="0">
                          <a:solidFill>
                            <a:srgbClr val="000000"/>
                          </a:solidFill>
                          <a:latin typeface="Cambria Math" panose="02040503050406030204" pitchFamily="18" charset="0"/>
                          <a:cs typeface="Calibri" pitchFamily="34" charset="0"/>
                        </a:rPr>
                        <m:t>→</m:t>
                      </m:r>
                      <m:r>
                        <a:rPr lang="en-US" sz="2800" i="1" dirty="0">
                          <a:latin typeface="Cambria Math" panose="02040503050406030204" pitchFamily="18" charset="0"/>
                        </a:rPr>
                        <m:t> </m:t>
                      </m:r>
                      <m:r>
                        <a:rPr lang="en-US" sz="2800" i="1" dirty="0">
                          <a:latin typeface="Cambria Math" panose="02040503050406030204" pitchFamily="18" charset="0"/>
                        </a:rPr>
                        <m:t>𝑀</m:t>
                      </m:r>
                      <m:r>
                        <a:rPr lang="en-US" sz="2800" i="1" dirty="0">
                          <a:latin typeface="Cambria Math" panose="02040503050406030204" pitchFamily="18" charset="0"/>
                        </a:rPr>
                        <m:t>(</m:t>
                      </m:r>
                      <m:r>
                        <a:rPr lang="en-US" sz="2800" b="0" i="1" dirty="0" smtClean="0">
                          <a:latin typeface="Cambria Math" panose="02040503050406030204" pitchFamily="18" charset="0"/>
                        </a:rPr>
                        <m:t>𝐴</m:t>
                      </m:r>
                      <m:r>
                        <a:rPr lang="en-US" sz="2800" b="0" i="1" dirty="0" smtClean="0">
                          <a:latin typeface="Cambria Math" panose="02040503050406030204" pitchFamily="18" charset="0"/>
                        </a:rPr>
                        <m:t>[</m:t>
                      </m:r>
                      <m:r>
                        <a:rPr lang="en-US" sz="2800" i="1" dirty="0" err="1">
                          <a:latin typeface="Cambria Math" panose="02040503050406030204" pitchFamily="18" charset="0"/>
                        </a:rPr>
                        <m:t>𝑖</m:t>
                      </m:r>
                      <m:r>
                        <a:rPr lang="en-US" sz="2800" b="0" i="1" dirty="0" smtClean="0">
                          <a:latin typeface="Cambria Math" panose="02040503050406030204" pitchFamily="18" charset="0"/>
                        </a:rPr>
                        <m:t>]</m:t>
                      </m:r>
                      <m:r>
                        <a:rPr lang="en-US" sz="2800" i="1" dirty="0">
                          <a:latin typeface="Cambria Math" panose="02040503050406030204" pitchFamily="18" charset="0"/>
                        </a:rPr>
                        <m:t>), </m:t>
                      </m:r>
                      <m:r>
                        <a:rPr lang="en-US" sz="2800" i="1" dirty="0">
                          <a:latin typeface="Cambria Math" panose="02040503050406030204" pitchFamily="18" charset="0"/>
                        </a:rPr>
                        <m:t>𝑒𝑙𝑠𝑒</m:t>
                      </m:r>
                      <m:r>
                        <a:rPr lang="en-US" sz="2800" i="1" dirty="0">
                          <a:latin typeface="Cambria Math" panose="02040503050406030204" pitchFamily="18" charset="0"/>
                        </a:rPr>
                        <m:t> → </m:t>
                      </m:r>
                      <m:r>
                        <a:rPr lang="en-US" sz="2800" b="1" i="1" dirty="0">
                          <a:solidFill>
                            <a:srgbClr val="FF0000"/>
                          </a:solidFill>
                          <a:latin typeface="Cambria Math" panose="02040503050406030204" pitchFamily="18" charset="0"/>
                          <a:sym typeface="Symbol"/>
                        </a:rPr>
                        <m:t></m:t>
                      </m:r>
                      <m:r>
                        <a:rPr lang="en-US" sz="2800" b="1" i="1" baseline="-25000" dirty="0">
                          <a:solidFill>
                            <a:srgbClr val="FF0000"/>
                          </a:solidFill>
                          <a:latin typeface="Cambria Math" panose="02040503050406030204" pitchFamily="18" charset="0"/>
                          <a:sym typeface="Symbol"/>
                        </a:rPr>
                        <m:t>𝑴𝒂</m:t>
                      </m:r>
                      <m:r>
                        <a:rPr lang="en-US" sz="2800" b="1" i="1" baseline="-25000" dirty="0">
                          <a:solidFill>
                            <a:srgbClr val="FF0000"/>
                          </a:solidFill>
                          <a:latin typeface="Cambria Math" panose="02040503050406030204" pitchFamily="18" charset="0"/>
                          <a:sym typeface="Symbol"/>
                        </a:rPr>
                        <m:t> </m:t>
                      </m:r>
                      <m:r>
                        <a:rPr lang="en-US" sz="2800" i="1" dirty="0">
                          <a:latin typeface="Cambria Math" panose="02040503050406030204" pitchFamily="18" charset="0"/>
                        </a:rPr>
                        <m:t>}</m:t>
                      </m:r>
                    </m:oMath>
                  </m:oMathPara>
                </a14:m>
                <a:endParaRPr lang="en-US" sz="2800" dirty="0"/>
              </a:p>
              <a:p>
                <a:pPr marL="0" indent="0">
                  <a:buNone/>
                </a:pPr>
                <a:endParaRPr lang="en-US" sz="2800" dirty="0"/>
              </a:p>
              <a:p>
                <a:pPr marL="0" indent="0">
                  <a:buNone/>
                </a:pPr>
                <a:r>
                  <a:rPr lang="en-US" sz="2800" dirty="0" smtClean="0"/>
                  <a:t>Does M satisfy axioms for </a:t>
                </a:r>
                <a:r>
                  <a:rPr lang="en-US" sz="2800" i="1" dirty="0" smtClean="0"/>
                  <a:t>store?</a:t>
                </a:r>
              </a:p>
              <a:p>
                <a:pPr marL="0" indent="0">
                  <a:buNone/>
                </a:pPr>
                <a:endParaRPr lang="en-US" sz="2000" i="1" dirty="0"/>
              </a:p>
              <a:p>
                <a:pPr marL="0" indent="0">
                  <a:buNone/>
                </a:pPr>
                <a14:m>
                  <m:oMathPara xmlns:m="http://schemas.openxmlformats.org/officeDocument/2006/math">
                    <m:oMathParaPr>
                      <m:jc m:val="centerGroup"/>
                    </m:oMathParaPr>
                    <m:oMath xmlns:m="http://schemas.openxmlformats.org/officeDocument/2006/math">
                      <m:r>
                        <a:rPr lang="en-US" sz="2000" i="1" dirty="0" smtClean="0">
                          <a:latin typeface="Cambria Math" panose="02040503050406030204" pitchFamily="18" charset="0"/>
                        </a:rPr>
                        <m:t>𝑀</m:t>
                      </m:r>
                      <m:r>
                        <a:rPr lang="en-US" sz="2000" i="1" dirty="0" smtClean="0">
                          <a:latin typeface="Cambria Math" panose="02040503050406030204" pitchFamily="18" charset="0"/>
                        </a:rPr>
                        <m:t>(</m:t>
                      </m:r>
                      <m:r>
                        <m:rPr>
                          <m:sty m:val="p"/>
                        </m:rPr>
                        <a:rPr lang="en-US" sz="2000" i="0" dirty="0" smtClean="0">
                          <a:latin typeface="Cambria Math" panose="02040503050406030204" pitchFamily="18" charset="0"/>
                        </a:rPr>
                        <m:t>store</m:t>
                      </m:r>
                      <m:r>
                        <a:rPr lang="en-US" sz="2000" i="1" dirty="0" smtClean="0">
                          <a:latin typeface="Cambria Math" panose="02040503050406030204" pitchFamily="18" charset="0"/>
                        </a:rPr>
                        <m:t>(</m:t>
                      </m:r>
                      <m:r>
                        <a:rPr lang="en-US" sz="2000" b="0" i="1" dirty="0" smtClean="0">
                          <a:latin typeface="Cambria Math" panose="02040503050406030204" pitchFamily="18" charset="0"/>
                        </a:rPr>
                        <m:t>𝐴</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𝑖</m:t>
                      </m:r>
                      <m:r>
                        <a:rPr lang="en-US" sz="2000" i="1" dirty="0" err="1" smtClean="0">
                          <a:latin typeface="Cambria Math" panose="02040503050406030204" pitchFamily="18" charset="0"/>
                        </a:rPr>
                        <m:t>,</m:t>
                      </m:r>
                      <m:r>
                        <a:rPr lang="en-US" sz="2000" i="1" dirty="0" err="1" smtClean="0">
                          <a:latin typeface="Cambria Math" panose="02040503050406030204" pitchFamily="18" charset="0"/>
                        </a:rPr>
                        <m:t>𝑣</m:t>
                      </m:r>
                      <m:r>
                        <a:rPr lang="en-US" sz="2000" i="1" dirty="0" smtClean="0">
                          <a:latin typeface="Cambria Math" panose="02040503050406030204" pitchFamily="18" charset="0"/>
                        </a:rPr>
                        <m:t>)) =</m:t>
                      </m:r>
                      <m:r>
                        <a:rPr lang="en-US" sz="2000" i="1" dirty="0" smtClean="0">
                          <a:latin typeface="Cambria Math" panose="02040503050406030204" pitchFamily="18" charset="0"/>
                        </a:rPr>
                        <m:t>𝜆</m:t>
                      </m:r>
                      <m:r>
                        <a:rPr lang="en-US" sz="2000" i="1" dirty="0" smtClean="0">
                          <a:latin typeface="Cambria Math" panose="02040503050406030204" pitchFamily="18" charset="0"/>
                        </a:rPr>
                        <m:t> </m:t>
                      </m:r>
                      <m:r>
                        <a:rPr lang="en-US" sz="2000" i="1" dirty="0" smtClean="0">
                          <a:latin typeface="Cambria Math" panose="02040503050406030204" pitchFamily="18" charset="0"/>
                        </a:rPr>
                        <m:t>𝑗</m:t>
                      </m:r>
                      <m:r>
                        <a:rPr lang="en-US" sz="2000" i="1" dirty="0" smtClean="0">
                          <a:latin typeface="Cambria Math" panose="02040503050406030204" pitchFamily="18" charset="0"/>
                        </a:rPr>
                        <m:t>.  </m:t>
                      </m:r>
                      <m:r>
                        <a:rPr lang="en-US" sz="2000" b="1" i="1" dirty="0" smtClean="0">
                          <a:latin typeface="Cambria Math" panose="02040503050406030204" pitchFamily="18" charset="0"/>
                        </a:rPr>
                        <m:t>𝒊𝒇</m:t>
                      </m:r>
                      <m:r>
                        <a:rPr lang="en-US" sz="2000" i="1" dirty="0" smtClean="0">
                          <a:latin typeface="Cambria Math" panose="02040503050406030204" pitchFamily="18" charset="0"/>
                        </a:rPr>
                        <m:t> </m:t>
                      </m:r>
                      <m:r>
                        <a:rPr lang="en-US" sz="2000" i="1" dirty="0" smtClean="0">
                          <a:latin typeface="Cambria Math" panose="02040503050406030204" pitchFamily="18" charset="0"/>
                        </a:rPr>
                        <m:t>𝑀</m:t>
                      </m:r>
                      <m:r>
                        <a:rPr lang="en-US" sz="2000" i="1" dirty="0" smtClean="0">
                          <a:latin typeface="Cambria Math" panose="02040503050406030204" pitchFamily="18" charset="0"/>
                        </a:rPr>
                        <m:t>(</m:t>
                      </m:r>
                      <m:r>
                        <a:rPr lang="en-US" sz="2000" i="1" dirty="0" err="1" smtClean="0">
                          <a:latin typeface="Cambria Math" panose="02040503050406030204" pitchFamily="18" charset="0"/>
                        </a:rPr>
                        <m:t>𝑖</m:t>
                      </m:r>
                      <m:r>
                        <a:rPr lang="en-US" sz="2000" i="1" dirty="0" smtClean="0">
                          <a:latin typeface="Cambria Math" panose="02040503050406030204" pitchFamily="18" charset="0"/>
                        </a:rPr>
                        <m:t>) = </m:t>
                      </m:r>
                      <m:r>
                        <a:rPr lang="en-US" sz="2000" i="1" dirty="0" smtClean="0">
                          <a:latin typeface="Cambria Math" panose="02040503050406030204" pitchFamily="18" charset="0"/>
                        </a:rPr>
                        <m:t>𝑗</m:t>
                      </m:r>
                      <m:r>
                        <a:rPr lang="en-US" sz="2000" i="1" dirty="0" smtClean="0">
                          <a:latin typeface="Cambria Math" panose="02040503050406030204" pitchFamily="18" charset="0"/>
                        </a:rPr>
                        <m:t> </m:t>
                      </m:r>
                      <m:r>
                        <a:rPr lang="en-US" sz="2000" b="1" i="1" dirty="0" smtClean="0">
                          <a:latin typeface="Cambria Math" panose="02040503050406030204" pitchFamily="18" charset="0"/>
                        </a:rPr>
                        <m:t>𝒕𝒉𝒆𝒏</m:t>
                      </m:r>
                      <m:r>
                        <a:rPr lang="en-US" sz="2000" b="1" i="1" dirty="0" smtClean="0">
                          <a:latin typeface="Cambria Math" panose="02040503050406030204" pitchFamily="18" charset="0"/>
                        </a:rPr>
                        <m:t> </m:t>
                      </m:r>
                      <m:r>
                        <a:rPr lang="en-US" sz="2000" i="1" dirty="0" smtClean="0">
                          <a:latin typeface="Cambria Math" panose="02040503050406030204" pitchFamily="18" charset="0"/>
                        </a:rPr>
                        <m:t>𝑀</m:t>
                      </m:r>
                      <m:r>
                        <a:rPr lang="en-US" sz="2000" i="1" dirty="0" smtClean="0">
                          <a:latin typeface="Cambria Math" panose="02040503050406030204" pitchFamily="18" charset="0"/>
                        </a:rPr>
                        <m:t>(</m:t>
                      </m:r>
                      <m:r>
                        <a:rPr lang="en-US" sz="2000" i="1" dirty="0" smtClean="0">
                          <a:latin typeface="Cambria Math" panose="02040503050406030204" pitchFamily="18" charset="0"/>
                        </a:rPr>
                        <m:t>𝑣</m:t>
                      </m:r>
                      <m:r>
                        <a:rPr lang="en-US" sz="2000" i="1" dirty="0" smtClean="0">
                          <a:latin typeface="Cambria Math" panose="02040503050406030204" pitchFamily="18" charset="0"/>
                        </a:rPr>
                        <m:t>) </m:t>
                      </m:r>
                      <m:r>
                        <a:rPr lang="en-US" sz="2000" b="1" i="1" dirty="0" smtClean="0">
                          <a:latin typeface="Cambria Math" panose="02040503050406030204" pitchFamily="18" charset="0"/>
                        </a:rPr>
                        <m:t>𝒆𝒍𝒔𝒆</m:t>
                      </m:r>
                      <m:r>
                        <a:rPr lang="en-US" sz="2000" i="1" dirty="0" smtClean="0">
                          <a:latin typeface="Cambria Math" panose="02040503050406030204" pitchFamily="18" charset="0"/>
                        </a:rPr>
                        <m:t> </m:t>
                      </m:r>
                      <m:r>
                        <a:rPr lang="en-US" sz="2000" i="1" dirty="0" smtClean="0">
                          <a:latin typeface="Cambria Math" panose="02040503050406030204" pitchFamily="18" charset="0"/>
                        </a:rPr>
                        <m:t>𝑀</m:t>
                      </m:r>
                      <m:r>
                        <a:rPr lang="en-US" sz="2000" i="1" dirty="0" smtClean="0">
                          <a:latin typeface="Cambria Math" panose="02040503050406030204" pitchFamily="18" charset="0"/>
                        </a:rPr>
                        <m:t>(</m:t>
                      </m:r>
                      <m:r>
                        <a:rPr lang="en-US" sz="2000" b="0" i="1" dirty="0" smtClean="0">
                          <a:latin typeface="Cambria Math" panose="02040503050406030204" pitchFamily="18" charset="0"/>
                        </a:rPr>
                        <m:t>𝐴</m:t>
                      </m:r>
                      <m:r>
                        <a:rPr lang="en-US" sz="2000" b="0" i="1" dirty="0" smtClean="0">
                          <a:latin typeface="Cambria Math" panose="02040503050406030204" pitchFamily="18" charset="0"/>
                        </a:rPr>
                        <m:t>[</m:t>
                      </m:r>
                      <m:r>
                        <a:rPr lang="en-US" sz="2000" i="1" dirty="0" err="1" smtClean="0">
                          <a:latin typeface="Cambria Math" panose="02040503050406030204" pitchFamily="18" charset="0"/>
                        </a:rPr>
                        <m:t>𝑗</m:t>
                      </m:r>
                      <m:r>
                        <a:rPr lang="en-US" sz="2000" b="0" i="1" dirty="0" smtClean="0">
                          <a:latin typeface="Cambria Math" panose="02040503050406030204" pitchFamily="18" charset="0"/>
                        </a:rPr>
                        <m:t>]</m:t>
                      </m:r>
                      <m:r>
                        <a:rPr lang="en-US" sz="2000" i="1" dirty="0" smtClean="0">
                          <a:latin typeface="Cambria Math" panose="02040503050406030204" pitchFamily="18" charset="0"/>
                        </a:rPr>
                        <m:t>)</m:t>
                      </m:r>
                    </m:oMath>
                  </m:oMathPara>
                </a14:m>
                <a:endParaRPr lang="en-US" sz="2000" i="1" dirty="0" smtClean="0"/>
              </a:p>
              <a:p>
                <a:pPr marL="0" indent="0">
                  <a:buNone/>
                </a:pPr>
                <a:endParaRPr lang="en-US" sz="2000" i="1" dirty="0"/>
              </a:p>
              <a:p>
                <a:pPr marL="0" indent="0">
                  <a:buNone/>
                </a:pPr>
                <a:endParaRPr lang="en-US" sz="2000" dirty="0"/>
              </a:p>
              <a:p>
                <a:pPr marL="0" indent="0">
                  <a:buNone/>
                </a:pPr>
                <a:r>
                  <a:rPr lang="en-US" sz="2000" dirty="0" smtClean="0"/>
                  <a:t>Recall, we added </a:t>
                </a:r>
              </a:p>
              <a:p>
                <a:pPr marL="0" indent="0">
                  <a:buNone/>
                </a:pPr>
                <a:endParaRPr lang="en-US" sz="2000" dirty="0"/>
              </a:p>
              <a:p>
                <a:pPr marL="0" indent="0">
                  <a:buNone/>
                </a:pPr>
                <a:r>
                  <a:rPr lang="en-US" sz="2000" dirty="0" smtClean="0"/>
                  <a:t>	</a:t>
                </a:r>
                <a:r>
                  <a:rPr lang="en-US" sz="2000" dirty="0"/>
                  <a:t> </a:t>
                </a:r>
                <a14:m>
                  <m:oMath xmlns:m="http://schemas.openxmlformats.org/officeDocument/2006/math">
                    <m:r>
                      <m:rPr>
                        <m:sty m:val="p"/>
                      </m:rPr>
                      <a:rPr lang="en-US" sz="2000" i="0" dirty="0">
                        <a:latin typeface="Cambria Math" panose="02040503050406030204" pitchFamily="18" charset="0"/>
                      </a:rPr>
                      <m:t>store</m:t>
                    </m:r>
                    <m:d>
                      <m:dPr>
                        <m:ctrlPr>
                          <a:rPr lang="en-US" sz="2000" i="1" dirty="0">
                            <a:latin typeface="Cambria Math" panose="02040503050406030204" pitchFamily="18" charset="0"/>
                          </a:rPr>
                        </m:ctrlPr>
                      </m:dPr>
                      <m:e>
                        <m:r>
                          <a:rPr lang="en-US" sz="2000" i="1" dirty="0">
                            <a:latin typeface="Cambria Math" panose="02040503050406030204" pitchFamily="18" charset="0"/>
                          </a:rPr>
                          <m:t>𝐴</m:t>
                        </m:r>
                        <m:r>
                          <a:rPr lang="en-US" sz="2000" i="1" dirty="0" err="1">
                            <a:latin typeface="Cambria Math" panose="02040503050406030204" pitchFamily="18" charset="0"/>
                          </a:rPr>
                          <m:t>,</m:t>
                        </m:r>
                        <m:r>
                          <a:rPr lang="en-US" sz="2000" i="1" dirty="0" err="1">
                            <a:latin typeface="Cambria Math" panose="02040503050406030204" pitchFamily="18" charset="0"/>
                          </a:rPr>
                          <m:t>𝑖</m:t>
                        </m:r>
                        <m:r>
                          <a:rPr lang="en-US" sz="2000" i="1" dirty="0" err="1">
                            <a:latin typeface="Cambria Math" panose="02040503050406030204" pitchFamily="18" charset="0"/>
                          </a:rPr>
                          <m:t>,</m:t>
                        </m:r>
                        <m:r>
                          <a:rPr lang="en-US" sz="2000" i="1" dirty="0" err="1">
                            <a:latin typeface="Cambria Math" panose="02040503050406030204" pitchFamily="18" charset="0"/>
                          </a:rPr>
                          <m:t>𝑣</m:t>
                        </m:r>
                      </m:e>
                    </m:d>
                    <m:d>
                      <m:dPr>
                        <m:begChr m:val="["/>
                        <m:endChr m:val="]"/>
                        <m:ctrlPr>
                          <a:rPr lang="en-US" sz="2000" b="0" i="1" dirty="0" smtClean="0">
                            <a:latin typeface="Cambria Math" panose="02040503050406030204" pitchFamily="18" charset="0"/>
                          </a:rPr>
                        </m:ctrlPr>
                      </m:dPr>
                      <m:e>
                        <m:r>
                          <a:rPr lang="en-US" sz="2000" b="0" i="1" dirty="0" smtClean="0">
                            <a:latin typeface="Cambria Math" panose="02040503050406030204" pitchFamily="18" charset="0"/>
                          </a:rPr>
                          <m:t>𝑗</m:t>
                        </m:r>
                      </m:e>
                    </m:d>
                    <m:r>
                      <a:rPr lang="en-US" sz="2000" i="1" dirty="0">
                        <a:latin typeface="Cambria Math" panose="02040503050406030204" pitchFamily="18" charset="0"/>
                      </a:rPr>
                      <m:t>=</m:t>
                    </m:r>
                    <m:r>
                      <a:rPr lang="en-US" sz="2000" b="1" i="1" dirty="0" smtClean="0">
                        <a:latin typeface="Cambria Math" panose="02040503050406030204" pitchFamily="18" charset="0"/>
                      </a:rPr>
                      <m:t> </m:t>
                    </m:r>
                    <m:r>
                      <a:rPr lang="en-US" sz="2000" b="1" i="1">
                        <a:latin typeface="Cambria Math" panose="02040503050406030204" pitchFamily="18" charset="0"/>
                      </a:rPr>
                      <m:t>𝒊𝒇</m:t>
                    </m:r>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 </m:t>
                    </m:r>
                    <m:r>
                      <a:rPr lang="en-US" sz="2000" b="1" i="1">
                        <a:latin typeface="Cambria Math" panose="02040503050406030204" pitchFamily="18" charset="0"/>
                      </a:rPr>
                      <m:t>𝒕𝒉𝒆𝒏</m:t>
                    </m:r>
                    <m:r>
                      <a:rPr lang="en-US" sz="2000" b="1" i="1">
                        <a:latin typeface="Cambria Math" panose="02040503050406030204" pitchFamily="18" charset="0"/>
                      </a:rPr>
                      <m:t> </m:t>
                    </m:r>
                    <m:r>
                      <a:rPr lang="en-US" sz="2000" i="1">
                        <a:latin typeface="Cambria Math" panose="02040503050406030204" pitchFamily="18" charset="0"/>
                      </a:rPr>
                      <m:t>𝑣</m:t>
                    </m:r>
                    <m:r>
                      <a:rPr lang="en-US" sz="2000" i="1">
                        <a:latin typeface="Cambria Math" panose="02040503050406030204" pitchFamily="18" charset="0"/>
                      </a:rPr>
                      <m:t> </m:t>
                    </m:r>
                    <m:r>
                      <a:rPr lang="en-US" sz="2000" b="1" i="1">
                        <a:latin typeface="Cambria Math" panose="02040503050406030204" pitchFamily="18" charset="0"/>
                      </a:rPr>
                      <m:t>𝒆𝒍𝒔𝒆</m:t>
                    </m:r>
                    <m:r>
                      <a:rPr lang="en-US" sz="2000" i="1">
                        <a:latin typeface="Cambria Math" panose="02040503050406030204" pitchFamily="18" charset="0"/>
                      </a:rPr>
                      <m:t> </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oMath>
                </a14:m>
                <a:endParaRPr lang="en-US" sz="2000" dirty="0" smtClean="0"/>
              </a:p>
              <a:p>
                <a:pPr marL="0" indent="0">
                  <a:buNone/>
                </a:pPr>
                <a:endParaRPr lang="en-US" sz="2000" dirty="0"/>
              </a:p>
              <a:p>
                <a:pPr marL="0" indent="0">
                  <a:buNone/>
                </a:pPr>
                <a:r>
                  <a:rPr lang="en-US" sz="2000" dirty="0" smtClean="0"/>
                  <a:t>Thus, </a:t>
                </a:r>
                <a14:m>
                  <m:oMath xmlns:m="http://schemas.openxmlformats.org/officeDocument/2006/math">
                    <m:r>
                      <a:rPr lang="en-US" sz="2000" b="0" i="1" dirty="0" smtClean="0">
                        <a:latin typeface="Cambria Math" panose="02040503050406030204" pitchFamily="18" charset="0"/>
                      </a:rPr>
                      <m:t>𝑀</m:t>
                    </m:r>
                    <m:r>
                      <a:rPr lang="en-US" sz="2000" b="0" i="1" dirty="0" smtClean="0">
                        <a:latin typeface="Cambria Math" panose="02040503050406030204" pitchFamily="18" charset="0"/>
                      </a:rPr>
                      <m:t>(</m:t>
                    </m:r>
                    <m:r>
                      <m:rPr>
                        <m:sty m:val="p"/>
                      </m:rPr>
                      <a:rPr lang="en-US" sz="2000" i="0" dirty="0">
                        <a:latin typeface="Cambria Math" panose="02040503050406030204" pitchFamily="18" charset="0"/>
                      </a:rPr>
                      <m:t>store</m:t>
                    </m:r>
                    <m:d>
                      <m:dPr>
                        <m:ctrlPr>
                          <a:rPr lang="en-US" sz="2000" i="1" dirty="0">
                            <a:latin typeface="Cambria Math" panose="02040503050406030204" pitchFamily="18" charset="0"/>
                          </a:rPr>
                        </m:ctrlPr>
                      </m:dPr>
                      <m:e>
                        <m:r>
                          <a:rPr lang="en-US" sz="2000" i="1" dirty="0">
                            <a:latin typeface="Cambria Math" panose="02040503050406030204" pitchFamily="18" charset="0"/>
                          </a:rPr>
                          <m:t>𝐴</m:t>
                        </m:r>
                        <m:r>
                          <a:rPr lang="en-US" sz="2000" i="1" dirty="0" err="1">
                            <a:latin typeface="Cambria Math" panose="02040503050406030204" pitchFamily="18" charset="0"/>
                          </a:rPr>
                          <m:t>,</m:t>
                        </m:r>
                        <m:r>
                          <a:rPr lang="en-US" sz="2000" i="1" dirty="0" err="1">
                            <a:latin typeface="Cambria Math" panose="02040503050406030204" pitchFamily="18" charset="0"/>
                          </a:rPr>
                          <m:t>𝑖</m:t>
                        </m:r>
                        <m:r>
                          <a:rPr lang="en-US" sz="2000" i="1" dirty="0" err="1">
                            <a:latin typeface="Cambria Math" panose="02040503050406030204" pitchFamily="18" charset="0"/>
                          </a:rPr>
                          <m:t>,</m:t>
                        </m:r>
                        <m:r>
                          <a:rPr lang="en-US" sz="2000" i="1" dirty="0" err="1">
                            <a:latin typeface="Cambria Math" panose="02040503050406030204" pitchFamily="18" charset="0"/>
                          </a:rPr>
                          <m:t>𝑣</m:t>
                        </m:r>
                      </m:e>
                    </m:d>
                    <m:r>
                      <a:rPr lang="en-US" sz="2000" b="0" i="1" dirty="0" smtClean="0">
                        <a:latin typeface="Cambria Math" panose="02040503050406030204" pitchFamily="18" charset="0"/>
                      </a:rPr>
                      <m:t>[</m:t>
                    </m:r>
                    <m:r>
                      <a:rPr lang="en-US" sz="2000" b="0" i="1" dirty="0" smtClean="0">
                        <a:latin typeface="Cambria Math" panose="02040503050406030204" pitchFamily="18" charset="0"/>
                      </a:rPr>
                      <m:t>𝑗</m:t>
                    </m:r>
                    <m:r>
                      <a:rPr lang="en-US" sz="2000" b="0" i="1" dirty="0" smtClean="0">
                        <a:latin typeface="Cambria Math" panose="02040503050406030204" pitchFamily="18" charset="0"/>
                      </a:rPr>
                      <m:t>])</m:t>
                    </m:r>
                  </m:oMath>
                </a14:m>
                <a:r>
                  <a:rPr lang="en-US" sz="2000" i="1" dirty="0" smtClean="0">
                    <a:latin typeface="Cambria Math" panose="02040503050406030204" pitchFamily="18" charset="0"/>
                  </a:rPr>
                  <a:t/>
                </a:r>
                <a:br>
                  <a:rPr lang="en-US" sz="2000" i="1" dirty="0" smtClean="0">
                    <a:latin typeface="Cambria Math" panose="02040503050406030204" pitchFamily="18" charset="0"/>
                  </a:rPr>
                </a:br>
                <a:r>
                  <a:rPr lang="en-US" sz="2000" i="1" dirty="0" smtClean="0">
                    <a:latin typeface="Cambria Math" panose="02040503050406030204" pitchFamily="18" charset="0"/>
                  </a:rPr>
                  <a:t>                          </a:t>
                </a:r>
                <a14:m>
                  <m:oMath xmlns:m="http://schemas.openxmlformats.org/officeDocument/2006/math">
                    <m:r>
                      <a:rPr lang="en-US" sz="2000" b="0" i="1" dirty="0" smtClean="0">
                        <a:latin typeface="Cambria Math" panose="02040503050406030204" pitchFamily="18" charset="0"/>
                      </a:rPr>
                      <m:t>= </m:t>
                    </m:r>
                    <m:r>
                      <a:rPr lang="en-US" sz="2000" b="0" i="1" dirty="0" smtClean="0">
                        <a:latin typeface="Cambria Math" panose="02040503050406030204" pitchFamily="18" charset="0"/>
                      </a:rPr>
                      <m:t>𝑀</m:t>
                    </m:r>
                    <m:d>
                      <m:dPr>
                        <m:ctrlPr>
                          <a:rPr lang="en-US" sz="2000" b="0" i="1" dirty="0" smtClean="0">
                            <a:latin typeface="Cambria Math" panose="02040503050406030204" pitchFamily="18" charset="0"/>
                          </a:rPr>
                        </m:ctrlPr>
                      </m:dPr>
                      <m:e>
                        <m:r>
                          <a:rPr lang="en-US" sz="2000" b="1" i="1">
                            <a:latin typeface="Cambria Math" panose="02040503050406030204" pitchFamily="18" charset="0"/>
                          </a:rPr>
                          <m:t>𝒊𝒇</m:t>
                        </m:r>
                        <m:r>
                          <a:rPr lang="en-US" sz="2000" i="1">
                            <a:latin typeface="Cambria Math" panose="02040503050406030204" pitchFamily="18" charset="0"/>
                          </a:rPr>
                          <m:t> </m:t>
                        </m:r>
                        <m:r>
                          <a:rPr lang="en-US" sz="2000" i="1">
                            <a:latin typeface="Cambria Math" panose="02040503050406030204" pitchFamily="18" charset="0"/>
                          </a:rPr>
                          <m:t>𝑖</m:t>
                        </m:r>
                        <m:r>
                          <a:rPr lang="en-US" sz="2000" i="1">
                            <a:latin typeface="Cambria Math" panose="02040503050406030204" pitchFamily="18" charset="0"/>
                          </a:rPr>
                          <m:t>=</m:t>
                        </m:r>
                        <m:r>
                          <a:rPr lang="en-US" sz="2000" i="1">
                            <a:latin typeface="Cambria Math" panose="02040503050406030204" pitchFamily="18" charset="0"/>
                          </a:rPr>
                          <m:t>𝑗</m:t>
                        </m:r>
                        <m:r>
                          <a:rPr lang="en-US" sz="2000" i="1">
                            <a:latin typeface="Cambria Math" panose="02040503050406030204" pitchFamily="18" charset="0"/>
                          </a:rPr>
                          <m:t> </m:t>
                        </m:r>
                        <m:r>
                          <a:rPr lang="en-US" sz="2000" b="1" i="1">
                            <a:latin typeface="Cambria Math" panose="02040503050406030204" pitchFamily="18" charset="0"/>
                          </a:rPr>
                          <m:t>𝒕𝒉𝒆𝒏</m:t>
                        </m:r>
                        <m:r>
                          <a:rPr lang="en-US" sz="2000" b="1" i="1">
                            <a:latin typeface="Cambria Math" panose="02040503050406030204" pitchFamily="18" charset="0"/>
                          </a:rPr>
                          <m:t> </m:t>
                        </m:r>
                        <m:r>
                          <a:rPr lang="en-US" sz="2000" i="1">
                            <a:latin typeface="Cambria Math" panose="02040503050406030204" pitchFamily="18" charset="0"/>
                          </a:rPr>
                          <m:t>𝑣</m:t>
                        </m:r>
                        <m:r>
                          <a:rPr lang="en-US" sz="2000" i="1">
                            <a:latin typeface="Cambria Math" panose="02040503050406030204" pitchFamily="18" charset="0"/>
                          </a:rPr>
                          <m:t> </m:t>
                        </m:r>
                        <m:r>
                          <a:rPr lang="en-US" sz="2000" b="1" i="1">
                            <a:latin typeface="Cambria Math" panose="02040503050406030204" pitchFamily="18" charset="0"/>
                          </a:rPr>
                          <m:t>𝒆𝒍𝒔𝒆</m:t>
                        </m:r>
                        <m:r>
                          <a:rPr lang="en-US" sz="2000" i="1">
                            <a:latin typeface="Cambria Math" panose="02040503050406030204" pitchFamily="18" charset="0"/>
                          </a:rPr>
                          <m:t> </m:t>
                        </m:r>
                        <m:r>
                          <a:rPr lang="en-US" sz="2000" b="0" i="1" smtClean="0">
                            <a:latin typeface="Cambria Math" panose="02040503050406030204" pitchFamily="18" charset="0"/>
                          </a:rPr>
                          <m:t>𝐴</m:t>
                        </m:r>
                        <m:r>
                          <a:rPr lang="en-US" sz="2000" b="0" i="1" smtClean="0">
                            <a:latin typeface="Cambria Math" panose="02040503050406030204" pitchFamily="18" charset="0"/>
                          </a:rPr>
                          <m:t>[</m:t>
                        </m:r>
                        <m:r>
                          <a:rPr lang="en-US" sz="2000" b="0" i="1" smtClean="0">
                            <a:latin typeface="Cambria Math" panose="02040503050406030204" pitchFamily="18" charset="0"/>
                          </a:rPr>
                          <m:t>𝑗</m:t>
                        </m:r>
                        <m:r>
                          <a:rPr lang="en-US" sz="2000" b="0" i="1" smtClean="0">
                            <a:latin typeface="Cambria Math" panose="02040503050406030204" pitchFamily="18" charset="0"/>
                          </a:rPr>
                          <m:t>]</m:t>
                        </m:r>
                      </m:e>
                    </m:d>
                  </m:oMath>
                </a14:m>
                <a:r>
                  <a:rPr lang="en-US" sz="2000" b="0" i="1" dirty="0" smtClean="0">
                    <a:latin typeface="Cambria Math" panose="02040503050406030204" pitchFamily="18" charset="0"/>
                  </a:rPr>
                  <a:t/>
                </a:r>
                <a:br>
                  <a:rPr lang="en-US" sz="2000" b="0" i="1" dirty="0" smtClean="0">
                    <a:latin typeface="Cambria Math" panose="02040503050406030204" pitchFamily="18" charset="0"/>
                  </a:rPr>
                </a:br>
                <a:r>
                  <a:rPr lang="en-US" sz="2000" b="0" i="1" dirty="0" smtClean="0">
                    <a:latin typeface="Cambria Math" panose="02040503050406030204" pitchFamily="18" charset="0"/>
                  </a:rPr>
                  <a:t>                          </a:t>
                </a:r>
                <a14:m>
                  <m:oMath xmlns:m="http://schemas.openxmlformats.org/officeDocument/2006/math">
                    <m:r>
                      <a:rPr lang="en-US" sz="2000" b="0" i="1" smtClean="0">
                        <a:latin typeface="Cambria Math" panose="02040503050406030204" pitchFamily="18" charset="0"/>
                      </a:rPr>
                      <m:t>=</m:t>
                    </m:r>
                    <m:r>
                      <a:rPr lang="en-US" sz="2000" b="1" i="1" dirty="0">
                        <a:latin typeface="Cambria Math" panose="02040503050406030204" pitchFamily="18" charset="0"/>
                      </a:rPr>
                      <m:t>𝒊𝒇</m:t>
                    </m:r>
                    <m:r>
                      <a:rPr lang="en-US" sz="2000" i="1" dirty="0">
                        <a:latin typeface="Cambria Math" panose="02040503050406030204" pitchFamily="18" charset="0"/>
                      </a:rPr>
                      <m:t> </m:t>
                    </m:r>
                    <m:r>
                      <a:rPr lang="en-US" sz="2000" i="1" dirty="0">
                        <a:latin typeface="Cambria Math" panose="02040503050406030204" pitchFamily="18" charset="0"/>
                      </a:rPr>
                      <m:t>𝑀</m:t>
                    </m:r>
                    <m:r>
                      <a:rPr lang="en-US" sz="2000" i="1" dirty="0">
                        <a:latin typeface="Cambria Math" panose="02040503050406030204" pitchFamily="18" charset="0"/>
                      </a:rPr>
                      <m:t>(</m:t>
                    </m:r>
                    <m:r>
                      <a:rPr lang="en-US" sz="2000" i="1" dirty="0" err="1">
                        <a:latin typeface="Cambria Math" panose="02040503050406030204" pitchFamily="18" charset="0"/>
                      </a:rPr>
                      <m:t>𝑖</m:t>
                    </m:r>
                    <m:r>
                      <a:rPr lang="en-US" sz="2000" i="1" dirty="0">
                        <a:latin typeface="Cambria Math" panose="02040503050406030204" pitchFamily="18" charset="0"/>
                      </a:rPr>
                      <m:t>) =</m:t>
                    </m:r>
                    <m:r>
                      <a:rPr lang="en-US" sz="2000" b="0" i="1" dirty="0" smtClean="0">
                        <a:latin typeface="Cambria Math" panose="02040503050406030204" pitchFamily="18" charset="0"/>
                      </a:rPr>
                      <m:t>𝑀</m:t>
                    </m:r>
                    <m:r>
                      <a:rPr lang="en-US" sz="2000" b="0" i="1" dirty="0" smtClean="0">
                        <a:latin typeface="Cambria Math" panose="02040503050406030204" pitchFamily="18" charset="0"/>
                      </a:rPr>
                      <m:t>(</m:t>
                    </m:r>
                    <m:r>
                      <a:rPr lang="en-US" sz="2000" i="1" dirty="0">
                        <a:latin typeface="Cambria Math" panose="02040503050406030204" pitchFamily="18" charset="0"/>
                      </a:rPr>
                      <m:t>𝑗</m:t>
                    </m:r>
                    <m:r>
                      <a:rPr lang="en-US" sz="2000" b="0" i="1" dirty="0" smtClean="0">
                        <a:latin typeface="Cambria Math" panose="02040503050406030204" pitchFamily="18" charset="0"/>
                      </a:rPr>
                      <m:t>)</m:t>
                    </m:r>
                    <m:r>
                      <a:rPr lang="en-US" sz="2000" i="1" dirty="0">
                        <a:latin typeface="Cambria Math" panose="02040503050406030204" pitchFamily="18" charset="0"/>
                      </a:rPr>
                      <m:t> </m:t>
                    </m:r>
                    <m:r>
                      <a:rPr lang="en-US" sz="2000" b="1" i="1" dirty="0">
                        <a:latin typeface="Cambria Math" panose="02040503050406030204" pitchFamily="18" charset="0"/>
                      </a:rPr>
                      <m:t>𝒕𝒉𝒆𝒏</m:t>
                    </m:r>
                    <m:r>
                      <a:rPr lang="en-US" sz="2000" b="1" i="1" dirty="0">
                        <a:latin typeface="Cambria Math" panose="02040503050406030204" pitchFamily="18" charset="0"/>
                      </a:rPr>
                      <m:t> </m:t>
                    </m:r>
                    <m:r>
                      <a:rPr lang="en-US" sz="2000" i="1" dirty="0">
                        <a:latin typeface="Cambria Math" panose="02040503050406030204" pitchFamily="18" charset="0"/>
                      </a:rPr>
                      <m:t>𝑀</m:t>
                    </m:r>
                    <m:r>
                      <a:rPr lang="en-US" sz="2000" i="1" dirty="0">
                        <a:latin typeface="Cambria Math" panose="02040503050406030204" pitchFamily="18" charset="0"/>
                      </a:rPr>
                      <m:t>(</m:t>
                    </m:r>
                    <m:r>
                      <a:rPr lang="en-US" sz="2000" i="1" dirty="0">
                        <a:latin typeface="Cambria Math" panose="02040503050406030204" pitchFamily="18" charset="0"/>
                      </a:rPr>
                      <m:t>𝑣</m:t>
                    </m:r>
                    <m:r>
                      <a:rPr lang="en-US" sz="2000" i="1" dirty="0">
                        <a:latin typeface="Cambria Math" panose="02040503050406030204" pitchFamily="18" charset="0"/>
                      </a:rPr>
                      <m:t>) </m:t>
                    </m:r>
                    <m:r>
                      <a:rPr lang="en-US" sz="2000" b="1" i="1" dirty="0">
                        <a:latin typeface="Cambria Math" panose="02040503050406030204" pitchFamily="18" charset="0"/>
                      </a:rPr>
                      <m:t>𝒆𝒍𝒔𝒆</m:t>
                    </m:r>
                    <m:r>
                      <a:rPr lang="en-US" sz="2000" i="1" dirty="0">
                        <a:latin typeface="Cambria Math" panose="02040503050406030204" pitchFamily="18" charset="0"/>
                      </a:rPr>
                      <m:t> </m:t>
                    </m:r>
                    <m:r>
                      <a:rPr lang="en-US" sz="2000" i="1" dirty="0">
                        <a:latin typeface="Cambria Math" panose="02040503050406030204" pitchFamily="18" charset="0"/>
                      </a:rPr>
                      <m:t>𝑀</m:t>
                    </m:r>
                    <m:r>
                      <a:rPr lang="en-US" sz="2000" i="1" dirty="0">
                        <a:latin typeface="Cambria Math" panose="02040503050406030204" pitchFamily="18" charset="0"/>
                      </a:rPr>
                      <m:t>(</m:t>
                    </m:r>
                    <m:r>
                      <a:rPr lang="en-US" sz="2000" b="0" i="1" dirty="0" smtClean="0">
                        <a:latin typeface="Cambria Math" panose="02040503050406030204" pitchFamily="18" charset="0"/>
                      </a:rPr>
                      <m:t>𝐴</m:t>
                    </m:r>
                    <m:r>
                      <a:rPr lang="en-US" sz="2000" b="0" i="1" dirty="0" smtClean="0">
                        <a:latin typeface="Cambria Math" panose="02040503050406030204" pitchFamily="18" charset="0"/>
                      </a:rPr>
                      <m:t>[</m:t>
                    </m:r>
                    <m:r>
                      <a:rPr lang="en-US" sz="2000" i="1" dirty="0" err="1">
                        <a:latin typeface="Cambria Math" panose="02040503050406030204" pitchFamily="18" charset="0"/>
                      </a:rPr>
                      <m:t>𝑗</m:t>
                    </m:r>
                    <m:r>
                      <a:rPr lang="en-US" sz="2000" b="0" i="1" dirty="0" smtClean="0">
                        <a:latin typeface="Cambria Math" panose="02040503050406030204" pitchFamily="18" charset="0"/>
                      </a:rPr>
                      <m:t>]</m:t>
                    </m:r>
                    <m:r>
                      <a:rPr lang="en-US" sz="2000" i="1" dirty="0">
                        <a:latin typeface="Cambria Math" panose="02040503050406030204" pitchFamily="18" charset="0"/>
                      </a:rPr>
                      <m:t>)</m:t>
                    </m:r>
                  </m:oMath>
                </a14:m>
                <a:endParaRPr lang="en-US" sz="2000" i="1" dirty="0"/>
              </a:p>
              <a:p>
                <a:pPr marL="0" indent="0">
                  <a:buNone/>
                </a:pPr>
                <a:endParaRPr lang="en-US" sz="2000" dirty="0" smtClean="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381000" y="1450975"/>
                <a:ext cx="8382000" cy="5667770"/>
              </a:xfrm>
              <a:blipFill rotWithShape="0">
                <a:blip r:embed="rId2"/>
                <a:stretch>
                  <a:fillRect l="-1527" t="-1720"/>
                </a:stretch>
              </a:blipFill>
            </p:spPr>
            <p:txBody>
              <a:bodyPr/>
              <a:lstStyle/>
              <a:p>
                <a:r>
                  <a:rPr lang="en-US">
                    <a:noFill/>
                  </a:rPr>
                  <a:t> </a:t>
                </a:r>
              </a:p>
            </p:txBody>
          </p:sp>
        </mc:Fallback>
      </mc:AlternateContent>
    </p:spTree>
    <p:extLst>
      <p:ext uri="{BB962C8B-B14F-4D97-AF65-F5344CB8AC3E}">
        <p14:creationId xmlns:p14="http://schemas.microsoft.com/office/powerpoint/2010/main" val="385113912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Arrays and Efficiency</a:t>
            </a:r>
            <a:endParaRPr lang="en-US" dirty="0"/>
          </a:p>
        </p:txBody>
      </p:sp>
      <p:sp>
        <p:nvSpPr>
          <p:cNvPr id="3" name="Content Placeholder 2"/>
          <p:cNvSpPr>
            <a:spLocks noGrp="1"/>
          </p:cNvSpPr>
          <p:nvPr>
            <p:ph idx="1"/>
          </p:nvPr>
        </p:nvSpPr>
        <p:spPr/>
        <p:txBody>
          <a:bodyPr/>
          <a:lstStyle/>
          <a:p>
            <a:r>
              <a:rPr lang="en-US" dirty="0" smtClean="0"/>
              <a:t>Adding axioms for all indices is </a:t>
            </a:r>
            <a:r>
              <a:rPr lang="en-US" i="1" dirty="0" smtClean="0"/>
              <a:t>expensive</a:t>
            </a:r>
          </a:p>
          <a:p>
            <a:r>
              <a:rPr lang="en-US" dirty="0" smtClean="0"/>
              <a:t>Store and extensionality axioms introduce branching</a:t>
            </a:r>
          </a:p>
          <a:p>
            <a:pPr marL="0" indent="0">
              <a:buNone/>
            </a:pPr>
            <a:endParaRPr lang="en-US" dirty="0"/>
          </a:p>
          <a:p>
            <a:pPr marL="0" indent="0">
              <a:buNone/>
            </a:pPr>
            <a:r>
              <a:rPr lang="en-US" i="1" dirty="0" smtClean="0"/>
              <a:t>Selectively </a:t>
            </a:r>
            <a:r>
              <a:rPr lang="en-US" dirty="0" smtClean="0"/>
              <a:t>add axioms on demand</a:t>
            </a:r>
          </a:p>
          <a:p>
            <a:pPr lvl="2"/>
            <a:r>
              <a:rPr lang="en-US" dirty="0" err="1" smtClean="0"/>
              <a:t>Boolector</a:t>
            </a:r>
            <a:r>
              <a:rPr lang="en-US" smtClean="0"/>
              <a:t>: </a:t>
            </a:r>
            <a:r>
              <a:rPr lang="en-US" smtClean="0"/>
              <a:t>Dual </a:t>
            </a:r>
            <a:r>
              <a:rPr lang="en-US" dirty="0" smtClean="0"/>
              <a:t>propagation to delay adding axioms </a:t>
            </a:r>
          </a:p>
          <a:p>
            <a:pPr lvl="2"/>
            <a:r>
              <a:rPr lang="en-US" dirty="0" smtClean="0"/>
              <a:t>Z3: relevancy propagation</a:t>
            </a:r>
          </a:p>
          <a:p>
            <a:endParaRPr lang="en-US" dirty="0" smtClean="0"/>
          </a:p>
        </p:txBody>
      </p:sp>
    </p:spTree>
    <p:extLst>
      <p:ext uri="{BB962C8B-B14F-4D97-AF65-F5344CB8AC3E}">
        <p14:creationId xmlns:p14="http://schemas.microsoft.com/office/powerpoint/2010/main" val="2444356777"/>
      </p:ext>
    </p:extLst>
  </p:cSld>
  <p:clrMapOvr>
    <a:masterClrMapping/>
  </p:clrMapOvr>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057146"/>
            <a:ext cx="7772400" cy="1362075"/>
          </a:xfrm>
        </p:spPr>
        <p:txBody>
          <a:bodyPr/>
          <a:lstStyle/>
          <a:p>
            <a:r>
              <a:rPr lang="en-US" dirty="0" smtClean="0"/>
              <a:t>Arithmetic</a:t>
            </a:r>
            <a:endParaRPr lang="en-US" dirty="0"/>
          </a:p>
        </p:txBody>
      </p:sp>
    </p:spTree>
    <p:extLst>
      <p:ext uri="{BB962C8B-B14F-4D97-AF65-F5344CB8AC3E}">
        <p14:creationId xmlns:p14="http://schemas.microsoft.com/office/powerpoint/2010/main" val="172520276"/>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ight Arrow 19"/>
          <p:cNvSpPr/>
          <p:nvPr/>
        </p:nvSpPr>
        <p:spPr>
          <a:xfrm rot="20233953">
            <a:off x="5374905" y="6003721"/>
            <a:ext cx="1586742" cy="177628"/>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p:cNvSpPr>
            <a:spLocks noGrp="1"/>
          </p:cNvSpPr>
          <p:nvPr>
            <p:ph type="title"/>
          </p:nvPr>
        </p:nvSpPr>
        <p:spPr/>
        <p:txBody>
          <a:bodyPr/>
          <a:lstStyle/>
          <a:p>
            <a:r>
              <a:rPr lang="en-US" dirty="0" smtClean="0"/>
              <a:t>Some Arithmetical Theories</a:t>
            </a:r>
            <a:endParaRPr lang="en-US" dirty="0"/>
          </a:p>
        </p:txBody>
      </p:sp>
      <p:sp>
        <p:nvSpPr>
          <p:cNvPr id="3" name="Rounded Rectangle 2"/>
          <p:cNvSpPr/>
          <p:nvPr/>
        </p:nvSpPr>
        <p:spPr>
          <a:xfrm>
            <a:off x="990600" y="1828800"/>
            <a:ext cx="16764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err="1" smtClean="0"/>
              <a:t>Presburger</a:t>
            </a:r>
            <a:r>
              <a:rPr lang="en-US" dirty="0" smtClean="0"/>
              <a:t>/</a:t>
            </a:r>
            <a:r>
              <a:rPr lang="en-US" dirty="0" err="1" smtClean="0"/>
              <a:t>Buchi</a:t>
            </a:r>
            <a:r>
              <a:rPr lang="en-US" dirty="0" smtClean="0"/>
              <a:t> Arithmetic</a:t>
            </a:r>
            <a:endParaRPr lang="en-US" dirty="0"/>
          </a:p>
        </p:txBody>
      </p:sp>
      <p:sp>
        <p:nvSpPr>
          <p:cNvPr id="4" name="Rounded Rectangle 3"/>
          <p:cNvSpPr/>
          <p:nvPr/>
        </p:nvSpPr>
        <p:spPr>
          <a:xfrm>
            <a:off x="2438400" y="3962400"/>
            <a:ext cx="16383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Integer Linear</a:t>
            </a:r>
            <a:br>
              <a:rPr lang="en-US" dirty="0" smtClean="0"/>
            </a:br>
            <a:r>
              <a:rPr lang="en-US" dirty="0" smtClean="0"/>
              <a:t>Arithmetic</a:t>
            </a:r>
            <a:endParaRPr lang="en-US" dirty="0"/>
          </a:p>
        </p:txBody>
      </p:sp>
      <p:sp>
        <p:nvSpPr>
          <p:cNvPr id="5" name="Rounded Rectangle 4"/>
          <p:cNvSpPr/>
          <p:nvPr/>
        </p:nvSpPr>
        <p:spPr>
          <a:xfrm>
            <a:off x="3421310" y="2895600"/>
            <a:ext cx="1676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Mixed Integer Linear</a:t>
            </a:r>
            <a:br>
              <a:rPr lang="en-US" dirty="0" smtClean="0"/>
            </a:br>
            <a:r>
              <a:rPr lang="en-US" dirty="0" smtClean="0"/>
              <a:t>Arithmetic</a:t>
            </a:r>
            <a:endParaRPr lang="en-US" dirty="0"/>
          </a:p>
        </p:txBody>
      </p:sp>
      <p:sp>
        <p:nvSpPr>
          <p:cNvPr id="6" name="Rounded Rectangle 5"/>
          <p:cNvSpPr/>
          <p:nvPr/>
        </p:nvSpPr>
        <p:spPr>
          <a:xfrm>
            <a:off x="4733405" y="3979073"/>
            <a:ext cx="1676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Linear</a:t>
            </a:r>
            <a:br>
              <a:rPr lang="en-US" dirty="0" smtClean="0"/>
            </a:br>
            <a:r>
              <a:rPr lang="en-US" dirty="0" smtClean="0"/>
              <a:t>Arithmetic</a:t>
            </a:r>
            <a:endParaRPr lang="en-US" dirty="0"/>
          </a:p>
        </p:txBody>
      </p:sp>
      <p:sp>
        <p:nvSpPr>
          <p:cNvPr id="7" name="Rounded Rectangle 6"/>
          <p:cNvSpPr/>
          <p:nvPr/>
        </p:nvSpPr>
        <p:spPr>
          <a:xfrm>
            <a:off x="5464653" y="2878927"/>
            <a:ext cx="16764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Real non-linear</a:t>
            </a:r>
            <a:br>
              <a:rPr lang="en-US" dirty="0" smtClean="0"/>
            </a:br>
            <a:r>
              <a:rPr lang="en-US" dirty="0" smtClean="0"/>
              <a:t>Arithmetic</a:t>
            </a:r>
            <a:endParaRPr lang="en-US" dirty="0"/>
          </a:p>
        </p:txBody>
      </p:sp>
      <p:sp>
        <p:nvSpPr>
          <p:cNvPr id="8" name="Rounded Rectangle 7"/>
          <p:cNvSpPr/>
          <p:nvPr/>
        </p:nvSpPr>
        <p:spPr>
          <a:xfrm>
            <a:off x="6629400" y="1758946"/>
            <a:ext cx="1676400" cy="762000"/>
          </a:xfrm>
          <a:prstGeom prst="roundRect">
            <a:avLst/>
          </a:prstGeom>
        </p:spPr>
        <p:style>
          <a:lnRef idx="2">
            <a:schemeClr val="accent6">
              <a:shade val="50000"/>
            </a:schemeClr>
          </a:lnRef>
          <a:fillRef idx="1">
            <a:schemeClr val="accent6"/>
          </a:fillRef>
          <a:effectRef idx="0">
            <a:schemeClr val="accent6"/>
          </a:effectRef>
          <a:fontRef idx="minor">
            <a:schemeClr val="lt1"/>
          </a:fontRef>
        </p:style>
        <p:txBody>
          <a:bodyPr rtlCol="0" anchor="ctr"/>
          <a:lstStyle/>
          <a:p>
            <a:pPr algn="ctr"/>
            <a:r>
              <a:rPr lang="en-US" dirty="0" smtClean="0"/>
              <a:t>Real non-linear</a:t>
            </a:r>
            <a:br>
              <a:rPr lang="en-US" dirty="0" smtClean="0"/>
            </a:br>
            <a:r>
              <a:rPr lang="en-US" dirty="0" smtClean="0"/>
              <a:t>Arithmetic</a:t>
            </a:r>
            <a:endParaRPr lang="en-US" dirty="0"/>
          </a:p>
        </p:txBody>
      </p:sp>
      <p:sp>
        <p:nvSpPr>
          <p:cNvPr id="10" name="Rounded Rectangle 9"/>
          <p:cNvSpPr/>
          <p:nvPr/>
        </p:nvSpPr>
        <p:spPr>
          <a:xfrm>
            <a:off x="6477000" y="4983162"/>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UTVPI </a:t>
            </a:r>
          </a:p>
          <a:p>
            <a:pPr algn="ctr"/>
            <a:r>
              <a:rPr lang="en-US" dirty="0" smtClean="0"/>
              <a:t>x + y &lt; 3, x –z &lt;2</a:t>
            </a:r>
            <a:endParaRPr lang="en-US" dirty="0"/>
          </a:p>
        </p:txBody>
      </p:sp>
      <p:sp>
        <p:nvSpPr>
          <p:cNvPr id="11" name="Rounded Rectangle 10"/>
          <p:cNvSpPr/>
          <p:nvPr/>
        </p:nvSpPr>
        <p:spPr>
          <a:xfrm>
            <a:off x="2006448" y="4983162"/>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Horn Inequalities</a:t>
            </a:r>
          </a:p>
          <a:p>
            <a:pPr algn="ctr"/>
            <a:r>
              <a:rPr lang="en-US" dirty="0"/>
              <a:t>3</a:t>
            </a:r>
            <a:r>
              <a:rPr lang="en-US" dirty="0" smtClean="0"/>
              <a:t>x + 2y &lt; z + 4</a:t>
            </a:r>
            <a:endParaRPr lang="en-US" dirty="0"/>
          </a:p>
        </p:txBody>
      </p:sp>
      <p:sp>
        <p:nvSpPr>
          <p:cNvPr id="12" name="Rounded Rectangle 11"/>
          <p:cNvSpPr/>
          <p:nvPr/>
        </p:nvSpPr>
        <p:spPr>
          <a:xfrm>
            <a:off x="4191000" y="4983162"/>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TVPI Differences</a:t>
            </a:r>
          </a:p>
          <a:p>
            <a:pPr algn="ctr"/>
            <a:r>
              <a:rPr lang="en-US" dirty="0" smtClean="0"/>
              <a:t>2x - 3y &lt; 3</a:t>
            </a:r>
            <a:endParaRPr lang="en-US" dirty="0"/>
          </a:p>
        </p:txBody>
      </p:sp>
      <p:sp>
        <p:nvSpPr>
          <p:cNvPr id="13" name="Rounded Rectangle 12"/>
          <p:cNvSpPr/>
          <p:nvPr/>
        </p:nvSpPr>
        <p:spPr>
          <a:xfrm>
            <a:off x="214313" y="4962786"/>
            <a:ext cx="13716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 Pseudo Booleans</a:t>
            </a:r>
            <a:endParaRPr lang="en-US" dirty="0"/>
          </a:p>
        </p:txBody>
      </p:sp>
      <p:sp>
        <p:nvSpPr>
          <p:cNvPr id="14" name="Down Arrow 13"/>
          <p:cNvSpPr/>
          <p:nvPr/>
        </p:nvSpPr>
        <p:spPr>
          <a:xfrm rot="11471463">
            <a:off x="1455743" y="2584423"/>
            <a:ext cx="167920" cy="2384740"/>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Down Arrow 14"/>
          <p:cNvSpPr/>
          <p:nvPr/>
        </p:nvSpPr>
        <p:spPr>
          <a:xfrm rot="9137094">
            <a:off x="2339194" y="2512204"/>
            <a:ext cx="168152" cy="157992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Up Arrow 16"/>
          <p:cNvSpPr/>
          <p:nvPr/>
        </p:nvSpPr>
        <p:spPr>
          <a:xfrm rot="3100069">
            <a:off x="1906859" y="4311016"/>
            <a:ext cx="173147" cy="1096962"/>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Up Arrow 17"/>
          <p:cNvSpPr/>
          <p:nvPr/>
        </p:nvSpPr>
        <p:spPr>
          <a:xfrm>
            <a:off x="3478460" y="3676650"/>
            <a:ext cx="163361" cy="266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Up Arrow 18"/>
          <p:cNvSpPr/>
          <p:nvPr/>
        </p:nvSpPr>
        <p:spPr>
          <a:xfrm rot="18052136">
            <a:off x="3823338" y="5434434"/>
            <a:ext cx="211058" cy="1510606"/>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Up Arrow 21"/>
          <p:cNvSpPr/>
          <p:nvPr/>
        </p:nvSpPr>
        <p:spPr>
          <a:xfrm>
            <a:off x="5867400" y="3676650"/>
            <a:ext cx="163361" cy="266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4" name="Up Arrow 23"/>
          <p:cNvSpPr/>
          <p:nvPr/>
        </p:nvSpPr>
        <p:spPr>
          <a:xfrm>
            <a:off x="4942039" y="5764212"/>
            <a:ext cx="163361" cy="26670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7" name="Up Arrow 26"/>
          <p:cNvSpPr/>
          <p:nvPr/>
        </p:nvSpPr>
        <p:spPr>
          <a:xfrm>
            <a:off x="4789639" y="3676650"/>
            <a:ext cx="163361" cy="285750"/>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Up Arrow 22"/>
          <p:cNvSpPr/>
          <p:nvPr/>
        </p:nvSpPr>
        <p:spPr>
          <a:xfrm>
            <a:off x="6858001" y="2556668"/>
            <a:ext cx="152400" cy="286535"/>
          </a:xfrm>
          <a:prstGeom prst="up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Rounded Rectangle 8"/>
          <p:cNvSpPr/>
          <p:nvPr/>
        </p:nvSpPr>
        <p:spPr>
          <a:xfrm>
            <a:off x="4182911" y="6049962"/>
            <a:ext cx="1828800" cy="762000"/>
          </a:xfrm>
          <a:prstGeom prst="round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smtClean="0"/>
              <a:t>Unit Differences </a:t>
            </a:r>
          </a:p>
          <a:p>
            <a:pPr algn="ctr"/>
            <a:r>
              <a:rPr lang="en-US" dirty="0" smtClean="0"/>
              <a:t>x – y &lt; 4</a:t>
            </a:r>
            <a:endParaRPr lang="en-US" dirty="0"/>
          </a:p>
        </p:txBody>
      </p:sp>
    </p:spTree>
    <p:extLst>
      <p:ext uri="{BB962C8B-B14F-4D97-AF65-F5344CB8AC3E}">
        <p14:creationId xmlns:p14="http://schemas.microsoft.com/office/powerpoint/2010/main" val="3578675698"/>
      </p:ext>
    </p:extLst>
  </p:cSld>
  <p:clrMapOvr>
    <a:masterClrMapping/>
  </p:clrMapOvr>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230187"/>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cs typeface="Calibri" pitchFamily="34" charset="0"/>
              </a:rPr>
              <a:t>Difference Logic</a:t>
            </a:r>
            <a:endParaRPr lang="en-US" dirty="0">
              <a:cs typeface="Calibri" pitchFamily="34" charset="0"/>
            </a:endParaRPr>
          </a:p>
        </p:txBody>
      </p:sp>
      <p:pic>
        <p:nvPicPr>
          <p:cNvPr id="3" name="Picture 3"/>
          <p:cNvPicPr>
            <a:picLocks noChangeAspect="1" noChangeArrowheads="1"/>
          </p:cNvPicPr>
          <p:nvPr/>
        </p:nvPicPr>
        <p:blipFill>
          <a:blip r:embed="rId2" cstate="print"/>
          <a:srcRect/>
          <a:stretch>
            <a:fillRect/>
          </a:stretch>
        </p:blipFill>
        <p:spPr bwMode="auto">
          <a:xfrm>
            <a:off x="1436034" y="2910448"/>
            <a:ext cx="4210050" cy="409575"/>
          </a:xfrm>
          <a:prstGeom prst="rect">
            <a:avLst/>
          </a:prstGeom>
          <a:noFill/>
          <a:ln w="9525">
            <a:noFill/>
            <a:miter lim="800000"/>
            <a:headEnd/>
            <a:tailEnd/>
          </a:ln>
          <a:effectLst/>
        </p:spPr>
      </p:pic>
      <p:pic>
        <p:nvPicPr>
          <p:cNvPr id="4" name="Picture 2"/>
          <p:cNvPicPr>
            <a:picLocks noChangeAspect="1" noChangeArrowheads="1"/>
          </p:cNvPicPr>
          <p:nvPr/>
        </p:nvPicPr>
        <p:blipFill>
          <a:blip r:embed="rId3" cstate="print"/>
          <a:srcRect/>
          <a:stretch>
            <a:fillRect/>
          </a:stretch>
        </p:blipFill>
        <p:spPr bwMode="auto">
          <a:xfrm>
            <a:off x="1110495" y="2222710"/>
            <a:ext cx="6438900" cy="3829050"/>
          </a:xfrm>
          <a:prstGeom prst="rect">
            <a:avLst/>
          </a:prstGeom>
          <a:noFill/>
          <a:ln w="9525">
            <a:noFill/>
            <a:miter lim="800000"/>
            <a:headEnd/>
            <a:tailEnd/>
          </a:ln>
          <a:effectLst/>
        </p:spPr>
      </p:pic>
      <p:sp>
        <p:nvSpPr>
          <p:cNvPr id="5" name="Content Placeholder 15"/>
          <p:cNvSpPr txBox="1">
            <a:spLocks/>
          </p:cNvSpPr>
          <p:nvPr/>
        </p:nvSpPr>
        <p:spPr>
          <a:xfrm>
            <a:off x="829721" y="1437444"/>
            <a:ext cx="7167448" cy="1151084"/>
          </a:xfrm>
          <a:prstGeom prst="rect">
            <a:avLst/>
          </a:prstGeom>
        </p:spPr>
        <p:txBody>
          <a:bodyPr vert="horz" wrap="square" lIns="0" tIns="0" rIns="0" bIns="0" rtlCol="0">
            <a:spAutoFit/>
          </a:bodyPr>
          <a:lstStyle/>
          <a:p>
            <a:pPr marL="384954" indent="-384954" algn="ctr" defTabSz="914363" fontAlgn="auto">
              <a:lnSpc>
                <a:spcPct val="90000"/>
              </a:lnSpc>
              <a:spcBef>
                <a:spcPts val="600"/>
              </a:spcBef>
              <a:spcAft>
                <a:spcPts val="0"/>
              </a:spcAft>
              <a:buSzPct val="90000"/>
            </a:pPr>
            <a:r>
              <a:rPr lang="en-US" sz="2400" dirty="0" smtClean="0">
                <a:solidFill>
                  <a:srgbClr val="FF0000"/>
                </a:solidFill>
                <a:latin typeface="Calibri" pitchFamily="34" charset="0"/>
                <a:cs typeface="Calibri" pitchFamily="34" charset="0"/>
                <a:sym typeface="Symbol"/>
              </a:rPr>
              <a:t>Chasing negative cycles!</a:t>
            </a:r>
          </a:p>
          <a:p>
            <a:pPr marL="384954" indent="-384954" algn="ctr" defTabSz="914363" fontAlgn="auto">
              <a:lnSpc>
                <a:spcPct val="90000"/>
              </a:lnSpc>
              <a:spcBef>
                <a:spcPts val="600"/>
              </a:spcBef>
              <a:spcAft>
                <a:spcPts val="0"/>
              </a:spcAft>
              <a:buSzPct val="90000"/>
            </a:pPr>
            <a:r>
              <a:rPr lang="en-US" sz="2400" dirty="0" smtClean="0">
                <a:solidFill>
                  <a:srgbClr val="000000"/>
                </a:solidFill>
                <a:latin typeface="Calibri" pitchFamily="34" charset="0"/>
                <a:cs typeface="Calibri" pitchFamily="34" charset="0"/>
                <a:sym typeface="Symbol"/>
              </a:rPr>
              <a:t>Algorithms based on Bellman-Ford (O(</a:t>
            </a:r>
            <a:r>
              <a:rPr lang="en-US" sz="2400" dirty="0" err="1" smtClean="0">
                <a:solidFill>
                  <a:srgbClr val="000000"/>
                </a:solidFill>
                <a:latin typeface="Calibri" pitchFamily="34" charset="0"/>
                <a:cs typeface="Calibri" pitchFamily="34" charset="0"/>
                <a:sym typeface="Symbol"/>
              </a:rPr>
              <a:t>mn</a:t>
            </a:r>
            <a:r>
              <a:rPr lang="en-US" sz="2400" dirty="0" smtClean="0">
                <a:solidFill>
                  <a:srgbClr val="000000"/>
                </a:solidFill>
                <a:latin typeface="Calibri" pitchFamily="34" charset="0"/>
                <a:cs typeface="Calibri" pitchFamily="34" charset="0"/>
                <a:sym typeface="Symbol"/>
              </a:rPr>
              <a:t>)).</a:t>
            </a:r>
            <a:endParaRPr lang="en-US" sz="2400" dirty="0" smtClean="0">
              <a:solidFill>
                <a:srgbClr val="000000"/>
              </a:solidFill>
              <a:latin typeface="Calibri" pitchFamily="34" charset="0"/>
              <a:sym typeface="Symbol"/>
            </a:endParaRPr>
          </a:p>
          <a:p>
            <a:pPr marL="384954" indent="-384954" defTabSz="914363" fontAlgn="auto">
              <a:lnSpc>
                <a:spcPct val="90000"/>
              </a:lnSpc>
              <a:spcBef>
                <a:spcPts val="600"/>
              </a:spcBef>
              <a:spcAft>
                <a:spcPts val="0"/>
              </a:spcAft>
              <a:buSzPct val="90000"/>
              <a:defRPr/>
            </a:pPr>
            <a:r>
              <a:rPr lang="en-US" sz="2400" dirty="0" smtClean="0">
                <a:solidFill>
                  <a:srgbClr val="FF0000"/>
                </a:solidFill>
                <a:latin typeface="Calibri" pitchFamily="34" charset="0"/>
                <a:cs typeface="Calibri" pitchFamily="34" charset="0"/>
                <a:sym typeface="Symbol"/>
              </a:rPr>
              <a:t> </a:t>
            </a:r>
          </a:p>
        </p:txBody>
      </p:sp>
    </p:spTree>
    <p:extLst>
      <p:ext uri="{BB962C8B-B14F-4D97-AF65-F5344CB8AC3E}">
        <p14:creationId xmlns:p14="http://schemas.microsoft.com/office/powerpoint/2010/main" val="3543295546"/>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Diagram 4"/>
          <p:cNvGraphicFramePr/>
          <p:nvPr>
            <p:extLst/>
          </p:nvPr>
        </p:nvGraphicFramePr>
        <p:xfrm>
          <a:off x="264160" y="-132080"/>
          <a:ext cx="8636000" cy="615696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2" name="Title 1"/>
          <p:cNvSpPr>
            <a:spLocks noGrp="1"/>
          </p:cNvSpPr>
          <p:nvPr>
            <p:ph type="title"/>
          </p:nvPr>
        </p:nvSpPr>
        <p:spPr/>
        <p:txBody>
          <a:bodyPr/>
          <a:lstStyle/>
          <a:p>
            <a:r>
              <a:rPr sz="4800" dirty="0" smtClean="0">
                <a:latin typeface="Calibri" pitchFamily="34" charset="0"/>
                <a:sym typeface="Symbol"/>
              </a:rPr>
              <a:t>SMT: Basic Architecture</a:t>
            </a:r>
            <a:endParaRPr sz="4800" spc="-167" dirty="0">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10" name="Text Placeholder 2"/>
          <p:cNvSpPr txBox="1">
            <a:spLocks/>
          </p:cNvSpPr>
          <p:nvPr/>
        </p:nvSpPr>
        <p:spPr>
          <a:xfrm>
            <a:off x="3407397" y="4088701"/>
            <a:ext cx="2986088" cy="2003625"/>
          </a:xfrm>
          <a:prstGeom prst="rect">
            <a:avLst/>
          </a:prstGeom>
        </p:spPr>
        <p:txBody>
          <a:bodyPr vert="horz" wrap="square" lIns="0" tIns="0" rIns="0" bIns="0" rtlCol="0">
            <a:spAutoFit/>
          </a:bodyPr>
          <a:lstStyle/>
          <a:p>
            <a:pPr marL="384954" indent="-384954" defTabSz="914363">
              <a:lnSpc>
                <a:spcPct val="90000"/>
              </a:lnSpc>
              <a:spcBef>
                <a:spcPct val="20000"/>
              </a:spcBef>
              <a:buSzPct val="90000"/>
              <a:buFontTx/>
              <a:buBlip>
                <a:blip r:embed="rId8"/>
              </a:buBlip>
              <a:defRPr/>
            </a:pPr>
            <a:r>
              <a:rPr lang="en-US" sz="3100" dirty="0" smtClean="0">
                <a:solidFill>
                  <a:prstClr val="black"/>
                </a:solidFill>
                <a:sym typeface="Symbol"/>
              </a:rPr>
              <a:t>Equality + UF</a:t>
            </a:r>
          </a:p>
          <a:p>
            <a:pPr marL="384954" indent="-384954" defTabSz="914363">
              <a:lnSpc>
                <a:spcPct val="90000"/>
              </a:lnSpc>
              <a:spcBef>
                <a:spcPct val="20000"/>
              </a:spcBef>
              <a:buSzPct val="90000"/>
              <a:buFontTx/>
              <a:buBlip>
                <a:blip r:embed="rId8"/>
              </a:buBlip>
              <a:defRPr/>
            </a:pPr>
            <a:r>
              <a:rPr lang="en-US" sz="3100" dirty="0" smtClean="0">
                <a:solidFill>
                  <a:prstClr val="black"/>
                </a:solidFill>
                <a:sym typeface="Symbol"/>
              </a:rPr>
              <a:t>Arithmetic</a:t>
            </a:r>
          </a:p>
          <a:p>
            <a:pPr marL="384954" indent="-384954" defTabSz="914363">
              <a:lnSpc>
                <a:spcPct val="90000"/>
              </a:lnSpc>
              <a:spcBef>
                <a:spcPct val="20000"/>
              </a:spcBef>
              <a:buSzPct val="90000"/>
              <a:buFontTx/>
              <a:buBlip>
                <a:blip r:embed="rId8"/>
              </a:buBlip>
              <a:defRPr/>
            </a:pPr>
            <a:r>
              <a:rPr lang="en-US" sz="3100" dirty="0" smtClean="0">
                <a:solidFill>
                  <a:prstClr val="black"/>
                </a:solidFill>
                <a:sym typeface="Symbol"/>
              </a:rPr>
              <a:t>Bit-vectors</a:t>
            </a:r>
          </a:p>
          <a:p>
            <a:pPr marL="384954" indent="-384954" defTabSz="914363">
              <a:lnSpc>
                <a:spcPct val="90000"/>
              </a:lnSpc>
              <a:spcBef>
                <a:spcPct val="20000"/>
              </a:spcBef>
              <a:buSzPct val="90000"/>
              <a:buFontTx/>
              <a:buBlip>
                <a:blip r:embed="rId8"/>
              </a:buBlip>
              <a:defRPr/>
            </a:pPr>
            <a:r>
              <a:rPr lang="en-US" sz="3100" dirty="0" smtClean="0">
                <a:solidFill>
                  <a:prstClr val="black"/>
                </a:solidFill>
                <a:sym typeface="Symbol"/>
              </a:rPr>
              <a:t>…</a:t>
            </a:r>
            <a:endParaRPr lang="en-US" sz="3300" dirty="0" smtClean="0">
              <a:solidFill>
                <a:prstClr val="black"/>
              </a:solidFill>
            </a:endParaRPr>
          </a:p>
        </p:txBody>
      </p:sp>
      <p:sp>
        <p:nvSpPr>
          <p:cNvPr id="6" name="Rectangular Callout 5"/>
          <p:cNvSpPr/>
          <p:nvPr/>
        </p:nvSpPr>
        <p:spPr bwMode="auto">
          <a:xfrm>
            <a:off x="302341" y="4655576"/>
            <a:ext cx="2138517" cy="875070"/>
          </a:xfrm>
          <a:prstGeom prst="wedgeRectCallout">
            <a:avLst>
              <a:gd name="adj1" fmla="val -12891"/>
              <a:gd name="adj2" fmla="val -125506"/>
            </a:avLst>
          </a:prstGeom>
          <a:ln>
            <a:headEnd type="none" w="med" len="med"/>
            <a:tailEnd type="none" w="med" len="med"/>
          </a:ln>
        </p:spPr>
        <p:style>
          <a:lnRef idx="1">
            <a:schemeClr val="accent3"/>
          </a:lnRef>
          <a:fillRef idx="2">
            <a:schemeClr val="accent3"/>
          </a:fillRef>
          <a:effectRef idx="1">
            <a:schemeClr val="accent3"/>
          </a:effectRef>
          <a:fontRef idx="minor">
            <a:schemeClr val="dk1"/>
          </a:fontRef>
        </p:style>
        <p:txBody>
          <a:bodyPr vert="horz" wrap="square" lIns="109728" tIns="54864" rIns="109728" bIns="54864" numCol="1" rtlCol="0" anchor="ctr" anchorCtr="0" compatLnSpc="1">
            <a:prstTxWarp prst="textNoShape">
              <a:avLst/>
            </a:prstTxWarp>
          </a:bodyPr>
          <a:lstStyle/>
          <a:p>
            <a:pPr defTabSz="1096963" fontAlgn="base">
              <a:spcBef>
                <a:spcPct val="0"/>
              </a:spcBef>
              <a:spcAft>
                <a:spcPct val="0"/>
              </a:spcAft>
            </a:pPr>
            <a:r>
              <a:rPr lang="en-US" sz="2400" dirty="0" smtClean="0">
                <a:solidFill>
                  <a:prstClr val="black"/>
                </a:solidFill>
                <a:cs typeface="Calibri" pitchFamily="34" charset="0"/>
              </a:rPr>
              <a:t>Case Analysis</a:t>
            </a:r>
          </a:p>
        </p:txBody>
      </p:sp>
    </p:spTree>
    <p:extLst>
      <p:ext uri="{BB962C8B-B14F-4D97-AF65-F5344CB8AC3E}">
        <p14:creationId xmlns:p14="http://schemas.microsoft.com/office/powerpoint/2010/main" val="1833278373"/>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 calcmode="lin" valueType="num">
                                      <p:cBhvr additive="base">
                                        <p:cTn id="7" dur="500" fill="hold"/>
                                        <p:tgtEl>
                                          <p:spTgt spid="10"/>
                                        </p:tgtEl>
                                        <p:attrNameLst>
                                          <p:attrName>ppt_x</p:attrName>
                                        </p:attrNameLst>
                                      </p:cBhvr>
                                      <p:tavLst>
                                        <p:tav tm="0">
                                          <p:val>
                                            <p:strVal val="#ppt_x"/>
                                          </p:val>
                                        </p:tav>
                                        <p:tav tm="100000">
                                          <p:val>
                                            <p:strVal val="#ppt_x"/>
                                          </p:val>
                                        </p:tav>
                                      </p:tavLst>
                                    </p:anim>
                                    <p:anim calcmode="lin" valueType="num">
                                      <p:cBhvr additive="base">
                                        <p:cTn id="8" dur="500" fill="hold"/>
                                        <p:tgtEl>
                                          <p:spTgt spid="1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230187"/>
            <a:ext cx="8382000" cy="664797"/>
          </a:xfrm>
        </p:spPr>
        <p:txBody>
          <a:bodyPr>
            <a:normAutofit fontScale="90000"/>
          </a:bodyPr>
          <a:lstStyle/>
          <a:p>
            <a:r>
              <a:rPr lang="en-US" sz="4800" dirty="0" smtClean="0">
                <a:latin typeface="Calibri" pitchFamily="34" charset="0"/>
                <a:cs typeface="Calibri" pitchFamily="34" charset="0"/>
              </a:rPr>
              <a:t>Linear Real Arithmetic</a:t>
            </a:r>
            <a:endParaRPr lang="en-US" sz="4800" dirty="0">
              <a:latin typeface="Calibri" pitchFamily="34" charset="0"/>
              <a:cs typeface="Calibri" pitchFamily="34" charset="0"/>
            </a:endParaRPr>
          </a:p>
        </p:txBody>
      </p:sp>
      <p:pic>
        <p:nvPicPr>
          <p:cNvPr id="2050" name="Picture 2"/>
          <p:cNvPicPr>
            <a:picLocks noChangeAspect="1" noChangeArrowheads="1"/>
          </p:cNvPicPr>
          <p:nvPr/>
        </p:nvPicPr>
        <p:blipFill>
          <a:blip r:embed="rId2" cstate="print"/>
          <a:srcRect/>
          <a:stretch>
            <a:fillRect/>
          </a:stretch>
        </p:blipFill>
        <p:spPr bwMode="auto">
          <a:xfrm>
            <a:off x="685800" y="1447800"/>
            <a:ext cx="7524750" cy="4762500"/>
          </a:xfrm>
          <a:prstGeom prst="rect">
            <a:avLst/>
          </a:prstGeom>
          <a:noFill/>
          <a:ln w="9525">
            <a:noFill/>
            <a:miter lim="800000"/>
            <a:headEnd/>
            <a:tailEnd/>
          </a:ln>
          <a:effectLst/>
        </p:spPr>
      </p:pic>
    </p:spTree>
    <p:extLst>
      <p:ext uri="{BB962C8B-B14F-4D97-AF65-F5344CB8AC3E}">
        <p14:creationId xmlns:p14="http://schemas.microsoft.com/office/powerpoint/2010/main" val="2059902607"/>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248" y="274638"/>
            <a:ext cx="8918398" cy="1143000"/>
          </a:xfrm>
        </p:spPr>
        <p:txBody>
          <a:bodyPr/>
          <a:lstStyle/>
          <a:p>
            <a:r>
              <a:rPr lang="en-US" dirty="0">
                <a:sym typeface="Symbol" panose="05050102010706020507" pitchFamily="18" charset="2"/>
              </a:rPr>
              <a:t>Efficiently </a:t>
            </a:r>
            <a:r>
              <a:rPr lang="en-US" dirty="0" smtClean="0">
                <a:sym typeface="Symbol" panose="05050102010706020507" pitchFamily="18" charset="2"/>
              </a:rPr>
              <a:t>R reduction to CAD</a:t>
            </a:r>
            <a:endParaRPr lang="en-US" dirty="0"/>
          </a:p>
        </p:txBody>
      </p:sp>
      <p:pic>
        <p:nvPicPr>
          <p:cNvPr id="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16600"/>
          <a:stretch/>
        </p:blipFill>
        <p:spPr bwMode="auto">
          <a:xfrm>
            <a:off x="0" y="1828800"/>
            <a:ext cx="8911561" cy="480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Content Placeholder 2"/>
          <p:cNvSpPr>
            <a:spLocks noGrp="1"/>
          </p:cNvSpPr>
          <p:nvPr>
            <p:ph idx="1"/>
          </p:nvPr>
        </p:nvSpPr>
        <p:spPr>
          <a:xfrm>
            <a:off x="512618" y="1371601"/>
            <a:ext cx="8610600" cy="1142999"/>
          </a:xfrm>
        </p:spPr>
        <p:txBody>
          <a:bodyPr>
            <a:normAutofit/>
          </a:bodyPr>
          <a:lstStyle/>
          <a:p>
            <a:pPr marL="0" indent="0">
              <a:buNone/>
            </a:pPr>
            <a:r>
              <a:rPr lang="en-US" dirty="0" smtClean="0"/>
              <a:t>A key idea: </a:t>
            </a:r>
            <a:r>
              <a:rPr lang="en-US" dirty="0" smtClean="0">
                <a:solidFill>
                  <a:srgbClr val="FF0000"/>
                </a:solidFill>
              </a:rPr>
              <a:t>Use partial solution to guide the search</a:t>
            </a:r>
            <a:endParaRPr lang="en-US" dirty="0">
              <a:solidFill>
                <a:srgbClr val="FF0000"/>
              </a:solidFill>
            </a:endParaRPr>
          </a:p>
        </p:txBody>
      </p:sp>
      <mc:AlternateContent xmlns:mc="http://schemas.openxmlformats.org/markup-compatibility/2006" xmlns:a14="http://schemas.microsoft.com/office/drawing/2010/main">
        <mc:Choice Requires="a14">
          <p:sp>
            <p:nvSpPr>
              <p:cNvPr id="4" name="Rectangular Callout 3"/>
              <p:cNvSpPr/>
              <p:nvPr/>
            </p:nvSpPr>
            <p:spPr>
              <a:xfrm>
                <a:off x="5999919" y="2386263"/>
                <a:ext cx="2895600" cy="762000"/>
              </a:xfrm>
              <a:prstGeom prst="wedgeRectCallout">
                <a:avLst>
                  <a:gd name="adj1" fmla="val -57176"/>
                  <a:gd name="adj2" fmla="val 84154"/>
                </a:avLst>
              </a:prstGeom>
              <a:ln/>
            </p:spPr>
            <p:style>
              <a:lnRef idx="1">
                <a:schemeClr val="accent6"/>
              </a:lnRef>
              <a:fillRef idx="2">
                <a:schemeClr val="accent6"/>
              </a:fillRef>
              <a:effectRef idx="1">
                <a:schemeClr val="accent6"/>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3</m:t>
                          </m:r>
                        </m:sup>
                      </m:sSup>
                      <m:r>
                        <a:rPr lang="en-US" b="0" i="1" smtClean="0">
                          <a:latin typeface="Cambria Math"/>
                        </a:rPr>
                        <m:t>+2</m:t>
                      </m:r>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+3</m:t>
                      </m:r>
                      <m:sSup>
                        <m:sSupPr>
                          <m:ctrlPr>
                            <a:rPr lang="en-US" b="0" i="1" smtClean="0">
                              <a:latin typeface="Cambria Math" panose="02040503050406030204" pitchFamily="18" charset="0"/>
                            </a:rPr>
                          </m:ctrlPr>
                        </m:sSupPr>
                        <m:e>
                          <m:r>
                            <a:rPr lang="en-US" b="0" i="1" smtClean="0">
                              <a:latin typeface="Cambria Math"/>
                            </a:rPr>
                            <m:t>𝑦</m:t>
                          </m:r>
                        </m:e>
                        <m:sup>
                          <m:r>
                            <a:rPr lang="en-US" b="0" i="1" smtClean="0">
                              <a:latin typeface="Cambria Math"/>
                            </a:rPr>
                            <m:t>2</m:t>
                          </m:r>
                        </m:sup>
                      </m:sSup>
                      <m:r>
                        <a:rPr lang="en-US" b="0" i="1" smtClean="0">
                          <a:latin typeface="Cambria Math"/>
                        </a:rPr>
                        <m:t>−5&lt;0</m:t>
                      </m:r>
                    </m:oMath>
                  </m:oMathPara>
                </a14:m>
                <a:endParaRPr lang="en-US" dirty="0"/>
              </a:p>
            </p:txBody>
          </p:sp>
        </mc:Choice>
        <mc:Fallback xmlns="">
          <p:sp>
            <p:nvSpPr>
              <p:cNvPr id="4" name="Rectangular Callout 3"/>
              <p:cNvSpPr>
                <a:spLocks noRot="1" noChangeAspect="1" noMove="1" noResize="1" noEditPoints="1" noAdjustHandles="1" noChangeArrowheads="1" noChangeShapeType="1" noTextEdit="1"/>
              </p:cNvSpPr>
              <p:nvPr/>
            </p:nvSpPr>
            <p:spPr>
              <a:xfrm>
                <a:off x="5999919" y="2386263"/>
                <a:ext cx="2895600" cy="762000"/>
              </a:xfrm>
              <a:prstGeom prst="wedgeRectCallout">
                <a:avLst>
                  <a:gd name="adj1" fmla="val -57176"/>
                  <a:gd name="adj2" fmla="val 84154"/>
                </a:avLst>
              </a:prstGeom>
              <a:blipFill rotWithShape="0">
                <a:blip r:embed="rId3"/>
                <a:stretch>
                  <a:fillRect/>
                </a:stretch>
              </a:blipFill>
              <a:ln/>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ular Callout 6"/>
              <p:cNvSpPr/>
              <p:nvPr/>
            </p:nvSpPr>
            <p:spPr>
              <a:xfrm>
                <a:off x="2057400" y="5313947"/>
                <a:ext cx="2209800" cy="762000"/>
              </a:xfrm>
              <a:prstGeom prst="wedgeRectCallout">
                <a:avLst>
                  <a:gd name="adj1" fmla="val 52057"/>
                  <a:gd name="adj2" fmla="val -121259"/>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sSup>
                        <m:sSupPr>
                          <m:ctrlPr>
                            <a:rPr lang="en-US" b="0" i="1" smtClean="0">
                              <a:latin typeface="Cambria Math" panose="02040503050406030204" pitchFamily="18" charset="0"/>
                            </a:rPr>
                          </m:ctrlPr>
                        </m:sSupPr>
                        <m:e>
                          <m:r>
                            <a:rPr lang="en-US" b="0" i="1" smtClean="0">
                              <a:latin typeface="Cambria Math"/>
                            </a:rPr>
                            <m:t>𝑥</m:t>
                          </m:r>
                        </m:e>
                        <m:sup>
                          <m:r>
                            <a:rPr lang="en-US" b="0" i="1" smtClean="0">
                              <a:latin typeface="Cambria Math"/>
                            </a:rPr>
                            <m:t>2</m:t>
                          </m:r>
                        </m:sup>
                      </m:sSup>
                      <m:r>
                        <a:rPr lang="en-US" b="0" i="1" smtClean="0">
                          <a:latin typeface="Cambria Math"/>
                        </a:rPr>
                        <m:t>+</m:t>
                      </m:r>
                      <m:sSup>
                        <m:sSupPr>
                          <m:ctrlPr>
                            <a:rPr lang="en-US" b="0" i="1" smtClean="0">
                              <a:latin typeface="Cambria Math" panose="02040503050406030204" pitchFamily="18" charset="0"/>
                            </a:rPr>
                          </m:ctrlPr>
                        </m:sSupPr>
                        <m:e>
                          <m:r>
                            <a:rPr lang="en-US" b="0" i="1" smtClean="0">
                              <a:latin typeface="Cambria Math"/>
                            </a:rPr>
                            <m:t>𝑦</m:t>
                          </m:r>
                        </m:e>
                        <m:sup>
                          <m:r>
                            <a:rPr lang="en-US" b="0" i="1" smtClean="0">
                              <a:latin typeface="Cambria Math"/>
                            </a:rPr>
                            <m:t>2</m:t>
                          </m:r>
                        </m:sup>
                      </m:sSup>
                      <m:r>
                        <a:rPr lang="en-US" b="0" i="1" smtClean="0">
                          <a:latin typeface="Cambria Math"/>
                        </a:rPr>
                        <m:t>&lt;1</m:t>
                      </m:r>
                    </m:oMath>
                  </m:oMathPara>
                </a14:m>
                <a:endParaRPr lang="en-US" dirty="0"/>
              </a:p>
            </p:txBody>
          </p:sp>
        </mc:Choice>
        <mc:Fallback xmlns="">
          <p:sp>
            <p:nvSpPr>
              <p:cNvPr id="7" name="Rectangular Callout 6"/>
              <p:cNvSpPr>
                <a:spLocks noRot="1" noChangeAspect="1" noMove="1" noResize="1" noEditPoints="1" noAdjustHandles="1" noChangeArrowheads="1" noChangeShapeType="1" noTextEdit="1"/>
              </p:cNvSpPr>
              <p:nvPr/>
            </p:nvSpPr>
            <p:spPr>
              <a:xfrm>
                <a:off x="2057400" y="5313947"/>
                <a:ext cx="2209800" cy="762000"/>
              </a:xfrm>
              <a:prstGeom prst="wedgeRectCallout">
                <a:avLst>
                  <a:gd name="adj1" fmla="val 52057"/>
                  <a:gd name="adj2" fmla="val -121259"/>
                </a:avLst>
              </a:prstGeom>
              <a:blipFill rotWithShape="0">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Rectangular Callout 7"/>
              <p:cNvSpPr/>
              <p:nvPr/>
            </p:nvSpPr>
            <p:spPr>
              <a:xfrm>
                <a:off x="477253" y="3733800"/>
                <a:ext cx="2209800" cy="685800"/>
              </a:xfrm>
              <a:prstGeom prst="wedgeRectCallout">
                <a:avLst>
                  <a:gd name="adj1" fmla="val 91459"/>
                  <a:gd name="adj2" fmla="val 77512"/>
                </a:avLst>
              </a:prstGeom>
            </p:spPr>
            <p:style>
              <a:lnRef idx="1">
                <a:schemeClr val="accent1"/>
              </a:lnRef>
              <a:fillRef idx="2">
                <a:schemeClr val="accent1"/>
              </a:fillRef>
              <a:effectRef idx="1">
                <a:schemeClr val="accent1"/>
              </a:effectRef>
              <a:fontRef idx="minor">
                <a:schemeClr val="dk1"/>
              </a:fontRef>
            </p:style>
            <p:txBody>
              <a:bodyPr rtlCol="0" anchor="ctr"/>
              <a:lstStyle/>
              <a:p>
                <a:pPr algn="ctr"/>
                <a14:m>
                  <m:oMathPara xmlns:m="http://schemas.openxmlformats.org/officeDocument/2006/math">
                    <m:oMathParaPr>
                      <m:jc m:val="centerGroup"/>
                    </m:oMathParaPr>
                    <m:oMath xmlns:m="http://schemas.openxmlformats.org/officeDocument/2006/math">
                      <m:r>
                        <a:rPr lang="en-US" b="0" i="1" smtClean="0">
                          <a:latin typeface="Cambria Math"/>
                        </a:rPr>
                        <m:t>−4</m:t>
                      </m:r>
                      <m:r>
                        <a:rPr lang="en-US" b="0" i="1" smtClean="0">
                          <a:latin typeface="Cambria Math"/>
                        </a:rPr>
                        <m:t>𝑥𝑦</m:t>
                      </m:r>
                      <m:r>
                        <a:rPr lang="en-US" b="0" i="1" smtClean="0">
                          <a:latin typeface="Cambria Math"/>
                        </a:rPr>
                        <m:t> −4</m:t>
                      </m:r>
                      <m:r>
                        <a:rPr lang="en-US" b="0" i="1" smtClean="0">
                          <a:latin typeface="Cambria Math"/>
                        </a:rPr>
                        <m:t>𝑥</m:t>
                      </m:r>
                      <m:r>
                        <a:rPr lang="en-US" b="0" i="1" smtClean="0">
                          <a:latin typeface="Cambria Math"/>
                        </a:rPr>
                        <m:t>+</m:t>
                      </m:r>
                      <m:r>
                        <a:rPr lang="en-US" b="0" i="1" smtClean="0">
                          <a:latin typeface="Cambria Math"/>
                        </a:rPr>
                        <m:t>𝑦</m:t>
                      </m:r>
                      <m:r>
                        <a:rPr lang="en-US" b="0" i="1" smtClean="0">
                          <a:latin typeface="Cambria Math"/>
                        </a:rPr>
                        <m:t>&gt;1</m:t>
                      </m:r>
                    </m:oMath>
                  </m:oMathPara>
                </a14:m>
                <a:endParaRPr lang="en-US" dirty="0"/>
              </a:p>
            </p:txBody>
          </p:sp>
        </mc:Choice>
        <mc:Fallback xmlns="">
          <p:sp>
            <p:nvSpPr>
              <p:cNvPr id="8" name="Rectangular Callout 7"/>
              <p:cNvSpPr>
                <a:spLocks noRot="1" noChangeAspect="1" noMove="1" noResize="1" noEditPoints="1" noAdjustHandles="1" noChangeArrowheads="1" noChangeShapeType="1" noTextEdit="1"/>
              </p:cNvSpPr>
              <p:nvPr/>
            </p:nvSpPr>
            <p:spPr>
              <a:xfrm>
                <a:off x="477253" y="3733800"/>
                <a:ext cx="2209800" cy="685800"/>
              </a:xfrm>
              <a:prstGeom prst="wedgeRectCallout">
                <a:avLst>
                  <a:gd name="adj1" fmla="val 91459"/>
                  <a:gd name="adj2" fmla="val 77512"/>
                </a:avLst>
              </a:prstGeom>
              <a:blipFill rotWithShape="0">
                <a:blip r:embed="rId5"/>
                <a:stretch>
                  <a:fillRect/>
                </a:stretch>
              </a:blipFill>
            </p:spPr>
            <p:txBody>
              <a:bodyPr/>
              <a:lstStyle/>
              <a:p>
                <a:r>
                  <a:rPr lang="en-US">
                    <a:noFill/>
                  </a:rPr>
                  <a:t> </a:t>
                </a:r>
              </a:p>
            </p:txBody>
          </p:sp>
        </mc:Fallback>
      </mc:AlternateContent>
      <p:sp>
        <p:nvSpPr>
          <p:cNvPr id="9" name="Rectangular Callout 8"/>
          <p:cNvSpPr/>
          <p:nvPr/>
        </p:nvSpPr>
        <p:spPr>
          <a:xfrm>
            <a:off x="685800" y="2514600"/>
            <a:ext cx="2133600" cy="633663"/>
          </a:xfrm>
          <a:prstGeom prst="wedgeRectCallout">
            <a:avLst>
              <a:gd name="adj1" fmla="val 118919"/>
              <a:gd name="adj2" fmla="val 146045"/>
            </a:avLst>
          </a:prstGeom>
        </p:spPr>
        <p:style>
          <a:lnRef idx="1">
            <a:schemeClr val="accent3"/>
          </a:lnRef>
          <a:fillRef idx="2">
            <a:schemeClr val="accent3"/>
          </a:fillRef>
          <a:effectRef idx="1">
            <a:schemeClr val="accent3"/>
          </a:effectRef>
          <a:fontRef idx="minor">
            <a:schemeClr val="dk1"/>
          </a:fontRef>
        </p:style>
        <p:txBody>
          <a:bodyPr rtlCol="0" anchor="ctr"/>
          <a:lstStyle/>
          <a:p>
            <a:pPr algn="ctr"/>
            <a:r>
              <a:rPr lang="en-US" sz="2400" dirty="0" smtClean="0"/>
              <a:t>Feasible Region</a:t>
            </a:r>
            <a:endParaRPr lang="en-US" sz="2400" dirty="0"/>
          </a:p>
        </p:txBody>
      </p:sp>
      <p:sp>
        <p:nvSpPr>
          <p:cNvPr id="17" name="TextBox 16"/>
          <p:cNvSpPr txBox="1"/>
          <p:nvPr/>
        </p:nvSpPr>
        <p:spPr>
          <a:xfrm>
            <a:off x="198248" y="4788930"/>
            <a:ext cx="3116726" cy="461665"/>
          </a:xfrm>
          <a:prstGeom prst="rect">
            <a:avLst/>
          </a:prstGeom>
          <a:noFill/>
        </p:spPr>
        <p:txBody>
          <a:bodyPr wrap="square" rtlCol="0">
            <a:spAutoFit/>
          </a:bodyPr>
          <a:lstStyle/>
          <a:p>
            <a:r>
              <a:rPr lang="en-US" sz="2400" b="1" dirty="0" smtClean="0">
                <a:solidFill>
                  <a:srgbClr val="0070C0"/>
                </a:solidFill>
                <a:latin typeface="+mn-lt"/>
              </a:rPr>
              <a:t>Extract small core</a:t>
            </a:r>
          </a:p>
        </p:txBody>
      </p:sp>
      <p:sp>
        <p:nvSpPr>
          <p:cNvPr id="5" name="TextBox 4"/>
          <p:cNvSpPr txBox="1"/>
          <p:nvPr/>
        </p:nvSpPr>
        <p:spPr>
          <a:xfrm>
            <a:off x="3645478" y="6507994"/>
            <a:ext cx="5028043" cy="369332"/>
          </a:xfrm>
          <a:prstGeom prst="rect">
            <a:avLst/>
          </a:prstGeom>
          <a:noFill/>
        </p:spPr>
        <p:txBody>
          <a:bodyPr wrap="none" rtlCol="0">
            <a:spAutoFit/>
          </a:bodyPr>
          <a:lstStyle/>
          <a:p>
            <a:r>
              <a:rPr lang="en-US" dirty="0" err="1" smtClean="0">
                <a:solidFill>
                  <a:schemeClr val="accent3">
                    <a:lumMod val="75000"/>
                  </a:schemeClr>
                </a:solidFill>
              </a:rPr>
              <a:t>Dejan</a:t>
            </a:r>
            <a:r>
              <a:rPr lang="en-US" dirty="0" smtClean="0">
                <a:solidFill>
                  <a:schemeClr val="accent3">
                    <a:lumMod val="75000"/>
                  </a:schemeClr>
                </a:solidFill>
              </a:rPr>
              <a:t> </a:t>
            </a:r>
            <a:r>
              <a:rPr lang="en-US" dirty="0" err="1" smtClean="0">
                <a:solidFill>
                  <a:schemeClr val="accent3">
                    <a:lumMod val="75000"/>
                  </a:schemeClr>
                </a:solidFill>
              </a:rPr>
              <a:t>Jojanovich</a:t>
            </a:r>
            <a:r>
              <a:rPr lang="en-US" dirty="0" smtClean="0">
                <a:solidFill>
                  <a:schemeClr val="accent3">
                    <a:lumMod val="75000"/>
                  </a:schemeClr>
                </a:solidFill>
              </a:rPr>
              <a:t> &amp; Leonardo de Moura, IJCAR 2012</a:t>
            </a:r>
            <a:endParaRPr lang="en-US" dirty="0">
              <a:solidFill>
                <a:schemeClr val="accent3">
                  <a:lumMod val="75000"/>
                </a:schemeClr>
              </a:solidFill>
            </a:endParaRPr>
          </a:p>
        </p:txBody>
      </p:sp>
      <p:sp>
        <p:nvSpPr>
          <p:cNvPr id="10" name="TextBox 9"/>
          <p:cNvSpPr txBox="1"/>
          <p:nvPr/>
        </p:nvSpPr>
        <p:spPr>
          <a:xfrm>
            <a:off x="6299200" y="4597400"/>
            <a:ext cx="883575" cy="369332"/>
          </a:xfrm>
          <a:prstGeom prst="rect">
            <a:avLst/>
          </a:prstGeom>
          <a:noFill/>
        </p:spPr>
        <p:txBody>
          <a:bodyPr wrap="none" rtlCol="0">
            <a:spAutoFit/>
          </a:bodyPr>
          <a:lstStyle/>
          <a:p>
            <a:r>
              <a:rPr lang="en-US" dirty="0">
                <a:solidFill>
                  <a:srgbClr val="FF0000"/>
                </a:solidFill>
              </a:rPr>
              <a:t>x</a:t>
            </a:r>
            <a:r>
              <a:rPr lang="en-US" dirty="0" smtClean="0">
                <a:solidFill>
                  <a:srgbClr val="FF0000"/>
                </a:solidFill>
              </a:rPr>
              <a:t> = 0.5</a:t>
            </a:r>
            <a:endParaRPr lang="en-US" dirty="0">
              <a:solidFill>
                <a:srgbClr val="FF0000"/>
              </a:solidFill>
            </a:endParaRPr>
          </a:p>
        </p:txBody>
      </p:sp>
      <p:sp>
        <p:nvSpPr>
          <p:cNvPr id="11" name="Left Arrow 10"/>
          <p:cNvSpPr/>
          <p:nvPr/>
        </p:nvSpPr>
        <p:spPr>
          <a:xfrm rot="957452">
            <a:off x="4958404" y="4185562"/>
            <a:ext cx="1828800" cy="216265"/>
          </a:xfrm>
          <a:prstGeom prst="lef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862275810"/>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22313" y="3057146"/>
            <a:ext cx="7772400" cy="1362075"/>
          </a:xfrm>
        </p:spPr>
        <p:txBody>
          <a:bodyPr/>
          <a:lstStyle/>
          <a:p>
            <a:r>
              <a:rPr lang="en-US" dirty="0" smtClean="0"/>
              <a:t>Bit-Vectors</a:t>
            </a:r>
            <a:endParaRPr lang="en-US" dirty="0"/>
          </a:p>
        </p:txBody>
      </p:sp>
    </p:spTree>
    <p:extLst>
      <p:ext uri="{BB962C8B-B14F-4D97-AF65-F5344CB8AC3E}">
        <p14:creationId xmlns:p14="http://schemas.microsoft.com/office/powerpoint/2010/main" val="1890864394"/>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Bit-vector arithmetic</a:t>
            </a:r>
            <a:endParaRPr lang="en-US" dirty="0"/>
          </a:p>
        </p:txBody>
      </p:sp>
      <p:sp>
        <p:nvSpPr>
          <p:cNvPr id="3" name="Content Placeholder 2"/>
          <p:cNvSpPr>
            <a:spLocks noGrp="1"/>
          </p:cNvSpPr>
          <p:nvPr>
            <p:ph idx="1"/>
          </p:nvPr>
        </p:nvSpPr>
        <p:spPr/>
        <p:txBody>
          <a:bodyPr>
            <a:normAutofit fontScale="92500" lnSpcReduction="10000"/>
          </a:bodyPr>
          <a:lstStyle/>
          <a:p>
            <a:pPr>
              <a:buNone/>
            </a:pPr>
            <a:r>
              <a:rPr lang="en-US" dirty="0" smtClean="0"/>
              <a:t>Two approaches</a:t>
            </a:r>
          </a:p>
          <a:p>
            <a:r>
              <a:rPr lang="en-US" dirty="0" smtClean="0"/>
              <a:t>SAT reduction (</a:t>
            </a:r>
            <a:r>
              <a:rPr lang="en-US" dirty="0" err="1" smtClean="0"/>
              <a:t>Boolector</a:t>
            </a:r>
            <a:r>
              <a:rPr lang="en-US" dirty="0" smtClean="0"/>
              <a:t>, </a:t>
            </a:r>
            <a:r>
              <a:rPr lang="en-US" dirty="0"/>
              <a:t>CVC, </a:t>
            </a:r>
            <a:r>
              <a:rPr lang="en-US" dirty="0" smtClean="0"/>
              <a:t>MathSAT, STP</a:t>
            </a:r>
            <a:r>
              <a:rPr lang="en-US" dirty="0"/>
              <a:t>, , </a:t>
            </a:r>
            <a:r>
              <a:rPr lang="en-US" dirty="0" err="1"/>
              <a:t>Yices</a:t>
            </a:r>
            <a:r>
              <a:rPr lang="en-US" dirty="0"/>
              <a:t>, Z3</a:t>
            </a:r>
            <a:r>
              <a:rPr lang="en-US" dirty="0" smtClean="0"/>
              <a:t>, …)</a:t>
            </a:r>
          </a:p>
          <a:p>
            <a:pPr lvl="1"/>
            <a:r>
              <a:rPr lang="en-US" dirty="0" smtClean="0"/>
              <a:t>Circuit encoding of bit-wise predicates.</a:t>
            </a:r>
          </a:p>
          <a:p>
            <a:pPr lvl="1"/>
            <a:r>
              <a:rPr lang="en-US" dirty="0" smtClean="0"/>
              <a:t>Bit-wise operations as circuits</a:t>
            </a:r>
          </a:p>
          <a:p>
            <a:pPr lvl="1"/>
            <a:r>
              <a:rPr lang="en-US" dirty="0" smtClean="0"/>
              <a:t>Circuit encoding of adders, multipliers.</a:t>
            </a:r>
          </a:p>
          <a:p>
            <a:r>
              <a:rPr lang="en-US" dirty="0" smtClean="0"/>
              <a:t>Custom modules</a:t>
            </a:r>
          </a:p>
          <a:p>
            <a:pPr lvl="1"/>
            <a:r>
              <a:rPr lang="en-US" dirty="0" smtClean="0"/>
              <a:t>SWORD </a:t>
            </a:r>
            <a:r>
              <a:rPr lang="en-US" dirty="0" smtClean="0">
                <a:solidFill>
                  <a:srgbClr val="5874B4"/>
                </a:solidFill>
              </a:rPr>
              <a:t>[</a:t>
            </a:r>
            <a:r>
              <a:rPr lang="en-US" dirty="0" err="1" smtClean="0">
                <a:solidFill>
                  <a:srgbClr val="5874B4"/>
                </a:solidFill>
              </a:rPr>
              <a:t>Wille</a:t>
            </a:r>
            <a:r>
              <a:rPr lang="en-US" dirty="0" smtClean="0">
                <a:solidFill>
                  <a:srgbClr val="5874B4"/>
                </a:solidFill>
              </a:rPr>
              <a:t>, Fey, </a:t>
            </a:r>
            <a:r>
              <a:rPr lang="en-US" dirty="0" err="1" smtClean="0">
                <a:solidFill>
                  <a:srgbClr val="5874B4"/>
                </a:solidFill>
              </a:rPr>
              <a:t>Groe</a:t>
            </a:r>
            <a:r>
              <a:rPr lang="en-US" dirty="0" smtClean="0">
                <a:solidFill>
                  <a:srgbClr val="5874B4"/>
                </a:solidFill>
              </a:rPr>
              <a:t>, </a:t>
            </a:r>
            <a:r>
              <a:rPr lang="en-US" dirty="0" err="1" smtClean="0">
                <a:solidFill>
                  <a:srgbClr val="5874B4"/>
                </a:solidFill>
              </a:rPr>
              <a:t>Eggersgl</a:t>
            </a:r>
            <a:r>
              <a:rPr lang="en-US" dirty="0" smtClean="0">
                <a:solidFill>
                  <a:srgbClr val="5874B4"/>
                </a:solidFill>
              </a:rPr>
              <a:t>, </a:t>
            </a:r>
            <a:r>
              <a:rPr lang="en-US" dirty="0" err="1" smtClean="0">
                <a:solidFill>
                  <a:srgbClr val="5874B4"/>
                </a:solidFill>
              </a:rPr>
              <a:t>Drechsler</a:t>
            </a:r>
            <a:r>
              <a:rPr lang="en-US" dirty="0" smtClean="0">
                <a:solidFill>
                  <a:srgbClr val="5874B4"/>
                </a:solidFill>
              </a:rPr>
              <a:t> 07]</a:t>
            </a:r>
          </a:p>
          <a:p>
            <a:pPr lvl="1"/>
            <a:r>
              <a:rPr lang="en-US" dirty="0" smtClean="0"/>
              <a:t>Pre-Chaff specialized engine </a:t>
            </a:r>
            <a:r>
              <a:rPr lang="en-US" dirty="0" smtClean="0">
                <a:solidFill>
                  <a:srgbClr val="5874B4"/>
                </a:solidFill>
              </a:rPr>
              <a:t>[Huang, Chen 01, Barrett 98]</a:t>
            </a:r>
            <a:endParaRPr lang="en-US" dirty="0" smtClean="0"/>
          </a:p>
          <a:p>
            <a:endParaRPr lang="en-US" dirty="0"/>
          </a:p>
        </p:txBody>
      </p:sp>
    </p:spTree>
    <p:extLst>
      <p:ext uri="{BB962C8B-B14F-4D97-AF65-F5344CB8AC3E}">
        <p14:creationId xmlns:p14="http://schemas.microsoft.com/office/powerpoint/2010/main" val="1341440394"/>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Encoding circuits to SAT - addition</a:t>
            </a:r>
            <a:endParaRPr lang="en-US" dirty="0"/>
          </a:p>
        </p:txBody>
      </p:sp>
      <p:grpSp>
        <p:nvGrpSpPr>
          <p:cNvPr id="8" name="Group 11"/>
          <p:cNvGrpSpPr/>
          <p:nvPr/>
        </p:nvGrpSpPr>
        <p:grpSpPr>
          <a:xfrm>
            <a:off x="632716" y="1562440"/>
            <a:ext cx="4456553" cy="448371"/>
            <a:chOff x="1447800" y="2743200"/>
            <a:chExt cx="3200400" cy="533400"/>
          </a:xfrm>
        </p:grpSpPr>
        <p:sp>
          <p:nvSpPr>
            <p:cNvPr id="86" name="Rectangle 85"/>
            <p:cNvSpPr/>
            <p:nvPr/>
          </p:nvSpPr>
          <p:spPr>
            <a:xfrm>
              <a:off x="1447800" y="27432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6"/>
            </a:p>
          </p:txBody>
        </p:sp>
        <p:sp>
          <p:nvSpPr>
            <p:cNvPr id="87" name="Rectangle 86"/>
            <p:cNvSpPr/>
            <p:nvPr/>
          </p:nvSpPr>
          <p:spPr>
            <a:xfrm>
              <a:off x="14478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sp>
          <p:nvSpPr>
            <p:cNvPr id="88" name="Rectangle 87"/>
            <p:cNvSpPr/>
            <p:nvPr/>
          </p:nvSpPr>
          <p:spPr>
            <a:xfrm>
              <a:off x="19812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89" name="Rectangle 88"/>
            <p:cNvSpPr/>
            <p:nvPr/>
          </p:nvSpPr>
          <p:spPr>
            <a:xfrm>
              <a:off x="25146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sp>
          <p:nvSpPr>
            <p:cNvPr id="90" name="Rectangle 89"/>
            <p:cNvSpPr/>
            <p:nvPr/>
          </p:nvSpPr>
          <p:spPr>
            <a:xfrm>
              <a:off x="30480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91" name="Rectangle 90"/>
            <p:cNvSpPr/>
            <p:nvPr/>
          </p:nvSpPr>
          <p:spPr>
            <a:xfrm>
              <a:off x="35814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sp>
          <p:nvSpPr>
            <p:cNvPr id="92" name="Rectangle 91"/>
            <p:cNvSpPr/>
            <p:nvPr/>
          </p:nvSpPr>
          <p:spPr>
            <a:xfrm>
              <a:off x="41148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grpSp>
      <p:grpSp>
        <p:nvGrpSpPr>
          <p:cNvPr id="9" name="Group 12"/>
          <p:cNvGrpSpPr/>
          <p:nvPr/>
        </p:nvGrpSpPr>
        <p:grpSpPr>
          <a:xfrm>
            <a:off x="609652" y="2321916"/>
            <a:ext cx="4456553" cy="448371"/>
            <a:chOff x="1447800" y="2743200"/>
            <a:chExt cx="3200400" cy="533400"/>
          </a:xfrm>
        </p:grpSpPr>
        <p:sp>
          <p:nvSpPr>
            <p:cNvPr id="79" name="Rectangle 78"/>
            <p:cNvSpPr/>
            <p:nvPr/>
          </p:nvSpPr>
          <p:spPr>
            <a:xfrm>
              <a:off x="1447800" y="2743200"/>
              <a:ext cx="3200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36"/>
            </a:p>
          </p:txBody>
        </p:sp>
        <p:sp>
          <p:nvSpPr>
            <p:cNvPr id="80" name="Rectangle 79"/>
            <p:cNvSpPr/>
            <p:nvPr/>
          </p:nvSpPr>
          <p:spPr>
            <a:xfrm>
              <a:off x="14478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0</a:t>
              </a:r>
            </a:p>
          </p:txBody>
        </p:sp>
        <p:sp>
          <p:nvSpPr>
            <p:cNvPr id="81" name="Rectangle 80"/>
            <p:cNvSpPr/>
            <p:nvPr/>
          </p:nvSpPr>
          <p:spPr>
            <a:xfrm>
              <a:off x="19812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1</a:t>
              </a:r>
            </a:p>
          </p:txBody>
        </p:sp>
        <p:sp>
          <p:nvSpPr>
            <p:cNvPr id="82" name="Rectangle 81"/>
            <p:cNvSpPr/>
            <p:nvPr/>
          </p:nvSpPr>
          <p:spPr>
            <a:xfrm>
              <a:off x="25146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1</a:t>
              </a:r>
            </a:p>
          </p:txBody>
        </p:sp>
        <p:sp>
          <p:nvSpPr>
            <p:cNvPr id="83" name="Rectangle 82"/>
            <p:cNvSpPr/>
            <p:nvPr/>
          </p:nvSpPr>
          <p:spPr>
            <a:xfrm>
              <a:off x="30480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0</a:t>
              </a:r>
            </a:p>
          </p:txBody>
        </p:sp>
        <p:sp>
          <p:nvSpPr>
            <p:cNvPr id="84" name="Rectangle 83"/>
            <p:cNvSpPr/>
            <p:nvPr/>
          </p:nvSpPr>
          <p:spPr>
            <a:xfrm>
              <a:off x="35814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0</a:t>
              </a:r>
            </a:p>
          </p:txBody>
        </p:sp>
        <p:sp>
          <p:nvSpPr>
            <p:cNvPr id="85" name="Rectangle 84"/>
            <p:cNvSpPr/>
            <p:nvPr/>
          </p:nvSpPr>
          <p:spPr>
            <a:xfrm>
              <a:off x="41148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1</a:t>
              </a:r>
            </a:p>
          </p:txBody>
        </p:sp>
      </p:grpSp>
      <p:grpSp>
        <p:nvGrpSpPr>
          <p:cNvPr id="10" name="Group 21"/>
          <p:cNvGrpSpPr/>
          <p:nvPr/>
        </p:nvGrpSpPr>
        <p:grpSpPr>
          <a:xfrm>
            <a:off x="623454" y="4296811"/>
            <a:ext cx="4456553" cy="448371"/>
            <a:chOff x="1447800" y="2743200"/>
            <a:chExt cx="3200400" cy="533400"/>
          </a:xfrm>
          <a:solidFill>
            <a:srgbClr val="CC00CC"/>
          </a:solidFill>
        </p:grpSpPr>
        <p:sp>
          <p:nvSpPr>
            <p:cNvPr id="72" name="Rectangle 71"/>
            <p:cNvSpPr/>
            <p:nvPr/>
          </p:nvSpPr>
          <p:spPr>
            <a:xfrm>
              <a:off x="1447800" y="2743200"/>
              <a:ext cx="3200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6"/>
            </a:p>
          </p:txBody>
        </p:sp>
        <p:sp>
          <p:nvSpPr>
            <p:cNvPr id="73" name="Rectangle 72"/>
            <p:cNvSpPr/>
            <p:nvPr/>
          </p:nvSpPr>
          <p:spPr>
            <a:xfrm>
              <a:off x="14478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74" name="Rectangle 73"/>
            <p:cNvSpPr/>
            <p:nvPr/>
          </p:nvSpPr>
          <p:spPr>
            <a:xfrm>
              <a:off x="19812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75" name="Rectangle 74"/>
            <p:cNvSpPr/>
            <p:nvPr/>
          </p:nvSpPr>
          <p:spPr>
            <a:xfrm>
              <a:off x="25146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76" name="Rectangle 75"/>
            <p:cNvSpPr/>
            <p:nvPr/>
          </p:nvSpPr>
          <p:spPr>
            <a:xfrm>
              <a:off x="30480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sp>
          <p:nvSpPr>
            <p:cNvPr id="77" name="Rectangle 76"/>
            <p:cNvSpPr/>
            <p:nvPr/>
          </p:nvSpPr>
          <p:spPr>
            <a:xfrm>
              <a:off x="35814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78" name="Rectangle 77"/>
            <p:cNvSpPr/>
            <p:nvPr/>
          </p:nvSpPr>
          <p:spPr>
            <a:xfrm>
              <a:off x="41148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grpSp>
      <p:sp>
        <p:nvSpPr>
          <p:cNvPr id="11" name="TextBox 10"/>
          <p:cNvSpPr txBox="1"/>
          <p:nvPr/>
        </p:nvSpPr>
        <p:spPr>
          <a:xfrm>
            <a:off x="207818" y="1894834"/>
            <a:ext cx="370614" cy="540020"/>
          </a:xfrm>
          <a:prstGeom prst="rect">
            <a:avLst/>
          </a:prstGeom>
          <a:noFill/>
        </p:spPr>
        <p:txBody>
          <a:bodyPr wrap="none" rtlCol="0">
            <a:spAutoFit/>
          </a:bodyPr>
          <a:lstStyle/>
          <a:p>
            <a:r>
              <a:rPr lang="en-US" sz="2909" dirty="0"/>
              <a:t>+</a:t>
            </a:r>
          </a:p>
        </p:txBody>
      </p:sp>
      <p:sp>
        <p:nvSpPr>
          <p:cNvPr id="12" name="Rectangle 11"/>
          <p:cNvSpPr/>
          <p:nvPr/>
        </p:nvSpPr>
        <p:spPr>
          <a:xfrm>
            <a:off x="4472609" y="3297125"/>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13" name="Rectangle 12"/>
          <p:cNvSpPr/>
          <p:nvPr/>
        </p:nvSpPr>
        <p:spPr>
          <a:xfrm>
            <a:off x="3719656" y="3303150"/>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14" name="Rectangle 13"/>
          <p:cNvSpPr/>
          <p:nvPr/>
        </p:nvSpPr>
        <p:spPr>
          <a:xfrm>
            <a:off x="2954644" y="3297126"/>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17" name="Rectangle 16"/>
          <p:cNvSpPr/>
          <p:nvPr/>
        </p:nvSpPr>
        <p:spPr>
          <a:xfrm>
            <a:off x="2201680" y="3305182"/>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18" name="Rectangle 17"/>
          <p:cNvSpPr/>
          <p:nvPr/>
        </p:nvSpPr>
        <p:spPr>
          <a:xfrm>
            <a:off x="1436668" y="3305182"/>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19" name="Rectangle 18"/>
          <p:cNvSpPr/>
          <p:nvPr/>
        </p:nvSpPr>
        <p:spPr>
          <a:xfrm>
            <a:off x="713821" y="3309174"/>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cxnSp>
        <p:nvCxnSpPr>
          <p:cNvPr id="20" name="Straight Connector 19"/>
          <p:cNvCxnSpPr/>
          <p:nvPr/>
        </p:nvCxnSpPr>
        <p:spPr>
          <a:xfrm rot="5400000">
            <a:off x="4502729" y="3039742"/>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p:cNvCxnSpPr/>
          <p:nvPr/>
        </p:nvCxnSpPr>
        <p:spPr>
          <a:xfrm rot="5400000">
            <a:off x="3840118" y="2497608"/>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p:cNvCxnSpPr/>
          <p:nvPr/>
        </p:nvCxnSpPr>
        <p:spPr>
          <a:xfrm rot="5400000">
            <a:off x="3090167" y="2503632"/>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p:cNvCxnSpPr/>
          <p:nvPr/>
        </p:nvCxnSpPr>
        <p:spPr>
          <a:xfrm rot="5400000">
            <a:off x="3737729" y="3045767"/>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p:cNvCxnSpPr/>
          <p:nvPr/>
        </p:nvCxnSpPr>
        <p:spPr>
          <a:xfrm rot="5400000">
            <a:off x="2298048" y="2485560"/>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p:cNvCxnSpPr/>
          <p:nvPr/>
        </p:nvCxnSpPr>
        <p:spPr>
          <a:xfrm rot="5400000">
            <a:off x="2948622" y="3015650"/>
            <a:ext cx="505992" cy="12047"/>
          </a:xfrm>
          <a:prstGeom prst="line">
            <a:avLst/>
          </a:prstGeom>
        </p:spPr>
        <p:style>
          <a:lnRef idx="1">
            <a:schemeClr val="accent1"/>
          </a:lnRef>
          <a:fillRef idx="0">
            <a:schemeClr val="accent1"/>
          </a:fillRef>
          <a:effectRef idx="0">
            <a:schemeClr val="accent1"/>
          </a:effectRef>
          <a:fontRef idx="minor">
            <a:schemeClr val="tx1"/>
          </a:fontRef>
        </p:style>
      </p:cxnSp>
      <p:grpSp>
        <p:nvGrpSpPr>
          <p:cNvPr id="26" name="Group 107"/>
          <p:cNvGrpSpPr/>
          <p:nvPr/>
        </p:nvGrpSpPr>
        <p:grpSpPr>
          <a:xfrm>
            <a:off x="4087091" y="3199371"/>
            <a:ext cx="484909" cy="692727"/>
            <a:chOff x="7315200" y="3733800"/>
            <a:chExt cx="533400" cy="762000"/>
          </a:xfrm>
        </p:grpSpPr>
        <p:cxnSp>
          <p:nvCxnSpPr>
            <p:cNvPr id="67" name="Straight Connector 66"/>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8" name="Elbow Connector 67"/>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Straight Connector 69"/>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7" name="Group 108"/>
          <p:cNvGrpSpPr/>
          <p:nvPr/>
        </p:nvGrpSpPr>
        <p:grpSpPr>
          <a:xfrm>
            <a:off x="3325091" y="3199371"/>
            <a:ext cx="484909" cy="692727"/>
            <a:chOff x="7315200" y="3733800"/>
            <a:chExt cx="533400" cy="762000"/>
          </a:xfrm>
        </p:grpSpPr>
        <p:cxnSp>
          <p:nvCxnSpPr>
            <p:cNvPr id="62" name="Straight Connector 61"/>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64" name="Straight Connector 63"/>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8" name="Group 114"/>
          <p:cNvGrpSpPr/>
          <p:nvPr/>
        </p:nvGrpSpPr>
        <p:grpSpPr>
          <a:xfrm>
            <a:off x="2563091" y="3199371"/>
            <a:ext cx="484909" cy="692727"/>
            <a:chOff x="7315200" y="3733800"/>
            <a:chExt cx="533400" cy="762000"/>
          </a:xfrm>
        </p:grpSpPr>
        <p:cxnSp>
          <p:nvCxnSpPr>
            <p:cNvPr id="57" name="Straight Connector 56"/>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8" name="Elbow Connector 57"/>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9" name="Straight Connector 58"/>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0" name="Straight Connector 59"/>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29" name="Group 120"/>
          <p:cNvGrpSpPr/>
          <p:nvPr/>
        </p:nvGrpSpPr>
        <p:grpSpPr>
          <a:xfrm>
            <a:off x="1801091" y="3199371"/>
            <a:ext cx="484909" cy="692727"/>
            <a:chOff x="7315200" y="3733800"/>
            <a:chExt cx="533400" cy="762000"/>
          </a:xfrm>
        </p:grpSpPr>
        <p:cxnSp>
          <p:nvCxnSpPr>
            <p:cNvPr id="52" name="Straight Connector 51"/>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3" name="Elbow Connector 52"/>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54" name="Straight Connector 53"/>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 name="Straight Connector 54"/>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 name="Straight Connector 55"/>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0" name="Group 126"/>
          <p:cNvGrpSpPr/>
          <p:nvPr/>
        </p:nvGrpSpPr>
        <p:grpSpPr>
          <a:xfrm>
            <a:off x="1039091" y="3199371"/>
            <a:ext cx="484909" cy="692727"/>
            <a:chOff x="7315200" y="3733800"/>
            <a:chExt cx="533400" cy="762000"/>
          </a:xfrm>
        </p:grpSpPr>
        <p:cxnSp>
          <p:nvCxnSpPr>
            <p:cNvPr id="47" name="Straight Connector 46"/>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8" name="Elbow Connector 47"/>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49" name="Straight Connector 48"/>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Straight Connector 49"/>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Straight Connector 50"/>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31" name="Straight Connector 30"/>
          <p:cNvCxnSpPr/>
          <p:nvPr/>
        </p:nvCxnSpPr>
        <p:spPr>
          <a:xfrm rot="5400000">
            <a:off x="1508941" y="2503632"/>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2" name="Straight Connector 31"/>
          <p:cNvCxnSpPr/>
          <p:nvPr/>
        </p:nvCxnSpPr>
        <p:spPr>
          <a:xfrm rot="5400000">
            <a:off x="804167" y="2503632"/>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3" name="Straight Connector 32"/>
          <p:cNvCxnSpPr/>
          <p:nvPr/>
        </p:nvCxnSpPr>
        <p:spPr>
          <a:xfrm rot="5400000">
            <a:off x="42166" y="2503632"/>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165526" y="3030707"/>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1415574" y="3030707"/>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6" name="Straight Connector 35"/>
          <p:cNvCxnSpPr/>
          <p:nvPr/>
        </p:nvCxnSpPr>
        <p:spPr>
          <a:xfrm rot="5400000">
            <a:off x="710799" y="3030707"/>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37" name="Straight Connector 36"/>
          <p:cNvCxnSpPr>
            <a:stCxn id="12" idx="2"/>
          </p:cNvCxnSpPr>
          <p:nvPr/>
        </p:nvCxnSpPr>
        <p:spPr>
          <a:xfrm rot="16200000" flipH="1">
            <a:off x="4432424" y="4020605"/>
            <a:ext cx="551315" cy="1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Straight Connector 40"/>
          <p:cNvCxnSpPr/>
          <p:nvPr/>
        </p:nvCxnSpPr>
        <p:spPr>
          <a:xfrm rot="5400000">
            <a:off x="1390918" y="4025182"/>
            <a:ext cx="54325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42" name="Straight Connector 41"/>
          <p:cNvCxnSpPr/>
          <p:nvPr/>
        </p:nvCxnSpPr>
        <p:spPr>
          <a:xfrm rot="5400000">
            <a:off x="628916" y="4025183"/>
            <a:ext cx="543260"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Straight Connector 42"/>
          <p:cNvCxnSpPr/>
          <p:nvPr/>
        </p:nvCxnSpPr>
        <p:spPr>
          <a:xfrm rot="10800000">
            <a:off x="554182" y="3892098"/>
            <a:ext cx="207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4" name="Straight Connector 43"/>
          <p:cNvCxnSpPr/>
          <p:nvPr/>
        </p:nvCxnSpPr>
        <p:spPr>
          <a:xfrm rot="5400000" flipH="1" flipV="1">
            <a:off x="692728" y="3822825"/>
            <a:ext cx="138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Straight Connector 44"/>
          <p:cNvCxnSpPr/>
          <p:nvPr/>
        </p:nvCxnSpPr>
        <p:spPr>
          <a:xfrm rot="10800000">
            <a:off x="4849091" y="3199371"/>
            <a:ext cx="2770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Straight Connector 45"/>
          <p:cNvCxnSpPr/>
          <p:nvPr/>
        </p:nvCxnSpPr>
        <p:spPr>
          <a:xfrm rot="5400000">
            <a:off x="4814454" y="3234007"/>
            <a:ext cx="6927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Straight Connector 104"/>
          <p:cNvCxnSpPr/>
          <p:nvPr/>
        </p:nvCxnSpPr>
        <p:spPr>
          <a:xfrm rot="5400000">
            <a:off x="2152918" y="4014258"/>
            <a:ext cx="54325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7" name="Straight Connector 106"/>
          <p:cNvCxnSpPr/>
          <p:nvPr/>
        </p:nvCxnSpPr>
        <p:spPr>
          <a:xfrm rot="5400000">
            <a:off x="2914918" y="4014258"/>
            <a:ext cx="543259"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08" name="Straight Connector 107"/>
          <p:cNvCxnSpPr/>
          <p:nvPr/>
        </p:nvCxnSpPr>
        <p:spPr>
          <a:xfrm rot="5400000">
            <a:off x="3676918" y="4014258"/>
            <a:ext cx="543259" cy="2"/>
          </a:xfrm>
          <a:prstGeom prst="line">
            <a:avLst/>
          </a:prstGeom>
        </p:spPr>
        <p:style>
          <a:lnRef idx="1">
            <a:schemeClr val="accent1"/>
          </a:lnRef>
          <a:fillRef idx="0">
            <a:schemeClr val="accent1"/>
          </a:fillRef>
          <a:effectRef idx="0">
            <a:schemeClr val="accent1"/>
          </a:effectRef>
          <a:fontRef idx="minor">
            <a:schemeClr val="tx1"/>
          </a:fontRef>
        </p:style>
      </p:cxnSp>
      <p:sp>
        <p:nvSpPr>
          <p:cNvPr id="110" name="TextBox 109"/>
          <p:cNvSpPr txBox="1"/>
          <p:nvPr/>
        </p:nvSpPr>
        <p:spPr>
          <a:xfrm>
            <a:off x="5888182" y="1558637"/>
            <a:ext cx="2553904" cy="1099275"/>
          </a:xfrm>
          <a:prstGeom prst="rect">
            <a:avLst/>
          </a:prstGeom>
          <a:noFill/>
        </p:spPr>
        <p:txBody>
          <a:bodyPr wrap="none" rtlCol="0">
            <a:spAutoFit/>
          </a:bodyPr>
          <a:lstStyle/>
          <a:p>
            <a:r>
              <a:rPr lang="en-US" sz="1636" b="1" dirty="0"/>
              <a:t>out</a:t>
            </a:r>
            <a:r>
              <a:rPr lang="en-US" sz="1636" dirty="0"/>
              <a:t>    = </a:t>
            </a:r>
            <a:r>
              <a:rPr lang="en-US" sz="1636" dirty="0" err="1"/>
              <a:t>xor</a:t>
            </a:r>
            <a:r>
              <a:rPr lang="en-US" sz="1636" dirty="0"/>
              <a:t>(</a:t>
            </a:r>
            <a:r>
              <a:rPr lang="en-US" sz="1636" b="1" dirty="0"/>
              <a:t>x</a:t>
            </a:r>
            <a:r>
              <a:rPr lang="en-US" sz="1636" dirty="0">
                <a:sym typeface="Symbol"/>
              </a:rPr>
              <a:t>,</a:t>
            </a:r>
            <a:r>
              <a:rPr lang="en-US" sz="1636" dirty="0"/>
              <a:t> </a:t>
            </a:r>
            <a:r>
              <a:rPr lang="en-US" sz="1636" b="1" dirty="0"/>
              <a:t>y</a:t>
            </a:r>
            <a:r>
              <a:rPr lang="en-US" sz="1636" dirty="0"/>
              <a:t>, </a:t>
            </a:r>
            <a:r>
              <a:rPr lang="en-US" sz="1636" b="1" dirty="0"/>
              <a:t>c</a:t>
            </a:r>
            <a:r>
              <a:rPr lang="en-US" sz="1636" dirty="0"/>
              <a:t>)</a:t>
            </a:r>
          </a:p>
          <a:p>
            <a:r>
              <a:rPr lang="en-US" sz="1636" b="1" dirty="0"/>
              <a:t>c’</a:t>
            </a:r>
            <a:r>
              <a:rPr lang="en-US" sz="1636" dirty="0"/>
              <a:t>      = (</a:t>
            </a:r>
            <a:r>
              <a:rPr lang="en-US" sz="1636" b="1" dirty="0" err="1"/>
              <a:t>x</a:t>
            </a:r>
            <a:r>
              <a:rPr lang="en-US" sz="1636" b="1" dirty="0" err="1">
                <a:sym typeface="Symbol"/>
              </a:rPr>
              <a:t>y</a:t>
            </a:r>
            <a:r>
              <a:rPr lang="en-US" sz="1636" b="1" dirty="0">
                <a:sym typeface="Symbol"/>
              </a:rPr>
              <a:t>)  (</a:t>
            </a:r>
            <a:r>
              <a:rPr lang="en-US" sz="1636" b="1" dirty="0" err="1">
                <a:sym typeface="Symbol"/>
              </a:rPr>
              <a:t>xc</a:t>
            </a:r>
            <a:r>
              <a:rPr lang="en-US" sz="1636" b="1" dirty="0">
                <a:sym typeface="Symbol"/>
              </a:rPr>
              <a:t>)  (</a:t>
            </a:r>
            <a:r>
              <a:rPr lang="en-US" sz="1636" b="1" dirty="0" err="1">
                <a:sym typeface="Symbol"/>
              </a:rPr>
              <a:t>yc</a:t>
            </a:r>
            <a:r>
              <a:rPr lang="en-US" sz="1636" b="1" dirty="0">
                <a:sym typeface="Symbol"/>
              </a:rPr>
              <a:t>)</a:t>
            </a:r>
          </a:p>
          <a:p>
            <a:r>
              <a:rPr lang="en-US" sz="1636" b="1" dirty="0">
                <a:sym typeface="Symbol"/>
              </a:rPr>
              <a:t>c[0]  </a:t>
            </a:r>
            <a:r>
              <a:rPr lang="en-US" sz="1636" dirty="0">
                <a:sym typeface="Symbol"/>
              </a:rPr>
              <a:t>=</a:t>
            </a:r>
            <a:r>
              <a:rPr lang="en-US" sz="1636" b="1" dirty="0">
                <a:sym typeface="Symbol"/>
              </a:rPr>
              <a:t> 0</a:t>
            </a:r>
          </a:p>
          <a:p>
            <a:r>
              <a:rPr lang="en-US" sz="1636" b="1" dirty="0">
                <a:sym typeface="Symbol"/>
              </a:rPr>
              <a:t>c’[N-2:0] </a:t>
            </a:r>
            <a:r>
              <a:rPr lang="en-US" sz="1636" dirty="0">
                <a:sym typeface="Symbol"/>
              </a:rPr>
              <a:t>=</a:t>
            </a:r>
            <a:r>
              <a:rPr lang="en-US" sz="1636" b="1" dirty="0">
                <a:sym typeface="Symbol"/>
              </a:rPr>
              <a:t> c[N-1:1] </a:t>
            </a:r>
            <a:endParaRPr lang="en-US" sz="1636" dirty="0"/>
          </a:p>
        </p:txBody>
      </p:sp>
      <p:sp>
        <p:nvSpPr>
          <p:cNvPr id="111" name="TextBox 110"/>
          <p:cNvSpPr txBox="1"/>
          <p:nvPr/>
        </p:nvSpPr>
        <p:spPr>
          <a:xfrm>
            <a:off x="5888182" y="3013364"/>
            <a:ext cx="2940228" cy="847540"/>
          </a:xfrm>
          <a:prstGeom prst="rect">
            <a:avLst/>
          </a:prstGeom>
          <a:noFill/>
        </p:spPr>
        <p:txBody>
          <a:bodyPr wrap="none" rtlCol="0">
            <a:spAutoFit/>
          </a:bodyPr>
          <a:lstStyle/>
          <a:p>
            <a:r>
              <a:rPr lang="en-US" sz="1636" b="1" dirty="0" err="1"/>
              <a:t>out</a:t>
            </a:r>
            <a:r>
              <a:rPr lang="en-US" sz="1636" b="1" baseline="-25000" dirty="0" err="1"/>
              <a:t>i</a:t>
            </a:r>
            <a:r>
              <a:rPr lang="en-US" sz="1636" dirty="0"/>
              <a:t>   </a:t>
            </a:r>
            <a:r>
              <a:rPr lang="en-US" sz="1636" dirty="0">
                <a:sym typeface="Symbol"/>
              </a:rPr>
              <a:t> </a:t>
            </a:r>
            <a:r>
              <a:rPr lang="en-US" sz="1636" dirty="0" err="1">
                <a:sym typeface="Symbol"/>
              </a:rPr>
              <a:t>xor</a:t>
            </a:r>
            <a:r>
              <a:rPr lang="en-US" sz="1636" dirty="0">
                <a:sym typeface="Symbol"/>
              </a:rPr>
              <a:t>(</a:t>
            </a:r>
            <a:r>
              <a:rPr lang="en-US" sz="1636" b="1" dirty="0"/>
              <a:t>x</a:t>
            </a:r>
            <a:r>
              <a:rPr lang="en-US" sz="1636" b="1" baseline="-25000" dirty="0"/>
              <a:t>i</a:t>
            </a:r>
            <a:r>
              <a:rPr lang="en-US" sz="1636" dirty="0">
                <a:sym typeface="Symbol"/>
              </a:rPr>
              <a:t>,</a:t>
            </a:r>
            <a:r>
              <a:rPr lang="en-US" sz="1636" dirty="0"/>
              <a:t> </a:t>
            </a:r>
            <a:r>
              <a:rPr lang="en-US" sz="1636" b="1" dirty="0" err="1"/>
              <a:t>y</a:t>
            </a:r>
            <a:r>
              <a:rPr lang="en-US" sz="1636" b="1" baseline="-25000" dirty="0" err="1"/>
              <a:t>i</a:t>
            </a:r>
            <a:r>
              <a:rPr lang="en-US" sz="1636" dirty="0"/>
              <a:t>, </a:t>
            </a:r>
            <a:r>
              <a:rPr lang="en-US" sz="1636" b="1" dirty="0" err="1"/>
              <a:t>c</a:t>
            </a:r>
            <a:r>
              <a:rPr lang="en-US" sz="1636" b="1" baseline="-25000" dirty="0" err="1"/>
              <a:t>i</a:t>
            </a:r>
            <a:r>
              <a:rPr lang="en-US" sz="1636" dirty="0"/>
              <a:t> )</a:t>
            </a:r>
          </a:p>
          <a:p>
            <a:r>
              <a:rPr lang="en-US" sz="1636" b="1" dirty="0"/>
              <a:t>c</a:t>
            </a:r>
            <a:r>
              <a:rPr lang="en-US" sz="1636" b="1" baseline="-25000" dirty="0"/>
              <a:t>i+1</a:t>
            </a:r>
            <a:r>
              <a:rPr lang="en-US" sz="1636" dirty="0"/>
              <a:t>     </a:t>
            </a:r>
            <a:r>
              <a:rPr lang="en-US" sz="1636" dirty="0">
                <a:sym typeface="Symbol"/>
              </a:rPr>
              <a:t></a:t>
            </a:r>
            <a:r>
              <a:rPr lang="en-US" sz="1636" dirty="0"/>
              <a:t> (</a:t>
            </a:r>
            <a:r>
              <a:rPr lang="en-US" sz="1636" b="1" dirty="0" err="1"/>
              <a:t>x</a:t>
            </a:r>
            <a:r>
              <a:rPr lang="en-US" sz="1636" b="1" baseline="-25000" dirty="0" err="1"/>
              <a:t>i</a:t>
            </a:r>
            <a:r>
              <a:rPr lang="en-US" sz="1636" b="1" dirty="0" err="1">
                <a:sym typeface="Symbol"/>
              </a:rPr>
              <a:t>y</a:t>
            </a:r>
            <a:r>
              <a:rPr lang="en-US" sz="1636" b="1" baseline="-25000" dirty="0" err="1"/>
              <a:t>i</a:t>
            </a:r>
            <a:r>
              <a:rPr lang="en-US" sz="1636" b="1" dirty="0">
                <a:sym typeface="Symbol"/>
              </a:rPr>
              <a:t>)  (</a:t>
            </a:r>
            <a:r>
              <a:rPr lang="en-US" sz="1636" b="1" dirty="0" err="1">
                <a:sym typeface="Symbol"/>
              </a:rPr>
              <a:t>x</a:t>
            </a:r>
            <a:r>
              <a:rPr lang="en-US" sz="1636" b="1" baseline="-25000" dirty="0" err="1"/>
              <a:t>i</a:t>
            </a:r>
            <a:r>
              <a:rPr lang="en-US" sz="1636" b="1" dirty="0" err="1">
                <a:sym typeface="Symbol"/>
              </a:rPr>
              <a:t>c</a:t>
            </a:r>
            <a:r>
              <a:rPr lang="en-US" sz="1636" b="1" baseline="-25000" dirty="0" err="1"/>
              <a:t>i</a:t>
            </a:r>
            <a:r>
              <a:rPr lang="en-US" sz="1636" b="1" dirty="0">
                <a:sym typeface="Symbol"/>
              </a:rPr>
              <a:t>)  (</a:t>
            </a:r>
            <a:r>
              <a:rPr lang="en-US" sz="1636" b="1" dirty="0" err="1">
                <a:sym typeface="Symbol"/>
              </a:rPr>
              <a:t>y</a:t>
            </a:r>
            <a:r>
              <a:rPr lang="en-US" sz="1636" b="1" baseline="-25000" dirty="0" err="1"/>
              <a:t>i</a:t>
            </a:r>
            <a:r>
              <a:rPr lang="en-US" sz="1636" b="1" dirty="0" err="1">
                <a:sym typeface="Symbol"/>
              </a:rPr>
              <a:t>c</a:t>
            </a:r>
            <a:r>
              <a:rPr lang="en-US" sz="1636" b="1" baseline="-25000" dirty="0" err="1"/>
              <a:t>i</a:t>
            </a:r>
            <a:r>
              <a:rPr lang="en-US" sz="1636" b="1" dirty="0">
                <a:sym typeface="Symbol"/>
              </a:rPr>
              <a:t>)</a:t>
            </a:r>
          </a:p>
          <a:p>
            <a:r>
              <a:rPr lang="en-US" sz="1636" b="1" dirty="0">
                <a:sym typeface="Symbol"/>
              </a:rPr>
              <a:t>c</a:t>
            </a:r>
            <a:r>
              <a:rPr lang="en-US" sz="1636" b="1" baseline="-25000" dirty="0">
                <a:sym typeface="Symbol"/>
              </a:rPr>
              <a:t>0</a:t>
            </a:r>
            <a:r>
              <a:rPr lang="en-US" sz="1636" b="1" dirty="0">
                <a:sym typeface="Symbol"/>
              </a:rPr>
              <a:t>       </a:t>
            </a:r>
            <a:r>
              <a:rPr lang="en-US" sz="1636" dirty="0">
                <a:sym typeface="Symbol"/>
              </a:rPr>
              <a:t> </a:t>
            </a:r>
            <a:r>
              <a:rPr lang="en-US" sz="1636" b="1" dirty="0">
                <a:sym typeface="Symbol"/>
              </a:rPr>
              <a:t> 0 </a:t>
            </a:r>
            <a:endParaRPr lang="en-US" sz="1636" dirty="0"/>
          </a:p>
        </p:txBody>
      </p:sp>
      <p:sp>
        <p:nvSpPr>
          <p:cNvPr id="113" name="TextBox 112"/>
          <p:cNvSpPr txBox="1"/>
          <p:nvPr/>
        </p:nvSpPr>
        <p:spPr>
          <a:xfrm>
            <a:off x="5262203" y="4195979"/>
            <a:ext cx="3740126" cy="2106218"/>
          </a:xfrm>
          <a:prstGeom prst="rect">
            <a:avLst/>
          </a:prstGeom>
          <a:noFill/>
        </p:spPr>
        <p:txBody>
          <a:bodyPr wrap="none" rtlCol="0">
            <a:spAutoFit/>
          </a:bodyPr>
          <a:lstStyle/>
          <a:p>
            <a:r>
              <a:rPr lang="en-US" sz="1636" dirty="0"/>
              <a:t>(</a:t>
            </a:r>
            <a:r>
              <a:rPr lang="en-US" sz="1636" b="1" dirty="0" err="1"/>
              <a:t>x</a:t>
            </a:r>
            <a:r>
              <a:rPr lang="en-US" sz="1636" b="1" baseline="-25000" dirty="0" err="1"/>
              <a:t>i</a:t>
            </a:r>
            <a:r>
              <a:rPr lang="en-US" sz="1636" b="1" dirty="0" err="1">
                <a:sym typeface="Symbol"/>
              </a:rPr>
              <a:t>y</a:t>
            </a:r>
            <a:r>
              <a:rPr lang="en-US" sz="1636" b="1" baseline="-25000" dirty="0" err="1"/>
              <a:t>i</a:t>
            </a:r>
            <a:r>
              <a:rPr lang="en-US" sz="1636" b="1" baseline="-25000" dirty="0"/>
              <a:t> </a:t>
            </a:r>
            <a:r>
              <a:rPr lang="en-US" sz="1636" b="1" dirty="0">
                <a:sym typeface="Symbol"/>
              </a:rPr>
              <a:t></a:t>
            </a:r>
            <a:r>
              <a:rPr lang="en-US" sz="1636" b="1" dirty="0" err="1">
                <a:sym typeface="Symbol"/>
              </a:rPr>
              <a:t>c</a:t>
            </a:r>
            <a:r>
              <a:rPr lang="en-US" sz="1636" b="1" baseline="-25000" dirty="0" err="1"/>
              <a:t>i</a:t>
            </a:r>
            <a:r>
              <a:rPr lang="en-US" sz="1636" b="1" baseline="-25000" dirty="0"/>
              <a:t> </a:t>
            </a:r>
            <a:r>
              <a:rPr lang="en-US" sz="1636" b="1" dirty="0">
                <a:sym typeface="Symbol"/>
              </a:rPr>
              <a:t></a:t>
            </a:r>
            <a:r>
              <a:rPr lang="en-US" sz="1636" b="1" dirty="0"/>
              <a:t> </a:t>
            </a:r>
            <a:r>
              <a:rPr lang="en-US" sz="1636" b="1" dirty="0" err="1"/>
              <a:t>out</a:t>
            </a:r>
            <a:r>
              <a:rPr lang="en-US" sz="1636" b="1" baseline="-25000" dirty="0" err="1"/>
              <a:t>i</a:t>
            </a:r>
            <a:r>
              <a:rPr lang="en-US" sz="1636" b="1" dirty="0">
                <a:sym typeface="Symbol"/>
              </a:rPr>
              <a:t>)     (</a:t>
            </a:r>
            <a:r>
              <a:rPr lang="en-US" sz="1636" b="1" dirty="0" err="1"/>
              <a:t>out</a:t>
            </a:r>
            <a:r>
              <a:rPr lang="en-US" sz="1636" b="1" baseline="-25000" dirty="0" err="1"/>
              <a:t>i</a:t>
            </a:r>
            <a:r>
              <a:rPr lang="en-US" sz="1636" b="1" dirty="0">
                <a:sym typeface="Symbol"/>
              </a:rPr>
              <a:t> </a:t>
            </a:r>
            <a:r>
              <a:rPr lang="en-US" sz="1636" b="1" dirty="0"/>
              <a:t>x</a:t>
            </a:r>
            <a:r>
              <a:rPr lang="en-US" sz="1636" b="1" baseline="-25000" dirty="0"/>
              <a:t>i</a:t>
            </a:r>
            <a:r>
              <a:rPr lang="en-US" sz="1636" b="1" dirty="0">
                <a:sym typeface="Symbol"/>
              </a:rPr>
              <a:t> </a:t>
            </a:r>
            <a:r>
              <a:rPr lang="en-US" sz="1636" b="1" dirty="0" err="1">
                <a:sym typeface="Symbol"/>
              </a:rPr>
              <a:t>y</a:t>
            </a:r>
            <a:r>
              <a:rPr lang="en-US" sz="1636" b="1" baseline="-25000" dirty="0" err="1"/>
              <a:t>i</a:t>
            </a:r>
            <a:r>
              <a:rPr lang="en-US" sz="1636" b="1" dirty="0">
                <a:sym typeface="Symbol"/>
              </a:rPr>
              <a:t>  </a:t>
            </a:r>
            <a:r>
              <a:rPr lang="en-US" sz="1636" b="1" dirty="0" err="1">
                <a:sym typeface="Symbol"/>
              </a:rPr>
              <a:t>c</a:t>
            </a:r>
            <a:r>
              <a:rPr lang="en-US" sz="1636" b="1" baseline="-25000" dirty="0" err="1"/>
              <a:t>i</a:t>
            </a:r>
            <a:r>
              <a:rPr lang="en-US" sz="1636" b="1" dirty="0">
                <a:sym typeface="Symbol"/>
              </a:rPr>
              <a:t>)  </a:t>
            </a:r>
          </a:p>
          <a:p>
            <a:r>
              <a:rPr lang="en-US" sz="1636" b="1" dirty="0">
                <a:sym typeface="Symbol"/>
              </a:rPr>
              <a:t>(</a:t>
            </a:r>
            <a:r>
              <a:rPr lang="en-US" sz="1636" b="1" dirty="0"/>
              <a:t>x</a:t>
            </a:r>
            <a:r>
              <a:rPr lang="en-US" sz="1636" b="1" baseline="-25000" dirty="0"/>
              <a:t>i</a:t>
            </a:r>
            <a:r>
              <a:rPr lang="en-US" sz="1636" b="1" dirty="0">
                <a:sym typeface="Symbol"/>
              </a:rPr>
              <a:t> </a:t>
            </a:r>
            <a:r>
              <a:rPr lang="en-US" sz="1636" b="1" dirty="0" err="1">
                <a:sym typeface="Symbol"/>
              </a:rPr>
              <a:t>c</a:t>
            </a:r>
            <a:r>
              <a:rPr lang="en-US" sz="1636" b="1" baseline="-25000" dirty="0" err="1"/>
              <a:t>i</a:t>
            </a:r>
            <a:r>
              <a:rPr lang="en-US" sz="1636" b="1" dirty="0">
                <a:sym typeface="Symbol"/>
              </a:rPr>
              <a:t> </a:t>
            </a:r>
            <a:r>
              <a:rPr lang="en-US" sz="1636" b="1" dirty="0"/>
              <a:t> </a:t>
            </a:r>
            <a:r>
              <a:rPr lang="en-US" sz="1636" b="1" dirty="0" err="1"/>
              <a:t>out</a:t>
            </a:r>
            <a:r>
              <a:rPr lang="en-US" sz="1636" b="1" baseline="-25000" dirty="0" err="1"/>
              <a:t>i</a:t>
            </a:r>
            <a:r>
              <a:rPr lang="en-US" sz="1636" b="1" dirty="0">
                <a:sym typeface="Symbol"/>
              </a:rPr>
              <a:t>  </a:t>
            </a:r>
            <a:r>
              <a:rPr lang="en-US" sz="1636" b="1" dirty="0" err="1">
                <a:sym typeface="Symbol"/>
              </a:rPr>
              <a:t>y</a:t>
            </a:r>
            <a:r>
              <a:rPr lang="en-US" sz="1636" b="1" baseline="-25000" dirty="0" err="1"/>
              <a:t>i</a:t>
            </a:r>
            <a:r>
              <a:rPr lang="en-US" sz="1636" b="1" baseline="-25000" dirty="0"/>
              <a:t> </a:t>
            </a:r>
            <a:r>
              <a:rPr lang="en-US" sz="1636" b="1" dirty="0">
                <a:sym typeface="Symbol"/>
              </a:rPr>
              <a:t>)  (</a:t>
            </a:r>
            <a:r>
              <a:rPr lang="en-US" sz="1636" b="1" dirty="0" err="1"/>
              <a:t>out</a:t>
            </a:r>
            <a:r>
              <a:rPr lang="en-US" sz="1636" b="1" baseline="-25000" dirty="0" err="1"/>
              <a:t>i</a:t>
            </a:r>
            <a:r>
              <a:rPr lang="en-US" sz="1636" b="1" baseline="-25000" dirty="0"/>
              <a:t> </a:t>
            </a:r>
            <a:r>
              <a:rPr lang="en-US" sz="1636" b="1" dirty="0">
                <a:sym typeface="Symbol"/>
              </a:rPr>
              <a:t> </a:t>
            </a:r>
            <a:r>
              <a:rPr lang="en-US" sz="1636" b="1" dirty="0" err="1">
                <a:sym typeface="Symbol"/>
              </a:rPr>
              <a:t>y</a:t>
            </a:r>
            <a:r>
              <a:rPr lang="en-US" sz="1636" b="1" baseline="-25000" dirty="0" err="1"/>
              <a:t>i</a:t>
            </a:r>
            <a:r>
              <a:rPr lang="en-US" sz="1636" b="1" baseline="-25000" dirty="0"/>
              <a:t> </a:t>
            </a:r>
            <a:r>
              <a:rPr lang="en-US" sz="1636" b="1" dirty="0">
                <a:sym typeface="Symbol"/>
              </a:rPr>
              <a:t> </a:t>
            </a:r>
            <a:r>
              <a:rPr lang="en-US" sz="1636" b="1" dirty="0" err="1">
                <a:sym typeface="Symbol"/>
              </a:rPr>
              <a:t>c</a:t>
            </a:r>
            <a:r>
              <a:rPr lang="en-US" sz="1636" b="1" baseline="-25000" dirty="0" err="1"/>
              <a:t>i</a:t>
            </a:r>
            <a:r>
              <a:rPr lang="en-US" sz="1636" b="1" baseline="-25000" dirty="0"/>
              <a:t> </a:t>
            </a:r>
            <a:r>
              <a:rPr lang="en-US" sz="1636" b="1" dirty="0">
                <a:sym typeface="Symbol"/>
              </a:rPr>
              <a:t> </a:t>
            </a:r>
            <a:r>
              <a:rPr lang="en-US" sz="1636" b="1" dirty="0"/>
              <a:t>x</a:t>
            </a:r>
            <a:r>
              <a:rPr lang="en-US" sz="1636" b="1" baseline="-25000" dirty="0"/>
              <a:t>i</a:t>
            </a:r>
            <a:r>
              <a:rPr lang="en-US" sz="1636" b="1" dirty="0">
                <a:sym typeface="Symbol"/>
              </a:rPr>
              <a:t>) </a:t>
            </a:r>
          </a:p>
          <a:p>
            <a:r>
              <a:rPr lang="en-US" sz="1636" b="1" dirty="0">
                <a:sym typeface="Symbol"/>
              </a:rPr>
              <a:t>(</a:t>
            </a:r>
            <a:r>
              <a:rPr lang="en-US" sz="1636" b="1" dirty="0" err="1">
                <a:sym typeface="Symbol"/>
              </a:rPr>
              <a:t>c</a:t>
            </a:r>
            <a:r>
              <a:rPr lang="en-US" sz="1636" b="1" baseline="-25000" dirty="0" err="1"/>
              <a:t>i</a:t>
            </a:r>
            <a:r>
              <a:rPr lang="en-US" sz="1636" b="1" dirty="0">
                <a:sym typeface="Symbol"/>
              </a:rPr>
              <a:t> </a:t>
            </a:r>
            <a:r>
              <a:rPr lang="en-US" sz="1636" b="1" dirty="0"/>
              <a:t> </a:t>
            </a:r>
            <a:r>
              <a:rPr lang="en-US" sz="1636" b="1" dirty="0" err="1"/>
              <a:t>out</a:t>
            </a:r>
            <a:r>
              <a:rPr lang="en-US" sz="1636" b="1" baseline="-25000" dirty="0" err="1"/>
              <a:t>i</a:t>
            </a:r>
            <a:r>
              <a:rPr lang="en-US" sz="1636" b="1" baseline="-25000" dirty="0"/>
              <a:t> </a:t>
            </a:r>
            <a:r>
              <a:rPr lang="en-US" sz="1636" b="1" dirty="0">
                <a:sym typeface="Symbol"/>
              </a:rPr>
              <a:t> x</a:t>
            </a:r>
            <a:r>
              <a:rPr lang="en-US" sz="1636" b="1" baseline="-25000" dirty="0"/>
              <a:t>i </a:t>
            </a:r>
            <a:r>
              <a:rPr lang="en-US" sz="1636" b="1" dirty="0">
                <a:sym typeface="Symbol"/>
              </a:rPr>
              <a:t> </a:t>
            </a:r>
            <a:r>
              <a:rPr lang="en-US" sz="1636" b="1" dirty="0" err="1">
                <a:sym typeface="Symbol"/>
              </a:rPr>
              <a:t>y</a:t>
            </a:r>
            <a:r>
              <a:rPr lang="en-US" sz="1636" b="1" baseline="-25000" dirty="0" err="1"/>
              <a:t>i</a:t>
            </a:r>
            <a:r>
              <a:rPr lang="en-US" sz="1636" b="1" baseline="-25000" dirty="0"/>
              <a:t> </a:t>
            </a:r>
            <a:r>
              <a:rPr lang="en-US" sz="1636" b="1" dirty="0">
                <a:sym typeface="Symbol"/>
              </a:rPr>
              <a:t>)  (</a:t>
            </a:r>
            <a:r>
              <a:rPr lang="en-US" sz="1636" b="1" dirty="0" err="1"/>
              <a:t>out</a:t>
            </a:r>
            <a:r>
              <a:rPr lang="en-US" sz="1636" b="1" baseline="-25000" dirty="0" err="1"/>
              <a:t>i</a:t>
            </a:r>
            <a:r>
              <a:rPr lang="en-US" sz="1636" b="1" dirty="0">
                <a:sym typeface="Symbol"/>
              </a:rPr>
              <a:t>  x</a:t>
            </a:r>
            <a:r>
              <a:rPr lang="en-US" sz="1636" b="1" baseline="-25000" dirty="0"/>
              <a:t>i </a:t>
            </a:r>
            <a:r>
              <a:rPr lang="en-US" sz="1636" b="1" dirty="0">
                <a:sym typeface="Symbol"/>
              </a:rPr>
              <a:t> </a:t>
            </a:r>
            <a:r>
              <a:rPr lang="en-US" sz="1636" b="1" dirty="0" err="1">
                <a:sym typeface="Symbol"/>
              </a:rPr>
              <a:t>c</a:t>
            </a:r>
            <a:r>
              <a:rPr lang="en-US" sz="1636" b="1" baseline="-25000" dirty="0" err="1"/>
              <a:t>i</a:t>
            </a:r>
            <a:r>
              <a:rPr lang="en-US" sz="1636" b="1" baseline="-25000" dirty="0"/>
              <a:t> </a:t>
            </a:r>
            <a:r>
              <a:rPr lang="en-US" sz="1636" b="1" dirty="0">
                <a:sym typeface="Symbol"/>
              </a:rPr>
              <a:t> </a:t>
            </a:r>
            <a:r>
              <a:rPr lang="en-US" sz="1636" b="1" dirty="0" err="1">
                <a:sym typeface="Symbol"/>
              </a:rPr>
              <a:t>y</a:t>
            </a:r>
            <a:r>
              <a:rPr lang="en-US" sz="1636" b="1" baseline="-25000" dirty="0" err="1"/>
              <a:t>i</a:t>
            </a:r>
            <a:r>
              <a:rPr lang="en-US" sz="1636" b="1" dirty="0">
                <a:sym typeface="Symbol"/>
              </a:rPr>
              <a:t>) </a:t>
            </a:r>
          </a:p>
          <a:p>
            <a:r>
              <a:rPr lang="en-US" sz="1636" b="1" dirty="0">
                <a:sym typeface="Symbol"/>
              </a:rPr>
              <a:t>(</a:t>
            </a:r>
            <a:r>
              <a:rPr lang="en-US" sz="1636" b="1" dirty="0" err="1">
                <a:sym typeface="Symbol"/>
              </a:rPr>
              <a:t>y</a:t>
            </a:r>
            <a:r>
              <a:rPr lang="en-US" sz="1636" b="1" baseline="-25000" dirty="0" err="1"/>
              <a:t>i</a:t>
            </a:r>
            <a:r>
              <a:rPr lang="en-US" sz="1636" b="1" dirty="0">
                <a:sym typeface="Symbol"/>
              </a:rPr>
              <a:t> </a:t>
            </a:r>
            <a:r>
              <a:rPr lang="en-US" sz="1636" b="1" dirty="0"/>
              <a:t> </a:t>
            </a:r>
            <a:r>
              <a:rPr lang="en-US" sz="1636" b="1" dirty="0" err="1"/>
              <a:t>out</a:t>
            </a:r>
            <a:r>
              <a:rPr lang="en-US" sz="1636" b="1" baseline="-25000" dirty="0" err="1"/>
              <a:t>i</a:t>
            </a:r>
            <a:r>
              <a:rPr lang="en-US" sz="1636" b="1" baseline="-25000" dirty="0"/>
              <a:t> </a:t>
            </a:r>
            <a:r>
              <a:rPr lang="en-US" sz="1636" b="1" dirty="0">
                <a:sym typeface="Symbol"/>
              </a:rPr>
              <a:t> x</a:t>
            </a:r>
            <a:r>
              <a:rPr lang="en-US" sz="1636" b="1" baseline="-25000" dirty="0"/>
              <a:t>i </a:t>
            </a:r>
            <a:r>
              <a:rPr lang="en-US" sz="1636" b="1" dirty="0">
                <a:sym typeface="Symbol"/>
              </a:rPr>
              <a:t> </a:t>
            </a:r>
            <a:r>
              <a:rPr lang="en-US" sz="1636" b="1" dirty="0" err="1">
                <a:sym typeface="Symbol"/>
              </a:rPr>
              <a:t>c</a:t>
            </a:r>
            <a:r>
              <a:rPr lang="en-US" sz="1636" b="1" baseline="-25000" dirty="0" err="1"/>
              <a:t>i</a:t>
            </a:r>
            <a:r>
              <a:rPr lang="en-US" sz="1636" b="1" baseline="-25000" dirty="0"/>
              <a:t> </a:t>
            </a:r>
            <a:r>
              <a:rPr lang="en-US" sz="1636" b="1" dirty="0">
                <a:sym typeface="Symbol"/>
              </a:rPr>
              <a:t>)  (</a:t>
            </a:r>
            <a:r>
              <a:rPr lang="en-US" sz="1636" b="1" dirty="0" err="1"/>
              <a:t>out</a:t>
            </a:r>
            <a:r>
              <a:rPr lang="en-US" sz="1636" b="1" baseline="-25000" dirty="0" err="1"/>
              <a:t>i</a:t>
            </a:r>
            <a:r>
              <a:rPr lang="en-US" sz="1636" b="1" dirty="0">
                <a:sym typeface="Symbol"/>
              </a:rPr>
              <a:t>  x</a:t>
            </a:r>
            <a:r>
              <a:rPr lang="en-US" sz="1636" b="1" baseline="-25000" dirty="0"/>
              <a:t>i </a:t>
            </a:r>
            <a:r>
              <a:rPr lang="en-US" sz="1636" b="1" dirty="0">
                <a:sym typeface="Symbol"/>
              </a:rPr>
              <a:t> </a:t>
            </a:r>
            <a:r>
              <a:rPr lang="en-US" sz="1636" b="1" dirty="0" err="1">
                <a:sym typeface="Symbol"/>
              </a:rPr>
              <a:t>y</a:t>
            </a:r>
            <a:r>
              <a:rPr lang="en-US" sz="1636" b="1" baseline="-25000" dirty="0" err="1"/>
              <a:t>i</a:t>
            </a:r>
            <a:r>
              <a:rPr lang="en-US" sz="1636" b="1" baseline="-25000" dirty="0"/>
              <a:t> </a:t>
            </a:r>
            <a:r>
              <a:rPr lang="en-US" sz="1636" b="1" dirty="0">
                <a:sym typeface="Symbol"/>
              </a:rPr>
              <a:t> </a:t>
            </a:r>
            <a:r>
              <a:rPr lang="en-US" sz="1636" b="1" dirty="0" err="1">
                <a:sym typeface="Symbol"/>
              </a:rPr>
              <a:t>c</a:t>
            </a:r>
            <a:r>
              <a:rPr lang="en-US" sz="1636" b="1" baseline="-25000" dirty="0" err="1"/>
              <a:t>i</a:t>
            </a:r>
            <a:r>
              <a:rPr lang="en-US" sz="1636" b="1" dirty="0">
                <a:sym typeface="Symbol"/>
              </a:rPr>
              <a:t>) </a:t>
            </a:r>
            <a:endParaRPr lang="en-US" sz="1636" dirty="0"/>
          </a:p>
          <a:p>
            <a:r>
              <a:rPr lang="en-US" sz="1636" dirty="0"/>
              <a:t>(</a:t>
            </a:r>
            <a:r>
              <a:rPr lang="en-US" sz="1636" b="1" dirty="0" err="1"/>
              <a:t>x</a:t>
            </a:r>
            <a:r>
              <a:rPr lang="en-US" sz="1636" b="1" baseline="-25000" dirty="0" err="1"/>
              <a:t>i</a:t>
            </a:r>
            <a:r>
              <a:rPr lang="en-US" sz="1636" b="1" dirty="0" err="1">
                <a:sym typeface="Symbol"/>
              </a:rPr>
              <a:t>y</a:t>
            </a:r>
            <a:r>
              <a:rPr lang="en-US" sz="1636" b="1" baseline="-25000" dirty="0" err="1"/>
              <a:t>i</a:t>
            </a:r>
            <a:r>
              <a:rPr lang="en-US" sz="1636" b="1" baseline="-25000" dirty="0"/>
              <a:t> </a:t>
            </a:r>
            <a:r>
              <a:rPr lang="en-US" sz="1636" b="1" dirty="0">
                <a:sym typeface="Symbol"/>
              </a:rPr>
              <a:t></a:t>
            </a:r>
            <a:r>
              <a:rPr lang="en-US" sz="1636" b="1" dirty="0"/>
              <a:t> c</a:t>
            </a:r>
            <a:r>
              <a:rPr lang="en-US" sz="1636" b="1" baseline="-25000" dirty="0"/>
              <a:t>i+1</a:t>
            </a:r>
            <a:r>
              <a:rPr lang="en-US" sz="1636" b="1" dirty="0">
                <a:sym typeface="Symbol"/>
              </a:rPr>
              <a:t>)  (</a:t>
            </a:r>
            <a:r>
              <a:rPr lang="en-US" sz="1636" b="1" dirty="0"/>
              <a:t>c</a:t>
            </a:r>
            <a:r>
              <a:rPr lang="en-US" sz="1636" b="1" baseline="-25000" dirty="0"/>
              <a:t>i+1</a:t>
            </a:r>
            <a:r>
              <a:rPr lang="en-US" sz="1636" b="1" dirty="0">
                <a:sym typeface="Symbol"/>
              </a:rPr>
              <a:t>  </a:t>
            </a:r>
            <a:r>
              <a:rPr lang="en-US" sz="1636" b="1" dirty="0"/>
              <a:t>x</a:t>
            </a:r>
            <a:r>
              <a:rPr lang="en-US" sz="1636" b="1" baseline="-25000" dirty="0"/>
              <a:t>i</a:t>
            </a:r>
            <a:r>
              <a:rPr lang="en-US" sz="1636" b="1" dirty="0">
                <a:sym typeface="Symbol"/>
              </a:rPr>
              <a:t> </a:t>
            </a:r>
            <a:r>
              <a:rPr lang="en-US" sz="1636" b="1" dirty="0" err="1">
                <a:sym typeface="Symbol"/>
              </a:rPr>
              <a:t>y</a:t>
            </a:r>
            <a:r>
              <a:rPr lang="en-US" sz="1636" b="1" baseline="-25000" dirty="0" err="1"/>
              <a:t>i</a:t>
            </a:r>
            <a:r>
              <a:rPr lang="en-US" sz="1636" b="1" baseline="-25000" dirty="0"/>
              <a:t> </a:t>
            </a:r>
            <a:r>
              <a:rPr lang="en-US" sz="1636" b="1" dirty="0">
                <a:sym typeface="Symbol"/>
              </a:rPr>
              <a:t>) </a:t>
            </a:r>
          </a:p>
          <a:p>
            <a:r>
              <a:rPr lang="en-US" sz="1636" b="1" dirty="0">
                <a:sym typeface="Symbol"/>
              </a:rPr>
              <a:t>(</a:t>
            </a:r>
            <a:r>
              <a:rPr lang="en-US" sz="1636" b="1" dirty="0" err="1">
                <a:sym typeface="Symbol"/>
              </a:rPr>
              <a:t>x</a:t>
            </a:r>
            <a:r>
              <a:rPr lang="en-US" sz="1636" b="1" baseline="-25000" dirty="0" err="1"/>
              <a:t>i</a:t>
            </a:r>
            <a:r>
              <a:rPr lang="en-US" sz="1636" b="1" dirty="0" err="1">
                <a:sym typeface="Symbol"/>
              </a:rPr>
              <a:t>c</a:t>
            </a:r>
            <a:r>
              <a:rPr lang="en-US" sz="1636" b="1" baseline="-25000" dirty="0" err="1"/>
              <a:t>i</a:t>
            </a:r>
            <a:r>
              <a:rPr lang="en-US" sz="1636" b="1" dirty="0">
                <a:sym typeface="Symbol"/>
              </a:rPr>
              <a:t> </a:t>
            </a:r>
            <a:r>
              <a:rPr lang="en-US" sz="1636" b="1" dirty="0"/>
              <a:t> c</a:t>
            </a:r>
            <a:r>
              <a:rPr lang="en-US" sz="1636" b="1" baseline="-25000" dirty="0"/>
              <a:t>i+1</a:t>
            </a:r>
            <a:r>
              <a:rPr lang="en-US" sz="1636" b="1" dirty="0">
                <a:sym typeface="Symbol"/>
              </a:rPr>
              <a:t>)  (</a:t>
            </a:r>
            <a:r>
              <a:rPr lang="en-US" sz="1636" b="1" dirty="0"/>
              <a:t>c</a:t>
            </a:r>
            <a:r>
              <a:rPr lang="en-US" sz="1636" b="1" baseline="-25000" dirty="0"/>
              <a:t>i+1</a:t>
            </a:r>
            <a:r>
              <a:rPr lang="en-US" sz="1636" b="1" dirty="0">
                <a:sym typeface="Symbol"/>
              </a:rPr>
              <a:t>  </a:t>
            </a:r>
            <a:r>
              <a:rPr lang="en-US" sz="1636" b="1" dirty="0"/>
              <a:t>x</a:t>
            </a:r>
            <a:r>
              <a:rPr lang="en-US" sz="1636" b="1" baseline="-25000" dirty="0"/>
              <a:t>i</a:t>
            </a:r>
            <a:r>
              <a:rPr lang="en-US" sz="1636" b="1" dirty="0">
                <a:sym typeface="Symbol"/>
              </a:rPr>
              <a:t> </a:t>
            </a:r>
            <a:r>
              <a:rPr lang="en-US" sz="1636" b="1" dirty="0" err="1">
                <a:sym typeface="Symbol"/>
              </a:rPr>
              <a:t>c</a:t>
            </a:r>
            <a:r>
              <a:rPr lang="en-US" sz="1636" b="1" baseline="-25000" dirty="0" err="1"/>
              <a:t>i</a:t>
            </a:r>
            <a:r>
              <a:rPr lang="en-US" sz="1636" b="1" baseline="-25000" dirty="0"/>
              <a:t> </a:t>
            </a:r>
            <a:r>
              <a:rPr lang="en-US" sz="1636" b="1" dirty="0">
                <a:sym typeface="Symbol"/>
              </a:rPr>
              <a:t>)  </a:t>
            </a:r>
          </a:p>
          <a:p>
            <a:r>
              <a:rPr lang="en-US" sz="1636" b="1" dirty="0">
                <a:sym typeface="Symbol"/>
              </a:rPr>
              <a:t>(</a:t>
            </a:r>
            <a:r>
              <a:rPr lang="en-US" sz="1636" b="1" dirty="0" err="1">
                <a:sym typeface="Symbol"/>
              </a:rPr>
              <a:t>y</a:t>
            </a:r>
            <a:r>
              <a:rPr lang="en-US" sz="1636" b="1" baseline="-25000" dirty="0" err="1"/>
              <a:t>i</a:t>
            </a:r>
            <a:r>
              <a:rPr lang="en-US" sz="1636" b="1" dirty="0" err="1">
                <a:sym typeface="Symbol"/>
              </a:rPr>
              <a:t>c</a:t>
            </a:r>
            <a:r>
              <a:rPr lang="en-US" sz="1636" b="1" baseline="-25000" dirty="0" err="1"/>
              <a:t>i</a:t>
            </a:r>
            <a:r>
              <a:rPr lang="en-US" sz="1636" b="1" dirty="0">
                <a:sym typeface="Symbol"/>
              </a:rPr>
              <a:t> </a:t>
            </a:r>
            <a:r>
              <a:rPr lang="en-US" sz="1636" b="1" dirty="0"/>
              <a:t> c</a:t>
            </a:r>
            <a:r>
              <a:rPr lang="en-US" sz="1636" b="1" baseline="-25000" dirty="0"/>
              <a:t>i+1</a:t>
            </a:r>
            <a:r>
              <a:rPr lang="en-US" sz="1636" b="1" dirty="0">
                <a:sym typeface="Symbol"/>
              </a:rPr>
              <a:t>)  (</a:t>
            </a:r>
            <a:r>
              <a:rPr lang="en-US" sz="1636" b="1" dirty="0"/>
              <a:t>c</a:t>
            </a:r>
            <a:r>
              <a:rPr lang="en-US" sz="1636" b="1" baseline="-25000" dirty="0"/>
              <a:t>i+1</a:t>
            </a:r>
            <a:r>
              <a:rPr lang="en-US" sz="1636" b="1" dirty="0">
                <a:sym typeface="Symbol"/>
              </a:rPr>
              <a:t>  </a:t>
            </a:r>
            <a:r>
              <a:rPr lang="en-US" sz="1636" b="1" dirty="0" err="1">
                <a:sym typeface="Symbol"/>
              </a:rPr>
              <a:t>y</a:t>
            </a:r>
            <a:r>
              <a:rPr lang="en-US" sz="1636" b="1" baseline="-25000" dirty="0" err="1"/>
              <a:t>i</a:t>
            </a:r>
            <a:r>
              <a:rPr lang="en-US" sz="1636" b="1" dirty="0">
                <a:sym typeface="Symbol"/>
              </a:rPr>
              <a:t> </a:t>
            </a:r>
            <a:r>
              <a:rPr lang="en-US" sz="1636" b="1" dirty="0" err="1">
                <a:sym typeface="Symbol"/>
              </a:rPr>
              <a:t>c</a:t>
            </a:r>
            <a:r>
              <a:rPr lang="en-US" sz="1636" b="1" baseline="-25000" dirty="0" err="1"/>
              <a:t>i</a:t>
            </a:r>
            <a:r>
              <a:rPr lang="en-US" sz="1636" b="1" baseline="-25000" dirty="0"/>
              <a:t> </a:t>
            </a:r>
            <a:r>
              <a:rPr lang="en-US" sz="1636" b="1" dirty="0">
                <a:sym typeface="Symbol"/>
              </a:rPr>
              <a:t>)  </a:t>
            </a:r>
          </a:p>
          <a:p>
            <a:r>
              <a:rPr lang="en-US" sz="1636" b="1" dirty="0">
                <a:sym typeface="Symbol"/>
              </a:rPr>
              <a:t>c</a:t>
            </a:r>
            <a:r>
              <a:rPr lang="en-US" sz="1636" b="1" baseline="-25000" dirty="0">
                <a:sym typeface="Symbol"/>
              </a:rPr>
              <a:t>0</a:t>
            </a:r>
            <a:r>
              <a:rPr lang="en-US" sz="1636" b="1" dirty="0">
                <a:sym typeface="Symbol"/>
              </a:rPr>
              <a:t> </a:t>
            </a:r>
            <a:endParaRPr lang="en-US" sz="1636" dirty="0"/>
          </a:p>
        </p:txBody>
      </p:sp>
      <p:sp>
        <p:nvSpPr>
          <p:cNvPr id="114" name="Down Arrow 113"/>
          <p:cNvSpPr/>
          <p:nvPr/>
        </p:nvSpPr>
        <p:spPr>
          <a:xfrm>
            <a:off x="6858000" y="2736273"/>
            <a:ext cx="623455" cy="27709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36"/>
          </a:p>
        </p:txBody>
      </p:sp>
      <p:sp>
        <p:nvSpPr>
          <p:cNvPr id="115" name="Down Arrow 114"/>
          <p:cNvSpPr/>
          <p:nvPr/>
        </p:nvSpPr>
        <p:spPr>
          <a:xfrm>
            <a:off x="6858000" y="3844636"/>
            <a:ext cx="623455" cy="277091"/>
          </a:xfrm>
          <a:prstGeom prst="downArrow">
            <a:avLst/>
          </a:prstGeom>
        </p:spPr>
        <p:style>
          <a:lnRef idx="1">
            <a:schemeClr val="accent6"/>
          </a:lnRef>
          <a:fillRef idx="2">
            <a:schemeClr val="accent6"/>
          </a:fillRef>
          <a:effectRef idx="1">
            <a:schemeClr val="accent6"/>
          </a:effectRef>
          <a:fontRef idx="minor">
            <a:schemeClr val="dk1"/>
          </a:fontRef>
        </p:style>
        <p:txBody>
          <a:bodyPr rtlCol="0" anchor="ctr"/>
          <a:lstStyle/>
          <a:p>
            <a:pPr algn="ctr"/>
            <a:endParaRPr lang="en-US" sz="1636"/>
          </a:p>
        </p:txBody>
      </p:sp>
    </p:spTree>
    <p:extLst>
      <p:ext uri="{BB962C8B-B14F-4D97-AF65-F5344CB8AC3E}">
        <p14:creationId xmlns:p14="http://schemas.microsoft.com/office/powerpoint/2010/main" val="2629074386"/>
      </p:ext>
    </p:extLst>
  </p:cSld>
  <p:clrMapOvr>
    <a:masterClrMapping/>
  </p:clrMapOvr>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9491" y="561398"/>
            <a:ext cx="8229600" cy="1039091"/>
          </a:xfrm>
        </p:spPr>
        <p:txBody>
          <a:bodyPr>
            <a:normAutofit fontScale="90000"/>
          </a:bodyPr>
          <a:lstStyle/>
          <a:p>
            <a:r>
              <a:rPr lang="en-US" dirty="0" smtClean="0"/>
              <a:t>Encoding circuits to SAT - multiplication</a:t>
            </a:r>
            <a:endParaRPr lang="en-US" dirty="0"/>
          </a:p>
        </p:txBody>
      </p:sp>
      <p:grpSp>
        <p:nvGrpSpPr>
          <p:cNvPr id="3" name="Group 13"/>
          <p:cNvGrpSpPr/>
          <p:nvPr/>
        </p:nvGrpSpPr>
        <p:grpSpPr>
          <a:xfrm>
            <a:off x="0" y="5922818"/>
            <a:ext cx="1593273" cy="623455"/>
            <a:chOff x="457200" y="304800"/>
            <a:chExt cx="3962400" cy="1143000"/>
          </a:xfrm>
        </p:grpSpPr>
        <p:sp>
          <p:nvSpPr>
            <p:cNvPr id="15" name="Rounded Rectangle 14"/>
            <p:cNvSpPr/>
            <p:nvPr/>
          </p:nvSpPr>
          <p:spPr>
            <a:xfrm>
              <a:off x="457200" y="304800"/>
              <a:ext cx="1981200" cy="1143000"/>
            </a:xfrm>
            <a:prstGeom prst="roundRect">
              <a:avLst/>
            </a:prstGeom>
          </p:spPr>
          <p:style>
            <a:lnRef idx="0">
              <a:schemeClr val="accent6"/>
            </a:lnRef>
            <a:fillRef idx="3">
              <a:schemeClr val="accent6"/>
            </a:fillRef>
            <a:effectRef idx="3">
              <a:schemeClr val="accent6"/>
            </a:effectRef>
            <a:fontRef idx="minor">
              <a:schemeClr val="lt1"/>
            </a:fontRef>
          </p:style>
          <p:txBody>
            <a:bodyPr rtlCol="0" anchor="ctr"/>
            <a:lstStyle/>
            <a:p>
              <a:pPr algn="ctr"/>
              <a:r>
                <a:rPr lang="en-US" sz="1000" dirty="0"/>
                <a:t>Bit-wise operations</a:t>
              </a:r>
            </a:p>
          </p:txBody>
        </p:sp>
        <p:sp>
          <p:nvSpPr>
            <p:cNvPr id="16" name="Rounded Rectangle 15"/>
            <p:cNvSpPr/>
            <p:nvPr/>
          </p:nvSpPr>
          <p:spPr>
            <a:xfrm>
              <a:off x="2438400" y="304800"/>
              <a:ext cx="1981200" cy="1143000"/>
            </a:xfrm>
            <a:prstGeom prst="roundRect">
              <a:avLst/>
            </a:prstGeom>
          </p:spPr>
          <p:style>
            <a:lnRef idx="0">
              <a:schemeClr val="accent3"/>
            </a:lnRef>
            <a:fillRef idx="3">
              <a:schemeClr val="accent3"/>
            </a:fillRef>
            <a:effectRef idx="3">
              <a:schemeClr val="accent3"/>
            </a:effectRef>
            <a:fontRef idx="minor">
              <a:schemeClr val="lt1"/>
            </a:fontRef>
          </p:style>
          <p:txBody>
            <a:bodyPr rtlCol="0" anchor="ctr"/>
            <a:lstStyle/>
            <a:p>
              <a:pPr algn="ctr"/>
              <a:r>
                <a:rPr lang="en-US" sz="1273" dirty="0"/>
                <a:t>Fixed size</a:t>
              </a:r>
            </a:p>
          </p:txBody>
        </p:sp>
      </p:grpSp>
      <p:sp>
        <p:nvSpPr>
          <p:cNvPr id="13" name="Rectangle 12"/>
          <p:cNvSpPr/>
          <p:nvPr/>
        </p:nvSpPr>
        <p:spPr>
          <a:xfrm>
            <a:off x="2216728" y="3082636"/>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cxnSp>
        <p:nvCxnSpPr>
          <p:cNvPr id="23" name="Straight Connector 22"/>
          <p:cNvCxnSpPr/>
          <p:nvPr/>
        </p:nvCxnSpPr>
        <p:spPr>
          <a:xfrm rot="5400000">
            <a:off x="2499842" y="3700069"/>
            <a:ext cx="2216731" cy="12050"/>
          </a:xfrm>
          <a:prstGeom prst="line">
            <a:avLst/>
          </a:prstGeom>
        </p:spPr>
        <p:style>
          <a:lnRef idx="1">
            <a:schemeClr val="accent1"/>
          </a:lnRef>
          <a:fillRef idx="0">
            <a:schemeClr val="accent1"/>
          </a:fillRef>
          <a:effectRef idx="0">
            <a:schemeClr val="accent1"/>
          </a:effectRef>
          <a:fontRef idx="minor">
            <a:schemeClr val="tx1"/>
          </a:fontRef>
        </p:style>
      </p:cxnSp>
      <p:cxnSp>
        <p:nvCxnSpPr>
          <p:cNvPr id="34" name="Straight Connector 33"/>
          <p:cNvCxnSpPr/>
          <p:nvPr/>
        </p:nvCxnSpPr>
        <p:spPr>
          <a:xfrm rot="5400000">
            <a:off x="2084207" y="2799522"/>
            <a:ext cx="554183" cy="12049"/>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p:cNvCxnSpPr/>
          <p:nvPr/>
        </p:nvCxnSpPr>
        <p:spPr>
          <a:xfrm rot="5400000">
            <a:off x="930665" y="2775427"/>
            <a:ext cx="505992" cy="12047"/>
          </a:xfrm>
          <a:prstGeom prst="line">
            <a:avLst/>
          </a:prstGeom>
        </p:spPr>
        <p:style>
          <a:lnRef idx="1">
            <a:schemeClr val="accent1"/>
          </a:lnRef>
          <a:fillRef idx="0">
            <a:schemeClr val="accent1"/>
          </a:fillRef>
          <a:effectRef idx="0">
            <a:schemeClr val="accent1"/>
          </a:effectRef>
          <a:fontRef idx="minor">
            <a:schemeClr val="tx1"/>
          </a:fontRef>
        </p:style>
      </p:cxnSp>
      <p:sp>
        <p:nvSpPr>
          <p:cNvPr id="94" name="TextBox 93"/>
          <p:cNvSpPr txBox="1"/>
          <p:nvPr/>
        </p:nvSpPr>
        <p:spPr>
          <a:xfrm>
            <a:off x="4433454" y="1558637"/>
            <a:ext cx="663964" cy="344069"/>
          </a:xfrm>
          <a:prstGeom prst="rect">
            <a:avLst/>
          </a:prstGeom>
          <a:noFill/>
        </p:spPr>
        <p:txBody>
          <a:bodyPr wrap="none" rtlCol="0">
            <a:spAutoFit/>
          </a:bodyPr>
          <a:lstStyle/>
          <a:p>
            <a:r>
              <a:rPr lang="en-US" sz="1636" dirty="0"/>
              <a:t>a</a:t>
            </a:r>
            <a:r>
              <a:rPr lang="en-US" sz="1636" baseline="-25000" dirty="0"/>
              <a:t>0</a:t>
            </a:r>
            <a:r>
              <a:rPr lang="en-US" sz="1636" dirty="0">
                <a:sym typeface="Symbol"/>
              </a:rPr>
              <a:t>b</a:t>
            </a:r>
            <a:r>
              <a:rPr lang="en-US" sz="1636" baseline="-25000" dirty="0">
                <a:sym typeface="Symbol"/>
              </a:rPr>
              <a:t>0</a:t>
            </a:r>
            <a:endParaRPr lang="en-US" sz="1636" dirty="0"/>
          </a:p>
        </p:txBody>
      </p:sp>
      <p:sp>
        <p:nvSpPr>
          <p:cNvPr id="95" name="TextBox 94"/>
          <p:cNvSpPr txBox="1"/>
          <p:nvPr/>
        </p:nvSpPr>
        <p:spPr>
          <a:xfrm>
            <a:off x="3369039" y="1558637"/>
            <a:ext cx="663964" cy="344069"/>
          </a:xfrm>
          <a:prstGeom prst="rect">
            <a:avLst/>
          </a:prstGeom>
          <a:noFill/>
        </p:spPr>
        <p:txBody>
          <a:bodyPr wrap="none" rtlCol="0">
            <a:spAutoFit/>
          </a:bodyPr>
          <a:lstStyle/>
          <a:p>
            <a:r>
              <a:rPr lang="en-US" sz="1636" dirty="0"/>
              <a:t>a</a:t>
            </a:r>
            <a:r>
              <a:rPr lang="en-US" sz="1636" baseline="-25000" dirty="0"/>
              <a:t>0</a:t>
            </a:r>
            <a:r>
              <a:rPr lang="en-US" sz="1636" dirty="0">
                <a:sym typeface="Symbol"/>
              </a:rPr>
              <a:t>b</a:t>
            </a:r>
            <a:r>
              <a:rPr lang="en-US" sz="1636" baseline="-25000" dirty="0">
                <a:sym typeface="Symbol"/>
              </a:rPr>
              <a:t>1</a:t>
            </a:r>
            <a:endParaRPr lang="en-US" sz="1636" dirty="0"/>
          </a:p>
        </p:txBody>
      </p:sp>
      <p:sp>
        <p:nvSpPr>
          <p:cNvPr id="96" name="TextBox 95"/>
          <p:cNvSpPr txBox="1"/>
          <p:nvPr/>
        </p:nvSpPr>
        <p:spPr>
          <a:xfrm>
            <a:off x="2216727" y="1558637"/>
            <a:ext cx="663964" cy="344069"/>
          </a:xfrm>
          <a:prstGeom prst="rect">
            <a:avLst/>
          </a:prstGeom>
          <a:noFill/>
        </p:spPr>
        <p:txBody>
          <a:bodyPr wrap="none" rtlCol="0">
            <a:spAutoFit/>
          </a:bodyPr>
          <a:lstStyle/>
          <a:p>
            <a:r>
              <a:rPr lang="en-US" sz="1636" dirty="0"/>
              <a:t>a</a:t>
            </a:r>
            <a:r>
              <a:rPr lang="en-US" sz="1636" baseline="-25000" dirty="0"/>
              <a:t>0</a:t>
            </a:r>
            <a:r>
              <a:rPr lang="en-US" sz="1636" dirty="0">
                <a:sym typeface="Symbol"/>
              </a:rPr>
              <a:t>b</a:t>
            </a:r>
            <a:r>
              <a:rPr lang="en-US" sz="1636" baseline="-25000" dirty="0">
                <a:sym typeface="Symbol"/>
              </a:rPr>
              <a:t>2</a:t>
            </a:r>
            <a:endParaRPr lang="en-US" sz="1636" dirty="0"/>
          </a:p>
        </p:txBody>
      </p:sp>
      <p:sp>
        <p:nvSpPr>
          <p:cNvPr id="97" name="TextBox 96"/>
          <p:cNvSpPr txBox="1"/>
          <p:nvPr/>
        </p:nvSpPr>
        <p:spPr>
          <a:xfrm>
            <a:off x="1013766" y="1558637"/>
            <a:ext cx="663964" cy="344069"/>
          </a:xfrm>
          <a:prstGeom prst="rect">
            <a:avLst/>
          </a:prstGeom>
          <a:noFill/>
        </p:spPr>
        <p:txBody>
          <a:bodyPr wrap="none" rtlCol="0">
            <a:spAutoFit/>
          </a:bodyPr>
          <a:lstStyle/>
          <a:p>
            <a:r>
              <a:rPr lang="en-US" sz="1636" dirty="0"/>
              <a:t>a</a:t>
            </a:r>
            <a:r>
              <a:rPr lang="en-US" sz="1636" baseline="-25000" dirty="0"/>
              <a:t>0</a:t>
            </a:r>
            <a:r>
              <a:rPr lang="en-US" sz="1636" dirty="0">
                <a:sym typeface="Symbol"/>
              </a:rPr>
              <a:t>b</a:t>
            </a:r>
            <a:r>
              <a:rPr lang="en-US" sz="1636" baseline="-25000" dirty="0">
                <a:sym typeface="Symbol"/>
              </a:rPr>
              <a:t>3</a:t>
            </a:r>
            <a:endParaRPr lang="en-US" sz="1636" dirty="0"/>
          </a:p>
        </p:txBody>
      </p:sp>
      <p:cxnSp>
        <p:nvCxnSpPr>
          <p:cNvPr id="99" name="Straight Connector 98"/>
          <p:cNvCxnSpPr/>
          <p:nvPr/>
        </p:nvCxnSpPr>
        <p:spPr>
          <a:xfrm rot="5400000">
            <a:off x="3296477" y="3388342"/>
            <a:ext cx="2840186" cy="12047"/>
          </a:xfrm>
          <a:prstGeom prst="line">
            <a:avLst/>
          </a:prstGeom>
        </p:spPr>
        <p:style>
          <a:lnRef idx="1">
            <a:schemeClr val="accent1"/>
          </a:lnRef>
          <a:fillRef idx="0">
            <a:schemeClr val="accent1"/>
          </a:fillRef>
          <a:effectRef idx="0">
            <a:schemeClr val="accent1"/>
          </a:effectRef>
          <a:fontRef idx="minor">
            <a:schemeClr val="tx1"/>
          </a:fontRef>
        </p:style>
      </p:cxnSp>
      <p:sp>
        <p:nvSpPr>
          <p:cNvPr id="101" name="TextBox 100"/>
          <p:cNvSpPr txBox="1"/>
          <p:nvPr/>
        </p:nvSpPr>
        <p:spPr>
          <a:xfrm>
            <a:off x="3992493" y="2112819"/>
            <a:ext cx="663964" cy="344069"/>
          </a:xfrm>
          <a:prstGeom prst="rect">
            <a:avLst/>
          </a:prstGeom>
          <a:noFill/>
        </p:spPr>
        <p:txBody>
          <a:bodyPr wrap="none" rtlCol="0">
            <a:spAutoFit/>
          </a:bodyPr>
          <a:lstStyle/>
          <a:p>
            <a:r>
              <a:rPr lang="en-US" sz="1636" dirty="0"/>
              <a:t>a</a:t>
            </a:r>
            <a:r>
              <a:rPr lang="en-US" sz="1636" baseline="-25000" dirty="0"/>
              <a:t>1</a:t>
            </a:r>
            <a:r>
              <a:rPr lang="en-US" sz="1636" dirty="0">
                <a:sym typeface="Symbol"/>
              </a:rPr>
              <a:t>b</a:t>
            </a:r>
            <a:r>
              <a:rPr lang="en-US" sz="1636" baseline="-25000" dirty="0">
                <a:sym typeface="Symbol"/>
              </a:rPr>
              <a:t>0</a:t>
            </a:r>
            <a:endParaRPr lang="en-US" sz="1636" dirty="0"/>
          </a:p>
        </p:txBody>
      </p:sp>
      <p:sp>
        <p:nvSpPr>
          <p:cNvPr id="102" name="TextBox 101"/>
          <p:cNvSpPr txBox="1"/>
          <p:nvPr/>
        </p:nvSpPr>
        <p:spPr>
          <a:xfrm>
            <a:off x="2632363" y="2112819"/>
            <a:ext cx="663964" cy="344069"/>
          </a:xfrm>
          <a:prstGeom prst="rect">
            <a:avLst/>
          </a:prstGeom>
          <a:noFill/>
        </p:spPr>
        <p:txBody>
          <a:bodyPr wrap="none" rtlCol="0">
            <a:spAutoFit/>
          </a:bodyPr>
          <a:lstStyle/>
          <a:p>
            <a:r>
              <a:rPr lang="en-US" sz="1636" dirty="0"/>
              <a:t>a</a:t>
            </a:r>
            <a:r>
              <a:rPr lang="en-US" sz="1636" baseline="-25000" dirty="0"/>
              <a:t>1</a:t>
            </a:r>
            <a:r>
              <a:rPr lang="en-US" sz="1636" dirty="0">
                <a:sym typeface="Symbol"/>
              </a:rPr>
              <a:t>b</a:t>
            </a:r>
            <a:r>
              <a:rPr lang="en-US" sz="1636" baseline="-25000" dirty="0">
                <a:sym typeface="Symbol"/>
              </a:rPr>
              <a:t>1</a:t>
            </a:r>
            <a:endParaRPr lang="en-US" sz="1636" dirty="0"/>
          </a:p>
        </p:txBody>
      </p:sp>
      <p:sp>
        <p:nvSpPr>
          <p:cNvPr id="103" name="TextBox 102"/>
          <p:cNvSpPr txBox="1"/>
          <p:nvPr/>
        </p:nvSpPr>
        <p:spPr>
          <a:xfrm>
            <a:off x="1498675" y="2112819"/>
            <a:ext cx="663964" cy="344069"/>
          </a:xfrm>
          <a:prstGeom prst="rect">
            <a:avLst/>
          </a:prstGeom>
          <a:noFill/>
        </p:spPr>
        <p:txBody>
          <a:bodyPr wrap="none" rtlCol="0">
            <a:spAutoFit/>
          </a:bodyPr>
          <a:lstStyle/>
          <a:p>
            <a:r>
              <a:rPr lang="en-US" sz="1636" dirty="0"/>
              <a:t>a</a:t>
            </a:r>
            <a:r>
              <a:rPr lang="en-US" sz="1636" baseline="-25000" dirty="0"/>
              <a:t>1</a:t>
            </a:r>
            <a:r>
              <a:rPr lang="en-US" sz="1636" dirty="0">
                <a:sym typeface="Symbol"/>
              </a:rPr>
              <a:t>b</a:t>
            </a:r>
            <a:r>
              <a:rPr lang="en-US" sz="1636" baseline="-25000" dirty="0">
                <a:sym typeface="Symbol"/>
              </a:rPr>
              <a:t>2</a:t>
            </a:r>
            <a:endParaRPr lang="en-US" sz="1636" dirty="0"/>
          </a:p>
        </p:txBody>
      </p:sp>
      <p:sp>
        <p:nvSpPr>
          <p:cNvPr id="106" name="TextBox 105"/>
          <p:cNvSpPr txBox="1"/>
          <p:nvPr/>
        </p:nvSpPr>
        <p:spPr>
          <a:xfrm>
            <a:off x="2770909" y="3013364"/>
            <a:ext cx="663964" cy="344069"/>
          </a:xfrm>
          <a:prstGeom prst="rect">
            <a:avLst/>
          </a:prstGeom>
          <a:noFill/>
        </p:spPr>
        <p:txBody>
          <a:bodyPr wrap="none" rtlCol="0">
            <a:spAutoFit/>
          </a:bodyPr>
          <a:lstStyle/>
          <a:p>
            <a:r>
              <a:rPr lang="en-US" sz="1636" dirty="0"/>
              <a:t>a</a:t>
            </a:r>
            <a:r>
              <a:rPr lang="en-US" sz="1636" baseline="-25000" dirty="0"/>
              <a:t>2</a:t>
            </a:r>
            <a:r>
              <a:rPr lang="en-US" sz="1636" dirty="0">
                <a:sym typeface="Symbol"/>
              </a:rPr>
              <a:t>b</a:t>
            </a:r>
            <a:r>
              <a:rPr lang="en-US" sz="1636" baseline="-25000" dirty="0">
                <a:sym typeface="Symbol"/>
              </a:rPr>
              <a:t>0</a:t>
            </a:r>
            <a:endParaRPr lang="en-US" sz="1636" dirty="0"/>
          </a:p>
        </p:txBody>
      </p:sp>
      <p:sp>
        <p:nvSpPr>
          <p:cNvPr id="109" name="Rectangle 108"/>
          <p:cNvSpPr/>
          <p:nvPr/>
        </p:nvSpPr>
        <p:spPr>
          <a:xfrm>
            <a:off x="3463637" y="2112818"/>
            <a:ext cx="469850" cy="484909"/>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HA</a:t>
            </a:r>
          </a:p>
        </p:txBody>
      </p:sp>
      <p:sp>
        <p:nvSpPr>
          <p:cNvPr id="116" name="Rectangle 115"/>
          <p:cNvSpPr/>
          <p:nvPr/>
        </p:nvSpPr>
        <p:spPr>
          <a:xfrm>
            <a:off x="2216728" y="2112818"/>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HA</a:t>
            </a:r>
          </a:p>
        </p:txBody>
      </p:sp>
      <p:sp>
        <p:nvSpPr>
          <p:cNvPr id="117" name="Rectangle 116"/>
          <p:cNvSpPr/>
          <p:nvPr/>
        </p:nvSpPr>
        <p:spPr>
          <a:xfrm>
            <a:off x="1039091" y="2112818"/>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HA</a:t>
            </a:r>
          </a:p>
        </p:txBody>
      </p:sp>
      <p:cxnSp>
        <p:nvCxnSpPr>
          <p:cNvPr id="118" name="Straight Connector 117"/>
          <p:cNvCxnSpPr/>
          <p:nvPr/>
        </p:nvCxnSpPr>
        <p:spPr>
          <a:xfrm rot="5400000">
            <a:off x="3532908" y="1974274"/>
            <a:ext cx="2770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7" name="Straight Connector 126"/>
          <p:cNvCxnSpPr/>
          <p:nvPr/>
        </p:nvCxnSpPr>
        <p:spPr>
          <a:xfrm rot="5400000">
            <a:off x="2285999" y="1974274"/>
            <a:ext cx="2770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rot="5400000">
            <a:off x="1039090" y="1974274"/>
            <a:ext cx="277093"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Straight Connector 128"/>
          <p:cNvCxnSpPr/>
          <p:nvPr/>
        </p:nvCxnSpPr>
        <p:spPr>
          <a:xfrm rot="10800000">
            <a:off x="3948545" y="2459181"/>
            <a:ext cx="2770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10800000">
            <a:off x="2701637" y="2459182"/>
            <a:ext cx="2770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10800000">
            <a:off x="1524001" y="2459182"/>
            <a:ext cx="277091" cy="0"/>
          </a:xfrm>
          <a:prstGeom prst="line">
            <a:avLst/>
          </a:prstGeom>
        </p:spPr>
        <p:style>
          <a:lnRef idx="1">
            <a:schemeClr val="accent1"/>
          </a:lnRef>
          <a:fillRef idx="0">
            <a:schemeClr val="accent1"/>
          </a:fillRef>
          <a:effectRef idx="0">
            <a:schemeClr val="accent1"/>
          </a:effectRef>
          <a:fontRef idx="minor">
            <a:schemeClr val="tx1"/>
          </a:fontRef>
        </p:style>
      </p:cxnSp>
      <p:sp>
        <p:nvSpPr>
          <p:cNvPr id="139" name="Rectangle 138"/>
          <p:cNvSpPr/>
          <p:nvPr/>
        </p:nvSpPr>
        <p:spPr>
          <a:xfrm>
            <a:off x="1039091" y="3082636"/>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cxnSp>
        <p:nvCxnSpPr>
          <p:cNvPr id="140" name="Straight Connector 139"/>
          <p:cNvCxnSpPr/>
          <p:nvPr/>
        </p:nvCxnSpPr>
        <p:spPr>
          <a:xfrm rot="10800000">
            <a:off x="2701637" y="3359726"/>
            <a:ext cx="2770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p:nvPr/>
        </p:nvCxnSpPr>
        <p:spPr>
          <a:xfrm rot="10800000">
            <a:off x="1524000" y="3359726"/>
            <a:ext cx="2770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10800000">
            <a:off x="1454727" y="4329545"/>
            <a:ext cx="277091"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tangle 142"/>
          <p:cNvSpPr/>
          <p:nvPr/>
        </p:nvSpPr>
        <p:spPr>
          <a:xfrm>
            <a:off x="984878" y="4088993"/>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cxnSp>
        <p:nvCxnSpPr>
          <p:cNvPr id="144" name="Straight Connector 143"/>
          <p:cNvCxnSpPr/>
          <p:nvPr/>
        </p:nvCxnSpPr>
        <p:spPr>
          <a:xfrm rot="5400000">
            <a:off x="930665" y="3793435"/>
            <a:ext cx="505992" cy="12047"/>
          </a:xfrm>
          <a:prstGeom prst="line">
            <a:avLst/>
          </a:prstGeom>
        </p:spPr>
        <p:style>
          <a:lnRef idx="1">
            <a:schemeClr val="accent1"/>
          </a:lnRef>
          <a:fillRef idx="0">
            <a:schemeClr val="accent1"/>
          </a:fillRef>
          <a:effectRef idx="0">
            <a:schemeClr val="accent1"/>
          </a:effectRef>
          <a:fontRef idx="minor">
            <a:schemeClr val="tx1"/>
          </a:fontRef>
        </p:style>
      </p:cxnSp>
      <p:sp>
        <p:nvSpPr>
          <p:cNvPr id="145" name="TextBox 144"/>
          <p:cNvSpPr txBox="1"/>
          <p:nvPr/>
        </p:nvSpPr>
        <p:spPr>
          <a:xfrm>
            <a:off x="1524000" y="3013364"/>
            <a:ext cx="663964" cy="344069"/>
          </a:xfrm>
          <a:prstGeom prst="rect">
            <a:avLst/>
          </a:prstGeom>
          <a:noFill/>
        </p:spPr>
        <p:txBody>
          <a:bodyPr wrap="none" rtlCol="0">
            <a:spAutoFit/>
          </a:bodyPr>
          <a:lstStyle/>
          <a:p>
            <a:r>
              <a:rPr lang="en-US" sz="1636" dirty="0"/>
              <a:t>a</a:t>
            </a:r>
            <a:r>
              <a:rPr lang="en-US" sz="1636" baseline="-25000" dirty="0"/>
              <a:t>2</a:t>
            </a:r>
            <a:r>
              <a:rPr lang="en-US" sz="1636" dirty="0">
                <a:sym typeface="Symbol"/>
              </a:rPr>
              <a:t>b</a:t>
            </a:r>
            <a:r>
              <a:rPr lang="en-US" sz="1636" baseline="-25000" dirty="0">
                <a:sym typeface="Symbol"/>
              </a:rPr>
              <a:t>1</a:t>
            </a:r>
            <a:endParaRPr lang="en-US" sz="1636" dirty="0"/>
          </a:p>
        </p:txBody>
      </p:sp>
      <p:sp>
        <p:nvSpPr>
          <p:cNvPr id="146" name="TextBox 145"/>
          <p:cNvSpPr txBox="1"/>
          <p:nvPr/>
        </p:nvSpPr>
        <p:spPr>
          <a:xfrm>
            <a:off x="1524000" y="3983182"/>
            <a:ext cx="663964" cy="344069"/>
          </a:xfrm>
          <a:prstGeom prst="rect">
            <a:avLst/>
          </a:prstGeom>
          <a:noFill/>
        </p:spPr>
        <p:txBody>
          <a:bodyPr wrap="none" rtlCol="0">
            <a:spAutoFit/>
          </a:bodyPr>
          <a:lstStyle/>
          <a:p>
            <a:r>
              <a:rPr lang="en-US" sz="1636" dirty="0"/>
              <a:t>a</a:t>
            </a:r>
            <a:r>
              <a:rPr lang="en-US" sz="1636" baseline="-25000" dirty="0"/>
              <a:t>3</a:t>
            </a:r>
            <a:r>
              <a:rPr lang="en-US" sz="1636" dirty="0">
                <a:sym typeface="Symbol"/>
              </a:rPr>
              <a:t>b</a:t>
            </a:r>
            <a:r>
              <a:rPr lang="en-US" sz="1636" baseline="-25000" dirty="0">
                <a:sym typeface="Symbol"/>
              </a:rPr>
              <a:t>0</a:t>
            </a:r>
            <a:endParaRPr lang="en-US" sz="1636" dirty="0"/>
          </a:p>
        </p:txBody>
      </p:sp>
      <p:cxnSp>
        <p:nvCxnSpPr>
          <p:cNvPr id="150" name="Straight Connector 149"/>
          <p:cNvCxnSpPr/>
          <p:nvPr/>
        </p:nvCxnSpPr>
        <p:spPr>
          <a:xfrm rot="16200000" flipH="1">
            <a:off x="1709230" y="4156363"/>
            <a:ext cx="1316185" cy="2"/>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5400000">
            <a:off x="981867" y="4675910"/>
            <a:ext cx="277094" cy="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8" name="Elbow Connector 157"/>
          <p:cNvCxnSpPr/>
          <p:nvPr/>
        </p:nvCxnSpPr>
        <p:spPr>
          <a:xfrm rot="10800000" flipV="1">
            <a:off x="2686579" y="2576642"/>
            <a:ext cx="777059" cy="5059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59" name="Elbow Connector 158"/>
          <p:cNvCxnSpPr/>
          <p:nvPr/>
        </p:nvCxnSpPr>
        <p:spPr>
          <a:xfrm rot="10800000" flipV="1">
            <a:off x="1454727" y="2561189"/>
            <a:ext cx="762000" cy="47325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63" name="Elbow Connector 162"/>
          <p:cNvCxnSpPr/>
          <p:nvPr/>
        </p:nvCxnSpPr>
        <p:spPr>
          <a:xfrm rot="10800000" flipV="1">
            <a:off x="1439669" y="3546460"/>
            <a:ext cx="777059" cy="5059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168" name="Rectangle 167"/>
          <p:cNvSpPr/>
          <p:nvPr/>
        </p:nvSpPr>
        <p:spPr>
          <a:xfrm>
            <a:off x="4448479" y="4745182"/>
            <a:ext cx="599844" cy="344069"/>
          </a:xfrm>
          <a:prstGeom prst="rect">
            <a:avLst/>
          </a:prstGeom>
        </p:spPr>
        <p:txBody>
          <a:bodyPr wrap="none">
            <a:spAutoFit/>
          </a:bodyPr>
          <a:lstStyle/>
          <a:p>
            <a:r>
              <a:rPr lang="en-US" sz="1636" b="1" dirty="0"/>
              <a:t>out</a:t>
            </a:r>
            <a:r>
              <a:rPr lang="en-US" sz="1636" b="1" baseline="-25000" dirty="0"/>
              <a:t>0</a:t>
            </a:r>
            <a:r>
              <a:rPr lang="en-US" sz="1636" b="1" dirty="0">
                <a:sym typeface="Symbol"/>
              </a:rPr>
              <a:t> </a:t>
            </a:r>
            <a:endParaRPr lang="en-US" sz="1636" dirty="0"/>
          </a:p>
        </p:txBody>
      </p:sp>
      <p:sp>
        <p:nvSpPr>
          <p:cNvPr id="169" name="Rectangle 168"/>
          <p:cNvSpPr/>
          <p:nvPr/>
        </p:nvSpPr>
        <p:spPr>
          <a:xfrm>
            <a:off x="3350415" y="4745182"/>
            <a:ext cx="599844" cy="344069"/>
          </a:xfrm>
          <a:prstGeom prst="rect">
            <a:avLst/>
          </a:prstGeom>
        </p:spPr>
        <p:txBody>
          <a:bodyPr wrap="none">
            <a:spAutoFit/>
          </a:bodyPr>
          <a:lstStyle/>
          <a:p>
            <a:r>
              <a:rPr lang="en-US" sz="1636" b="1" dirty="0"/>
              <a:t>out</a:t>
            </a:r>
            <a:r>
              <a:rPr lang="en-US" sz="1636" b="1" baseline="-25000" dirty="0"/>
              <a:t>1</a:t>
            </a:r>
            <a:r>
              <a:rPr lang="en-US" sz="1636" b="1" dirty="0">
                <a:sym typeface="Symbol"/>
              </a:rPr>
              <a:t> </a:t>
            </a:r>
            <a:endParaRPr lang="en-US" sz="1636" dirty="0"/>
          </a:p>
        </p:txBody>
      </p:sp>
      <p:sp>
        <p:nvSpPr>
          <p:cNvPr id="170" name="Rectangle 169"/>
          <p:cNvSpPr/>
          <p:nvPr/>
        </p:nvSpPr>
        <p:spPr>
          <a:xfrm>
            <a:off x="2138350" y="4745182"/>
            <a:ext cx="599844" cy="344069"/>
          </a:xfrm>
          <a:prstGeom prst="rect">
            <a:avLst/>
          </a:prstGeom>
        </p:spPr>
        <p:txBody>
          <a:bodyPr wrap="none">
            <a:spAutoFit/>
          </a:bodyPr>
          <a:lstStyle/>
          <a:p>
            <a:r>
              <a:rPr lang="en-US" sz="1636" b="1" dirty="0"/>
              <a:t>out</a:t>
            </a:r>
            <a:r>
              <a:rPr lang="en-US" sz="1636" b="1" baseline="-25000" dirty="0"/>
              <a:t>2</a:t>
            </a:r>
            <a:r>
              <a:rPr lang="en-US" sz="1636" b="1" dirty="0">
                <a:sym typeface="Symbol"/>
              </a:rPr>
              <a:t> </a:t>
            </a:r>
            <a:endParaRPr lang="en-US" sz="1636" dirty="0"/>
          </a:p>
        </p:txBody>
      </p:sp>
      <p:sp>
        <p:nvSpPr>
          <p:cNvPr id="171" name="Rectangle 170"/>
          <p:cNvSpPr/>
          <p:nvPr/>
        </p:nvSpPr>
        <p:spPr>
          <a:xfrm>
            <a:off x="891441" y="4745182"/>
            <a:ext cx="599844" cy="344069"/>
          </a:xfrm>
          <a:prstGeom prst="rect">
            <a:avLst/>
          </a:prstGeom>
        </p:spPr>
        <p:txBody>
          <a:bodyPr wrap="none">
            <a:spAutoFit/>
          </a:bodyPr>
          <a:lstStyle/>
          <a:p>
            <a:r>
              <a:rPr lang="en-US" sz="1636" b="1" dirty="0"/>
              <a:t>out</a:t>
            </a:r>
            <a:r>
              <a:rPr lang="en-US" sz="1636" b="1" baseline="-25000" dirty="0"/>
              <a:t>3</a:t>
            </a:r>
            <a:r>
              <a:rPr lang="en-US" sz="1636" b="1" dirty="0">
                <a:sym typeface="Symbol"/>
              </a:rPr>
              <a:t> </a:t>
            </a:r>
            <a:endParaRPr lang="en-US" sz="1636" dirty="0"/>
          </a:p>
        </p:txBody>
      </p:sp>
      <p:sp>
        <p:nvSpPr>
          <p:cNvPr id="177" name="TextBox 176"/>
          <p:cNvSpPr txBox="1"/>
          <p:nvPr/>
        </p:nvSpPr>
        <p:spPr>
          <a:xfrm>
            <a:off x="5626152" y="1602375"/>
            <a:ext cx="3252806" cy="4121898"/>
          </a:xfrm>
          <a:prstGeom prst="rect">
            <a:avLst/>
          </a:prstGeom>
          <a:noFill/>
        </p:spPr>
        <p:txBody>
          <a:bodyPr wrap="square" rtlCol="0">
            <a:spAutoFit/>
          </a:bodyPr>
          <a:lstStyle/>
          <a:p>
            <a:r>
              <a:rPr lang="en-US" sz="2182" dirty="0"/>
              <a:t>O(n</a:t>
            </a:r>
            <a:r>
              <a:rPr lang="en-US" sz="2182" baseline="30000" dirty="0"/>
              <a:t>2</a:t>
            </a:r>
            <a:r>
              <a:rPr lang="en-US" sz="2182" dirty="0"/>
              <a:t>) clauses</a:t>
            </a:r>
          </a:p>
          <a:p>
            <a:endParaRPr lang="en-US" sz="2182" dirty="0"/>
          </a:p>
          <a:p>
            <a:endParaRPr lang="en-US" sz="2182" dirty="0"/>
          </a:p>
          <a:p>
            <a:r>
              <a:rPr lang="en-US" sz="2182" dirty="0"/>
              <a:t>SAT solving time increases exponentially. Similar for BDDs.</a:t>
            </a:r>
          </a:p>
          <a:p>
            <a:r>
              <a:rPr lang="en-US" sz="2182" dirty="0">
                <a:solidFill>
                  <a:srgbClr val="0070C0"/>
                </a:solidFill>
              </a:rPr>
              <a:t>[Bryant, MC25, 08]</a:t>
            </a:r>
          </a:p>
          <a:p>
            <a:endParaRPr lang="en-US" sz="2182" dirty="0">
              <a:solidFill>
                <a:srgbClr val="0070C0"/>
              </a:solidFill>
            </a:endParaRPr>
          </a:p>
          <a:p>
            <a:r>
              <a:rPr lang="en-US" sz="2182" dirty="0"/>
              <a:t>Brute-force enumeration + evaluation faster </a:t>
            </a:r>
          </a:p>
          <a:p>
            <a:r>
              <a:rPr lang="en-US" sz="2182" dirty="0"/>
              <a:t>for 20 bits.</a:t>
            </a:r>
          </a:p>
          <a:p>
            <a:r>
              <a:rPr lang="en-US" sz="2182" dirty="0">
                <a:solidFill>
                  <a:srgbClr val="0070C0"/>
                </a:solidFill>
              </a:rPr>
              <a:t>[Matthews, BPR 08]</a:t>
            </a:r>
          </a:p>
        </p:txBody>
      </p:sp>
    </p:spTree>
    <p:extLst>
      <p:ext uri="{BB962C8B-B14F-4D97-AF65-F5344CB8AC3E}">
        <p14:creationId xmlns:p14="http://schemas.microsoft.com/office/powerpoint/2010/main" val="2186817653"/>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415636" y="3505199"/>
            <a:ext cx="3394364" cy="2530181"/>
            <a:chOff x="415636" y="1835727"/>
            <a:chExt cx="4918364" cy="4199654"/>
          </a:xfrm>
        </p:grpSpPr>
        <p:grpSp>
          <p:nvGrpSpPr>
            <p:cNvPr id="34" name="Group 11"/>
            <p:cNvGrpSpPr/>
            <p:nvPr/>
          </p:nvGrpSpPr>
          <p:grpSpPr>
            <a:xfrm>
              <a:off x="840534" y="1835727"/>
              <a:ext cx="4456553" cy="448371"/>
              <a:chOff x="1447800" y="2743200"/>
              <a:chExt cx="3200400" cy="533400"/>
            </a:xfrm>
          </p:grpSpPr>
          <p:sp>
            <p:nvSpPr>
              <p:cNvPr id="53" name="Rectangle 52"/>
              <p:cNvSpPr/>
              <p:nvPr/>
            </p:nvSpPr>
            <p:spPr>
              <a:xfrm>
                <a:off x="1447800" y="2743200"/>
                <a:ext cx="3200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6"/>
              </a:p>
            </p:txBody>
          </p:sp>
          <p:sp>
            <p:nvSpPr>
              <p:cNvPr id="54" name="Rectangle 53"/>
              <p:cNvSpPr/>
              <p:nvPr/>
            </p:nvSpPr>
            <p:spPr>
              <a:xfrm>
                <a:off x="14478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sp>
            <p:nvSpPr>
              <p:cNvPr id="55" name="Rectangle 54"/>
              <p:cNvSpPr/>
              <p:nvPr/>
            </p:nvSpPr>
            <p:spPr>
              <a:xfrm>
                <a:off x="19812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56" name="Rectangle 55"/>
              <p:cNvSpPr/>
              <p:nvPr/>
            </p:nvSpPr>
            <p:spPr>
              <a:xfrm>
                <a:off x="25146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sp>
            <p:nvSpPr>
              <p:cNvPr id="57" name="Rectangle 56"/>
              <p:cNvSpPr/>
              <p:nvPr/>
            </p:nvSpPr>
            <p:spPr>
              <a:xfrm>
                <a:off x="30480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58" name="Rectangle 57"/>
              <p:cNvSpPr/>
              <p:nvPr/>
            </p:nvSpPr>
            <p:spPr>
              <a:xfrm>
                <a:off x="35814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sp>
            <p:nvSpPr>
              <p:cNvPr id="59" name="Rectangle 58"/>
              <p:cNvSpPr/>
              <p:nvPr/>
            </p:nvSpPr>
            <p:spPr>
              <a:xfrm>
                <a:off x="4114800" y="2743200"/>
                <a:ext cx="533400" cy="5334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grpSp>
        <p:grpSp>
          <p:nvGrpSpPr>
            <p:cNvPr id="35" name="Group 12"/>
            <p:cNvGrpSpPr/>
            <p:nvPr/>
          </p:nvGrpSpPr>
          <p:grpSpPr>
            <a:xfrm>
              <a:off x="817470" y="2882850"/>
              <a:ext cx="4456553" cy="448371"/>
              <a:chOff x="1447800" y="2743200"/>
              <a:chExt cx="3200400" cy="533400"/>
            </a:xfrm>
          </p:grpSpPr>
          <p:sp>
            <p:nvSpPr>
              <p:cNvPr id="46" name="Rectangle 45"/>
              <p:cNvSpPr/>
              <p:nvPr/>
            </p:nvSpPr>
            <p:spPr>
              <a:xfrm>
                <a:off x="1447800" y="2743200"/>
                <a:ext cx="3200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endParaRPr lang="en-US" sz="1636"/>
              </a:p>
            </p:txBody>
          </p:sp>
          <p:sp>
            <p:nvSpPr>
              <p:cNvPr id="47" name="Rectangle 46"/>
              <p:cNvSpPr/>
              <p:nvPr/>
            </p:nvSpPr>
            <p:spPr>
              <a:xfrm>
                <a:off x="14478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0</a:t>
                </a:r>
              </a:p>
            </p:txBody>
          </p:sp>
          <p:sp>
            <p:nvSpPr>
              <p:cNvPr id="48" name="Rectangle 47"/>
              <p:cNvSpPr/>
              <p:nvPr/>
            </p:nvSpPr>
            <p:spPr>
              <a:xfrm>
                <a:off x="19812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1</a:t>
                </a:r>
              </a:p>
            </p:txBody>
          </p:sp>
          <p:sp>
            <p:nvSpPr>
              <p:cNvPr id="49" name="Rectangle 48"/>
              <p:cNvSpPr/>
              <p:nvPr/>
            </p:nvSpPr>
            <p:spPr>
              <a:xfrm>
                <a:off x="25146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1</a:t>
                </a:r>
              </a:p>
            </p:txBody>
          </p:sp>
          <p:sp>
            <p:nvSpPr>
              <p:cNvPr id="50" name="Rectangle 49"/>
              <p:cNvSpPr/>
              <p:nvPr/>
            </p:nvSpPr>
            <p:spPr>
              <a:xfrm>
                <a:off x="30480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0</a:t>
                </a:r>
              </a:p>
            </p:txBody>
          </p:sp>
          <p:sp>
            <p:nvSpPr>
              <p:cNvPr id="51" name="Rectangle 50"/>
              <p:cNvSpPr/>
              <p:nvPr/>
            </p:nvSpPr>
            <p:spPr>
              <a:xfrm>
                <a:off x="35814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0</a:t>
                </a:r>
              </a:p>
            </p:txBody>
          </p:sp>
          <p:sp>
            <p:nvSpPr>
              <p:cNvPr id="52" name="Rectangle 51"/>
              <p:cNvSpPr/>
              <p:nvPr/>
            </p:nvSpPr>
            <p:spPr>
              <a:xfrm>
                <a:off x="4114800" y="2743200"/>
                <a:ext cx="533400" cy="533400"/>
              </a:xfrm>
              <a:prstGeom prst="rect">
                <a:avLst/>
              </a:prstGeom>
            </p:spPr>
            <p:style>
              <a:lnRef idx="1">
                <a:schemeClr val="accent2"/>
              </a:lnRef>
              <a:fillRef idx="3">
                <a:schemeClr val="accent2"/>
              </a:fillRef>
              <a:effectRef idx="2">
                <a:schemeClr val="accent2"/>
              </a:effectRef>
              <a:fontRef idx="minor">
                <a:schemeClr val="lt1"/>
              </a:fontRef>
            </p:style>
            <p:txBody>
              <a:bodyPr rtlCol="0" anchor="ctr"/>
              <a:lstStyle/>
              <a:p>
                <a:pPr algn="ctr"/>
                <a:r>
                  <a:rPr lang="en-US" sz="1636" dirty="0"/>
                  <a:t>1</a:t>
                </a:r>
              </a:p>
            </p:txBody>
          </p:sp>
        </p:grpSp>
        <p:grpSp>
          <p:nvGrpSpPr>
            <p:cNvPr id="37" name="Group 21"/>
            <p:cNvGrpSpPr/>
            <p:nvPr/>
          </p:nvGrpSpPr>
          <p:grpSpPr>
            <a:xfrm>
              <a:off x="831273" y="5587010"/>
              <a:ext cx="4456553" cy="448371"/>
              <a:chOff x="1447800" y="2743200"/>
              <a:chExt cx="3200400" cy="533400"/>
            </a:xfrm>
            <a:solidFill>
              <a:srgbClr val="CC00CC"/>
            </a:solidFill>
          </p:grpSpPr>
          <p:sp>
            <p:nvSpPr>
              <p:cNvPr id="39" name="Rectangle 38"/>
              <p:cNvSpPr/>
              <p:nvPr/>
            </p:nvSpPr>
            <p:spPr>
              <a:xfrm>
                <a:off x="1447800" y="2743200"/>
                <a:ext cx="3200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636"/>
              </a:p>
            </p:txBody>
          </p:sp>
          <p:sp>
            <p:nvSpPr>
              <p:cNvPr id="40" name="Rectangle 39"/>
              <p:cNvSpPr/>
              <p:nvPr/>
            </p:nvSpPr>
            <p:spPr>
              <a:xfrm>
                <a:off x="14478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41" name="Rectangle 40"/>
              <p:cNvSpPr/>
              <p:nvPr/>
            </p:nvSpPr>
            <p:spPr>
              <a:xfrm>
                <a:off x="19812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42" name="Rectangle 41"/>
              <p:cNvSpPr/>
              <p:nvPr/>
            </p:nvSpPr>
            <p:spPr>
              <a:xfrm>
                <a:off x="25146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43" name="Rectangle 42"/>
              <p:cNvSpPr/>
              <p:nvPr/>
            </p:nvSpPr>
            <p:spPr>
              <a:xfrm>
                <a:off x="30480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1</a:t>
                </a:r>
              </a:p>
            </p:txBody>
          </p:sp>
          <p:sp>
            <p:nvSpPr>
              <p:cNvPr id="44" name="Rectangle 43"/>
              <p:cNvSpPr/>
              <p:nvPr/>
            </p:nvSpPr>
            <p:spPr>
              <a:xfrm>
                <a:off x="35814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sp>
            <p:nvSpPr>
              <p:cNvPr id="45" name="Rectangle 44"/>
              <p:cNvSpPr/>
              <p:nvPr/>
            </p:nvSpPr>
            <p:spPr>
              <a:xfrm>
                <a:off x="4114800" y="2743200"/>
                <a:ext cx="533400" cy="533400"/>
              </a:xfrm>
              <a:prstGeom prst="rect">
                <a:avLst/>
              </a:prstGeom>
              <a:grp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636" dirty="0"/>
                  <a:t>0</a:t>
                </a:r>
              </a:p>
            </p:txBody>
          </p:sp>
        </p:grpSp>
        <p:sp>
          <p:nvSpPr>
            <p:cNvPr id="38" name="TextBox 37"/>
            <p:cNvSpPr txBox="1"/>
            <p:nvPr/>
          </p:nvSpPr>
          <p:spPr>
            <a:xfrm>
              <a:off x="415636" y="2320637"/>
              <a:ext cx="370614" cy="540020"/>
            </a:xfrm>
            <a:prstGeom prst="rect">
              <a:avLst/>
            </a:prstGeom>
            <a:noFill/>
          </p:spPr>
          <p:txBody>
            <a:bodyPr wrap="none" rtlCol="0">
              <a:spAutoFit/>
            </a:bodyPr>
            <a:lstStyle/>
            <a:p>
              <a:r>
                <a:rPr lang="en-US" sz="2909" dirty="0"/>
                <a:t>+</a:t>
              </a:r>
            </a:p>
          </p:txBody>
        </p:sp>
        <p:sp>
          <p:nvSpPr>
            <p:cNvPr id="61" name="Rectangle 60"/>
            <p:cNvSpPr/>
            <p:nvPr/>
          </p:nvSpPr>
          <p:spPr>
            <a:xfrm>
              <a:off x="4680427" y="3858058"/>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63" name="Rectangle 62"/>
            <p:cNvSpPr/>
            <p:nvPr/>
          </p:nvSpPr>
          <p:spPr>
            <a:xfrm>
              <a:off x="3927474" y="3864084"/>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64" name="Rectangle 63"/>
            <p:cNvSpPr/>
            <p:nvPr/>
          </p:nvSpPr>
          <p:spPr>
            <a:xfrm>
              <a:off x="3162462" y="3858060"/>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65" name="Rectangle 64"/>
            <p:cNvSpPr/>
            <p:nvPr/>
          </p:nvSpPr>
          <p:spPr>
            <a:xfrm>
              <a:off x="2409498" y="3866115"/>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66" name="Rectangle 65"/>
            <p:cNvSpPr/>
            <p:nvPr/>
          </p:nvSpPr>
          <p:spPr>
            <a:xfrm>
              <a:off x="1644486" y="3866115"/>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sp>
          <p:nvSpPr>
            <p:cNvPr id="67" name="Rectangle 66"/>
            <p:cNvSpPr/>
            <p:nvPr/>
          </p:nvSpPr>
          <p:spPr>
            <a:xfrm>
              <a:off x="921640" y="3870107"/>
              <a:ext cx="469850" cy="448371"/>
            </a:xfrm>
            <a:prstGeom prst="rect">
              <a:avLst/>
            </a:prstGeom>
          </p:spPr>
          <p:style>
            <a:lnRef idx="2">
              <a:schemeClr val="accent3">
                <a:shade val="50000"/>
              </a:schemeClr>
            </a:lnRef>
            <a:fillRef idx="1">
              <a:schemeClr val="accent3"/>
            </a:fillRef>
            <a:effectRef idx="0">
              <a:schemeClr val="accent3"/>
            </a:effectRef>
            <a:fontRef idx="minor">
              <a:schemeClr val="lt1"/>
            </a:fontRef>
          </p:style>
          <p:txBody>
            <a:bodyPr rtlCol="0" anchor="ctr"/>
            <a:lstStyle/>
            <a:p>
              <a:pPr algn="ctr"/>
              <a:r>
                <a:rPr lang="en-US" sz="1455" b="1" dirty="0"/>
                <a:t>FA</a:t>
              </a:r>
            </a:p>
          </p:txBody>
        </p:sp>
        <p:cxnSp>
          <p:nvCxnSpPr>
            <p:cNvPr id="69" name="Straight Connector 68"/>
            <p:cNvCxnSpPr/>
            <p:nvPr/>
          </p:nvCxnSpPr>
          <p:spPr>
            <a:xfrm rot="5400000">
              <a:off x="4710548" y="3600676"/>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rot="5400000">
              <a:off x="4047937" y="3058542"/>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Straight Connector 71"/>
            <p:cNvCxnSpPr/>
            <p:nvPr/>
          </p:nvCxnSpPr>
          <p:spPr>
            <a:xfrm rot="5400000">
              <a:off x="3297985" y="3064566"/>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Straight Connector 72"/>
            <p:cNvCxnSpPr/>
            <p:nvPr/>
          </p:nvCxnSpPr>
          <p:spPr>
            <a:xfrm rot="5400000">
              <a:off x="3945548" y="3606701"/>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a:off x="2505866" y="3046494"/>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5400000">
              <a:off x="3156440" y="3576584"/>
              <a:ext cx="505992" cy="12047"/>
            </a:xfrm>
            <a:prstGeom prst="line">
              <a:avLst/>
            </a:prstGeom>
          </p:spPr>
          <p:style>
            <a:lnRef idx="1">
              <a:schemeClr val="accent1"/>
            </a:lnRef>
            <a:fillRef idx="0">
              <a:schemeClr val="accent1"/>
            </a:fillRef>
            <a:effectRef idx="0">
              <a:schemeClr val="accent1"/>
            </a:effectRef>
            <a:fontRef idx="minor">
              <a:schemeClr val="tx1"/>
            </a:fontRef>
          </p:style>
        </p:cxnSp>
        <p:grpSp>
          <p:nvGrpSpPr>
            <p:cNvPr id="108" name="Group 107"/>
            <p:cNvGrpSpPr/>
            <p:nvPr/>
          </p:nvGrpSpPr>
          <p:grpSpPr>
            <a:xfrm>
              <a:off x="4294909" y="3760305"/>
              <a:ext cx="484909" cy="692727"/>
              <a:chOff x="7315200" y="3733800"/>
              <a:chExt cx="533400" cy="762000"/>
            </a:xfrm>
          </p:grpSpPr>
          <p:cxnSp>
            <p:nvCxnSpPr>
              <p:cNvPr id="89" name="Straight Connector 88"/>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1" name="Elbow Connector 90"/>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6" name="Straight Connector 105"/>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09" name="Group 108"/>
            <p:cNvGrpSpPr/>
            <p:nvPr/>
          </p:nvGrpSpPr>
          <p:grpSpPr>
            <a:xfrm>
              <a:off x="3532909" y="3760305"/>
              <a:ext cx="484909" cy="692727"/>
              <a:chOff x="7315200" y="3733800"/>
              <a:chExt cx="533400" cy="762000"/>
            </a:xfrm>
          </p:grpSpPr>
          <p:cxnSp>
            <p:nvCxnSpPr>
              <p:cNvPr id="110" name="Straight Connector 109"/>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1" name="Elbow Connector 110"/>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2" name="Straight Connector 111"/>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Straight Connector 112"/>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Straight Connector 113"/>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15" name="Group 114"/>
            <p:cNvGrpSpPr/>
            <p:nvPr/>
          </p:nvGrpSpPr>
          <p:grpSpPr>
            <a:xfrm>
              <a:off x="2770909" y="3760305"/>
              <a:ext cx="484909" cy="692727"/>
              <a:chOff x="7315200" y="3733800"/>
              <a:chExt cx="533400" cy="762000"/>
            </a:xfrm>
          </p:grpSpPr>
          <p:cxnSp>
            <p:nvCxnSpPr>
              <p:cNvPr id="116" name="Straight Connector 115"/>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7" name="Elbow Connector 116"/>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18" name="Straight Connector 117"/>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9" name="Straight Connector 118"/>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0" name="Straight Connector 119"/>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1" name="Group 120"/>
            <p:cNvGrpSpPr/>
            <p:nvPr/>
          </p:nvGrpSpPr>
          <p:grpSpPr>
            <a:xfrm>
              <a:off x="2008909" y="3760305"/>
              <a:ext cx="484909" cy="692727"/>
              <a:chOff x="7315200" y="3733800"/>
              <a:chExt cx="533400" cy="762000"/>
            </a:xfrm>
          </p:grpSpPr>
          <p:cxnSp>
            <p:nvCxnSpPr>
              <p:cNvPr id="122" name="Straight Connector 121"/>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3" name="Elbow Connector 122"/>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24" name="Straight Connector 123"/>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5" name="Straight Connector 124"/>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127" name="Group 126"/>
            <p:cNvGrpSpPr/>
            <p:nvPr/>
          </p:nvGrpSpPr>
          <p:grpSpPr>
            <a:xfrm>
              <a:off x="1246909" y="3760305"/>
              <a:ext cx="484909" cy="692727"/>
              <a:chOff x="7315200" y="3733800"/>
              <a:chExt cx="533400" cy="762000"/>
            </a:xfrm>
          </p:grpSpPr>
          <p:cxnSp>
            <p:nvCxnSpPr>
              <p:cNvPr id="128" name="Straight Connector 127"/>
              <p:cNvCxnSpPr/>
              <p:nvPr/>
            </p:nvCxnSpPr>
            <p:spPr>
              <a:xfrm rot="10800000">
                <a:off x="7620000" y="4495800"/>
                <a:ext cx="2286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9" name="Elbow Connector 128"/>
              <p:cNvCxnSpPr/>
              <p:nvPr/>
            </p:nvCxnSpPr>
            <p:spPr>
              <a:xfrm rot="5400000" flipH="1" flipV="1">
                <a:off x="7239794" y="4114800"/>
                <a:ext cx="761206" cy="794"/>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cxnSp>
            <p:nvCxnSpPr>
              <p:cNvPr id="130" name="Straight Connector 129"/>
              <p:cNvCxnSpPr/>
              <p:nvPr/>
            </p:nvCxnSpPr>
            <p:spPr>
              <a:xfrm rot="10800000">
                <a:off x="7315200" y="3733800"/>
                <a:ext cx="3048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1" name="Straight Connector 130"/>
              <p:cNvCxnSpPr/>
              <p:nvPr/>
            </p:nvCxnSpPr>
            <p:spPr>
              <a:xfrm rot="5400000">
                <a:off x="7277100" y="3771900"/>
                <a:ext cx="762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Straight Connector 131"/>
              <p:cNvCxnSpPr/>
              <p:nvPr/>
            </p:nvCxnSpPr>
            <p:spPr>
              <a:xfrm rot="5400000" flipH="1" flipV="1">
                <a:off x="7772400" y="4419600"/>
                <a:ext cx="152400" cy="0"/>
              </a:xfrm>
              <a:prstGeom prst="line">
                <a:avLst/>
              </a:prstGeom>
            </p:spPr>
            <p:style>
              <a:lnRef idx="1">
                <a:schemeClr val="accent1"/>
              </a:lnRef>
              <a:fillRef idx="0">
                <a:schemeClr val="accent1"/>
              </a:fillRef>
              <a:effectRef idx="0">
                <a:schemeClr val="accent1"/>
              </a:effectRef>
              <a:fontRef idx="minor">
                <a:schemeClr val="tx1"/>
              </a:fontRef>
            </p:style>
          </p:cxnSp>
        </p:grpSp>
        <p:cxnSp>
          <p:nvCxnSpPr>
            <p:cNvPr id="133" name="Straight Connector 132"/>
            <p:cNvCxnSpPr/>
            <p:nvPr/>
          </p:nvCxnSpPr>
          <p:spPr>
            <a:xfrm rot="5400000">
              <a:off x="1716759" y="3064566"/>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Straight Connector 133"/>
            <p:cNvCxnSpPr/>
            <p:nvPr/>
          </p:nvCxnSpPr>
          <p:spPr>
            <a:xfrm rot="5400000">
              <a:off x="1011985" y="3064566"/>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5" name="Straight Connector 134"/>
            <p:cNvCxnSpPr/>
            <p:nvPr/>
          </p:nvCxnSpPr>
          <p:spPr>
            <a:xfrm rot="5400000">
              <a:off x="249984" y="3064566"/>
              <a:ext cx="1566165"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7" name="Straight Connector 136"/>
            <p:cNvCxnSpPr/>
            <p:nvPr/>
          </p:nvCxnSpPr>
          <p:spPr>
            <a:xfrm rot="5400000">
              <a:off x="2373344" y="3591641"/>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8" name="Straight Connector 137"/>
            <p:cNvCxnSpPr/>
            <p:nvPr/>
          </p:nvCxnSpPr>
          <p:spPr>
            <a:xfrm rot="5400000">
              <a:off x="1623392" y="3591641"/>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39" name="Straight Connector 138"/>
            <p:cNvCxnSpPr/>
            <p:nvPr/>
          </p:nvCxnSpPr>
          <p:spPr>
            <a:xfrm rot="5400000">
              <a:off x="918617" y="3591641"/>
              <a:ext cx="505992" cy="12047"/>
            </a:xfrm>
            <a:prstGeom prst="line">
              <a:avLst/>
            </a:prstGeom>
          </p:spPr>
          <p:style>
            <a:lnRef idx="1">
              <a:schemeClr val="accent1"/>
            </a:lnRef>
            <a:fillRef idx="0">
              <a:schemeClr val="accent1"/>
            </a:fillRef>
            <a:effectRef idx="0">
              <a:schemeClr val="accent1"/>
            </a:effectRef>
            <a:fontRef idx="minor">
              <a:schemeClr val="tx1"/>
            </a:fontRef>
          </p:style>
        </p:cxnSp>
        <p:cxnSp>
          <p:nvCxnSpPr>
            <p:cNvPr id="141" name="Straight Connector 140"/>
            <p:cNvCxnSpPr>
              <a:stCxn id="61" idx="2"/>
              <a:endCxn id="45" idx="0"/>
            </p:cNvCxnSpPr>
            <p:nvPr/>
          </p:nvCxnSpPr>
          <p:spPr>
            <a:xfrm rot="16200000" flipH="1">
              <a:off x="4275610" y="4946172"/>
              <a:ext cx="1280581" cy="1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2" name="Straight Connector 141"/>
            <p:cNvCxnSpPr/>
            <p:nvPr/>
          </p:nvCxnSpPr>
          <p:spPr>
            <a:xfrm rot="16200000" flipH="1">
              <a:off x="3505904" y="4936551"/>
              <a:ext cx="1280582" cy="20336"/>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Straight Connector 146"/>
            <p:cNvCxnSpPr/>
            <p:nvPr/>
          </p:nvCxnSpPr>
          <p:spPr>
            <a:xfrm rot="16200000" flipH="1">
              <a:off x="2754621" y="4954230"/>
              <a:ext cx="1280581" cy="1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Straight Connector 147"/>
            <p:cNvCxnSpPr/>
            <p:nvPr/>
          </p:nvCxnSpPr>
          <p:spPr>
            <a:xfrm rot="16200000" flipH="1">
              <a:off x="1992621" y="4954230"/>
              <a:ext cx="1280581" cy="1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Straight Connector 148"/>
            <p:cNvCxnSpPr/>
            <p:nvPr/>
          </p:nvCxnSpPr>
          <p:spPr>
            <a:xfrm rot="16200000" flipH="1">
              <a:off x="1230621" y="4954230"/>
              <a:ext cx="1280581" cy="1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0" name="Straight Connector 149"/>
            <p:cNvCxnSpPr/>
            <p:nvPr/>
          </p:nvCxnSpPr>
          <p:spPr>
            <a:xfrm rot="16200000" flipH="1">
              <a:off x="468621" y="4954230"/>
              <a:ext cx="1280581" cy="1095"/>
            </a:xfrm>
            <a:prstGeom prst="line">
              <a:avLst/>
            </a:prstGeom>
          </p:spPr>
          <p:style>
            <a:lnRef idx="1">
              <a:schemeClr val="accent1"/>
            </a:lnRef>
            <a:fillRef idx="0">
              <a:schemeClr val="accent1"/>
            </a:fillRef>
            <a:effectRef idx="0">
              <a:schemeClr val="accent1"/>
            </a:effectRef>
            <a:fontRef idx="minor">
              <a:schemeClr val="tx1"/>
            </a:fontRef>
          </p:style>
        </p:cxnSp>
        <p:cxnSp>
          <p:nvCxnSpPr>
            <p:cNvPr id="153" name="Straight Connector 152"/>
            <p:cNvCxnSpPr/>
            <p:nvPr/>
          </p:nvCxnSpPr>
          <p:spPr>
            <a:xfrm rot="10800000">
              <a:off x="762000" y="4453032"/>
              <a:ext cx="207818"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Straight Connector 156"/>
            <p:cNvCxnSpPr/>
            <p:nvPr/>
          </p:nvCxnSpPr>
          <p:spPr>
            <a:xfrm rot="5400000" flipH="1" flipV="1">
              <a:off x="900546" y="4383759"/>
              <a:ext cx="13854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1" name="Straight Connector 160"/>
            <p:cNvCxnSpPr/>
            <p:nvPr/>
          </p:nvCxnSpPr>
          <p:spPr>
            <a:xfrm rot="10800000">
              <a:off x="5056909" y="3760305"/>
              <a:ext cx="277091"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2" name="Straight Connector 161"/>
            <p:cNvCxnSpPr/>
            <p:nvPr/>
          </p:nvCxnSpPr>
          <p:spPr>
            <a:xfrm rot="5400000">
              <a:off x="5022273" y="3794941"/>
              <a:ext cx="69273" cy="0"/>
            </a:xfrm>
            <a:prstGeom prst="line">
              <a:avLst/>
            </a:prstGeom>
          </p:spPr>
          <p:style>
            <a:lnRef idx="1">
              <a:schemeClr val="accent1"/>
            </a:lnRef>
            <a:fillRef idx="0">
              <a:schemeClr val="accent1"/>
            </a:fillRef>
            <a:effectRef idx="0">
              <a:schemeClr val="accent1"/>
            </a:effectRef>
            <a:fontRef idx="minor">
              <a:schemeClr val="tx1"/>
            </a:fontRef>
          </p:style>
        </p:cxnSp>
      </p:grpSp>
      <p:sp>
        <p:nvSpPr>
          <p:cNvPr id="166" name="TextBox 165"/>
          <p:cNvSpPr txBox="1"/>
          <p:nvPr/>
        </p:nvSpPr>
        <p:spPr>
          <a:xfrm>
            <a:off x="634771" y="1566706"/>
            <a:ext cx="3003899" cy="1602746"/>
          </a:xfrm>
          <a:prstGeom prst="rect">
            <a:avLst/>
          </a:prstGeom>
          <a:noFill/>
        </p:spPr>
        <p:txBody>
          <a:bodyPr wrap="none" rtlCol="0">
            <a:spAutoFit/>
          </a:bodyPr>
          <a:lstStyle/>
          <a:p>
            <a:r>
              <a:rPr lang="en-US" sz="1636" dirty="0"/>
              <a:t>Bit-vector addition is expressible </a:t>
            </a:r>
          </a:p>
          <a:p>
            <a:r>
              <a:rPr lang="en-US" sz="1636" dirty="0" smtClean="0"/>
              <a:t>As a state machine:</a:t>
            </a:r>
          </a:p>
          <a:p>
            <a:r>
              <a:rPr lang="en-US" sz="1636" b="1" dirty="0"/>
              <a:t>out</a:t>
            </a:r>
            <a:r>
              <a:rPr lang="en-US" sz="1636" dirty="0"/>
              <a:t>    = </a:t>
            </a:r>
            <a:r>
              <a:rPr lang="en-US" sz="1636" dirty="0" err="1"/>
              <a:t>xor</a:t>
            </a:r>
            <a:r>
              <a:rPr lang="en-US" sz="1636" dirty="0"/>
              <a:t>(</a:t>
            </a:r>
            <a:r>
              <a:rPr lang="en-US" sz="1636" b="1" dirty="0"/>
              <a:t>x</a:t>
            </a:r>
            <a:r>
              <a:rPr lang="en-US" sz="1636" dirty="0"/>
              <a:t>, </a:t>
            </a:r>
            <a:r>
              <a:rPr lang="en-US" sz="1636" b="1" dirty="0"/>
              <a:t>y</a:t>
            </a:r>
            <a:r>
              <a:rPr lang="en-US" sz="1636" dirty="0"/>
              <a:t>, </a:t>
            </a:r>
            <a:r>
              <a:rPr lang="en-US" sz="1636" b="1" dirty="0"/>
              <a:t>c</a:t>
            </a:r>
            <a:r>
              <a:rPr lang="en-US" sz="1636" dirty="0"/>
              <a:t>)</a:t>
            </a:r>
          </a:p>
          <a:p>
            <a:r>
              <a:rPr lang="en-US" sz="1636" b="1" dirty="0"/>
              <a:t>c’</a:t>
            </a:r>
            <a:r>
              <a:rPr lang="en-US" sz="1636" dirty="0"/>
              <a:t>      = (</a:t>
            </a:r>
            <a:r>
              <a:rPr lang="en-US" sz="1636" b="1" dirty="0" err="1"/>
              <a:t>x</a:t>
            </a:r>
            <a:r>
              <a:rPr lang="en-US" sz="1636" b="1" dirty="0" err="1">
                <a:sym typeface="Symbol"/>
              </a:rPr>
              <a:t>y</a:t>
            </a:r>
            <a:r>
              <a:rPr lang="en-US" sz="1636" b="1" dirty="0">
                <a:sym typeface="Symbol"/>
              </a:rPr>
              <a:t>)(</a:t>
            </a:r>
            <a:r>
              <a:rPr lang="en-US" sz="1636" b="1" dirty="0" err="1">
                <a:sym typeface="Symbol"/>
              </a:rPr>
              <a:t>xc</a:t>
            </a:r>
            <a:r>
              <a:rPr lang="en-US" sz="1636" b="1" dirty="0">
                <a:sym typeface="Symbol"/>
              </a:rPr>
              <a:t>)  (</a:t>
            </a:r>
            <a:r>
              <a:rPr lang="en-US" sz="1636" b="1" dirty="0" err="1">
                <a:sym typeface="Symbol"/>
              </a:rPr>
              <a:t>yc</a:t>
            </a:r>
            <a:r>
              <a:rPr lang="en-US" sz="1636" b="1" dirty="0">
                <a:sym typeface="Symbol"/>
              </a:rPr>
              <a:t>)</a:t>
            </a:r>
          </a:p>
          <a:p>
            <a:r>
              <a:rPr lang="en-US" sz="1636" b="1" dirty="0">
                <a:sym typeface="Symbol"/>
              </a:rPr>
              <a:t>c[0]  = 0</a:t>
            </a:r>
          </a:p>
          <a:p>
            <a:r>
              <a:rPr lang="en-US" sz="1636" b="1" dirty="0">
                <a:sym typeface="Symbol"/>
              </a:rPr>
              <a:t>c’[N-2:0] = c[N-1:1] </a:t>
            </a:r>
            <a:endParaRPr lang="en-US" sz="1636" dirty="0"/>
          </a:p>
        </p:txBody>
      </p:sp>
      <p:sp>
        <p:nvSpPr>
          <p:cNvPr id="2" name="Title 1"/>
          <p:cNvSpPr>
            <a:spLocks noGrp="1"/>
          </p:cNvSpPr>
          <p:nvPr>
            <p:ph type="title"/>
          </p:nvPr>
        </p:nvSpPr>
        <p:spPr/>
        <p:txBody>
          <a:bodyPr/>
          <a:lstStyle/>
          <a:p>
            <a:r>
              <a:rPr lang="en-US" dirty="0" smtClean="0"/>
              <a:t>Large/Parametric size</a:t>
            </a:r>
            <a:endParaRPr lang="en-US" dirty="0"/>
          </a:p>
        </p:txBody>
      </p:sp>
      <p:sp>
        <p:nvSpPr>
          <p:cNvPr id="104" name="TextBox 103"/>
          <p:cNvSpPr txBox="1"/>
          <p:nvPr/>
        </p:nvSpPr>
        <p:spPr>
          <a:xfrm>
            <a:off x="4896948" y="1727861"/>
            <a:ext cx="4222246" cy="4776051"/>
          </a:xfrm>
          <a:prstGeom prst="rect">
            <a:avLst/>
          </a:prstGeom>
          <a:noFill/>
        </p:spPr>
        <p:txBody>
          <a:bodyPr wrap="none" rtlCol="0">
            <a:spAutoFit/>
          </a:bodyPr>
          <a:lstStyle/>
          <a:p>
            <a:r>
              <a:rPr lang="en-US" dirty="0"/>
              <a:t>(set-logic QF_BV) </a:t>
            </a:r>
            <a:endParaRPr lang="en-US" dirty="0" smtClean="0"/>
          </a:p>
          <a:p>
            <a:r>
              <a:rPr lang="en-US" dirty="0" smtClean="0"/>
              <a:t>(</a:t>
            </a:r>
            <a:r>
              <a:rPr lang="en-US" dirty="0"/>
              <a:t>declare-fun x () (_ </a:t>
            </a:r>
            <a:r>
              <a:rPr lang="en-US" dirty="0" err="1"/>
              <a:t>BitVec</a:t>
            </a:r>
            <a:r>
              <a:rPr lang="en-US" dirty="0"/>
              <a:t> 1000000)) </a:t>
            </a:r>
            <a:endParaRPr lang="en-US" dirty="0" smtClean="0"/>
          </a:p>
          <a:p>
            <a:r>
              <a:rPr lang="en-US" dirty="0" smtClean="0"/>
              <a:t>(</a:t>
            </a:r>
            <a:r>
              <a:rPr lang="en-US" dirty="0"/>
              <a:t>declare-fun y () (_ </a:t>
            </a:r>
            <a:r>
              <a:rPr lang="en-US" dirty="0" err="1"/>
              <a:t>BitVec</a:t>
            </a:r>
            <a:r>
              <a:rPr lang="en-US" dirty="0"/>
              <a:t> 1000000)) </a:t>
            </a:r>
            <a:endParaRPr lang="en-US" dirty="0" smtClean="0"/>
          </a:p>
          <a:p>
            <a:r>
              <a:rPr lang="en-US" dirty="0" smtClean="0"/>
              <a:t>(</a:t>
            </a:r>
            <a:r>
              <a:rPr lang="en-US" dirty="0"/>
              <a:t>assert (distinct (</a:t>
            </a:r>
            <a:r>
              <a:rPr lang="en-US" dirty="0" err="1"/>
              <a:t>bvadd</a:t>
            </a:r>
            <a:r>
              <a:rPr lang="en-US" dirty="0"/>
              <a:t> x y) (</a:t>
            </a:r>
            <a:r>
              <a:rPr lang="en-US" dirty="0" err="1"/>
              <a:t>bvadd</a:t>
            </a:r>
            <a:r>
              <a:rPr lang="en-US" dirty="0"/>
              <a:t> y x))</a:t>
            </a:r>
            <a:endParaRPr lang="en-US" dirty="0" smtClean="0"/>
          </a:p>
          <a:p>
            <a:endParaRPr lang="en-US" dirty="0"/>
          </a:p>
          <a:p>
            <a:r>
              <a:rPr lang="en-US" b="1" dirty="0" smtClean="0"/>
              <a:t>Parametric, non-fixed size:</a:t>
            </a:r>
          </a:p>
          <a:p>
            <a:endParaRPr lang="en-US" dirty="0" smtClean="0"/>
          </a:p>
          <a:p>
            <a:r>
              <a:rPr lang="en-US" dirty="0" smtClean="0"/>
              <a:t>PSPACE complete fragments. [</a:t>
            </a:r>
            <a:r>
              <a:rPr lang="en-US" dirty="0" err="1"/>
              <a:t>Pichora</a:t>
            </a:r>
            <a:r>
              <a:rPr lang="en-US" dirty="0"/>
              <a:t> 03]</a:t>
            </a:r>
          </a:p>
          <a:p>
            <a:endParaRPr lang="en-US" dirty="0" smtClean="0"/>
          </a:p>
          <a:p>
            <a:endParaRPr lang="en-US" dirty="0"/>
          </a:p>
          <a:p>
            <a:r>
              <a:rPr lang="en-US" b="1" dirty="0" smtClean="0"/>
              <a:t>Large fixed-size:</a:t>
            </a:r>
          </a:p>
          <a:p>
            <a:endParaRPr lang="en-US" dirty="0"/>
          </a:p>
          <a:p>
            <a:r>
              <a:rPr lang="en-US" dirty="0"/>
              <a:t>QF_BV, QF_UFBV </a:t>
            </a:r>
            <a:r>
              <a:rPr lang="en-US" dirty="0" smtClean="0"/>
              <a:t> are NEXPTIME complete.</a:t>
            </a:r>
            <a:endParaRPr lang="en-US" dirty="0"/>
          </a:p>
          <a:p>
            <a:r>
              <a:rPr lang="en-US" dirty="0" smtClean="0"/>
              <a:t>[Fröhlich</a:t>
            </a:r>
            <a:r>
              <a:rPr lang="en-US" dirty="0"/>
              <a:t>, </a:t>
            </a:r>
            <a:r>
              <a:rPr lang="en-US" dirty="0" err="1" smtClean="0"/>
              <a:t>Kovásznai</a:t>
            </a:r>
            <a:r>
              <a:rPr lang="en-US" dirty="0"/>
              <a:t>, </a:t>
            </a:r>
            <a:r>
              <a:rPr lang="en-US" dirty="0" smtClean="0"/>
              <a:t>Biere, </a:t>
            </a:r>
          </a:p>
          <a:p>
            <a:r>
              <a:rPr lang="en-US" dirty="0"/>
              <a:t> </a:t>
            </a:r>
            <a:r>
              <a:rPr lang="en-US" dirty="0" smtClean="0"/>
              <a:t>SMT’12,13,CSR’13]</a:t>
            </a:r>
          </a:p>
          <a:p>
            <a:endParaRPr lang="en-US" dirty="0"/>
          </a:p>
          <a:p>
            <a:endParaRPr lang="en-US" sz="1636" dirty="0"/>
          </a:p>
        </p:txBody>
      </p:sp>
    </p:spTree>
    <p:extLst>
      <p:ext uri="{BB962C8B-B14F-4D97-AF65-F5344CB8AC3E}">
        <p14:creationId xmlns:p14="http://schemas.microsoft.com/office/powerpoint/2010/main" val="3753938461"/>
      </p:ext>
    </p:extLst>
  </p:cSld>
  <p:clrMapOvr>
    <a:masterClrMapping/>
  </p:clrMapOvr>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smtClean="0"/>
              <a:t>Other Theories</a:t>
            </a:r>
            <a:endParaRPr lang="en-US" dirty="0"/>
          </a:p>
        </p:txBody>
      </p:sp>
      <p:sp>
        <p:nvSpPr>
          <p:cNvPr id="5" name="Content Placeholder 4"/>
          <p:cNvSpPr>
            <a:spLocks noGrp="1"/>
          </p:cNvSpPr>
          <p:nvPr>
            <p:ph idx="1"/>
          </p:nvPr>
        </p:nvSpPr>
        <p:spPr>
          <a:xfrm>
            <a:off x="457200" y="1600200"/>
            <a:ext cx="8229600" cy="5105400"/>
          </a:xfrm>
        </p:spPr>
        <p:txBody>
          <a:bodyPr>
            <a:normAutofit fontScale="92500"/>
          </a:bodyPr>
          <a:lstStyle/>
          <a:p>
            <a:r>
              <a:rPr lang="en-US" dirty="0" smtClean="0"/>
              <a:t>Algebraic Data-types</a:t>
            </a:r>
          </a:p>
          <a:p>
            <a:r>
              <a:rPr lang="en-US" dirty="0" smtClean="0"/>
              <a:t>Monoids (strings) and Sequences</a:t>
            </a:r>
          </a:p>
          <a:p>
            <a:r>
              <a:rPr lang="en-US" dirty="0" smtClean="0"/>
              <a:t>Sets, Multi-sets</a:t>
            </a:r>
          </a:p>
          <a:p>
            <a:r>
              <a:rPr lang="en-US" dirty="0" smtClean="0"/>
              <a:t>Monadic Theories, Automata</a:t>
            </a:r>
          </a:p>
          <a:p>
            <a:r>
              <a:rPr lang="en-US" dirty="0" smtClean="0"/>
              <a:t>Aggregates, Cardinalities, #SAT/#SMT</a:t>
            </a:r>
          </a:p>
          <a:p>
            <a:r>
              <a:rPr lang="en-US" dirty="0" smtClean="0"/>
              <a:t>Constraint domains</a:t>
            </a:r>
          </a:p>
          <a:p>
            <a:endParaRPr lang="en-US" dirty="0" smtClean="0"/>
          </a:p>
          <a:p>
            <a:r>
              <a:rPr lang="en-US" dirty="0" smtClean="0"/>
              <a:t>Theories and Quantifiers:</a:t>
            </a:r>
          </a:p>
          <a:p>
            <a:pPr lvl="1"/>
            <a:r>
              <a:rPr lang="en-US" dirty="0" smtClean="0"/>
              <a:t>QBF, DQBF, EPR, QBV, </a:t>
            </a:r>
            <a:r>
              <a:rPr lang="en-US" dirty="0" smtClean="0">
                <a:solidFill>
                  <a:srgbClr val="FF0000"/>
                </a:solidFill>
              </a:rPr>
              <a:t>Horn</a:t>
            </a:r>
            <a:r>
              <a:rPr lang="en-US" dirty="0" smtClean="0"/>
              <a:t>, Essentially </a:t>
            </a:r>
            <a:r>
              <a:rPr lang="en-US" dirty="0" err="1" smtClean="0"/>
              <a:t>Uninterpreted</a:t>
            </a:r>
            <a:r>
              <a:rPr lang="en-US" dirty="0" smtClean="0"/>
              <a:t>, </a:t>
            </a:r>
          </a:p>
          <a:p>
            <a:pPr marL="0" indent="0">
              <a:buNone/>
            </a:pPr>
            <a:endParaRPr lang="en-US" dirty="0" smtClean="0"/>
          </a:p>
          <a:p>
            <a:endParaRPr lang="en-US" dirty="0" smtClean="0"/>
          </a:p>
          <a:p>
            <a:endParaRPr lang="en-US" dirty="0"/>
          </a:p>
        </p:txBody>
      </p:sp>
    </p:spTree>
    <p:extLst>
      <p:ext uri="{BB962C8B-B14F-4D97-AF65-F5344CB8AC3E}">
        <p14:creationId xmlns:p14="http://schemas.microsoft.com/office/powerpoint/2010/main" val="742608106"/>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a:t>
            </a:r>
            <a:r>
              <a:rPr lang="en-US" dirty="0" err="1" smtClean="0"/>
              <a:t>THeories</a:t>
            </a:r>
            <a:endParaRPr lang="en-US" dirty="0"/>
          </a:p>
        </p:txBody>
      </p:sp>
    </p:spTree>
    <p:extLst>
      <p:ext uri="{BB962C8B-B14F-4D97-AF65-F5344CB8AC3E}">
        <p14:creationId xmlns:p14="http://schemas.microsoft.com/office/powerpoint/2010/main" val="1793274703"/>
      </p:ext>
    </p:extLst>
  </p:cSld>
  <p:clrMapOvr>
    <a:masterClrMapping/>
  </p:clrMapOvr>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16922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pPr marL="0" marR="0" lvl="0" indent="0" algn="ctr" defTabSz="912777" rtl="0" eaLnBrk="0" fontAlgn="base" latinLnBrk="0" hangingPunct="0">
              <a:lnSpc>
                <a:spcPct val="90000"/>
              </a:lnSpc>
              <a:spcBef>
                <a:spcPct val="0"/>
              </a:spcBef>
              <a:spcAft>
                <a:spcPct val="0"/>
              </a:spcAft>
              <a:buClrTx/>
              <a:buSzTx/>
              <a:buFontTx/>
              <a:buNone/>
              <a:tabLst/>
              <a:defRPr/>
            </a:pPr>
            <a:r>
              <a:rPr kumimoji="0" lang="en-US" sz="4800" b="0" i="0" u="none" strike="noStrike" kern="1200" cap="none" spc="-300" normalizeH="0" baseline="0" noProof="0" dirty="0" smtClean="0">
                <a:ln w="3175">
                  <a:noFill/>
                </a:ln>
                <a:solidFill>
                  <a:schemeClr val="tx1"/>
                </a:solidFill>
                <a:effectLst/>
                <a:uLnTx/>
                <a:uFillTx/>
                <a:latin typeface="Calibri" pitchFamily="34" charset="0"/>
                <a:ea typeface="+mn-ea"/>
                <a:cs typeface="Arial" charset="0"/>
              </a:rPr>
              <a:t>Combining Theories</a:t>
            </a:r>
            <a:endParaRPr kumimoji="0" lang="en-US" sz="4800" b="0" i="0" u="none" strike="noStrike" kern="1200" cap="none" spc="-300" normalizeH="0" baseline="0" noProof="0" dirty="0">
              <a:ln w="3175">
                <a:noFill/>
              </a:ln>
              <a:solidFill>
                <a:schemeClr val="tx1"/>
              </a:solidFill>
              <a:effectLst/>
              <a:uLnTx/>
              <a:uFillTx/>
              <a:latin typeface="Calibri" pitchFamily="34" charset="0"/>
              <a:ea typeface="+mn-ea"/>
              <a:cs typeface="Arial" charset="0"/>
            </a:endParaRPr>
          </a:p>
        </p:txBody>
      </p:sp>
      <p:sp>
        <p:nvSpPr>
          <p:cNvPr id="5" name="Content Placeholder 15"/>
          <p:cNvSpPr txBox="1">
            <a:spLocks/>
          </p:cNvSpPr>
          <p:nvPr/>
        </p:nvSpPr>
        <p:spPr>
          <a:xfrm>
            <a:off x="845489" y="1709303"/>
            <a:ext cx="7548284" cy="4478149"/>
          </a:xfrm>
          <a:prstGeom prst="rect">
            <a:avLst/>
          </a:prstGeom>
        </p:spPr>
        <p:txBody>
          <a:bodyPr vert="horz" lIns="0" tIns="0" rIns="0" bIns="0" rtlCol="0">
            <a:spAutoFit/>
          </a:bodyPr>
          <a:lstStyle>
            <a:lvl1pPr marL="384954" indent="-384954" algn="l" defTabSz="914363" rtl="0" eaLnBrk="1" latinLnBrk="0" hangingPunct="1">
              <a:lnSpc>
                <a:spcPct val="90000"/>
              </a:lnSpc>
              <a:spcBef>
                <a:spcPct val="20000"/>
              </a:spcBef>
              <a:buSzPct val="90000"/>
              <a:buFontTx/>
              <a:buBlip>
                <a:blip r:embed="rId2"/>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384954" marR="0" lvl="0" indent="-384954" algn="l" defTabSz="914363" rtl="0" eaLnBrk="1" fontAlgn="auto" latinLnBrk="0" hangingPunct="1">
              <a:lnSpc>
                <a:spcPct val="90000"/>
              </a:lnSpc>
              <a:spcBef>
                <a:spcPts val="600"/>
              </a:spcBef>
              <a:spcAft>
                <a:spcPts val="0"/>
              </a:spcAft>
              <a:buClrTx/>
              <a:buSzPct val="90000"/>
              <a:buFontTx/>
              <a:buNone/>
              <a:tabLst/>
              <a:defRPr/>
            </a:pPr>
            <a:r>
              <a:rPr kumimoji="0" lang="en-US" sz="2400" b="0" i="0" u="none" strike="noStrike" kern="1200" cap="none" spc="0" normalizeH="0" baseline="0" noProof="0" smtClean="0">
                <a:ln>
                  <a:noFill/>
                </a:ln>
                <a:solidFill>
                  <a:srgbClr val="FF0000"/>
                </a:solidFill>
                <a:effectLst/>
                <a:uLnTx/>
                <a:uFillTx/>
                <a:latin typeface="Calibri" pitchFamily="34" charset="0"/>
                <a:ea typeface="+mn-ea"/>
                <a:cs typeface="Calibri" pitchFamily="34" charset="0"/>
                <a:sym typeface="Symbol"/>
              </a:rPr>
              <a:t>In practice, we need a combination of theories.</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endPar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rPr>
              <a:t>b + 2 = c  and  f(read(write(a,b,3), c-2)) ≠ f(c-b+1)</a:t>
            </a:r>
          </a:p>
          <a:p>
            <a:pPr marL="384954" marR="0" lvl="0" indent="-384954" algn="l" defTabSz="914363" rtl="0" eaLnBrk="1" fontAlgn="auto" latinLnBrk="0" hangingPunct="1">
              <a:lnSpc>
                <a:spcPct val="90000"/>
              </a:lnSpc>
              <a:spcBef>
                <a:spcPct val="20000"/>
              </a:spcBef>
              <a:spcAft>
                <a:spcPts val="0"/>
              </a:spcAft>
              <a:buClrTx/>
              <a:buSzPct val="90000"/>
              <a:buFontTx/>
              <a:buBlip>
                <a:blip r:embed="rId2"/>
              </a:buBlip>
              <a:tabLst/>
              <a:defRPr/>
            </a:pPr>
            <a:endPar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smtClean="0">
                <a:ln>
                  <a:noFill/>
                </a:ln>
                <a:solidFill>
                  <a:srgbClr val="5782B5">
                    <a:lumMod val="75000"/>
                  </a:srgbClr>
                </a:solidFill>
                <a:effectLst/>
                <a:uLnTx/>
                <a:uFillTx/>
                <a:latin typeface="Calibri" pitchFamily="34" charset="0"/>
                <a:ea typeface="+mn-ea"/>
                <a:cs typeface="Calibri" pitchFamily="34" charset="0"/>
                <a:sym typeface="Symbol"/>
              </a:rPr>
              <a:t>A theory is a set (potentially infinite) of first-order sentences.</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endParaRPr kumimoji="0" lang="en-US" sz="2400" b="0" i="0" u="none" strike="noStrike" kern="1200" cap="none" spc="0" normalizeH="0" baseline="0" noProof="0" smtClean="0">
              <a:ln>
                <a:noFill/>
              </a:ln>
              <a:solidFill>
                <a:srgbClr val="5782B5">
                  <a:lumMod val="75000"/>
                </a:srgbClr>
              </a:solidFill>
              <a:effectLst/>
              <a:uLnTx/>
              <a:uFillTx/>
              <a:latin typeface="Calibri" pitchFamily="34" charset="0"/>
              <a:ea typeface="+mn-ea"/>
              <a:cs typeface="Calibri" pitchFamily="34" charset="0"/>
              <a:sym typeface="Symbol"/>
            </a:endParaRP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1"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rPr>
              <a:t>Main questions</a:t>
            </a:r>
            <a:r>
              <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rPr>
              <a:t>:</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rPr>
              <a:t>Is the union of two theories </a:t>
            </a:r>
            <a:r>
              <a:rPr kumimoji="0" lang="en-US" sz="2400" b="0" i="0" u="none" strike="noStrike" kern="1200" cap="none" spc="0" normalizeH="0" baseline="0" noProof="0" smtClean="0">
                <a:ln>
                  <a:noFill/>
                </a:ln>
                <a:solidFill>
                  <a:srgbClr val="FF0000"/>
                </a:solidFill>
                <a:effectLst/>
                <a:uLnTx/>
                <a:uFillTx/>
                <a:latin typeface="Calibri" pitchFamily="34" charset="0"/>
                <a:ea typeface="+mn-ea"/>
                <a:cs typeface="Calibri" pitchFamily="34" charset="0"/>
                <a:sym typeface="Symbol"/>
              </a:rPr>
              <a:t>T1  T2 </a:t>
            </a:r>
            <a:r>
              <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rPr>
              <a:t>consistent?</a:t>
            </a:r>
          </a:p>
          <a:p>
            <a:pPr marL="384954" marR="0" lvl="0" indent="-384954" algn="l" defTabSz="914363" rtl="0" eaLnBrk="1" fontAlgn="auto" latinLnBrk="0" hangingPunct="1">
              <a:lnSpc>
                <a:spcPct val="90000"/>
              </a:lnSpc>
              <a:spcBef>
                <a:spcPts val="1200"/>
              </a:spcBef>
              <a:spcAft>
                <a:spcPts val="0"/>
              </a:spcAft>
              <a:buClrTx/>
              <a:buSzPct val="90000"/>
              <a:buFontTx/>
              <a:buNone/>
              <a:tabLst/>
              <a:defRPr/>
            </a:pPr>
            <a:r>
              <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rPr>
              <a:t>Given a solvers for </a:t>
            </a:r>
            <a:r>
              <a:rPr kumimoji="0" lang="en-US" sz="2400" b="0" i="0" u="none" strike="noStrike" kern="1200" cap="none" spc="0" normalizeH="0" baseline="0" noProof="0" smtClean="0">
                <a:ln>
                  <a:noFill/>
                </a:ln>
                <a:solidFill>
                  <a:srgbClr val="FF0000"/>
                </a:solidFill>
                <a:effectLst/>
                <a:uLnTx/>
                <a:uFillTx/>
                <a:latin typeface="Calibri" pitchFamily="34" charset="0"/>
                <a:ea typeface="+mn-ea"/>
                <a:cs typeface="Calibri" pitchFamily="34" charset="0"/>
                <a:sym typeface="Symbol"/>
              </a:rPr>
              <a:t>T1</a:t>
            </a:r>
            <a:r>
              <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rPr>
              <a:t> and </a:t>
            </a:r>
            <a:r>
              <a:rPr kumimoji="0" lang="en-US" sz="2400" b="0" i="0" u="none" strike="noStrike" kern="1200" cap="none" spc="0" normalizeH="0" baseline="0" noProof="0" smtClean="0">
                <a:ln>
                  <a:noFill/>
                </a:ln>
                <a:solidFill>
                  <a:srgbClr val="FF0000"/>
                </a:solidFill>
                <a:effectLst/>
                <a:uLnTx/>
                <a:uFillTx/>
                <a:latin typeface="Calibri" pitchFamily="34" charset="0"/>
                <a:ea typeface="+mn-ea"/>
                <a:cs typeface="Calibri" pitchFamily="34" charset="0"/>
                <a:sym typeface="Symbol"/>
              </a:rPr>
              <a:t>T2</a:t>
            </a:r>
            <a:r>
              <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rPr>
              <a:t>, how can we build a solver for</a:t>
            </a:r>
          </a:p>
          <a:p>
            <a:pPr marL="384954" marR="0" lvl="0" indent="-384954" algn="l" defTabSz="914363" rtl="0" eaLnBrk="1" fontAlgn="auto" latinLnBrk="0" hangingPunct="1">
              <a:lnSpc>
                <a:spcPct val="90000"/>
              </a:lnSpc>
              <a:spcBef>
                <a:spcPct val="20000"/>
              </a:spcBef>
              <a:spcAft>
                <a:spcPts val="0"/>
              </a:spcAft>
              <a:buClrTx/>
              <a:buSzPct val="90000"/>
              <a:buFontTx/>
              <a:buNone/>
              <a:tabLst/>
              <a:defRPr/>
            </a:pPr>
            <a:r>
              <a:rPr kumimoji="0" lang="en-US" sz="2400" b="0" i="0" u="none" strike="noStrike" kern="1200" cap="none" spc="0" normalizeH="0" baseline="0" noProof="0" smtClean="0">
                <a:ln>
                  <a:noFill/>
                </a:ln>
                <a:solidFill>
                  <a:srgbClr val="FF0000"/>
                </a:solidFill>
                <a:effectLst/>
                <a:uLnTx/>
                <a:uFillTx/>
                <a:latin typeface="Calibri" pitchFamily="34" charset="0"/>
                <a:ea typeface="+mn-ea"/>
                <a:cs typeface="Calibri" pitchFamily="34" charset="0"/>
                <a:sym typeface="Symbol"/>
              </a:rPr>
              <a:t>T1  T2</a:t>
            </a:r>
            <a:r>
              <a:rPr kumimoji="0" lang="en-US" sz="2400" b="0" i="0" u="none" strike="noStrike" kern="1200" cap="none" spc="0" normalizeH="0" baseline="0" noProof="0" smtClean="0">
                <a:ln>
                  <a:noFill/>
                </a:ln>
                <a:solidFill>
                  <a:srgbClr val="000000"/>
                </a:solidFill>
                <a:effectLst/>
                <a:uLnTx/>
                <a:uFillTx/>
                <a:latin typeface="Calibri" pitchFamily="34" charset="0"/>
                <a:ea typeface="+mn-ea"/>
                <a:cs typeface="Calibri" pitchFamily="34" charset="0"/>
                <a:sym typeface="Symbol"/>
              </a:rPr>
              <a:t>?</a:t>
            </a:r>
          </a:p>
          <a:p>
            <a:pPr marL="384954" marR="0" lvl="0" indent="-384954" algn="l" defTabSz="914363" rtl="0" eaLnBrk="1" fontAlgn="auto" latinLnBrk="0" hangingPunct="1">
              <a:lnSpc>
                <a:spcPct val="90000"/>
              </a:lnSpc>
              <a:spcBef>
                <a:spcPts val="600"/>
              </a:spcBef>
              <a:spcAft>
                <a:spcPts val="0"/>
              </a:spcAft>
              <a:buClrTx/>
              <a:buSzPct val="90000"/>
              <a:buFontTx/>
              <a:buNone/>
              <a:tabLst/>
              <a:defRPr/>
            </a:pPr>
            <a:endParaRPr kumimoji="0" lang="en-US" sz="2400" b="0" i="0" u="none" strike="noStrike" kern="1200" cap="none" spc="0" normalizeH="0" baseline="0" noProof="0" dirty="0" smtClean="0">
              <a:ln>
                <a:noFill/>
              </a:ln>
              <a:solidFill>
                <a:srgbClr val="FF0000"/>
              </a:solidFill>
              <a:effectLst/>
              <a:uLnTx/>
              <a:uFillTx/>
              <a:latin typeface="Calibri" pitchFamily="34" charset="0"/>
              <a:ea typeface="+mn-ea"/>
              <a:cs typeface="Calibri" pitchFamily="34" charset="0"/>
              <a:sym typeface="Symbol"/>
            </a:endParaRPr>
          </a:p>
        </p:txBody>
      </p:sp>
    </p:spTree>
    <p:extLst>
      <p:ext uri="{BB962C8B-B14F-4D97-AF65-F5344CB8AC3E}">
        <p14:creationId xmlns:p14="http://schemas.microsoft.com/office/powerpoint/2010/main" val="2947446922"/>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188"/>
            <a:ext cx="8382000" cy="665162"/>
          </a:xfrm>
        </p:spPr>
        <p:txBody>
          <a:bodyPr>
            <a:normAutofit fontScale="90000"/>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0" y="1412875"/>
            <a:ext cx="8382000" cy="221138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409041" y="2106001"/>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smtClean="0">
                <a:solidFill>
                  <a:srgbClr val="000000"/>
                </a:solidFill>
              </a:rPr>
              <a:t>x </a:t>
            </a:r>
            <a:r>
              <a:rPr lang="en-US" sz="2400" dirty="0" smtClean="0">
                <a:solidFill>
                  <a:srgbClr val="000000"/>
                </a:solidFill>
                <a:sym typeface="Symbol"/>
              </a:rPr>
              <a:t> 0, y = x + 1, (y &gt; 2  y &lt; 1) </a:t>
            </a:r>
            <a:endParaRPr lang="en-US" sz="2400" dirty="0" smtClean="0">
              <a:solidFill>
                <a:srgbClr val="000000"/>
              </a:solidFill>
            </a:endParaRPr>
          </a:p>
        </p:txBody>
      </p:sp>
      <p:sp>
        <p:nvSpPr>
          <p:cNvPr id="6" name="Content Placeholder 2"/>
          <p:cNvSpPr txBox="1">
            <a:spLocks/>
          </p:cNvSpPr>
          <p:nvPr/>
        </p:nvSpPr>
        <p:spPr>
          <a:xfrm>
            <a:off x="2214677" y="3535428"/>
            <a:ext cx="2174443"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1</a:t>
            </a:r>
            <a:r>
              <a:rPr lang="en-US" sz="2400" dirty="0" smtClean="0">
                <a:solidFill>
                  <a:srgbClr val="000000"/>
                </a:solidFill>
                <a:sym typeface="Symbol"/>
              </a:rPr>
              <a:t>,  p</a:t>
            </a:r>
            <a:r>
              <a:rPr lang="en-US" sz="2400" baseline="-25000" dirty="0" smtClean="0">
                <a:solidFill>
                  <a:srgbClr val="000000"/>
                </a:solidFill>
                <a:sym typeface="Symbol"/>
              </a:rPr>
              <a:t>2</a:t>
            </a:r>
            <a:r>
              <a:rPr lang="en-US" sz="2400" dirty="0" smtClean="0">
                <a:solidFill>
                  <a:srgbClr val="000000"/>
                </a:solidFill>
                <a:sym typeface="Symbol"/>
              </a:rPr>
              <a:t>, (p</a:t>
            </a:r>
            <a:r>
              <a:rPr lang="en-US" sz="2400" baseline="-25000" dirty="0" smtClean="0">
                <a:solidFill>
                  <a:srgbClr val="000000"/>
                </a:solidFill>
                <a:sym typeface="Symbol"/>
              </a:rPr>
              <a:t>3</a:t>
            </a:r>
            <a:r>
              <a:rPr lang="en-US" sz="2400" dirty="0" smtClean="0">
                <a:solidFill>
                  <a:srgbClr val="000000"/>
                </a:solidFill>
                <a:sym typeface="Symbol"/>
              </a:rPr>
              <a:t>  p</a:t>
            </a:r>
            <a:r>
              <a:rPr lang="en-US" sz="2400" baseline="-25000" dirty="0" smtClean="0">
                <a:solidFill>
                  <a:srgbClr val="000000"/>
                </a:solidFill>
                <a:sym typeface="Symbol"/>
              </a:rPr>
              <a:t>4</a:t>
            </a:r>
            <a:r>
              <a:rPr lang="en-US" sz="2400" dirty="0" smtClean="0">
                <a:solidFill>
                  <a:srgbClr val="000000"/>
                </a:solidFill>
                <a:sym typeface="Symbol"/>
              </a:rPr>
              <a:t>)</a:t>
            </a:r>
          </a:p>
        </p:txBody>
      </p:sp>
      <p:sp>
        <p:nvSpPr>
          <p:cNvPr id="7" name="Down Arrow 6"/>
          <p:cNvSpPr/>
          <p:nvPr/>
        </p:nvSpPr>
        <p:spPr bwMode="auto">
          <a:xfrm>
            <a:off x="4389120" y="2610917"/>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5096932" y="2784847"/>
            <a:ext cx="4044440"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defRPr/>
            </a:pPr>
            <a:r>
              <a:rPr lang="en-US" sz="2400" dirty="0" smtClean="0">
                <a:solidFill>
                  <a:srgbClr val="000000"/>
                </a:solidFill>
              </a:rPr>
              <a:t>Abstract (aka “naming” atoms)</a:t>
            </a:r>
          </a:p>
        </p:txBody>
      </p:sp>
      <p:sp>
        <p:nvSpPr>
          <p:cNvPr id="9" name="Content Placeholder 2"/>
          <p:cNvSpPr txBox="1">
            <a:spLocks/>
          </p:cNvSpPr>
          <p:nvPr/>
        </p:nvSpPr>
        <p:spPr>
          <a:xfrm>
            <a:off x="4619854" y="3535428"/>
            <a:ext cx="3733801"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1 </a:t>
            </a:r>
            <a:r>
              <a:rPr lang="en-US" sz="2400" dirty="0" smtClean="0">
                <a:solidFill>
                  <a:srgbClr val="000000"/>
                </a:solidFill>
                <a:sym typeface="Symbol"/>
              </a:rPr>
              <a:t> (</a:t>
            </a:r>
            <a:r>
              <a:rPr lang="en-US" sz="2400" dirty="0" smtClean="0">
                <a:solidFill>
                  <a:srgbClr val="000000"/>
                </a:solidFill>
              </a:rPr>
              <a:t>x </a:t>
            </a:r>
            <a:r>
              <a:rPr lang="en-US" sz="2400" dirty="0" smtClean="0">
                <a:solidFill>
                  <a:srgbClr val="000000"/>
                </a:solidFill>
                <a:sym typeface="Symbol"/>
              </a:rPr>
              <a:t> 0), p</a:t>
            </a:r>
            <a:r>
              <a:rPr lang="en-US" sz="2400" baseline="-25000" dirty="0" smtClean="0">
                <a:solidFill>
                  <a:srgbClr val="000000"/>
                </a:solidFill>
                <a:sym typeface="Symbol"/>
              </a:rPr>
              <a:t>2 </a:t>
            </a:r>
            <a:r>
              <a:rPr lang="en-US" sz="2400" dirty="0" smtClean="0">
                <a:solidFill>
                  <a:srgbClr val="000000"/>
                </a:solidFill>
                <a:sym typeface="Symbol"/>
              </a:rPr>
              <a:t> (y = x + 1), </a:t>
            </a:r>
          </a:p>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3 </a:t>
            </a:r>
            <a:r>
              <a:rPr lang="en-US" sz="2400" dirty="0" smtClean="0">
                <a:solidFill>
                  <a:srgbClr val="000000"/>
                </a:solidFill>
                <a:sym typeface="Symbol"/>
              </a:rPr>
              <a:t> (y</a:t>
            </a:r>
            <a:r>
              <a:rPr lang="en-US" sz="2400" dirty="0" smtClean="0">
                <a:solidFill>
                  <a:srgbClr val="000000"/>
                </a:solidFill>
              </a:rPr>
              <a:t> </a:t>
            </a:r>
            <a:r>
              <a:rPr lang="en-US" sz="2400" dirty="0" smtClean="0">
                <a:solidFill>
                  <a:srgbClr val="000000"/>
                </a:solidFill>
                <a:sym typeface="Symbol"/>
              </a:rPr>
              <a:t>&gt; 2), p</a:t>
            </a:r>
            <a:r>
              <a:rPr lang="en-US" sz="2400" baseline="-25000" dirty="0" smtClean="0">
                <a:solidFill>
                  <a:srgbClr val="000000"/>
                </a:solidFill>
                <a:sym typeface="Symbol"/>
              </a:rPr>
              <a:t>4 </a:t>
            </a:r>
            <a:r>
              <a:rPr lang="en-US" sz="2400" dirty="0" smtClean="0">
                <a:solidFill>
                  <a:srgbClr val="000000"/>
                </a:solidFill>
                <a:sym typeface="Symbol"/>
              </a:rPr>
              <a:t> (y</a:t>
            </a:r>
            <a:r>
              <a:rPr lang="en-US" sz="2400" dirty="0" smtClean="0">
                <a:solidFill>
                  <a:srgbClr val="000000"/>
                </a:solidFill>
              </a:rPr>
              <a:t> &lt; 1</a:t>
            </a:r>
            <a:r>
              <a:rPr lang="en-US" sz="2400" dirty="0" smtClean="0">
                <a:solidFill>
                  <a:srgbClr val="000000"/>
                </a:solidFill>
                <a:sym typeface="Symbol"/>
              </a:rPr>
              <a:t>)</a:t>
            </a:r>
            <a:endParaRPr lang="en-US" sz="2400" dirty="0" smtClean="0">
              <a:solidFill>
                <a:srgbClr val="000000"/>
              </a:solidFill>
            </a:endParaRPr>
          </a:p>
        </p:txBody>
      </p:sp>
    </p:spTree>
    <p:extLst>
      <p:ext uri="{BB962C8B-B14F-4D97-AF65-F5344CB8AC3E}">
        <p14:creationId xmlns:p14="http://schemas.microsoft.com/office/powerpoint/2010/main" val="2899724291"/>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le 1"/>
          <p:cNvSpPr txBox="1">
            <a:spLocks/>
          </p:cNvSpPr>
          <p:nvPr/>
        </p:nvSpPr>
        <p:spPr>
          <a:xfrm>
            <a:off x="272485" y="354939"/>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54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Segoe" pitchFamily="34" charset="0"/>
                <a:ea typeface="+mn-ea"/>
                <a:cs typeface="Arial" charset="0"/>
              </a:defRPr>
            </a:lvl1pPr>
          </a:lstStyle>
          <a:p>
            <a:pPr marL="0" marR="0" lvl="0" indent="0" algn="ctr" defTabSz="912777" rtl="0" eaLnBrk="0" fontAlgn="base" latinLnBrk="0" hangingPunct="0">
              <a:lnSpc>
                <a:spcPct val="90000"/>
              </a:lnSpc>
              <a:spcBef>
                <a:spcPct val="0"/>
              </a:spcBef>
              <a:spcAft>
                <a:spcPct val="0"/>
              </a:spcAft>
              <a:buClrTx/>
              <a:buSzTx/>
              <a:buFontTx/>
              <a:buNone/>
              <a:tabLst/>
              <a:defRPr/>
            </a:pPr>
            <a:r>
              <a:rPr kumimoji="0" lang="en-US" sz="4800" b="0" i="0" u="none" strike="noStrike" kern="1200" cap="none" spc="-300" normalizeH="0" baseline="0" noProof="0" dirty="0" smtClean="0">
                <a:ln w="3175">
                  <a:noFill/>
                </a:ln>
                <a:solidFill>
                  <a:schemeClr val="tx1"/>
                </a:solidFill>
                <a:effectLst/>
                <a:uLnTx/>
                <a:uFillTx/>
                <a:latin typeface="Segoe" pitchFamily="34" charset="0"/>
                <a:ea typeface="+mn-ea"/>
                <a:cs typeface="Arial" charset="0"/>
              </a:rPr>
              <a:t>A Combination History</a:t>
            </a:r>
            <a:endParaRPr kumimoji="0" lang="en-US" sz="4800" b="0" i="0" u="none" strike="noStrike" kern="1200" cap="none" spc="-300" normalizeH="0" baseline="0" noProof="0" dirty="0">
              <a:ln w="3175">
                <a:noFill/>
              </a:ln>
              <a:solidFill>
                <a:schemeClr val="tx1"/>
              </a:solidFill>
              <a:effectLst/>
              <a:uLnTx/>
              <a:uFillTx/>
              <a:latin typeface="Segoe" pitchFamily="34" charset="0"/>
              <a:ea typeface="+mn-ea"/>
              <a:cs typeface="Arial" charset="0"/>
            </a:endParaRPr>
          </a:p>
        </p:txBody>
      </p:sp>
      <p:sp>
        <p:nvSpPr>
          <p:cNvPr id="13" name="Right Arrow 12"/>
          <p:cNvSpPr/>
          <p:nvPr/>
        </p:nvSpPr>
        <p:spPr bwMode="auto">
          <a:xfrm rot="5400000">
            <a:off x="3362741" y="3210341"/>
            <a:ext cx="2494718" cy="533400"/>
          </a:xfrm>
          <a:prstGeom prst="rightArrow">
            <a:avLst/>
          </a:prstGeom>
          <a:gradFill rotWithShape="1">
            <a:gsLst>
              <a:gs pos="0">
                <a:srgbClr val="5782B5">
                  <a:shade val="15000"/>
                  <a:satMod val="180000"/>
                </a:srgbClr>
              </a:gs>
              <a:gs pos="50000">
                <a:srgbClr val="5782B5">
                  <a:shade val="45000"/>
                  <a:satMod val="170000"/>
                </a:srgbClr>
              </a:gs>
              <a:gs pos="70000">
                <a:srgbClr val="5782B5">
                  <a:tint val="99000"/>
                  <a:shade val="65000"/>
                  <a:satMod val="155000"/>
                </a:srgbClr>
              </a:gs>
              <a:gs pos="100000">
                <a:srgbClr val="5782B5">
                  <a:tint val="95500"/>
                  <a:shade val="100000"/>
                  <a:satMod val="155000"/>
                </a:srgbClr>
              </a:gs>
            </a:gsLst>
            <a:lin ang="16200000" scaled="0"/>
          </a:gradFill>
          <a:ln>
            <a:noFill/>
            <a:headEnd type="none" w="med" len="med"/>
            <a:tailEnd type="none" w="med" len="med"/>
          </a:ln>
          <a:effectLst>
            <a:outerShdw blurRad="63500" dist="38100" dir="5400000" rotWithShape="0">
              <a:srgbClr val="000000">
                <a:alpha val="45000"/>
              </a:srgbClr>
            </a:outerShdw>
          </a:effectLst>
          <a:scene3d>
            <a:camera prst="orthographicFront" fov="0">
              <a:rot lat="0" lon="0" rev="0"/>
            </a:camera>
            <a:lightRig rig="glow" dir="t">
              <a:rot lat="0" lon="0" rev="6360000"/>
            </a:lightRig>
          </a:scene3d>
          <a:sp3d contourW="1000" prstMaterial="flat">
            <a:bevelT w="95250" h="101600"/>
            <a:contourClr>
              <a:srgbClr val="5782B5">
                <a:satMod val="300000"/>
              </a:srgbClr>
            </a:contourClr>
          </a:sp3d>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ea typeface="+mn-ea"/>
              <a:cs typeface="+mn-cs"/>
            </a:endParaRPr>
          </a:p>
        </p:txBody>
      </p:sp>
      <p:sp>
        <p:nvSpPr>
          <p:cNvPr id="14" name="TextBox 13"/>
          <p:cNvSpPr txBox="1"/>
          <p:nvPr/>
        </p:nvSpPr>
        <p:spPr>
          <a:xfrm>
            <a:off x="291535" y="1981200"/>
            <a:ext cx="4211409" cy="2585323"/>
          </a:xfrm>
          <a:prstGeom prst="rect">
            <a:avLst/>
          </a:prstGeom>
          <a:noFill/>
        </p:spPr>
        <p:txBody>
          <a:bodyPr wrap="none" rtlCol="0">
            <a:spAutoFit/>
          </a:bodyPr>
          <a:lstStyle/>
          <a:p>
            <a:pPr defTabSz="912813" fontAlgn="base">
              <a:spcBef>
                <a:spcPct val="0"/>
              </a:spcBef>
              <a:spcAft>
                <a:spcPct val="0"/>
              </a:spcAft>
            </a:pPr>
            <a:r>
              <a:rPr lang="en-US" dirty="0" smtClean="0">
                <a:solidFill>
                  <a:srgbClr val="000000"/>
                </a:solidFill>
                <a:latin typeface="Arial" charset="0"/>
              </a:rPr>
              <a:t>1979 Nelson, </a:t>
            </a:r>
            <a:r>
              <a:rPr lang="en-US" dirty="0" err="1" smtClean="0">
                <a:solidFill>
                  <a:srgbClr val="000000"/>
                </a:solidFill>
                <a:latin typeface="Arial" charset="0"/>
              </a:rPr>
              <a:t>Oppen</a:t>
            </a:r>
            <a:r>
              <a:rPr lang="en-US" dirty="0" smtClean="0">
                <a:solidFill>
                  <a:srgbClr val="000000"/>
                </a:solidFill>
                <a:latin typeface="Arial" charset="0"/>
              </a:rPr>
              <a:t> - Framework</a:t>
            </a:r>
          </a:p>
          <a:p>
            <a:pPr defTabSz="912813" fontAlgn="base">
              <a:spcBef>
                <a:spcPct val="0"/>
              </a:spcBef>
              <a:spcAft>
                <a:spcPct val="0"/>
              </a:spcAft>
            </a:pPr>
            <a:endParaRPr lang="en-US" dirty="0" smtClean="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1996 </a:t>
            </a:r>
            <a:r>
              <a:rPr lang="en-US" dirty="0" err="1" smtClean="0">
                <a:solidFill>
                  <a:srgbClr val="000000"/>
                </a:solidFill>
                <a:latin typeface="Arial" charset="0"/>
              </a:rPr>
              <a:t>Tinelli</a:t>
            </a:r>
            <a:r>
              <a:rPr lang="en-US" dirty="0" smtClean="0">
                <a:solidFill>
                  <a:srgbClr val="000000"/>
                </a:solidFill>
                <a:latin typeface="Arial" charset="0"/>
              </a:rPr>
              <a:t> &amp; </a:t>
            </a:r>
            <a:r>
              <a:rPr lang="en-US" dirty="0" err="1" smtClean="0">
                <a:solidFill>
                  <a:srgbClr val="000000"/>
                </a:solidFill>
                <a:latin typeface="Arial" charset="0"/>
              </a:rPr>
              <a:t>Harindi</a:t>
            </a:r>
            <a:r>
              <a:rPr lang="en-US" dirty="0" smtClean="0">
                <a:solidFill>
                  <a:srgbClr val="000000"/>
                </a:solidFill>
                <a:latin typeface="Arial" charset="0"/>
              </a:rPr>
              <a:t>. N.O Fix</a:t>
            </a:r>
          </a:p>
          <a:p>
            <a:pPr defTabSz="912813" fontAlgn="base">
              <a:spcBef>
                <a:spcPct val="0"/>
              </a:spcBef>
              <a:spcAft>
                <a:spcPct val="0"/>
              </a:spcAft>
            </a:pPr>
            <a:endParaRPr lang="en-US" dirty="0" smtClean="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2000 Barrett et.al N.O + Rewriting</a:t>
            </a:r>
          </a:p>
          <a:p>
            <a:pPr defTabSz="912813" fontAlgn="base">
              <a:spcBef>
                <a:spcPct val="0"/>
              </a:spcBef>
              <a:spcAft>
                <a:spcPct val="0"/>
              </a:spcAft>
            </a:pPr>
            <a:endParaRPr lang="en-US" dirty="0" smtClean="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2002 </a:t>
            </a:r>
            <a:r>
              <a:rPr lang="en-US" dirty="0" err="1" smtClean="0">
                <a:solidFill>
                  <a:srgbClr val="000000"/>
                </a:solidFill>
                <a:latin typeface="Arial" charset="0"/>
              </a:rPr>
              <a:t>Zarba</a:t>
            </a:r>
            <a:r>
              <a:rPr lang="en-US" dirty="0" smtClean="0">
                <a:solidFill>
                  <a:srgbClr val="000000"/>
                </a:solidFill>
                <a:latin typeface="Arial" charset="0"/>
              </a:rPr>
              <a:t> &amp; Manna. “Nice” Theories</a:t>
            </a:r>
          </a:p>
          <a:p>
            <a:pPr defTabSz="912813" fontAlgn="base">
              <a:spcBef>
                <a:spcPct val="0"/>
              </a:spcBef>
              <a:spcAft>
                <a:spcPct val="0"/>
              </a:spcAft>
            </a:pPr>
            <a:endParaRPr lang="en-US" dirty="0" smtClean="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2004 </a:t>
            </a:r>
            <a:r>
              <a:rPr lang="en-US" dirty="0" err="1" smtClean="0">
                <a:solidFill>
                  <a:srgbClr val="000000"/>
                </a:solidFill>
                <a:latin typeface="Arial" charset="0"/>
              </a:rPr>
              <a:t>Ghilardi</a:t>
            </a:r>
            <a:r>
              <a:rPr lang="en-US" dirty="0" smtClean="0">
                <a:solidFill>
                  <a:srgbClr val="000000"/>
                </a:solidFill>
                <a:latin typeface="Arial" charset="0"/>
              </a:rPr>
              <a:t> et.al. N.O. Generalized</a:t>
            </a:r>
          </a:p>
        </p:txBody>
      </p:sp>
      <p:sp>
        <p:nvSpPr>
          <p:cNvPr id="15" name="TextBox 14"/>
          <p:cNvSpPr txBox="1"/>
          <p:nvPr/>
        </p:nvSpPr>
        <p:spPr>
          <a:xfrm>
            <a:off x="1108495" y="5934973"/>
            <a:ext cx="7010400" cy="400110"/>
          </a:xfrm>
          <a:prstGeom prst="rect">
            <a:avLst/>
          </a:prstGeom>
          <a:noFill/>
        </p:spPr>
        <p:txBody>
          <a:bodyPr wrap="square" rtlCol="0">
            <a:spAutoFit/>
          </a:bodyPr>
          <a:lstStyle/>
          <a:p>
            <a:pPr defTabSz="912813" fontAlgn="base">
              <a:spcBef>
                <a:spcPct val="0"/>
              </a:spcBef>
              <a:spcAft>
                <a:spcPct val="0"/>
              </a:spcAft>
            </a:pPr>
            <a:r>
              <a:rPr lang="en-US" sz="2000" dirty="0" smtClean="0">
                <a:solidFill>
                  <a:srgbClr val="000000"/>
                </a:solidFill>
                <a:effectLst>
                  <a:outerShdw blurRad="38100" dist="38100" dir="2700000" algn="tl">
                    <a:srgbClr val="000000">
                      <a:alpha val="43137"/>
                    </a:srgbClr>
                  </a:outerShdw>
                </a:effectLst>
                <a:latin typeface="Arial" charset="0"/>
              </a:rPr>
              <a:t>2007 de Moura &amp; B. Model-based Theory Combination</a:t>
            </a:r>
          </a:p>
        </p:txBody>
      </p:sp>
      <p:sp>
        <p:nvSpPr>
          <p:cNvPr id="16" name="TextBox 15"/>
          <p:cNvSpPr txBox="1"/>
          <p:nvPr/>
        </p:nvSpPr>
        <p:spPr>
          <a:xfrm>
            <a:off x="1295400" y="5373620"/>
            <a:ext cx="6477000" cy="369332"/>
          </a:xfrm>
          <a:prstGeom prst="rect">
            <a:avLst/>
          </a:prstGeom>
          <a:noFill/>
        </p:spPr>
        <p:txBody>
          <a:bodyPr wrap="square" rtlCol="0">
            <a:spAutoFit/>
          </a:bodyPr>
          <a:lstStyle/>
          <a:p>
            <a:pPr defTabSz="912813" fontAlgn="base">
              <a:spcBef>
                <a:spcPct val="0"/>
              </a:spcBef>
              <a:spcAft>
                <a:spcPct val="0"/>
              </a:spcAft>
            </a:pPr>
            <a:r>
              <a:rPr lang="en-US" dirty="0" smtClean="0">
                <a:solidFill>
                  <a:srgbClr val="000000"/>
                </a:solidFill>
                <a:latin typeface="Arial" charset="0"/>
              </a:rPr>
              <a:t>2006 </a:t>
            </a:r>
            <a:r>
              <a:rPr lang="en-US" dirty="0" err="1" smtClean="0">
                <a:solidFill>
                  <a:srgbClr val="000000"/>
                </a:solidFill>
                <a:latin typeface="Arial" charset="0"/>
              </a:rPr>
              <a:t>Bruttomesso</a:t>
            </a:r>
            <a:r>
              <a:rPr lang="en-US" dirty="0" smtClean="0">
                <a:solidFill>
                  <a:srgbClr val="000000"/>
                </a:solidFill>
                <a:latin typeface="Arial" charset="0"/>
              </a:rPr>
              <a:t> et.al. Delayed Theory Combination</a:t>
            </a:r>
          </a:p>
        </p:txBody>
      </p:sp>
      <p:sp>
        <p:nvSpPr>
          <p:cNvPr id="17" name="TextBox 16"/>
          <p:cNvSpPr txBox="1"/>
          <p:nvPr/>
        </p:nvSpPr>
        <p:spPr>
          <a:xfrm>
            <a:off x="4876800" y="1924883"/>
            <a:ext cx="4267200" cy="2585323"/>
          </a:xfrm>
          <a:prstGeom prst="rect">
            <a:avLst/>
          </a:prstGeom>
          <a:noFill/>
        </p:spPr>
        <p:txBody>
          <a:bodyPr wrap="square" rtlCol="0">
            <a:spAutoFit/>
          </a:bodyPr>
          <a:lstStyle/>
          <a:p>
            <a:pPr defTabSz="912813" fontAlgn="base">
              <a:spcBef>
                <a:spcPct val="0"/>
              </a:spcBef>
              <a:spcAft>
                <a:spcPct val="0"/>
              </a:spcAft>
            </a:pPr>
            <a:r>
              <a:rPr lang="en-US" dirty="0" smtClean="0">
                <a:solidFill>
                  <a:srgbClr val="000000"/>
                </a:solidFill>
                <a:latin typeface="Arial" charset="0"/>
              </a:rPr>
              <a:t>1984 </a:t>
            </a:r>
            <a:r>
              <a:rPr lang="en-US" dirty="0" err="1" smtClean="0">
                <a:solidFill>
                  <a:srgbClr val="000000"/>
                </a:solidFill>
                <a:latin typeface="Arial" charset="0"/>
              </a:rPr>
              <a:t>Shostak</a:t>
            </a:r>
            <a:r>
              <a:rPr lang="en-US" dirty="0" smtClean="0">
                <a:solidFill>
                  <a:srgbClr val="000000"/>
                </a:solidFill>
                <a:latin typeface="Arial" charset="0"/>
              </a:rPr>
              <a:t>. Theory solvers</a:t>
            </a:r>
          </a:p>
          <a:p>
            <a:pPr defTabSz="912813" fontAlgn="base">
              <a:spcBef>
                <a:spcPct val="0"/>
              </a:spcBef>
              <a:spcAft>
                <a:spcPct val="0"/>
              </a:spcAft>
            </a:pPr>
            <a:endParaRPr lang="en-US" dirty="0" smtClean="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1996 </a:t>
            </a:r>
            <a:r>
              <a:rPr lang="en-US" dirty="0" err="1" smtClean="0">
                <a:solidFill>
                  <a:srgbClr val="000000"/>
                </a:solidFill>
                <a:latin typeface="Arial" charset="0"/>
              </a:rPr>
              <a:t>Cyrluk</a:t>
            </a:r>
            <a:r>
              <a:rPr lang="en-US" dirty="0" smtClean="0">
                <a:solidFill>
                  <a:srgbClr val="000000"/>
                </a:solidFill>
                <a:latin typeface="Arial" charset="0"/>
              </a:rPr>
              <a:t> et.al </a:t>
            </a:r>
            <a:r>
              <a:rPr lang="en-US" dirty="0" err="1" smtClean="0">
                <a:solidFill>
                  <a:srgbClr val="000000"/>
                </a:solidFill>
                <a:latin typeface="Arial" charset="0"/>
              </a:rPr>
              <a:t>Shostak</a:t>
            </a:r>
            <a:r>
              <a:rPr lang="en-US" dirty="0" smtClean="0">
                <a:solidFill>
                  <a:srgbClr val="000000"/>
                </a:solidFill>
                <a:latin typeface="Arial" charset="0"/>
              </a:rPr>
              <a:t> Fix #1</a:t>
            </a:r>
          </a:p>
          <a:p>
            <a:pPr defTabSz="912813" fontAlgn="base">
              <a:spcBef>
                <a:spcPct val="0"/>
              </a:spcBef>
              <a:spcAft>
                <a:spcPct val="0"/>
              </a:spcAft>
            </a:pPr>
            <a:endParaRPr lang="en-US" dirty="0" smtClean="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1998 B. </a:t>
            </a:r>
            <a:r>
              <a:rPr lang="en-US" dirty="0" err="1" smtClean="0">
                <a:solidFill>
                  <a:srgbClr val="000000"/>
                </a:solidFill>
                <a:latin typeface="Arial" charset="0"/>
              </a:rPr>
              <a:t>Shostak</a:t>
            </a:r>
            <a:r>
              <a:rPr lang="en-US" dirty="0" smtClean="0">
                <a:solidFill>
                  <a:srgbClr val="000000"/>
                </a:solidFill>
                <a:latin typeface="Arial" charset="0"/>
              </a:rPr>
              <a:t> with Constraints </a:t>
            </a:r>
          </a:p>
          <a:p>
            <a:pPr defTabSz="912813" fontAlgn="base">
              <a:spcBef>
                <a:spcPct val="0"/>
              </a:spcBef>
              <a:spcAft>
                <a:spcPct val="0"/>
              </a:spcAft>
            </a:pPr>
            <a:endParaRPr lang="en-US" dirty="0" smtClean="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2001 </a:t>
            </a:r>
            <a:r>
              <a:rPr lang="en-US" dirty="0" err="1" smtClean="0">
                <a:solidFill>
                  <a:srgbClr val="000000"/>
                </a:solidFill>
                <a:latin typeface="Arial" charset="0"/>
              </a:rPr>
              <a:t>Rueß</a:t>
            </a:r>
            <a:r>
              <a:rPr lang="en-US" dirty="0" smtClean="0">
                <a:solidFill>
                  <a:srgbClr val="000000"/>
                </a:solidFill>
                <a:latin typeface="Arial" charset="0"/>
              </a:rPr>
              <a:t> &amp; Shankar </a:t>
            </a:r>
            <a:r>
              <a:rPr lang="en-US" dirty="0" err="1" smtClean="0">
                <a:solidFill>
                  <a:srgbClr val="000000"/>
                </a:solidFill>
                <a:latin typeface="Arial" charset="0"/>
              </a:rPr>
              <a:t>Shostak</a:t>
            </a:r>
            <a:r>
              <a:rPr lang="en-US" dirty="0" smtClean="0">
                <a:solidFill>
                  <a:srgbClr val="000000"/>
                </a:solidFill>
                <a:latin typeface="Arial" charset="0"/>
              </a:rPr>
              <a:t> Fix #2</a:t>
            </a:r>
          </a:p>
          <a:p>
            <a:pPr defTabSz="912813" fontAlgn="base">
              <a:spcBef>
                <a:spcPct val="0"/>
              </a:spcBef>
              <a:spcAft>
                <a:spcPct val="0"/>
              </a:spcAft>
            </a:pPr>
            <a:endParaRPr lang="en-US" dirty="0" smtClean="0">
              <a:solidFill>
                <a:srgbClr val="000000"/>
              </a:solidFill>
              <a:latin typeface="Arial" charset="0"/>
            </a:endParaRPr>
          </a:p>
          <a:p>
            <a:pPr defTabSz="912813" fontAlgn="base">
              <a:spcBef>
                <a:spcPct val="0"/>
              </a:spcBef>
              <a:spcAft>
                <a:spcPct val="0"/>
              </a:spcAft>
            </a:pPr>
            <a:r>
              <a:rPr lang="en-US" dirty="0" smtClean="0">
                <a:solidFill>
                  <a:srgbClr val="000000"/>
                </a:solidFill>
                <a:latin typeface="Arial" charset="0"/>
              </a:rPr>
              <a:t>2004 </a:t>
            </a:r>
            <a:r>
              <a:rPr lang="en-US" dirty="0" err="1" smtClean="0">
                <a:solidFill>
                  <a:srgbClr val="000000"/>
                </a:solidFill>
                <a:latin typeface="Arial" charset="0"/>
              </a:rPr>
              <a:t>Ranise</a:t>
            </a:r>
            <a:r>
              <a:rPr lang="en-US" dirty="0" smtClean="0">
                <a:solidFill>
                  <a:srgbClr val="000000"/>
                </a:solidFill>
                <a:latin typeface="Arial" charset="0"/>
              </a:rPr>
              <a:t> et.al. N.O + Superposition</a:t>
            </a:r>
          </a:p>
        </p:txBody>
      </p:sp>
      <p:sp>
        <p:nvSpPr>
          <p:cNvPr id="18" name="TextBox 17"/>
          <p:cNvSpPr txBox="1"/>
          <p:nvPr/>
        </p:nvSpPr>
        <p:spPr>
          <a:xfrm>
            <a:off x="334081" y="1447800"/>
            <a:ext cx="2028119" cy="461665"/>
          </a:xfrm>
          <a:prstGeom prst="rect">
            <a:avLst/>
          </a:prstGeom>
          <a:noFill/>
        </p:spPr>
        <p:txBody>
          <a:bodyPr wrap="none" rtlCol="0">
            <a:spAutoFit/>
          </a:bodyPr>
          <a:lstStyle/>
          <a:p>
            <a:pPr defTabSz="912813" fontAlgn="base">
              <a:spcBef>
                <a:spcPct val="0"/>
              </a:spcBef>
              <a:spcAft>
                <a:spcPct val="0"/>
              </a:spcAft>
            </a:pPr>
            <a:r>
              <a:rPr lang="en-US" sz="2400" b="1" dirty="0" smtClean="0">
                <a:solidFill>
                  <a:srgbClr val="000000"/>
                </a:solidFill>
                <a:latin typeface="Arial" charset="0"/>
              </a:rPr>
              <a:t>Foundations</a:t>
            </a:r>
          </a:p>
        </p:txBody>
      </p:sp>
      <p:sp>
        <p:nvSpPr>
          <p:cNvPr id="19" name="TextBox 18"/>
          <p:cNvSpPr txBox="1"/>
          <p:nvPr/>
        </p:nvSpPr>
        <p:spPr>
          <a:xfrm>
            <a:off x="4876800" y="1447800"/>
            <a:ext cx="3926075" cy="461665"/>
          </a:xfrm>
          <a:prstGeom prst="rect">
            <a:avLst/>
          </a:prstGeom>
          <a:noFill/>
        </p:spPr>
        <p:txBody>
          <a:bodyPr wrap="none" rtlCol="0">
            <a:spAutoFit/>
          </a:bodyPr>
          <a:lstStyle/>
          <a:p>
            <a:pPr defTabSz="912813" fontAlgn="base">
              <a:spcBef>
                <a:spcPct val="0"/>
              </a:spcBef>
              <a:spcAft>
                <a:spcPct val="0"/>
              </a:spcAft>
            </a:pPr>
            <a:r>
              <a:rPr lang="en-US" sz="2400" b="1" dirty="0" smtClean="0">
                <a:solidFill>
                  <a:srgbClr val="000000"/>
                </a:solidFill>
                <a:latin typeface="Arial" charset="0"/>
              </a:rPr>
              <a:t>Efficiency using rewriting</a:t>
            </a:r>
          </a:p>
        </p:txBody>
      </p:sp>
      <p:sp>
        <p:nvSpPr>
          <p:cNvPr id="20" name="TextBox 19"/>
          <p:cNvSpPr txBox="1"/>
          <p:nvPr/>
        </p:nvSpPr>
        <p:spPr>
          <a:xfrm>
            <a:off x="1419314" y="4812268"/>
            <a:ext cx="6353086" cy="369332"/>
          </a:xfrm>
          <a:prstGeom prst="rect">
            <a:avLst/>
          </a:prstGeom>
          <a:gradFill rotWithShape="1">
            <a:gsLst>
              <a:gs pos="0">
                <a:srgbClr val="FFFFFF">
                  <a:tint val="80000"/>
                  <a:satMod val="300000"/>
                </a:srgbClr>
              </a:gs>
              <a:gs pos="100000">
                <a:srgbClr val="FFFFFF">
                  <a:shade val="30000"/>
                  <a:satMod val="200000"/>
                </a:srgbClr>
              </a:gs>
            </a:gsLst>
            <a:path path="circle">
              <a:fillToRect l="50000" t="50000" r="50000" b="50000"/>
            </a:path>
          </a:gradFill>
          <a:ln>
            <a:noFill/>
          </a:ln>
          <a:effectLst/>
        </p:spPr>
        <p:txBody>
          <a:bodyPr wrap="none" rtlCol="0">
            <a:spAutoFit/>
          </a:bodyPr>
          <a:lstStyle/>
          <a:p>
            <a:pPr marL="0" marR="0" lvl="0" indent="0" defTabSz="912813" eaLnBrk="1" fontAlgn="base" latinLnBrk="0" hangingPunct="1">
              <a:lnSpc>
                <a:spcPct val="100000"/>
              </a:lnSpc>
              <a:spcBef>
                <a:spcPct val="0"/>
              </a:spcBef>
              <a:spcAft>
                <a:spcPct val="0"/>
              </a:spcAft>
              <a:buClrTx/>
              <a:buSzTx/>
              <a:buFontTx/>
              <a:buNone/>
              <a:tabLst/>
              <a:defRPr/>
            </a:pPr>
            <a:r>
              <a:rPr kumimoji="0" lang="en-US" sz="1800" b="0" i="0"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Segoe"/>
                <a:ea typeface="+mj-ea"/>
                <a:cs typeface="+mj-cs"/>
              </a:rPr>
              <a:t>2001: </a:t>
            </a:r>
            <a:r>
              <a:rPr kumimoji="0" lang="en-US" sz="1800" b="0" i="0" u="none" strike="noStrike" kern="0" cap="none" spc="0" normalizeH="0" baseline="0" noProof="0" dirty="0" err="1" smtClean="0">
                <a:ln>
                  <a:noFill/>
                </a:ln>
                <a:solidFill>
                  <a:srgbClr val="000000"/>
                </a:solidFill>
                <a:effectLst>
                  <a:outerShdw blurRad="38100" dist="38100" dir="2700000" algn="tl">
                    <a:srgbClr val="000000">
                      <a:alpha val="43137"/>
                    </a:srgbClr>
                  </a:outerShdw>
                </a:effectLst>
                <a:uLnTx/>
                <a:uFillTx/>
                <a:latin typeface="Segoe"/>
                <a:ea typeface="+mj-ea"/>
                <a:cs typeface="+mj-cs"/>
              </a:rPr>
              <a:t>Moskewicz</a:t>
            </a:r>
            <a:r>
              <a:rPr kumimoji="0" lang="en-US" sz="1800" b="0" i="0" u="none" strike="noStrike" kern="0" cap="none" spc="0" normalizeH="0" baseline="0" noProof="0" dirty="0" smtClean="0">
                <a:ln>
                  <a:noFill/>
                </a:ln>
                <a:solidFill>
                  <a:srgbClr val="000000"/>
                </a:solidFill>
                <a:effectLst>
                  <a:outerShdw blurRad="38100" dist="38100" dir="2700000" algn="tl">
                    <a:srgbClr val="000000">
                      <a:alpha val="43137"/>
                    </a:srgbClr>
                  </a:outerShdw>
                </a:effectLst>
                <a:uLnTx/>
                <a:uFillTx/>
                <a:latin typeface="Segoe"/>
                <a:ea typeface="+mj-ea"/>
                <a:cs typeface="+mj-cs"/>
              </a:rPr>
              <a:t> et.al. Efficient DPLL made guessing cheap</a:t>
            </a:r>
          </a:p>
        </p:txBody>
      </p:sp>
      <p:sp>
        <p:nvSpPr>
          <p:cNvPr id="21" name="TextBox 20"/>
          <p:cNvSpPr txBox="1"/>
          <p:nvPr/>
        </p:nvSpPr>
        <p:spPr>
          <a:xfrm>
            <a:off x="272485" y="6421701"/>
            <a:ext cx="8795315" cy="369332"/>
          </a:xfrm>
          <a:prstGeom prst="rect">
            <a:avLst/>
          </a:prstGeom>
          <a:noFill/>
        </p:spPr>
        <p:txBody>
          <a:bodyPr wrap="square" rtlCol="0">
            <a:spAutoFit/>
          </a:bodyPr>
          <a:lstStyle/>
          <a:p>
            <a:pPr defTabSz="912813" fontAlgn="base">
              <a:spcBef>
                <a:spcPct val="0"/>
              </a:spcBef>
              <a:spcAft>
                <a:spcPct val="0"/>
              </a:spcAft>
            </a:pPr>
            <a:r>
              <a:rPr lang="en-US" dirty="0" smtClean="0">
                <a:solidFill>
                  <a:srgbClr val="000000"/>
                </a:solidFill>
                <a:latin typeface="Arial" charset="0"/>
              </a:rPr>
              <a:t>… 2015 </a:t>
            </a:r>
            <a:r>
              <a:rPr lang="en-US" dirty="0" err="1" smtClean="0">
                <a:solidFill>
                  <a:srgbClr val="000000"/>
                </a:solidFill>
                <a:latin typeface="Arial" charset="0"/>
              </a:rPr>
              <a:t>Ringeissen</a:t>
            </a:r>
            <a:r>
              <a:rPr lang="en-US" dirty="0" smtClean="0">
                <a:solidFill>
                  <a:srgbClr val="000000"/>
                </a:solidFill>
                <a:latin typeface="Arial" charset="0"/>
              </a:rPr>
              <a:t>, 2013 Jovanovic, 2007 Ganesh, overlapping, polite, shiny, etc.</a:t>
            </a:r>
          </a:p>
        </p:txBody>
      </p:sp>
    </p:spTree>
    <p:extLst>
      <p:ext uri="{BB962C8B-B14F-4D97-AF65-F5344CB8AC3E}">
        <p14:creationId xmlns:p14="http://schemas.microsoft.com/office/powerpoint/2010/main" val="23831617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6"/>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p:bldP spid="16" grpId="0"/>
      <p:bldP spid="20" grpId="0" animBg="1"/>
      <p:bldP spid="21" grpId="0"/>
    </p:bld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69227"/>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Disjoint  Theories</a:t>
            </a:r>
            <a:endParaRPr lang="en-US" dirty="0"/>
          </a:p>
        </p:txBody>
      </p:sp>
      <p:sp>
        <p:nvSpPr>
          <p:cNvPr id="3" name="Content Placeholder 15"/>
          <p:cNvSpPr txBox="1">
            <a:spLocks/>
          </p:cNvSpPr>
          <p:nvPr/>
        </p:nvSpPr>
        <p:spPr>
          <a:xfrm>
            <a:off x="845489" y="1709303"/>
            <a:ext cx="7548284" cy="353019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400" smtClean="0">
                <a:solidFill>
                  <a:srgbClr val="FF0000"/>
                </a:solidFill>
                <a:cs typeface="Calibri" pitchFamily="34" charset="0"/>
                <a:sym typeface="Symbol"/>
              </a:rPr>
              <a:t>Two theories are disjoint if they do not share function/constant and predicate symbols.</a:t>
            </a:r>
          </a:p>
          <a:p>
            <a:pPr marL="0" indent="0">
              <a:spcBef>
                <a:spcPts val="600"/>
              </a:spcBef>
              <a:buFont typeface="Arial" pitchFamily="34" charset="0"/>
              <a:buNone/>
            </a:pPr>
            <a:r>
              <a:rPr lang="en-US" sz="2400" smtClean="0">
                <a:cs typeface="Calibri" pitchFamily="34" charset="0"/>
                <a:sym typeface="Symbol"/>
              </a:rPr>
              <a:t>= is the only exception.</a:t>
            </a:r>
          </a:p>
          <a:p>
            <a:pPr marL="0" indent="0">
              <a:spcBef>
                <a:spcPts val="600"/>
              </a:spcBef>
              <a:buFont typeface="Arial" pitchFamily="34" charset="0"/>
              <a:buNone/>
            </a:pPr>
            <a:endParaRPr lang="en-US" sz="2400" smtClean="0">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Example:</a:t>
            </a:r>
          </a:p>
          <a:p>
            <a:pPr marL="0" indent="0">
              <a:spcBef>
                <a:spcPts val="600"/>
              </a:spcBef>
              <a:buFont typeface="Arial" pitchFamily="34" charset="0"/>
              <a:buNone/>
            </a:pPr>
            <a:r>
              <a:rPr lang="en-US" sz="2400" smtClean="0">
                <a:cs typeface="Calibri" pitchFamily="34" charset="0"/>
                <a:sym typeface="Symbol"/>
              </a:rPr>
              <a:t>The theories of arithmetic and arrays are disjoint.</a:t>
            </a:r>
          </a:p>
          <a:p>
            <a:pPr marL="0" indent="0">
              <a:spcBef>
                <a:spcPts val="600"/>
              </a:spcBef>
              <a:buFont typeface="Arial" pitchFamily="34" charset="0"/>
              <a:buNone/>
            </a:pPr>
            <a:endParaRPr lang="en-US" sz="2400" smtClean="0">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Arithmetic symbols: {0, -1, 1, -2, 2, …, +, -, *, &gt;, &lt;,  ≥, }</a:t>
            </a:r>
          </a:p>
          <a:p>
            <a:pPr marL="0" indent="0">
              <a:spcBef>
                <a:spcPts val="600"/>
              </a:spcBef>
              <a:buFont typeface="Arial" pitchFamily="34" charset="0"/>
              <a:buNone/>
            </a:pPr>
            <a:r>
              <a:rPr lang="en-US" sz="2400" smtClean="0">
                <a:cs typeface="Calibri" pitchFamily="34" charset="0"/>
                <a:sym typeface="Symbol"/>
              </a:rPr>
              <a:t>Array symbols: { read, write }</a:t>
            </a:r>
            <a:endParaRPr lang="en-US" sz="2400" dirty="0" smtClean="0">
              <a:cs typeface="Calibri" pitchFamily="34" charset="0"/>
              <a:sym typeface="Symbol"/>
            </a:endParaRPr>
          </a:p>
        </p:txBody>
      </p:sp>
    </p:spTree>
    <p:extLst>
      <p:ext uri="{BB962C8B-B14F-4D97-AF65-F5344CB8AC3E}">
        <p14:creationId xmlns:p14="http://schemas.microsoft.com/office/powerpoint/2010/main" val="1872315587"/>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1"/>
          <p:cNvSpPr txBox="1">
            <a:spLocks/>
          </p:cNvSpPr>
          <p:nvPr/>
        </p:nvSpPr>
        <p:spPr>
          <a:xfrm>
            <a:off x="381000" y="16922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pPr marL="0" marR="0" lvl="0" indent="0" algn="ctr" defTabSz="912777" rtl="0" eaLnBrk="0" fontAlgn="base" latinLnBrk="0" hangingPunct="0">
              <a:lnSpc>
                <a:spcPct val="90000"/>
              </a:lnSpc>
              <a:spcBef>
                <a:spcPct val="0"/>
              </a:spcBef>
              <a:spcAft>
                <a:spcPct val="0"/>
              </a:spcAft>
              <a:buClrTx/>
              <a:buSzTx/>
              <a:buFontTx/>
              <a:buNone/>
              <a:tabLst/>
              <a:defRPr/>
            </a:pPr>
            <a:r>
              <a:rPr kumimoji="0" lang="en-US" sz="4800" b="0" i="0" u="none" strike="noStrike" kern="1200" cap="none" spc="-300" normalizeH="0" baseline="0" noProof="0" dirty="0" smtClean="0">
                <a:ln w="3175">
                  <a:noFill/>
                </a:ln>
                <a:solidFill>
                  <a:schemeClr val="tx1"/>
                </a:solidFill>
                <a:effectLst/>
                <a:uLnTx/>
                <a:uFillTx/>
                <a:latin typeface="Calibri" pitchFamily="34" charset="0"/>
                <a:ea typeface="+mn-ea"/>
                <a:cs typeface="Arial" charset="0"/>
              </a:rPr>
              <a:t>Purification</a:t>
            </a:r>
            <a:endParaRPr kumimoji="0" lang="en-US" sz="4800" b="0" i="0" u="none" strike="noStrike" kern="1200" cap="none" spc="-300" normalizeH="0" baseline="0" noProof="0" dirty="0">
              <a:ln w="3175">
                <a:noFill/>
              </a:ln>
              <a:solidFill>
                <a:schemeClr val="tx1"/>
              </a:solidFill>
              <a:effectLst/>
              <a:uLnTx/>
              <a:uFillTx/>
              <a:latin typeface="Calibri" pitchFamily="34" charset="0"/>
              <a:ea typeface="+mn-ea"/>
              <a:cs typeface="Arial" charset="0"/>
            </a:endParaRPr>
          </a:p>
        </p:txBody>
      </p:sp>
      <p:sp>
        <p:nvSpPr>
          <p:cNvPr id="7" name="Content Placeholder 15"/>
          <p:cNvSpPr txBox="1">
            <a:spLocks/>
          </p:cNvSpPr>
          <p:nvPr/>
        </p:nvSpPr>
        <p:spPr>
          <a:xfrm>
            <a:off x="845489" y="1709303"/>
            <a:ext cx="7548284" cy="1151084"/>
          </a:xfrm>
          <a:prstGeom prst="rect">
            <a:avLst/>
          </a:prstGeom>
        </p:spPr>
        <p:txBody>
          <a:bodyPr vert="horz" lIns="0" tIns="0" rIns="0" bIns="0" rtlCol="0">
            <a:spAutoFit/>
          </a:bodyPr>
          <a:lstStyle>
            <a:lvl1pPr marL="384954" indent="-384954" algn="l" defTabSz="914363" rtl="0" eaLnBrk="1" latinLnBrk="0" hangingPunct="1">
              <a:lnSpc>
                <a:spcPct val="90000"/>
              </a:lnSpc>
              <a:spcBef>
                <a:spcPct val="20000"/>
              </a:spcBef>
              <a:buSzPct val="90000"/>
              <a:buFontTx/>
              <a:buBlip>
                <a:blip r:embed="rId2"/>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pPr>
            <a:r>
              <a:rPr lang="en-US" sz="2400" dirty="0" smtClean="0">
                <a:solidFill>
                  <a:srgbClr val="FF0000"/>
                </a:solidFill>
                <a:cs typeface="Calibri" pitchFamily="34" charset="0"/>
                <a:sym typeface="Symbol"/>
              </a:rPr>
              <a:t>It is a different name for our “naming” </a:t>
            </a:r>
            <a:r>
              <a:rPr lang="en-US" sz="2400" dirty="0" err="1" smtClean="0">
                <a:solidFill>
                  <a:srgbClr val="FF0000"/>
                </a:solidFill>
                <a:cs typeface="Calibri" pitchFamily="34" charset="0"/>
                <a:sym typeface="Symbol"/>
              </a:rPr>
              <a:t>subterms</a:t>
            </a:r>
            <a:r>
              <a:rPr lang="en-US" sz="2400" dirty="0" smtClean="0">
                <a:solidFill>
                  <a:srgbClr val="FF0000"/>
                </a:solidFill>
                <a:cs typeface="Calibri" pitchFamily="34" charset="0"/>
                <a:sym typeface="Symbol"/>
              </a:rPr>
              <a:t> procedure.</a:t>
            </a:r>
          </a:p>
          <a:p>
            <a:pPr marL="0" indent="0">
              <a:spcBef>
                <a:spcPts val="600"/>
              </a:spcBef>
              <a:buFontTx/>
              <a:buNone/>
            </a:pPr>
            <a:endParaRPr lang="en-US" sz="2400" dirty="0" smtClean="0">
              <a:solidFill>
                <a:schemeClr val="tx1"/>
              </a:solidFill>
              <a:cs typeface="Calibri" pitchFamily="34" charset="0"/>
              <a:sym typeface="Symbol"/>
            </a:endParaRPr>
          </a:p>
          <a:p>
            <a:pPr marL="0" indent="0">
              <a:spcBef>
                <a:spcPts val="600"/>
              </a:spcBef>
              <a:buFontTx/>
              <a:buNone/>
            </a:pPr>
            <a:r>
              <a:rPr lang="en-US" sz="2400" dirty="0" smtClean="0">
                <a:solidFill>
                  <a:schemeClr val="tx1"/>
                </a:solidFill>
                <a:cs typeface="Calibri" pitchFamily="34" charset="0"/>
                <a:sym typeface="Symbol"/>
              </a:rPr>
              <a:t>b + 2 = c, f(read(write(a,b,3), c-2)) ≠ f(c-b+1)</a:t>
            </a:r>
          </a:p>
        </p:txBody>
      </p:sp>
      <p:sp>
        <p:nvSpPr>
          <p:cNvPr id="8" name="Down Arrow 7"/>
          <p:cNvSpPr/>
          <p:nvPr/>
        </p:nvSpPr>
        <p:spPr bwMode="auto">
          <a:xfrm>
            <a:off x="3161841" y="2996588"/>
            <a:ext cx="484632" cy="561860"/>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ea typeface="+mn-ea"/>
              <a:cs typeface="+mn-cs"/>
            </a:endParaRPr>
          </a:p>
        </p:txBody>
      </p:sp>
      <p:sp>
        <p:nvSpPr>
          <p:cNvPr id="9" name="Content Placeholder 15"/>
          <p:cNvSpPr txBox="1">
            <a:spLocks/>
          </p:cNvSpPr>
          <p:nvPr/>
        </p:nvSpPr>
        <p:spPr>
          <a:xfrm>
            <a:off x="920771" y="3646435"/>
            <a:ext cx="7548284" cy="1151084"/>
          </a:xfrm>
          <a:prstGeom prst="rect">
            <a:avLst/>
          </a:prstGeom>
        </p:spPr>
        <p:txBody>
          <a:bodyPr vert="horz" lIns="0" tIns="0" rIns="0" bIns="0" rtlCol="0">
            <a:spAutoFit/>
          </a:bodyPr>
          <a:lstStyle/>
          <a:p>
            <a:pPr defTabSz="914363">
              <a:lnSpc>
                <a:spcPct val="90000"/>
              </a:lnSpc>
              <a:spcBef>
                <a:spcPts val="600"/>
              </a:spcBef>
              <a:buSzPct val="90000"/>
            </a:pPr>
            <a:r>
              <a:rPr lang="en-US" sz="2400" dirty="0" smtClean="0">
                <a:solidFill>
                  <a:srgbClr val="000000"/>
                </a:solidFill>
                <a:cs typeface="Calibri" pitchFamily="34" charset="0"/>
                <a:sym typeface="Symbol"/>
              </a:rPr>
              <a:t>b + 2 = c, v</a:t>
            </a:r>
            <a:r>
              <a:rPr lang="en-US" sz="2400" baseline="-25000" dirty="0" smtClean="0">
                <a:solidFill>
                  <a:srgbClr val="000000"/>
                </a:solidFill>
                <a:cs typeface="Calibri" pitchFamily="34" charset="0"/>
                <a:sym typeface="Symbol"/>
              </a:rPr>
              <a:t>6</a:t>
            </a:r>
            <a:r>
              <a:rPr lang="en-US" sz="2400" dirty="0" smtClean="0">
                <a:solidFill>
                  <a:srgbClr val="000000"/>
                </a:solidFill>
                <a:cs typeface="Calibri" pitchFamily="34" charset="0"/>
                <a:sym typeface="Symbol"/>
              </a:rPr>
              <a:t> ≠ v</a:t>
            </a:r>
            <a:r>
              <a:rPr lang="en-US" sz="2400" baseline="-25000" dirty="0" smtClean="0">
                <a:solidFill>
                  <a:srgbClr val="000000"/>
                </a:solidFill>
                <a:cs typeface="Calibri" pitchFamily="34" charset="0"/>
                <a:sym typeface="Symbol"/>
              </a:rPr>
              <a:t>7</a:t>
            </a:r>
            <a:endParaRPr lang="en-US" sz="2400" dirty="0" smtClean="0">
              <a:solidFill>
                <a:srgbClr val="000000"/>
              </a:solidFill>
              <a:cs typeface="Calibri" pitchFamily="34" charset="0"/>
              <a:sym typeface="Symbol"/>
            </a:endParaRPr>
          </a:p>
          <a:p>
            <a:pPr defTabSz="914363">
              <a:lnSpc>
                <a:spcPct val="90000"/>
              </a:lnSpc>
              <a:spcBef>
                <a:spcPts val="600"/>
              </a:spcBef>
              <a:buSzPct val="90000"/>
            </a:pPr>
            <a:r>
              <a:rPr lang="en-US" sz="2400" dirty="0" smtClean="0">
                <a:solidFill>
                  <a:srgbClr val="000000"/>
                </a:solidFill>
                <a:cs typeface="Calibri" pitchFamily="34" charset="0"/>
                <a:sym typeface="Symbol"/>
              </a:rPr>
              <a:t>v</a:t>
            </a:r>
            <a:r>
              <a:rPr lang="en-US" sz="2400" baseline="-25000" dirty="0" smtClean="0">
                <a:solidFill>
                  <a:srgbClr val="000000"/>
                </a:solidFill>
                <a:cs typeface="Calibri" pitchFamily="34" charset="0"/>
                <a:sym typeface="Symbol"/>
              </a:rPr>
              <a:t>1</a:t>
            </a:r>
            <a:r>
              <a:rPr lang="en-US" sz="2400" dirty="0" smtClean="0">
                <a:solidFill>
                  <a:srgbClr val="000000"/>
                </a:solidFill>
                <a:cs typeface="Calibri" pitchFamily="34" charset="0"/>
                <a:sym typeface="Symbol"/>
              </a:rPr>
              <a:t>  3, v</a:t>
            </a:r>
            <a:r>
              <a:rPr lang="en-US" sz="2400" baseline="-25000" dirty="0" smtClean="0">
                <a:solidFill>
                  <a:srgbClr val="000000"/>
                </a:solidFill>
                <a:cs typeface="Calibri" pitchFamily="34" charset="0"/>
                <a:sym typeface="Symbol"/>
              </a:rPr>
              <a:t>2</a:t>
            </a:r>
            <a:r>
              <a:rPr lang="en-US" sz="2400" dirty="0" smtClean="0">
                <a:solidFill>
                  <a:srgbClr val="000000"/>
                </a:solidFill>
                <a:cs typeface="Calibri" pitchFamily="34" charset="0"/>
                <a:sym typeface="Symbol"/>
              </a:rPr>
              <a:t>  write(a, b, v</a:t>
            </a:r>
            <a:r>
              <a:rPr lang="en-US" sz="2400" baseline="-25000" dirty="0" smtClean="0">
                <a:solidFill>
                  <a:srgbClr val="000000"/>
                </a:solidFill>
                <a:cs typeface="Calibri" pitchFamily="34" charset="0"/>
                <a:sym typeface="Symbol"/>
              </a:rPr>
              <a:t>1</a:t>
            </a:r>
            <a:r>
              <a:rPr lang="en-US" sz="2400" dirty="0" smtClean="0">
                <a:solidFill>
                  <a:srgbClr val="000000"/>
                </a:solidFill>
                <a:cs typeface="Calibri" pitchFamily="34" charset="0"/>
                <a:sym typeface="Symbol"/>
              </a:rPr>
              <a:t>), v</a:t>
            </a:r>
            <a:r>
              <a:rPr lang="en-US" sz="2400" baseline="-25000" dirty="0" smtClean="0">
                <a:solidFill>
                  <a:srgbClr val="000000"/>
                </a:solidFill>
                <a:cs typeface="Calibri" pitchFamily="34" charset="0"/>
                <a:sym typeface="Symbol"/>
              </a:rPr>
              <a:t>3</a:t>
            </a:r>
            <a:r>
              <a:rPr lang="en-US" sz="2400" dirty="0" smtClean="0">
                <a:solidFill>
                  <a:srgbClr val="000000"/>
                </a:solidFill>
                <a:cs typeface="Calibri" pitchFamily="34" charset="0"/>
                <a:sym typeface="Symbol"/>
              </a:rPr>
              <a:t>  c-2, v</a:t>
            </a:r>
            <a:r>
              <a:rPr lang="en-US" sz="2400" baseline="-25000" dirty="0" smtClean="0">
                <a:solidFill>
                  <a:srgbClr val="000000"/>
                </a:solidFill>
                <a:cs typeface="Calibri" pitchFamily="34" charset="0"/>
                <a:sym typeface="Symbol"/>
              </a:rPr>
              <a:t>4</a:t>
            </a:r>
            <a:r>
              <a:rPr lang="en-US" sz="2400" dirty="0" smtClean="0">
                <a:solidFill>
                  <a:srgbClr val="000000"/>
                </a:solidFill>
                <a:cs typeface="Calibri" pitchFamily="34" charset="0"/>
                <a:sym typeface="Symbol"/>
              </a:rPr>
              <a:t>  read(v</a:t>
            </a:r>
            <a:r>
              <a:rPr lang="en-US" sz="2400" baseline="-25000" dirty="0" smtClean="0">
                <a:solidFill>
                  <a:srgbClr val="000000"/>
                </a:solidFill>
                <a:cs typeface="Calibri" pitchFamily="34" charset="0"/>
                <a:sym typeface="Symbol"/>
              </a:rPr>
              <a:t>2</a:t>
            </a:r>
            <a:r>
              <a:rPr lang="en-US" sz="2400" dirty="0" smtClean="0">
                <a:solidFill>
                  <a:srgbClr val="000000"/>
                </a:solidFill>
                <a:cs typeface="Calibri" pitchFamily="34" charset="0"/>
                <a:sym typeface="Symbol"/>
              </a:rPr>
              <a:t>, v</a:t>
            </a:r>
            <a:r>
              <a:rPr lang="en-US" sz="2400" baseline="-25000" dirty="0" smtClean="0">
                <a:solidFill>
                  <a:srgbClr val="000000"/>
                </a:solidFill>
                <a:cs typeface="Calibri" pitchFamily="34" charset="0"/>
                <a:sym typeface="Symbol"/>
              </a:rPr>
              <a:t>3</a:t>
            </a:r>
            <a:r>
              <a:rPr lang="en-US" sz="2400" dirty="0" smtClean="0">
                <a:solidFill>
                  <a:srgbClr val="000000"/>
                </a:solidFill>
                <a:cs typeface="Calibri" pitchFamily="34" charset="0"/>
                <a:sym typeface="Symbol"/>
              </a:rPr>
              <a:t>),</a:t>
            </a:r>
          </a:p>
          <a:p>
            <a:pPr defTabSz="914363">
              <a:lnSpc>
                <a:spcPct val="90000"/>
              </a:lnSpc>
              <a:spcBef>
                <a:spcPts val="600"/>
              </a:spcBef>
              <a:buSzPct val="90000"/>
            </a:pPr>
            <a:r>
              <a:rPr lang="en-US" sz="2400" dirty="0" smtClean="0">
                <a:solidFill>
                  <a:srgbClr val="000000"/>
                </a:solidFill>
                <a:cs typeface="Calibri" pitchFamily="34" charset="0"/>
                <a:sym typeface="Symbol"/>
              </a:rPr>
              <a:t>v</a:t>
            </a:r>
            <a:r>
              <a:rPr lang="en-US" sz="2400" baseline="-25000" dirty="0" smtClean="0">
                <a:solidFill>
                  <a:srgbClr val="000000"/>
                </a:solidFill>
                <a:cs typeface="Calibri" pitchFamily="34" charset="0"/>
                <a:sym typeface="Symbol"/>
              </a:rPr>
              <a:t>5</a:t>
            </a:r>
            <a:r>
              <a:rPr lang="en-US" sz="2400" dirty="0" smtClean="0">
                <a:solidFill>
                  <a:srgbClr val="000000"/>
                </a:solidFill>
                <a:cs typeface="Calibri" pitchFamily="34" charset="0"/>
                <a:sym typeface="Symbol"/>
              </a:rPr>
              <a:t>  c-b+1, v</a:t>
            </a:r>
            <a:r>
              <a:rPr lang="en-US" sz="2400" baseline="-25000" dirty="0" smtClean="0">
                <a:solidFill>
                  <a:srgbClr val="000000"/>
                </a:solidFill>
                <a:cs typeface="Calibri" pitchFamily="34" charset="0"/>
                <a:sym typeface="Symbol"/>
              </a:rPr>
              <a:t>6</a:t>
            </a:r>
            <a:r>
              <a:rPr lang="en-US" sz="2400" dirty="0" smtClean="0">
                <a:solidFill>
                  <a:srgbClr val="000000"/>
                </a:solidFill>
                <a:cs typeface="Calibri" pitchFamily="34" charset="0"/>
                <a:sym typeface="Symbol"/>
              </a:rPr>
              <a:t>  f(v</a:t>
            </a:r>
            <a:r>
              <a:rPr lang="en-US" sz="2400" baseline="-25000" dirty="0" smtClean="0">
                <a:solidFill>
                  <a:srgbClr val="000000"/>
                </a:solidFill>
                <a:cs typeface="Calibri" pitchFamily="34" charset="0"/>
                <a:sym typeface="Symbol"/>
              </a:rPr>
              <a:t>4</a:t>
            </a:r>
            <a:r>
              <a:rPr lang="en-US" sz="2400" dirty="0" smtClean="0">
                <a:solidFill>
                  <a:srgbClr val="000000"/>
                </a:solidFill>
                <a:cs typeface="Calibri" pitchFamily="34" charset="0"/>
                <a:sym typeface="Symbol"/>
              </a:rPr>
              <a:t>), v</a:t>
            </a:r>
            <a:r>
              <a:rPr lang="en-US" sz="2400" baseline="-25000" dirty="0" smtClean="0">
                <a:solidFill>
                  <a:srgbClr val="000000"/>
                </a:solidFill>
                <a:cs typeface="Calibri" pitchFamily="34" charset="0"/>
                <a:sym typeface="Symbol"/>
              </a:rPr>
              <a:t>7</a:t>
            </a:r>
            <a:r>
              <a:rPr lang="en-US" sz="2400" dirty="0" smtClean="0">
                <a:solidFill>
                  <a:srgbClr val="000000"/>
                </a:solidFill>
                <a:cs typeface="Calibri" pitchFamily="34" charset="0"/>
                <a:sym typeface="Symbol"/>
              </a:rPr>
              <a:t>  f(v</a:t>
            </a:r>
            <a:r>
              <a:rPr lang="en-US" sz="2400" baseline="-25000" dirty="0" smtClean="0">
                <a:solidFill>
                  <a:srgbClr val="000000"/>
                </a:solidFill>
                <a:cs typeface="Calibri" pitchFamily="34" charset="0"/>
                <a:sym typeface="Symbol"/>
              </a:rPr>
              <a:t>5</a:t>
            </a:r>
            <a:r>
              <a:rPr lang="en-US" sz="2400" dirty="0" smtClean="0">
                <a:solidFill>
                  <a:srgbClr val="000000"/>
                </a:solidFill>
                <a:cs typeface="Calibri" pitchFamily="34" charset="0"/>
                <a:sym typeface="Symbol"/>
              </a:rPr>
              <a:t>) </a:t>
            </a:r>
            <a:endParaRPr lang="en-US" sz="2400" dirty="0" smtClean="0">
              <a:solidFill>
                <a:srgbClr val="FF0000"/>
              </a:solidFill>
              <a:cs typeface="Calibri" pitchFamily="34" charset="0"/>
              <a:sym typeface="Symbol"/>
            </a:endParaRPr>
          </a:p>
        </p:txBody>
      </p:sp>
    </p:spTree>
    <p:extLst>
      <p:ext uri="{BB962C8B-B14F-4D97-AF65-F5344CB8AC3E}">
        <p14:creationId xmlns:p14="http://schemas.microsoft.com/office/powerpoint/2010/main" val="68493123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itle 1"/>
          <p:cNvSpPr txBox="1">
            <a:spLocks/>
          </p:cNvSpPr>
          <p:nvPr/>
        </p:nvSpPr>
        <p:spPr>
          <a:xfrm>
            <a:off x="381000" y="169227"/>
            <a:ext cx="8382000" cy="664797"/>
          </a:xfrm>
          <a:prstGeom prst="rect">
            <a:avLst/>
          </a:prstGeom>
          <a:noFill/>
          <a:ln w="9525">
            <a:noFill/>
            <a:miter lim="800000"/>
            <a:headEnd/>
            <a:tailEnd/>
          </a:ln>
        </p:spPr>
        <p:txBody>
          <a:bodyPr vert="horz" wrap="square" lIns="0" tIns="0" rIns="0" bIns="0" numCol="1" anchor="t" anchorCtr="0" compatLnSpc="1">
            <a:prstTxWarp prst="textNoShape">
              <a:avLst/>
            </a:prstTxWarp>
            <a:spAutoFit/>
          </a:bodyPr>
          <a:lstStyle>
            <a:lvl1pPr algn="l" defTabSz="912777" rtl="0" eaLnBrk="0" fontAlgn="base" latinLnBrk="0" hangingPunct="0">
              <a:lnSpc>
                <a:spcPct val="90000"/>
              </a:lnSpc>
              <a:spcBef>
                <a:spcPct val="0"/>
              </a:spcBef>
              <a:spcAft>
                <a:spcPct val="0"/>
              </a:spcAft>
              <a:buNone/>
              <a:defRPr lang="en-US" sz="4800" b="0" kern="1200" cap="none" spc="-300" dirty="0">
                <a:ln w="3175">
                  <a:noFill/>
                </a:ln>
                <a:gradFill flip="none" rotWithShape="1">
                  <a:gsLst>
                    <a:gs pos="28000">
                      <a:schemeClr val="tx1"/>
                    </a:gs>
                    <a:gs pos="68000">
                      <a:schemeClr val="accent1"/>
                    </a:gs>
                  </a:gsLst>
                  <a:lin ang="5400000" scaled="1"/>
                  <a:tileRect/>
                </a:gradFill>
                <a:effectLst>
                  <a:outerShdw blurRad="50800" dist="38100" dir="2700000" algn="tl" rotWithShape="0">
                    <a:prstClr val="black">
                      <a:alpha val="40000"/>
                    </a:prstClr>
                  </a:outerShdw>
                </a:effectLst>
                <a:latin typeface="Calibri" pitchFamily="34" charset="0"/>
                <a:ea typeface="+mn-ea"/>
                <a:cs typeface="Arial" charset="0"/>
              </a:defRPr>
            </a:lvl1pPr>
          </a:lstStyle>
          <a:p>
            <a:pPr marL="0" marR="0" lvl="0" indent="0" algn="ctr" defTabSz="912777" rtl="0" eaLnBrk="0" fontAlgn="base" latinLnBrk="0" hangingPunct="0">
              <a:lnSpc>
                <a:spcPct val="90000"/>
              </a:lnSpc>
              <a:spcBef>
                <a:spcPct val="0"/>
              </a:spcBef>
              <a:spcAft>
                <a:spcPct val="0"/>
              </a:spcAft>
              <a:buClrTx/>
              <a:buSzTx/>
              <a:buFontTx/>
              <a:buNone/>
              <a:tabLst/>
              <a:defRPr/>
            </a:pPr>
            <a:r>
              <a:rPr kumimoji="0" lang="en-US" sz="4800" b="0" i="0" u="none" strike="noStrike" kern="1200" cap="none" spc="-300" normalizeH="0" baseline="0" noProof="0" dirty="0" smtClean="0">
                <a:ln w="3175">
                  <a:noFill/>
                </a:ln>
                <a:solidFill>
                  <a:schemeClr val="tx1"/>
                </a:solidFill>
                <a:effectLst/>
                <a:uLnTx/>
                <a:uFillTx/>
                <a:latin typeface="Calibri" pitchFamily="34" charset="0"/>
                <a:ea typeface="+mn-ea"/>
                <a:cs typeface="Arial" charset="0"/>
              </a:rPr>
              <a:t>Purification</a:t>
            </a:r>
            <a:endParaRPr kumimoji="0" lang="en-US" sz="4800" b="0" i="0" u="none" strike="noStrike" kern="1200" cap="none" spc="-300" normalizeH="0" baseline="0" noProof="0" dirty="0">
              <a:ln w="3175">
                <a:noFill/>
              </a:ln>
              <a:solidFill>
                <a:schemeClr val="tx1"/>
              </a:solidFill>
              <a:effectLst/>
              <a:uLnTx/>
              <a:uFillTx/>
              <a:latin typeface="Calibri" pitchFamily="34" charset="0"/>
              <a:ea typeface="+mn-ea"/>
              <a:cs typeface="Arial" charset="0"/>
            </a:endParaRPr>
          </a:p>
        </p:txBody>
      </p:sp>
      <p:sp>
        <p:nvSpPr>
          <p:cNvPr id="9" name="Content Placeholder 15"/>
          <p:cNvSpPr txBox="1">
            <a:spLocks/>
          </p:cNvSpPr>
          <p:nvPr/>
        </p:nvSpPr>
        <p:spPr>
          <a:xfrm>
            <a:off x="845489" y="1709303"/>
            <a:ext cx="7548284" cy="1151084"/>
          </a:xfrm>
          <a:prstGeom prst="rect">
            <a:avLst/>
          </a:prstGeom>
        </p:spPr>
        <p:txBody>
          <a:bodyPr vert="horz" lIns="0" tIns="0" rIns="0" bIns="0" rtlCol="0">
            <a:spAutoFit/>
          </a:bodyPr>
          <a:lstStyle>
            <a:lvl1pPr marL="384954" indent="-384954" algn="l" defTabSz="914363" rtl="0" eaLnBrk="1" latinLnBrk="0" hangingPunct="1">
              <a:lnSpc>
                <a:spcPct val="90000"/>
              </a:lnSpc>
              <a:spcBef>
                <a:spcPct val="20000"/>
              </a:spcBef>
              <a:buSzPct val="90000"/>
              <a:buFontTx/>
              <a:buBlip>
                <a:blip r:embed="rId2"/>
              </a:buBlip>
              <a:defRPr sz="2800" kern="1200">
                <a:solidFill>
                  <a:schemeClr val="bg1"/>
                </a:solidFill>
                <a:latin typeface="Calibri" pitchFamily="34" charset="0"/>
                <a:ea typeface="+mn-ea"/>
                <a:cs typeface="+mn-cs"/>
              </a:defRPr>
            </a:lvl1pPr>
            <a:lvl2pPr marL="739481" indent="-362465"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2pPr>
            <a:lvl3pPr marL="1101946" indent="-347914"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3pPr>
            <a:lvl4pPr marL="1420756"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4pPr>
            <a:lvl5pPr marL="1760732" indent="-318811" algn="l" defTabSz="914363" rtl="0" eaLnBrk="1" latinLnBrk="0" hangingPunct="1">
              <a:lnSpc>
                <a:spcPct val="90000"/>
              </a:lnSpc>
              <a:spcBef>
                <a:spcPct val="20000"/>
              </a:spcBef>
              <a:buSzPct val="90000"/>
              <a:buFontTx/>
              <a:buBlip>
                <a:blip r:embed="rId2"/>
              </a:buBlip>
              <a:defRPr sz="2400" kern="1200">
                <a:solidFill>
                  <a:schemeClr val="bg1"/>
                </a:solidFill>
                <a:latin typeface="Calibri" pitchFamily="34" charset="0"/>
                <a:ea typeface="+mn-ea"/>
                <a:cs typeface="+mn-cs"/>
              </a:defRPr>
            </a:lvl5pPr>
            <a:lvl6pPr marL="2514499"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681"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863"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045" indent="-228591" algn="l" defTabSz="914363"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Tx/>
              <a:buNone/>
            </a:pPr>
            <a:r>
              <a:rPr lang="en-US" sz="2400" dirty="0" smtClean="0">
                <a:solidFill>
                  <a:srgbClr val="FF0000"/>
                </a:solidFill>
                <a:cs typeface="Calibri" pitchFamily="34" charset="0"/>
                <a:sym typeface="Symbol"/>
              </a:rPr>
              <a:t>It is a different name for our “naming” </a:t>
            </a:r>
            <a:r>
              <a:rPr lang="en-US" sz="2400" dirty="0" err="1" smtClean="0">
                <a:solidFill>
                  <a:srgbClr val="FF0000"/>
                </a:solidFill>
                <a:cs typeface="Calibri" pitchFamily="34" charset="0"/>
                <a:sym typeface="Symbol"/>
              </a:rPr>
              <a:t>subterms</a:t>
            </a:r>
            <a:r>
              <a:rPr lang="en-US" sz="2400" dirty="0" smtClean="0">
                <a:solidFill>
                  <a:srgbClr val="FF0000"/>
                </a:solidFill>
                <a:cs typeface="Calibri" pitchFamily="34" charset="0"/>
                <a:sym typeface="Symbol"/>
              </a:rPr>
              <a:t> procedure.</a:t>
            </a:r>
          </a:p>
          <a:p>
            <a:pPr marL="0" indent="0">
              <a:spcBef>
                <a:spcPts val="600"/>
              </a:spcBef>
              <a:buFontTx/>
              <a:buNone/>
            </a:pPr>
            <a:endParaRPr lang="en-US" sz="2400" dirty="0" smtClean="0">
              <a:cs typeface="Calibri" pitchFamily="34" charset="0"/>
              <a:sym typeface="Symbol"/>
            </a:endParaRPr>
          </a:p>
          <a:p>
            <a:pPr marL="0" indent="0">
              <a:spcBef>
                <a:spcPts val="600"/>
              </a:spcBef>
              <a:buFontTx/>
              <a:buNone/>
            </a:pPr>
            <a:r>
              <a:rPr lang="en-US" sz="2400" dirty="0" smtClean="0">
                <a:solidFill>
                  <a:schemeClr val="tx1"/>
                </a:solidFill>
                <a:cs typeface="Calibri" pitchFamily="34" charset="0"/>
                <a:sym typeface="Symbol"/>
              </a:rPr>
              <a:t>b + 2 = c, f(read(write(a,b,3), c-2)) ≠ f(c-b+1)</a:t>
            </a:r>
          </a:p>
        </p:txBody>
      </p:sp>
      <p:sp>
        <p:nvSpPr>
          <p:cNvPr id="10" name="Down Arrow 9"/>
          <p:cNvSpPr/>
          <p:nvPr/>
        </p:nvSpPr>
        <p:spPr bwMode="auto">
          <a:xfrm>
            <a:off x="3161841" y="2996588"/>
            <a:ext cx="484632" cy="561860"/>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ea typeface="+mn-ea"/>
              <a:cs typeface="+mn-cs"/>
            </a:endParaRPr>
          </a:p>
        </p:txBody>
      </p:sp>
      <p:sp>
        <p:nvSpPr>
          <p:cNvPr id="11" name="Content Placeholder 15"/>
          <p:cNvSpPr txBox="1">
            <a:spLocks/>
          </p:cNvSpPr>
          <p:nvPr/>
        </p:nvSpPr>
        <p:spPr>
          <a:xfrm>
            <a:off x="920771" y="3646435"/>
            <a:ext cx="7548284" cy="1151084"/>
          </a:xfrm>
          <a:prstGeom prst="rect">
            <a:avLst/>
          </a:prstGeom>
        </p:spPr>
        <p:txBody>
          <a:bodyPr vert="horz" lIns="0" tIns="0" rIns="0" bIns="0" rtlCol="0">
            <a:spAutoFit/>
          </a:bodyPr>
          <a:lstStyle/>
          <a:p>
            <a:pPr defTabSz="914363">
              <a:lnSpc>
                <a:spcPct val="90000"/>
              </a:lnSpc>
              <a:spcBef>
                <a:spcPts val="600"/>
              </a:spcBef>
              <a:buSzPct val="90000"/>
            </a:pPr>
            <a:r>
              <a:rPr lang="en-US" sz="2400" dirty="0" smtClean="0">
                <a:solidFill>
                  <a:srgbClr val="000000"/>
                </a:solidFill>
                <a:cs typeface="Calibri" pitchFamily="34" charset="0"/>
                <a:sym typeface="Symbol"/>
              </a:rPr>
              <a:t>b + 2 = c, v</a:t>
            </a:r>
            <a:r>
              <a:rPr lang="en-US" sz="2400" baseline="-25000" dirty="0" smtClean="0">
                <a:solidFill>
                  <a:srgbClr val="000000"/>
                </a:solidFill>
                <a:cs typeface="Calibri" pitchFamily="34" charset="0"/>
                <a:sym typeface="Symbol"/>
              </a:rPr>
              <a:t>6</a:t>
            </a:r>
            <a:r>
              <a:rPr lang="en-US" sz="2400" dirty="0" smtClean="0">
                <a:solidFill>
                  <a:srgbClr val="000000"/>
                </a:solidFill>
                <a:cs typeface="Calibri" pitchFamily="34" charset="0"/>
                <a:sym typeface="Symbol"/>
              </a:rPr>
              <a:t> ≠ v</a:t>
            </a:r>
            <a:r>
              <a:rPr lang="en-US" sz="2400" baseline="-25000" dirty="0" smtClean="0">
                <a:solidFill>
                  <a:srgbClr val="000000"/>
                </a:solidFill>
                <a:cs typeface="Calibri" pitchFamily="34" charset="0"/>
                <a:sym typeface="Symbol"/>
              </a:rPr>
              <a:t>7</a:t>
            </a:r>
            <a:endParaRPr lang="en-US" sz="2400" dirty="0" smtClean="0">
              <a:solidFill>
                <a:srgbClr val="000000"/>
              </a:solidFill>
              <a:cs typeface="Calibri" pitchFamily="34" charset="0"/>
              <a:sym typeface="Symbol"/>
            </a:endParaRPr>
          </a:p>
          <a:p>
            <a:pPr defTabSz="914363">
              <a:lnSpc>
                <a:spcPct val="90000"/>
              </a:lnSpc>
              <a:spcBef>
                <a:spcPts val="600"/>
              </a:spcBef>
              <a:buSzPct val="90000"/>
            </a:pPr>
            <a:r>
              <a:rPr lang="en-US" sz="2400" dirty="0" smtClean="0">
                <a:solidFill>
                  <a:srgbClr val="000000"/>
                </a:solidFill>
                <a:cs typeface="Calibri" pitchFamily="34" charset="0"/>
                <a:sym typeface="Symbol"/>
              </a:rPr>
              <a:t>v</a:t>
            </a:r>
            <a:r>
              <a:rPr lang="en-US" sz="2400" baseline="-25000" dirty="0" smtClean="0">
                <a:solidFill>
                  <a:srgbClr val="000000"/>
                </a:solidFill>
                <a:cs typeface="Calibri" pitchFamily="34" charset="0"/>
                <a:sym typeface="Symbol"/>
              </a:rPr>
              <a:t>1</a:t>
            </a:r>
            <a:r>
              <a:rPr lang="en-US" sz="2400" dirty="0" smtClean="0">
                <a:solidFill>
                  <a:srgbClr val="000000"/>
                </a:solidFill>
                <a:cs typeface="Calibri" pitchFamily="34" charset="0"/>
                <a:sym typeface="Symbol"/>
              </a:rPr>
              <a:t>  3, v</a:t>
            </a:r>
            <a:r>
              <a:rPr lang="en-US" sz="2400" baseline="-25000" dirty="0" smtClean="0">
                <a:solidFill>
                  <a:srgbClr val="000000"/>
                </a:solidFill>
                <a:cs typeface="Calibri" pitchFamily="34" charset="0"/>
                <a:sym typeface="Symbol"/>
              </a:rPr>
              <a:t>2</a:t>
            </a:r>
            <a:r>
              <a:rPr lang="en-US" sz="2400" dirty="0" smtClean="0">
                <a:solidFill>
                  <a:srgbClr val="000000"/>
                </a:solidFill>
                <a:cs typeface="Calibri" pitchFamily="34" charset="0"/>
                <a:sym typeface="Symbol"/>
              </a:rPr>
              <a:t>  write(a, b, v</a:t>
            </a:r>
            <a:r>
              <a:rPr lang="en-US" sz="2400" baseline="-25000" dirty="0" smtClean="0">
                <a:solidFill>
                  <a:srgbClr val="000000"/>
                </a:solidFill>
                <a:cs typeface="Calibri" pitchFamily="34" charset="0"/>
                <a:sym typeface="Symbol"/>
              </a:rPr>
              <a:t>1</a:t>
            </a:r>
            <a:r>
              <a:rPr lang="en-US" sz="2400" dirty="0" smtClean="0">
                <a:solidFill>
                  <a:srgbClr val="000000"/>
                </a:solidFill>
                <a:cs typeface="Calibri" pitchFamily="34" charset="0"/>
                <a:sym typeface="Symbol"/>
              </a:rPr>
              <a:t>), v</a:t>
            </a:r>
            <a:r>
              <a:rPr lang="en-US" sz="2400" baseline="-25000" dirty="0" smtClean="0">
                <a:solidFill>
                  <a:srgbClr val="000000"/>
                </a:solidFill>
                <a:cs typeface="Calibri" pitchFamily="34" charset="0"/>
                <a:sym typeface="Symbol"/>
              </a:rPr>
              <a:t>3</a:t>
            </a:r>
            <a:r>
              <a:rPr lang="en-US" sz="2400" dirty="0" smtClean="0">
                <a:solidFill>
                  <a:srgbClr val="000000"/>
                </a:solidFill>
                <a:cs typeface="Calibri" pitchFamily="34" charset="0"/>
                <a:sym typeface="Symbol"/>
              </a:rPr>
              <a:t>  c-2, v</a:t>
            </a:r>
            <a:r>
              <a:rPr lang="en-US" sz="2400" baseline="-25000" dirty="0" smtClean="0">
                <a:solidFill>
                  <a:srgbClr val="000000"/>
                </a:solidFill>
                <a:cs typeface="Calibri" pitchFamily="34" charset="0"/>
                <a:sym typeface="Symbol"/>
              </a:rPr>
              <a:t>4</a:t>
            </a:r>
            <a:r>
              <a:rPr lang="en-US" sz="2400" dirty="0" smtClean="0">
                <a:solidFill>
                  <a:srgbClr val="000000"/>
                </a:solidFill>
                <a:cs typeface="Calibri" pitchFamily="34" charset="0"/>
                <a:sym typeface="Symbol"/>
              </a:rPr>
              <a:t>  read(v</a:t>
            </a:r>
            <a:r>
              <a:rPr lang="en-US" sz="2400" baseline="-25000" dirty="0" smtClean="0">
                <a:solidFill>
                  <a:srgbClr val="000000"/>
                </a:solidFill>
                <a:cs typeface="Calibri" pitchFamily="34" charset="0"/>
                <a:sym typeface="Symbol"/>
              </a:rPr>
              <a:t>2</a:t>
            </a:r>
            <a:r>
              <a:rPr lang="en-US" sz="2400" dirty="0" smtClean="0">
                <a:solidFill>
                  <a:srgbClr val="000000"/>
                </a:solidFill>
                <a:cs typeface="Calibri" pitchFamily="34" charset="0"/>
                <a:sym typeface="Symbol"/>
              </a:rPr>
              <a:t>, v</a:t>
            </a:r>
            <a:r>
              <a:rPr lang="en-US" sz="2400" baseline="-25000" dirty="0" smtClean="0">
                <a:solidFill>
                  <a:srgbClr val="000000"/>
                </a:solidFill>
                <a:cs typeface="Calibri" pitchFamily="34" charset="0"/>
                <a:sym typeface="Symbol"/>
              </a:rPr>
              <a:t>3</a:t>
            </a:r>
            <a:r>
              <a:rPr lang="en-US" sz="2400" dirty="0" smtClean="0">
                <a:solidFill>
                  <a:srgbClr val="000000"/>
                </a:solidFill>
                <a:cs typeface="Calibri" pitchFamily="34" charset="0"/>
                <a:sym typeface="Symbol"/>
              </a:rPr>
              <a:t>),</a:t>
            </a:r>
          </a:p>
          <a:p>
            <a:pPr defTabSz="914363">
              <a:lnSpc>
                <a:spcPct val="90000"/>
              </a:lnSpc>
              <a:spcBef>
                <a:spcPts val="600"/>
              </a:spcBef>
              <a:buSzPct val="90000"/>
            </a:pPr>
            <a:r>
              <a:rPr lang="en-US" sz="2400" dirty="0" smtClean="0">
                <a:solidFill>
                  <a:srgbClr val="000000"/>
                </a:solidFill>
                <a:cs typeface="Calibri" pitchFamily="34" charset="0"/>
                <a:sym typeface="Symbol"/>
              </a:rPr>
              <a:t>v</a:t>
            </a:r>
            <a:r>
              <a:rPr lang="en-US" sz="2400" baseline="-25000" dirty="0" smtClean="0">
                <a:solidFill>
                  <a:srgbClr val="000000"/>
                </a:solidFill>
                <a:cs typeface="Calibri" pitchFamily="34" charset="0"/>
                <a:sym typeface="Symbol"/>
              </a:rPr>
              <a:t>5</a:t>
            </a:r>
            <a:r>
              <a:rPr lang="en-US" sz="2400" dirty="0" smtClean="0">
                <a:solidFill>
                  <a:srgbClr val="000000"/>
                </a:solidFill>
                <a:cs typeface="Calibri" pitchFamily="34" charset="0"/>
                <a:sym typeface="Symbol"/>
              </a:rPr>
              <a:t>  c-b+1, v</a:t>
            </a:r>
            <a:r>
              <a:rPr lang="en-US" sz="2400" baseline="-25000" dirty="0" smtClean="0">
                <a:solidFill>
                  <a:srgbClr val="000000"/>
                </a:solidFill>
                <a:cs typeface="Calibri" pitchFamily="34" charset="0"/>
                <a:sym typeface="Symbol"/>
              </a:rPr>
              <a:t>6</a:t>
            </a:r>
            <a:r>
              <a:rPr lang="en-US" sz="2400" dirty="0" smtClean="0">
                <a:solidFill>
                  <a:srgbClr val="000000"/>
                </a:solidFill>
                <a:cs typeface="Calibri" pitchFamily="34" charset="0"/>
                <a:sym typeface="Symbol"/>
              </a:rPr>
              <a:t>  f(v</a:t>
            </a:r>
            <a:r>
              <a:rPr lang="en-US" sz="2400" baseline="-25000" dirty="0" smtClean="0">
                <a:solidFill>
                  <a:srgbClr val="000000"/>
                </a:solidFill>
                <a:cs typeface="Calibri" pitchFamily="34" charset="0"/>
                <a:sym typeface="Symbol"/>
              </a:rPr>
              <a:t>4</a:t>
            </a:r>
            <a:r>
              <a:rPr lang="en-US" sz="2400" dirty="0" smtClean="0">
                <a:solidFill>
                  <a:srgbClr val="000000"/>
                </a:solidFill>
                <a:cs typeface="Calibri" pitchFamily="34" charset="0"/>
                <a:sym typeface="Symbol"/>
              </a:rPr>
              <a:t>), v</a:t>
            </a:r>
            <a:r>
              <a:rPr lang="en-US" sz="2400" baseline="-25000" dirty="0" smtClean="0">
                <a:solidFill>
                  <a:srgbClr val="000000"/>
                </a:solidFill>
                <a:cs typeface="Calibri" pitchFamily="34" charset="0"/>
                <a:sym typeface="Symbol"/>
              </a:rPr>
              <a:t>7</a:t>
            </a:r>
            <a:r>
              <a:rPr lang="en-US" sz="2400" dirty="0" smtClean="0">
                <a:solidFill>
                  <a:srgbClr val="000000"/>
                </a:solidFill>
                <a:cs typeface="Calibri" pitchFamily="34" charset="0"/>
                <a:sym typeface="Symbol"/>
              </a:rPr>
              <a:t>  f(v</a:t>
            </a:r>
            <a:r>
              <a:rPr lang="en-US" sz="2400" baseline="-25000" dirty="0" smtClean="0">
                <a:solidFill>
                  <a:srgbClr val="000000"/>
                </a:solidFill>
                <a:cs typeface="Calibri" pitchFamily="34" charset="0"/>
                <a:sym typeface="Symbol"/>
              </a:rPr>
              <a:t>5</a:t>
            </a:r>
            <a:r>
              <a:rPr lang="en-US" sz="2400" dirty="0" smtClean="0">
                <a:solidFill>
                  <a:srgbClr val="000000"/>
                </a:solidFill>
                <a:cs typeface="Calibri" pitchFamily="34" charset="0"/>
                <a:sym typeface="Symbol"/>
              </a:rPr>
              <a:t>) </a:t>
            </a:r>
            <a:endParaRPr lang="en-US" sz="2400" dirty="0" smtClean="0">
              <a:solidFill>
                <a:srgbClr val="FF0000"/>
              </a:solidFill>
              <a:cs typeface="Calibri" pitchFamily="34" charset="0"/>
              <a:sym typeface="Symbol"/>
            </a:endParaRPr>
          </a:p>
        </p:txBody>
      </p:sp>
      <p:sp>
        <p:nvSpPr>
          <p:cNvPr id="12" name="Down Arrow 11"/>
          <p:cNvSpPr/>
          <p:nvPr/>
        </p:nvSpPr>
        <p:spPr bwMode="auto">
          <a:xfrm>
            <a:off x="3160005" y="4911687"/>
            <a:ext cx="484632" cy="561860"/>
          </a:xfrm>
          <a:prstGeom prst="downArrow">
            <a:avLst/>
          </a:prstGeom>
          <a:gradFill rotWithShape="1">
            <a:gsLst>
              <a:gs pos="0">
                <a:srgbClr val="5782B5">
                  <a:tint val="62000"/>
                  <a:satMod val="180000"/>
                </a:srgbClr>
              </a:gs>
              <a:gs pos="65000">
                <a:srgbClr val="5782B5">
                  <a:tint val="32000"/>
                  <a:satMod val="250000"/>
                </a:srgbClr>
              </a:gs>
              <a:gs pos="100000">
                <a:srgbClr val="5782B5">
                  <a:tint val="23000"/>
                  <a:satMod val="300000"/>
                </a:srgbClr>
              </a:gs>
            </a:gsLst>
            <a:lin ang="16200000" scaled="0"/>
          </a:gradFill>
          <a:ln w="9525" cap="flat" cmpd="sng" algn="ctr">
            <a:solidFill>
              <a:srgbClr val="5782B5"/>
            </a:solidFill>
            <a:prstDash val="solid"/>
            <a:headEnd type="none" w="med" len="med"/>
            <a:tailEnd type="none" w="med" len="med"/>
          </a:ln>
          <a:effectLst>
            <a:outerShdw blurRad="50800" dist="38100" dir="5400000" rotWithShape="0">
              <a:srgbClr val="000000">
                <a:alpha val="35000"/>
              </a:srgbClr>
            </a:outerShdw>
          </a:effectLst>
        </p:spPr>
        <p:txBody>
          <a:bodyPr vert="horz" wrap="square" lIns="109728" tIns="54864" rIns="109728" bIns="54864" numCol="1" rtlCol="0" anchor="ctr" anchorCtr="0" compatLnSpc="1">
            <a:prstTxWarp prst="textNoShape">
              <a:avLst/>
            </a:prstTxWarp>
          </a:bodyPr>
          <a:lstStyle/>
          <a:p>
            <a:pPr marL="0" marR="0" lvl="0" indent="0" algn="ctr" defTabSz="1096963" eaLnBrk="1" fontAlgn="base" latinLnBrk="0" hangingPunct="1">
              <a:lnSpc>
                <a:spcPct val="100000"/>
              </a:lnSpc>
              <a:spcBef>
                <a:spcPct val="0"/>
              </a:spcBef>
              <a:spcAft>
                <a:spcPct val="0"/>
              </a:spcAft>
              <a:buClrTx/>
              <a:buSzTx/>
              <a:buFontTx/>
              <a:buNone/>
              <a:tabLst/>
              <a:defRPr/>
            </a:pPr>
            <a:endParaRPr kumimoji="0" lang="en-US" sz="2800" b="0" i="0" u="none" strike="noStrike" kern="0" cap="none" spc="0" normalizeH="0" baseline="0" noProof="0" dirty="0" smtClean="0">
              <a:ln>
                <a:noFill/>
              </a:ln>
              <a:solidFill>
                <a:srgbClr val="FFFFFF"/>
              </a:solidFill>
              <a:effectLst>
                <a:outerShdw blurRad="38100" dist="38100" dir="2700000" algn="tl">
                  <a:srgbClr val="000000">
                    <a:alpha val="43137"/>
                  </a:srgbClr>
                </a:outerShdw>
              </a:effectLst>
              <a:uLnTx/>
              <a:uFillTx/>
              <a:latin typeface="Segoe"/>
              <a:ea typeface="+mn-ea"/>
              <a:cs typeface="+mn-cs"/>
            </a:endParaRPr>
          </a:p>
        </p:txBody>
      </p:sp>
      <p:sp>
        <p:nvSpPr>
          <p:cNvPr id="13" name="Content Placeholder 15"/>
          <p:cNvSpPr txBox="1">
            <a:spLocks/>
          </p:cNvSpPr>
          <p:nvPr/>
        </p:nvSpPr>
        <p:spPr>
          <a:xfrm>
            <a:off x="918935" y="5561534"/>
            <a:ext cx="7548284" cy="1151084"/>
          </a:xfrm>
          <a:prstGeom prst="rect">
            <a:avLst/>
          </a:prstGeom>
        </p:spPr>
        <p:txBody>
          <a:bodyPr vert="horz" lIns="0" tIns="0" rIns="0" bIns="0" rtlCol="0">
            <a:spAutoFit/>
          </a:bodyPr>
          <a:lstStyle/>
          <a:p>
            <a:pPr defTabSz="914363">
              <a:lnSpc>
                <a:spcPct val="90000"/>
              </a:lnSpc>
              <a:spcBef>
                <a:spcPts val="600"/>
              </a:spcBef>
              <a:buSzPct val="90000"/>
            </a:pPr>
            <a:r>
              <a:rPr lang="en-US" sz="2400" dirty="0" smtClean="0">
                <a:solidFill>
                  <a:srgbClr val="FF0000"/>
                </a:solidFill>
                <a:cs typeface="Calibri" pitchFamily="34" charset="0"/>
                <a:sym typeface="Symbol"/>
              </a:rPr>
              <a:t>b + 2 = c, v</a:t>
            </a:r>
            <a:r>
              <a:rPr lang="en-US" sz="2400" baseline="-25000" dirty="0" smtClean="0">
                <a:solidFill>
                  <a:srgbClr val="FF0000"/>
                </a:solidFill>
                <a:cs typeface="Calibri" pitchFamily="34" charset="0"/>
                <a:sym typeface="Symbol"/>
              </a:rPr>
              <a:t>1</a:t>
            </a:r>
            <a:r>
              <a:rPr lang="en-US" sz="2400" dirty="0" smtClean="0">
                <a:solidFill>
                  <a:srgbClr val="FF0000"/>
                </a:solidFill>
                <a:cs typeface="Calibri" pitchFamily="34" charset="0"/>
                <a:sym typeface="Symbol"/>
              </a:rPr>
              <a:t>  3, v</a:t>
            </a:r>
            <a:r>
              <a:rPr lang="en-US" sz="2400" baseline="-25000" dirty="0" smtClean="0">
                <a:solidFill>
                  <a:srgbClr val="FF0000"/>
                </a:solidFill>
                <a:cs typeface="Calibri" pitchFamily="34" charset="0"/>
                <a:sym typeface="Symbol"/>
              </a:rPr>
              <a:t>3</a:t>
            </a:r>
            <a:r>
              <a:rPr lang="en-US" sz="2400" dirty="0" smtClean="0">
                <a:solidFill>
                  <a:srgbClr val="FF0000"/>
                </a:solidFill>
                <a:cs typeface="Calibri" pitchFamily="34" charset="0"/>
                <a:sym typeface="Symbol"/>
              </a:rPr>
              <a:t>  c-2, v</a:t>
            </a:r>
            <a:r>
              <a:rPr lang="en-US" sz="2400" baseline="-25000" dirty="0" smtClean="0">
                <a:solidFill>
                  <a:srgbClr val="FF0000"/>
                </a:solidFill>
                <a:cs typeface="Calibri" pitchFamily="34" charset="0"/>
                <a:sym typeface="Symbol"/>
              </a:rPr>
              <a:t>5</a:t>
            </a:r>
            <a:r>
              <a:rPr lang="en-US" sz="2400" dirty="0" smtClean="0">
                <a:solidFill>
                  <a:srgbClr val="FF0000"/>
                </a:solidFill>
                <a:cs typeface="Calibri" pitchFamily="34" charset="0"/>
                <a:sym typeface="Symbol"/>
              </a:rPr>
              <a:t>  c-b+1,</a:t>
            </a:r>
          </a:p>
          <a:p>
            <a:pPr defTabSz="914363">
              <a:lnSpc>
                <a:spcPct val="90000"/>
              </a:lnSpc>
              <a:spcBef>
                <a:spcPts val="600"/>
              </a:spcBef>
              <a:buSzPct val="90000"/>
            </a:pPr>
            <a:r>
              <a:rPr lang="en-US" sz="2400" dirty="0" smtClean="0">
                <a:solidFill>
                  <a:srgbClr val="5782B5">
                    <a:lumMod val="75000"/>
                  </a:srgbClr>
                </a:solidFill>
                <a:cs typeface="Calibri" pitchFamily="34" charset="0"/>
                <a:sym typeface="Symbol"/>
              </a:rPr>
              <a:t>v</a:t>
            </a:r>
            <a:r>
              <a:rPr lang="en-US" sz="2400" baseline="-25000" dirty="0" smtClean="0">
                <a:solidFill>
                  <a:srgbClr val="5782B5">
                    <a:lumMod val="75000"/>
                  </a:srgbClr>
                </a:solidFill>
                <a:cs typeface="Calibri" pitchFamily="34" charset="0"/>
                <a:sym typeface="Symbol"/>
              </a:rPr>
              <a:t>2</a:t>
            </a:r>
            <a:r>
              <a:rPr lang="en-US" sz="2400" dirty="0" smtClean="0">
                <a:solidFill>
                  <a:srgbClr val="5782B5">
                    <a:lumMod val="75000"/>
                  </a:srgbClr>
                </a:solidFill>
                <a:cs typeface="Calibri" pitchFamily="34" charset="0"/>
                <a:sym typeface="Symbol"/>
              </a:rPr>
              <a:t>  write(a, b, v</a:t>
            </a:r>
            <a:r>
              <a:rPr lang="en-US" sz="2400" baseline="-25000" dirty="0" smtClean="0">
                <a:solidFill>
                  <a:srgbClr val="5782B5">
                    <a:lumMod val="75000"/>
                  </a:srgbClr>
                </a:solidFill>
                <a:cs typeface="Calibri" pitchFamily="34" charset="0"/>
                <a:sym typeface="Symbol"/>
              </a:rPr>
              <a:t>1</a:t>
            </a:r>
            <a:r>
              <a:rPr lang="en-US" sz="2400" dirty="0" smtClean="0">
                <a:solidFill>
                  <a:srgbClr val="5782B5">
                    <a:lumMod val="75000"/>
                  </a:srgbClr>
                </a:solidFill>
                <a:cs typeface="Calibri" pitchFamily="34" charset="0"/>
                <a:sym typeface="Symbol"/>
              </a:rPr>
              <a:t>), v</a:t>
            </a:r>
            <a:r>
              <a:rPr lang="en-US" sz="2400" baseline="-25000" dirty="0" smtClean="0">
                <a:solidFill>
                  <a:srgbClr val="5782B5">
                    <a:lumMod val="75000"/>
                  </a:srgbClr>
                </a:solidFill>
                <a:cs typeface="Calibri" pitchFamily="34" charset="0"/>
                <a:sym typeface="Symbol"/>
              </a:rPr>
              <a:t>4</a:t>
            </a:r>
            <a:r>
              <a:rPr lang="en-US" sz="2400" dirty="0" smtClean="0">
                <a:solidFill>
                  <a:srgbClr val="5782B5">
                    <a:lumMod val="75000"/>
                  </a:srgbClr>
                </a:solidFill>
                <a:cs typeface="Calibri" pitchFamily="34" charset="0"/>
                <a:sym typeface="Symbol"/>
              </a:rPr>
              <a:t>  read(v</a:t>
            </a:r>
            <a:r>
              <a:rPr lang="en-US" sz="2400" baseline="-25000" dirty="0" smtClean="0">
                <a:solidFill>
                  <a:srgbClr val="5782B5">
                    <a:lumMod val="75000"/>
                  </a:srgbClr>
                </a:solidFill>
                <a:cs typeface="Calibri" pitchFamily="34" charset="0"/>
                <a:sym typeface="Symbol"/>
              </a:rPr>
              <a:t>2</a:t>
            </a:r>
            <a:r>
              <a:rPr lang="en-US" sz="2400" dirty="0" smtClean="0">
                <a:solidFill>
                  <a:srgbClr val="5782B5">
                    <a:lumMod val="75000"/>
                  </a:srgbClr>
                </a:solidFill>
                <a:cs typeface="Calibri" pitchFamily="34" charset="0"/>
                <a:sym typeface="Symbol"/>
              </a:rPr>
              <a:t>, v</a:t>
            </a:r>
            <a:r>
              <a:rPr lang="en-US" sz="2400" baseline="-25000" dirty="0" smtClean="0">
                <a:solidFill>
                  <a:srgbClr val="5782B5">
                    <a:lumMod val="75000"/>
                  </a:srgbClr>
                </a:solidFill>
                <a:cs typeface="Calibri" pitchFamily="34" charset="0"/>
                <a:sym typeface="Symbol"/>
              </a:rPr>
              <a:t>3</a:t>
            </a:r>
            <a:r>
              <a:rPr lang="en-US" sz="2400" dirty="0" smtClean="0">
                <a:solidFill>
                  <a:srgbClr val="5782B5">
                    <a:lumMod val="75000"/>
                  </a:srgbClr>
                </a:solidFill>
                <a:cs typeface="Calibri" pitchFamily="34" charset="0"/>
                <a:sym typeface="Symbol"/>
              </a:rPr>
              <a:t>),</a:t>
            </a:r>
          </a:p>
          <a:p>
            <a:pPr defTabSz="914363">
              <a:lnSpc>
                <a:spcPct val="90000"/>
              </a:lnSpc>
              <a:spcBef>
                <a:spcPts val="600"/>
              </a:spcBef>
              <a:buSzPct val="90000"/>
            </a:pPr>
            <a:r>
              <a:rPr lang="en-US" sz="2400" dirty="0" smtClean="0">
                <a:solidFill>
                  <a:srgbClr val="00B050"/>
                </a:solidFill>
                <a:cs typeface="Calibri" pitchFamily="34" charset="0"/>
                <a:sym typeface="Symbol"/>
              </a:rPr>
              <a:t>v</a:t>
            </a:r>
            <a:r>
              <a:rPr lang="en-US" sz="2400" baseline="-25000" dirty="0" smtClean="0">
                <a:solidFill>
                  <a:srgbClr val="00B050"/>
                </a:solidFill>
                <a:cs typeface="Calibri" pitchFamily="34" charset="0"/>
                <a:sym typeface="Symbol"/>
              </a:rPr>
              <a:t>6</a:t>
            </a:r>
            <a:r>
              <a:rPr lang="en-US" sz="2400" dirty="0" smtClean="0">
                <a:solidFill>
                  <a:srgbClr val="00B050"/>
                </a:solidFill>
                <a:cs typeface="Calibri" pitchFamily="34" charset="0"/>
                <a:sym typeface="Symbol"/>
              </a:rPr>
              <a:t>  f(v</a:t>
            </a:r>
            <a:r>
              <a:rPr lang="en-US" sz="2400" baseline="-25000" dirty="0" smtClean="0">
                <a:solidFill>
                  <a:srgbClr val="00B050"/>
                </a:solidFill>
                <a:cs typeface="Calibri" pitchFamily="34" charset="0"/>
                <a:sym typeface="Symbol"/>
              </a:rPr>
              <a:t>4</a:t>
            </a:r>
            <a:r>
              <a:rPr lang="en-US" sz="2400" dirty="0" smtClean="0">
                <a:solidFill>
                  <a:srgbClr val="00B050"/>
                </a:solidFill>
                <a:cs typeface="Calibri" pitchFamily="34" charset="0"/>
                <a:sym typeface="Symbol"/>
              </a:rPr>
              <a:t>), v</a:t>
            </a:r>
            <a:r>
              <a:rPr lang="en-US" sz="2400" baseline="-25000" dirty="0" smtClean="0">
                <a:solidFill>
                  <a:srgbClr val="00B050"/>
                </a:solidFill>
                <a:cs typeface="Calibri" pitchFamily="34" charset="0"/>
                <a:sym typeface="Symbol"/>
              </a:rPr>
              <a:t>7</a:t>
            </a:r>
            <a:r>
              <a:rPr lang="en-US" sz="2400" dirty="0" smtClean="0">
                <a:solidFill>
                  <a:srgbClr val="00B050"/>
                </a:solidFill>
                <a:cs typeface="Calibri" pitchFamily="34" charset="0"/>
                <a:sym typeface="Symbol"/>
              </a:rPr>
              <a:t>  f(v</a:t>
            </a:r>
            <a:r>
              <a:rPr lang="en-US" sz="2400" baseline="-25000" dirty="0" smtClean="0">
                <a:solidFill>
                  <a:srgbClr val="00B050"/>
                </a:solidFill>
                <a:cs typeface="Calibri" pitchFamily="34" charset="0"/>
                <a:sym typeface="Symbol"/>
              </a:rPr>
              <a:t>5</a:t>
            </a:r>
            <a:r>
              <a:rPr lang="en-US" sz="2400" dirty="0" smtClean="0">
                <a:solidFill>
                  <a:srgbClr val="00B050"/>
                </a:solidFill>
                <a:cs typeface="Calibri" pitchFamily="34" charset="0"/>
                <a:sym typeface="Symbol"/>
              </a:rPr>
              <a:t>), v</a:t>
            </a:r>
            <a:r>
              <a:rPr lang="en-US" sz="2400" baseline="-25000" dirty="0" smtClean="0">
                <a:solidFill>
                  <a:srgbClr val="00B050"/>
                </a:solidFill>
                <a:cs typeface="Calibri" pitchFamily="34" charset="0"/>
                <a:sym typeface="Symbol"/>
              </a:rPr>
              <a:t>6</a:t>
            </a:r>
            <a:r>
              <a:rPr lang="en-US" sz="2400" dirty="0" smtClean="0">
                <a:solidFill>
                  <a:srgbClr val="00B050"/>
                </a:solidFill>
                <a:cs typeface="Calibri" pitchFamily="34" charset="0"/>
                <a:sym typeface="Symbol"/>
              </a:rPr>
              <a:t> ≠ v</a:t>
            </a:r>
            <a:r>
              <a:rPr lang="en-US" sz="2400" baseline="-25000" dirty="0" smtClean="0">
                <a:solidFill>
                  <a:srgbClr val="00B050"/>
                </a:solidFill>
                <a:cs typeface="Calibri" pitchFamily="34" charset="0"/>
                <a:sym typeface="Symbol"/>
              </a:rPr>
              <a:t>7</a:t>
            </a:r>
            <a:r>
              <a:rPr lang="en-US" sz="2400" dirty="0" smtClean="0">
                <a:solidFill>
                  <a:srgbClr val="00B050"/>
                </a:solidFill>
                <a:cs typeface="Calibri" pitchFamily="34" charset="0"/>
                <a:sym typeface="Symbol"/>
              </a:rPr>
              <a:t> </a:t>
            </a:r>
          </a:p>
        </p:txBody>
      </p:sp>
    </p:spTree>
    <p:extLst>
      <p:ext uri="{BB962C8B-B14F-4D97-AF65-F5344CB8AC3E}">
        <p14:creationId xmlns:p14="http://schemas.microsoft.com/office/powerpoint/2010/main" val="2551331164"/>
      </p:ext>
    </p:extLst>
  </p:cSld>
  <p:clrMapOvr>
    <a:masterClrMapping/>
  </p:clrMapOvr>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69227"/>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Stably Infinite Theories</a:t>
            </a:r>
            <a:endParaRPr lang="en-US" dirty="0"/>
          </a:p>
        </p:txBody>
      </p:sp>
      <p:sp>
        <p:nvSpPr>
          <p:cNvPr id="3" name="Content Placeholder 15"/>
          <p:cNvSpPr txBox="1">
            <a:spLocks/>
          </p:cNvSpPr>
          <p:nvPr/>
        </p:nvSpPr>
        <p:spPr>
          <a:xfrm>
            <a:off x="845489" y="1709303"/>
            <a:ext cx="7548284" cy="2302169"/>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400" smtClean="0">
                <a:solidFill>
                  <a:srgbClr val="FF0000"/>
                </a:solidFill>
                <a:cs typeface="Calibri" pitchFamily="34" charset="0"/>
                <a:sym typeface="Symbol"/>
              </a:rPr>
              <a:t>A theory is stably infinite if every satisfiable QFF is satisfiable in an infinite model.</a:t>
            </a:r>
          </a:p>
          <a:p>
            <a:pPr marL="0" indent="0">
              <a:spcBef>
                <a:spcPts val="600"/>
              </a:spcBef>
              <a:buFont typeface="Arial" pitchFamily="34" charset="0"/>
              <a:buNone/>
            </a:pPr>
            <a:endParaRPr lang="en-US" sz="2400" smtClean="0">
              <a:solidFill>
                <a:srgbClr val="FF0000"/>
              </a:solidFill>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EUF and arithmetic are stably infinite.</a:t>
            </a:r>
          </a:p>
          <a:p>
            <a:pPr marL="0" indent="0">
              <a:spcBef>
                <a:spcPts val="600"/>
              </a:spcBef>
              <a:buFont typeface="Arial" pitchFamily="34" charset="0"/>
              <a:buNone/>
            </a:pPr>
            <a:endParaRPr lang="en-US" sz="2400" smtClean="0">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Bit-vectors are not.</a:t>
            </a:r>
            <a:endParaRPr lang="en-US" sz="2400" dirty="0" smtClean="0">
              <a:cs typeface="Calibri" pitchFamily="34" charset="0"/>
              <a:sym typeface="Symbol"/>
            </a:endParaRPr>
          </a:p>
        </p:txBody>
      </p:sp>
    </p:spTree>
    <p:extLst>
      <p:ext uri="{BB962C8B-B14F-4D97-AF65-F5344CB8AC3E}">
        <p14:creationId xmlns:p14="http://schemas.microsoft.com/office/powerpoint/2010/main" val="14068067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381000" y="169227"/>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Important Result</a:t>
            </a:r>
            <a:endParaRPr lang="en-US" dirty="0"/>
          </a:p>
        </p:txBody>
      </p:sp>
      <p:sp>
        <p:nvSpPr>
          <p:cNvPr id="5" name="Content Placeholder 15"/>
          <p:cNvSpPr txBox="1">
            <a:spLocks/>
          </p:cNvSpPr>
          <p:nvPr/>
        </p:nvSpPr>
        <p:spPr>
          <a:xfrm>
            <a:off x="812438" y="2072859"/>
            <a:ext cx="7548284" cy="66479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400" b="1" smtClean="0">
                <a:solidFill>
                  <a:srgbClr val="FF0000"/>
                </a:solidFill>
                <a:cs typeface="Calibri" pitchFamily="34" charset="0"/>
                <a:sym typeface="Symbol"/>
              </a:rPr>
              <a:t>The union of two consistent, disjoint, stably infinite theories is consistent.</a:t>
            </a:r>
            <a:endParaRPr lang="en-US" sz="2400" b="1" dirty="0" smtClean="0">
              <a:solidFill>
                <a:srgbClr val="FF0000"/>
              </a:solidFill>
              <a:cs typeface="Calibri" pitchFamily="34" charset="0"/>
              <a:sym typeface="Symbol"/>
            </a:endParaRPr>
          </a:p>
        </p:txBody>
      </p:sp>
    </p:spTree>
    <p:extLst>
      <p:ext uri="{BB962C8B-B14F-4D97-AF65-F5344CB8AC3E}">
        <p14:creationId xmlns:p14="http://schemas.microsoft.com/office/powerpoint/2010/main" val="1400055897"/>
      </p:ext>
    </p:extLst>
  </p:cSld>
  <p:clrMapOvr>
    <a:masterClrMapping/>
  </p:clrMapOvr>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69227"/>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Convexity</a:t>
            </a:r>
            <a:endParaRPr lang="en-US" dirty="0"/>
          </a:p>
        </p:txBody>
      </p:sp>
      <p:sp>
        <p:nvSpPr>
          <p:cNvPr id="3" name="Content Placeholder 15"/>
          <p:cNvSpPr txBox="1">
            <a:spLocks/>
          </p:cNvSpPr>
          <p:nvPr/>
        </p:nvSpPr>
        <p:spPr>
          <a:xfrm>
            <a:off x="812438" y="1775400"/>
            <a:ext cx="7548284" cy="2532195"/>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400" smtClean="0">
                <a:cs typeface="Calibri" pitchFamily="34" charset="0"/>
                <a:sym typeface="Symbol"/>
              </a:rPr>
              <a:t>A theory</a:t>
            </a:r>
            <a:r>
              <a:rPr lang="en-US" sz="2400" smtClean="0">
                <a:solidFill>
                  <a:srgbClr val="FF0000"/>
                </a:solidFill>
                <a:cs typeface="Calibri" pitchFamily="34" charset="0"/>
                <a:sym typeface="Symbol"/>
              </a:rPr>
              <a:t> T </a:t>
            </a:r>
            <a:r>
              <a:rPr lang="en-US" sz="2400" smtClean="0">
                <a:cs typeface="Calibri" pitchFamily="34" charset="0"/>
                <a:sym typeface="Symbol"/>
              </a:rPr>
              <a:t>is </a:t>
            </a:r>
            <a:r>
              <a:rPr lang="en-US" sz="2400" smtClean="0">
                <a:solidFill>
                  <a:srgbClr val="FF0000"/>
                </a:solidFill>
                <a:cs typeface="Calibri" pitchFamily="34" charset="0"/>
                <a:sym typeface="Symbol"/>
              </a:rPr>
              <a:t>convex </a:t>
            </a:r>
            <a:r>
              <a:rPr lang="en-US" sz="2400" smtClean="0">
                <a:cs typeface="Calibri" pitchFamily="34" charset="0"/>
                <a:sym typeface="Symbol"/>
              </a:rPr>
              <a:t>iff</a:t>
            </a:r>
          </a:p>
          <a:p>
            <a:pPr marL="0" indent="0">
              <a:spcBef>
                <a:spcPts val="600"/>
              </a:spcBef>
              <a:buFont typeface="Arial" pitchFamily="34" charset="0"/>
              <a:buNone/>
            </a:pPr>
            <a:r>
              <a:rPr lang="en-US" sz="2400" smtClean="0">
                <a:cs typeface="Calibri" pitchFamily="34" charset="0"/>
                <a:sym typeface="Symbol"/>
              </a:rPr>
              <a:t> 	for all finite sets S of literals and</a:t>
            </a:r>
          </a:p>
          <a:p>
            <a:pPr marL="0" indent="0">
              <a:spcBef>
                <a:spcPts val="600"/>
              </a:spcBef>
              <a:buFont typeface="Arial" pitchFamily="34" charset="0"/>
              <a:buNone/>
            </a:pPr>
            <a:r>
              <a:rPr lang="en-US" sz="2400" smtClean="0">
                <a:cs typeface="Calibri" pitchFamily="34" charset="0"/>
                <a:sym typeface="Symbol"/>
              </a:rPr>
              <a:t>	for all a</a:t>
            </a:r>
            <a:r>
              <a:rPr lang="en-US" sz="2400" baseline="-25000" smtClean="0">
                <a:cs typeface="Calibri" pitchFamily="34" charset="0"/>
                <a:sym typeface="Symbol"/>
              </a:rPr>
              <a:t>1</a:t>
            </a:r>
            <a:r>
              <a:rPr lang="en-US" sz="2400" smtClean="0">
                <a:cs typeface="Calibri" pitchFamily="34" charset="0"/>
                <a:sym typeface="Symbol"/>
              </a:rPr>
              <a:t> = b</a:t>
            </a:r>
            <a:r>
              <a:rPr lang="en-US" sz="2400" baseline="-25000" smtClean="0">
                <a:cs typeface="Calibri" pitchFamily="34" charset="0"/>
                <a:sym typeface="Symbol"/>
              </a:rPr>
              <a:t>1</a:t>
            </a:r>
            <a:r>
              <a:rPr lang="en-US" sz="2400" smtClean="0">
                <a:cs typeface="Calibri" pitchFamily="34" charset="0"/>
                <a:sym typeface="Symbol"/>
              </a:rPr>
              <a:t> …  a</a:t>
            </a:r>
            <a:r>
              <a:rPr lang="en-US" sz="2400" baseline="-25000" smtClean="0">
                <a:cs typeface="Calibri" pitchFamily="34" charset="0"/>
                <a:sym typeface="Symbol"/>
              </a:rPr>
              <a:t>n</a:t>
            </a:r>
            <a:r>
              <a:rPr lang="en-US" sz="2400" smtClean="0">
                <a:cs typeface="Calibri" pitchFamily="34" charset="0"/>
                <a:sym typeface="Symbol"/>
              </a:rPr>
              <a:t> = b</a:t>
            </a:r>
            <a:r>
              <a:rPr lang="en-US" sz="2400" baseline="-25000" smtClean="0">
                <a:cs typeface="Calibri" pitchFamily="34" charset="0"/>
                <a:sym typeface="Symbol"/>
              </a:rPr>
              <a:t>n</a:t>
            </a:r>
            <a:endParaRPr lang="en-US" sz="2400" smtClean="0">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		S implies a</a:t>
            </a:r>
            <a:r>
              <a:rPr lang="en-US" sz="2400" baseline="-25000" smtClean="0">
                <a:cs typeface="Calibri" pitchFamily="34" charset="0"/>
                <a:sym typeface="Symbol"/>
              </a:rPr>
              <a:t>1</a:t>
            </a:r>
            <a:r>
              <a:rPr lang="en-US" sz="2400" smtClean="0">
                <a:cs typeface="Calibri" pitchFamily="34" charset="0"/>
                <a:sym typeface="Symbol"/>
              </a:rPr>
              <a:t> = b</a:t>
            </a:r>
            <a:r>
              <a:rPr lang="en-US" sz="2400" baseline="-25000" smtClean="0">
                <a:cs typeface="Calibri" pitchFamily="34" charset="0"/>
                <a:sym typeface="Symbol"/>
              </a:rPr>
              <a:t>1</a:t>
            </a:r>
            <a:r>
              <a:rPr lang="en-US" sz="2400" smtClean="0">
                <a:cs typeface="Calibri" pitchFamily="34" charset="0"/>
                <a:sym typeface="Symbol"/>
              </a:rPr>
              <a:t> …  a</a:t>
            </a:r>
            <a:r>
              <a:rPr lang="en-US" sz="2400" baseline="-25000" smtClean="0">
                <a:cs typeface="Calibri" pitchFamily="34" charset="0"/>
                <a:sym typeface="Symbol"/>
              </a:rPr>
              <a:t>n</a:t>
            </a:r>
            <a:r>
              <a:rPr lang="en-US" sz="2400" smtClean="0">
                <a:cs typeface="Calibri" pitchFamily="34" charset="0"/>
                <a:sym typeface="Symbol"/>
              </a:rPr>
              <a:t> = b</a:t>
            </a:r>
            <a:r>
              <a:rPr lang="en-US" sz="2400" baseline="-25000" smtClean="0">
                <a:cs typeface="Calibri" pitchFamily="34" charset="0"/>
                <a:sym typeface="Symbol"/>
              </a:rPr>
              <a:t>n </a:t>
            </a:r>
          </a:p>
          <a:p>
            <a:pPr marL="0" indent="0">
              <a:spcBef>
                <a:spcPts val="600"/>
              </a:spcBef>
              <a:buFont typeface="Arial" pitchFamily="34" charset="0"/>
              <a:buNone/>
            </a:pPr>
            <a:r>
              <a:rPr lang="en-US" sz="2400" baseline="-25000" smtClean="0">
                <a:cs typeface="Calibri" pitchFamily="34" charset="0"/>
                <a:sym typeface="Symbol"/>
              </a:rPr>
              <a:t>		</a:t>
            </a:r>
            <a:r>
              <a:rPr lang="en-US" sz="2400" smtClean="0">
                <a:cs typeface="Calibri" pitchFamily="34" charset="0"/>
                <a:sym typeface="Symbol"/>
              </a:rPr>
              <a:t>iff  </a:t>
            </a:r>
          </a:p>
          <a:p>
            <a:pPr marL="0" indent="0">
              <a:spcBef>
                <a:spcPts val="600"/>
              </a:spcBef>
              <a:buFont typeface="Arial" pitchFamily="34" charset="0"/>
              <a:buNone/>
            </a:pPr>
            <a:r>
              <a:rPr lang="en-US" sz="2400" smtClean="0">
                <a:cs typeface="Calibri" pitchFamily="34" charset="0"/>
                <a:sym typeface="Symbol"/>
              </a:rPr>
              <a:t>		S implies a</a:t>
            </a:r>
            <a:r>
              <a:rPr lang="en-US" sz="2400" baseline="-25000" smtClean="0">
                <a:cs typeface="Calibri" pitchFamily="34" charset="0"/>
                <a:sym typeface="Symbol"/>
              </a:rPr>
              <a:t>i</a:t>
            </a:r>
            <a:r>
              <a:rPr lang="en-US" sz="2400" smtClean="0">
                <a:cs typeface="Calibri" pitchFamily="34" charset="0"/>
                <a:sym typeface="Symbol"/>
              </a:rPr>
              <a:t> = b</a:t>
            </a:r>
            <a:r>
              <a:rPr lang="en-US" sz="2400" baseline="-25000" smtClean="0">
                <a:cs typeface="Calibri" pitchFamily="34" charset="0"/>
                <a:sym typeface="Symbol"/>
              </a:rPr>
              <a:t>i</a:t>
            </a:r>
            <a:r>
              <a:rPr lang="en-US" sz="2400" smtClean="0">
                <a:cs typeface="Calibri" pitchFamily="34" charset="0"/>
                <a:sym typeface="Symbol"/>
              </a:rPr>
              <a:t> for some  1  i  n</a:t>
            </a:r>
          </a:p>
          <a:p>
            <a:pPr marL="0" indent="0">
              <a:spcBef>
                <a:spcPts val="600"/>
              </a:spcBef>
              <a:buFont typeface="Arial" pitchFamily="34" charset="0"/>
              <a:buNone/>
            </a:pPr>
            <a:endParaRPr lang="en-US" sz="2400" dirty="0" smtClean="0">
              <a:cs typeface="Calibri" pitchFamily="34" charset="0"/>
              <a:sym typeface="Symbol"/>
            </a:endParaRPr>
          </a:p>
        </p:txBody>
      </p:sp>
    </p:spTree>
    <p:extLst>
      <p:ext uri="{BB962C8B-B14F-4D97-AF65-F5344CB8AC3E}">
        <p14:creationId xmlns:p14="http://schemas.microsoft.com/office/powerpoint/2010/main" val="389373732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69227"/>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Convexity: Results</a:t>
            </a:r>
            <a:endParaRPr lang="en-US" dirty="0"/>
          </a:p>
        </p:txBody>
      </p:sp>
      <p:sp>
        <p:nvSpPr>
          <p:cNvPr id="3" name="Content Placeholder 15"/>
          <p:cNvSpPr txBox="1">
            <a:spLocks/>
          </p:cNvSpPr>
          <p:nvPr/>
        </p:nvSpPr>
        <p:spPr>
          <a:xfrm>
            <a:off x="812438" y="1775400"/>
            <a:ext cx="7548284" cy="2379113"/>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400" smtClean="0">
                <a:cs typeface="Calibri" pitchFamily="34" charset="0"/>
                <a:sym typeface="Symbol"/>
              </a:rPr>
              <a:t>Every convex theory with non trivial models is stably infinite.</a:t>
            </a:r>
          </a:p>
          <a:p>
            <a:pPr marL="0" indent="0">
              <a:spcBef>
                <a:spcPts val="600"/>
              </a:spcBef>
              <a:buFont typeface="Arial" pitchFamily="34" charset="0"/>
              <a:buNone/>
            </a:pPr>
            <a:endParaRPr lang="en-US" sz="2400" smtClean="0">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All </a:t>
            </a:r>
            <a:r>
              <a:rPr lang="en-US" sz="2400" smtClean="0">
                <a:solidFill>
                  <a:srgbClr val="FF0000"/>
                </a:solidFill>
                <a:cs typeface="Calibri" pitchFamily="34" charset="0"/>
                <a:sym typeface="Symbol"/>
              </a:rPr>
              <a:t>Horn equational</a:t>
            </a:r>
            <a:r>
              <a:rPr lang="en-US" sz="2400" smtClean="0">
                <a:cs typeface="Calibri" pitchFamily="34" charset="0"/>
                <a:sym typeface="Symbol"/>
              </a:rPr>
              <a:t> theories are convex.</a:t>
            </a:r>
          </a:p>
          <a:p>
            <a:pPr marL="0" indent="0">
              <a:spcBef>
                <a:spcPts val="600"/>
              </a:spcBef>
              <a:buFont typeface="Arial" pitchFamily="34" charset="0"/>
              <a:buNone/>
            </a:pPr>
            <a:r>
              <a:rPr lang="en-US" sz="2400" smtClean="0">
                <a:cs typeface="Calibri" pitchFamily="34" charset="0"/>
                <a:sym typeface="Symbol"/>
              </a:rPr>
              <a:t>	formulas of the form s</a:t>
            </a:r>
            <a:r>
              <a:rPr lang="en-US" sz="2400" baseline="-25000" smtClean="0">
                <a:cs typeface="Calibri" pitchFamily="34" charset="0"/>
                <a:sym typeface="Symbol"/>
              </a:rPr>
              <a:t>1</a:t>
            </a:r>
            <a:r>
              <a:rPr lang="en-US" sz="2400" smtClean="0">
                <a:cs typeface="Calibri" pitchFamily="34" charset="0"/>
                <a:sym typeface="Symbol"/>
              </a:rPr>
              <a:t> ≠ r</a:t>
            </a:r>
            <a:r>
              <a:rPr lang="en-US" sz="2400" baseline="-25000" smtClean="0">
                <a:cs typeface="Calibri" pitchFamily="34" charset="0"/>
                <a:sym typeface="Symbol"/>
              </a:rPr>
              <a:t>1</a:t>
            </a:r>
            <a:r>
              <a:rPr lang="en-US" sz="2400" smtClean="0">
                <a:cs typeface="Calibri" pitchFamily="34" charset="0"/>
                <a:sym typeface="Symbol"/>
              </a:rPr>
              <a:t> …  s</a:t>
            </a:r>
            <a:r>
              <a:rPr lang="en-US" sz="2400" baseline="-25000" smtClean="0">
                <a:cs typeface="Calibri" pitchFamily="34" charset="0"/>
                <a:sym typeface="Symbol"/>
              </a:rPr>
              <a:t>n</a:t>
            </a:r>
            <a:r>
              <a:rPr lang="en-US" sz="2400" smtClean="0">
                <a:cs typeface="Calibri" pitchFamily="34" charset="0"/>
                <a:sym typeface="Symbol"/>
              </a:rPr>
              <a:t> ≠ r</a:t>
            </a:r>
            <a:r>
              <a:rPr lang="en-US" sz="2400" baseline="-25000" smtClean="0">
                <a:cs typeface="Calibri" pitchFamily="34" charset="0"/>
                <a:sym typeface="Symbol"/>
              </a:rPr>
              <a:t>n</a:t>
            </a:r>
            <a:r>
              <a:rPr lang="en-US" sz="2400" smtClean="0">
                <a:cs typeface="Calibri" pitchFamily="34" charset="0"/>
                <a:sym typeface="Symbol"/>
              </a:rPr>
              <a:t>  t = t’</a:t>
            </a:r>
          </a:p>
          <a:p>
            <a:pPr marL="0" indent="0">
              <a:spcBef>
                <a:spcPts val="600"/>
              </a:spcBef>
              <a:buFont typeface="Arial" pitchFamily="34" charset="0"/>
              <a:buNone/>
            </a:pPr>
            <a:r>
              <a:rPr lang="en-US" sz="2400" baseline="-25000" smtClean="0">
                <a:cs typeface="Calibri" pitchFamily="34" charset="0"/>
                <a:sym typeface="Symbol"/>
              </a:rPr>
              <a:t> </a:t>
            </a:r>
            <a:r>
              <a:rPr lang="en-US" sz="2400" smtClean="0">
                <a:cs typeface="Calibri" pitchFamily="34" charset="0"/>
                <a:sym typeface="Symbol"/>
              </a:rPr>
              <a:t>	</a:t>
            </a:r>
          </a:p>
          <a:p>
            <a:pPr marL="0" indent="0">
              <a:spcBef>
                <a:spcPts val="600"/>
              </a:spcBef>
              <a:buFont typeface="Arial" pitchFamily="34" charset="0"/>
              <a:buNone/>
            </a:pPr>
            <a:r>
              <a:rPr lang="en-US" sz="2400" smtClean="0">
                <a:solidFill>
                  <a:srgbClr val="FF0000"/>
                </a:solidFill>
                <a:cs typeface="Calibri" pitchFamily="34" charset="0"/>
                <a:sym typeface="Symbol"/>
              </a:rPr>
              <a:t>Linear rational arithmetic </a:t>
            </a:r>
            <a:r>
              <a:rPr lang="en-US" sz="2400" smtClean="0">
                <a:cs typeface="Calibri" pitchFamily="34" charset="0"/>
                <a:sym typeface="Symbol"/>
              </a:rPr>
              <a:t>is convex.</a:t>
            </a:r>
            <a:endParaRPr lang="en-US" sz="2400" dirty="0" smtClean="0">
              <a:cs typeface="Calibri" pitchFamily="34" charset="0"/>
              <a:sym typeface="Symbol"/>
            </a:endParaRPr>
          </a:p>
        </p:txBody>
      </p:sp>
    </p:spTree>
    <p:extLst>
      <p:ext uri="{BB962C8B-B14F-4D97-AF65-F5344CB8AC3E}">
        <p14:creationId xmlns:p14="http://schemas.microsoft.com/office/powerpoint/2010/main" val="2929279204"/>
      </p:ext>
    </p:extLst>
  </p:cSld>
  <p:clrMapOvr>
    <a:masterClrMapping/>
  </p:clrMapOvr>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69227"/>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Convexity: Negative Results</a:t>
            </a:r>
            <a:endParaRPr lang="en-US" dirty="0"/>
          </a:p>
        </p:txBody>
      </p:sp>
      <p:sp>
        <p:nvSpPr>
          <p:cNvPr id="3" name="Content Placeholder 15"/>
          <p:cNvSpPr txBox="1">
            <a:spLocks/>
          </p:cNvSpPr>
          <p:nvPr/>
        </p:nvSpPr>
        <p:spPr>
          <a:xfrm>
            <a:off x="812438" y="1775400"/>
            <a:ext cx="7548284" cy="4425827"/>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400" smtClean="0">
                <a:cs typeface="Calibri" pitchFamily="34" charset="0"/>
                <a:sym typeface="Symbol"/>
              </a:rPr>
              <a:t>Linear integer arithmetic is not convex</a:t>
            </a:r>
          </a:p>
          <a:p>
            <a:pPr marL="0" indent="0">
              <a:spcBef>
                <a:spcPts val="600"/>
              </a:spcBef>
              <a:buFont typeface="Arial" pitchFamily="34" charset="0"/>
              <a:buNone/>
            </a:pPr>
            <a:r>
              <a:rPr lang="en-US" sz="2400" smtClean="0">
                <a:cs typeface="Calibri" pitchFamily="34" charset="0"/>
                <a:sym typeface="Symbol"/>
              </a:rPr>
              <a:t>	 1  a  2, b = 1, c = 2  implies a = b  a = c</a:t>
            </a:r>
          </a:p>
          <a:p>
            <a:pPr marL="0" indent="0">
              <a:spcBef>
                <a:spcPts val="600"/>
              </a:spcBef>
              <a:buFont typeface="Arial" pitchFamily="34" charset="0"/>
              <a:buNone/>
            </a:pPr>
            <a:endParaRPr lang="en-US" sz="2400" smtClean="0">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Nonlinear arithmetic</a:t>
            </a:r>
          </a:p>
          <a:p>
            <a:pPr marL="0" indent="0">
              <a:spcBef>
                <a:spcPts val="600"/>
              </a:spcBef>
              <a:buFont typeface="Arial" pitchFamily="34" charset="0"/>
              <a:buNone/>
            </a:pPr>
            <a:r>
              <a:rPr lang="en-US" sz="2400" smtClean="0">
                <a:cs typeface="Calibri" pitchFamily="34" charset="0"/>
                <a:sym typeface="Symbol"/>
              </a:rPr>
              <a:t>	a</a:t>
            </a:r>
            <a:r>
              <a:rPr lang="en-US" sz="2400" baseline="30000" smtClean="0">
                <a:cs typeface="Calibri" pitchFamily="34" charset="0"/>
                <a:sym typeface="Symbol"/>
              </a:rPr>
              <a:t>2</a:t>
            </a:r>
            <a:r>
              <a:rPr lang="en-US" sz="2400" smtClean="0">
                <a:cs typeface="Calibri" pitchFamily="34" charset="0"/>
                <a:sym typeface="Symbol"/>
              </a:rPr>
              <a:t> = 1, b = 1, c = -1 implies a = b  a = c</a:t>
            </a:r>
          </a:p>
          <a:p>
            <a:pPr marL="0" indent="0">
              <a:spcBef>
                <a:spcPts val="600"/>
              </a:spcBef>
              <a:buFont typeface="Arial" pitchFamily="34" charset="0"/>
              <a:buNone/>
            </a:pPr>
            <a:endParaRPr lang="en-US" sz="2400" smtClean="0">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Theory of bit-vectors</a:t>
            </a:r>
          </a:p>
          <a:p>
            <a:pPr marL="0" indent="0">
              <a:spcBef>
                <a:spcPts val="600"/>
              </a:spcBef>
              <a:buFont typeface="Arial" pitchFamily="34" charset="0"/>
              <a:buNone/>
            </a:pPr>
            <a:endParaRPr lang="en-US" sz="2400" smtClean="0">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Theory of arrays</a:t>
            </a:r>
          </a:p>
          <a:p>
            <a:pPr marL="0" indent="0">
              <a:spcBef>
                <a:spcPts val="600"/>
              </a:spcBef>
              <a:buFont typeface="Arial" pitchFamily="34" charset="0"/>
              <a:buNone/>
            </a:pPr>
            <a:r>
              <a:rPr lang="en-US" sz="2400" smtClean="0">
                <a:cs typeface="Calibri" pitchFamily="34" charset="0"/>
                <a:sym typeface="Symbol"/>
              </a:rPr>
              <a:t>	c</a:t>
            </a:r>
            <a:r>
              <a:rPr lang="en-US" sz="2400" baseline="-25000" smtClean="0">
                <a:cs typeface="Calibri" pitchFamily="34" charset="0"/>
                <a:sym typeface="Symbol"/>
              </a:rPr>
              <a:t>1</a:t>
            </a:r>
            <a:r>
              <a:rPr lang="en-US" sz="2400" smtClean="0">
                <a:cs typeface="Calibri" pitchFamily="34" charset="0"/>
                <a:sym typeface="Symbol"/>
              </a:rPr>
              <a:t> = read(write(a, i, c</a:t>
            </a:r>
            <a:r>
              <a:rPr lang="en-US" sz="2400" baseline="-25000" smtClean="0">
                <a:cs typeface="Calibri" pitchFamily="34" charset="0"/>
                <a:sym typeface="Symbol"/>
              </a:rPr>
              <a:t>2</a:t>
            </a:r>
            <a:r>
              <a:rPr lang="en-US" sz="2400" smtClean="0">
                <a:cs typeface="Calibri" pitchFamily="34" charset="0"/>
                <a:sym typeface="Symbol"/>
              </a:rPr>
              <a:t>), j), c</a:t>
            </a:r>
            <a:r>
              <a:rPr lang="en-US" sz="2400" baseline="-25000" smtClean="0">
                <a:cs typeface="Calibri" pitchFamily="34" charset="0"/>
                <a:sym typeface="Symbol"/>
              </a:rPr>
              <a:t>3</a:t>
            </a:r>
            <a:r>
              <a:rPr lang="en-US" sz="2400" smtClean="0">
                <a:cs typeface="Calibri" pitchFamily="34" charset="0"/>
                <a:sym typeface="Symbol"/>
              </a:rPr>
              <a:t> = read(a, j)</a:t>
            </a:r>
          </a:p>
          <a:p>
            <a:pPr marL="0" indent="0">
              <a:spcBef>
                <a:spcPts val="600"/>
              </a:spcBef>
              <a:buFont typeface="Arial" pitchFamily="34" charset="0"/>
              <a:buNone/>
            </a:pPr>
            <a:r>
              <a:rPr lang="en-US" sz="2400" smtClean="0">
                <a:cs typeface="Calibri" pitchFamily="34" charset="0"/>
                <a:sym typeface="Symbol"/>
              </a:rPr>
              <a:t>	implies c</a:t>
            </a:r>
            <a:r>
              <a:rPr lang="en-US" sz="2400" baseline="-25000" smtClean="0">
                <a:cs typeface="Calibri" pitchFamily="34" charset="0"/>
                <a:sym typeface="Symbol"/>
              </a:rPr>
              <a:t>1</a:t>
            </a:r>
            <a:r>
              <a:rPr lang="en-US" sz="2400" smtClean="0">
                <a:cs typeface="Calibri" pitchFamily="34" charset="0"/>
                <a:sym typeface="Symbol"/>
              </a:rPr>
              <a:t> = c</a:t>
            </a:r>
            <a:r>
              <a:rPr lang="en-US" sz="2400" baseline="-25000" smtClean="0">
                <a:cs typeface="Calibri" pitchFamily="34" charset="0"/>
                <a:sym typeface="Symbol"/>
              </a:rPr>
              <a:t>2</a:t>
            </a:r>
            <a:r>
              <a:rPr lang="en-US" sz="2400" smtClean="0">
                <a:cs typeface="Calibri" pitchFamily="34" charset="0"/>
                <a:sym typeface="Symbol"/>
              </a:rPr>
              <a:t>  c</a:t>
            </a:r>
            <a:r>
              <a:rPr lang="en-US" sz="2400" baseline="-25000" smtClean="0">
                <a:cs typeface="Calibri" pitchFamily="34" charset="0"/>
                <a:sym typeface="Symbol"/>
              </a:rPr>
              <a:t>1</a:t>
            </a:r>
            <a:r>
              <a:rPr lang="en-US" sz="2400" smtClean="0">
                <a:cs typeface="Calibri" pitchFamily="34" charset="0"/>
                <a:sym typeface="Symbol"/>
              </a:rPr>
              <a:t> = c</a:t>
            </a:r>
            <a:r>
              <a:rPr lang="en-US" sz="2400" baseline="-25000" smtClean="0">
                <a:cs typeface="Calibri" pitchFamily="34" charset="0"/>
                <a:sym typeface="Symbol"/>
              </a:rPr>
              <a:t>3</a:t>
            </a:r>
            <a:endParaRPr lang="en-US" sz="2400" baseline="-25000" dirty="0" smtClean="0">
              <a:cs typeface="Calibri" pitchFamily="34" charset="0"/>
              <a:sym typeface="Symbol"/>
            </a:endParaRPr>
          </a:p>
        </p:txBody>
      </p:sp>
    </p:spTree>
    <p:extLst>
      <p:ext uri="{BB962C8B-B14F-4D97-AF65-F5344CB8AC3E}">
        <p14:creationId xmlns:p14="http://schemas.microsoft.com/office/powerpoint/2010/main" val="2673638485"/>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81000" y="169227"/>
            <a:ext cx="8382000" cy="664797"/>
          </a:xfrm>
          <a:prstGeom prst="rect">
            <a:avLst/>
          </a:prstGeom>
        </p:spPr>
        <p:txBody>
          <a:bodyPr/>
          <a:lstStyle>
            <a:lvl1pPr algn="ctr" defTabSz="914400" rtl="0" eaLnBrk="1" latinLnBrk="0" hangingPunct="1">
              <a:spcBef>
                <a:spcPct val="0"/>
              </a:spcBef>
              <a:buNone/>
              <a:defRPr sz="4400" kern="1200">
                <a:solidFill>
                  <a:schemeClr val="tx1"/>
                </a:solidFill>
                <a:latin typeface="+mj-lt"/>
                <a:ea typeface="+mj-ea"/>
                <a:cs typeface="+mj-cs"/>
              </a:defRPr>
            </a:lvl1pPr>
          </a:lstStyle>
          <a:p>
            <a:r>
              <a:rPr lang="en-US" smtClean="0"/>
              <a:t>Combination of non-convex theories</a:t>
            </a:r>
            <a:endParaRPr lang="en-US" dirty="0"/>
          </a:p>
        </p:txBody>
      </p:sp>
      <p:sp>
        <p:nvSpPr>
          <p:cNvPr id="3" name="Content Placeholder 15"/>
          <p:cNvSpPr txBox="1">
            <a:spLocks/>
          </p:cNvSpPr>
          <p:nvPr/>
        </p:nvSpPr>
        <p:spPr>
          <a:xfrm>
            <a:off x="812438" y="1775400"/>
            <a:ext cx="7548284" cy="3197798"/>
          </a:xfrm>
          <a:prstGeom prst="rect">
            <a:avLst/>
          </a:prstGeom>
        </p:spPr>
        <p:txBody>
          <a:bodyPr/>
          <a:lst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indent="0">
              <a:spcBef>
                <a:spcPts val="600"/>
              </a:spcBef>
              <a:buFont typeface="Arial" pitchFamily="34" charset="0"/>
              <a:buNone/>
            </a:pPr>
            <a:r>
              <a:rPr lang="en-US" sz="2400" smtClean="0">
                <a:cs typeface="Calibri" pitchFamily="34" charset="0"/>
                <a:sym typeface="Symbol"/>
              </a:rPr>
              <a:t>EUF is convex (O(n log n))</a:t>
            </a:r>
          </a:p>
          <a:p>
            <a:pPr marL="0" indent="0">
              <a:spcBef>
                <a:spcPts val="600"/>
              </a:spcBef>
              <a:buFont typeface="Arial" pitchFamily="34" charset="0"/>
              <a:buNone/>
            </a:pPr>
            <a:r>
              <a:rPr lang="en-US" sz="2400" smtClean="0">
                <a:cs typeface="Calibri" pitchFamily="34" charset="0"/>
                <a:sym typeface="Symbol"/>
              </a:rPr>
              <a:t>IDL is non-convex (O(nm))</a:t>
            </a:r>
          </a:p>
          <a:p>
            <a:pPr marL="0" indent="0">
              <a:spcBef>
                <a:spcPts val="600"/>
              </a:spcBef>
              <a:buFont typeface="Arial" pitchFamily="34" charset="0"/>
              <a:buNone/>
            </a:pPr>
            <a:endParaRPr lang="en-US" sz="2400" smtClean="0">
              <a:cs typeface="Calibri" pitchFamily="34" charset="0"/>
              <a:sym typeface="Symbol"/>
            </a:endParaRPr>
          </a:p>
          <a:p>
            <a:pPr marL="0" indent="0">
              <a:spcBef>
                <a:spcPts val="600"/>
              </a:spcBef>
              <a:buFont typeface="Arial" pitchFamily="34" charset="0"/>
              <a:buNone/>
            </a:pPr>
            <a:r>
              <a:rPr lang="en-US" sz="2400" smtClean="0">
                <a:solidFill>
                  <a:srgbClr val="FF0000"/>
                </a:solidFill>
                <a:cs typeface="Calibri" pitchFamily="34" charset="0"/>
                <a:sym typeface="Symbol"/>
              </a:rPr>
              <a:t>EUF  IDL is NP-Complete</a:t>
            </a:r>
          </a:p>
          <a:p>
            <a:pPr marL="0" indent="0">
              <a:spcBef>
                <a:spcPts val="600"/>
              </a:spcBef>
              <a:buFont typeface="Arial" pitchFamily="34" charset="0"/>
              <a:buNone/>
            </a:pPr>
            <a:r>
              <a:rPr lang="en-US" sz="2400" smtClean="0">
                <a:cs typeface="Calibri" pitchFamily="34" charset="0"/>
                <a:sym typeface="Symbol"/>
              </a:rPr>
              <a:t>	Reduce 3CNF to </a:t>
            </a:r>
            <a:r>
              <a:rPr lang="en-US" sz="2400" smtClean="0">
                <a:solidFill>
                  <a:srgbClr val="FF0000"/>
                </a:solidFill>
                <a:cs typeface="Calibri" pitchFamily="34" charset="0"/>
                <a:sym typeface="Symbol"/>
              </a:rPr>
              <a:t>EUF  IDL</a:t>
            </a:r>
            <a:endParaRPr lang="en-US" sz="2400" smtClean="0">
              <a:cs typeface="Calibri" pitchFamily="34" charset="0"/>
              <a:sym typeface="Symbol"/>
            </a:endParaRPr>
          </a:p>
          <a:p>
            <a:pPr marL="0" indent="0">
              <a:spcBef>
                <a:spcPts val="600"/>
              </a:spcBef>
              <a:buFont typeface="Arial" pitchFamily="34" charset="0"/>
              <a:buNone/>
            </a:pPr>
            <a:r>
              <a:rPr lang="en-US" sz="2400" smtClean="0">
                <a:cs typeface="Calibri" pitchFamily="34" charset="0"/>
                <a:sym typeface="Symbol"/>
              </a:rPr>
              <a:t>	For each boolean variable p</a:t>
            </a:r>
            <a:r>
              <a:rPr lang="en-US" sz="2400" baseline="-25000" smtClean="0">
                <a:cs typeface="Calibri" pitchFamily="34" charset="0"/>
                <a:sym typeface="Symbol"/>
              </a:rPr>
              <a:t>i</a:t>
            </a:r>
            <a:r>
              <a:rPr lang="en-US" sz="2400" smtClean="0">
                <a:cs typeface="Calibri" pitchFamily="34" charset="0"/>
                <a:sym typeface="Symbol"/>
              </a:rPr>
              <a:t> add 0  a</a:t>
            </a:r>
            <a:r>
              <a:rPr lang="en-US" sz="2400" baseline="-25000" smtClean="0">
                <a:cs typeface="Calibri" pitchFamily="34" charset="0"/>
                <a:sym typeface="Symbol"/>
              </a:rPr>
              <a:t>i</a:t>
            </a:r>
            <a:r>
              <a:rPr lang="en-US" sz="2400" smtClean="0">
                <a:cs typeface="Calibri" pitchFamily="34" charset="0"/>
                <a:sym typeface="Symbol"/>
              </a:rPr>
              <a:t>  1</a:t>
            </a:r>
          </a:p>
          <a:p>
            <a:pPr marL="0" indent="0">
              <a:spcBef>
                <a:spcPts val="600"/>
              </a:spcBef>
              <a:buFont typeface="Arial" pitchFamily="34" charset="0"/>
              <a:buNone/>
            </a:pPr>
            <a:r>
              <a:rPr lang="en-US" sz="2400" smtClean="0">
                <a:cs typeface="Calibri" pitchFamily="34" charset="0"/>
                <a:sym typeface="Symbol"/>
              </a:rPr>
              <a:t>	For each clause p</a:t>
            </a:r>
            <a:r>
              <a:rPr lang="en-US" sz="2400" baseline="-25000" smtClean="0">
                <a:cs typeface="Calibri" pitchFamily="34" charset="0"/>
                <a:sym typeface="Symbol"/>
              </a:rPr>
              <a:t>1 </a:t>
            </a:r>
            <a:r>
              <a:rPr lang="en-US" sz="2400" smtClean="0">
                <a:cs typeface="Calibri" pitchFamily="34" charset="0"/>
                <a:sym typeface="Symbol"/>
              </a:rPr>
              <a:t> p</a:t>
            </a:r>
            <a:r>
              <a:rPr lang="en-US" sz="2400" baseline="-25000" smtClean="0">
                <a:cs typeface="Calibri" pitchFamily="34" charset="0"/>
                <a:sym typeface="Symbol"/>
              </a:rPr>
              <a:t>2 </a:t>
            </a:r>
            <a:r>
              <a:rPr lang="en-US" sz="2400" smtClean="0">
                <a:cs typeface="Calibri" pitchFamily="34" charset="0"/>
                <a:sym typeface="Symbol"/>
              </a:rPr>
              <a:t> p</a:t>
            </a:r>
            <a:r>
              <a:rPr lang="en-US" sz="2400" baseline="-25000" smtClean="0">
                <a:cs typeface="Calibri" pitchFamily="34" charset="0"/>
                <a:sym typeface="Symbol"/>
              </a:rPr>
              <a:t>3 </a:t>
            </a:r>
            <a:r>
              <a:rPr lang="en-US" sz="2400" smtClean="0">
                <a:cs typeface="Calibri" pitchFamily="34" charset="0"/>
                <a:sym typeface="Symbol"/>
              </a:rPr>
              <a:t>add </a:t>
            </a:r>
          </a:p>
          <a:p>
            <a:pPr marL="0" indent="0">
              <a:spcBef>
                <a:spcPts val="600"/>
              </a:spcBef>
              <a:buFont typeface="Arial" pitchFamily="34" charset="0"/>
              <a:buNone/>
            </a:pPr>
            <a:r>
              <a:rPr lang="en-US" sz="2400" smtClean="0">
                <a:cs typeface="Calibri" pitchFamily="34" charset="0"/>
                <a:sym typeface="Symbol"/>
              </a:rPr>
              <a:t>		f(a</a:t>
            </a:r>
            <a:r>
              <a:rPr lang="en-US" sz="2400" baseline="-25000" smtClean="0">
                <a:cs typeface="Calibri" pitchFamily="34" charset="0"/>
                <a:sym typeface="Symbol"/>
              </a:rPr>
              <a:t>1</a:t>
            </a:r>
            <a:r>
              <a:rPr lang="en-US" sz="2400" smtClean="0">
                <a:cs typeface="Calibri" pitchFamily="34" charset="0"/>
                <a:sym typeface="Symbol"/>
              </a:rPr>
              <a:t>, a</a:t>
            </a:r>
            <a:r>
              <a:rPr lang="en-US" sz="2400" baseline="-25000" smtClean="0">
                <a:cs typeface="Calibri" pitchFamily="34" charset="0"/>
                <a:sym typeface="Symbol"/>
              </a:rPr>
              <a:t>2</a:t>
            </a:r>
            <a:r>
              <a:rPr lang="en-US" sz="2400" smtClean="0">
                <a:cs typeface="Calibri" pitchFamily="34" charset="0"/>
                <a:sym typeface="Symbol"/>
              </a:rPr>
              <a:t>, a</a:t>
            </a:r>
            <a:r>
              <a:rPr lang="en-US" sz="2400" baseline="-25000" smtClean="0">
                <a:cs typeface="Calibri" pitchFamily="34" charset="0"/>
                <a:sym typeface="Symbol"/>
              </a:rPr>
              <a:t>3</a:t>
            </a:r>
            <a:r>
              <a:rPr lang="en-US" sz="2400" smtClean="0">
                <a:cs typeface="Calibri" pitchFamily="34" charset="0"/>
                <a:sym typeface="Symbol"/>
              </a:rPr>
              <a:t>) ≠ f(0, 1, 0)</a:t>
            </a:r>
            <a:endParaRPr lang="en-US" sz="2400" dirty="0" smtClean="0">
              <a:cs typeface="Calibri" pitchFamily="34" charset="0"/>
              <a:sym typeface="Symbol"/>
            </a:endParaRPr>
          </a:p>
        </p:txBody>
      </p:sp>
    </p:spTree>
    <p:extLst>
      <p:ext uri="{BB962C8B-B14F-4D97-AF65-F5344CB8AC3E}">
        <p14:creationId xmlns:p14="http://schemas.microsoft.com/office/powerpoint/2010/main" val="3415363985"/>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idx="4294967295"/>
          </p:nvPr>
        </p:nvSpPr>
        <p:spPr>
          <a:xfrm>
            <a:off x="0" y="230188"/>
            <a:ext cx="8382000" cy="665162"/>
          </a:xfrm>
        </p:spPr>
        <p:txBody>
          <a:bodyPr>
            <a:normAutofit fontScale="90000"/>
          </a:bodyPr>
          <a:lstStyle/>
          <a:p>
            <a:r>
              <a:rPr lang="en-US" dirty="0" smtClean="0">
                <a:sym typeface="Symbol"/>
              </a:rPr>
              <a:t>SAT + Theory solvers</a:t>
            </a:r>
            <a:endParaRPr spc="-167">
              <a:solidFill>
                <a:schemeClr val="accent1"/>
              </a:solidFill>
              <a:effectLst>
                <a:outerShdw blurRad="50800" dist="38100" dir="2700000" algn="tl" rotWithShape="0">
                  <a:prstClr val="black">
                    <a:alpha val="61000"/>
                  </a:prstClr>
                </a:outerShdw>
              </a:effectLst>
              <a:latin typeface="Calibri" pitchFamily="34" charset="0"/>
            </a:endParaRPr>
          </a:p>
        </p:txBody>
      </p:sp>
      <p:sp>
        <p:nvSpPr>
          <p:cNvPr id="4" name="Content Placeholder 2"/>
          <p:cNvSpPr>
            <a:spLocks noGrp="1"/>
          </p:cNvSpPr>
          <p:nvPr>
            <p:ph idx="4294967295"/>
          </p:nvPr>
        </p:nvSpPr>
        <p:spPr>
          <a:xfrm>
            <a:off x="0" y="1143000"/>
            <a:ext cx="8382000" cy="2211388"/>
          </a:xfrm>
        </p:spPr>
        <p:txBody>
          <a:bodyPr/>
          <a:lstStyle/>
          <a:p>
            <a:pPr algn="ctr">
              <a:buNone/>
            </a:pPr>
            <a:r>
              <a:rPr lang="en-US" b="1" dirty="0" smtClean="0">
                <a:solidFill>
                  <a:srgbClr val="FF0000"/>
                </a:solidFill>
              </a:rPr>
              <a:t>Basic Idea</a:t>
            </a:r>
          </a:p>
        </p:txBody>
      </p:sp>
      <p:sp>
        <p:nvSpPr>
          <p:cNvPr id="5" name="Content Placeholder 2"/>
          <p:cNvSpPr txBox="1">
            <a:spLocks/>
          </p:cNvSpPr>
          <p:nvPr/>
        </p:nvSpPr>
        <p:spPr>
          <a:xfrm>
            <a:off x="409041" y="1855882"/>
            <a:ext cx="8382000" cy="332399"/>
          </a:xfrm>
          <a:prstGeom prst="rect">
            <a:avLst/>
          </a:prstGeom>
        </p:spPr>
        <p:txBody>
          <a:bodyPr vert="horz" lIns="0" tIns="0" rIns="0" bIns="0" rtlCol="0">
            <a:spAutoFit/>
          </a:bodyPr>
          <a:lstStyle/>
          <a:p>
            <a:pPr marL="384954" indent="-384954" algn="ctr" defTabSz="914363">
              <a:lnSpc>
                <a:spcPct val="90000"/>
              </a:lnSpc>
              <a:spcBef>
                <a:spcPct val="20000"/>
              </a:spcBef>
              <a:buSzPct val="90000"/>
              <a:defRPr/>
            </a:pPr>
            <a:r>
              <a:rPr lang="en-US" sz="2400" dirty="0" smtClean="0">
                <a:solidFill>
                  <a:srgbClr val="000000"/>
                </a:solidFill>
              </a:rPr>
              <a:t>x </a:t>
            </a:r>
            <a:r>
              <a:rPr lang="en-US" sz="2400" dirty="0" smtClean="0">
                <a:solidFill>
                  <a:srgbClr val="000000"/>
                </a:solidFill>
                <a:sym typeface="Symbol"/>
              </a:rPr>
              <a:t> 0, y = x + 1, (y &gt; 2  y &lt; 1) </a:t>
            </a:r>
            <a:endParaRPr lang="en-US" sz="2400" dirty="0" smtClean="0">
              <a:solidFill>
                <a:srgbClr val="000000"/>
              </a:solidFill>
            </a:endParaRPr>
          </a:p>
        </p:txBody>
      </p:sp>
      <p:sp>
        <p:nvSpPr>
          <p:cNvPr id="6" name="Content Placeholder 2"/>
          <p:cNvSpPr txBox="1">
            <a:spLocks/>
          </p:cNvSpPr>
          <p:nvPr/>
        </p:nvSpPr>
        <p:spPr>
          <a:xfrm>
            <a:off x="2156156" y="3127499"/>
            <a:ext cx="2174443"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FF0000"/>
                </a:solidFill>
                <a:sym typeface="Symbol"/>
              </a:rPr>
              <a:t>p</a:t>
            </a:r>
            <a:r>
              <a:rPr lang="en-US" sz="2400" baseline="-25000" dirty="0" smtClean="0">
                <a:solidFill>
                  <a:srgbClr val="FF0000"/>
                </a:solidFill>
                <a:sym typeface="Symbol"/>
              </a:rPr>
              <a:t>1</a:t>
            </a:r>
            <a:r>
              <a:rPr lang="en-US" sz="2400" dirty="0" smtClean="0">
                <a:solidFill>
                  <a:srgbClr val="FF0000"/>
                </a:solidFill>
                <a:sym typeface="Symbol"/>
              </a:rPr>
              <a:t>,  p</a:t>
            </a:r>
            <a:r>
              <a:rPr lang="en-US" sz="2400" baseline="-25000" dirty="0" smtClean="0">
                <a:solidFill>
                  <a:srgbClr val="FF0000"/>
                </a:solidFill>
                <a:sym typeface="Symbol"/>
              </a:rPr>
              <a:t>2</a:t>
            </a:r>
            <a:r>
              <a:rPr lang="en-US" sz="2400" dirty="0" smtClean="0">
                <a:solidFill>
                  <a:srgbClr val="FF0000"/>
                </a:solidFill>
                <a:sym typeface="Symbol"/>
              </a:rPr>
              <a:t>, (p</a:t>
            </a:r>
            <a:r>
              <a:rPr lang="en-US" sz="2400" baseline="-25000" dirty="0" smtClean="0">
                <a:solidFill>
                  <a:srgbClr val="FF0000"/>
                </a:solidFill>
                <a:sym typeface="Symbol"/>
              </a:rPr>
              <a:t>3</a:t>
            </a:r>
            <a:r>
              <a:rPr lang="en-US" sz="2400" dirty="0" smtClean="0">
                <a:solidFill>
                  <a:srgbClr val="FF0000"/>
                </a:solidFill>
                <a:sym typeface="Symbol"/>
              </a:rPr>
              <a:t>  p</a:t>
            </a:r>
            <a:r>
              <a:rPr lang="en-US" sz="2400" baseline="-25000" dirty="0" smtClean="0">
                <a:solidFill>
                  <a:srgbClr val="FF0000"/>
                </a:solidFill>
                <a:sym typeface="Symbol"/>
              </a:rPr>
              <a:t>4</a:t>
            </a:r>
            <a:r>
              <a:rPr lang="en-US" sz="2400" dirty="0" smtClean="0">
                <a:solidFill>
                  <a:srgbClr val="FF0000"/>
                </a:solidFill>
                <a:sym typeface="Symbol"/>
              </a:rPr>
              <a:t>)</a:t>
            </a:r>
          </a:p>
        </p:txBody>
      </p:sp>
      <p:sp>
        <p:nvSpPr>
          <p:cNvPr id="7" name="Down Arrow 6"/>
          <p:cNvSpPr/>
          <p:nvPr/>
        </p:nvSpPr>
        <p:spPr bwMode="auto">
          <a:xfrm>
            <a:off x="4389120" y="2223828"/>
            <a:ext cx="416966" cy="66568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
        <p:nvSpPr>
          <p:cNvPr id="8" name="Content Placeholder 2"/>
          <p:cNvSpPr txBox="1">
            <a:spLocks/>
          </p:cNvSpPr>
          <p:nvPr/>
        </p:nvSpPr>
        <p:spPr>
          <a:xfrm>
            <a:off x="4915204" y="2389892"/>
            <a:ext cx="4228795" cy="332399"/>
          </a:xfrm>
          <a:prstGeom prst="rect">
            <a:avLst/>
          </a:prstGeom>
        </p:spPr>
        <p:txBody>
          <a:bodyPr vert="horz" wrap="square" lIns="0" tIns="0" rIns="0" bIns="0" rtlCol="0">
            <a:spAutoFit/>
          </a:bodyPr>
          <a:lstStyle/>
          <a:p>
            <a:pPr marL="384954" indent="-384954" defTabSz="914363">
              <a:lnSpc>
                <a:spcPct val="90000"/>
              </a:lnSpc>
              <a:spcBef>
                <a:spcPct val="20000"/>
              </a:spcBef>
              <a:buSzPct val="90000"/>
              <a:defRPr/>
            </a:pPr>
            <a:r>
              <a:rPr lang="en-US" sz="2400" dirty="0" smtClean="0">
                <a:solidFill>
                  <a:srgbClr val="000000"/>
                </a:solidFill>
              </a:rPr>
              <a:t>Abstract (aka “naming” atoms)</a:t>
            </a:r>
          </a:p>
        </p:txBody>
      </p:sp>
      <p:sp>
        <p:nvSpPr>
          <p:cNvPr id="9" name="Content Placeholder 2"/>
          <p:cNvSpPr txBox="1">
            <a:spLocks/>
          </p:cNvSpPr>
          <p:nvPr/>
        </p:nvSpPr>
        <p:spPr>
          <a:xfrm>
            <a:off x="4532374" y="3111650"/>
            <a:ext cx="3733801" cy="738664"/>
          </a:xfrm>
          <a:prstGeom prst="rect">
            <a:avLst/>
          </a:prstGeom>
        </p:spPr>
        <p:txBody>
          <a:bodyPr vert="horz" wrap="square" lIns="0" tIns="0" rIns="0" bIns="0" rtlCol="0">
            <a:spAutoFit/>
          </a:bodyPr>
          <a:lstStyle/>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1 </a:t>
            </a:r>
            <a:r>
              <a:rPr lang="en-US" sz="2400" dirty="0" smtClean="0">
                <a:solidFill>
                  <a:srgbClr val="000000"/>
                </a:solidFill>
                <a:sym typeface="Symbol"/>
              </a:rPr>
              <a:t> (</a:t>
            </a:r>
            <a:r>
              <a:rPr lang="en-US" sz="2400" dirty="0" smtClean="0">
                <a:solidFill>
                  <a:srgbClr val="000000"/>
                </a:solidFill>
              </a:rPr>
              <a:t>x </a:t>
            </a:r>
            <a:r>
              <a:rPr lang="en-US" sz="2400" dirty="0" smtClean="0">
                <a:solidFill>
                  <a:srgbClr val="000000"/>
                </a:solidFill>
                <a:sym typeface="Symbol"/>
              </a:rPr>
              <a:t> 0), p</a:t>
            </a:r>
            <a:r>
              <a:rPr lang="en-US" sz="2400" baseline="-25000" dirty="0" smtClean="0">
                <a:solidFill>
                  <a:srgbClr val="000000"/>
                </a:solidFill>
                <a:sym typeface="Symbol"/>
              </a:rPr>
              <a:t>2 </a:t>
            </a:r>
            <a:r>
              <a:rPr lang="en-US" sz="2400" dirty="0" smtClean="0">
                <a:solidFill>
                  <a:srgbClr val="000000"/>
                </a:solidFill>
                <a:sym typeface="Symbol"/>
              </a:rPr>
              <a:t> (y = x + 1), </a:t>
            </a:r>
          </a:p>
          <a:p>
            <a:pPr marL="384954" indent="-384954" defTabSz="914363">
              <a:lnSpc>
                <a:spcPct val="90000"/>
              </a:lnSpc>
              <a:spcBef>
                <a:spcPct val="20000"/>
              </a:spcBef>
              <a:buSzPct val="90000"/>
            </a:pPr>
            <a:r>
              <a:rPr lang="en-US" sz="2400" dirty="0" smtClean="0">
                <a:solidFill>
                  <a:srgbClr val="000000"/>
                </a:solidFill>
                <a:sym typeface="Symbol"/>
              </a:rPr>
              <a:t>p</a:t>
            </a:r>
            <a:r>
              <a:rPr lang="en-US" sz="2400" baseline="-25000" dirty="0" smtClean="0">
                <a:solidFill>
                  <a:srgbClr val="000000"/>
                </a:solidFill>
                <a:sym typeface="Symbol"/>
              </a:rPr>
              <a:t>3 </a:t>
            </a:r>
            <a:r>
              <a:rPr lang="en-US" sz="2400" dirty="0" smtClean="0">
                <a:solidFill>
                  <a:srgbClr val="000000"/>
                </a:solidFill>
                <a:sym typeface="Symbol"/>
              </a:rPr>
              <a:t> (y</a:t>
            </a:r>
            <a:r>
              <a:rPr lang="en-US" sz="2400" dirty="0" smtClean="0">
                <a:solidFill>
                  <a:srgbClr val="000000"/>
                </a:solidFill>
              </a:rPr>
              <a:t> </a:t>
            </a:r>
            <a:r>
              <a:rPr lang="en-US" sz="2400" dirty="0" smtClean="0">
                <a:solidFill>
                  <a:srgbClr val="000000"/>
                </a:solidFill>
                <a:sym typeface="Symbol"/>
              </a:rPr>
              <a:t>&gt; 2), p</a:t>
            </a:r>
            <a:r>
              <a:rPr lang="en-US" sz="2400" baseline="-25000" dirty="0" smtClean="0">
                <a:solidFill>
                  <a:srgbClr val="000000"/>
                </a:solidFill>
                <a:sym typeface="Symbol"/>
              </a:rPr>
              <a:t>4 </a:t>
            </a:r>
            <a:r>
              <a:rPr lang="en-US" sz="2400" dirty="0" smtClean="0">
                <a:solidFill>
                  <a:srgbClr val="000000"/>
                </a:solidFill>
                <a:sym typeface="Symbol"/>
              </a:rPr>
              <a:t> (y</a:t>
            </a:r>
            <a:r>
              <a:rPr lang="en-US" sz="2400" dirty="0" smtClean="0">
                <a:solidFill>
                  <a:srgbClr val="000000"/>
                </a:solidFill>
              </a:rPr>
              <a:t> &lt; 1</a:t>
            </a:r>
            <a:r>
              <a:rPr lang="en-US" sz="2400" dirty="0" smtClean="0">
                <a:solidFill>
                  <a:srgbClr val="000000"/>
                </a:solidFill>
                <a:sym typeface="Symbol"/>
              </a:rPr>
              <a:t>)</a:t>
            </a:r>
            <a:endParaRPr lang="en-US" sz="2400" dirty="0" smtClean="0">
              <a:solidFill>
                <a:srgbClr val="000000"/>
              </a:solidFill>
            </a:endParaRPr>
          </a:p>
        </p:txBody>
      </p:sp>
      <p:sp>
        <p:nvSpPr>
          <p:cNvPr id="10" name="Rounded Rectangle 9"/>
          <p:cNvSpPr/>
          <p:nvPr/>
        </p:nvSpPr>
        <p:spPr bwMode="auto">
          <a:xfrm>
            <a:off x="1038757" y="4235511"/>
            <a:ext cx="1799539" cy="1002182"/>
          </a:xfrm>
          <a:prstGeom prst="roundRect">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r>
              <a:rPr lang="en-US" sz="2400" dirty="0" smtClean="0">
                <a:solidFill>
                  <a:srgbClr val="000000"/>
                </a:solidFill>
              </a:rPr>
              <a:t>SAT </a:t>
            </a:r>
          </a:p>
          <a:p>
            <a:pPr algn="ctr" defTabSz="1096963" fontAlgn="base">
              <a:spcBef>
                <a:spcPct val="0"/>
              </a:spcBef>
              <a:spcAft>
                <a:spcPct val="0"/>
              </a:spcAft>
            </a:pPr>
            <a:r>
              <a:rPr lang="en-US" sz="2400" dirty="0" smtClean="0">
                <a:solidFill>
                  <a:srgbClr val="000000"/>
                </a:solidFill>
              </a:rPr>
              <a:t>Solver</a:t>
            </a:r>
          </a:p>
        </p:txBody>
      </p:sp>
      <p:sp>
        <p:nvSpPr>
          <p:cNvPr id="11" name="Down Arrow 10"/>
          <p:cNvSpPr/>
          <p:nvPr/>
        </p:nvSpPr>
        <p:spPr bwMode="auto">
          <a:xfrm rot="2413226">
            <a:off x="2449971" y="3486351"/>
            <a:ext cx="416966" cy="684963"/>
          </a:xfrm>
          <a:prstGeom prst="downArrow">
            <a:avLst/>
          </a:prstGeom>
          <a:ln>
            <a:headEnd type="none" w="med" len="med"/>
            <a:tailEnd type="none" w="med" len="med"/>
          </a:ln>
        </p:spPr>
        <p:style>
          <a:lnRef idx="1">
            <a:schemeClr val="accent2"/>
          </a:lnRef>
          <a:fillRef idx="2">
            <a:schemeClr val="accent2"/>
          </a:fillRef>
          <a:effectRef idx="1">
            <a:schemeClr val="accent2"/>
          </a:effectRef>
          <a:fontRef idx="minor">
            <a:schemeClr val="dk1"/>
          </a:fontRef>
        </p:style>
        <p:txBody>
          <a:bodyPr vert="horz" wrap="square" lIns="109728" tIns="54864" rIns="109728" bIns="54864" numCol="1" rtlCol="0" anchor="ctr" anchorCtr="0" compatLnSpc="1">
            <a:prstTxWarp prst="textNoShape">
              <a:avLst/>
            </a:prstTxWarp>
          </a:bodyPr>
          <a:lstStyle/>
          <a:p>
            <a:pPr algn="ctr" defTabSz="1096963" fontAlgn="base">
              <a:spcBef>
                <a:spcPct val="0"/>
              </a:spcBef>
              <a:spcAft>
                <a:spcPct val="0"/>
              </a:spcAft>
            </a:pPr>
            <a:endParaRPr lang="en-US" sz="2800" dirty="0" smtClean="0">
              <a:solidFill>
                <a:srgbClr val="FFFFFF"/>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506284480"/>
      </p:ext>
    </p:extLst>
  </p:cSld>
  <p:clrMapOvr>
    <a:masterClrMapping/>
  </p:clrMapOvr>
  <mc:AlternateContent xmlns:mc="http://schemas.openxmlformats.org/markup-compatibility/2006" xmlns:p14="http://schemas.microsoft.com/office/powerpoint/2010/main">
    <mc:Choice Requires="p14">
      <p:transition spd="slow" p14:dur="2000"/>
    </mc:Choice>
    <mc:Fallback xmlns="">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2"/>
          <p:cNvPicPr>
            <a:picLocks noChangeAspect="1" noChangeArrowheads="1"/>
          </p:cNvPicPr>
          <p:nvPr/>
        </p:nvPicPr>
        <p:blipFill>
          <a:blip r:embed="rId2" cstate="print"/>
          <a:srcRect/>
          <a:stretch>
            <a:fillRect/>
          </a:stretch>
        </p:blipFill>
        <p:spPr bwMode="auto">
          <a:xfrm>
            <a:off x="1169614" y="1885389"/>
            <a:ext cx="6715125" cy="3714750"/>
          </a:xfrm>
          <a:prstGeom prst="rect">
            <a:avLst/>
          </a:prstGeom>
          <a:noFill/>
          <a:ln w="9525">
            <a:noFill/>
            <a:miter lim="800000"/>
            <a:headEnd/>
            <a:tailEnd/>
          </a:ln>
          <a:effectLst/>
        </p:spPr>
      </p:pic>
      <p:sp>
        <p:nvSpPr>
          <p:cNvPr id="3" name="Title 2"/>
          <p:cNvSpPr>
            <a:spLocks noGrp="1"/>
          </p:cNvSpPr>
          <p:nvPr>
            <p:ph type="title"/>
          </p:nvPr>
        </p:nvSpPr>
        <p:spPr/>
        <p:txBody>
          <a:bodyPr/>
          <a:lstStyle/>
          <a:p>
            <a:r>
              <a:rPr lang="en-US" dirty="0" smtClean="0"/>
              <a:t>Nelson-</a:t>
            </a:r>
            <a:r>
              <a:rPr lang="en-US" dirty="0" err="1" smtClean="0"/>
              <a:t>Oppen</a:t>
            </a:r>
            <a:r>
              <a:rPr lang="en-US" dirty="0" smtClean="0"/>
              <a:t> Combination</a:t>
            </a:r>
            <a:endParaRPr lang="en-US" dirty="0"/>
          </a:p>
        </p:txBody>
      </p:sp>
    </p:spTree>
    <p:extLst>
      <p:ext uri="{BB962C8B-B14F-4D97-AF65-F5344CB8AC3E}">
        <p14:creationId xmlns:p14="http://schemas.microsoft.com/office/powerpoint/2010/main" val="2214713998"/>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Procedures in Practice</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754996" y="1865780"/>
            <a:ext cx="6181725" cy="4686300"/>
          </a:xfrm>
          <a:prstGeom prst="rect">
            <a:avLst/>
          </a:prstGeom>
          <a:noFill/>
          <a:ln w="9525">
            <a:noFill/>
            <a:miter lim="800000"/>
            <a:headEnd/>
            <a:tailEnd/>
          </a:ln>
          <a:effectLst/>
        </p:spPr>
      </p:pic>
    </p:spTree>
    <p:extLst>
      <p:ext uri="{BB962C8B-B14F-4D97-AF65-F5344CB8AC3E}">
        <p14:creationId xmlns:p14="http://schemas.microsoft.com/office/powerpoint/2010/main" val="3570997559"/>
      </p:ext>
    </p:extLst>
  </p:cSld>
  <p:clrMapOvr>
    <a:masterClrMapping/>
  </p:clrMapOvr>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Combining Procedures in Practice</a:t>
            </a:r>
            <a:endParaRPr lang="en-US" dirty="0"/>
          </a:p>
        </p:txBody>
      </p:sp>
      <p:pic>
        <p:nvPicPr>
          <p:cNvPr id="4" name="Picture 2"/>
          <p:cNvPicPr>
            <a:picLocks noChangeAspect="1" noChangeArrowheads="1"/>
          </p:cNvPicPr>
          <p:nvPr/>
        </p:nvPicPr>
        <p:blipFill>
          <a:blip r:embed="rId2" cstate="print"/>
          <a:srcRect/>
          <a:stretch>
            <a:fillRect/>
          </a:stretch>
        </p:blipFill>
        <p:spPr bwMode="auto">
          <a:xfrm>
            <a:off x="675995" y="1850652"/>
            <a:ext cx="6734175" cy="4591050"/>
          </a:xfrm>
          <a:prstGeom prst="rect">
            <a:avLst/>
          </a:prstGeom>
          <a:noFill/>
          <a:ln w="9525">
            <a:noFill/>
            <a:miter lim="800000"/>
            <a:headEnd/>
            <a:tailEnd/>
          </a:ln>
          <a:effectLst/>
        </p:spPr>
      </p:pic>
    </p:spTree>
    <p:extLst>
      <p:ext uri="{BB962C8B-B14F-4D97-AF65-F5344CB8AC3E}">
        <p14:creationId xmlns:p14="http://schemas.microsoft.com/office/powerpoint/2010/main" val="4154367378"/>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836519" y="1913969"/>
            <a:ext cx="6610350" cy="914400"/>
          </a:xfrm>
          <a:prstGeom prst="rect">
            <a:avLst/>
          </a:prstGeom>
          <a:noFill/>
          <a:ln w="9525">
            <a:noFill/>
            <a:miter lim="800000"/>
            <a:headEnd/>
            <a:tailEnd/>
          </a:ln>
          <a:effectLst/>
        </p:spPr>
      </p:pic>
    </p:spTree>
    <p:extLst>
      <p:ext uri="{BB962C8B-B14F-4D97-AF65-F5344CB8AC3E}">
        <p14:creationId xmlns:p14="http://schemas.microsoft.com/office/powerpoint/2010/main" val="1056777100"/>
      </p:ext>
    </p:extLst>
  </p:cSld>
  <p:clrMapOvr>
    <a:masterClrMapping/>
  </p:clrMapOvr>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1027580" y="1867459"/>
            <a:ext cx="6515100" cy="666750"/>
          </a:xfrm>
          <a:prstGeom prst="rect">
            <a:avLst/>
          </a:prstGeom>
          <a:noFill/>
          <a:ln w="9525">
            <a:noFill/>
            <a:miter lim="800000"/>
            <a:headEnd/>
            <a:tailEnd/>
          </a:ln>
          <a:effectLst/>
        </p:spPr>
      </p:pic>
    </p:spTree>
    <p:extLst>
      <p:ext uri="{BB962C8B-B14F-4D97-AF65-F5344CB8AC3E}">
        <p14:creationId xmlns:p14="http://schemas.microsoft.com/office/powerpoint/2010/main" val="955425737"/>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488297" y="1840847"/>
            <a:ext cx="8239125" cy="4772025"/>
          </a:xfrm>
          <a:prstGeom prst="rect">
            <a:avLst/>
          </a:prstGeom>
          <a:noFill/>
          <a:ln w="9525">
            <a:noFill/>
            <a:miter lim="800000"/>
            <a:headEnd/>
            <a:tailEnd/>
          </a:ln>
          <a:effectLst/>
        </p:spPr>
      </p:pic>
    </p:spTree>
    <p:extLst>
      <p:ext uri="{BB962C8B-B14F-4D97-AF65-F5344CB8AC3E}">
        <p14:creationId xmlns:p14="http://schemas.microsoft.com/office/powerpoint/2010/main" val="2674188820"/>
      </p:ext>
    </p:extLst>
  </p:cSld>
  <p:clrMapOvr>
    <a:masterClrMapping/>
  </p:clrMapOvr>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2"/>
          <p:cNvPicPr>
            <a:picLocks noChangeAspect="1" noChangeArrowheads="1"/>
          </p:cNvPicPr>
          <p:nvPr/>
        </p:nvPicPr>
        <p:blipFill>
          <a:blip r:embed="rId2" cstate="print"/>
          <a:srcRect/>
          <a:stretch>
            <a:fillRect/>
          </a:stretch>
        </p:blipFill>
        <p:spPr bwMode="auto">
          <a:xfrm>
            <a:off x="689162" y="1806109"/>
            <a:ext cx="8267700" cy="4124325"/>
          </a:xfrm>
          <a:prstGeom prst="rect">
            <a:avLst/>
          </a:prstGeom>
          <a:noFill/>
          <a:ln w="9525">
            <a:noFill/>
            <a:miter lim="800000"/>
            <a:headEnd/>
            <a:tailEnd/>
          </a:ln>
          <a:effectLst/>
        </p:spPr>
      </p:pic>
    </p:spTree>
    <p:extLst>
      <p:ext uri="{BB962C8B-B14F-4D97-AF65-F5344CB8AC3E}">
        <p14:creationId xmlns:p14="http://schemas.microsoft.com/office/powerpoint/2010/main" val="468866653"/>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3"/>
          <p:cNvPicPr>
            <a:picLocks noChangeAspect="1" noChangeArrowheads="1"/>
          </p:cNvPicPr>
          <p:nvPr/>
        </p:nvPicPr>
        <p:blipFill>
          <a:blip r:embed="rId2" cstate="print"/>
          <a:srcRect/>
          <a:stretch>
            <a:fillRect/>
          </a:stretch>
        </p:blipFill>
        <p:spPr bwMode="auto">
          <a:xfrm>
            <a:off x="547688" y="1764113"/>
            <a:ext cx="8048625" cy="4943475"/>
          </a:xfrm>
          <a:prstGeom prst="rect">
            <a:avLst/>
          </a:prstGeom>
          <a:noFill/>
          <a:ln w="9525">
            <a:noFill/>
            <a:miter lim="800000"/>
            <a:headEnd/>
            <a:tailEnd/>
          </a:ln>
          <a:effectLst/>
        </p:spPr>
      </p:pic>
    </p:spTree>
    <p:extLst>
      <p:ext uri="{BB962C8B-B14F-4D97-AF65-F5344CB8AC3E}">
        <p14:creationId xmlns:p14="http://schemas.microsoft.com/office/powerpoint/2010/main" val="3081505890"/>
      </p:ext>
    </p:extLst>
  </p:cSld>
  <p:clrMapOvr>
    <a:masterClrMapping/>
  </p:clrMapOvr>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3"/>
          <p:cNvPicPr>
            <a:picLocks noChangeAspect="1" noChangeArrowheads="1"/>
          </p:cNvPicPr>
          <p:nvPr/>
        </p:nvPicPr>
        <p:blipFill>
          <a:blip r:embed="rId2" cstate="print"/>
          <a:srcRect/>
          <a:stretch>
            <a:fillRect/>
          </a:stretch>
        </p:blipFill>
        <p:spPr bwMode="auto">
          <a:xfrm>
            <a:off x="626129" y="1879227"/>
            <a:ext cx="7820025" cy="4533900"/>
          </a:xfrm>
          <a:prstGeom prst="rect">
            <a:avLst/>
          </a:prstGeom>
          <a:noFill/>
          <a:ln w="9525">
            <a:noFill/>
            <a:miter lim="800000"/>
            <a:headEnd/>
            <a:tailEnd/>
          </a:ln>
          <a:effectLst/>
        </p:spPr>
      </p:pic>
    </p:spTree>
    <p:extLst>
      <p:ext uri="{BB962C8B-B14F-4D97-AF65-F5344CB8AC3E}">
        <p14:creationId xmlns:p14="http://schemas.microsoft.com/office/powerpoint/2010/main" val="2963027618"/>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Example</a:t>
            </a:r>
            <a:endParaRPr lang="en-US" dirty="0"/>
          </a:p>
        </p:txBody>
      </p:sp>
      <p:pic>
        <p:nvPicPr>
          <p:cNvPr id="3" name="Picture 3"/>
          <p:cNvPicPr>
            <a:picLocks noChangeAspect="1" noChangeArrowheads="1"/>
          </p:cNvPicPr>
          <p:nvPr/>
        </p:nvPicPr>
        <p:blipFill>
          <a:blip r:embed="rId2" cstate="print"/>
          <a:srcRect/>
          <a:stretch>
            <a:fillRect/>
          </a:stretch>
        </p:blipFill>
        <p:spPr bwMode="auto">
          <a:xfrm>
            <a:off x="609600" y="2133600"/>
            <a:ext cx="7924800" cy="4076700"/>
          </a:xfrm>
          <a:prstGeom prst="rect">
            <a:avLst/>
          </a:prstGeom>
          <a:noFill/>
          <a:ln w="9525">
            <a:noFill/>
            <a:miter lim="800000"/>
            <a:headEnd/>
            <a:tailEnd/>
          </a:ln>
          <a:effectLst/>
        </p:spPr>
      </p:pic>
    </p:spTree>
    <p:extLst>
      <p:ext uri="{BB962C8B-B14F-4D97-AF65-F5344CB8AC3E}">
        <p14:creationId xmlns:p14="http://schemas.microsoft.com/office/powerpoint/2010/main" val="3039612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9468</TotalTime>
  <Words>5269</Words>
  <Application>Microsoft Office PowerPoint</Application>
  <PresentationFormat>On-screen Show (4:3)</PresentationFormat>
  <Paragraphs>957</Paragraphs>
  <Slides>102</Slides>
  <Notes>16</Notes>
  <HiddenSlides>0</HiddenSlides>
  <MMClips>0</MMClips>
  <ScaleCrop>false</ScaleCrop>
  <HeadingPairs>
    <vt:vector size="8" baseType="variant">
      <vt:variant>
        <vt:lpstr>Fonts Used</vt:lpstr>
      </vt:variant>
      <vt:variant>
        <vt:i4>6</vt:i4>
      </vt:variant>
      <vt:variant>
        <vt:lpstr>Theme</vt:lpstr>
      </vt:variant>
      <vt:variant>
        <vt:i4>1</vt:i4>
      </vt:variant>
      <vt:variant>
        <vt:lpstr>Embedded OLE Servers</vt:lpstr>
      </vt:variant>
      <vt:variant>
        <vt:i4>1</vt:i4>
      </vt:variant>
      <vt:variant>
        <vt:lpstr>Slide Titles</vt:lpstr>
      </vt:variant>
      <vt:variant>
        <vt:i4>102</vt:i4>
      </vt:variant>
    </vt:vector>
  </HeadingPairs>
  <TitlesOfParts>
    <vt:vector size="110" baseType="lpstr">
      <vt:lpstr>宋体</vt:lpstr>
      <vt:lpstr>Arial</vt:lpstr>
      <vt:lpstr>Calibri</vt:lpstr>
      <vt:lpstr>Cambria Math</vt:lpstr>
      <vt:lpstr>Segoe</vt:lpstr>
      <vt:lpstr>Symbol</vt:lpstr>
      <vt:lpstr>Office Theme</vt:lpstr>
      <vt:lpstr>Equation</vt:lpstr>
      <vt:lpstr>Satisfiability Modulo Theories</vt:lpstr>
      <vt:lpstr>Lectures</vt:lpstr>
      <vt:lpstr>… a brief bio</vt:lpstr>
      <vt:lpstr>Plan</vt:lpstr>
      <vt:lpstr>PowerPoint Presentation</vt:lpstr>
      <vt:lpstr>PowerPoint Presentation</vt:lpstr>
      <vt:lpstr>SMT: Basic Architecture</vt:lpstr>
      <vt:lpstr>SAT + Theory solvers</vt:lpstr>
      <vt:lpstr>SAT + Theory solvers</vt:lpstr>
      <vt:lpstr>SAT + Theory solvers</vt:lpstr>
      <vt:lpstr>SAT + Theory solvers</vt:lpstr>
      <vt:lpstr>SAT + Theory solvers</vt:lpstr>
      <vt:lpstr>SAT + Theory solvers</vt:lpstr>
      <vt:lpstr>SAT + Theory solvers</vt:lpstr>
      <vt:lpstr>SAT/SMT solving using DPLL(T)/CDCL </vt:lpstr>
      <vt:lpstr>PowerPoint Presentation</vt:lpstr>
      <vt:lpstr>Resolution</vt:lpstr>
      <vt:lpstr>Resolution (example)</vt:lpstr>
      <vt:lpstr>Unit &amp; Input Resolution</vt:lpstr>
      <vt:lpstr>DPLL</vt:lpstr>
      <vt:lpstr>Pure Literals</vt:lpstr>
      <vt:lpstr>DPLL (as a procedure)</vt:lpstr>
      <vt:lpstr>DPLL</vt:lpstr>
      <vt:lpstr>DPLL</vt:lpstr>
      <vt:lpstr>DPLL</vt:lpstr>
      <vt:lpstr>DPLL</vt:lpstr>
      <vt:lpstr>Modern DPLL</vt:lpstr>
      <vt:lpstr>CDCL – Conflict Directed Clause Learning</vt:lpstr>
      <vt:lpstr>Core Engine in Z3:  Modern DPLL/CDCL</vt:lpstr>
      <vt:lpstr>PowerPoint Presentation</vt:lpstr>
      <vt:lpstr>The Farkas Lemma Dichotomy</vt:lpstr>
      <vt:lpstr>A Dichotomy of Models and Proofs</vt:lpstr>
      <vt:lpstr>A Dichotomy of Models and Proofs</vt:lpstr>
      <vt:lpstr>A Dichotomy of Models and Proofs</vt:lpstr>
      <vt:lpstr>A Dichotomy of Models and Proofs</vt:lpstr>
      <vt:lpstr>CDCL Search – Data structures</vt:lpstr>
      <vt:lpstr>CDCL steps</vt:lpstr>
      <vt:lpstr>CDCL steps</vt:lpstr>
      <vt:lpstr>CDCL steps</vt:lpstr>
      <vt:lpstr>CDCL steps</vt:lpstr>
      <vt:lpstr>CDCL steps</vt:lpstr>
      <vt:lpstr>CDCL steps</vt:lpstr>
      <vt:lpstr>CDCL steps</vt:lpstr>
      <vt:lpstr>CDCL steps</vt:lpstr>
      <vt:lpstr>CDCL steps</vt:lpstr>
      <vt:lpstr>CDCL steps</vt:lpstr>
      <vt:lpstr>Modern DPLL - tuning</vt:lpstr>
      <vt:lpstr>PowerPoint Presentation</vt:lpstr>
      <vt:lpstr>MCSat        [Jojanovich, de Moura]    (Cotton, McMillan, Nieuwenhuis, Voronkov,,…)</vt:lpstr>
      <vt:lpstr>Theory SOlvers </vt:lpstr>
      <vt:lpstr>Conceptually</vt:lpstr>
      <vt:lpstr>Equalities and Uninterpreted FUnctions</vt:lpstr>
      <vt:lpstr>PowerPoint Presentation</vt:lpstr>
      <vt:lpstr>PowerPoint Presentation</vt:lpstr>
      <vt:lpstr>Theory of Equality: Functions</vt:lpstr>
      <vt:lpstr>Theory of Equality: Functions</vt:lpstr>
      <vt:lpstr>PowerPoint Presentation</vt:lpstr>
      <vt:lpstr>Approach #1: DPLL(⊔)         </vt:lpstr>
      <vt:lpstr>Approach #2: simulate paramodulation</vt:lpstr>
      <vt:lpstr>Arrays</vt:lpstr>
      <vt:lpstr>Arrays</vt:lpstr>
      <vt:lpstr>Arrays as Local Theories</vt:lpstr>
      <vt:lpstr>Reduction to uninterpreted functions</vt:lpstr>
      <vt:lpstr>Closure for store</vt:lpstr>
      <vt:lpstr>Deciding store</vt:lpstr>
      <vt:lpstr>Arrays and Efficiency</vt:lpstr>
      <vt:lpstr>Arithmetic</vt:lpstr>
      <vt:lpstr>Some Arithmetical Theories</vt:lpstr>
      <vt:lpstr>PowerPoint Presentation</vt:lpstr>
      <vt:lpstr>Linear Real Arithmetic</vt:lpstr>
      <vt:lpstr>Efficiently R reduction to CAD</vt:lpstr>
      <vt:lpstr>Bit-Vectors</vt:lpstr>
      <vt:lpstr>Bit-vector arithmetic</vt:lpstr>
      <vt:lpstr>Encoding circuits to SAT - addition</vt:lpstr>
      <vt:lpstr>Encoding circuits to SAT - multiplication</vt:lpstr>
      <vt:lpstr>Large/Parametric size</vt:lpstr>
      <vt:lpstr>Other Theories</vt:lpstr>
      <vt:lpstr>Combining THeories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Nelson-Oppen Combination</vt:lpstr>
      <vt:lpstr>Combining Procedures in Practice</vt:lpstr>
      <vt:lpstr>Combining Procedures in Practice</vt:lpstr>
      <vt:lpstr>Example</vt:lpstr>
      <vt:lpstr>Example</vt:lpstr>
      <vt:lpstr>Example</vt:lpstr>
      <vt:lpstr>Example</vt:lpstr>
      <vt:lpstr>Example</vt:lpstr>
      <vt:lpstr>Example</vt:lpstr>
      <vt:lpstr>Example</vt:lpstr>
      <vt:lpstr>Example</vt:lpstr>
      <vt:lpstr>Example</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Nikolaj Bjorner</dc:creator>
  <cp:lastModifiedBy>Nikolaj Bjorner</cp:lastModifiedBy>
  <cp:revision>262</cp:revision>
  <dcterms:created xsi:type="dcterms:W3CDTF">2006-08-16T00:00:00Z</dcterms:created>
  <dcterms:modified xsi:type="dcterms:W3CDTF">2015-08-13T12:42:04Z</dcterms:modified>
</cp:coreProperties>
</file>