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56" r:id="rId5"/>
    <p:sldId id="845" r:id="rId6"/>
    <p:sldId id="2146847129" r:id="rId7"/>
    <p:sldId id="1563" r:id="rId8"/>
    <p:sldId id="2146847250" r:id="rId9"/>
    <p:sldId id="2146847249" r:id="rId10"/>
    <p:sldId id="2146847142" r:id="rId11"/>
    <p:sldId id="2076136299" r:id="rId12"/>
    <p:sldId id="2146847177" r:id="rId13"/>
    <p:sldId id="2146847178" r:id="rId14"/>
    <p:sldId id="2146847144" r:id="rId15"/>
    <p:sldId id="2146847180" r:id="rId16"/>
    <p:sldId id="2146847179" r:id="rId17"/>
    <p:sldId id="2146847221" r:id="rId18"/>
    <p:sldId id="2146847184" r:id="rId19"/>
    <p:sldId id="2146847181" r:id="rId20"/>
    <p:sldId id="2146847185" r:id="rId21"/>
    <p:sldId id="2146847186" r:id="rId22"/>
    <p:sldId id="2146847183" r:id="rId23"/>
    <p:sldId id="2076136313" r:id="rId24"/>
    <p:sldId id="2076136308" r:id="rId25"/>
    <p:sldId id="2076136348" r:id="rId26"/>
    <p:sldId id="2076136349" r:id="rId27"/>
    <p:sldId id="2076136350" r:id="rId28"/>
    <p:sldId id="2076136351" r:id="rId29"/>
    <p:sldId id="2076136352" r:id="rId30"/>
    <p:sldId id="2146847147" r:id="rId31"/>
    <p:sldId id="2146847251" r:id="rId32"/>
    <p:sldId id="2146847252" r:id="rId33"/>
    <p:sldId id="2146847253" r:id="rId34"/>
    <p:sldId id="2146847254" r:id="rId35"/>
    <p:sldId id="2146847262" r:id="rId36"/>
    <p:sldId id="2146847261" r:id="rId37"/>
    <p:sldId id="2146847256" r:id="rId38"/>
    <p:sldId id="2146847257" r:id="rId39"/>
    <p:sldId id="2146847263" r:id="rId40"/>
    <p:sldId id="2146847258" r:id="rId41"/>
    <p:sldId id="2146847255" r:id="rId42"/>
    <p:sldId id="2146847259" r:id="rId43"/>
    <p:sldId id="214684726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D7CBE-F011-4D48-BD0A-62316BC6461E}" v="449" dt="2025-10-05T17:09:2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38" autoAdjust="0"/>
    <p:restoredTop sz="94788" autoAdjust="0"/>
  </p:normalViewPr>
  <p:slideViewPr>
    <p:cSldViewPr snapToGrid="0">
      <p:cViewPr varScale="1">
        <p:scale>
          <a:sx n="74" d="100"/>
          <a:sy n="74" d="100"/>
        </p:scale>
        <p:origin x="72" y="53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delSld modSld">
      <pc:chgData name="Nikolaj Bjorner" userId="49700c009088ef2c" providerId="LiveId" clId="{B06CC343-C2CF-4A5C-B03A-DB00D4801511}" dt="2025-10-05T17:09:36.176" v="1704" actId="20577"/>
      <pc:docMkLst>
        <pc:docMk/>
      </pc:docMkLst>
      <pc:sldChg chg="modSp mod">
        <pc:chgData name="Nikolaj Bjorner" userId="49700c009088ef2c" providerId="LiveId" clId="{B06CC343-C2CF-4A5C-B03A-DB00D4801511}" dt="2025-10-05T17:09:36.176" v="1704" actId="20577"/>
        <pc:sldMkLst>
          <pc:docMk/>
          <pc:sldMk cId="3387305703" sldId="256"/>
        </pc:sldMkLst>
        <pc:spChg chg="mod">
          <ac:chgData name="Nikolaj Bjorner" userId="49700c009088ef2c" providerId="LiveId" clId="{B06CC343-C2CF-4A5C-B03A-DB00D4801511}" dt="2025-10-05T17:09:22.113" v="1700" actId="14100"/>
          <ac:spMkLst>
            <pc:docMk/>
            <pc:sldMk cId="3387305703" sldId="256"/>
            <ac:spMk id="2" creationId="{EF292C5B-0D31-44AD-A960-99E44A0C0FDD}"/>
          </ac:spMkLst>
        </pc:spChg>
        <pc:spChg chg="mod">
          <ac:chgData name="Nikolaj Bjorner" userId="49700c009088ef2c" providerId="LiveId" clId="{B06CC343-C2CF-4A5C-B03A-DB00D4801511}" dt="2025-10-05T17:09:36.176" v="1704" actId="20577"/>
          <ac:spMkLst>
            <pc:docMk/>
            <pc:sldMk cId="3387305703" sldId="256"/>
            <ac:spMk id="4" creationId="{2D2A9979-0EE4-44F5-969A-9F830E4DF0F0}"/>
          </ac:spMkLst>
        </pc:spChg>
      </pc:sldChg>
      <pc:sldChg chg="modSp new mod">
        <pc:chgData name="Nikolaj Bjorner" userId="49700c009088ef2c" providerId="LiveId" clId="{B06CC343-C2CF-4A5C-B03A-DB00D4801511}" dt="2025-10-05T00:43:47.379" v="187" actId="20577"/>
        <pc:sldMkLst>
          <pc:docMk/>
          <pc:sldMk cId="2634420423" sldId="2146847251"/>
        </pc:sldMkLst>
        <pc:spChg chg="mod">
          <ac:chgData name="Nikolaj Bjorner" userId="49700c009088ef2c" providerId="LiveId" clId="{B06CC343-C2CF-4A5C-B03A-DB00D4801511}" dt="2025-10-05T00:43:35.342" v="146" actId="20577"/>
          <ac:spMkLst>
            <pc:docMk/>
            <pc:sldMk cId="2634420423" sldId="2146847251"/>
            <ac:spMk id="2" creationId="{43F2476B-84DE-E680-6DFA-9A781A33FB2A}"/>
          </ac:spMkLst>
        </pc:spChg>
        <pc:spChg chg="mod">
          <ac:chgData name="Nikolaj Bjorner" userId="49700c009088ef2c" providerId="LiveId" clId="{B06CC343-C2CF-4A5C-B03A-DB00D4801511}" dt="2025-10-05T00:43:47.379" v="187" actId="20577"/>
          <ac:spMkLst>
            <pc:docMk/>
            <pc:sldMk cId="2634420423" sldId="2146847251"/>
            <ac:spMk id="3" creationId="{69E604E3-6B42-4E83-E298-2C5921A83E88}"/>
          </ac:spMkLst>
        </pc:spChg>
      </pc:sldChg>
      <pc:sldChg chg="modSp new mod">
        <pc:chgData name="Nikolaj Bjorner" userId="49700c009088ef2c" providerId="LiveId" clId="{B06CC343-C2CF-4A5C-B03A-DB00D4801511}" dt="2025-10-05T00:50:47.696" v="744" actId="20577"/>
        <pc:sldMkLst>
          <pc:docMk/>
          <pc:sldMk cId="1942909340" sldId="2146847252"/>
        </pc:sldMkLst>
        <pc:spChg chg="mod">
          <ac:chgData name="Nikolaj Bjorner" userId="49700c009088ef2c" providerId="LiveId" clId="{B06CC343-C2CF-4A5C-B03A-DB00D4801511}" dt="2025-10-05T00:49:30.966" v="518" actId="20577"/>
          <ac:spMkLst>
            <pc:docMk/>
            <pc:sldMk cId="1942909340" sldId="2146847252"/>
            <ac:spMk id="2" creationId="{BCBCFEE8-AC78-1C01-9DE9-F5E5133CD1F4}"/>
          </ac:spMkLst>
        </pc:spChg>
        <pc:spChg chg="mod">
          <ac:chgData name="Nikolaj Bjorner" userId="49700c009088ef2c" providerId="LiveId" clId="{B06CC343-C2CF-4A5C-B03A-DB00D4801511}" dt="2025-10-05T00:50:47.696" v="744" actId="20577"/>
          <ac:spMkLst>
            <pc:docMk/>
            <pc:sldMk cId="1942909340" sldId="2146847252"/>
            <ac:spMk id="3" creationId="{6FF512D5-209E-A2F7-BE30-1CDDE8BBB635}"/>
          </ac:spMkLst>
        </pc:spChg>
      </pc:sldChg>
      <pc:sldChg chg="modSp new mod">
        <pc:chgData name="Nikolaj Bjorner" userId="49700c009088ef2c" providerId="LiveId" clId="{B06CC343-C2CF-4A5C-B03A-DB00D4801511}" dt="2025-10-05T00:54:29.696" v="1122" actId="20577"/>
        <pc:sldMkLst>
          <pc:docMk/>
          <pc:sldMk cId="1199950321" sldId="2146847253"/>
        </pc:sldMkLst>
        <pc:spChg chg="mod">
          <ac:chgData name="Nikolaj Bjorner" userId="49700c009088ef2c" providerId="LiveId" clId="{B06CC343-C2CF-4A5C-B03A-DB00D4801511}" dt="2025-10-05T00:51:01.178" v="759" actId="20577"/>
          <ac:spMkLst>
            <pc:docMk/>
            <pc:sldMk cId="1199950321" sldId="2146847253"/>
            <ac:spMk id="2" creationId="{283F0BDD-F69D-BDB5-A1CB-93FDC69CD116}"/>
          </ac:spMkLst>
        </pc:spChg>
        <pc:spChg chg="mod">
          <ac:chgData name="Nikolaj Bjorner" userId="49700c009088ef2c" providerId="LiveId" clId="{B06CC343-C2CF-4A5C-B03A-DB00D4801511}" dt="2025-10-05T00:54:29.696" v="1122" actId="20577"/>
          <ac:spMkLst>
            <pc:docMk/>
            <pc:sldMk cId="1199950321" sldId="2146847253"/>
            <ac:spMk id="3" creationId="{7E95FA04-24A4-ABDB-266B-7977518CEA0E}"/>
          </ac:spMkLst>
        </pc:spChg>
      </pc:sldChg>
      <pc:sldChg chg="modSp new mod">
        <pc:chgData name="Nikolaj Bjorner" userId="49700c009088ef2c" providerId="LiveId" clId="{B06CC343-C2CF-4A5C-B03A-DB00D4801511}" dt="2025-10-05T00:57:36.504" v="1412" actId="20577"/>
        <pc:sldMkLst>
          <pc:docMk/>
          <pc:sldMk cId="1300592037" sldId="2146847254"/>
        </pc:sldMkLst>
        <pc:spChg chg="mod">
          <ac:chgData name="Nikolaj Bjorner" userId="49700c009088ef2c" providerId="LiveId" clId="{B06CC343-C2CF-4A5C-B03A-DB00D4801511}" dt="2025-10-05T00:54:37.923" v="1136" actId="20577"/>
          <ac:spMkLst>
            <pc:docMk/>
            <pc:sldMk cId="1300592037" sldId="2146847254"/>
            <ac:spMk id="2" creationId="{E08D2655-9946-504C-30AD-FD15A09069B8}"/>
          </ac:spMkLst>
        </pc:spChg>
        <pc:spChg chg="mod">
          <ac:chgData name="Nikolaj Bjorner" userId="49700c009088ef2c" providerId="LiveId" clId="{B06CC343-C2CF-4A5C-B03A-DB00D4801511}" dt="2025-10-05T00:57:36.504" v="1412" actId="20577"/>
          <ac:spMkLst>
            <pc:docMk/>
            <pc:sldMk cId="1300592037" sldId="2146847254"/>
            <ac:spMk id="3" creationId="{A291AED1-51B4-0E20-2021-3A418743D9DC}"/>
          </ac:spMkLst>
        </pc:spChg>
      </pc:sldChg>
      <pc:sldChg chg="modSp new mod">
        <pc:chgData name="Nikolaj Bjorner" userId="49700c009088ef2c" providerId="LiveId" clId="{B06CC343-C2CF-4A5C-B03A-DB00D4801511}" dt="2025-10-05T01:34:00.741" v="1698" actId="20577"/>
        <pc:sldMkLst>
          <pc:docMk/>
          <pc:sldMk cId="1518732827" sldId="2146847255"/>
        </pc:sldMkLst>
        <pc:spChg chg="mod">
          <ac:chgData name="Nikolaj Bjorner" userId="49700c009088ef2c" providerId="LiveId" clId="{B06CC343-C2CF-4A5C-B03A-DB00D4801511}" dt="2025-10-05T01:32:15.121" v="1429" actId="20577"/>
          <ac:spMkLst>
            <pc:docMk/>
            <pc:sldMk cId="1518732827" sldId="2146847255"/>
            <ac:spMk id="2" creationId="{213D7420-5EFA-CD8B-4AAF-F7716AEB425C}"/>
          </ac:spMkLst>
        </pc:spChg>
        <pc:spChg chg="mod">
          <ac:chgData name="Nikolaj Bjorner" userId="49700c009088ef2c" providerId="LiveId" clId="{B06CC343-C2CF-4A5C-B03A-DB00D4801511}" dt="2025-10-05T01:34:00.741" v="1698" actId="20577"/>
          <ac:spMkLst>
            <pc:docMk/>
            <pc:sldMk cId="1518732827" sldId="2146847255"/>
            <ac:spMk id="3" creationId="{C9E023AF-1AB3-115F-19B4-DE2E7146FB07}"/>
          </ac:spMkLst>
        </pc:spChg>
      </pc:sldChg>
      <pc:sldMasterChg chg="delSldLayout">
        <pc:chgData name="Nikolaj Bjorner" userId="49700c009088ef2c" providerId="LiveId" clId="{B06CC343-C2CF-4A5C-B03A-DB00D4801511}" dt="2025-10-01T19:34:53.902" v="23" actId="47"/>
        <pc:sldMasterMkLst>
          <pc:docMk/>
          <pc:sldMasterMk cId="1379129640"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10/14/2025 6:59 PM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10/14/2025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00.png"/><Relationship Id="rId7" Type="http://schemas.openxmlformats.org/officeDocument/2006/relationships/image" Target="../media/image14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3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1.png"/><Relationship Id="rId4" Type="http://schemas.openxmlformats.org/officeDocument/2006/relationships/image" Target="../media/image341.png"/></Relationships>
</file>

<file path=ppt/slides/_rels/slide15.xml.rels><?xml version="1.0" encoding="UTF-8" standalone="yes"?>
<Relationships xmlns="http://schemas.openxmlformats.org/package/2006/relationships"><Relationship Id="rId3"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60.png"/></Relationships>
</file>

<file path=ppt/slides/_rels/slide16.xml.rels><?xml version="1.0" encoding="UTF-8" standalone="yes"?>
<Relationships xmlns="http://schemas.openxmlformats.org/package/2006/relationships"><Relationship Id="rId8" Type="http://schemas.openxmlformats.org/officeDocument/2006/relationships/image" Target="../media/image441.png"/><Relationship Id="rId13" Type="http://schemas.openxmlformats.org/officeDocument/2006/relationships/image" Target="../media/image110.png"/><Relationship Id="rId18" Type="http://schemas.openxmlformats.org/officeDocument/2006/relationships/image" Target="../media/image115.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13.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421.png"/><Relationship Id="rId11" Type="http://schemas.openxmlformats.org/officeDocument/2006/relationships/image" Target="../media/image461.png"/><Relationship Id="rId5" Type="http://schemas.openxmlformats.org/officeDocument/2006/relationships/image" Target="../media/image412.png"/><Relationship Id="rId15" Type="http://schemas.openxmlformats.org/officeDocument/2006/relationships/image" Target="../media/image112.png"/><Relationship Id="rId10" Type="http://schemas.openxmlformats.org/officeDocument/2006/relationships/image" Target="../media/image108.png"/><Relationship Id="rId19" Type="http://schemas.openxmlformats.org/officeDocument/2006/relationships/image" Target="../media/image116.png"/><Relationship Id="rId4" Type="http://schemas.openxmlformats.org/officeDocument/2006/relationships/image" Target="../media/image402.png"/><Relationship Id="rId9" Type="http://schemas.openxmlformats.org/officeDocument/2006/relationships/image" Target="../media/image451.png"/><Relationship Id="rId14" Type="http://schemas.openxmlformats.org/officeDocument/2006/relationships/image" Target="../media/image111.png"/></Relationships>
</file>

<file path=ppt/slides/_rels/slide17.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1.png"/><Relationship Id="rId7" Type="http://schemas.openxmlformats.org/officeDocument/2006/relationships/image" Target="../media/image430.png"/><Relationship Id="rId2" Type="http://schemas.openxmlformats.org/officeDocument/2006/relationships/image" Target="../media/image381.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1.png"/><Relationship Id="rId10" Type="http://schemas.openxmlformats.org/officeDocument/2006/relationships/image" Target="../media/image460.png"/><Relationship Id="rId4" Type="http://schemas.openxmlformats.org/officeDocument/2006/relationships/image" Target="../media/image401.png"/><Relationship Id="rId9" Type="http://schemas.openxmlformats.org/officeDocument/2006/relationships/image" Target="../media/image450.png"/></Relationships>
</file>

<file path=ppt/slides/_rels/slide18.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662.png"/><Relationship Id="rId4" Type="http://schemas.openxmlformats.org/officeDocument/2006/relationships/image" Target="../media/image651.png"/></Relationships>
</file>

<file path=ppt/slides/_rels/slide26.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18.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681.png"/><Relationship Id="rId5" Type="http://schemas.openxmlformats.org/officeDocument/2006/relationships/image" Target="../media/image671.png"/><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2260121"/>
            <a:ext cx="5425781" cy="1348398"/>
          </a:xfrm>
        </p:spPr>
        <p:txBody>
          <a:bodyPr>
            <a:normAutofit/>
          </a:bodyPr>
          <a:lstStyle/>
          <a:p>
            <a:pPr algn="l"/>
            <a:r>
              <a:rPr lang="en-US" b="1" dirty="0"/>
              <a:t>Core Theories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fr-FR" dirty="0"/>
              <a:t> A Laura Kovacs </a:t>
            </a:r>
            <a:r>
              <a:rPr lang="fr-FR" dirty="0" err="1"/>
              <a:t>guest</a:t>
            </a:r>
            <a:r>
              <a:rPr lang="fr-FR" dirty="0"/>
              <a:t>-</a:t>
            </a:r>
            <a:r>
              <a:rPr lang="fr-FR"/>
              <a:t>lecture production</a:t>
            </a:r>
            <a:endParaRPr lang="en-US" dirty="0"/>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sp>
        <p:nvSpPr>
          <p:cNvPr id="4" name="TextBox 3">
            <a:extLst>
              <a:ext uri="{FF2B5EF4-FFF2-40B4-BE49-F238E27FC236}">
                <a16:creationId xmlns:a16="http://schemas.microsoft.com/office/drawing/2014/main" id="{7BD7EF2C-1041-4992-9A3C-D10765D902B8}"/>
              </a:ext>
            </a:extLst>
          </p:cNvPr>
          <p:cNvSpPr txBox="1"/>
          <p:nvPr/>
        </p:nvSpPr>
        <p:spPr>
          <a:xfrm>
            <a:off x="1354199" y="4545377"/>
            <a:ext cx="2604880" cy="523220"/>
          </a:xfrm>
          <a:prstGeom prst="rect">
            <a:avLst/>
          </a:prstGeom>
          <a:noFill/>
        </p:spPr>
        <p:txBody>
          <a:bodyPr wrap="none" rtlCol="0">
            <a:spAutoFit/>
          </a:bodyPr>
          <a:lstStyle/>
          <a:p>
            <a:r>
              <a:rPr lang="en-US" sz="2800" dirty="0"/>
              <a:t>Compile to CDCL</a:t>
            </a:r>
          </a:p>
        </p:txBody>
      </p:sp>
      <p:sp>
        <p:nvSpPr>
          <p:cNvPr id="6" name="TextBox 5">
            <a:extLst>
              <a:ext uri="{FF2B5EF4-FFF2-40B4-BE49-F238E27FC236}">
                <a16:creationId xmlns:a16="http://schemas.microsoft.com/office/drawing/2014/main" id="{8C3C5586-FB5C-2D11-F014-4E1BC4F87B7B}"/>
              </a:ext>
            </a:extLst>
          </p:cNvPr>
          <p:cNvSpPr txBox="1"/>
          <p:nvPr/>
        </p:nvSpPr>
        <p:spPr>
          <a:xfrm>
            <a:off x="6283342" y="4545377"/>
            <a:ext cx="5179559" cy="523220"/>
          </a:xfrm>
          <a:prstGeom prst="rect">
            <a:avLst/>
          </a:prstGeom>
          <a:noFill/>
        </p:spPr>
        <p:txBody>
          <a:bodyPr wrap="none" rtlCol="0">
            <a:spAutoFit/>
          </a:bodyPr>
          <a:lstStyle/>
          <a:p>
            <a:r>
              <a:rPr lang="en-US" sz="2800" dirty="0"/>
              <a:t>Compile to CDCL + PB propagation</a:t>
            </a:r>
          </a:p>
        </p:txBody>
      </p:sp>
      <p:pic>
        <p:nvPicPr>
          <p:cNvPr id="5" name="Picture 4">
            <a:extLst>
              <a:ext uri="{FF2B5EF4-FFF2-40B4-BE49-F238E27FC236}">
                <a16:creationId xmlns:a16="http://schemas.microsoft.com/office/drawing/2014/main" id="{8FC0F49B-B662-A28F-BBC0-FFAFFDEEBB37}"/>
              </a:ext>
            </a:extLst>
          </p:cNvPr>
          <p:cNvPicPr>
            <a:picLocks noChangeAspect="1"/>
          </p:cNvPicPr>
          <p:nvPr/>
        </p:nvPicPr>
        <p:blipFill>
          <a:blip r:embed="rId2"/>
          <a:stretch>
            <a:fillRect/>
          </a:stretch>
        </p:blipFill>
        <p:spPr>
          <a:xfrm>
            <a:off x="2330156" y="2145141"/>
            <a:ext cx="8201025" cy="11036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416FDF2-5D8F-EB3F-9147-7575F36002EF}"/>
                  </a:ext>
                </a:extLst>
              </p:cNvPr>
              <p:cNvSpPr txBox="1"/>
              <p:nvPr/>
            </p:nvSpPr>
            <p:spPr>
              <a:xfrm>
                <a:off x="7551683" y="1690688"/>
                <a:ext cx="4445875"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≥2)</m:t>
                      </m:r>
                    </m:oMath>
                  </m:oMathPara>
                </a14:m>
                <a:endParaRPr lang="en-US" sz="2400" dirty="0"/>
              </a:p>
            </p:txBody>
          </p:sp>
        </mc:Choice>
        <mc:Fallback xmlns="">
          <p:sp>
            <p:nvSpPr>
              <p:cNvPr id="8" name="TextBox 7">
                <a:extLst>
                  <a:ext uri="{FF2B5EF4-FFF2-40B4-BE49-F238E27FC236}">
                    <a16:creationId xmlns:a16="http://schemas.microsoft.com/office/drawing/2014/main" id="{5416FDF2-5D8F-EB3F-9147-7575F36002EF}"/>
                  </a:ext>
                </a:extLst>
              </p:cNvPr>
              <p:cNvSpPr txBox="1">
                <a:spLocks noRot="1" noChangeAspect="1" noMove="1" noResize="1" noEditPoints="1" noAdjustHandles="1" noChangeArrowheads="1" noChangeShapeType="1" noTextEdit="1"/>
              </p:cNvSpPr>
              <p:nvPr/>
            </p:nvSpPr>
            <p:spPr>
              <a:xfrm>
                <a:off x="7551683" y="1690688"/>
                <a:ext cx="4445875" cy="738664"/>
              </a:xfrm>
              <a:prstGeom prst="rect">
                <a:avLst/>
              </a:prstGeom>
              <a:blipFill>
                <a:blip r:embed="rId3"/>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74825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EUF</a:t>
            </a:r>
          </a:p>
        </p:txBody>
      </p:sp>
      <p:pic>
        <p:nvPicPr>
          <p:cNvPr id="4" name="Picture 3">
            <a:extLst>
              <a:ext uri="{FF2B5EF4-FFF2-40B4-BE49-F238E27FC236}">
                <a16:creationId xmlns:a16="http://schemas.microsoft.com/office/drawing/2014/main" id="{6416CC39-5C2C-1023-FCBB-165750CB35F7}"/>
              </a:ext>
            </a:extLst>
          </p:cNvPr>
          <p:cNvPicPr>
            <a:picLocks noChangeAspect="1"/>
          </p:cNvPicPr>
          <p:nvPr/>
        </p:nvPicPr>
        <p:blipFill>
          <a:blip r:embed="rId2"/>
          <a:srcRect t="28498"/>
          <a:stretch>
            <a:fillRect/>
          </a:stretch>
        </p:blipFill>
        <p:spPr>
          <a:xfrm>
            <a:off x="59818" y="1932315"/>
            <a:ext cx="12072364" cy="4261451"/>
          </a:xfrm>
          <a:prstGeom prst="rect">
            <a:avLst/>
          </a:prstGeom>
        </p:spPr>
      </p:pic>
    </p:spTree>
    <p:extLst>
      <p:ext uri="{BB962C8B-B14F-4D97-AF65-F5344CB8AC3E}">
        <p14:creationId xmlns:p14="http://schemas.microsoft.com/office/powerpoint/2010/main" val="17899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A4D49E-7065-4144-8746-3128160E4DDF}"/>
              </a:ext>
            </a:extLst>
          </p:cNvPr>
          <p:cNvSpPr txBox="1">
            <a:spLocks/>
          </p:cNvSpPr>
          <p:nvPr/>
        </p:nvSpPr>
        <p:spPr>
          <a:xfrm>
            <a:off x="0" y="386215"/>
            <a:ext cx="203375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pitchFamily="34" charset="0"/>
              </a:rPr>
              <a:t>EUF</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9F00870-84F7-4F1A-A1BC-4FF2316D561D}"/>
                  </a:ext>
                </a:extLst>
              </p:cNvPr>
              <p:cNvSpPr txBox="1">
                <a:spLocks/>
              </p:cNvSpPr>
              <p:nvPr/>
            </p:nvSpPr>
            <p:spPr>
              <a:xfrm>
                <a:off x="282863" y="2325674"/>
                <a:ext cx="8382000" cy="15148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itchFamily="34" charset="0"/>
                  <a:buNone/>
                </a:pPr>
                <a:r>
                  <a:rPr lang="en-US" sz="2800" b="0">
                    <a:cs typeface="Calibri" pitchFamily="34" charset="0"/>
                  </a:rPr>
                  <a:t> </a:t>
                </a:r>
                <a14:m>
                  <m:oMath xmlns:m="http://schemas.openxmlformats.org/officeDocument/2006/math">
                    <m:r>
                      <a:rPr lang="en-US" sz="2800" i="1" dirty="0" smtClean="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2</m:t>
                        </m:r>
                      </m:sub>
                    </m:sSub>
                    <m:r>
                      <a:rPr lang="en-US" sz="2800" i="1" dirty="0" smtClean="0">
                        <a:latin typeface="Cambria Math"/>
                        <a:cs typeface="Calibri" pitchFamily="34" charset="0"/>
                      </a:rPr>
                      <m:t>,</m:t>
                    </m:r>
                    <m:r>
                      <a:rPr lang="en-US" sz="2800" i="1" dirty="0" smtClean="0">
                        <a:solidFill>
                          <a:srgbClr val="FF0000"/>
                        </a:solidFill>
                        <a:latin typeface="Cambria Math"/>
                        <a:cs typeface="Calibri" pitchFamily="34" charset="0"/>
                      </a:rPr>
                      <m:t> </m:t>
                    </m:r>
                    <m:r>
                      <a:rPr lang="en-US" sz="2800" i="1" dirty="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3</m:t>
                        </m:r>
                      </m:sub>
                    </m:sSub>
                    <m:r>
                      <a:rPr lang="en-US" sz="2800" i="1" dirty="0" smtClean="0">
                        <a:latin typeface="Cambria Math"/>
                        <a:cs typeface="Calibri" pitchFamily="34" charset="0"/>
                      </a:rPr>
                      <m:t>, </m:t>
                    </m:r>
                    <m:r>
                      <a:rPr lang="en-US" sz="2800" i="1" dirty="0" smtClean="0">
                        <a:solidFill>
                          <a:srgbClr val="D83B01"/>
                        </a:solidFill>
                        <a:latin typeface="Cambria Math"/>
                        <a:cs typeface="Calibri" pitchFamily="34" charset="0"/>
                        <a:sym typeface="Symbol"/>
                      </a:rPr>
                      <m:t>𝑎</m:t>
                    </m:r>
                    <m:r>
                      <a:rPr lang="en-US" sz="2800" i="1" baseline="-25000" dirty="0" smtClean="0">
                        <a:solidFill>
                          <a:srgbClr val="0070C0"/>
                        </a:solidFill>
                        <a:latin typeface="Cambria Math"/>
                        <a:cs typeface="Calibri" pitchFamily="34" charset="0"/>
                        <a:sym typeface="Symbol"/>
                      </a:rPr>
                      <m:t> </m:t>
                    </m:r>
                    <m:r>
                      <a:rPr lang="en-US" sz="2800" i="1" dirty="0" smtClean="0">
                        <a:latin typeface="Cambria Math"/>
                        <a:cs typeface="Calibri" pitchFamily="34" charset="0"/>
                        <a:sym typeface="Symbol"/>
                      </a:rPr>
                      <m:t>  </m:t>
                    </m:r>
                    <m:sSub>
                      <m:sSubPr>
                        <m:ctrlPr>
                          <a:rPr lang="en-US" sz="2800" i="1" dirty="0" smtClean="0">
                            <a:solidFill>
                              <a:srgbClr val="107C10"/>
                            </a:solidFill>
                            <a:latin typeface="Cambria Math" panose="02040503050406030204" pitchFamily="18" charset="0"/>
                            <a:cs typeface="Calibri" pitchFamily="34" charset="0"/>
                            <a:sym typeface="Symbol"/>
                          </a:rPr>
                        </m:ctrlPr>
                      </m:sSubPr>
                      <m:e>
                        <m:r>
                          <a:rPr lang="en-US" sz="2800" i="1" dirty="0" smtClean="0">
                            <a:solidFill>
                              <a:srgbClr val="107C10"/>
                            </a:solidFill>
                            <a:latin typeface="Cambria Math"/>
                            <a:cs typeface="Calibri" pitchFamily="34" charset="0"/>
                            <a:sym typeface="Symbol"/>
                          </a:rPr>
                          <m:t>𝑣</m:t>
                        </m:r>
                      </m:e>
                      <m:sub>
                        <m:r>
                          <a:rPr lang="en-US" sz="2800" i="1" dirty="0" smtClean="0">
                            <a:solidFill>
                              <a:srgbClr val="107C10"/>
                            </a:solidFill>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dirty="0" smtClean="0">
                        <a:latin typeface="Cambria Math"/>
                        <a:cs typeface="Calibri" pitchFamily="34" charset="0"/>
                        <a:sym typeface="Symbol"/>
                      </a:rPr>
                      <m:t> </m:t>
                    </m:r>
                  </m:oMath>
                </a14:m>
                <a:endParaRPr lang="en-US" sz="2800">
                  <a:latin typeface="Cambria Math"/>
                  <a:cs typeface="Calibri" pitchFamily="34" charset="0"/>
                  <a:sym typeface="Symbol"/>
                </a:endParaRPr>
              </a:p>
              <a:p>
                <a:pPr>
                  <a:buFont typeface="Arial" pitchFamily="34" charset="0"/>
                  <a:buNone/>
                </a:pPr>
                <a:r>
                  <a:rPr lang="en-US" sz="2800">
                    <a:cs typeface="Calibri" pitchFamily="34" charset="0"/>
                    <a:sym typeface="Symbol"/>
                  </a:rPr>
                  <a:t> </a:t>
                </a:r>
                <a14:m>
                  <m:oMath xmlns:m="http://schemas.openxmlformats.org/officeDocument/2006/math">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r>
                          <a:rPr lang="en-US" sz="2800" i="1" dirty="0" smtClean="0">
                            <a:latin typeface="Cambria Math"/>
                            <a:cs typeface="Calibri" pitchFamily="34" charset="0"/>
                            <a:sym typeface="Symbol"/>
                          </a:rPr>
                          <m:t>𝑎</m:t>
                        </m:r>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3</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r>
                      <a:rPr lang="en-US" sz="2800" i="1" dirty="0" smtClean="0">
                        <a:latin typeface="Cambria Math"/>
                        <a:cs typeface="Calibri" pitchFamily="34" charset="0"/>
                        <a:sym typeface="Symbol"/>
                      </a:rPr>
                      <m:t>(</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oMath>
                </a14:m>
                <a:r>
                  <a:rPr lang="en-US" sz="2800">
                    <a:cs typeface="Calibri" pitchFamily="34" charset="0"/>
                    <a:sym typeface="Symbol"/>
                  </a:rPr>
                  <a:t> </a:t>
                </a:r>
                <a:endParaRPr lang="en-US" sz="2800">
                  <a:solidFill>
                    <a:srgbClr val="0070C0"/>
                  </a:solidFill>
                  <a:cs typeface="Calibri" pitchFamily="34" charset="0"/>
                  <a:sym typeface="Symbol"/>
                </a:endParaRPr>
              </a:p>
            </p:txBody>
          </p:sp>
        </mc:Choice>
        <mc:Fallback xmlns="">
          <p:sp>
            <p:nvSpPr>
              <p:cNvPr id="7" name="Content Placeholder 2">
                <a:extLst>
                  <a:ext uri="{FF2B5EF4-FFF2-40B4-BE49-F238E27FC236}">
                    <a16:creationId xmlns:a16="http://schemas.microsoft.com/office/drawing/2014/main" id="{59F00870-84F7-4F1A-A1BC-4FF2316D561D}"/>
                  </a:ext>
                </a:extLst>
              </p:cNvPr>
              <p:cNvSpPr txBox="1">
                <a:spLocks noRot="1" noChangeAspect="1" noMove="1" noResize="1" noEditPoints="1" noAdjustHandles="1" noChangeArrowheads="1" noChangeShapeType="1" noTextEdit="1"/>
              </p:cNvSpPr>
              <p:nvPr/>
            </p:nvSpPr>
            <p:spPr>
              <a:xfrm>
                <a:off x="282863" y="2325674"/>
                <a:ext cx="8382000" cy="15148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D85E68-D3E4-4D46-B968-14995EB2946D}"/>
                  </a:ext>
                </a:extLst>
              </p:cNvPr>
              <p:cNvSpPr txBox="1"/>
              <p:nvPr/>
            </p:nvSpPr>
            <p:spPr>
              <a:xfrm>
                <a:off x="543789" y="1456314"/>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9" name="TextBox 8">
                <a:extLst>
                  <a:ext uri="{FF2B5EF4-FFF2-40B4-BE49-F238E27FC236}">
                    <a16:creationId xmlns:a16="http://schemas.microsoft.com/office/drawing/2014/main" id="{34D85E68-D3E4-4D46-B968-14995EB2946D}"/>
                  </a:ext>
                </a:extLst>
              </p:cNvPr>
              <p:cNvSpPr txBox="1">
                <a:spLocks noRot="1" noChangeAspect="1" noMove="1" noResize="1" noEditPoints="1" noAdjustHandles="1" noChangeArrowheads="1" noChangeShapeType="1" noTextEdit="1"/>
              </p:cNvSpPr>
              <p:nvPr/>
            </p:nvSpPr>
            <p:spPr>
              <a:xfrm>
                <a:off x="543789" y="1456314"/>
                <a:ext cx="7899400"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8A8F88-B17F-487E-8934-8D3977CAC45F}"/>
                  </a:ext>
                </a:extLst>
              </p:cNvPr>
              <p:cNvSpPr/>
              <p:nvPr/>
            </p:nvSpPr>
            <p:spPr bwMode="auto">
              <a:xfrm>
                <a:off x="7174062" y="3271896"/>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D83B01"/>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oMath>
                </a14:m>
                <a:r>
                  <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rPr>
                  <a:t> </a:t>
                </a:r>
              </a:p>
            </p:txBody>
          </p:sp>
        </mc:Choice>
        <mc:Fallback xmlns="">
          <p:sp>
            <p:nvSpPr>
              <p:cNvPr id="12" name="Oval 11">
                <a:extLst>
                  <a:ext uri="{FF2B5EF4-FFF2-40B4-BE49-F238E27FC236}">
                    <a16:creationId xmlns:a16="http://schemas.microsoft.com/office/drawing/2014/main" id="{3F8A8F88-B17F-487E-8934-8D3977CAC45F}"/>
                  </a:ext>
                </a:extLst>
              </p:cNvPr>
              <p:cNvSpPr>
                <a:spLocks noRot="1" noChangeAspect="1" noMove="1" noResize="1" noEditPoints="1" noAdjustHandles="1" noChangeArrowheads="1" noChangeShapeType="1" noTextEdit="1"/>
              </p:cNvSpPr>
              <p:nvPr/>
            </p:nvSpPr>
            <p:spPr bwMode="auto">
              <a:xfrm>
                <a:off x="7174062" y="3271896"/>
                <a:ext cx="1625601" cy="1529165"/>
              </a:xfrm>
              <a:prstGeom prst="ellipse">
                <a:avLst/>
              </a:prstGeom>
              <a:blipFill>
                <a:blip r:embed="rId5"/>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A00AD31-A571-4845-98C9-33F768BC0724}"/>
                  </a:ext>
                </a:extLst>
              </p:cNvPr>
              <p:cNvSpPr/>
              <p:nvPr/>
            </p:nvSpPr>
            <p:spPr bwMode="auto">
              <a:xfrm>
                <a:off x="8934464" y="3611241"/>
                <a:ext cx="960582" cy="850473"/>
              </a:xfrm>
              <a:prstGeom prst="ellipse">
                <a:avLst/>
              </a:prstGeom>
              <a:gradFill rotWithShape="1">
                <a:gsLst>
                  <a:gs pos="0">
                    <a:srgbClr val="DCDDA9"/>
                  </a:gs>
                  <a:gs pos="100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0" cap="none" spc="0" normalizeH="0" baseline="0" noProof="0" dirty="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1</m:t>
                          </m:r>
                        </m:sub>
                      </m:sSub>
                    </m:oMath>
                  </m:oMathPara>
                </a14:m>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3" name="Oval 12">
                <a:extLst>
                  <a:ext uri="{FF2B5EF4-FFF2-40B4-BE49-F238E27FC236}">
                    <a16:creationId xmlns:a16="http://schemas.microsoft.com/office/drawing/2014/main" id="{0A00AD31-A571-4845-98C9-33F768BC0724}"/>
                  </a:ext>
                </a:extLst>
              </p:cNvPr>
              <p:cNvSpPr>
                <a:spLocks noRot="1" noChangeAspect="1" noMove="1" noResize="1" noEditPoints="1" noAdjustHandles="1" noChangeArrowheads="1" noChangeShapeType="1" noTextEdit="1"/>
              </p:cNvSpPr>
              <p:nvPr/>
            </p:nvSpPr>
            <p:spPr bwMode="auto">
              <a:xfrm>
                <a:off x="8934464" y="3611241"/>
                <a:ext cx="960582" cy="850473"/>
              </a:xfrm>
              <a:prstGeom prst="ellipse">
                <a:avLst/>
              </a:prstGeom>
              <a:blipFill>
                <a:blip r:embed="rId6"/>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8612402A-1911-4D11-8455-718D596415CF}"/>
                  </a:ext>
                </a:extLst>
              </p:cNvPr>
              <p:cNvSpPr txBox="1">
                <a:spLocks/>
              </p:cNvSpPr>
              <p:nvPr/>
            </p:nvSpPr>
            <p:spPr>
              <a:xfrm>
                <a:off x="443344" y="5056013"/>
                <a:ext cx="7148945" cy="86177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2: Apply Congruence Rule:</a:t>
                </a:r>
              </a:p>
              <a:p>
                <a:pPr marL="384954" lvl="0" indent="-384954">
                  <a:lnSpc>
                    <a:spcPct val="90000"/>
                  </a:lnSpc>
                  <a:spcBef>
                    <a:spcPct val="20000"/>
                  </a:spcBef>
                  <a:buSzPct val="90000"/>
                </a:pPr>
                <a14:m>
                  <m:oMath xmlns:m="http://schemas.openxmlformats.org/officeDocument/2006/math">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𝑎</m:t>
                    </m:r>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baseline="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2</m:t>
                        </m:r>
                      </m:sub>
                    </m:sSub>
                  </m:oMath>
                </a14:m>
                <a:r>
                  <a:rPr kumimoji="0" lang="en-US" sz="2800" b="0" u="none" strike="noStrike" kern="1200" cap="none" spc="0" normalizeH="0" noProof="0">
                    <a:ln>
                      <a:noFill/>
                    </a:ln>
                    <a:solidFill>
                      <a:srgbClr val="FF0000"/>
                    </a:solidFill>
                    <a:effectLst/>
                    <a:uLnTx/>
                    <a:uFillTx/>
                    <a:latin typeface="Calibri" pitchFamily="34" charset="0"/>
                    <a:cs typeface="Calibri" pitchFamily="34" charset="0"/>
                  </a:rPr>
                  <a:t>   implies </a:t>
                </a:r>
                <a14:m>
                  <m:oMath xmlns:m="http://schemas.openxmlformats.org/officeDocument/2006/math">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𝑎</m:t>
                        </m:r>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2</m:t>
                            </m:r>
                          </m:sub>
                        </m:sSub>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       </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1</m:t>
                        </m:r>
                      </m:sub>
                    </m:s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3</m:t>
                        </m:r>
                      </m:sub>
                    </m:sSub>
                  </m:oMath>
                </a14:m>
                <a:endParaRPr kumimoji="0" lang="en-US" sz="2800" b="0" u="none" strike="noStrike" kern="1200" cap="none" spc="0" normalizeH="0" noProof="0">
                  <a:ln>
                    <a:noFill/>
                  </a:ln>
                  <a:solidFill>
                    <a:srgbClr val="FF0000"/>
                  </a:solidFill>
                  <a:effectLst/>
                  <a:uLnTx/>
                  <a:uFillTx/>
                  <a:latin typeface="Calibri" pitchFamily="34" charset="0"/>
                  <a:cs typeface="Calibri" pitchFamily="34" charset="0"/>
                </a:endParaRPr>
              </a:p>
            </p:txBody>
          </p:sp>
        </mc:Choice>
        <mc:Fallback xmlns="">
          <p:sp>
            <p:nvSpPr>
              <p:cNvPr id="15" name="Content Placeholder 2">
                <a:extLst>
                  <a:ext uri="{FF2B5EF4-FFF2-40B4-BE49-F238E27FC236}">
                    <a16:creationId xmlns:a16="http://schemas.microsoft.com/office/drawing/2014/main" id="{8612402A-1911-4D11-8455-718D596415CF}"/>
                  </a:ext>
                </a:extLst>
              </p:cNvPr>
              <p:cNvSpPr txBox="1">
                <a:spLocks noRot="1" noChangeAspect="1" noMove="1" noResize="1" noEditPoints="1" noAdjustHandles="1" noChangeArrowheads="1" noChangeShapeType="1" noTextEdit="1"/>
              </p:cNvSpPr>
              <p:nvPr/>
            </p:nvSpPr>
            <p:spPr>
              <a:xfrm>
                <a:off x="443344" y="5056013"/>
                <a:ext cx="7148945" cy="861774"/>
              </a:xfrm>
              <a:prstGeom prst="rect">
                <a:avLst/>
              </a:prstGeom>
              <a:blipFill>
                <a:blip r:embed="rId7"/>
                <a:stretch>
                  <a:fillRect l="-3072" t="-17606" b="-24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DE974972-1409-4BA8-B400-2DEC1ABD1EEB}"/>
                  </a:ext>
                </a:extLst>
              </p:cNvPr>
              <p:cNvSpPr/>
              <p:nvPr/>
            </p:nvSpPr>
            <p:spPr bwMode="auto">
              <a:xfrm>
                <a:off x="7174062" y="4902382"/>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style>
              <a:lnRef idx="0">
                <a:scrgbClr r="0" g="0" b="0"/>
              </a:lnRef>
              <a:fillRef idx="0">
                <a:scrgbClr r="0" g="0" b="0"/>
              </a:fillRef>
              <a:effectRef idx="0">
                <a:scrgbClr r="0" g="0" b="0"/>
              </a:effectRef>
              <a:fontRef idx="major"/>
            </p:style>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FF0000"/>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1</m:t>
                        </m:r>
                      </m:sub>
                    </m:sSub>
                  </m:oMath>
                </a14:m>
                <a:r>
                  <a:rPr kumimoji="0" lang="en-US" sz="2400" b="0" i="0" u="none" strike="noStrike" kern="0" cap="none" spc="0" normalizeH="0" baseline="0" noProof="0">
                    <a:ln>
                      <a:noFill/>
                    </a:ln>
                    <a:solidFill>
                      <a:srgbClr val="107C10"/>
                    </a:solidFill>
                    <a:effectLst/>
                    <a:uLnTx/>
                    <a:uFillTx/>
                    <a:latin typeface="Calibri" pitchFamily="34" charset="0"/>
                    <a:ea typeface="+mn-ea"/>
                    <a:cs typeface="Calibri" pitchFamily="34" charset="0"/>
                  </a:rPr>
                  <a:t> </a:t>
                </a:r>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9" name="Oval 18">
                <a:extLst>
                  <a:ext uri="{FF2B5EF4-FFF2-40B4-BE49-F238E27FC236}">
                    <a16:creationId xmlns:a16="http://schemas.microsoft.com/office/drawing/2014/main" id="{DE974972-1409-4BA8-B400-2DEC1ABD1EEB}"/>
                  </a:ext>
                </a:extLst>
              </p:cNvPr>
              <p:cNvSpPr>
                <a:spLocks noRot="1" noChangeAspect="1" noMove="1" noResize="1" noEditPoints="1" noAdjustHandles="1" noChangeArrowheads="1" noChangeShapeType="1" noTextEdit="1"/>
              </p:cNvSpPr>
              <p:nvPr/>
            </p:nvSpPr>
            <p:spPr bwMode="auto">
              <a:xfrm>
                <a:off x="7174062" y="4902382"/>
                <a:ext cx="1625601" cy="1529165"/>
              </a:xfrm>
              <a:prstGeom prst="ellipse">
                <a:avLst/>
              </a:prstGeom>
              <a:blipFill>
                <a:blip r:embed="rId8"/>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15462653-6E57-4B37-88EF-F01BD32D43F0}"/>
              </a:ext>
            </a:extLst>
          </p:cNvPr>
          <p:cNvSpPr txBox="1">
            <a:spLocks/>
          </p:cNvSpPr>
          <p:nvPr/>
        </p:nvSpPr>
        <p:spPr>
          <a:xfrm>
            <a:off x="443345" y="3842580"/>
            <a:ext cx="7148945" cy="387798"/>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1: Equivalence classes from equalities</a:t>
            </a:r>
          </a:p>
        </p:txBody>
      </p:sp>
      <p:sp>
        <p:nvSpPr>
          <p:cNvPr id="22" name="TextBox 21">
            <a:extLst>
              <a:ext uri="{FF2B5EF4-FFF2-40B4-BE49-F238E27FC236}">
                <a16:creationId xmlns:a16="http://schemas.microsoft.com/office/drawing/2014/main" id="{2463C1ED-E583-4C35-ABAA-3C3E565A64E4}"/>
              </a:ext>
            </a:extLst>
          </p:cNvPr>
          <p:cNvSpPr txBox="1"/>
          <p:nvPr/>
        </p:nvSpPr>
        <p:spPr>
          <a:xfrm>
            <a:off x="9895046" y="3694845"/>
            <a:ext cx="2094163"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Union Find</a:t>
            </a:r>
          </a:p>
        </p:txBody>
      </p:sp>
      <p:sp>
        <p:nvSpPr>
          <p:cNvPr id="24" name="TextBox 23">
            <a:extLst>
              <a:ext uri="{FF2B5EF4-FFF2-40B4-BE49-F238E27FC236}">
                <a16:creationId xmlns:a16="http://schemas.microsoft.com/office/drawing/2014/main" id="{3E0E9CA6-2802-4C3E-8AF9-EC9D39E33A0E}"/>
              </a:ext>
            </a:extLst>
          </p:cNvPr>
          <p:cNvSpPr txBox="1"/>
          <p:nvPr/>
        </p:nvSpPr>
        <p:spPr>
          <a:xfrm>
            <a:off x="10085002" y="5280168"/>
            <a:ext cx="1714252"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E-graph</a:t>
            </a:r>
            <a:r>
              <a:rPr lang="en-US" sz="2400">
                <a:gradFill>
                  <a:gsLst>
                    <a:gs pos="2917">
                      <a:schemeClr val="tx1"/>
                    </a:gs>
                    <a:gs pos="30000">
                      <a:schemeClr val="tx1"/>
                    </a:gs>
                  </a:gsLst>
                  <a:lin ang="5400000" scaled="0"/>
                </a:gradFill>
              </a:rPr>
              <a:t> </a:t>
            </a:r>
          </a:p>
        </p:txBody>
      </p:sp>
      <p:sp>
        <p:nvSpPr>
          <p:cNvPr id="25" name="TextBox 24">
            <a:extLst>
              <a:ext uri="{FF2B5EF4-FFF2-40B4-BE49-F238E27FC236}">
                <a16:creationId xmlns:a16="http://schemas.microsoft.com/office/drawing/2014/main" id="{54C44D54-3B9E-4EA3-845D-81B0E7858CC0}"/>
              </a:ext>
            </a:extLst>
          </p:cNvPr>
          <p:cNvSpPr txBox="1"/>
          <p:nvPr/>
        </p:nvSpPr>
        <p:spPr>
          <a:xfrm>
            <a:off x="8443189" y="1486627"/>
            <a:ext cx="3544047" cy="1446550"/>
          </a:xfrm>
          <a:prstGeom prst="rect">
            <a:avLst/>
          </a:prstGeom>
          <a:noFill/>
        </p:spPr>
        <p:txBody>
          <a:bodyPr wrap="none" lIns="182880" tIns="146304" rIns="182880" bIns="146304" rtlCol="0">
            <a:spAutoFit/>
          </a:bodyPr>
          <a:lstStyle/>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Produce Proofs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Incremental Updates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Propagate Literals</a:t>
            </a:r>
          </a:p>
        </p:txBody>
      </p:sp>
    </p:spTree>
    <p:custDataLst>
      <p:tags r:id="rId1"/>
    </p:custDataLst>
    <p:extLst>
      <p:ext uri="{BB962C8B-B14F-4D97-AF65-F5344CB8AC3E}">
        <p14:creationId xmlns:p14="http://schemas.microsoft.com/office/powerpoint/2010/main" val="206247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5" grpId="0"/>
      <p:bldP spid="19" grpId="0" animBg="1"/>
      <p:bldP spid="21" grpId="0"/>
      <p:bldP spid="22"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data-structure</a:t>
            </a:r>
          </a:p>
        </p:txBody>
      </p:sp>
      <p:pic>
        <p:nvPicPr>
          <p:cNvPr id="5" name="Picture 4">
            <a:extLst>
              <a:ext uri="{FF2B5EF4-FFF2-40B4-BE49-F238E27FC236}">
                <a16:creationId xmlns:a16="http://schemas.microsoft.com/office/drawing/2014/main" id="{77C997A3-4377-2480-2E5B-708F11B82779}"/>
              </a:ext>
            </a:extLst>
          </p:cNvPr>
          <p:cNvPicPr>
            <a:picLocks noChangeAspect="1"/>
          </p:cNvPicPr>
          <p:nvPr/>
        </p:nvPicPr>
        <p:blipFill>
          <a:blip r:embed="rId2"/>
          <a:stretch>
            <a:fillRect/>
          </a:stretch>
        </p:blipFill>
        <p:spPr>
          <a:xfrm>
            <a:off x="249323" y="1438015"/>
            <a:ext cx="11582995" cy="5054860"/>
          </a:xfrm>
          <a:prstGeom prst="rect">
            <a:avLst/>
          </a:prstGeom>
        </p:spPr>
      </p:pic>
    </p:spTree>
    <p:extLst>
      <p:ext uri="{BB962C8B-B14F-4D97-AF65-F5344CB8AC3E}">
        <p14:creationId xmlns:p14="http://schemas.microsoft.com/office/powerpoint/2010/main" val="308011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a:xfrm>
            <a:off x="838199" y="365125"/>
            <a:ext cx="10762561" cy="1325563"/>
          </a:xfrm>
        </p:spPr>
        <p:txBody>
          <a:bodyPr/>
          <a:lstStyle/>
          <a:p>
            <a:r>
              <a:rPr lang="en-US" dirty="0"/>
              <a:t>EUF – union-find w. path compression, siblings</a:t>
            </a:r>
          </a:p>
        </p:txBody>
      </p:sp>
      <p:sp>
        <p:nvSpPr>
          <p:cNvPr id="4" name="Content Placeholder 3">
            <a:extLst>
              <a:ext uri="{FF2B5EF4-FFF2-40B4-BE49-F238E27FC236}">
                <a16:creationId xmlns:a16="http://schemas.microsoft.com/office/drawing/2014/main" id="{F1673E32-E6B9-0F4E-1BC7-8B37EF553B75}"/>
              </a:ext>
            </a:extLst>
          </p:cNvPr>
          <p:cNvSpPr>
            <a:spLocks noGrp="1"/>
          </p:cNvSpPr>
          <p:nvPr>
            <p:ph idx="1"/>
          </p:nvPr>
        </p:nvSpPr>
        <p:spPr/>
        <p:txBody>
          <a:bodyPr/>
          <a:lstStyle/>
          <a:p>
            <a:r>
              <a:rPr lang="en-US" b="1" dirty="0"/>
              <a:t>Z3 uses path compression </a:t>
            </a:r>
            <a:r>
              <a:rPr lang="en-US" dirty="0"/>
              <a:t>to ensure roots are within a single hop of </a:t>
            </a:r>
            <a:r>
              <a:rPr lang="en-US" i="1" dirty="0"/>
              <a:t>find</a:t>
            </a:r>
          </a:p>
          <a:p>
            <a:r>
              <a:rPr lang="en-US" dirty="0"/>
              <a:t>Maintain separate singly linked cyclic list of siblings</a:t>
            </a:r>
          </a:p>
          <a:p>
            <a:pPr marL="0" indent="0">
              <a:buNone/>
            </a:pPr>
            <a:endParaRPr lang="en-US" b="1" dirty="0"/>
          </a:p>
        </p:txBody>
      </p:sp>
      <p:sp>
        <p:nvSpPr>
          <p:cNvPr id="6" name="Oval 5">
            <a:extLst>
              <a:ext uri="{FF2B5EF4-FFF2-40B4-BE49-F238E27FC236}">
                <a16:creationId xmlns:a16="http://schemas.microsoft.com/office/drawing/2014/main" id="{2BD6201C-E88C-6B83-9A3B-3EF74C647C4E}"/>
              </a:ext>
            </a:extLst>
          </p:cNvPr>
          <p:cNvSpPr/>
          <p:nvPr/>
        </p:nvSpPr>
        <p:spPr>
          <a:xfrm>
            <a:off x="1556503" y="396175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7BC55ADF-EEF8-7AE3-4661-101AD8357721}"/>
              </a:ext>
            </a:extLst>
          </p:cNvPr>
          <p:cNvSpPr/>
          <p:nvPr/>
        </p:nvSpPr>
        <p:spPr>
          <a:xfrm>
            <a:off x="349761" y="5313031"/>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11" name="Oval 10">
            <a:extLst>
              <a:ext uri="{FF2B5EF4-FFF2-40B4-BE49-F238E27FC236}">
                <a16:creationId xmlns:a16="http://schemas.microsoft.com/office/drawing/2014/main" id="{72A9B383-A3EF-B7E0-10C3-E5DBC0A80AB2}"/>
              </a:ext>
            </a:extLst>
          </p:cNvPr>
          <p:cNvSpPr/>
          <p:nvPr/>
        </p:nvSpPr>
        <p:spPr>
          <a:xfrm>
            <a:off x="2499055" y="5372297"/>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14" name="Arrow: Right 13">
            <a:extLst>
              <a:ext uri="{FF2B5EF4-FFF2-40B4-BE49-F238E27FC236}">
                <a16:creationId xmlns:a16="http://schemas.microsoft.com/office/drawing/2014/main" id="{0B333FDA-D2DD-CAFF-0C21-681657D755AC}"/>
              </a:ext>
            </a:extLst>
          </p:cNvPr>
          <p:cNvSpPr/>
          <p:nvPr/>
        </p:nvSpPr>
        <p:spPr>
          <a:xfrm rot="18601934">
            <a:off x="605999" y="4747456"/>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2CFDCE3-72FE-1DD9-56FD-2DD707E9950F}"/>
              </a:ext>
            </a:extLst>
          </p:cNvPr>
          <p:cNvSpPr/>
          <p:nvPr/>
        </p:nvSpPr>
        <p:spPr>
          <a:xfrm rot="14065304">
            <a:off x="1690741" y="4827230"/>
            <a:ext cx="1273386" cy="160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7B099A-6101-26F0-C1AF-CD6BA1E3B13F}"/>
                  </a:ext>
                </a:extLst>
              </p:cNvPr>
              <p:cNvSpPr txBox="1"/>
              <p:nvPr/>
            </p:nvSpPr>
            <p:spPr>
              <a:xfrm>
                <a:off x="857532" y="632756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827B099A-6101-26F0-C1AF-CD6BA1E3B13F}"/>
                  </a:ext>
                </a:extLst>
              </p:cNvPr>
              <p:cNvSpPr txBox="1">
                <a:spLocks noRot="1" noChangeAspect="1" noMove="1" noResize="1" noEditPoints="1" noAdjustHandles="1" noChangeArrowheads="1" noChangeShapeType="1" noTextEdit="1"/>
              </p:cNvSpPr>
              <p:nvPr/>
            </p:nvSpPr>
            <p:spPr>
              <a:xfrm>
                <a:off x="857532" y="6327562"/>
                <a:ext cx="1751890" cy="369332"/>
              </a:xfrm>
              <a:prstGeom prst="rect">
                <a:avLst/>
              </a:prstGeom>
              <a:blipFill>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26065A-50FF-1D0E-5108-252B7B5A0A50}"/>
                  </a:ext>
                </a:extLst>
              </p:cNvPr>
              <p:cNvSpPr txBox="1"/>
              <p:nvPr/>
            </p:nvSpPr>
            <p:spPr>
              <a:xfrm>
                <a:off x="1435033" y="5014490"/>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7226065A-50FF-1D0E-5108-252B7B5A0A50}"/>
                  </a:ext>
                </a:extLst>
              </p:cNvPr>
              <p:cNvSpPr txBox="1">
                <a:spLocks noRot="1" noChangeAspect="1" noMove="1" noResize="1" noEditPoints="1" noAdjustHandles="1" noChangeArrowheads="1" noChangeShapeType="1" noTextEdit="1"/>
              </p:cNvSpPr>
              <p:nvPr/>
            </p:nvSpPr>
            <p:spPr>
              <a:xfrm>
                <a:off x="1435033" y="5014490"/>
                <a:ext cx="1111651" cy="369332"/>
              </a:xfrm>
              <a:prstGeom prst="rect">
                <a:avLst/>
              </a:prstGeom>
              <a:blipFill>
                <a:blip r:embed="rId3"/>
                <a:stretch>
                  <a:fillRect b="-13333"/>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246574A7-0A43-6FE2-52B5-DEC1BC2C23D6}"/>
              </a:ext>
            </a:extLst>
          </p:cNvPr>
          <p:cNvSpPr/>
          <p:nvPr/>
        </p:nvSpPr>
        <p:spPr>
          <a:xfrm>
            <a:off x="8070045" y="376966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Oval 23">
            <a:extLst>
              <a:ext uri="{FF2B5EF4-FFF2-40B4-BE49-F238E27FC236}">
                <a16:creationId xmlns:a16="http://schemas.microsoft.com/office/drawing/2014/main" id="{7B6B4CDB-4159-87A4-9A50-662550591254}"/>
              </a:ext>
            </a:extLst>
          </p:cNvPr>
          <p:cNvSpPr/>
          <p:nvPr/>
        </p:nvSpPr>
        <p:spPr>
          <a:xfrm>
            <a:off x="6863303" y="5120944"/>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5" name="Oval 24">
            <a:extLst>
              <a:ext uri="{FF2B5EF4-FFF2-40B4-BE49-F238E27FC236}">
                <a16:creationId xmlns:a16="http://schemas.microsoft.com/office/drawing/2014/main" id="{3207F128-474B-2875-AFBA-090A7C75B745}"/>
              </a:ext>
            </a:extLst>
          </p:cNvPr>
          <p:cNvSpPr/>
          <p:nvPr/>
        </p:nvSpPr>
        <p:spPr>
          <a:xfrm>
            <a:off x="9012597" y="5180210"/>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6" name="Oval 25">
            <a:extLst>
              <a:ext uri="{FF2B5EF4-FFF2-40B4-BE49-F238E27FC236}">
                <a16:creationId xmlns:a16="http://schemas.microsoft.com/office/drawing/2014/main" id="{D4D5FBA9-78EB-B683-F381-563B7D9F8EC1}"/>
              </a:ext>
            </a:extLst>
          </p:cNvPr>
          <p:cNvSpPr/>
          <p:nvPr/>
        </p:nvSpPr>
        <p:spPr>
          <a:xfrm>
            <a:off x="10797431" y="430118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7" name="Oval 26">
            <a:extLst>
              <a:ext uri="{FF2B5EF4-FFF2-40B4-BE49-F238E27FC236}">
                <a16:creationId xmlns:a16="http://schemas.microsoft.com/office/drawing/2014/main" id="{3518BBC4-320B-CEEB-5FE6-527ABA75DF43}"/>
              </a:ext>
            </a:extLst>
          </p:cNvPr>
          <p:cNvSpPr/>
          <p:nvPr/>
        </p:nvSpPr>
        <p:spPr>
          <a:xfrm>
            <a:off x="10797431" y="5623676"/>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8" name="Arrow: Right 27">
            <a:extLst>
              <a:ext uri="{FF2B5EF4-FFF2-40B4-BE49-F238E27FC236}">
                <a16:creationId xmlns:a16="http://schemas.microsoft.com/office/drawing/2014/main" id="{D21706A9-596E-ABA4-A311-2A28692CC479}"/>
              </a:ext>
            </a:extLst>
          </p:cNvPr>
          <p:cNvSpPr/>
          <p:nvPr/>
        </p:nvSpPr>
        <p:spPr>
          <a:xfrm rot="18601934">
            <a:off x="7134611" y="4638328"/>
            <a:ext cx="1273386" cy="104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E6F379A8-060C-E5B6-3441-43F8EA75038A}"/>
              </a:ext>
            </a:extLst>
          </p:cNvPr>
          <p:cNvSpPr/>
          <p:nvPr/>
        </p:nvSpPr>
        <p:spPr>
          <a:xfrm rot="14322093">
            <a:off x="8148560" y="4709603"/>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335A8ED4-2781-5C48-B3F6-B8B4AD62FAAF}"/>
              </a:ext>
            </a:extLst>
          </p:cNvPr>
          <p:cNvSpPr/>
          <p:nvPr/>
        </p:nvSpPr>
        <p:spPr>
          <a:xfrm rot="12841974">
            <a:off x="8366911" y="4833727"/>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221AD57-D30C-C060-E42C-D08214BD31E9}"/>
              </a:ext>
            </a:extLst>
          </p:cNvPr>
          <p:cNvSpPr/>
          <p:nvPr/>
        </p:nvSpPr>
        <p:spPr>
          <a:xfrm rot="11622959">
            <a:off x="8605218" y="4172802"/>
            <a:ext cx="2278543" cy="137891"/>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CA64E7C-9607-2362-EE3D-8B8FA33CBA96}"/>
                  </a:ext>
                </a:extLst>
              </p:cNvPr>
              <p:cNvSpPr txBox="1"/>
              <p:nvPr/>
            </p:nvSpPr>
            <p:spPr>
              <a:xfrm>
                <a:off x="6560064" y="334543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2CA64E7C-9607-2362-EE3D-8B8FA33CBA96}"/>
                  </a:ext>
                </a:extLst>
              </p:cNvPr>
              <p:cNvSpPr txBox="1">
                <a:spLocks noRot="1" noChangeAspect="1" noMove="1" noResize="1" noEditPoints="1" noAdjustHandles="1" noChangeArrowheads="1" noChangeShapeType="1" noTextEdit="1"/>
              </p:cNvSpPr>
              <p:nvPr/>
            </p:nvSpPr>
            <p:spPr>
              <a:xfrm>
                <a:off x="6560064" y="3345437"/>
                <a:ext cx="1090876" cy="369332"/>
              </a:xfrm>
              <a:prstGeom prst="rect">
                <a:avLst/>
              </a:prstGeom>
              <a:blipFill>
                <a:blip r:embed="rId4"/>
                <a:stretch>
                  <a:fillRect b="-13333"/>
                </a:stretch>
              </a:blipFill>
            </p:spPr>
            <p:txBody>
              <a:bodyPr/>
              <a:lstStyle/>
              <a:p>
                <a:r>
                  <a:rPr lang="en-US">
                    <a:noFill/>
                  </a:rPr>
                  <a:t> </a:t>
                </a:r>
              </a:p>
            </p:txBody>
          </p:sp>
        </mc:Fallback>
      </mc:AlternateContent>
      <p:sp>
        <p:nvSpPr>
          <p:cNvPr id="40" name="Arrow: Curved Left 39">
            <a:extLst>
              <a:ext uri="{FF2B5EF4-FFF2-40B4-BE49-F238E27FC236}">
                <a16:creationId xmlns:a16="http://schemas.microsoft.com/office/drawing/2014/main" id="{B308F912-B95E-3935-0273-4D0C15F4353E}"/>
              </a:ext>
            </a:extLst>
          </p:cNvPr>
          <p:cNvSpPr/>
          <p:nvPr/>
        </p:nvSpPr>
        <p:spPr>
          <a:xfrm rot="19434895">
            <a:off x="2534507" y="3784597"/>
            <a:ext cx="352327" cy="17654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urved Left 40">
            <a:extLst>
              <a:ext uri="{FF2B5EF4-FFF2-40B4-BE49-F238E27FC236}">
                <a16:creationId xmlns:a16="http://schemas.microsoft.com/office/drawing/2014/main" id="{223FB6A9-97B8-16BA-DCC7-693EC3D486ED}"/>
              </a:ext>
            </a:extLst>
          </p:cNvPr>
          <p:cNvSpPr/>
          <p:nvPr/>
        </p:nvSpPr>
        <p:spPr>
          <a:xfrm rot="5400000">
            <a:off x="1577849" y="5059792"/>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Arrow: Curved Left 41">
            <a:extLst>
              <a:ext uri="{FF2B5EF4-FFF2-40B4-BE49-F238E27FC236}">
                <a16:creationId xmlns:a16="http://schemas.microsoft.com/office/drawing/2014/main" id="{F7438348-7EC8-3779-AF4C-09E4BCDEF890}"/>
              </a:ext>
            </a:extLst>
          </p:cNvPr>
          <p:cNvSpPr/>
          <p:nvPr/>
        </p:nvSpPr>
        <p:spPr>
          <a:xfrm rot="13245892">
            <a:off x="825632" y="3771444"/>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Arrow: Curved Left 44">
            <a:extLst>
              <a:ext uri="{FF2B5EF4-FFF2-40B4-BE49-F238E27FC236}">
                <a16:creationId xmlns:a16="http://schemas.microsoft.com/office/drawing/2014/main" id="{316D4F21-DC82-5A75-0381-444CB65F1119}"/>
              </a:ext>
            </a:extLst>
          </p:cNvPr>
          <p:cNvSpPr/>
          <p:nvPr/>
        </p:nvSpPr>
        <p:spPr>
          <a:xfrm rot="16974337">
            <a:off x="9628865" y="2497858"/>
            <a:ext cx="352327" cy="28135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Arrow: Curved Left 45">
            <a:extLst>
              <a:ext uri="{FF2B5EF4-FFF2-40B4-BE49-F238E27FC236}">
                <a16:creationId xmlns:a16="http://schemas.microsoft.com/office/drawing/2014/main" id="{2A351EDC-28B4-A7C9-23D7-C4E7AB0A6D96}"/>
              </a:ext>
            </a:extLst>
          </p:cNvPr>
          <p:cNvSpPr/>
          <p:nvPr/>
        </p:nvSpPr>
        <p:spPr>
          <a:xfrm>
            <a:off x="11369948" y="4548409"/>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Arrow: Curved Left 46">
            <a:extLst>
              <a:ext uri="{FF2B5EF4-FFF2-40B4-BE49-F238E27FC236}">
                <a16:creationId xmlns:a16="http://schemas.microsoft.com/office/drawing/2014/main" id="{745CBFDF-E93E-EFD2-7513-5EA4E834BCDF}"/>
              </a:ext>
            </a:extLst>
          </p:cNvPr>
          <p:cNvSpPr/>
          <p:nvPr/>
        </p:nvSpPr>
        <p:spPr>
          <a:xfrm rot="5400000">
            <a:off x="8035167" y="4856485"/>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Arrow: Curved Left 48">
            <a:extLst>
              <a:ext uri="{FF2B5EF4-FFF2-40B4-BE49-F238E27FC236}">
                <a16:creationId xmlns:a16="http://schemas.microsoft.com/office/drawing/2014/main" id="{5296FE75-366C-4307-4204-8BCDF40F1769}"/>
              </a:ext>
            </a:extLst>
          </p:cNvPr>
          <p:cNvSpPr/>
          <p:nvPr/>
        </p:nvSpPr>
        <p:spPr>
          <a:xfrm rot="6240791">
            <a:off x="10066168" y="5221812"/>
            <a:ext cx="231313" cy="159970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Arrow: Curved Left 49">
            <a:extLst>
              <a:ext uri="{FF2B5EF4-FFF2-40B4-BE49-F238E27FC236}">
                <a16:creationId xmlns:a16="http://schemas.microsoft.com/office/drawing/2014/main" id="{E8B9DB59-9FD5-B85A-38DA-C741E034C5A6}"/>
              </a:ext>
            </a:extLst>
          </p:cNvPr>
          <p:cNvSpPr/>
          <p:nvPr/>
        </p:nvSpPr>
        <p:spPr>
          <a:xfrm rot="13245892">
            <a:off x="7268579" y="3615232"/>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79DAE9A-9667-CA8E-DB6F-2DFF69B15CEE}"/>
                  </a:ext>
                </a:extLst>
              </p:cNvPr>
              <p:cNvSpPr txBox="1"/>
              <p:nvPr/>
            </p:nvSpPr>
            <p:spPr>
              <a:xfrm>
                <a:off x="1091441" y="3373746"/>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1" name="TextBox 50">
                <a:extLst>
                  <a:ext uri="{FF2B5EF4-FFF2-40B4-BE49-F238E27FC236}">
                    <a16:creationId xmlns:a16="http://schemas.microsoft.com/office/drawing/2014/main" id="{079DAE9A-9667-CA8E-DB6F-2DFF69B15CEE}"/>
                  </a:ext>
                </a:extLst>
              </p:cNvPr>
              <p:cNvSpPr txBox="1">
                <a:spLocks noRot="1" noChangeAspect="1" noMove="1" noResize="1" noEditPoints="1" noAdjustHandles="1" noChangeArrowheads="1" noChangeShapeType="1" noTextEdit="1"/>
              </p:cNvSpPr>
              <p:nvPr/>
            </p:nvSpPr>
            <p:spPr>
              <a:xfrm>
                <a:off x="1091441" y="3373746"/>
                <a:ext cx="1111651" cy="369332"/>
              </a:xfrm>
              <a:prstGeom prst="rect">
                <a:avLst/>
              </a:prstGeom>
              <a:blipFill>
                <a:blip r:embed="rId5"/>
                <a:stretch>
                  <a:fillRect b="-13115"/>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C935C0E0-0842-E2D6-B6D7-CFD575FA379C}"/>
              </a:ext>
            </a:extLst>
          </p:cNvPr>
          <p:cNvGrpSpPr/>
          <p:nvPr/>
        </p:nvGrpSpPr>
        <p:grpSpPr>
          <a:xfrm>
            <a:off x="3587456" y="3385230"/>
            <a:ext cx="1339957" cy="2485522"/>
            <a:chOff x="3587456" y="3217064"/>
            <a:chExt cx="1339957" cy="2485522"/>
          </a:xfrm>
        </p:grpSpPr>
        <p:sp>
          <p:nvSpPr>
            <p:cNvPr id="12" name="Oval 11">
              <a:extLst>
                <a:ext uri="{FF2B5EF4-FFF2-40B4-BE49-F238E27FC236}">
                  <a16:creationId xmlns:a16="http://schemas.microsoft.com/office/drawing/2014/main" id="{50B2CB7F-3105-D681-E0D8-EDB60308C17B}"/>
                </a:ext>
              </a:extLst>
            </p:cNvPr>
            <p:cNvSpPr/>
            <p:nvPr/>
          </p:nvSpPr>
          <p:spPr>
            <a:xfrm>
              <a:off x="3899981" y="3885640"/>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46185288-BEF1-7DA8-919A-D6D0F17AB646}"/>
                </a:ext>
              </a:extLst>
            </p:cNvPr>
            <p:cNvSpPr/>
            <p:nvPr/>
          </p:nvSpPr>
          <p:spPr>
            <a:xfrm>
              <a:off x="3899981" y="520813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Arrow: Right 15">
              <a:extLst>
                <a:ext uri="{FF2B5EF4-FFF2-40B4-BE49-F238E27FC236}">
                  <a16:creationId xmlns:a16="http://schemas.microsoft.com/office/drawing/2014/main" id="{62D5D08F-921B-2765-9609-F250DE56F748}"/>
                </a:ext>
              </a:extLst>
            </p:cNvPr>
            <p:cNvSpPr/>
            <p:nvPr/>
          </p:nvSpPr>
          <p:spPr>
            <a:xfrm rot="16200000">
              <a:off x="3761641" y="4690351"/>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4EEEE0-7A10-BC62-BFBD-DE661BBC07FA}"/>
                    </a:ext>
                  </a:extLst>
                </p:cNvPr>
                <p:cNvSpPr txBox="1"/>
                <p:nvPr/>
              </p:nvSpPr>
              <p:spPr>
                <a:xfrm>
                  <a:off x="4145276" y="4642987"/>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8" name="TextBox 17">
                  <a:extLst>
                    <a:ext uri="{FF2B5EF4-FFF2-40B4-BE49-F238E27FC236}">
                      <a16:creationId xmlns:a16="http://schemas.microsoft.com/office/drawing/2014/main" id="{4A4EEEE0-7A10-BC62-BFBD-DE661BBC07FA}"/>
                    </a:ext>
                  </a:extLst>
                </p:cNvPr>
                <p:cNvSpPr txBox="1">
                  <a:spLocks noRot="1" noChangeAspect="1" noMove="1" noResize="1" noEditPoints="1" noAdjustHandles="1" noChangeArrowheads="1" noChangeShapeType="1" noTextEdit="1"/>
                </p:cNvSpPr>
                <p:nvPr/>
              </p:nvSpPr>
              <p:spPr>
                <a:xfrm>
                  <a:off x="4145276" y="4642987"/>
                  <a:ext cx="782137" cy="369332"/>
                </a:xfrm>
                <a:prstGeom prst="rect">
                  <a:avLst/>
                </a:prstGeom>
                <a:blipFill>
                  <a:blip r:embed="rId6"/>
                  <a:stretch>
                    <a:fillRect/>
                  </a:stretch>
                </a:blipFill>
              </p:spPr>
              <p:txBody>
                <a:bodyPr/>
                <a:lstStyle/>
                <a:p>
                  <a:r>
                    <a:rPr lang="en-US">
                      <a:noFill/>
                    </a:rPr>
                    <a:t> </a:t>
                  </a:r>
                </a:p>
              </p:txBody>
            </p:sp>
          </mc:Fallback>
        </mc:AlternateContent>
        <p:sp>
          <p:nvSpPr>
            <p:cNvPr id="43" name="Arrow: Curved Left 42">
              <a:extLst>
                <a:ext uri="{FF2B5EF4-FFF2-40B4-BE49-F238E27FC236}">
                  <a16:creationId xmlns:a16="http://schemas.microsoft.com/office/drawing/2014/main" id="{C15F8A29-7063-F541-B354-CA3722B020B0}"/>
                </a:ext>
              </a:extLst>
            </p:cNvPr>
            <p:cNvSpPr/>
            <p:nvPr/>
          </p:nvSpPr>
          <p:spPr>
            <a:xfrm rot="10800000">
              <a:off x="3587456" y="4053525"/>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Arrow: Curved Left 43">
              <a:extLst>
                <a:ext uri="{FF2B5EF4-FFF2-40B4-BE49-F238E27FC236}">
                  <a16:creationId xmlns:a16="http://schemas.microsoft.com/office/drawing/2014/main" id="{C23857F1-F85E-47A7-A127-6E62A30348F9}"/>
                </a:ext>
              </a:extLst>
            </p:cNvPr>
            <p:cNvSpPr/>
            <p:nvPr/>
          </p:nvSpPr>
          <p:spPr>
            <a:xfrm>
              <a:off x="4474986" y="4118924"/>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B0EB2CF-EEB4-5245-73AC-F58D3FFF92B8}"/>
                    </a:ext>
                  </a:extLst>
                </p:cNvPr>
                <p:cNvSpPr txBox="1"/>
                <p:nvPr/>
              </p:nvSpPr>
              <p:spPr>
                <a:xfrm>
                  <a:off x="3683670" y="3217064"/>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52" name="TextBox 51">
                  <a:extLst>
                    <a:ext uri="{FF2B5EF4-FFF2-40B4-BE49-F238E27FC236}">
                      <a16:creationId xmlns:a16="http://schemas.microsoft.com/office/drawing/2014/main" id="{7B0EB2CF-EEB4-5245-73AC-F58D3FFF92B8}"/>
                    </a:ext>
                  </a:extLst>
                </p:cNvPr>
                <p:cNvSpPr txBox="1">
                  <a:spLocks noRot="1" noChangeAspect="1" noMove="1" noResize="1" noEditPoints="1" noAdjustHandles="1" noChangeArrowheads="1" noChangeShapeType="1" noTextEdit="1"/>
                </p:cNvSpPr>
                <p:nvPr/>
              </p:nvSpPr>
              <p:spPr>
                <a:xfrm>
                  <a:off x="3683670" y="3217064"/>
                  <a:ext cx="782137"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1670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0" grpId="0"/>
      <p:bldP spid="23" grpId="0" animBg="1"/>
      <p:bldP spid="24" grpId="0" animBg="1"/>
      <p:bldP spid="25" grpId="0" animBg="1"/>
      <p:bldP spid="26" grpId="0" animBg="1"/>
      <p:bldP spid="27" grpId="0" animBg="1"/>
      <p:bldP spid="28" grpId="0" animBg="1"/>
      <p:bldP spid="29" grpId="0" animBg="1"/>
      <p:bldP spid="30" grpId="0" animBg="1"/>
      <p:bldP spid="37" grpId="0" animBg="1"/>
      <p:bldP spid="39" grpId="0"/>
      <p:bldP spid="40" grpId="0" animBg="1"/>
      <p:bldP spid="41" grpId="0" animBg="1"/>
      <p:bldP spid="42" grpId="0" animBg="1"/>
      <p:bldP spid="45" grpId="0" animBg="1"/>
      <p:bldP spid="46" grpId="0" animBg="1"/>
      <p:bldP spid="47"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internalize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AEF4D-CB92-0B4A-ACBC-AD898C0647A6}"/>
                  </a:ext>
                </a:extLst>
              </p:cNvPr>
              <p:cNvSpPr txBox="1"/>
              <p:nvPr/>
            </p:nvSpPr>
            <p:spPr>
              <a:xfrm>
                <a:off x="4351283" y="1962807"/>
                <a:ext cx="249770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𝑓</m:t>
                      </m:r>
                      <m:r>
                        <a:rPr lang="en-US" sz="3600" b="0" i="1" smtClean="0">
                          <a:latin typeface="Cambria Math" panose="02040503050406030204" pitchFamily="18" charset="0"/>
                        </a:rPr>
                        <m:t>(</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𝑎</m:t>
                      </m:r>
                      <m:r>
                        <a:rPr lang="en-US" sz="3600" b="0" i="1" smtClean="0">
                          <a:latin typeface="Cambria Math" panose="02040503050406030204" pitchFamily="18" charset="0"/>
                        </a:rPr>
                        <m:t>)</m:t>
                      </m:r>
                    </m:oMath>
                  </m:oMathPara>
                </a14:m>
                <a:endParaRPr lang="en-US" sz="3600" dirty="0"/>
              </a:p>
            </p:txBody>
          </p:sp>
        </mc:Choice>
        <mc:Fallback xmlns="">
          <p:sp>
            <p:nvSpPr>
              <p:cNvPr id="8" name="TextBox 7">
                <a:extLst>
                  <a:ext uri="{FF2B5EF4-FFF2-40B4-BE49-F238E27FC236}">
                    <a16:creationId xmlns:a16="http://schemas.microsoft.com/office/drawing/2014/main" id="{285AEF4D-CB92-0B4A-ACBC-AD898C0647A6}"/>
                  </a:ext>
                </a:extLst>
              </p:cNvPr>
              <p:cNvSpPr txBox="1">
                <a:spLocks noRot="1" noChangeAspect="1" noMove="1" noResize="1" noEditPoints="1" noAdjustHandles="1" noChangeArrowheads="1" noChangeShapeType="1" noTextEdit="1"/>
              </p:cNvSpPr>
              <p:nvPr/>
            </p:nvSpPr>
            <p:spPr>
              <a:xfrm>
                <a:off x="4351283" y="1962807"/>
                <a:ext cx="2497708" cy="553998"/>
              </a:xfrm>
              <a:prstGeom prst="rect">
                <a:avLst/>
              </a:prstGeom>
              <a:blipFill>
                <a:blip r:embed="rId3"/>
                <a:stretch>
                  <a:fillRect l="-244" r="-23171"/>
                </a:stretch>
              </a:blipFill>
            </p:spPr>
            <p:txBody>
              <a:bodyPr/>
              <a:lstStyle/>
              <a:p>
                <a:r>
                  <a:rPr lang="en-US">
                    <a:noFill/>
                  </a:rPr>
                  <a:t> </a:t>
                </a:r>
              </a:p>
            </p:txBody>
          </p:sp>
        </mc:Fallback>
      </mc:AlternateContent>
      <p:sp>
        <p:nvSpPr>
          <p:cNvPr id="9" name="Speech Bubble: Rectangle 8">
            <a:extLst>
              <a:ext uri="{FF2B5EF4-FFF2-40B4-BE49-F238E27FC236}">
                <a16:creationId xmlns:a16="http://schemas.microsoft.com/office/drawing/2014/main" id="{2B06C77C-D4F5-0631-DD6B-4003AB0BC36D}"/>
              </a:ext>
            </a:extLst>
          </p:cNvPr>
          <p:cNvSpPr/>
          <p:nvPr/>
        </p:nvSpPr>
        <p:spPr>
          <a:xfrm>
            <a:off x="2204546" y="4782317"/>
            <a:ext cx="2561896" cy="583324"/>
          </a:xfrm>
          <a:prstGeom prst="wedgeRectCallout">
            <a:avLst>
              <a:gd name="adj1" fmla="val 23170"/>
              <a:gd name="adj2" fmla="val -13767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Terms are “hash-</a:t>
            </a:r>
            <a:r>
              <a:rPr lang="en-US" dirty="0" err="1"/>
              <a:t>consed</a:t>
            </a:r>
            <a:r>
              <a:rPr lang="en-US" dirty="0"/>
              <a:t>”</a:t>
            </a:r>
          </a:p>
        </p:txBody>
      </p:sp>
      <p:sp>
        <p:nvSpPr>
          <p:cNvPr id="10" name="Speech Bubble: Rectangle 9">
            <a:extLst>
              <a:ext uri="{FF2B5EF4-FFF2-40B4-BE49-F238E27FC236}">
                <a16:creationId xmlns:a16="http://schemas.microsoft.com/office/drawing/2014/main" id="{BE8DDA59-E98D-F4FB-448D-AA732AA35344}"/>
              </a:ext>
            </a:extLst>
          </p:cNvPr>
          <p:cNvSpPr/>
          <p:nvPr/>
        </p:nvSpPr>
        <p:spPr>
          <a:xfrm>
            <a:off x="6511159" y="4739878"/>
            <a:ext cx="2887717" cy="583324"/>
          </a:xfrm>
          <a:prstGeom prst="wedgeRectCallout">
            <a:avLst>
              <a:gd name="adj1" fmla="val -42046"/>
              <a:gd name="adj2" fmla="val -11858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Roots are initialized to self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6CEF58-12F1-C54C-A00C-5D2F7FE20B58}"/>
                  </a:ext>
                </a:extLst>
              </p:cNvPr>
              <p:cNvSpPr txBox="1"/>
              <p:nvPr/>
            </p:nvSpPr>
            <p:spPr>
              <a:xfrm>
                <a:off x="1881809" y="5864087"/>
                <a:ext cx="5201424" cy="369332"/>
              </a:xfrm>
              <a:prstGeom prst="rect">
                <a:avLst/>
              </a:prstGeom>
              <a:noFill/>
            </p:spPr>
            <p:txBody>
              <a:bodyPr wrap="none" rtlCol="0">
                <a:spAutoFit/>
              </a:bodyPr>
              <a:lstStyle/>
              <a:p>
                <a:r>
                  <a:rPr lang="en-US" dirty="0"/>
                  <a:t>e</a:t>
                </a:r>
                <a:r>
                  <a:rPr lang="en-US" dirty="0" err="1"/>
                  <a:t>table</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p:txBody>
          </p:sp>
        </mc:Choice>
        <mc:Fallback xmlns="">
          <p:sp>
            <p:nvSpPr>
              <p:cNvPr id="3" name="TextBox 2">
                <a:extLst>
                  <a:ext uri="{FF2B5EF4-FFF2-40B4-BE49-F238E27FC236}">
                    <a16:creationId xmlns:a16="http://schemas.microsoft.com/office/drawing/2014/main" id="{EE6CEF58-12F1-C54C-A00C-5D2F7FE20B58}"/>
                  </a:ext>
                </a:extLst>
              </p:cNvPr>
              <p:cNvSpPr txBox="1">
                <a:spLocks noRot="1" noChangeAspect="1" noMove="1" noResize="1" noEditPoints="1" noAdjustHandles="1" noChangeArrowheads="1" noChangeShapeType="1" noTextEdit="1"/>
              </p:cNvSpPr>
              <p:nvPr/>
            </p:nvSpPr>
            <p:spPr>
              <a:xfrm>
                <a:off x="1881809" y="5864087"/>
                <a:ext cx="5201424" cy="369332"/>
              </a:xfrm>
              <a:prstGeom prst="rect">
                <a:avLst/>
              </a:prstGeom>
              <a:blipFill>
                <a:blip r:embed="rId4"/>
                <a:stretch>
                  <a:fillRect l="-1055" t="-9836"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F7CC7D-A024-E560-A379-D74DF7823B92}"/>
              </a:ext>
            </a:extLst>
          </p:cNvPr>
          <p:cNvPicPr>
            <a:picLocks noChangeAspect="1"/>
          </p:cNvPicPr>
          <p:nvPr/>
        </p:nvPicPr>
        <p:blipFill>
          <a:blip r:embed="rId5"/>
          <a:stretch>
            <a:fillRect/>
          </a:stretch>
        </p:blipFill>
        <p:spPr>
          <a:xfrm>
            <a:off x="433768" y="3022259"/>
            <a:ext cx="11324464" cy="1268620"/>
          </a:xfrm>
          <a:prstGeom prst="rect">
            <a:avLst/>
          </a:prstGeom>
        </p:spPr>
      </p:pic>
    </p:spTree>
    <p:extLst>
      <p:ext uri="{BB962C8B-B14F-4D97-AF65-F5344CB8AC3E}">
        <p14:creationId xmlns:p14="http://schemas.microsoft.com/office/powerpoint/2010/main" val="327050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merge</a:t>
            </a:r>
          </a:p>
        </p:txBody>
      </p:sp>
      <p:pic>
        <p:nvPicPr>
          <p:cNvPr id="5" name="Picture 4">
            <a:extLst>
              <a:ext uri="{FF2B5EF4-FFF2-40B4-BE49-F238E27FC236}">
                <a16:creationId xmlns:a16="http://schemas.microsoft.com/office/drawing/2014/main" id="{C298274A-6160-F66E-1F55-4CDD1DC1F512}"/>
              </a:ext>
            </a:extLst>
          </p:cNvPr>
          <p:cNvPicPr>
            <a:picLocks noChangeAspect="1"/>
          </p:cNvPicPr>
          <p:nvPr/>
        </p:nvPicPr>
        <p:blipFill>
          <a:blip r:embed="rId2"/>
          <a:stretch>
            <a:fillRect/>
          </a:stretch>
        </p:blipFill>
        <p:spPr>
          <a:xfrm>
            <a:off x="6356399" y="2001502"/>
            <a:ext cx="6218052" cy="4229721"/>
          </a:xfrm>
          <a:prstGeom prst="rect">
            <a:avLst/>
          </a:prstGeom>
        </p:spPr>
      </p:pic>
      <p:grpSp>
        <p:nvGrpSpPr>
          <p:cNvPr id="3" name="Group 2">
            <a:extLst>
              <a:ext uri="{FF2B5EF4-FFF2-40B4-BE49-F238E27FC236}">
                <a16:creationId xmlns:a16="http://schemas.microsoft.com/office/drawing/2014/main" id="{F58B8412-E5DF-6556-13EC-219E431AD62F}"/>
              </a:ext>
            </a:extLst>
          </p:cNvPr>
          <p:cNvGrpSpPr/>
          <p:nvPr/>
        </p:nvGrpSpPr>
        <p:grpSpPr>
          <a:xfrm>
            <a:off x="0" y="2615608"/>
            <a:ext cx="5254262" cy="1090391"/>
            <a:chOff x="0" y="2615608"/>
            <a:chExt cx="5254262" cy="109039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2F3D9E-801F-AECE-67A2-9DD5228C30A7}"/>
                    </a:ext>
                  </a:extLst>
                </p:cNvPr>
                <p:cNvSpPr txBox="1"/>
                <p:nvPr/>
              </p:nvSpPr>
              <p:spPr>
                <a:xfrm>
                  <a:off x="838200" y="3429000"/>
                  <a:ext cx="14108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oMath>
                    </m:oMathPara>
                  </a14:m>
                  <a:endParaRPr lang="en-US" dirty="0"/>
                </a:p>
              </p:txBody>
            </p:sp>
          </mc:Choice>
          <mc:Fallback xmlns="">
            <p:sp>
              <p:nvSpPr>
                <p:cNvPr id="13" name="TextBox 12">
                  <a:extLst>
                    <a:ext uri="{FF2B5EF4-FFF2-40B4-BE49-F238E27FC236}">
                      <a16:creationId xmlns:a16="http://schemas.microsoft.com/office/drawing/2014/main" id="{372F3D9E-801F-AECE-67A2-9DD5228C30A7}"/>
                    </a:ext>
                  </a:extLst>
                </p:cNvPr>
                <p:cNvSpPr txBox="1">
                  <a:spLocks noRot="1" noChangeAspect="1" noMove="1" noResize="1" noEditPoints="1" noAdjustHandles="1" noChangeArrowheads="1" noChangeShapeType="1" noTextEdit="1"/>
                </p:cNvSpPr>
                <p:nvPr/>
              </p:nvSpPr>
              <p:spPr>
                <a:xfrm>
                  <a:off x="838200" y="3429000"/>
                  <a:ext cx="1410899" cy="276999"/>
                </a:xfrm>
                <a:prstGeom prst="rect">
                  <a:avLst/>
                </a:prstGeom>
                <a:blipFill>
                  <a:blip r:embed="rId4"/>
                  <a:stretch>
                    <a:fillRect l="-2165" t="-4444" r="-129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51ED18-3848-D6B3-C826-BFA555ACBD54}"/>
                    </a:ext>
                  </a:extLst>
                </p:cNvPr>
                <p:cNvSpPr txBox="1"/>
                <p:nvPr/>
              </p:nvSpPr>
              <p:spPr>
                <a:xfrm>
                  <a:off x="595030" y="2940742"/>
                  <a:ext cx="4659232"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𝑒𝑡𝑎𝑏𝑙𝑒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𝑛𝑢𝑙𝑙</m:t>
                      </m:r>
                    </m:oMath>
                  </a14:m>
                  <a:r>
                    <a:rPr lang="en-US" b="0"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b="0" dirty="0"/>
                </a:p>
              </p:txBody>
            </p:sp>
          </mc:Choice>
          <mc:Fallback xmlns="">
            <p:sp>
              <p:nvSpPr>
                <p:cNvPr id="15" name="TextBox 14">
                  <a:extLst>
                    <a:ext uri="{FF2B5EF4-FFF2-40B4-BE49-F238E27FC236}">
                      <a16:creationId xmlns:a16="http://schemas.microsoft.com/office/drawing/2014/main" id="{B451ED18-3848-D6B3-C826-BFA555ACBD54}"/>
                    </a:ext>
                  </a:extLst>
                </p:cNvPr>
                <p:cNvSpPr txBox="1">
                  <a:spLocks noRot="1" noChangeAspect="1" noMove="1" noResize="1" noEditPoints="1" noAdjustHandles="1" noChangeArrowheads="1" noChangeShapeType="1" noTextEdit="1"/>
                </p:cNvSpPr>
                <p:nvPr/>
              </p:nvSpPr>
              <p:spPr>
                <a:xfrm>
                  <a:off x="595030" y="2940742"/>
                  <a:ext cx="4659232"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909EC2A-84D1-A614-EC27-97821F2CC3D0}"/>
                    </a:ext>
                  </a:extLst>
                </p:cNvPr>
                <p:cNvSpPr txBox="1"/>
                <p:nvPr/>
              </p:nvSpPr>
              <p:spPr>
                <a:xfrm>
                  <a:off x="0" y="2615608"/>
                  <a:ext cx="26398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𝑚𝑒𝑟𝑔𝑒</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2909EC2A-84D1-A614-EC27-97821F2CC3D0}"/>
                    </a:ext>
                  </a:extLst>
                </p:cNvPr>
                <p:cNvSpPr txBox="1">
                  <a:spLocks noRot="1" noChangeAspect="1" noMove="1" noResize="1" noEditPoints="1" noAdjustHandles="1" noChangeArrowheads="1" noChangeShapeType="1" noTextEdit="1"/>
                </p:cNvSpPr>
                <p:nvPr/>
              </p:nvSpPr>
              <p:spPr>
                <a:xfrm>
                  <a:off x="0" y="2615608"/>
                  <a:ext cx="2639866" cy="369332"/>
                </a:xfrm>
                <a:prstGeom prst="rect">
                  <a:avLst/>
                </a:prstGeom>
                <a:blipFill>
                  <a:blip r:embed="rId6"/>
                  <a:stretch>
                    <a:fillRect b="-13115"/>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24FDE6A2-5C14-B4BD-C825-BFD915C9798B}"/>
              </a:ext>
            </a:extLst>
          </p:cNvPr>
          <p:cNvGrpSpPr/>
          <p:nvPr/>
        </p:nvGrpSpPr>
        <p:grpSpPr>
          <a:xfrm>
            <a:off x="223763" y="4748648"/>
            <a:ext cx="6149008" cy="677714"/>
            <a:chOff x="300740" y="4337699"/>
            <a:chExt cx="6149008" cy="677714"/>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1BBD9E-6EC3-715D-72DE-8761AF596D24}"/>
                    </a:ext>
                  </a:extLst>
                </p:cNvPr>
                <p:cNvSpPr txBox="1"/>
                <p:nvPr/>
              </p:nvSpPr>
              <p:spPr>
                <a:xfrm>
                  <a:off x="747224" y="4646081"/>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𝑐𝑔</m:t>
                      </m:r>
                      <m:r>
                        <a:rPr lang="en-US" b="0" i="1" smtClean="0">
                          <a:latin typeface="Cambria Math" panose="02040503050406030204" pitchFamily="18" charset="0"/>
                        </a:rPr>
                        <m:t>←</m:t>
                      </m:r>
                      <m:r>
                        <a:rPr lang="en-US" b="0" i="1" smtClean="0">
                          <a:latin typeface="Cambria Math" panose="02040503050406030204" pitchFamily="18" charset="0"/>
                        </a:rPr>
                        <m:t>𝑒𝑡𝑎𝑏𝑙𝑒</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4</m:t>
                          </m:r>
                        </m:sub>
                      </m:sSub>
                    </m:oMath>
                  </a14:m>
                  <a:endParaRPr lang="en-US" b="0" dirty="0"/>
                </a:p>
              </p:txBody>
            </p:sp>
          </mc:Choice>
          <mc:Fallback xmlns="">
            <p:sp>
              <p:nvSpPr>
                <p:cNvPr id="20" name="TextBox 19">
                  <a:extLst>
                    <a:ext uri="{FF2B5EF4-FFF2-40B4-BE49-F238E27FC236}">
                      <a16:creationId xmlns:a16="http://schemas.microsoft.com/office/drawing/2014/main" id="{3E1BBD9E-6EC3-715D-72DE-8761AF596D24}"/>
                    </a:ext>
                  </a:extLst>
                </p:cNvPr>
                <p:cNvSpPr txBox="1">
                  <a:spLocks noRot="1" noChangeAspect="1" noMove="1" noResize="1" noEditPoints="1" noAdjustHandles="1" noChangeArrowheads="1" noChangeShapeType="1" noTextEdit="1"/>
                </p:cNvSpPr>
                <p:nvPr/>
              </p:nvSpPr>
              <p:spPr>
                <a:xfrm>
                  <a:off x="747224" y="4646081"/>
                  <a:ext cx="5625547"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99DB2F-76FB-CFAB-EAB1-7B9B651E9D11}"/>
                    </a:ext>
                  </a:extLst>
                </p:cNvPr>
                <p:cNvSpPr txBox="1"/>
                <p:nvPr/>
              </p:nvSpPr>
              <p:spPr>
                <a:xfrm>
                  <a:off x="300740" y="4337699"/>
                  <a:ext cx="6149008" cy="369332"/>
                </a:xfrm>
                <a:prstGeom prst="rect">
                  <a:avLst/>
                </a:prstGeom>
                <a:noFill/>
              </p:spPr>
              <p:txBody>
                <a:bodyPr wrap="square">
                  <a:spAutoFit/>
                </a:bodyPr>
                <a:lstStyle/>
                <a:p>
                  <a:r>
                    <a:rPr lang="en-US" b="0"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dirty="0"/>
                </a:p>
              </p:txBody>
            </p:sp>
          </mc:Choice>
          <mc:Fallback xmlns="">
            <p:sp>
              <p:nvSpPr>
                <p:cNvPr id="22" name="TextBox 21">
                  <a:extLst>
                    <a:ext uri="{FF2B5EF4-FFF2-40B4-BE49-F238E27FC236}">
                      <a16:creationId xmlns:a16="http://schemas.microsoft.com/office/drawing/2014/main" id="{B399DB2F-76FB-CFAB-EAB1-7B9B651E9D11}"/>
                    </a:ext>
                  </a:extLst>
                </p:cNvPr>
                <p:cNvSpPr txBox="1">
                  <a:spLocks noRot="1" noChangeAspect="1" noMove="1" noResize="1" noEditPoints="1" noAdjustHandles="1" noChangeArrowheads="1" noChangeShapeType="1" noTextEdit="1"/>
                </p:cNvSpPr>
                <p:nvPr/>
              </p:nvSpPr>
              <p:spPr>
                <a:xfrm>
                  <a:off x="300740" y="4337699"/>
                  <a:ext cx="6149008" cy="369332"/>
                </a:xfrm>
                <a:prstGeom prst="rect">
                  <a:avLst/>
                </a:prstGeom>
                <a:blipFill>
                  <a:blip r:embed="rId9"/>
                  <a:stretch>
                    <a:fillRect l="-793" t="-1000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9037269-F1AE-49F9-DF35-6F89AF6E7185}"/>
                  </a:ext>
                </a:extLst>
              </p:cNvPr>
              <p:cNvSpPr txBox="1"/>
              <p:nvPr/>
            </p:nvSpPr>
            <p:spPr>
              <a:xfrm>
                <a:off x="747224" y="5918593"/>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𝑎𝑑𝑑</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4</m:t>
                            </m:r>
                          </m:sub>
                        </m:sSub>
                      </m:e>
                    </m:d>
                  </m:oMath>
                </a14:m>
                <a:r>
                  <a:rPr lang="en-US" b="0" dirty="0"/>
                  <a:t> to </a:t>
                </a:r>
                <a:r>
                  <a:rPr lang="en-US" b="0" i="1" dirty="0" err="1"/>
                  <a:t>tomerge</a:t>
                </a:r>
                <a:endParaRPr lang="en-US" b="0" i="1" dirty="0"/>
              </a:p>
            </p:txBody>
          </p:sp>
        </mc:Choice>
        <mc:Fallback xmlns="">
          <p:sp>
            <p:nvSpPr>
              <p:cNvPr id="23" name="TextBox 22">
                <a:extLst>
                  <a:ext uri="{FF2B5EF4-FFF2-40B4-BE49-F238E27FC236}">
                    <a16:creationId xmlns:a16="http://schemas.microsoft.com/office/drawing/2014/main" id="{99037269-F1AE-49F9-DF35-6F89AF6E7185}"/>
                  </a:ext>
                </a:extLst>
              </p:cNvPr>
              <p:cNvSpPr txBox="1">
                <a:spLocks noRot="1" noChangeAspect="1" noMove="1" noResize="1" noEditPoints="1" noAdjustHandles="1" noChangeArrowheads="1" noChangeShapeType="1" noTextEdit="1"/>
              </p:cNvSpPr>
              <p:nvPr/>
            </p:nvSpPr>
            <p:spPr>
              <a:xfrm>
                <a:off x="747224" y="5918593"/>
                <a:ext cx="5625547" cy="369332"/>
              </a:xfrm>
              <a:prstGeom prst="rect">
                <a:avLst/>
              </a:prstGeom>
              <a:blipFill>
                <a:blip r:embed="rId10"/>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8782DF-692D-D422-AD33-5DD00C28EDDB}"/>
                  </a:ext>
                </a:extLst>
              </p:cNvPr>
              <p:cNvSpPr txBox="1"/>
              <p:nvPr/>
            </p:nvSpPr>
            <p:spPr>
              <a:xfrm>
                <a:off x="4062931" y="715028"/>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4" name="TextBox 3">
                <a:extLst>
                  <a:ext uri="{FF2B5EF4-FFF2-40B4-BE49-F238E27FC236}">
                    <a16:creationId xmlns:a16="http://schemas.microsoft.com/office/drawing/2014/main" id="{4C8782DF-692D-D422-AD33-5DD00C28EDDB}"/>
                  </a:ext>
                </a:extLst>
              </p:cNvPr>
              <p:cNvSpPr txBox="1">
                <a:spLocks noRot="1" noChangeAspect="1" noMove="1" noResize="1" noEditPoints="1" noAdjustHandles="1" noChangeArrowheads="1" noChangeShapeType="1" noTextEdit="1"/>
              </p:cNvSpPr>
              <p:nvPr/>
            </p:nvSpPr>
            <p:spPr>
              <a:xfrm>
                <a:off x="4062931" y="715028"/>
                <a:ext cx="7899400" cy="523220"/>
              </a:xfrm>
              <a:prstGeom prst="rect">
                <a:avLst/>
              </a:prstGeom>
              <a:blipFill>
                <a:blip r:embed="rId11"/>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A54291D-3596-7068-F33A-295DE3335E8F}"/>
              </a:ext>
            </a:extLst>
          </p:cNvPr>
          <p:cNvSpPr/>
          <p:nvPr/>
        </p:nvSpPr>
        <p:spPr>
          <a:xfrm>
            <a:off x="4062931" y="546755"/>
            <a:ext cx="2309840" cy="78182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CE2A50A-50CA-0B9A-477D-084A89D17B05}"/>
              </a:ext>
            </a:extLst>
          </p:cNvPr>
          <p:cNvSpPr/>
          <p:nvPr/>
        </p:nvSpPr>
        <p:spPr>
          <a:xfrm>
            <a:off x="7722102" y="2916989"/>
            <a:ext cx="3631698" cy="78901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0D0E739-C1F9-8F39-E561-3A0FB1D34780}"/>
              </a:ext>
            </a:extLst>
          </p:cNvPr>
          <p:cNvSpPr/>
          <p:nvPr/>
        </p:nvSpPr>
        <p:spPr>
          <a:xfrm>
            <a:off x="7722102" y="3705999"/>
            <a:ext cx="2025213" cy="25241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236D0618-5C49-FDD0-2621-FAF1685E097D}"/>
              </a:ext>
            </a:extLst>
          </p:cNvPr>
          <p:cNvSpPr/>
          <p:nvPr/>
        </p:nvSpPr>
        <p:spPr>
          <a:xfrm>
            <a:off x="7704493" y="3973513"/>
            <a:ext cx="3862196" cy="104189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CCA07B1-7463-3488-D8BE-DC1F6833B658}"/>
              </a:ext>
            </a:extLst>
          </p:cNvPr>
          <p:cNvSpPr/>
          <p:nvPr/>
        </p:nvSpPr>
        <p:spPr>
          <a:xfrm>
            <a:off x="7745321" y="5717825"/>
            <a:ext cx="3862196" cy="425147"/>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34" name="Group 33">
            <a:extLst>
              <a:ext uri="{FF2B5EF4-FFF2-40B4-BE49-F238E27FC236}">
                <a16:creationId xmlns:a16="http://schemas.microsoft.com/office/drawing/2014/main" id="{38D687A3-3A8E-8EA7-4A51-1EBC189BD918}"/>
              </a:ext>
            </a:extLst>
          </p:cNvPr>
          <p:cNvGrpSpPr/>
          <p:nvPr/>
        </p:nvGrpSpPr>
        <p:grpSpPr>
          <a:xfrm>
            <a:off x="763485" y="1406737"/>
            <a:ext cx="5072117" cy="975248"/>
            <a:chOff x="763485" y="1406737"/>
            <a:chExt cx="5072117" cy="975248"/>
          </a:xfrm>
        </p:grpSpPr>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3E051279-08CD-EFD0-DBC3-3E3492DFB86F}"/>
                    </a:ext>
                  </a:extLst>
                </p:cNvPr>
                <p:cNvSpPr/>
                <p:nvPr/>
              </p:nvSpPr>
              <p:spPr>
                <a:xfrm>
                  <a:off x="763485" y="1677173"/>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18" name="Oval 17">
                  <a:extLst>
                    <a:ext uri="{FF2B5EF4-FFF2-40B4-BE49-F238E27FC236}">
                      <a16:creationId xmlns:a16="http://schemas.microsoft.com/office/drawing/2014/main" id="{3E051279-08CD-EFD0-DBC3-3E3492DFB86F}"/>
                    </a:ext>
                  </a:extLst>
                </p:cNvPr>
                <p:cNvSpPr>
                  <a:spLocks noRot="1" noChangeAspect="1" noMove="1" noResize="1" noEditPoints="1" noAdjustHandles="1" noChangeArrowheads="1" noChangeShapeType="1" noTextEdit="1"/>
                </p:cNvSpPr>
                <p:nvPr/>
              </p:nvSpPr>
              <p:spPr>
                <a:xfrm>
                  <a:off x="763485" y="1677173"/>
                  <a:ext cx="602059" cy="556653"/>
                </a:xfrm>
                <a:prstGeom prst="ellipse">
                  <a:avLst/>
                </a:prstGeom>
                <a:blipFill>
                  <a:blip r:embed="rId12"/>
                  <a:stretch>
                    <a:fillRect l="-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593AAF-AC02-7B9A-2C75-60DC493B9A41}"/>
                    </a:ext>
                  </a:extLst>
                </p:cNvPr>
                <p:cNvSpPr/>
                <p:nvPr/>
              </p:nvSpPr>
              <p:spPr>
                <a:xfrm>
                  <a:off x="1613979" y="1517746"/>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19" name="Oval 18">
                  <a:extLst>
                    <a:ext uri="{FF2B5EF4-FFF2-40B4-BE49-F238E27FC236}">
                      <a16:creationId xmlns:a16="http://schemas.microsoft.com/office/drawing/2014/main" id="{0D593AAF-AC02-7B9A-2C75-60DC493B9A41}"/>
                    </a:ext>
                  </a:extLst>
                </p:cNvPr>
                <p:cNvSpPr>
                  <a:spLocks noRot="1" noChangeAspect="1" noMove="1" noResize="1" noEditPoints="1" noAdjustHandles="1" noChangeArrowheads="1" noChangeShapeType="1" noTextEdit="1"/>
                </p:cNvSpPr>
                <p:nvPr/>
              </p:nvSpPr>
              <p:spPr>
                <a:xfrm>
                  <a:off x="1613979" y="1517746"/>
                  <a:ext cx="939351" cy="789480"/>
                </a:xfrm>
                <a:prstGeom prst="ellipse">
                  <a:avLst/>
                </a:prstGeom>
                <a:blipFill>
                  <a:blip r:embed="rId13"/>
                  <a:stretch>
                    <a:fillRect l="-3846" r="-3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D216CA0-D742-1288-82A8-1593677E2224}"/>
                    </a:ext>
                  </a:extLst>
                </p:cNvPr>
                <p:cNvSpPr/>
                <p:nvPr/>
              </p:nvSpPr>
              <p:spPr>
                <a:xfrm>
                  <a:off x="2724460" y="1406737"/>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D216CA0-D742-1288-82A8-1593677E2224}"/>
                    </a:ext>
                  </a:extLst>
                </p:cNvPr>
                <p:cNvSpPr>
                  <a:spLocks noRot="1" noChangeAspect="1" noMove="1" noResize="1" noEditPoints="1" noAdjustHandles="1" noChangeArrowheads="1" noChangeShapeType="1" noTextEdit="1"/>
                </p:cNvSpPr>
                <p:nvPr/>
              </p:nvSpPr>
              <p:spPr>
                <a:xfrm>
                  <a:off x="2724460" y="1406737"/>
                  <a:ext cx="1424005" cy="961196"/>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23BBD0B0-A1F2-E16F-AFBB-50668727246F}"/>
                    </a:ext>
                  </a:extLst>
                </p:cNvPr>
                <p:cNvSpPr/>
                <p:nvPr/>
              </p:nvSpPr>
              <p:spPr>
                <a:xfrm>
                  <a:off x="4411597" y="1420789"/>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6" name="Oval 25">
                  <a:extLst>
                    <a:ext uri="{FF2B5EF4-FFF2-40B4-BE49-F238E27FC236}">
                      <a16:creationId xmlns:a16="http://schemas.microsoft.com/office/drawing/2014/main" id="{23BBD0B0-A1F2-E16F-AFBB-50668727246F}"/>
                    </a:ext>
                  </a:extLst>
                </p:cNvPr>
                <p:cNvSpPr>
                  <a:spLocks noRot="1" noChangeAspect="1" noMove="1" noResize="1" noEditPoints="1" noAdjustHandles="1" noChangeArrowheads="1" noChangeShapeType="1" noTextEdit="1"/>
                </p:cNvSpPr>
                <p:nvPr/>
              </p:nvSpPr>
              <p:spPr>
                <a:xfrm>
                  <a:off x="4411597" y="1420789"/>
                  <a:ext cx="1424005" cy="961196"/>
                </a:xfrm>
                <a:prstGeom prst="ellipse">
                  <a:avLst/>
                </a:prstGeom>
                <a:blipFill>
                  <a:blip r:embed="rId15"/>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04890F5F-E438-8E5D-1B80-5B53DA1B17A8}"/>
              </a:ext>
            </a:extLst>
          </p:cNvPr>
          <p:cNvGrpSpPr/>
          <p:nvPr/>
        </p:nvGrpSpPr>
        <p:grpSpPr>
          <a:xfrm>
            <a:off x="595030" y="3482118"/>
            <a:ext cx="5072117" cy="1416905"/>
            <a:chOff x="595030" y="3482118"/>
            <a:chExt cx="5072117" cy="1416905"/>
          </a:xfrm>
        </p:grpSpPr>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E80F2A74-5B12-6A02-FA05-7E7328673EAF}"/>
                    </a:ext>
                  </a:extLst>
                </p:cNvPr>
                <p:cNvSpPr/>
                <p:nvPr/>
              </p:nvSpPr>
              <p:spPr>
                <a:xfrm>
                  <a:off x="595030" y="3945604"/>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27" name="Oval 26">
                  <a:extLst>
                    <a:ext uri="{FF2B5EF4-FFF2-40B4-BE49-F238E27FC236}">
                      <a16:creationId xmlns:a16="http://schemas.microsoft.com/office/drawing/2014/main" id="{E80F2A74-5B12-6A02-FA05-7E7328673EAF}"/>
                    </a:ext>
                  </a:extLst>
                </p:cNvPr>
                <p:cNvSpPr>
                  <a:spLocks noRot="1" noChangeAspect="1" noMove="1" noResize="1" noEditPoints="1" noAdjustHandles="1" noChangeArrowheads="1" noChangeShapeType="1" noTextEdit="1"/>
                </p:cNvSpPr>
                <p:nvPr/>
              </p:nvSpPr>
              <p:spPr>
                <a:xfrm>
                  <a:off x="595030" y="3945604"/>
                  <a:ext cx="602059" cy="556653"/>
                </a:xfrm>
                <a:prstGeom prst="ellipse">
                  <a:avLst/>
                </a:prstGeom>
                <a:blipFill>
                  <a:blip r:embed="rId16"/>
                  <a:stretch>
                    <a:fillRect l="-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1AA7ED63-7348-43EC-E34F-137869683B54}"/>
                    </a:ext>
                  </a:extLst>
                </p:cNvPr>
                <p:cNvSpPr/>
                <p:nvPr/>
              </p:nvSpPr>
              <p:spPr>
                <a:xfrm>
                  <a:off x="1445524" y="3786177"/>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8" name="Oval 27">
                  <a:extLst>
                    <a:ext uri="{FF2B5EF4-FFF2-40B4-BE49-F238E27FC236}">
                      <a16:creationId xmlns:a16="http://schemas.microsoft.com/office/drawing/2014/main" id="{1AA7ED63-7348-43EC-E34F-137869683B54}"/>
                    </a:ext>
                  </a:extLst>
                </p:cNvPr>
                <p:cNvSpPr>
                  <a:spLocks noRot="1" noChangeAspect="1" noMove="1" noResize="1" noEditPoints="1" noAdjustHandles="1" noChangeArrowheads="1" noChangeShapeType="1" noTextEdit="1"/>
                </p:cNvSpPr>
                <p:nvPr/>
              </p:nvSpPr>
              <p:spPr>
                <a:xfrm>
                  <a:off x="1445524" y="3786177"/>
                  <a:ext cx="939351" cy="789480"/>
                </a:xfrm>
                <a:prstGeom prst="ellipse">
                  <a:avLst/>
                </a:prstGeom>
                <a:blipFill>
                  <a:blip r:embed="rId17"/>
                  <a:stretch>
                    <a:fillRect l="-3205"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A4B0EA57-0C5D-8FE1-5928-3A1E21C69FBC}"/>
                    </a:ext>
                  </a:extLst>
                </p:cNvPr>
                <p:cNvSpPr/>
                <p:nvPr/>
              </p:nvSpPr>
              <p:spPr>
                <a:xfrm>
                  <a:off x="2556005" y="3675168"/>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9" name="Oval 28">
                  <a:extLst>
                    <a:ext uri="{FF2B5EF4-FFF2-40B4-BE49-F238E27FC236}">
                      <a16:creationId xmlns:a16="http://schemas.microsoft.com/office/drawing/2014/main" id="{A4B0EA57-0C5D-8FE1-5928-3A1E21C69FBC}"/>
                    </a:ext>
                  </a:extLst>
                </p:cNvPr>
                <p:cNvSpPr>
                  <a:spLocks noRot="1" noChangeAspect="1" noMove="1" noResize="1" noEditPoints="1" noAdjustHandles="1" noChangeArrowheads="1" noChangeShapeType="1" noTextEdit="1"/>
                </p:cNvSpPr>
                <p:nvPr/>
              </p:nvSpPr>
              <p:spPr>
                <a:xfrm>
                  <a:off x="2556005" y="3675168"/>
                  <a:ext cx="1424005" cy="961196"/>
                </a:xfrm>
                <a:prstGeom prst="ellipse">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8D3710F-2A89-386E-7128-4E3987D504DF}"/>
                    </a:ext>
                  </a:extLst>
                </p:cNvPr>
                <p:cNvSpPr/>
                <p:nvPr/>
              </p:nvSpPr>
              <p:spPr>
                <a:xfrm>
                  <a:off x="4243142" y="3689220"/>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08D3710F-2A89-386E-7128-4E3987D504DF}"/>
                    </a:ext>
                  </a:extLst>
                </p:cNvPr>
                <p:cNvSpPr>
                  <a:spLocks noRot="1" noChangeAspect="1" noMove="1" noResize="1" noEditPoints="1" noAdjustHandles="1" noChangeArrowheads="1" noChangeShapeType="1" noTextEdit="1"/>
                </p:cNvSpPr>
                <p:nvPr/>
              </p:nvSpPr>
              <p:spPr>
                <a:xfrm>
                  <a:off x="4243142" y="3689220"/>
                  <a:ext cx="1424005" cy="961196"/>
                </a:xfrm>
                <a:prstGeom prst="ellipse">
                  <a:avLst/>
                </a:prstGeom>
                <a:blipFill>
                  <a:blip r:embed="rId19"/>
                  <a:stretch>
                    <a:fillRect/>
                  </a:stretch>
                </a:blipFill>
              </p:spPr>
              <p:txBody>
                <a:bodyPr/>
                <a:lstStyle/>
                <a:p>
                  <a:r>
                    <a:rPr lang="en-US">
                      <a:noFill/>
                    </a:rPr>
                    <a:t> </a:t>
                  </a:r>
                </a:p>
              </p:txBody>
            </p:sp>
          </mc:Fallback>
        </mc:AlternateContent>
        <p:sp>
          <p:nvSpPr>
            <p:cNvPr id="31" name="Arrow: Curved Left 30">
              <a:extLst>
                <a:ext uri="{FF2B5EF4-FFF2-40B4-BE49-F238E27FC236}">
                  <a16:creationId xmlns:a16="http://schemas.microsoft.com/office/drawing/2014/main" id="{AE482ED6-F95D-7ECE-7798-287D74F7FDAF}"/>
                </a:ext>
              </a:extLst>
            </p:cNvPr>
            <p:cNvSpPr/>
            <p:nvPr/>
          </p:nvSpPr>
          <p:spPr>
            <a:xfrm rot="15902751">
              <a:off x="1907490" y="2483407"/>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Arrow: Curved Left 31">
              <a:extLst>
                <a:ext uri="{FF2B5EF4-FFF2-40B4-BE49-F238E27FC236}">
                  <a16:creationId xmlns:a16="http://schemas.microsoft.com/office/drawing/2014/main" id="{B8755954-0995-D000-8CE5-BB5E0B044F5F}"/>
                </a:ext>
              </a:extLst>
            </p:cNvPr>
            <p:cNvSpPr/>
            <p:nvPr/>
          </p:nvSpPr>
          <p:spPr>
            <a:xfrm rot="5662672">
              <a:off x="1951960" y="3547985"/>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DA12F2FE-A2B7-5175-E16D-873172899E8B}"/>
              </a:ext>
            </a:extLst>
          </p:cNvPr>
          <p:cNvGrpSpPr/>
          <p:nvPr/>
        </p:nvGrpSpPr>
        <p:grpSpPr>
          <a:xfrm>
            <a:off x="2114142" y="3413194"/>
            <a:ext cx="2722519" cy="1456787"/>
            <a:chOff x="2114142" y="3413194"/>
            <a:chExt cx="2722519" cy="1456787"/>
          </a:xfrm>
        </p:grpSpPr>
        <p:sp>
          <p:nvSpPr>
            <p:cNvPr id="8" name="Arrow: Curved Left 7">
              <a:extLst>
                <a:ext uri="{FF2B5EF4-FFF2-40B4-BE49-F238E27FC236}">
                  <a16:creationId xmlns:a16="http://schemas.microsoft.com/office/drawing/2014/main" id="{04B498FE-AA6B-590B-097D-33346F1718B3}"/>
                </a:ext>
              </a:extLst>
            </p:cNvPr>
            <p:cNvSpPr/>
            <p:nvPr/>
          </p:nvSpPr>
          <p:spPr>
            <a:xfrm rot="5662672">
              <a:off x="3262128" y="3413609"/>
              <a:ext cx="352327" cy="256041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Curved Left 11">
              <a:extLst>
                <a:ext uri="{FF2B5EF4-FFF2-40B4-BE49-F238E27FC236}">
                  <a16:creationId xmlns:a16="http://schemas.microsoft.com/office/drawing/2014/main" id="{E5BFCC2C-E300-1CDF-7B73-41E9642D7145}"/>
                </a:ext>
              </a:extLst>
            </p:cNvPr>
            <p:cNvSpPr/>
            <p:nvPr/>
          </p:nvSpPr>
          <p:spPr>
            <a:xfrm rot="5197708" flipH="1" flipV="1">
              <a:off x="3273573" y="2253763"/>
              <a:ext cx="403657" cy="272251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7244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7" grpId="0" animBg="1"/>
      <p:bldP spid="9" grpId="0" animBg="1"/>
      <p:bldP spid="10"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313F927-B271-C3A6-C79A-3735227B9505}"/>
              </a:ext>
            </a:extLst>
          </p:cNvPr>
          <p:cNvSpPr/>
          <p:nvPr/>
        </p:nvSpPr>
        <p:spPr>
          <a:xfrm>
            <a:off x="5655119" y="913102"/>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411DCD5-4622-B271-8D9C-0201714A2F8E}"/>
              </a:ext>
            </a:extLst>
          </p:cNvPr>
          <p:cNvSpPr/>
          <p:nvPr/>
        </p:nvSpPr>
        <p:spPr>
          <a:xfrm>
            <a:off x="4448377" y="2264382"/>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6" name="Oval 5">
            <a:extLst>
              <a:ext uri="{FF2B5EF4-FFF2-40B4-BE49-F238E27FC236}">
                <a16:creationId xmlns:a16="http://schemas.microsoft.com/office/drawing/2014/main" id="{46D75E6F-22AB-64AB-3C0D-69772FC55E35}"/>
              </a:ext>
            </a:extLst>
          </p:cNvPr>
          <p:cNvSpPr/>
          <p:nvPr/>
        </p:nvSpPr>
        <p:spPr>
          <a:xfrm>
            <a:off x="6597671" y="2323648"/>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7" name="Oval 6">
            <a:extLst>
              <a:ext uri="{FF2B5EF4-FFF2-40B4-BE49-F238E27FC236}">
                <a16:creationId xmlns:a16="http://schemas.microsoft.com/office/drawing/2014/main" id="{3912417F-D0D4-C083-8666-D70F490A4AB8}"/>
              </a:ext>
            </a:extLst>
          </p:cNvPr>
          <p:cNvSpPr/>
          <p:nvPr/>
        </p:nvSpPr>
        <p:spPr>
          <a:xfrm>
            <a:off x="9079039" y="91310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83CD791A-3EC2-23D3-CBDE-10014BB97A97}"/>
              </a:ext>
            </a:extLst>
          </p:cNvPr>
          <p:cNvSpPr/>
          <p:nvPr/>
        </p:nvSpPr>
        <p:spPr>
          <a:xfrm>
            <a:off x="9079039" y="223559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Arrow: Right 8">
            <a:extLst>
              <a:ext uri="{FF2B5EF4-FFF2-40B4-BE49-F238E27FC236}">
                <a16:creationId xmlns:a16="http://schemas.microsoft.com/office/drawing/2014/main" id="{882A03BD-BF9B-3C38-25EA-1D43CB975302}"/>
              </a:ext>
            </a:extLst>
          </p:cNvPr>
          <p:cNvSpPr/>
          <p:nvPr/>
        </p:nvSpPr>
        <p:spPr>
          <a:xfrm rot="18601934">
            <a:off x="4704615" y="1698807"/>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CDE4E81-B698-9DEA-9BB7-1FDED55ACAFA}"/>
              </a:ext>
            </a:extLst>
          </p:cNvPr>
          <p:cNvSpPr/>
          <p:nvPr/>
        </p:nvSpPr>
        <p:spPr>
          <a:xfrm rot="14065304">
            <a:off x="5743054" y="1799543"/>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EDB522F-E6DC-1354-3085-78962C8E279B}"/>
              </a:ext>
            </a:extLst>
          </p:cNvPr>
          <p:cNvSpPr/>
          <p:nvPr/>
        </p:nvSpPr>
        <p:spPr>
          <a:xfrm rot="16200000">
            <a:off x="8846432" y="1717813"/>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28078F9-0094-0CFF-460E-97931A9BCACA}"/>
              </a:ext>
            </a:extLst>
          </p:cNvPr>
          <p:cNvSpPr/>
          <p:nvPr/>
        </p:nvSpPr>
        <p:spPr>
          <a:xfrm rot="16200000">
            <a:off x="9038715" y="1723205"/>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96A059-1204-9BC1-02D2-4D1D4781204A}"/>
                  </a:ext>
                </a:extLst>
              </p:cNvPr>
              <p:cNvSpPr txBox="1"/>
              <p:nvPr/>
            </p:nvSpPr>
            <p:spPr>
              <a:xfrm>
                <a:off x="9744320" y="1652548"/>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3" name="TextBox 12">
                <a:extLst>
                  <a:ext uri="{FF2B5EF4-FFF2-40B4-BE49-F238E27FC236}">
                    <a16:creationId xmlns:a16="http://schemas.microsoft.com/office/drawing/2014/main" id="{D996A059-1204-9BC1-02D2-4D1D4781204A}"/>
                  </a:ext>
                </a:extLst>
              </p:cNvPr>
              <p:cNvSpPr txBox="1">
                <a:spLocks noRot="1" noChangeAspect="1" noMove="1" noResize="1" noEditPoints="1" noAdjustHandles="1" noChangeArrowheads="1" noChangeShapeType="1" noTextEdit="1"/>
              </p:cNvSpPr>
              <p:nvPr/>
            </p:nvSpPr>
            <p:spPr>
              <a:xfrm>
                <a:off x="9744320" y="1652548"/>
                <a:ext cx="782137" cy="369332"/>
              </a:xfrm>
              <a:prstGeom prst="rect">
                <a:avLst/>
              </a:prstGeom>
              <a:blipFill>
                <a:blip r:embed="rId2"/>
                <a:stretch>
                  <a:fillRect/>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7DC0BCF6-ECB7-D923-248F-CC68BCB27D1C}"/>
              </a:ext>
            </a:extLst>
          </p:cNvPr>
          <p:cNvSpPr/>
          <p:nvPr/>
        </p:nvSpPr>
        <p:spPr>
          <a:xfrm>
            <a:off x="5190057" y="2474734"/>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11A8892-0A80-6813-64E3-A250FB72CB08}"/>
                  </a:ext>
                </a:extLst>
              </p:cNvPr>
              <p:cNvSpPr txBox="1"/>
              <p:nvPr/>
            </p:nvSpPr>
            <p:spPr>
              <a:xfrm>
                <a:off x="4964299" y="284510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611A8892-0A80-6813-64E3-A250FB72CB08}"/>
                  </a:ext>
                </a:extLst>
              </p:cNvPr>
              <p:cNvSpPr txBox="1">
                <a:spLocks noRot="1" noChangeAspect="1" noMove="1" noResize="1" noEditPoints="1" noAdjustHandles="1" noChangeArrowheads="1" noChangeShapeType="1" noTextEdit="1"/>
              </p:cNvSpPr>
              <p:nvPr/>
            </p:nvSpPr>
            <p:spPr>
              <a:xfrm>
                <a:off x="4964299" y="2845102"/>
                <a:ext cx="1751890" cy="369332"/>
              </a:xfrm>
              <a:prstGeom prst="rect">
                <a:avLst/>
              </a:prstGeom>
              <a:blipFill>
                <a:blip r:embed="rId3"/>
                <a:stretch>
                  <a:fillRect b="-13333"/>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F17B808A-ED28-F40D-77F0-6559C7408182}"/>
              </a:ext>
            </a:extLst>
          </p:cNvPr>
          <p:cNvSpPr/>
          <p:nvPr/>
        </p:nvSpPr>
        <p:spPr>
          <a:xfrm rot="14148226">
            <a:off x="5917070" y="1672109"/>
            <a:ext cx="1317580" cy="21634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2C32A35-E1C0-F493-BC9E-9CF20F4E0889}"/>
                  </a:ext>
                </a:extLst>
              </p:cNvPr>
              <p:cNvSpPr txBox="1"/>
              <p:nvPr/>
            </p:nvSpPr>
            <p:spPr>
              <a:xfrm>
                <a:off x="6693492" y="1444621"/>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42C32A35-E1C0-F493-BC9E-9CF20F4E0889}"/>
                  </a:ext>
                </a:extLst>
              </p:cNvPr>
              <p:cNvSpPr txBox="1">
                <a:spLocks noRot="1" noChangeAspect="1" noMove="1" noResize="1" noEditPoints="1" noAdjustHandles="1" noChangeArrowheads="1" noChangeShapeType="1" noTextEdit="1"/>
              </p:cNvSpPr>
              <p:nvPr/>
            </p:nvSpPr>
            <p:spPr>
              <a:xfrm>
                <a:off x="6693492" y="1444621"/>
                <a:ext cx="1111651" cy="369332"/>
              </a:xfrm>
              <a:prstGeom prst="rect">
                <a:avLst/>
              </a:prstGeom>
              <a:blipFill>
                <a:blip r:embed="rId4"/>
                <a:stretch>
                  <a:fillRect b="-11475"/>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90FC847B-48B7-B323-EEB2-33F558C6F0DE}"/>
              </a:ext>
            </a:extLst>
          </p:cNvPr>
          <p:cNvSpPr/>
          <p:nvPr/>
        </p:nvSpPr>
        <p:spPr>
          <a:xfrm>
            <a:off x="5939599" y="3935055"/>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9" name="Oval 18">
            <a:extLst>
              <a:ext uri="{FF2B5EF4-FFF2-40B4-BE49-F238E27FC236}">
                <a16:creationId xmlns:a16="http://schemas.microsoft.com/office/drawing/2014/main" id="{D6431127-E597-80C9-D968-2C8CD1B012C5}"/>
              </a:ext>
            </a:extLst>
          </p:cNvPr>
          <p:cNvSpPr/>
          <p:nvPr/>
        </p:nvSpPr>
        <p:spPr>
          <a:xfrm>
            <a:off x="4732857" y="5286335"/>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0" name="Oval 19">
            <a:extLst>
              <a:ext uri="{FF2B5EF4-FFF2-40B4-BE49-F238E27FC236}">
                <a16:creationId xmlns:a16="http://schemas.microsoft.com/office/drawing/2014/main" id="{05164361-6AC0-1734-2F45-4E19565F07DA}"/>
              </a:ext>
            </a:extLst>
          </p:cNvPr>
          <p:cNvSpPr/>
          <p:nvPr/>
        </p:nvSpPr>
        <p:spPr>
          <a:xfrm>
            <a:off x="6882151" y="5345601"/>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1" name="Oval 20">
            <a:extLst>
              <a:ext uri="{FF2B5EF4-FFF2-40B4-BE49-F238E27FC236}">
                <a16:creationId xmlns:a16="http://schemas.microsoft.com/office/drawing/2014/main" id="{4AC2AD80-CF33-24FB-AE6D-FF82F247646A}"/>
              </a:ext>
            </a:extLst>
          </p:cNvPr>
          <p:cNvSpPr/>
          <p:nvPr/>
        </p:nvSpPr>
        <p:spPr>
          <a:xfrm>
            <a:off x="8666985" y="446657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Oval 21">
            <a:extLst>
              <a:ext uri="{FF2B5EF4-FFF2-40B4-BE49-F238E27FC236}">
                <a16:creationId xmlns:a16="http://schemas.microsoft.com/office/drawing/2014/main" id="{A9464339-F7A6-6408-1E05-5D6ECF84A5F3}"/>
              </a:ext>
            </a:extLst>
          </p:cNvPr>
          <p:cNvSpPr/>
          <p:nvPr/>
        </p:nvSpPr>
        <p:spPr>
          <a:xfrm>
            <a:off x="8666985" y="5789067"/>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3" name="Arrow: Right 22">
            <a:extLst>
              <a:ext uri="{FF2B5EF4-FFF2-40B4-BE49-F238E27FC236}">
                <a16:creationId xmlns:a16="http://schemas.microsoft.com/office/drawing/2014/main" id="{C613C4B6-695A-B14B-7C1B-5583A85B92AF}"/>
              </a:ext>
            </a:extLst>
          </p:cNvPr>
          <p:cNvSpPr/>
          <p:nvPr/>
        </p:nvSpPr>
        <p:spPr>
          <a:xfrm rot="18601934">
            <a:off x="4989095" y="4720760"/>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6D0A93A3-DBCB-B56D-97E4-82C6A6E81108}"/>
              </a:ext>
            </a:extLst>
          </p:cNvPr>
          <p:cNvSpPr/>
          <p:nvPr/>
        </p:nvSpPr>
        <p:spPr>
          <a:xfrm rot="14322093">
            <a:off x="6018114" y="4874994"/>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495D6376-E80A-0983-4F5A-578981159717}"/>
              </a:ext>
            </a:extLst>
          </p:cNvPr>
          <p:cNvSpPr/>
          <p:nvPr/>
        </p:nvSpPr>
        <p:spPr>
          <a:xfrm rot="12841974">
            <a:off x="6236465" y="4999118"/>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B744D2A-D3D2-859B-A6EB-8720F10ED501}"/>
              </a:ext>
            </a:extLst>
          </p:cNvPr>
          <p:cNvSpPr/>
          <p:nvPr/>
        </p:nvSpPr>
        <p:spPr>
          <a:xfrm rot="5400000">
            <a:off x="8626661" y="5276678"/>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E15DAC4-A877-01F0-8C65-BD190374A6F6}"/>
                  </a:ext>
                </a:extLst>
              </p:cNvPr>
              <p:cNvSpPr txBox="1"/>
              <p:nvPr/>
            </p:nvSpPr>
            <p:spPr>
              <a:xfrm>
                <a:off x="9332266" y="5206021"/>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27" name="TextBox 26">
                <a:extLst>
                  <a:ext uri="{FF2B5EF4-FFF2-40B4-BE49-F238E27FC236}">
                    <a16:creationId xmlns:a16="http://schemas.microsoft.com/office/drawing/2014/main" id="{FE15DAC4-A877-01F0-8C65-BD190374A6F6}"/>
                  </a:ext>
                </a:extLst>
              </p:cNvPr>
              <p:cNvSpPr txBox="1">
                <a:spLocks noRot="1" noChangeAspect="1" noMove="1" noResize="1" noEditPoints="1" noAdjustHandles="1" noChangeArrowheads="1" noChangeShapeType="1" noTextEdit="1"/>
              </p:cNvSpPr>
              <p:nvPr/>
            </p:nvSpPr>
            <p:spPr>
              <a:xfrm>
                <a:off x="9332266" y="5206021"/>
                <a:ext cx="782137" cy="369332"/>
              </a:xfrm>
              <a:prstGeom prst="rect">
                <a:avLst/>
              </a:prstGeom>
              <a:blipFill>
                <a:blip r:embed="rId5"/>
                <a:stretch>
                  <a:fillRect/>
                </a:stretch>
              </a:blipFill>
            </p:spPr>
            <p:txBody>
              <a:bodyPr/>
              <a:lstStyle/>
              <a:p>
                <a:r>
                  <a:rPr lang="en-US">
                    <a:noFill/>
                  </a:rPr>
                  <a:t> </a:t>
                </a:r>
              </a:p>
            </p:txBody>
          </p:sp>
        </mc:Fallback>
      </mc:AlternateContent>
      <p:sp>
        <p:nvSpPr>
          <p:cNvPr id="28" name="Arrow: Right 27">
            <a:extLst>
              <a:ext uri="{FF2B5EF4-FFF2-40B4-BE49-F238E27FC236}">
                <a16:creationId xmlns:a16="http://schemas.microsoft.com/office/drawing/2014/main" id="{2009A962-7822-DDC5-31B2-8E2D3734CF82}"/>
              </a:ext>
            </a:extLst>
          </p:cNvPr>
          <p:cNvSpPr/>
          <p:nvPr/>
        </p:nvSpPr>
        <p:spPr>
          <a:xfrm>
            <a:off x="5474537" y="5496687"/>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CD14BA9-DA95-2119-2B21-26DA642B3A48}"/>
                  </a:ext>
                </a:extLst>
              </p:cNvPr>
              <p:cNvSpPr txBox="1"/>
              <p:nvPr/>
            </p:nvSpPr>
            <p:spPr>
              <a:xfrm>
                <a:off x="5248779" y="5867055"/>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7CD14BA9-DA95-2119-2B21-26DA642B3A48}"/>
                  </a:ext>
                </a:extLst>
              </p:cNvPr>
              <p:cNvSpPr txBox="1">
                <a:spLocks noRot="1" noChangeAspect="1" noMove="1" noResize="1" noEditPoints="1" noAdjustHandles="1" noChangeArrowheads="1" noChangeShapeType="1" noTextEdit="1"/>
              </p:cNvSpPr>
              <p:nvPr/>
            </p:nvSpPr>
            <p:spPr>
              <a:xfrm>
                <a:off x="5248779" y="5867055"/>
                <a:ext cx="1751890" cy="369332"/>
              </a:xfrm>
              <a:prstGeom prst="rect">
                <a:avLst/>
              </a:prstGeom>
              <a:blipFill>
                <a:blip r:embed="rId6"/>
                <a:stretch>
                  <a:fillRect b="-13115"/>
                </a:stretch>
              </a:blipFill>
            </p:spPr>
            <p:txBody>
              <a:bodyPr/>
              <a:lstStyle/>
              <a:p>
                <a:r>
                  <a:rPr lang="en-US">
                    <a:noFill/>
                  </a:rPr>
                  <a:t> </a:t>
                </a:r>
              </a:p>
            </p:txBody>
          </p:sp>
        </mc:Fallback>
      </mc:AlternateContent>
      <p:sp>
        <p:nvSpPr>
          <p:cNvPr id="30" name="Arrow: Right 29">
            <a:extLst>
              <a:ext uri="{FF2B5EF4-FFF2-40B4-BE49-F238E27FC236}">
                <a16:creationId xmlns:a16="http://schemas.microsoft.com/office/drawing/2014/main" id="{0E981B8F-4A68-759C-C248-542A0CB0CAA0}"/>
              </a:ext>
            </a:extLst>
          </p:cNvPr>
          <p:cNvSpPr/>
          <p:nvPr/>
        </p:nvSpPr>
        <p:spPr>
          <a:xfrm rot="14148226">
            <a:off x="6125556" y="4793619"/>
            <a:ext cx="1317580" cy="15018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EB7651-8BE8-6114-F45A-B1B42E7B4098}"/>
                  </a:ext>
                </a:extLst>
              </p:cNvPr>
              <p:cNvSpPr txBox="1"/>
              <p:nvPr/>
            </p:nvSpPr>
            <p:spPr>
              <a:xfrm rot="1898527">
                <a:off x="7511668" y="4913884"/>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ECEB7651-8BE8-6114-F45A-B1B42E7B4098}"/>
                  </a:ext>
                </a:extLst>
              </p:cNvPr>
              <p:cNvSpPr txBox="1">
                <a:spLocks noRot="1" noChangeAspect="1" noMove="1" noResize="1" noEditPoints="1" noAdjustHandles="1" noChangeArrowheads="1" noChangeShapeType="1" noTextEdit="1"/>
              </p:cNvSpPr>
              <p:nvPr/>
            </p:nvSpPr>
            <p:spPr>
              <a:xfrm rot="1898527">
                <a:off x="7511668" y="4913884"/>
                <a:ext cx="1111651" cy="369332"/>
              </a:xfrm>
              <a:prstGeom prst="rect">
                <a:avLst/>
              </a:prstGeom>
              <a:blipFill>
                <a:blip r:embed="rId7"/>
                <a:stretch>
                  <a:fillRect b="-4054"/>
                </a:stretch>
              </a:blipFill>
            </p:spPr>
            <p:txBody>
              <a:bodyPr/>
              <a:lstStyle/>
              <a:p>
                <a:r>
                  <a:rPr lang="en-US">
                    <a:noFill/>
                  </a:rPr>
                  <a:t> </a:t>
                </a:r>
              </a:p>
            </p:txBody>
          </p:sp>
        </mc:Fallback>
      </mc:AlternateContent>
      <p:sp>
        <p:nvSpPr>
          <p:cNvPr id="32" name="Arrow: Right 31">
            <a:extLst>
              <a:ext uri="{FF2B5EF4-FFF2-40B4-BE49-F238E27FC236}">
                <a16:creationId xmlns:a16="http://schemas.microsoft.com/office/drawing/2014/main" id="{FBC4FCCE-9FC8-353E-ECC7-8AECFA1A9AD9}"/>
              </a:ext>
            </a:extLst>
          </p:cNvPr>
          <p:cNvSpPr/>
          <p:nvPr/>
        </p:nvSpPr>
        <p:spPr>
          <a:xfrm rot="11622959">
            <a:off x="6460983" y="4355339"/>
            <a:ext cx="2193946" cy="186186"/>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F0648192-5486-65AE-E9ED-3F5F80906561}"/>
              </a:ext>
            </a:extLst>
          </p:cNvPr>
          <p:cNvSpPr/>
          <p:nvPr/>
        </p:nvSpPr>
        <p:spPr>
          <a:xfrm rot="11988462">
            <a:off x="7624682" y="5744218"/>
            <a:ext cx="1012704" cy="18870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28E0E5-3FC6-B59E-A461-8548218741A9}"/>
                  </a:ext>
                </a:extLst>
              </p:cNvPr>
              <p:cNvSpPr txBox="1"/>
              <p:nvPr/>
            </p:nvSpPr>
            <p:spPr>
              <a:xfrm>
                <a:off x="7595083" y="5978710"/>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9828E0E5-3FC6-B59E-A461-8548218741A9}"/>
                  </a:ext>
                </a:extLst>
              </p:cNvPr>
              <p:cNvSpPr txBox="1">
                <a:spLocks noRot="1" noChangeAspect="1" noMove="1" noResize="1" noEditPoints="1" noAdjustHandles="1" noChangeArrowheads="1" noChangeShapeType="1" noTextEdit="1"/>
              </p:cNvSpPr>
              <p:nvPr/>
            </p:nvSpPr>
            <p:spPr>
              <a:xfrm>
                <a:off x="7595083" y="5978710"/>
                <a:ext cx="1090876" cy="369332"/>
              </a:xfrm>
              <a:prstGeom prst="rect">
                <a:avLst/>
              </a:prstGeom>
              <a:blipFill>
                <a:blip r:embed="rId8"/>
                <a:stretch>
                  <a:fillRect b="-1333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9C3B1E7C-EA35-BE72-124E-81CF562CB448}"/>
              </a:ext>
            </a:extLst>
          </p:cNvPr>
          <p:cNvSpPr txBox="1"/>
          <p:nvPr/>
        </p:nvSpPr>
        <p:spPr>
          <a:xfrm>
            <a:off x="1033669" y="1145193"/>
            <a:ext cx="1723549" cy="369332"/>
          </a:xfrm>
          <a:prstGeom prst="rect">
            <a:avLst/>
          </a:prstGeom>
          <a:noFill/>
        </p:spPr>
        <p:txBody>
          <a:bodyPr wrap="none" rtlCol="0">
            <a:spAutoFit/>
          </a:bodyPr>
          <a:lstStyle/>
          <a:p>
            <a:r>
              <a:rPr lang="en-US" dirty="0"/>
              <a:t>Union – find link</a:t>
            </a:r>
          </a:p>
        </p:txBody>
      </p:sp>
      <p:sp>
        <p:nvSpPr>
          <p:cNvPr id="3" name="TextBox 2">
            <a:extLst>
              <a:ext uri="{FF2B5EF4-FFF2-40B4-BE49-F238E27FC236}">
                <a16:creationId xmlns:a16="http://schemas.microsoft.com/office/drawing/2014/main" id="{62288816-2655-D2EE-03D4-5AC7A36C2C3C}"/>
              </a:ext>
            </a:extLst>
          </p:cNvPr>
          <p:cNvSpPr txBox="1"/>
          <p:nvPr/>
        </p:nvSpPr>
        <p:spPr>
          <a:xfrm>
            <a:off x="1049700" y="1895050"/>
            <a:ext cx="1683281" cy="369332"/>
          </a:xfrm>
          <a:prstGeom prst="rect">
            <a:avLst/>
          </a:prstGeom>
          <a:noFill/>
        </p:spPr>
        <p:txBody>
          <a:bodyPr wrap="none" rtlCol="0">
            <a:spAutoFit/>
          </a:bodyPr>
          <a:lstStyle/>
          <a:p>
            <a:r>
              <a:rPr lang="en-US" dirty="0"/>
              <a:t>Justification link</a:t>
            </a:r>
          </a:p>
        </p:txBody>
      </p:sp>
      <p:sp>
        <p:nvSpPr>
          <p:cNvPr id="35" name="Arrow: Right 34">
            <a:extLst>
              <a:ext uri="{FF2B5EF4-FFF2-40B4-BE49-F238E27FC236}">
                <a16:creationId xmlns:a16="http://schemas.microsoft.com/office/drawing/2014/main" id="{4579A434-9A30-8AA9-36FF-E11ECCA82A42}"/>
              </a:ext>
            </a:extLst>
          </p:cNvPr>
          <p:cNvSpPr/>
          <p:nvPr/>
        </p:nvSpPr>
        <p:spPr>
          <a:xfrm>
            <a:off x="1194526" y="2282021"/>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Right 35">
            <a:extLst>
              <a:ext uri="{FF2B5EF4-FFF2-40B4-BE49-F238E27FC236}">
                <a16:creationId xmlns:a16="http://schemas.microsoft.com/office/drawing/2014/main" id="{9C369A32-6413-A0B9-176C-8F53DE83E912}"/>
              </a:ext>
            </a:extLst>
          </p:cNvPr>
          <p:cNvSpPr/>
          <p:nvPr/>
        </p:nvSpPr>
        <p:spPr>
          <a:xfrm>
            <a:off x="1194526" y="1474493"/>
            <a:ext cx="1407614" cy="24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A5D03BC-43E0-3344-D2A8-AB1784A51172}"/>
              </a:ext>
            </a:extLst>
          </p:cNvPr>
          <p:cNvSpPr txBox="1"/>
          <p:nvPr/>
        </p:nvSpPr>
        <p:spPr>
          <a:xfrm>
            <a:off x="688688" y="4224287"/>
            <a:ext cx="1310423" cy="369332"/>
          </a:xfrm>
          <a:prstGeom prst="rect">
            <a:avLst/>
          </a:prstGeom>
          <a:noFill/>
        </p:spPr>
        <p:txBody>
          <a:bodyPr wrap="none" rtlCol="0">
            <a:spAutoFit/>
          </a:bodyPr>
          <a:lstStyle/>
          <a:p>
            <a:r>
              <a:rPr lang="en-US" dirty="0"/>
              <a:t>After merge</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B69AF84-7748-D1A4-1C2B-D11880C2460D}"/>
                  </a:ext>
                </a:extLst>
              </p:cNvPr>
              <p:cNvSpPr txBox="1"/>
              <p:nvPr/>
            </p:nvSpPr>
            <p:spPr>
              <a:xfrm>
                <a:off x="1999111" y="422428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BB69AF84-7748-D1A4-1C2B-D11880C2460D}"/>
                  </a:ext>
                </a:extLst>
              </p:cNvPr>
              <p:cNvSpPr txBox="1">
                <a:spLocks noRot="1" noChangeAspect="1" noMove="1" noResize="1" noEditPoints="1" noAdjustHandles="1" noChangeArrowheads="1" noChangeShapeType="1" noTextEdit="1"/>
              </p:cNvSpPr>
              <p:nvPr/>
            </p:nvSpPr>
            <p:spPr>
              <a:xfrm>
                <a:off x="1999111" y="4224287"/>
                <a:ext cx="1090876" cy="369332"/>
              </a:xfrm>
              <a:prstGeom prst="rect">
                <a:avLst/>
              </a:prstGeom>
              <a:blipFill>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155A19F-9DD7-91EA-86EA-6339C4020DE9}"/>
                  </a:ext>
                </a:extLst>
              </p:cNvPr>
              <p:cNvSpPr txBox="1"/>
              <p:nvPr/>
            </p:nvSpPr>
            <p:spPr>
              <a:xfrm>
                <a:off x="679076" y="5104423"/>
                <a:ext cx="2794035" cy="1200329"/>
              </a:xfrm>
              <a:prstGeom prst="rect">
                <a:avLst/>
              </a:prstGeom>
              <a:noFill/>
            </p:spPr>
            <p:txBody>
              <a:bodyPr wrap="none" rtlCol="0">
                <a:spAutoFit/>
              </a:bodyPr>
              <a:lstStyle/>
              <a:p>
                <a:r>
                  <a:rPr lang="en-US" b="0" dirty="0"/>
                  <a:t> </a:t>
                </a:r>
                <a14:m>
                  <m:oMath xmlns:m="http://schemas.openxmlformats.org/officeDocument/2006/math">
                    <m:r>
                      <a:rPr lang="en-US" b="0" i="1" smtClean="0">
                        <a:latin typeface="Cambria Math" panose="02040503050406030204" pitchFamily="18" charset="0"/>
                      </a:rPr>
                      <m:t>𝑟𝑜𝑜𝑡</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oMath>
                </a14:m>
                <a:endParaRPr lang="en-US" dirty="0"/>
              </a:p>
              <a:p>
                <a:endParaRPr lang="en-US" dirty="0"/>
              </a:p>
              <a:p>
                <a:r>
                  <a:rPr lang="en-US" dirty="0"/>
                  <a:t>Justification path from </a:t>
                </a:r>
              </a:p>
              <a:p>
                <a:r>
                  <a:rPr lang="en-US" dirty="0"/>
                  <a:t>old root(c) to c got reversed</a:t>
                </a:r>
              </a:p>
            </p:txBody>
          </p:sp>
        </mc:Choice>
        <mc:Fallback xmlns="">
          <p:sp>
            <p:nvSpPr>
              <p:cNvPr id="39" name="TextBox 38">
                <a:extLst>
                  <a:ext uri="{FF2B5EF4-FFF2-40B4-BE49-F238E27FC236}">
                    <a16:creationId xmlns:a16="http://schemas.microsoft.com/office/drawing/2014/main" id="{4155A19F-9DD7-91EA-86EA-6339C4020DE9}"/>
                  </a:ext>
                </a:extLst>
              </p:cNvPr>
              <p:cNvSpPr txBox="1">
                <a:spLocks noRot="1" noChangeAspect="1" noMove="1" noResize="1" noEditPoints="1" noAdjustHandles="1" noChangeArrowheads="1" noChangeShapeType="1" noTextEdit="1"/>
              </p:cNvSpPr>
              <p:nvPr/>
            </p:nvSpPr>
            <p:spPr>
              <a:xfrm>
                <a:off x="679076" y="5104423"/>
                <a:ext cx="2794035" cy="1200329"/>
              </a:xfrm>
              <a:prstGeom prst="rect">
                <a:avLst/>
              </a:prstGeom>
              <a:blipFill>
                <a:blip r:embed="rId10"/>
                <a:stretch>
                  <a:fillRect l="-1743" r="-1307" b="-7107"/>
                </a:stretch>
              </a:blipFill>
            </p:spPr>
            <p:txBody>
              <a:bodyPr/>
              <a:lstStyle/>
              <a:p>
                <a:r>
                  <a:rPr lang="en-US">
                    <a:noFill/>
                  </a:rPr>
                  <a:t> </a:t>
                </a:r>
              </a:p>
            </p:txBody>
          </p:sp>
        </mc:Fallback>
      </mc:AlternateContent>
      <p:sp>
        <p:nvSpPr>
          <p:cNvPr id="40" name="Title 39">
            <a:extLst>
              <a:ext uri="{FF2B5EF4-FFF2-40B4-BE49-F238E27FC236}">
                <a16:creationId xmlns:a16="http://schemas.microsoft.com/office/drawing/2014/main" id="{03BE6605-A8C5-BB27-B9F6-5154DE62B229}"/>
              </a:ext>
            </a:extLst>
          </p:cNvPr>
          <p:cNvSpPr>
            <a:spLocks noGrp="1"/>
          </p:cNvSpPr>
          <p:nvPr>
            <p:ph type="title"/>
          </p:nvPr>
        </p:nvSpPr>
        <p:spPr>
          <a:xfrm>
            <a:off x="690918" y="66967"/>
            <a:ext cx="10515600" cy="1325563"/>
          </a:xfrm>
        </p:spPr>
        <p:txBody>
          <a:bodyPr/>
          <a:lstStyle/>
          <a:p>
            <a:r>
              <a:rPr lang="en-US" dirty="0"/>
              <a:t>EUF - Justifications</a:t>
            </a:r>
          </a:p>
        </p:txBody>
      </p:sp>
    </p:spTree>
    <p:extLst>
      <p:ext uri="{BB962C8B-B14F-4D97-AF65-F5344CB8AC3E}">
        <p14:creationId xmlns:p14="http://schemas.microsoft.com/office/powerpoint/2010/main" val="89157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r>
              <a:rPr lang="en-US" dirty="0"/>
              <a:t>Nodes from Boolean literals contain fields:</a:t>
            </a:r>
          </a:p>
          <a:p>
            <a:pPr lvl="1"/>
            <a:r>
              <a:rPr lang="en-US" dirty="0"/>
              <a:t>value : { true, false, </a:t>
            </a:r>
            <a:r>
              <a:rPr lang="en-US" dirty="0" err="1"/>
              <a:t>undef</a:t>
            </a:r>
            <a:r>
              <a:rPr lang="en-US" dirty="0"/>
              <a:t>}</a:t>
            </a:r>
          </a:p>
          <a:p>
            <a:pPr lvl="1"/>
            <a:r>
              <a:rPr lang="en-US" dirty="0" err="1"/>
              <a:t>boolVar</a:t>
            </a:r>
            <a:r>
              <a:rPr lang="en-US" dirty="0"/>
              <a:t> : a number referring to Boolean variable as known by SAT solver </a:t>
            </a:r>
          </a:p>
          <a:p>
            <a:endParaRPr lang="en-US" dirty="0"/>
          </a:p>
          <a:p>
            <a:endParaRPr lang="en-US" dirty="0"/>
          </a:p>
          <a:p>
            <a:endParaRPr lang="en-US" dirty="0"/>
          </a:p>
          <a:p>
            <a:endParaRPr lang="en-US" dirty="0"/>
          </a:p>
          <a:p>
            <a:r>
              <a:rPr lang="en-US" dirty="0"/>
              <a:t>Equality nodes are </a:t>
            </a:r>
            <a:r>
              <a:rPr lang="en-US" i="1" dirty="0"/>
              <a:t>special: </a:t>
            </a:r>
            <a:r>
              <a:rPr lang="en-US" dirty="0"/>
              <a:t>When n1, n2 are merged, the parent n5 is equality, value = false -&gt; conflict</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D5A29A-F86F-7FD7-B19B-EA6DF2996B08}"/>
                  </a:ext>
                </a:extLst>
              </p:cNvPr>
              <p:cNvSpPr txBox="1"/>
              <p:nvPr/>
            </p:nvSpPr>
            <p:spPr>
              <a:xfrm>
                <a:off x="1513214" y="4241128"/>
                <a:ext cx="8201091" cy="276999"/>
              </a:xfrm>
              <a:prstGeom prst="rect">
                <a:avLst/>
              </a:prstGeom>
              <a:noFill/>
            </p:spPr>
            <p:txBody>
              <a:bodyPr wrap="none" lIns="0" tIns="0" rIns="0" bIns="0" rtlCol="0">
                <a:spAutoFit/>
              </a:bodyPr>
              <a:lstStyle/>
              <a:p>
                <a:r>
                  <a:rPr lang="en-US" b="0" dirty="0"/>
                  <a:t> </a:t>
                </a:r>
                <a14:m>
                  <m:oMath xmlns:m="http://schemas.openxmlformats.org/officeDocument/2006/math">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𝑐𝑔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𝑛𝑖𝑙</m:t>
                    </m:r>
                    <m:r>
                      <a:rPr lang="en-US" b="0" i="1" smtClean="0">
                        <a:latin typeface="Cambria Math" panose="02040503050406030204" pitchFamily="18" charset="0"/>
                      </a:rPr>
                      <m:t>, </m:t>
                    </m:r>
                    <m:r>
                      <a:rPr lang="en-US" b="0" i="1" smtClean="0">
                        <a:solidFill>
                          <a:srgbClr val="FF0000"/>
                        </a:solidFill>
                        <a:latin typeface="Cambria Math" panose="02040503050406030204" pitchFamily="18" charset="0"/>
                      </a:rPr>
                      <m:t>𝑣𝑎𝑙𝑢𝑒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𝑓𝑎𝑙𝑠𝑒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𝑏𝑜𝑜𝑙𝑉𝑎𝑟</m:t>
                    </m:r>
                    <m:r>
                      <a:rPr lang="en-US" b="0" i="1" smtClean="0">
                        <a:solidFill>
                          <a:srgbClr val="FF0000"/>
                        </a:solidFill>
                        <a:latin typeface="Cambria Math" panose="02040503050406030204" pitchFamily="18" charset="0"/>
                      </a:rPr>
                      <m:t>=27⟩</m:t>
                    </m:r>
                  </m:oMath>
                </a14:m>
                <a:endParaRPr lang="en-US" dirty="0"/>
              </a:p>
            </p:txBody>
          </p:sp>
        </mc:Choice>
        <mc:Fallback xmlns="">
          <p:sp>
            <p:nvSpPr>
              <p:cNvPr id="4" name="TextBox 3">
                <a:extLst>
                  <a:ext uri="{FF2B5EF4-FFF2-40B4-BE49-F238E27FC236}">
                    <a16:creationId xmlns:a16="http://schemas.microsoft.com/office/drawing/2014/main" id="{66D5A29A-F86F-7FD7-B19B-EA6DF2996B08}"/>
                  </a:ext>
                </a:extLst>
              </p:cNvPr>
              <p:cNvSpPr txBox="1">
                <a:spLocks noRot="1" noChangeAspect="1" noMove="1" noResize="1" noEditPoints="1" noAdjustHandles="1" noChangeArrowheads="1" noChangeShapeType="1" noTextEdit="1"/>
              </p:cNvSpPr>
              <p:nvPr/>
            </p:nvSpPr>
            <p:spPr>
              <a:xfrm>
                <a:off x="1513214" y="4241128"/>
                <a:ext cx="8201091" cy="276999"/>
              </a:xfrm>
              <a:prstGeom prst="rect">
                <a:avLst/>
              </a:prstGeom>
              <a:blipFill>
                <a:blip r:embed="rId2"/>
                <a:stretch>
                  <a:fillRect t="-4444" r="-594"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1E7870-A642-C4FE-D0B2-D7B6A9B8E3F8}"/>
                  </a:ext>
                </a:extLst>
              </p:cNvPr>
              <p:cNvSpPr txBox="1"/>
              <p:nvPr/>
            </p:nvSpPr>
            <p:spPr>
              <a:xfrm>
                <a:off x="424067" y="3736859"/>
                <a:ext cx="20209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D83B01"/>
                          </a:solidFill>
                          <a:latin typeface="Cambria Math" panose="02040503050406030204" pitchFamily="18" charset="0"/>
                          <a:cs typeface="Calibri" pitchFamily="34" charset="0"/>
                          <a:sym typeface="Symbol"/>
                        </a:rPr>
                        <m:t>𝑎</m:t>
                      </m:r>
                      <m:r>
                        <a:rPr lang="en-US" sz="1800" i="1" baseline="-25000" dirty="0">
                          <a:solidFill>
                            <a:srgbClr val="0070C0"/>
                          </a:solidFill>
                          <a:latin typeface="Cambria Math" panose="02040503050406030204" pitchFamily="18" charset="0"/>
                          <a:cs typeface="Calibri" pitchFamily="34" charset="0"/>
                          <a:sym typeface="Symbol"/>
                        </a:rPr>
                        <m:t> </m:t>
                      </m:r>
                      <m:r>
                        <a:rPr lang="en-US" sz="1800" i="1" dirty="0">
                          <a:latin typeface="Cambria Math" panose="02040503050406030204" pitchFamily="18" charset="0"/>
                          <a:cs typeface="Calibri" pitchFamily="34" charset="0"/>
                          <a:sym typeface="Symbol"/>
                        </a:rPr>
                        <m:t>  </m:t>
                      </m:r>
                      <m:r>
                        <a:rPr lang="en-US" sz="1800" i="1" dirty="0" smtClean="0">
                          <a:solidFill>
                            <a:srgbClr val="107C10"/>
                          </a:solidFill>
                          <a:latin typeface="Cambria Math" panose="02040503050406030204" pitchFamily="18" charset="0"/>
                          <a:cs typeface="Calibri" pitchFamily="34" charset="0"/>
                          <a:sym typeface="Symbol"/>
                        </a:rPr>
                        <m:t>𝑓</m:t>
                      </m:r>
                      <m:r>
                        <a:rPr lang="en-US" sz="1800" i="1" dirty="0" smtClean="0">
                          <a:solidFill>
                            <a:srgbClr val="107C10"/>
                          </a:solidFill>
                          <a:latin typeface="Cambria Math" panose="02040503050406030204" pitchFamily="18" charset="0"/>
                          <a:cs typeface="Calibri" pitchFamily="34" charset="0"/>
                          <a:sym typeface="Symbol"/>
                        </a:rPr>
                        <m:t>(</m:t>
                      </m:r>
                      <m:r>
                        <a:rPr lang="en-US" sz="1800" i="1" dirty="0" smtClean="0">
                          <a:solidFill>
                            <a:srgbClr val="107C10"/>
                          </a:solidFill>
                          <a:latin typeface="Cambria Math" panose="02040503050406030204" pitchFamily="18" charset="0"/>
                          <a:cs typeface="Calibri" pitchFamily="34" charset="0"/>
                          <a:sym typeface="Symbol"/>
                        </a:rPr>
                        <m:t>𝑎</m:t>
                      </m:r>
                      <m:r>
                        <a:rPr lang="en-US" sz="1800" i="1" dirty="0" smtClean="0">
                          <a:solidFill>
                            <a:srgbClr val="107C10"/>
                          </a:solidFill>
                          <a:latin typeface="Cambria Math" panose="02040503050406030204" pitchFamily="18" charset="0"/>
                          <a:cs typeface="Calibri" pitchFamily="34" charset="0"/>
                          <a:sym typeface="Symbol"/>
                        </a:rPr>
                        <m:t>) </m:t>
                      </m:r>
                    </m:oMath>
                  </m:oMathPara>
                </a14:m>
                <a:endParaRPr lang="en-US" dirty="0"/>
              </a:p>
            </p:txBody>
          </p:sp>
        </mc:Choice>
        <mc:Fallback xmlns="">
          <p:sp>
            <p:nvSpPr>
              <p:cNvPr id="6" name="TextBox 5">
                <a:extLst>
                  <a:ext uri="{FF2B5EF4-FFF2-40B4-BE49-F238E27FC236}">
                    <a16:creationId xmlns:a16="http://schemas.microsoft.com/office/drawing/2014/main" id="{1E1E7870-A642-C4FE-D0B2-D7B6A9B8E3F8}"/>
                  </a:ext>
                </a:extLst>
              </p:cNvPr>
              <p:cNvSpPr txBox="1">
                <a:spLocks noRot="1" noChangeAspect="1" noMove="1" noResize="1" noEditPoints="1" noAdjustHandles="1" noChangeArrowheads="1" noChangeShapeType="1" noTextEdit="1"/>
              </p:cNvSpPr>
              <p:nvPr/>
            </p:nvSpPr>
            <p:spPr>
              <a:xfrm>
                <a:off x="424067" y="3736859"/>
                <a:ext cx="2020957" cy="369332"/>
              </a:xfrm>
              <a:prstGeom prst="rect">
                <a:avLst/>
              </a:prstGeom>
              <a:blipFill>
                <a:blip r:embed="rId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02748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 equalities and values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pPr marL="0" indent="0">
              <a:buNone/>
            </a:pPr>
            <a:r>
              <a:rPr lang="en-US" b="1" dirty="0"/>
              <a:t>Values</a:t>
            </a:r>
            <a:r>
              <a:rPr lang="en-US" dirty="0"/>
              <a:t>: If a node comes from a term that denotes a value (5, 42, 2/3, cons(1,nil)), it is always a root</a:t>
            </a:r>
          </a:p>
          <a:p>
            <a:pPr lvl="1"/>
            <a:r>
              <a:rPr lang="en-US" dirty="0"/>
              <a:t>When two roots with terms based on different values are merged -&gt; conflict</a:t>
            </a:r>
          </a:p>
          <a:p>
            <a:endParaRPr lang="en-US" dirty="0"/>
          </a:p>
          <a:p>
            <a:pPr marL="0" indent="0">
              <a:buNone/>
            </a:pPr>
            <a:r>
              <a:rPr lang="en-US" b="1" dirty="0"/>
              <a:t>Who reasons about equalities of Booleans? EUF vs. CDCL </a:t>
            </a:r>
          </a:p>
          <a:p>
            <a:r>
              <a:rPr lang="en-US" dirty="0"/>
              <a:t>E-nodes based on Bool do by default not merge with other nodes.</a:t>
            </a:r>
          </a:p>
          <a:p>
            <a:r>
              <a:rPr lang="en-US" dirty="0"/>
              <a:t>Default is overridden if E-node occurs under a non-connective.</a:t>
            </a:r>
          </a:p>
          <a:p>
            <a:endParaRPr lang="en-US" dirty="0"/>
          </a:p>
          <a:p>
            <a:pPr marL="0" indent="0">
              <a:buNone/>
            </a:pPr>
            <a:r>
              <a:rPr lang="en-US" b="1" dirty="0"/>
              <a:t>E-graph propagates equalities to theories and Booleans to SAT </a:t>
            </a:r>
          </a:p>
          <a:p>
            <a:pPr marL="0" indent="0">
              <a:buNone/>
            </a:pPr>
            <a:endParaRPr lang="en-US"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A7FA6A-92B1-F3F1-3643-67D48D12D30E}"/>
                  </a:ext>
                </a:extLst>
              </p:cNvPr>
              <p:cNvSpPr txBox="1"/>
              <p:nvPr/>
            </p:nvSpPr>
            <p:spPr>
              <a:xfrm>
                <a:off x="1204428" y="6176963"/>
                <a:ext cx="8856271" cy="553998"/>
              </a:xfrm>
              <a:prstGeom prst="rect">
                <a:avLst/>
              </a:prstGeom>
              <a:noFill/>
            </p:spPr>
            <p:txBody>
              <a:bodyPr wrap="none" lIns="0" tIns="0" rIns="0" bIns="0" rtlCol="0">
                <a:spAutoFit/>
              </a:bodyPr>
              <a:lstStyle/>
              <a:p>
                <a:r>
                  <a:rPr lang="en-US" b="0" dirty="0"/>
                  <a: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𝑐𝑔</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𝑛𝑖𝑙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𝑣𝑎𝑙𝑢𝑒</m:t>
                        </m:r>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𝑢𝑛𝑑𝑒𝑓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𝑏𝑜𝑜𝑙𝑉𝑎𝑟</m:t>
                        </m:r>
                        <m:r>
                          <a:rPr lang="en-US" b="0" i="1" smtClean="0">
                            <a:solidFill>
                              <a:schemeClr val="tx1"/>
                            </a:solidFill>
                            <a:latin typeface="Cambria Math" panose="02040503050406030204" pitchFamily="18" charset="0"/>
                          </a:rPr>
                          <m:t>=27</m:t>
                        </m:r>
                      </m:e>
                    </m:d>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-&gt; value is set to true and assignment to </a:t>
                </a:r>
                <a:r>
                  <a:rPr lang="en-US" dirty="0" err="1"/>
                  <a:t>boolVar</a:t>
                </a:r>
                <a:r>
                  <a:rPr lang="en-US" dirty="0"/>
                  <a:t> 27 is propagated to CDCL core</a:t>
                </a:r>
              </a:p>
            </p:txBody>
          </p:sp>
        </mc:Choice>
        <mc:Fallback xmlns="">
          <p:sp>
            <p:nvSpPr>
              <p:cNvPr id="4" name="TextBox 3">
                <a:extLst>
                  <a:ext uri="{FF2B5EF4-FFF2-40B4-BE49-F238E27FC236}">
                    <a16:creationId xmlns:a16="http://schemas.microsoft.com/office/drawing/2014/main" id="{31A7FA6A-92B1-F3F1-3643-67D48D12D30E}"/>
                  </a:ext>
                </a:extLst>
              </p:cNvPr>
              <p:cNvSpPr txBox="1">
                <a:spLocks noRot="1" noChangeAspect="1" noMove="1" noResize="1" noEditPoints="1" noAdjustHandles="1" noChangeArrowheads="1" noChangeShapeType="1" noTextEdit="1"/>
              </p:cNvSpPr>
              <p:nvPr/>
            </p:nvSpPr>
            <p:spPr>
              <a:xfrm>
                <a:off x="1204428" y="6176963"/>
                <a:ext cx="8856271" cy="553998"/>
              </a:xfrm>
              <a:prstGeom prst="rect">
                <a:avLst/>
              </a:prstGeom>
              <a:blipFill>
                <a:blip r:embed="rId2"/>
                <a:stretch>
                  <a:fillRect l="-689" t="-1099" r="-758" b="-25275"/>
                </a:stretch>
              </a:blipFill>
            </p:spPr>
            <p:txBody>
              <a:bodyPr/>
              <a:lstStyle/>
              <a:p>
                <a:r>
                  <a:rPr lang="en-US">
                    <a:noFill/>
                  </a:rPr>
                  <a:t> </a:t>
                </a:r>
              </a:p>
            </p:txBody>
          </p:sp>
        </mc:Fallback>
      </mc:AlternateContent>
    </p:spTree>
    <p:extLst>
      <p:ext uri="{BB962C8B-B14F-4D97-AF65-F5344CB8AC3E}">
        <p14:creationId xmlns:p14="http://schemas.microsoft.com/office/powerpoint/2010/main" val="2641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sp>
        <p:nvSpPr>
          <p:cNvPr id="11" name="Arrow: Bent-Up 10">
            <a:extLst>
              <a:ext uri="{FF2B5EF4-FFF2-40B4-BE49-F238E27FC236}">
                <a16:creationId xmlns:a16="http://schemas.microsoft.com/office/drawing/2014/main" id="{9D850D83-4DD8-4707-A807-63426A67A49B}"/>
              </a:ext>
            </a:extLst>
          </p:cNvPr>
          <p:cNvSpPr/>
          <p:nvPr/>
        </p:nvSpPr>
        <p:spPr>
          <a:xfrm rot="5400000">
            <a:off x="2197713" y="4164987"/>
            <a:ext cx="923925" cy="1014052"/>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233539"/>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pic>
        <p:nvPicPr>
          <p:cNvPr id="18" name="Picture 17">
            <a:extLst>
              <a:ext uri="{FF2B5EF4-FFF2-40B4-BE49-F238E27FC236}">
                <a16:creationId xmlns:a16="http://schemas.microsoft.com/office/drawing/2014/main" id="{D4529053-8F91-48DA-926D-3B2CD3C307FD}"/>
              </a:ext>
            </a:extLst>
          </p:cNvPr>
          <p:cNvPicPr>
            <a:picLocks noChangeAspect="1"/>
          </p:cNvPicPr>
          <p:nvPr/>
        </p:nvPicPr>
        <p:blipFill>
          <a:blip r:embed="rId2"/>
          <a:stretch>
            <a:fillRect/>
          </a:stretch>
        </p:blipFill>
        <p:spPr>
          <a:xfrm>
            <a:off x="1148071" y="3124481"/>
            <a:ext cx="5876925" cy="847725"/>
          </a:xfrm>
          <a:prstGeom prst="rect">
            <a:avLst/>
          </a:prstGeom>
        </p:spPr>
      </p:pic>
      <p:pic>
        <p:nvPicPr>
          <p:cNvPr id="5" name="Picture 4">
            <a:extLst>
              <a:ext uri="{FF2B5EF4-FFF2-40B4-BE49-F238E27FC236}">
                <a16:creationId xmlns:a16="http://schemas.microsoft.com/office/drawing/2014/main" id="{9F5EE28B-F168-47FA-8971-324B577F785D}"/>
              </a:ext>
            </a:extLst>
          </p:cNvPr>
          <p:cNvPicPr>
            <a:picLocks noChangeAspect="1"/>
          </p:cNvPicPr>
          <p:nvPr/>
        </p:nvPicPr>
        <p:blipFill>
          <a:blip r:embed="rId3"/>
          <a:stretch>
            <a:fillRect/>
          </a:stretch>
        </p:blipFill>
        <p:spPr>
          <a:xfrm>
            <a:off x="3518680" y="4637960"/>
            <a:ext cx="5791200" cy="742950"/>
          </a:xfrm>
          <a:prstGeom prst="rect">
            <a:avLst/>
          </a:prstGeom>
        </p:spPr>
      </p:pic>
      <p:sp>
        <p:nvSpPr>
          <p:cNvPr id="6" name="Arrow: Bent-Up 5">
            <a:extLst>
              <a:ext uri="{FF2B5EF4-FFF2-40B4-BE49-F238E27FC236}">
                <a16:creationId xmlns:a16="http://schemas.microsoft.com/office/drawing/2014/main" id="{70284533-A3DF-4834-970F-F35E40056D5D}"/>
              </a:ext>
            </a:extLst>
          </p:cNvPr>
          <p:cNvSpPr/>
          <p:nvPr/>
        </p:nvSpPr>
        <p:spPr>
          <a:xfrm rot="5400000">
            <a:off x="5724525" y="5044430"/>
            <a:ext cx="742950" cy="1531602"/>
          </a:xfrm>
          <a:prstGeom prst="bentUpArrow">
            <a:avLst>
              <a:gd name="adj1" fmla="val 12999"/>
              <a:gd name="adj2" fmla="val 16528"/>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6F461A4A-962C-4AB7-A417-CB77C4ACDAE1}"/>
              </a:ext>
            </a:extLst>
          </p:cNvPr>
          <p:cNvSpPr txBox="1"/>
          <p:nvPr/>
        </p:nvSpPr>
        <p:spPr>
          <a:xfrm>
            <a:off x="7161969" y="5861999"/>
            <a:ext cx="7399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UNSAT</a:t>
            </a:r>
          </a:p>
        </p:txBody>
      </p:sp>
    </p:spTree>
    <p:extLst>
      <p:ext uri="{BB962C8B-B14F-4D97-AF65-F5344CB8AC3E}">
        <p14:creationId xmlns:p14="http://schemas.microsoft.com/office/powerpoint/2010/main" val="223044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8FE82E-3503-4E81-A51A-45A1FCB3441A}"/>
              </a:ext>
            </a:extLst>
          </p:cNvPr>
          <p:cNvPicPr>
            <a:picLocks noChangeAspect="1"/>
          </p:cNvPicPr>
          <p:nvPr/>
        </p:nvPicPr>
        <p:blipFill>
          <a:blip r:embed="rId2"/>
          <a:stretch>
            <a:fillRect/>
          </a:stretch>
        </p:blipFill>
        <p:spPr>
          <a:xfrm>
            <a:off x="3242902" y="5015707"/>
            <a:ext cx="8492486" cy="1030834"/>
          </a:xfrm>
          <a:prstGeom prst="rect">
            <a:avLst/>
          </a:prstGeom>
        </p:spPr>
      </p:pic>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pic>
        <p:nvPicPr>
          <p:cNvPr id="5" name="Picture 4">
            <a:extLst>
              <a:ext uri="{FF2B5EF4-FFF2-40B4-BE49-F238E27FC236}">
                <a16:creationId xmlns:a16="http://schemas.microsoft.com/office/drawing/2014/main" id="{269488D4-799E-44EC-9CF5-76FED6EB0623}"/>
              </a:ext>
            </a:extLst>
          </p:cNvPr>
          <p:cNvPicPr>
            <a:picLocks noChangeAspect="1"/>
          </p:cNvPicPr>
          <p:nvPr/>
        </p:nvPicPr>
        <p:blipFill>
          <a:blip r:embed="rId3"/>
          <a:stretch>
            <a:fillRect/>
          </a:stretch>
        </p:blipFill>
        <p:spPr>
          <a:xfrm>
            <a:off x="1857375" y="3135174"/>
            <a:ext cx="4238625" cy="781050"/>
          </a:xfrm>
          <a:prstGeom prst="rect">
            <a:avLst/>
          </a:prstGeom>
        </p:spPr>
      </p:pic>
      <p:sp>
        <p:nvSpPr>
          <p:cNvPr id="11" name="Arrow: Bent-Up 10">
            <a:extLst>
              <a:ext uri="{FF2B5EF4-FFF2-40B4-BE49-F238E27FC236}">
                <a16:creationId xmlns:a16="http://schemas.microsoft.com/office/drawing/2014/main" id="{9D850D83-4DD8-4707-A807-63426A67A49B}"/>
              </a:ext>
            </a:extLst>
          </p:cNvPr>
          <p:cNvSpPr/>
          <p:nvPr/>
        </p:nvSpPr>
        <p:spPr>
          <a:xfrm rot="5400000">
            <a:off x="2090097" y="4280850"/>
            <a:ext cx="1147405" cy="1005805"/>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504696"/>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sp>
        <p:nvSpPr>
          <p:cNvPr id="14" name="Arrow: Bent-Up 13">
            <a:extLst>
              <a:ext uri="{FF2B5EF4-FFF2-40B4-BE49-F238E27FC236}">
                <a16:creationId xmlns:a16="http://schemas.microsoft.com/office/drawing/2014/main" id="{C4FA7921-1B18-401D-B086-64955457FDE7}"/>
              </a:ext>
            </a:extLst>
          </p:cNvPr>
          <p:cNvSpPr/>
          <p:nvPr/>
        </p:nvSpPr>
        <p:spPr>
          <a:xfrm rot="16200000">
            <a:off x="6881006" y="3314699"/>
            <a:ext cx="1590673" cy="1743075"/>
          </a:xfrm>
          <a:prstGeom prst="bentUpArrow">
            <a:avLst>
              <a:gd name="adj1" fmla="val 6758"/>
              <a:gd name="adj2" fmla="val 8233"/>
              <a:gd name="adj3" fmla="val 139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 name="TextBox 15">
            <a:extLst>
              <a:ext uri="{FF2B5EF4-FFF2-40B4-BE49-F238E27FC236}">
                <a16:creationId xmlns:a16="http://schemas.microsoft.com/office/drawing/2014/main" id="{87B649FA-1790-494D-96BF-FD7E7D5265BA}"/>
              </a:ext>
            </a:extLst>
          </p:cNvPr>
          <p:cNvSpPr txBox="1"/>
          <p:nvPr/>
        </p:nvSpPr>
        <p:spPr>
          <a:xfrm>
            <a:off x="8672128" y="3813998"/>
            <a:ext cx="237180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Convert EUF solution to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solution over arrays</a:t>
            </a:r>
          </a:p>
        </p:txBody>
      </p:sp>
    </p:spTree>
    <p:extLst>
      <p:ext uri="{BB962C8B-B14F-4D97-AF65-F5344CB8AC3E}">
        <p14:creationId xmlns:p14="http://schemas.microsoft.com/office/powerpoint/2010/main" val="404129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p:txBody>
          <a:bodyPr/>
          <a:lstStyle/>
          <a:p>
            <a:r>
              <a:rPr lang="en-US"/>
              <a:t>A Solver for Unicode Characters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p:txBody>
              <a:bodyPr>
                <a:normAutofit lnSpcReduction="10000"/>
              </a:bodyPr>
              <a:lstStyle/>
              <a:p>
                <a:pPr marL="0" indent="0">
                  <a:buNone/>
                </a:pPr>
                <a:r>
                  <a:rPr lang="en-US" dirty="0"/>
                  <a:t>Unicode Theory</a:t>
                </a:r>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𝐵𝑜𝑜𝑙</m:t>
                    </m:r>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𝑈</m:t>
                        </m:r>
                      </m:e>
                    </m:d>
                    <m:r>
                      <a:rPr lang="en-US" i="1" dirty="0">
                        <a:latin typeface="Cambria Math" panose="02040503050406030204" pitchFamily="18" charset="0"/>
                      </a:rPr>
                      <m:t>=196608</m:t>
                    </m:r>
                  </m:oMath>
                </a14:m>
                <a:endParaRPr lang="en-US" dirty="0"/>
              </a:p>
              <a:p>
                <a:endParaRPr lang="en-US" dirty="0"/>
              </a:p>
              <a:p>
                <a:pPr marL="0" indent="0">
                  <a:buNone/>
                </a:pPr>
                <a:r>
                  <a:rPr lang="en-US" dirty="0"/>
                  <a:t>Operator </a:t>
                </a:r>
                <a14:m>
                  <m:oMath xmlns:m="http://schemas.openxmlformats.org/officeDocument/2006/math">
                    <m:r>
                      <a:rPr lang="en-US" i="1" smtClean="0">
                        <a:latin typeface="Cambria Math" panose="02040503050406030204" pitchFamily="18" charset="0"/>
                      </a:rPr>
                      <m:t>≤</m:t>
                    </m:r>
                  </m:oMath>
                </a14:m>
                <a:r>
                  <a:rPr lang="en-US" dirty="0"/>
                  <a:t> is used sparingly</a:t>
                </a:r>
              </a:p>
              <a:p>
                <a:pPr marL="0" indent="0">
                  <a:buNone/>
                </a:pPr>
                <a:r>
                  <a:rPr lang="en-US" dirty="0"/>
                  <a:t>So common case is theory of </a:t>
                </a:r>
                <a14:m>
                  <m:oMath xmlns:m="http://schemas.openxmlformats.org/officeDocument/2006/math">
                    <m:r>
                      <a:rPr lang="en-US" i="1">
                        <a:latin typeface="Cambria Math" panose="02040503050406030204" pitchFamily="18" charset="0"/>
                      </a:rPr>
                      <m:t>=,≠</m:t>
                    </m:r>
                  </m:oMath>
                </a14:m>
                <a:endParaRPr lang="en-US" dirty="0"/>
              </a:p>
              <a:p>
                <a:endParaRPr lang="en-US" dirty="0"/>
              </a:p>
              <a:p>
                <a:r>
                  <a:rPr lang="en-US" dirty="0"/>
                  <a:t>Engine: Union-find + Lazy reduction to bit-vectors</a:t>
                </a:r>
              </a:p>
              <a:p>
                <a:r>
                  <a:rPr lang="en-US" dirty="0"/>
                  <a:t>Inferior alternatives: pure bit-vectors, linear arithmetic, difference arithmetic</a:t>
                </a:r>
              </a:p>
              <a:p>
                <a:pPr lvl="1"/>
                <a:endParaRPr lang="en-US" dirty="0"/>
              </a:p>
              <a:p>
                <a:endParaRPr lang="en-US" dirty="0"/>
              </a:p>
            </p:txBody>
          </p:sp>
        </mc:Choice>
        <mc:Fallback xmlns="">
          <p:sp>
            <p:nvSpPr>
              <p:cNvPr id="3" name="Text Placeholder 2">
                <a:extLst>
                  <a:ext uri="{FF2B5EF4-FFF2-40B4-BE49-F238E27FC236}">
                    <a16:creationId xmlns:a16="http://schemas.microsoft.com/office/drawing/2014/main" id="{A3F7C7C3-8619-4EF3-B98D-7A177F58258F}"/>
                  </a:ext>
                </a:extLst>
              </p:cNvPr>
              <p:cNvSpPr>
                <a:spLocks noGrp="1" noRot="1" noChangeAspect="1" noMove="1" noResize="1" noEditPoints="1" noAdjustHandles="1" noChangeArrowheads="1" noChangeShapeType="1" noTextEdit="1"/>
              </p:cNvSpPr>
              <p:nvPr>
                <p:ph type="body"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80295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 </a:t>
            </a:r>
            <a:r>
              <a:rPr lang="en-US">
                <a:cs typeface="Calibri" pitchFamily="34" charset="0"/>
              </a:rPr>
              <a:t>a</a:t>
            </a:r>
            <a:r>
              <a:rPr lang="en-US">
                <a:cs typeface="Calibri" pitchFamily="34" charset="0"/>
                <a:sym typeface="Symbol"/>
              </a:rPr>
              <a:t> s</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a:t>
            </a:r>
            <a:r>
              <a:rPr lang="en-US" sz="2800" err="1">
                <a:solidFill>
                  <a:srgbClr val="FF0000"/>
                </a:solidFill>
                <a:latin typeface="Calibri" pitchFamily="34" charset="0"/>
                <a:cs typeface="Calibri" pitchFamily="34" charset="0"/>
              </a:rPr>
              <a:t>b</a:t>
            </a:r>
            <a:r>
              <a:rPr lang="en-US" sz="2800" err="1">
                <a:solidFill>
                  <a:srgbClr val="000000"/>
                </a:solidFill>
                <a:latin typeface="Calibri" pitchFamily="34" charset="0"/>
                <a:cs typeface="Calibri" pitchFamily="34" charset="0"/>
              </a:rPr>
              <a:t>,c,</a:t>
            </a:r>
            <a:r>
              <a:rPr lang="en-US" sz="2800" err="1">
                <a:solidFill>
                  <a:srgbClr val="FF0000"/>
                </a:solidFill>
                <a:latin typeface="Calibri" pitchFamily="34" charset="0"/>
                <a:cs typeface="Calibri" pitchFamily="34" charset="0"/>
              </a:rPr>
              <a:t>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8050696" y="4691067"/>
            <a:ext cx="1369612" cy="143842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d,e,t</a:t>
            </a:r>
            <a:endParaRPr lang="en-US" sz="280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55265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a,b,c,s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7935622" y="4515145"/>
            <a:ext cx="1771154" cy="1751092"/>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a:t>
            </a:r>
            <a:r>
              <a:rPr lang="en-US" sz="2800" err="1">
                <a:solidFill>
                  <a:srgbClr val="FF0000"/>
                </a:solidFill>
                <a:latin typeface="Calibri" pitchFamily="34" charset="0"/>
                <a:cs typeface="Calibri" pitchFamily="34" charset="0"/>
              </a:rPr>
              <a:t>’e’</a:t>
            </a:r>
            <a:r>
              <a:rPr lang="en-US" sz="2800" err="1">
                <a:solidFill>
                  <a:srgbClr val="000000"/>
                </a:solidFill>
                <a:latin typeface="Calibri" pitchFamily="34" charset="0"/>
                <a:cs typeface="Calibri" pitchFamily="34" charset="0"/>
              </a:rPr>
              <a:t>,</a:t>
            </a:r>
            <a:r>
              <a:rPr lang="en-US" sz="2800" err="1">
                <a:solidFill>
                  <a:srgbClr val="FF0000"/>
                </a:solidFill>
                <a:latin typeface="Calibri" pitchFamily="34" charset="0"/>
                <a:cs typeface="Calibri" pitchFamily="34" charset="0"/>
              </a:rPr>
              <a:t>’t</a:t>
            </a:r>
            <a:r>
              <a:rPr lang="en-US" sz="2800">
                <a:solidFill>
                  <a:srgbClr val="FF0000"/>
                </a:solidFill>
                <a:latin typeface="Calibri" pitchFamily="34" charset="0"/>
                <a:cs typeface="Calibri" pitchFamily="34" charset="0"/>
              </a:rPr>
              <a:t>’</a:t>
            </a:r>
          </a:p>
        </p:txBody>
      </p:sp>
    </p:spTree>
    <p:extLst>
      <p:ext uri="{BB962C8B-B14F-4D97-AF65-F5344CB8AC3E}">
        <p14:creationId xmlns:p14="http://schemas.microsoft.com/office/powerpoint/2010/main" val="8685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endParaRPr lang="en-US" dirty="0"/>
          </a:p>
          <a:p>
            <a:pPr marL="0" indent="0">
              <a:buNone/>
            </a:pPr>
            <a:endParaRPr lang="en-US" dirty="0"/>
          </a:p>
          <a:p>
            <a:pPr marL="0" indent="0">
              <a:buNone/>
            </a:pPr>
            <a:r>
              <a:rPr lang="en-US" dirty="0"/>
              <a:t>Inequality</a:t>
            </a:r>
          </a:p>
          <a:p>
            <a:pPr marL="0" indent="0">
              <a:buNone/>
            </a:pPr>
            <a:r>
              <a:rPr lang="en-US" dirty="0"/>
              <a:t>Bit-blasting</a:t>
            </a:r>
          </a:p>
          <a:p>
            <a:pPr lvl="1"/>
            <a:endParaRPr lang="en-US" dirty="0"/>
          </a:p>
          <a:p>
            <a:endParaRPr lang="en-US" dirty="0"/>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6357399" y="1750881"/>
                <a:ext cx="1597550" cy="47305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22" name="Content Placeholder 2">
                <a:extLst>
                  <a:ext uri="{FF2B5EF4-FFF2-40B4-BE49-F238E27FC236}">
                    <a16:creationId xmlns:a16="http://schemas.microsoft.com/office/drawing/2014/main" id="{4B64CC5B-0D75-4535-A82F-DC6B37626EC0}"/>
                  </a:ext>
                </a:extLst>
              </p:cNvPr>
              <p:cNvSpPr txBox="1">
                <a:spLocks noRot="1" noChangeAspect="1" noMove="1" noResize="1" noEditPoints="1" noAdjustHandles="1" noChangeArrowheads="1" noChangeShapeType="1" noTextEdit="1"/>
              </p:cNvSpPr>
              <p:nvPr/>
            </p:nvSpPr>
            <p:spPr>
              <a:xfrm>
                <a:off x="6357399" y="1750881"/>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BFAC119-2074-46CE-A17F-9EAA623669CE}"/>
                  </a:ext>
                </a:extLst>
              </p:cNvPr>
              <p:cNvSpPr txBox="1">
                <a:spLocks/>
              </p:cNvSpPr>
              <p:nvPr/>
            </p:nvSpPr>
            <p:spPr>
              <a:xfrm>
                <a:off x="3267215" y="3429000"/>
                <a:ext cx="4109988" cy="60977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oMath>
                  </m:oMathPara>
                </a14:m>
                <a:endParaRPr lang="en-US" dirty="0">
                  <a:cs typeface="Calibri" pitchFamily="34" charset="0"/>
                </a:endParaRPr>
              </a:p>
            </p:txBody>
          </p:sp>
        </mc:Choice>
        <mc:Fallback xmlns="">
          <p:sp>
            <p:nvSpPr>
              <p:cNvPr id="4" name="Content Placeholder 2">
                <a:extLst>
                  <a:ext uri="{FF2B5EF4-FFF2-40B4-BE49-F238E27FC236}">
                    <a16:creationId xmlns:a16="http://schemas.microsoft.com/office/drawing/2014/main" id="{2BFAC119-2074-46CE-A17F-9EAA623669CE}"/>
                  </a:ext>
                </a:extLst>
              </p:cNvPr>
              <p:cNvSpPr txBox="1">
                <a:spLocks noRot="1" noChangeAspect="1" noMove="1" noResize="1" noEditPoints="1" noAdjustHandles="1" noChangeArrowheads="1" noChangeShapeType="1" noTextEdit="1"/>
              </p:cNvSpPr>
              <p:nvPr/>
            </p:nvSpPr>
            <p:spPr>
              <a:xfrm>
                <a:off x="3267215" y="3429000"/>
                <a:ext cx="4109988" cy="609778"/>
              </a:xfrm>
              <a:prstGeom prst="rect">
                <a:avLst/>
              </a:prstGeom>
              <a:blipFill>
                <a:blip r:embed="rId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CA8B91-F148-4E36-AE87-37E9DE3F3DCB}"/>
                  </a:ext>
                </a:extLst>
              </p:cNvPr>
              <p:cNvSpPr txBox="1"/>
              <p:nvPr/>
            </p:nvSpPr>
            <p:spPr>
              <a:xfrm>
                <a:off x="7238971" y="3039935"/>
                <a:ext cx="4009966" cy="1373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dirty="0">
                    <a:cs typeface="Calibri" pitchFamily="34" charset="0"/>
                  </a:rPr>
                  <a:t> </a:t>
                </a:r>
                <a14:m>
                  <m:oMath xmlns:m="http://schemas.openxmlformats.org/officeDocument/2006/math">
                    <m:d>
                      <m:dPr>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e>
                    </m:d>
                  </m:oMath>
                </a14:m>
                <a:endParaRPr lang="en-US" sz="2800" b="0" i="1" dirty="0">
                  <a:latin typeface="Cambria Math" panose="02040503050406030204" pitchFamily="18" charset="0"/>
                  <a:cs typeface="Calibri" pitchFamily="34" charset="0"/>
                </a:endParaRPr>
              </a:p>
              <a:p>
                <a:r>
                  <a:rPr lang="en-US" sz="2800" b="0" dirty="0">
                    <a:cs typeface="Calibri" pitchFamily="34" charset="0"/>
                  </a:rPr>
                  <a:t> </a:t>
                </a:r>
                <a14:m>
                  <m:oMath xmlns:m="http://schemas.openxmlformats.org/officeDocument/2006/math">
                    <m:r>
                      <a:rPr lang="en-US" sz="2800" b="0" i="1" smtClean="0">
                        <a:latin typeface="Cambria Math" panose="02040503050406030204" pitchFamily="18" charset="0"/>
                        <a:cs typeface="Calibri" pitchFamily="34" charset="0"/>
                      </a:rPr>
                      <m:t>∧</m:t>
                    </m:r>
                    <m:d>
                      <m:dPr>
                        <m:ctrlPr>
                          <a:rPr lang="en-US" sz="2800" b="0" i="1" smtClean="0">
                            <a:latin typeface="Cambria Math" panose="02040503050406030204" pitchFamily="18" charset="0"/>
                            <a:cs typeface="Calibri" pitchFamily="34" charset="0"/>
                          </a:rPr>
                        </m:ctrlPr>
                      </m:dPr>
                      <m:e>
                        <m:eqArr>
                          <m:eqArrPr>
                            <m:ctrlPr>
                              <a:rPr lang="en-US" sz="2800" b="0" i="1" smtClean="0">
                                <a:latin typeface="Cambria Math" panose="02040503050406030204" pitchFamily="18" charset="0"/>
                                <a:cs typeface="Calibri" pitchFamily="34" charset="0"/>
                              </a:rPr>
                            </m:ctrlPr>
                          </m:eqArrPr>
                          <m:e>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e>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e>
                        </m:eqArr>
                      </m:e>
                    </m:d>
                  </m:oMath>
                </a14:m>
                <a:endParaRPr lang="en-US" sz="2400" dirty="0"/>
              </a:p>
            </p:txBody>
          </p:sp>
        </mc:Choice>
        <mc:Fallback xmlns="">
          <p:sp>
            <p:nvSpPr>
              <p:cNvPr id="8" name="TextBox 7">
                <a:extLst>
                  <a:ext uri="{FF2B5EF4-FFF2-40B4-BE49-F238E27FC236}">
                    <a16:creationId xmlns:a16="http://schemas.microsoft.com/office/drawing/2014/main" id="{B3CA8B91-F148-4E36-AE87-37E9DE3F3DCB}"/>
                  </a:ext>
                </a:extLst>
              </p:cNvPr>
              <p:cNvSpPr txBox="1">
                <a:spLocks noRot="1" noChangeAspect="1" noMove="1" noResize="1" noEditPoints="1" noAdjustHandles="1" noChangeArrowheads="1" noChangeShapeType="1" noTextEdit="1"/>
              </p:cNvSpPr>
              <p:nvPr/>
            </p:nvSpPr>
            <p:spPr>
              <a:xfrm>
                <a:off x="7238971" y="3039935"/>
                <a:ext cx="4009966" cy="1373581"/>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C6661C6-FB7A-4406-8424-8B0D959395C5}"/>
                  </a:ext>
                </a:extLst>
              </p:cNvPr>
              <p:cNvSpPr txBox="1">
                <a:spLocks/>
              </p:cNvSpPr>
              <p:nvPr/>
            </p:nvSpPr>
            <p:spPr>
              <a:xfrm>
                <a:off x="3742313" y="5550106"/>
                <a:ext cx="6993316" cy="60977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d>
                        <m:dPr>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𝑎</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r>
                            <a:rPr lang="en-US" i="1">
                              <a:latin typeface="Cambria Math" panose="02040503050406030204" pitchFamily="18" charset="0"/>
                              <a:cs typeface="Calibri" pitchFamily="34" charset="0"/>
                            </a:rPr>
                            <m:t>→</m:t>
                          </m:r>
                          <m:r>
                            <a:rPr lang="en-US" i="1">
                              <a:latin typeface="Cambria Math" panose="02040503050406030204" pitchFamily="18" charset="0"/>
                              <a:cs typeface="Calibri" pitchFamily="34" charset="0"/>
                            </a:rPr>
                            <m:t>𝑏</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e>
                      </m:d>
                    </m:oMath>
                  </m:oMathPara>
                </a14:m>
                <a:endParaRPr lang="en-US">
                  <a:cs typeface="Calibri" pitchFamily="34" charset="0"/>
                </a:endParaRPr>
              </a:p>
            </p:txBody>
          </p:sp>
        </mc:Choice>
        <mc:Fallback xmlns="">
          <p:sp>
            <p:nvSpPr>
              <p:cNvPr id="7" name="Content Placeholder 2">
                <a:extLst>
                  <a:ext uri="{FF2B5EF4-FFF2-40B4-BE49-F238E27FC236}">
                    <a16:creationId xmlns:a16="http://schemas.microsoft.com/office/drawing/2014/main" id="{BC6661C6-FB7A-4406-8424-8B0D959395C5}"/>
                  </a:ext>
                </a:extLst>
              </p:cNvPr>
              <p:cNvSpPr txBox="1">
                <a:spLocks noRot="1" noChangeAspect="1" noMove="1" noResize="1" noEditPoints="1" noAdjustHandles="1" noChangeArrowheads="1" noChangeShapeType="1" noTextEdit="1"/>
              </p:cNvSpPr>
              <p:nvPr/>
            </p:nvSpPr>
            <p:spPr>
              <a:xfrm>
                <a:off x="3742313" y="5550106"/>
                <a:ext cx="6993316" cy="609778"/>
              </a:xfrm>
              <a:prstGeom prst="rect">
                <a:avLst/>
              </a:prstGeom>
              <a:blipFill>
                <a:blip r:embed="rId6"/>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E5FC4DB-85A2-4AAB-86BD-F31A9060CA78}"/>
                  </a:ext>
                </a:extLst>
              </p:cNvPr>
              <p:cNvSpPr txBox="1"/>
              <p:nvPr/>
            </p:nvSpPr>
            <p:spPr>
              <a:xfrm>
                <a:off x="6862604" y="4541374"/>
                <a:ext cx="58714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oMath>
                  </m:oMathPara>
                </a14:m>
                <a:endParaRPr kumimoji="0" lang="en-US" sz="4800" b="0" i="0" u="none" strike="noStrike" cap="none" spc="0" normalizeH="0" baseline="0">
                  <a:ln>
                    <a:noFill/>
                  </a:ln>
                  <a:solidFill>
                    <a:srgbClr val="000000"/>
                  </a:solidFill>
                  <a:effectLst/>
                  <a:uFillTx/>
                  <a:ea typeface="+mj-ea"/>
                  <a:cs typeface="+mj-cs"/>
                  <a:sym typeface="Calibri"/>
                </a:endParaRPr>
              </a:p>
            </p:txBody>
          </p:sp>
        </mc:Choice>
        <mc:Fallback xmlns="">
          <p:sp>
            <p:nvSpPr>
              <p:cNvPr id="12" name="TextBox 11">
                <a:extLst>
                  <a:ext uri="{FF2B5EF4-FFF2-40B4-BE49-F238E27FC236}">
                    <a16:creationId xmlns:a16="http://schemas.microsoft.com/office/drawing/2014/main" id="{DE5FC4DB-85A2-4AAB-86BD-F31A9060CA78}"/>
                  </a:ext>
                </a:extLst>
              </p:cNvPr>
              <p:cNvSpPr txBox="1">
                <a:spLocks noRot="1" noChangeAspect="1" noMove="1" noResize="1" noEditPoints="1" noAdjustHandles="1" noChangeArrowheads="1" noChangeShapeType="1" noTextEdit="1"/>
              </p:cNvSpPr>
              <p:nvPr/>
            </p:nvSpPr>
            <p:spPr>
              <a:xfrm>
                <a:off x="6862604" y="4541374"/>
                <a:ext cx="587141" cy="738664"/>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sp>
        <p:nvSpPr>
          <p:cNvPr id="13" name="Freeform 5">
            <a:extLst>
              <a:ext uri="{FF2B5EF4-FFF2-40B4-BE49-F238E27FC236}">
                <a16:creationId xmlns:a16="http://schemas.microsoft.com/office/drawing/2014/main" id="{4372A3D0-15D1-4835-878A-FE99ADFFB913}"/>
              </a:ext>
            </a:extLst>
          </p:cNvPr>
          <p:cNvSpPr>
            <a:spLocks/>
          </p:cNvSpPr>
          <p:nvPr/>
        </p:nvSpPr>
        <p:spPr bwMode="auto">
          <a:xfrm rot="5400000">
            <a:off x="7079257" y="2242678"/>
            <a:ext cx="229100" cy="757113"/>
          </a:xfrm>
          <a:custGeom>
            <a:avLst/>
            <a:gdLst>
              <a:gd name="T0" fmla="*/ 0 w 69"/>
              <a:gd name="T1" fmla="*/ 0 h 137"/>
              <a:gd name="T2" fmla="*/ 69 w 69"/>
              <a:gd name="T3" fmla="*/ 69 h 137"/>
              <a:gd name="T4" fmla="*/ 0 w 69"/>
              <a:gd name="T5" fmla="*/ 137 h 137"/>
            </a:gdLst>
            <a:ahLst/>
            <a:cxnLst>
              <a:cxn ang="0">
                <a:pos x="T0" y="T1"/>
              </a:cxn>
              <a:cxn ang="0">
                <a:pos x="T2" y="T3"/>
              </a:cxn>
              <a:cxn ang="0">
                <a:pos x="T4" y="T5"/>
              </a:cxn>
            </a:cxnLst>
            <a:rect l="0" t="0" r="r" b="b"/>
            <a:pathLst>
              <a:path w="69" h="137">
                <a:moveTo>
                  <a:pt x="0" y="0"/>
                </a:moveTo>
                <a:lnTo>
                  <a:pt x="69" y="69"/>
                </a:lnTo>
                <a:lnTo>
                  <a:pt x="0" y="137"/>
                </a:lnTo>
              </a:path>
            </a:pathLst>
          </a:custGeom>
          <a:noFill/>
          <a:ln w="2540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9241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dirty="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dirty="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dirty="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pPr marL="0" indent="0">
              <a:buNone/>
            </a:pPr>
            <a:r>
              <a:rPr lang="en-US" dirty="0"/>
              <a:t>Combining two views</a:t>
            </a:r>
          </a:p>
          <a:p>
            <a:pPr lvl="1"/>
            <a:endParaRPr lang="en-US" dirty="0"/>
          </a:p>
        </p:txBody>
      </p:sp>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0FEDB7F-76A1-402D-BF37-6F2EBD7929E8}"/>
                  </a:ext>
                </a:extLst>
              </p:cNvPr>
              <p:cNvSpPr txBox="1">
                <a:spLocks/>
              </p:cNvSpPr>
              <p:nvPr/>
            </p:nvSpPr>
            <p:spPr>
              <a:xfrm>
                <a:off x="2016406" y="2509498"/>
                <a:ext cx="1597550" cy="47305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5" name="Content Placeholder 2">
                <a:extLst>
                  <a:ext uri="{FF2B5EF4-FFF2-40B4-BE49-F238E27FC236}">
                    <a16:creationId xmlns:a16="http://schemas.microsoft.com/office/drawing/2014/main" id="{10FEDB7F-76A1-402D-BF37-6F2EBD7929E8}"/>
                  </a:ext>
                </a:extLst>
              </p:cNvPr>
              <p:cNvSpPr txBox="1">
                <a:spLocks noRot="1" noChangeAspect="1" noMove="1" noResize="1" noEditPoints="1" noAdjustHandles="1" noChangeArrowheads="1" noChangeShapeType="1" noTextEdit="1"/>
              </p:cNvSpPr>
              <p:nvPr/>
            </p:nvSpPr>
            <p:spPr>
              <a:xfrm>
                <a:off x="2016406" y="2509498"/>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a14="http://schemas.microsoft.com/office/mac/drawingml/2011/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8E0792F-3DED-412E-A87B-60F49CB14AC1}"/>
                  </a:ext>
                </a:extLst>
              </p:cNvPr>
              <p:cNvSpPr txBox="1">
                <a:spLocks/>
              </p:cNvSpPr>
              <p:nvPr/>
            </p:nvSpPr>
            <p:spPr>
              <a:xfrm>
                <a:off x="7761084" y="2509498"/>
                <a:ext cx="1597550" cy="47305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6" name="Content Placeholder 2">
                <a:extLst>
                  <a:ext uri="{FF2B5EF4-FFF2-40B4-BE49-F238E27FC236}">
                    <a16:creationId xmlns:a16="http://schemas.microsoft.com/office/drawing/2014/main" id="{38E0792F-3DED-412E-A87B-60F49CB14AC1}"/>
                  </a:ext>
                </a:extLst>
              </p:cNvPr>
              <p:cNvSpPr txBox="1">
                <a:spLocks noRot="1" noChangeAspect="1" noMove="1" noResize="1" noEditPoints="1" noAdjustHandles="1" noChangeArrowheads="1" noChangeShapeType="1" noTextEdit="1"/>
              </p:cNvSpPr>
              <p:nvPr/>
            </p:nvSpPr>
            <p:spPr>
              <a:xfrm>
                <a:off x="7761084" y="2509498"/>
                <a:ext cx="1597550" cy="473058"/>
              </a:xfrm>
              <a:prstGeom prst="rect">
                <a:avLst/>
              </a:prstGeom>
              <a:blipFill>
                <a:blip r:embed="rId4"/>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9" name="TextBox 8">
            <a:extLst>
              <a:ext uri="{FF2B5EF4-FFF2-40B4-BE49-F238E27FC236}">
                <a16:creationId xmlns:a16="http://schemas.microsoft.com/office/drawing/2014/main" id="{95FAA997-8F60-4D75-916F-99737EE3CA5F}"/>
              </a:ext>
            </a:extLst>
          </p:cNvPr>
          <p:cNvSpPr txBox="1"/>
          <p:nvPr/>
        </p:nvSpPr>
        <p:spPr>
          <a:xfrm>
            <a:off x="2065297" y="3424040"/>
            <a:ext cx="1499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j-lt"/>
                <a:ea typeface="+mj-ea"/>
                <a:cs typeface="+mj-cs"/>
                <a:sym typeface="Calibri"/>
              </a:rPr>
              <a:t>Equality View</a:t>
            </a:r>
          </a:p>
        </p:txBody>
      </p:sp>
      <p:sp>
        <p:nvSpPr>
          <p:cNvPr id="16" name="TextBox 15">
            <a:extLst>
              <a:ext uri="{FF2B5EF4-FFF2-40B4-BE49-F238E27FC236}">
                <a16:creationId xmlns:a16="http://schemas.microsoft.com/office/drawing/2014/main" id="{B31EA5A3-7994-45F4-8322-98BA98DC388B}"/>
              </a:ext>
            </a:extLst>
          </p:cNvPr>
          <p:cNvSpPr txBox="1"/>
          <p:nvPr/>
        </p:nvSpPr>
        <p:spPr>
          <a:xfrm>
            <a:off x="7887741" y="3408832"/>
            <a:ext cx="15430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t>Bit-Blast</a:t>
            </a:r>
            <a:r>
              <a:rPr kumimoji="0" lang="en-US" sz="1800" b="0" i="0" u="none" strike="noStrike" cap="none" spc="0" normalizeH="0" baseline="0">
                <a:ln>
                  <a:noFill/>
                </a:ln>
                <a:solidFill>
                  <a:srgbClr val="000000"/>
                </a:solidFill>
                <a:effectLst/>
                <a:uFillTx/>
                <a:latin typeface="+mj-lt"/>
                <a:ea typeface="+mj-ea"/>
                <a:cs typeface="+mj-cs"/>
                <a:sym typeface="Calibri"/>
              </a:rPr>
              <a:t> View</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2FF6828-F461-45CA-B530-892CF3B9A21F}"/>
                  </a:ext>
                </a:extLst>
              </p:cNvPr>
              <p:cNvSpPr txBox="1"/>
              <p:nvPr/>
            </p:nvSpPr>
            <p:spPr>
              <a:xfrm>
                <a:off x="4405896" y="5748213"/>
                <a:ext cx="450200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𝑏𝑣</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2</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𝑐h𝑎𝑟</m:t>
                      </m:r>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17</m:t>
                              </m:r>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 …, </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0</m:t>
                              </m:r>
                            </m:e>
                          </m:d>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oMath>
                  </m:oMathPara>
                </a14:m>
                <a:endParaRPr kumimoji="0" lang="en-US" sz="2800" b="0" i="0" u="none" strike="noStrike" cap="none" spc="0" normalizeH="0" baseline="0" dirty="0">
                  <a:ln>
                    <a:noFill/>
                  </a:ln>
                  <a:solidFill>
                    <a:srgbClr val="000000"/>
                  </a:solidFill>
                  <a:effectLst/>
                  <a:uFillTx/>
                  <a:ea typeface="+mj-ea"/>
                  <a:cs typeface="+mj-cs"/>
                  <a:sym typeface="Calibri"/>
                </a:endParaRPr>
              </a:p>
            </p:txBody>
          </p:sp>
        </mc:Choice>
        <mc:Fallback xmlns="">
          <p:sp>
            <p:nvSpPr>
              <p:cNvPr id="18" name="TextBox 17">
                <a:extLst>
                  <a:ext uri="{FF2B5EF4-FFF2-40B4-BE49-F238E27FC236}">
                    <a16:creationId xmlns:a16="http://schemas.microsoft.com/office/drawing/2014/main" id="{52FF6828-F461-45CA-B530-892CF3B9A21F}"/>
                  </a:ext>
                </a:extLst>
              </p:cNvPr>
              <p:cNvSpPr txBox="1">
                <a:spLocks noRot="1" noChangeAspect="1" noMove="1" noResize="1" noEditPoints="1" noAdjustHandles="1" noChangeArrowheads="1" noChangeShapeType="1" noTextEdit="1"/>
              </p:cNvSpPr>
              <p:nvPr/>
            </p:nvSpPr>
            <p:spPr>
              <a:xfrm>
                <a:off x="4405896" y="5748213"/>
                <a:ext cx="4502002" cy="43088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2A997C0-1D40-4103-9A3B-E04CAA287FA9}"/>
                  </a:ext>
                </a:extLst>
              </p:cNvPr>
              <p:cNvSpPr txBox="1"/>
              <p:nvPr/>
            </p:nvSpPr>
            <p:spPr>
              <a:xfrm>
                <a:off x="1863342" y="4383191"/>
                <a:ext cx="9993659" cy="8291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 ≤,=:</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𝐵𝑜𝑜𝑙</m:t>
                      </m:r>
                      <m:r>
                        <a:rPr lang="en-US" sz="2400" b="0" i="1" smtClean="0">
                          <a:latin typeface="Cambria Math" panose="02040503050406030204" pitchFamily="18" charset="0"/>
                        </a:rPr>
                        <m:t>, </m:t>
                      </m:r>
                      <m:r>
                        <a:rPr lang="en-US" sz="2400" b="0" i="1" smtClean="0">
                          <a:latin typeface="Cambria Math" panose="02040503050406030204" pitchFamily="18" charset="0"/>
                        </a:rPr>
                        <m:t>𝑏𝑣</m:t>
                      </m:r>
                      <m:r>
                        <a:rPr lang="en-US" sz="2400" b="0" i="1" smtClean="0">
                          <a:latin typeface="Cambria Math" panose="02040503050406030204" pitchFamily="18" charset="0"/>
                        </a:rPr>
                        <m:t>2</m:t>
                      </m:r>
                      <m:r>
                        <a:rPr lang="en-US" sz="2400" b="0" i="1" smtClean="0">
                          <a:latin typeface="Cambria Math" panose="02040503050406030204" pitchFamily="18" charset="0"/>
                        </a:rPr>
                        <m:t>𝑐h𝑎𝑟</m:t>
                      </m:r>
                      <m:r>
                        <a:rPr lang="en-US" sz="2400" b="0" i="1" smtClean="0">
                          <a:latin typeface="Cambria Math" panose="02040503050406030204" pitchFamily="18" charset="0"/>
                        </a:rPr>
                        <m:t> :</m:t>
                      </m:r>
                      <m:r>
                        <a:rPr lang="en-US" sz="2400" b="0" i="1" smtClean="0">
                          <a:latin typeface="Cambria Math" panose="02040503050406030204" pitchFamily="18" charset="0"/>
                        </a:rPr>
                        <m:t>𝐵𝑜𝑜</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18</m:t>
                          </m:r>
                        </m:sup>
                      </m:sSup>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17</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02A997C0-1D40-4103-9A3B-E04CAA287FA9}"/>
                  </a:ext>
                </a:extLst>
              </p:cNvPr>
              <p:cNvSpPr txBox="1">
                <a:spLocks noRot="1" noChangeAspect="1" noMove="1" noResize="1" noEditPoints="1" noAdjustHandles="1" noChangeArrowheads="1" noChangeShapeType="1" noTextEdit="1"/>
              </p:cNvSpPr>
              <p:nvPr/>
            </p:nvSpPr>
            <p:spPr>
              <a:xfrm>
                <a:off x="1863342" y="4383191"/>
                <a:ext cx="9993659" cy="829138"/>
              </a:xfrm>
              <a:prstGeom prst="rect">
                <a:avLst/>
              </a:prstGeom>
              <a:blipFill>
                <a:blip r:embed="rId6"/>
                <a:stretch>
                  <a:fillRect b="-9559"/>
                </a:stretch>
              </a:blipFill>
              <a:ln w="12700" cap="flat">
                <a:noFill/>
                <a:miter lim="400000"/>
              </a:ln>
              <a:effectLst/>
            </p:spPr>
            <p:txBody>
              <a:bodyPr/>
              <a:lstStyle/>
              <a:p>
                <a:r>
                  <a:rPr lang="en-US">
                    <a:noFill/>
                  </a:rPr>
                  <a:t> </a:t>
                </a:r>
              </a:p>
            </p:txBody>
          </p:sp>
        </mc:Fallback>
      </mc:AlternateContent>
      <p:grpSp>
        <p:nvGrpSpPr>
          <p:cNvPr id="4" name="Group 3">
            <a:extLst>
              <a:ext uri="{FF2B5EF4-FFF2-40B4-BE49-F238E27FC236}">
                <a16:creationId xmlns:a16="http://schemas.microsoft.com/office/drawing/2014/main" id="{3F489CB2-6E67-72FD-0EEA-356F19FEA3D2}"/>
              </a:ext>
            </a:extLst>
          </p:cNvPr>
          <p:cNvGrpSpPr/>
          <p:nvPr/>
        </p:nvGrpSpPr>
        <p:grpSpPr>
          <a:xfrm>
            <a:off x="88346" y="4125397"/>
            <a:ext cx="2926918" cy="2753885"/>
            <a:chOff x="88346" y="4125397"/>
            <a:chExt cx="2926918" cy="2753885"/>
          </a:xfrm>
        </p:grpSpPr>
        <p:pic>
          <p:nvPicPr>
            <p:cNvPr id="7" name="Picture 6">
              <a:extLst>
                <a:ext uri="{FF2B5EF4-FFF2-40B4-BE49-F238E27FC236}">
                  <a16:creationId xmlns:a16="http://schemas.microsoft.com/office/drawing/2014/main" id="{83863571-D5A9-6653-A739-A450B6ECDF25}"/>
                </a:ext>
              </a:extLst>
            </p:cNvPr>
            <p:cNvPicPr>
              <a:picLocks noChangeAspect="1"/>
            </p:cNvPicPr>
            <p:nvPr/>
          </p:nvPicPr>
          <p:blipFill>
            <a:blip r:embed="rId7"/>
            <a:stretch>
              <a:fillRect/>
            </a:stretch>
          </p:blipFill>
          <p:spPr>
            <a:xfrm>
              <a:off x="441287" y="4125397"/>
              <a:ext cx="2573977" cy="2509412"/>
            </a:xfrm>
            <a:prstGeom prst="rect">
              <a:avLst/>
            </a:prstGeom>
          </p:spPr>
        </p:pic>
        <p:sp>
          <p:nvSpPr>
            <p:cNvPr id="8" name="TextBox 7">
              <a:extLst>
                <a:ext uri="{FF2B5EF4-FFF2-40B4-BE49-F238E27FC236}">
                  <a16:creationId xmlns:a16="http://schemas.microsoft.com/office/drawing/2014/main" id="{054571ED-EE1B-D0AC-0C5E-7BB1E9EB2E57}"/>
                </a:ext>
              </a:extLst>
            </p:cNvPr>
            <p:cNvSpPr txBox="1"/>
            <p:nvPr/>
          </p:nvSpPr>
          <p:spPr>
            <a:xfrm>
              <a:off x="908306" y="6509952"/>
              <a:ext cx="16244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Bit-vector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11882F1A-5AEF-2CD7-F6F3-FF2BCF27363F}"/>
                </a:ext>
              </a:extLst>
            </p:cNvPr>
            <p:cNvSpPr txBox="1"/>
            <p:nvPr/>
          </p:nvSpPr>
          <p:spPr>
            <a:xfrm rot="16200000">
              <a:off x="-268964" y="5051677"/>
              <a:ext cx="10839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This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77746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01125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476B-84DE-E680-6DFA-9A781A33FB2A}"/>
              </a:ext>
            </a:extLst>
          </p:cNvPr>
          <p:cNvSpPr>
            <a:spLocks noGrp="1"/>
          </p:cNvSpPr>
          <p:nvPr>
            <p:ph type="ctrTitle"/>
          </p:nvPr>
        </p:nvSpPr>
        <p:spPr/>
        <p:txBody>
          <a:bodyPr/>
          <a:lstStyle/>
          <a:p>
            <a:r>
              <a:rPr lang="en-US" dirty="0"/>
              <a:t>Finite Sets</a:t>
            </a:r>
          </a:p>
        </p:txBody>
      </p:sp>
      <p:sp>
        <p:nvSpPr>
          <p:cNvPr id="3" name="Subtitle 2">
            <a:extLst>
              <a:ext uri="{FF2B5EF4-FFF2-40B4-BE49-F238E27FC236}">
                <a16:creationId xmlns:a16="http://schemas.microsoft.com/office/drawing/2014/main" id="{69E604E3-6B42-4E83-E298-2C5921A83E88}"/>
              </a:ext>
            </a:extLst>
          </p:cNvPr>
          <p:cNvSpPr>
            <a:spLocks noGrp="1"/>
          </p:cNvSpPr>
          <p:nvPr>
            <p:ph type="subTitle" idx="1"/>
          </p:nvPr>
        </p:nvSpPr>
        <p:spPr/>
        <p:txBody>
          <a:bodyPr/>
          <a:lstStyle/>
          <a:p>
            <a:r>
              <a:rPr lang="en-US" dirty="0"/>
              <a:t>Let us develop a solver for finite sets</a:t>
            </a:r>
          </a:p>
        </p:txBody>
      </p:sp>
    </p:spTree>
    <p:extLst>
      <p:ext uri="{BB962C8B-B14F-4D97-AF65-F5344CB8AC3E}">
        <p14:creationId xmlns:p14="http://schemas.microsoft.com/office/powerpoint/2010/main" val="2634420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FEE8-AC78-1C01-9DE9-F5E5133CD1F4}"/>
              </a:ext>
            </a:extLst>
          </p:cNvPr>
          <p:cNvSpPr>
            <a:spLocks noGrp="1"/>
          </p:cNvSpPr>
          <p:nvPr>
            <p:ph type="title"/>
          </p:nvPr>
        </p:nvSpPr>
        <p:spPr/>
        <p:txBody>
          <a:bodyPr/>
          <a:lstStyle/>
          <a:p>
            <a:r>
              <a:rPr lang="en-US" dirty="0"/>
              <a:t>Core functionality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F512D5-209E-A2F7-BE30-1CDDE8BBB635}"/>
                  </a:ext>
                </a:extLst>
              </p:cNvPr>
              <p:cNvSpPr>
                <a:spLocks noGrp="1"/>
              </p:cNvSpPr>
              <p:nvPr>
                <p:ph idx="1"/>
              </p:nvPr>
            </p:nvSpPr>
            <p:spPr/>
            <p:txBody>
              <a:bodyPr/>
              <a:lstStyle/>
              <a:p>
                <a:r>
                  <a:rPr lang="en-US" dirty="0"/>
                  <a:t>Determine feasibility of conjunctions</a:t>
                </a:r>
              </a:p>
              <a:p>
                <a:pPr marL="0" indent="0">
                  <a:buNone/>
                </a:pPr>
                <a:endParaRPr lang="en-US" dirty="0"/>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      </m:t>
                    </m:r>
                  </m:oMath>
                </a14:m>
                <a:endParaRPr lang="en-US" b="0" i="1" dirty="0">
                  <a:latin typeface="Cambria Math" panose="02040503050406030204" pitchFamily="18" charset="0"/>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 </m:t>
                    </m:r>
                  </m:oMath>
                </a14:m>
                <a:r>
                  <a:rPr lang="en-US" dirty="0"/>
                  <a:t>   + Arithmetic over |S|</a:t>
                </a:r>
                <a:br>
                  <a:rPr lang="en-US" dirty="0"/>
                </a:br>
                <a:endParaRPr lang="en-US" dirty="0"/>
              </a:p>
              <a:p>
                <a:pPr marL="0" indent="0">
                  <a:buNone/>
                </a:pPr>
                <a:r>
                  <a:rPr lang="en-US" dirty="0"/>
                  <a:t>Enforce that all operators have consistent interpretations.</a:t>
                </a:r>
              </a:p>
              <a:p>
                <a:pPr marL="0" indent="0">
                  <a:buNone/>
                </a:pPr>
                <a:endParaRPr lang="en-US" dirty="0"/>
              </a:p>
              <a:p>
                <a:pPr marL="0" indent="0">
                  <a:buNone/>
                </a:pPr>
                <a:r>
                  <a:rPr lang="en-US" dirty="0"/>
                  <a:t>- Example: If |S| = 5, then S really has precisely 5 elements. </a:t>
                </a:r>
              </a:p>
            </p:txBody>
          </p:sp>
        </mc:Choice>
        <mc:Fallback xmlns="">
          <p:sp>
            <p:nvSpPr>
              <p:cNvPr id="3" name="Content Placeholder 2">
                <a:extLst>
                  <a:ext uri="{FF2B5EF4-FFF2-40B4-BE49-F238E27FC236}">
                    <a16:creationId xmlns:a16="http://schemas.microsoft.com/office/drawing/2014/main" id="{6FF512D5-209E-A2F7-BE30-1CDDE8BBB63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4290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Core Decision Procedures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1303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0BDD-F69D-BDB5-A1CB-93FDC69CD116}"/>
              </a:ext>
            </a:extLst>
          </p:cNvPr>
          <p:cNvSpPr>
            <a:spLocks noGrp="1"/>
          </p:cNvSpPr>
          <p:nvPr>
            <p:ph type="title"/>
          </p:nvPr>
        </p:nvSpPr>
        <p:spPr/>
        <p:txBody>
          <a:bodyPr/>
          <a:lstStyle/>
          <a:p>
            <a:r>
              <a:rPr lang="en-US" dirty="0"/>
              <a:t>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95FA04-24A4-ABDB-266B-7977518CEA0E}"/>
                  </a:ext>
                </a:extLst>
              </p:cNvPr>
              <p:cNvSpPr>
                <a:spLocks noGrp="1"/>
              </p:cNvSpPr>
              <p:nvPr>
                <p:ph idx="1"/>
              </p:nvPr>
            </p:nvSpPr>
            <p:spPr/>
            <p:txBody>
              <a:bodyPr/>
              <a:lstStyle/>
              <a:p>
                <a:r>
                  <a:rPr lang="en-US" dirty="0"/>
                  <a:t>Every term of type </a:t>
                </a:r>
                <a14:m>
                  <m:oMath xmlns:m="http://schemas.openxmlformats.org/officeDocument/2006/math">
                    <m:r>
                      <a:rPr lang="en-US" b="0" i="1" smtClean="0">
                        <a:latin typeface="Cambria Math" panose="02040503050406030204" pitchFamily="18" charset="0"/>
                      </a:rPr>
                      <m:t>𝑆𝑒𝑡</m:t>
                    </m:r>
                    <m:r>
                      <a:rPr lang="en-US" b="0" i="1" smtClean="0">
                        <a:latin typeface="Cambria Math" panose="02040503050406030204" pitchFamily="18" charset="0"/>
                      </a:rPr>
                      <m:t> </m:t>
                    </m:r>
                    <m:r>
                      <a:rPr lang="en-US" b="0" i="1" smtClean="0">
                        <a:latin typeface="Cambria Math" panose="02040503050406030204" pitchFamily="18" charset="0"/>
                      </a:rPr>
                      <m:t>𝛼</m:t>
                    </m:r>
                  </m:oMath>
                </a14:m>
                <a:r>
                  <a:rPr lang="en-US" dirty="0"/>
                  <a:t> is tracked by </a:t>
                </a:r>
                <a:r>
                  <a:rPr lang="en-US" dirty="0" err="1"/>
                  <a:t>finite_set_theory</a:t>
                </a:r>
                <a:r>
                  <a:rPr lang="en-US" dirty="0"/>
                  <a:t> by a </a:t>
                </a:r>
                <a:r>
                  <a:rPr lang="en-US" i="1" dirty="0"/>
                  <a:t>theory variable</a:t>
                </a:r>
                <a:endParaRPr lang="en-US" dirty="0"/>
              </a:p>
              <a:p>
                <a:pPr marL="0" indent="0">
                  <a:buNone/>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a:p>
                <a:pPr marL="0" indent="0">
                  <a:buNone/>
                </a:pPr>
                <a:endParaRPr lang="en-US" dirty="0"/>
              </a:p>
              <a:p>
                <a:pPr marL="0" indent="0">
                  <a:buNone/>
                </a:pPr>
                <a:r>
                  <a:rPr lang="en-US" dirty="0"/>
                  <a:t>Consistent interpretations are enforced using </a:t>
                </a:r>
                <a:r>
                  <a:rPr lang="en-US" i="1" dirty="0"/>
                  <a:t>theory axioms</a:t>
                </a:r>
                <a:endParaRPr lang="en-US" dirty="0"/>
              </a:p>
            </p:txBody>
          </p:sp>
        </mc:Choice>
        <mc:Fallback xmlns="">
          <p:sp>
            <p:nvSpPr>
              <p:cNvPr id="3" name="Content Placeholder 2">
                <a:extLst>
                  <a:ext uri="{FF2B5EF4-FFF2-40B4-BE49-F238E27FC236}">
                    <a16:creationId xmlns:a16="http://schemas.microsoft.com/office/drawing/2014/main" id="{7E95FA04-24A4-ABDB-266B-7977518CEA0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99950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2655-9946-504C-30AD-FD15A09069B8}"/>
              </a:ext>
            </a:extLst>
          </p:cNvPr>
          <p:cNvSpPr>
            <a:spLocks noGrp="1"/>
          </p:cNvSpPr>
          <p:nvPr>
            <p:ph type="title"/>
          </p:nvPr>
        </p:nvSpPr>
        <p:spPr/>
        <p:txBody>
          <a:bodyPr/>
          <a:lstStyle/>
          <a:p>
            <a:r>
              <a:rPr lang="en-US" dirty="0"/>
              <a:t>Theory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91AED1-51B4-0E20-2021-3A418743D9DC}"/>
                  </a:ext>
                </a:extLst>
              </p:cNvPr>
              <p:cNvSpPr>
                <a:spLocks noGrp="1"/>
              </p:cNvSpPr>
              <p:nvPr>
                <p:ph idx="1"/>
              </p:nvPr>
            </p:nvSpPr>
            <p:spPr>
              <a:xfrm>
                <a:off x="2550543" y="1584084"/>
                <a:ext cx="9261894" cy="4351338"/>
              </a:xfrm>
            </p:spPr>
            <p:txBody>
              <a:bodyPr>
                <a:normAutofit fontScale="77500" lnSpcReduction="20000"/>
              </a:bodyPr>
              <a:lstStyle/>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0" indent="0">
                  <a:buNone/>
                </a:pP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𝑇</m:t>
                    </m:r>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𝑡</m:t>
                    </m:r>
                  </m:oMath>
                </a14:m>
                <a:endParaRPr lang="en-US" dirty="0"/>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𝑚𝑎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rPr>
                          <m:t>𝑚𝑎</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𝑠𝑒𝑙𝑒𝑐𝑡</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𝑙𝑜</m:t>
                        </m:r>
                        <m:r>
                          <a:rPr lang="en-US" b="0" i="1" smtClean="0">
                            <a:latin typeface="Cambria Math" panose="02040503050406030204" pitchFamily="18" charset="0"/>
                          </a:rPr>
                          <m:t>, </m:t>
                        </m:r>
                        <m:r>
                          <a:rPr lang="en-US" b="0" i="1" smtClean="0">
                            <a:latin typeface="Cambria Math" panose="02040503050406030204" pitchFamily="18" charset="0"/>
                          </a:rPr>
                          <m:t>h𝑖</m:t>
                        </m:r>
                      </m:e>
                    </m:d>
                    <m:r>
                      <a:rPr lang="en-US" b="0" i="1" smtClean="0">
                        <a:latin typeface="Cambria Math" panose="02040503050406030204" pitchFamily="18" charset="0"/>
                      </a:rPr>
                      <m:t>⇔</m:t>
                    </m:r>
                    <m:r>
                      <a:rPr lang="en-US" b="0" i="1" smtClean="0">
                        <a:latin typeface="Cambria Math" panose="02040503050406030204" pitchFamily="18" charset="0"/>
                      </a:rPr>
                      <m:t>𝑙𝑜</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h𝑖</m:t>
                    </m:r>
                  </m:oMath>
                </a14:m>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291AED1-51B4-0E20-2021-3A418743D9DC}"/>
                  </a:ext>
                </a:extLst>
              </p:cNvPr>
              <p:cNvSpPr>
                <a:spLocks noGrp="1" noRot="1" noChangeAspect="1" noMove="1" noResize="1" noEditPoints="1" noAdjustHandles="1" noChangeArrowheads="1" noChangeShapeType="1" noTextEdit="1"/>
              </p:cNvSpPr>
              <p:nvPr>
                <p:ph idx="1"/>
              </p:nvPr>
            </p:nvSpPr>
            <p:spPr>
              <a:xfrm>
                <a:off x="2550543" y="1584084"/>
                <a:ext cx="9261894" cy="4351338"/>
              </a:xfrm>
              <a:blipFill>
                <a:blip r:embed="rId2"/>
                <a:stretch>
                  <a:fillRect t="-8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2D66B71-459A-B7D8-1F3E-E33C805575A1}"/>
              </a:ext>
            </a:extLst>
          </p:cNvPr>
          <p:cNvSpPr txBox="1"/>
          <p:nvPr/>
        </p:nvSpPr>
        <p:spPr>
          <a:xfrm>
            <a:off x="1319842" y="2182482"/>
            <a:ext cx="1164101" cy="707886"/>
          </a:xfrm>
          <a:prstGeom prst="rect">
            <a:avLst/>
          </a:prstGeom>
          <a:noFill/>
        </p:spPr>
        <p:txBody>
          <a:bodyPr wrap="none" rtlCol="0">
            <a:spAutoFit/>
          </a:bodyPr>
          <a:lstStyle/>
          <a:p>
            <a:r>
              <a:rPr lang="en-US" sz="4000" dirty="0"/>
              <a:t>Base</a:t>
            </a:r>
          </a:p>
        </p:txBody>
      </p:sp>
      <p:sp>
        <p:nvSpPr>
          <p:cNvPr id="5" name="TextBox 4">
            <a:extLst>
              <a:ext uri="{FF2B5EF4-FFF2-40B4-BE49-F238E27FC236}">
                <a16:creationId xmlns:a16="http://schemas.microsoft.com/office/drawing/2014/main" id="{F2E1FB4B-70D5-78F8-E903-B2F7095DFE98}"/>
              </a:ext>
            </a:extLst>
          </p:cNvPr>
          <p:cNvSpPr txBox="1"/>
          <p:nvPr/>
        </p:nvSpPr>
        <p:spPr>
          <a:xfrm>
            <a:off x="1319842" y="4198187"/>
            <a:ext cx="1446358" cy="707886"/>
          </a:xfrm>
          <a:prstGeom prst="rect">
            <a:avLst/>
          </a:prstGeom>
          <a:noFill/>
        </p:spPr>
        <p:txBody>
          <a:bodyPr wrap="none" rtlCol="0">
            <a:spAutoFit/>
          </a:bodyPr>
          <a:lstStyle/>
          <a:p>
            <a:r>
              <a:rPr lang="en-US" sz="4000" dirty="0"/>
              <a:t>Filters</a:t>
            </a:r>
          </a:p>
        </p:txBody>
      </p:sp>
      <p:sp>
        <p:nvSpPr>
          <p:cNvPr id="6" name="TextBox 5">
            <a:extLst>
              <a:ext uri="{FF2B5EF4-FFF2-40B4-BE49-F238E27FC236}">
                <a16:creationId xmlns:a16="http://schemas.microsoft.com/office/drawing/2014/main" id="{C944F5DA-6318-3DCC-AD27-07D8EAE5711C}"/>
              </a:ext>
            </a:extLst>
          </p:cNvPr>
          <p:cNvSpPr txBox="1"/>
          <p:nvPr/>
        </p:nvSpPr>
        <p:spPr>
          <a:xfrm>
            <a:off x="1319842" y="5273916"/>
            <a:ext cx="1470852" cy="707886"/>
          </a:xfrm>
          <a:prstGeom prst="rect">
            <a:avLst/>
          </a:prstGeom>
          <a:noFill/>
        </p:spPr>
        <p:txBody>
          <a:bodyPr wrap="none" rtlCol="0">
            <a:spAutoFit/>
          </a:bodyPr>
          <a:lstStyle/>
          <a:p>
            <a:r>
              <a:rPr lang="en-US" sz="4000" dirty="0"/>
              <a:t>Range</a:t>
            </a:r>
          </a:p>
        </p:txBody>
      </p:sp>
    </p:spTree>
    <p:extLst>
      <p:ext uri="{BB962C8B-B14F-4D97-AF65-F5344CB8AC3E}">
        <p14:creationId xmlns:p14="http://schemas.microsoft.com/office/powerpoint/2010/main" val="1300592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F718-6A97-A941-58C7-4D5E616AF692}"/>
              </a:ext>
            </a:extLst>
          </p:cNvPr>
          <p:cNvSpPr>
            <a:spLocks noGrp="1"/>
          </p:cNvSpPr>
          <p:nvPr>
            <p:ph type="title"/>
          </p:nvPr>
        </p:nvSpPr>
        <p:spPr/>
        <p:txBody>
          <a:bodyPr/>
          <a:lstStyle/>
          <a:p>
            <a:r>
              <a:rPr lang="en-US" dirty="0"/>
              <a:t>Minimality</a:t>
            </a:r>
          </a:p>
        </p:txBody>
      </p:sp>
      <p:sp>
        <p:nvSpPr>
          <p:cNvPr id="3" name="Content Placeholder 2">
            <a:extLst>
              <a:ext uri="{FF2B5EF4-FFF2-40B4-BE49-F238E27FC236}">
                <a16:creationId xmlns:a16="http://schemas.microsoft.com/office/drawing/2014/main" id="{0405F07B-B9E3-5DDD-DA69-7F02D6B02865}"/>
              </a:ext>
            </a:extLst>
          </p:cNvPr>
          <p:cNvSpPr>
            <a:spLocks noGrp="1"/>
          </p:cNvSpPr>
          <p:nvPr>
            <p:ph idx="1"/>
          </p:nvPr>
        </p:nvSpPr>
        <p:spPr/>
        <p:txBody>
          <a:bodyPr/>
          <a:lstStyle/>
          <a:p>
            <a:r>
              <a:rPr lang="en-US" dirty="0"/>
              <a:t>Express map </a:t>
            </a:r>
            <a:r>
              <a:rPr lang="en-US"/>
              <a:t>using select</a:t>
            </a:r>
          </a:p>
        </p:txBody>
      </p:sp>
    </p:spTree>
    <p:extLst>
      <p:ext uri="{BB962C8B-B14F-4D97-AF65-F5344CB8AC3E}">
        <p14:creationId xmlns:p14="http://schemas.microsoft.com/office/powerpoint/2010/main" val="1492698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038C-F8E8-1504-2FC8-8477BB746C96}"/>
              </a:ext>
            </a:extLst>
          </p:cNvPr>
          <p:cNvSpPr>
            <a:spLocks noGrp="1"/>
          </p:cNvSpPr>
          <p:nvPr>
            <p:ph type="title"/>
          </p:nvPr>
        </p:nvSpPr>
        <p:spPr/>
        <p:txBody>
          <a:bodyPr/>
          <a:lstStyle/>
          <a:p>
            <a:r>
              <a:rPr lang="en-US"/>
              <a:t>Use Built-in </a:t>
            </a:r>
            <a:r>
              <a:rPr lang="en-US" dirty="0"/>
              <a:t>functions for existential axioms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44D5F8-DF6A-FEDF-D75D-9B16C0AA1EDD}"/>
                  </a:ext>
                </a:extLst>
              </p:cNvPr>
              <p:cNvSpPr txBox="1"/>
              <p:nvPr/>
            </p:nvSpPr>
            <p:spPr>
              <a:xfrm>
                <a:off x="1388853" y="1992703"/>
                <a:ext cx="7511450" cy="138499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𝑠</m:t>
                      </m:r>
                      <m:r>
                        <a:rPr lang="en-US" sz="2800" i="1" smtClean="0">
                          <a:latin typeface="Cambria Math" panose="02040503050406030204" pitchFamily="18" charset="0"/>
                        </a:rPr>
                        <m:t>≠</m:t>
                      </m:r>
                      <m:r>
                        <a:rPr lang="en-US" sz="2800" i="1" smtClean="0">
                          <a:latin typeface="Cambria Math" panose="02040503050406030204" pitchFamily="18" charset="0"/>
                        </a:rPr>
                        <m:t>𝑡</m:t>
                      </m:r>
                      <m:r>
                        <a:rPr lang="en-US" sz="280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 </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marL="0" indent="0">
                  <a:buNone/>
                </a:pPr>
                <a:r>
                  <a:rPr lang="en-US" sz="2800" dirty="0" err="1">
                    <a:latin typeface="Cambria Math" panose="02040503050406030204" pitchFamily="18" charset="0"/>
                  </a:rPr>
                  <a:t>Skolemize</a:t>
                </a:r>
                <a:r>
                  <a:rPr lang="en-US" sz="2800" dirty="0">
                    <a:latin typeface="Cambria Math" panose="02040503050406030204" pitchFamily="18" charset="0"/>
                  </a:rPr>
                  <a:t>:</a:t>
                </a: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i="1" smtClean="0">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 </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𝑡</m:t>
                      </m:r>
                    </m:oMath>
                  </m:oMathPara>
                </a14:m>
                <a:endParaRPr lang="en-US" sz="2800" dirty="0"/>
              </a:p>
            </p:txBody>
          </p:sp>
        </mc:Choice>
        <mc:Fallback xmlns="">
          <p:sp>
            <p:nvSpPr>
              <p:cNvPr id="5" name="TextBox 4">
                <a:extLst>
                  <a:ext uri="{FF2B5EF4-FFF2-40B4-BE49-F238E27FC236}">
                    <a16:creationId xmlns:a16="http://schemas.microsoft.com/office/drawing/2014/main" id="{0144D5F8-DF6A-FEDF-D75D-9B16C0AA1EDD}"/>
                  </a:ext>
                </a:extLst>
              </p:cNvPr>
              <p:cNvSpPr txBox="1">
                <a:spLocks noRot="1" noChangeAspect="1" noMove="1" noResize="1" noEditPoints="1" noAdjustHandles="1" noChangeArrowheads="1" noChangeShapeType="1" noTextEdit="1"/>
              </p:cNvSpPr>
              <p:nvPr/>
            </p:nvSpPr>
            <p:spPr>
              <a:xfrm>
                <a:off x="1388853" y="1992703"/>
                <a:ext cx="7511450" cy="1384995"/>
              </a:xfrm>
              <a:prstGeom prst="rect">
                <a:avLst/>
              </a:prstGeom>
              <a:blipFill>
                <a:blip r:embed="rId2"/>
                <a:stretch>
                  <a:fillRect l="-1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F71166-4BAB-92A4-F19E-28E62A3BD831}"/>
                  </a:ext>
                </a:extLst>
              </p:cNvPr>
              <p:cNvSpPr txBox="1"/>
              <p:nvPr/>
            </p:nvSpPr>
            <p:spPr>
              <a:xfrm>
                <a:off x="1202666" y="4077421"/>
                <a:ext cx="9786667" cy="230223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𝑚𝑎𝑝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 </m:t>
                          </m:r>
                          <m:r>
                            <a:rPr lang="en-US" sz="2800" b="0" i="1" smtClean="0">
                              <a:latin typeface="Cambria Math" panose="02040503050406030204" pitchFamily="18" charset="0"/>
                            </a:rPr>
                            <m:t>𝑆</m:t>
                          </m:r>
                        </m:e>
                      </m:d>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 . </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r>
                  <a:rPr lang="en-US" sz="2800" dirty="0" err="1">
                    <a:latin typeface="Cambria Math" panose="02040503050406030204" pitchFamily="18" charset="0"/>
                  </a:rPr>
                  <a:t>Skolemize</a:t>
                </a:r>
                <a:r>
                  <a:rPr lang="en-US" sz="2800" dirty="0">
                    <a:latin typeface="Cambria Math" panose="02040503050406030204" pitchFamily="18" charset="0"/>
                  </a:rPr>
                  <a:t>:</a:t>
                </a:r>
              </a:p>
              <a:p>
                <a:pP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𝑚𝑎𝑝</m:t>
                      </m:r>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e>
                      </m:d>
                      <m:r>
                        <a:rPr lang="en-US" sz="2800" i="1">
                          <a:latin typeface="Cambria Math" panose="02040503050406030204" pitchFamily="18" charset="0"/>
                        </a:rPr>
                        <m:t>=</m:t>
                      </m:r>
                      <m:r>
                        <a:rPr lang="en-US" sz="2800" i="1">
                          <a:latin typeface="Cambria Math" panose="02040503050406030204" pitchFamily="18" charset="0"/>
                        </a:rPr>
                        <m:t>𝑥</m:t>
                      </m:r>
                    </m:oMath>
                  </m:oMathPara>
                </a14:m>
                <a:endParaRPr lang="en-US" sz="2800" dirty="0"/>
              </a:p>
              <a:p>
                <a:pPr marL="0" indent="0">
                  <a:buNone/>
                </a:pPr>
                <a:endParaRPr lang="en-US" sz="2800" dirty="0"/>
              </a:p>
            </p:txBody>
          </p:sp>
        </mc:Choice>
        <mc:Fallback xmlns="">
          <p:sp>
            <p:nvSpPr>
              <p:cNvPr id="6" name="TextBox 5">
                <a:extLst>
                  <a:ext uri="{FF2B5EF4-FFF2-40B4-BE49-F238E27FC236}">
                    <a16:creationId xmlns:a16="http://schemas.microsoft.com/office/drawing/2014/main" id="{04F71166-4BAB-92A4-F19E-28E62A3BD831}"/>
                  </a:ext>
                </a:extLst>
              </p:cNvPr>
              <p:cNvSpPr txBox="1">
                <a:spLocks noRot="1" noChangeAspect="1" noMove="1" noResize="1" noEditPoints="1" noAdjustHandles="1" noChangeArrowheads="1" noChangeShapeType="1" noTextEdit="1"/>
              </p:cNvSpPr>
              <p:nvPr/>
            </p:nvSpPr>
            <p:spPr>
              <a:xfrm>
                <a:off x="1202666" y="4077421"/>
                <a:ext cx="9786667" cy="2302233"/>
              </a:xfrm>
              <a:prstGeom prst="rect">
                <a:avLst/>
              </a:prstGeom>
              <a:blipFill>
                <a:blip r:embed="rId3"/>
                <a:stretch>
                  <a:fillRect l="-1245"/>
                </a:stretch>
              </a:blipFill>
            </p:spPr>
            <p:txBody>
              <a:bodyPr/>
              <a:lstStyle/>
              <a:p>
                <a:r>
                  <a:rPr lang="en-US">
                    <a:noFill/>
                  </a:rPr>
                  <a:t> </a:t>
                </a:r>
              </a:p>
            </p:txBody>
          </p:sp>
        </mc:Fallback>
      </mc:AlternateContent>
    </p:spTree>
    <p:extLst>
      <p:ext uri="{BB962C8B-B14F-4D97-AF65-F5344CB8AC3E}">
        <p14:creationId xmlns:p14="http://schemas.microsoft.com/office/powerpoint/2010/main" val="3110642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C9278-4852-34C4-EB8F-0715F1C8F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DFD0D-6FA5-3245-F07E-EB953B4157F9}"/>
              </a:ext>
            </a:extLst>
          </p:cNvPr>
          <p:cNvSpPr>
            <a:spLocks noGrp="1"/>
          </p:cNvSpPr>
          <p:nvPr>
            <p:ph type="title"/>
          </p:nvPr>
        </p:nvSpPr>
        <p:spPr/>
        <p:txBody>
          <a:bodyPr/>
          <a:lstStyle/>
          <a:p>
            <a:r>
              <a:rPr lang="en-US" dirty="0"/>
              <a:t>Theory Axiom Saturation – for Base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59DC19-2BAC-FDA6-0F6F-71124B847067}"/>
                  </a:ext>
                </a:extLst>
              </p:cNvPr>
              <p:cNvSpPr>
                <a:spLocks noGrp="1"/>
              </p:cNvSpPr>
              <p:nvPr>
                <p:ph idx="1"/>
              </p:nvPr>
            </p:nvSpPr>
            <p:spPr/>
            <p:txBody>
              <a:bodyPr>
                <a:normAutofit fontScale="77500" lnSpcReduction="20000"/>
              </a:bodyPr>
              <a:lstStyle/>
              <a:p>
                <a:pPr marL="0" indent="0">
                  <a:buNone/>
                </a:pPr>
                <a:r>
                  <a:rPr lang="en-US" sz="3900" dirty="0"/>
                  <a:t>		    </a:t>
                </a:r>
                <a14:m>
                  <m:oMath xmlns:m="http://schemas.openxmlformats.org/officeDocument/2006/math">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 </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b="0" i="1" smtClean="0">
                        <a:latin typeface="Cambria Math" panose="02040503050406030204" pitchFamily="18" charset="0"/>
                      </a:rPr>
                      <m:t>𝑇</m:t>
                    </m:r>
                    <m:r>
                      <a:rPr lang="en-US" sz="3900" b="0" i="1" smtClean="0">
                        <a:latin typeface="Cambria Math" panose="02040503050406030204" pitchFamily="18" charset="0"/>
                      </a:rPr>
                      <m:t> . </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𝑇</m:t>
                    </m:r>
                  </m:oMath>
                </a14:m>
                <a:endParaRPr lang="en-US" sz="3900" b="0" dirty="0"/>
              </a:p>
              <a:p>
                <a:pPr marL="0" indent="0">
                  <a:buNone/>
                </a:pPr>
                <a:endParaRPr lang="en-US" sz="3900" dirty="0"/>
              </a:p>
              <a:p>
                <a:pPr marL="0" indent="0">
                  <a:buNone/>
                </a:pPr>
                <a:r>
                  <a:rPr lang="en-US" sz="3900" dirty="0"/>
                  <a:t>    	    </a:t>
                </a:r>
                <a14:m>
                  <m:oMath xmlns:m="http://schemas.openxmlformats.org/officeDocument/2006/math">
                    <m:f>
                      <m:fPr>
                        <m:ctrlPr>
                          <a:rPr lang="en-US" sz="3900" i="1">
                            <a:latin typeface="Cambria Math" panose="02040503050406030204" pitchFamily="18" charset="0"/>
                          </a:rPr>
                        </m:ctrlPr>
                      </m:fPr>
                      <m:num>
                        <m:r>
                          <a:rPr lang="en-US" sz="3900" b="0" i="1" smtClean="0">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 ~ </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r>
                  <a:rPr lang="en-US" sz="3000" dirty="0"/>
                  <a:t>                    </a:t>
                </a:r>
                <a14:m>
                  <m:oMath xmlns:m="http://schemas.openxmlformats.org/officeDocument/2006/math">
                    <m:f>
                      <m:fPr>
                        <m:ctrlPr>
                          <a:rPr lang="en-US" sz="3900" i="1">
                            <a:latin typeface="Cambria Math" panose="02040503050406030204" pitchFamily="18" charset="0"/>
                          </a:rPr>
                        </m:ctrlPr>
                      </m:fPr>
                      <m:num>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𝑣</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𝑝𝑎𝑟𝑒𝑛𝑡𝑠</m:t>
                        </m:r>
                        <m:r>
                          <a:rPr lang="en-US" sz="3900" b="0" i="1" smtClean="0">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endParaRPr lang="en-US" dirty="0"/>
              </a:p>
              <a:p>
                <a:pPr marL="0" indent="0">
                  <a:buNone/>
                </a:pPr>
                <a:br>
                  <a:rPr lang="en-US" b="0" i="1" dirty="0">
                    <a:latin typeface="Cambria Math" panose="02040503050406030204" pitchFamily="18" charset="0"/>
                  </a:rPr>
                </a:br>
                <a:r>
                  <a:rPr lang="en-US" dirty="0"/>
                  <a:t>After axiom saturation</a:t>
                </a:r>
              </a:p>
              <a:p>
                <a:pPr marL="0" indent="0">
                  <a:buNone/>
                </a:pPr>
                <a:endParaRPr lang="en-US" dirty="0"/>
              </a:p>
              <a:p>
                <a:pPr marL="0" indent="0">
                  <a:buNone/>
                </a:pPr>
                <a:r>
                  <a:rPr lang="en-US" b="0" dirty="0"/>
                  <a:t>	</a:t>
                </a:r>
                <a14:m>
                  <m:oMath xmlns:m="http://schemas.openxmlformats.org/officeDocument/2006/math">
                    <m:r>
                      <a:rPr lang="en-US" b="0" i="1" dirty="0" smtClean="0">
                        <a:latin typeface="Cambria Math" panose="02040503050406030204" pitchFamily="18" charset="0"/>
                      </a:rPr>
                      <m:t>𝑀</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e>
                    </m:d>
                    <m:r>
                      <a:rPr lang="en-US" b="0" i="1" dirty="0" smtClean="0">
                        <a:latin typeface="Cambria Math" panose="02040503050406030204" pitchFamily="18" charset="0"/>
                      </a:rPr>
                      <m:t> :</m:t>
                    </m:r>
                    <m:r>
                      <a:rPr lang="en-US" i="1" dirty="0" smtClean="0">
                        <a:latin typeface="Cambria Math" panose="02040503050406030204" pitchFamily="18" charset="0"/>
                      </a:rPr>
                      <m:t>= </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e>
                    </m:d>
                    <m:r>
                      <a:rPr lang="en-US" b="0" i="1" dirty="0" smtClean="0">
                        <a:latin typeface="Cambria Math" panose="02040503050406030204" pitchFamily="18" charset="0"/>
                      </a:rPr>
                      <m:t> </m:t>
                    </m:r>
                    <m:r>
                      <a:rPr lang="en-US"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 } </m:t>
                    </m:r>
                  </m:oMath>
                </a14:m>
                <a:r>
                  <a:rPr lang="en-US" dirty="0"/>
                  <a:t>is a consistent interpretation</a:t>
                </a:r>
              </a:p>
              <a:p>
                <a:pPr marL="0" indent="0">
                  <a:buNone/>
                </a:pPr>
                <a:r>
                  <a:rPr lang="en-US" b="0" dirty="0"/>
                  <a:t>Because after saturation</a:t>
                </a:r>
                <a:br>
                  <a:rPr lang="en-US" b="0" dirty="0"/>
                </a:b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m:t>
                    </m:r>
                  </m:oMath>
                </a14:m>
                <a:endParaRPr lang="en-US" b="0" i="1" dirty="0">
                  <a:latin typeface="Cambria Math" panose="02040503050406030204" pitchFamily="18" charset="0"/>
                </a:endParaRPr>
              </a:p>
              <a:p>
                <a:pPr marL="0" indent="0">
                  <a:buNone/>
                </a:pPr>
                <a:r>
                  <a:rPr lang="en-US" b="0" dirty="0"/>
                  <a:t>	</a:t>
                </a:r>
                <a:r>
                  <a:rPr lang="en-US" dirty="0"/>
                  <a:t>Theory axioms are satisfied: then M satisfies every asserted literal</a:t>
                </a:r>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559DC19-2BAC-FDA6-0F6F-71124B847067}"/>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en-US">
                    <a:noFill/>
                  </a:rPr>
                  <a:t> </a:t>
                </a:r>
              </a:p>
            </p:txBody>
          </p:sp>
        </mc:Fallback>
      </mc:AlternateContent>
    </p:spTree>
    <p:extLst>
      <p:ext uri="{BB962C8B-B14F-4D97-AF65-F5344CB8AC3E}">
        <p14:creationId xmlns:p14="http://schemas.microsoft.com/office/powerpoint/2010/main" val="3789288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85C0-86F4-6A8A-A706-2405412E1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3A4AA-E31E-9741-430B-46C4EC810409}"/>
              </a:ext>
            </a:extLst>
          </p:cNvPr>
          <p:cNvSpPr>
            <a:spLocks noGrp="1"/>
          </p:cNvSpPr>
          <p:nvPr>
            <p:ph type="title"/>
          </p:nvPr>
        </p:nvSpPr>
        <p:spPr/>
        <p:txBody>
          <a:bodyPr/>
          <a:lstStyle/>
          <a:p>
            <a:r>
              <a:rPr lang="en-US" dirty="0"/>
              <a:t>Frugal Axiom Saturation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9B033-332C-6D15-B4E5-7587871D4F46}"/>
                  </a:ext>
                </a:extLst>
              </p:cNvPr>
              <p:cNvSpPr>
                <a:spLocks noGrp="1"/>
              </p:cNvSpPr>
              <p:nvPr>
                <p:ph idx="1"/>
              </p:nvPr>
            </p:nvSpPr>
            <p:spPr/>
            <p:txBody>
              <a:bodyPr>
                <a:normAutofit/>
              </a:bodyPr>
              <a:lstStyle/>
              <a:p>
                <a:pPr marL="0" indent="0">
                  <a:buNone/>
                </a:pPr>
                <a:r>
                  <a:rPr lang="en-US" dirty="0"/>
                  <a:t>Do we have to saturate all axioms to ensure consistent interpretations?</a:t>
                </a:r>
              </a:p>
              <a:p>
                <a:pPr marL="0" indent="0">
                  <a:buNone/>
                </a:pPr>
                <a:endParaRPr lang="en-US" dirty="0"/>
              </a:p>
              <a:p>
                <a:pPr>
                  <a:buFontTx/>
                  <a:buChar char="-"/>
                </a:pPr>
                <a:r>
                  <a:rPr lang="en-US" dirty="0"/>
                  <a:t>Limit extensionality axioms to sets that have to be </a:t>
                </a:r>
                <a:r>
                  <a:rPr lang="en-US" dirty="0" err="1"/>
                  <a:t>disequal</a:t>
                </a:r>
                <a:r>
                  <a:rPr lang="en-US" dirty="0"/>
                  <a:t> for interpretation to be correct.</a:t>
                </a:r>
              </a:p>
              <a:p>
                <a:pPr>
                  <a:buFontTx/>
                  <a:buChar char="-"/>
                </a:pPr>
                <a:endParaRPr lang="en-US" dirty="0"/>
              </a:p>
              <a:p>
                <a:pPr>
                  <a:buFontTx/>
                  <a:buChar char="-"/>
                </a:pPr>
                <a:r>
                  <a:rPr lang="en-US" dirty="0"/>
                  <a:t>Limit axiom instantiation for operators by evaluation</a:t>
                </a:r>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𝑈</m:t>
                          </m:r>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𝑝𝑎𝑟𝑒𝑛𝑡𝑠</m:t>
                          </m:r>
                          <m:r>
                            <a:rPr lang="en-US" i="1">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m:rPr>
                              <m:nor/>
                            </m:rPr>
                            <a:rPr lang="en-US" dirty="0"/>
                            <m:t> </m:t>
                          </m:r>
                        </m:den>
                      </m:f>
                    </m:oMath>
                  </m:oMathPara>
                </a14:m>
                <a:endParaRPr lang="en-US" dirty="0"/>
              </a:p>
            </p:txBody>
          </p:sp>
        </mc:Choice>
        <mc:Fallback xmlns="">
          <p:sp>
            <p:nvSpPr>
              <p:cNvPr id="3" name="Content Placeholder 2">
                <a:extLst>
                  <a:ext uri="{FF2B5EF4-FFF2-40B4-BE49-F238E27FC236}">
                    <a16:creationId xmlns:a16="http://schemas.microsoft.com/office/drawing/2014/main" id="{D6F9B033-332C-6D15-B4E5-7587871D4F46}"/>
                  </a:ext>
                </a:extLst>
              </p:cNvPr>
              <p:cNvSpPr>
                <a:spLocks noGrp="1" noRot="1" noChangeAspect="1" noMove="1" noResize="1" noEditPoints="1" noAdjustHandles="1" noChangeArrowheads="1" noChangeShapeType="1" noTextEdit="1"/>
              </p:cNvSpPr>
              <p:nvPr>
                <p:ph idx="1"/>
              </p:nvPr>
            </p:nvSpPr>
            <p:spPr>
              <a:blipFill>
                <a:blip r:embed="rId2"/>
                <a:stretch>
                  <a:fillRect l="-1217" t="-2241" r="-58"/>
                </a:stretch>
              </a:blipFill>
            </p:spPr>
            <p:txBody>
              <a:bodyPr/>
              <a:lstStyle/>
              <a:p>
                <a:r>
                  <a:rPr lang="en-US">
                    <a:noFill/>
                  </a:rPr>
                  <a:t> </a:t>
                </a:r>
              </a:p>
            </p:txBody>
          </p:sp>
        </mc:Fallback>
      </mc:AlternateContent>
    </p:spTree>
    <p:extLst>
      <p:ext uri="{BB962C8B-B14F-4D97-AF65-F5344CB8AC3E}">
        <p14:creationId xmlns:p14="http://schemas.microsoft.com/office/powerpoint/2010/main" val="1139044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F7C3-1BAA-2121-DD86-8211C0CAA9D5}"/>
              </a:ext>
            </a:extLst>
          </p:cNvPr>
          <p:cNvSpPr>
            <a:spLocks noGrp="1"/>
          </p:cNvSpPr>
          <p:nvPr>
            <p:ph type="title"/>
          </p:nvPr>
        </p:nvSpPr>
        <p:spPr/>
        <p:txBody>
          <a:bodyPr/>
          <a:lstStyle/>
          <a:p>
            <a:r>
              <a:rPr lang="en-US" dirty="0"/>
              <a:t>Hidden Axiom Saturation</a:t>
            </a:r>
          </a:p>
        </p:txBody>
      </p:sp>
      <p:sp>
        <p:nvSpPr>
          <p:cNvPr id="3" name="Content Placeholder 2">
            <a:extLst>
              <a:ext uri="{FF2B5EF4-FFF2-40B4-BE49-F238E27FC236}">
                <a16:creationId xmlns:a16="http://schemas.microsoft.com/office/drawing/2014/main" id="{0EC83379-1F7A-4351-75B1-50E1F300EE58}"/>
              </a:ext>
            </a:extLst>
          </p:cNvPr>
          <p:cNvSpPr>
            <a:spLocks noGrp="1"/>
          </p:cNvSpPr>
          <p:nvPr>
            <p:ph idx="1"/>
          </p:nvPr>
        </p:nvSpPr>
        <p:spPr/>
        <p:txBody>
          <a:bodyPr/>
          <a:lstStyle/>
          <a:p>
            <a:r>
              <a:rPr lang="en-US" dirty="0"/>
              <a:t>Option 1: </a:t>
            </a:r>
          </a:p>
          <a:p>
            <a:pPr lvl="1"/>
            <a:r>
              <a:rPr lang="en-US" dirty="0"/>
              <a:t>assert axioms to the CDCL(T) core directly.</a:t>
            </a:r>
          </a:p>
          <a:p>
            <a:pPr lvl="1"/>
            <a:r>
              <a:rPr lang="en-US" dirty="0"/>
              <a:t>Prefer unit propagation eagerly</a:t>
            </a:r>
          </a:p>
          <a:p>
            <a:pPr lvl="1"/>
            <a:r>
              <a:rPr lang="en-US" dirty="0"/>
              <a:t>Defer axioms with new unassigned literals lazily</a:t>
            </a:r>
          </a:p>
          <a:p>
            <a:pPr lvl="1"/>
            <a:endParaRPr lang="en-US" dirty="0"/>
          </a:p>
          <a:p>
            <a:r>
              <a:rPr lang="en-US" dirty="0"/>
              <a:t>Option 2:</a:t>
            </a:r>
          </a:p>
          <a:p>
            <a:pPr lvl="1"/>
            <a:r>
              <a:rPr lang="en-US" dirty="0"/>
              <a:t>Propagate axioms inside of the Finite Set theory solver</a:t>
            </a:r>
          </a:p>
          <a:p>
            <a:pPr lvl="1"/>
            <a:r>
              <a:rPr lang="en-US" dirty="0"/>
              <a:t>Resolve conflicts within the theory solver before telling CDCL(T) core what the </a:t>
            </a:r>
            <a:r>
              <a:rPr lang="en-US"/>
              <a:t>conflicts are</a:t>
            </a:r>
            <a:endParaRPr lang="en-US" dirty="0"/>
          </a:p>
        </p:txBody>
      </p:sp>
    </p:spTree>
    <p:extLst>
      <p:ext uri="{BB962C8B-B14F-4D97-AF65-F5344CB8AC3E}">
        <p14:creationId xmlns:p14="http://schemas.microsoft.com/office/powerpoint/2010/main" val="3271455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F0DD-6D56-A6B1-B03B-FA916A3F7642}"/>
              </a:ext>
            </a:extLst>
          </p:cNvPr>
          <p:cNvSpPr>
            <a:spLocks noGrp="1"/>
          </p:cNvSpPr>
          <p:nvPr>
            <p:ph type="title"/>
          </p:nvPr>
        </p:nvSpPr>
        <p:spPr/>
        <p:txBody>
          <a:bodyPr/>
          <a:lstStyle/>
          <a:p>
            <a:r>
              <a:rPr lang="en-US" dirty="0"/>
              <a:t>Consistent Interpretations for Ranges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2320A7-EDDD-D1E7-A111-8694FF572C32}"/>
                  </a:ext>
                </a:extLst>
              </p:cNvPr>
              <p:cNvSpPr>
                <a:spLocks noGrp="1"/>
              </p:cNvSpPr>
              <p:nvPr>
                <p:ph idx="1"/>
              </p:nvPr>
            </p:nvSpPr>
            <p:spPr/>
            <p:txBody>
              <a:bodyPr/>
              <a:lstStyle/>
              <a:p>
                <a:pPr marL="0" indent="0">
                  <a:buNone/>
                </a:pPr>
                <a14:m>
                  <m:oMath xmlns:m="http://schemas.openxmlformats.org/officeDocument/2006/math">
                    <m:r>
                      <a:rPr lang="en-US" i="1" dirty="0" smtClean="0">
                        <a:latin typeface="Cambria Math" panose="02040503050406030204" pitchFamily="18" charset="0"/>
                      </a:rPr>
                      <m:t>𝑀</m:t>
                    </m:r>
                    <m:d>
                      <m:dPr>
                        <m:ctrlPr>
                          <a:rPr lang="en-US" i="1" dirty="0">
                            <a:latin typeface="Cambria Math" panose="02040503050406030204" pitchFamily="18" charset="0"/>
                          </a:rPr>
                        </m:ctrlPr>
                      </m:dPr>
                      <m:e>
                        <m:r>
                          <a:rPr lang="en-US" i="1" dirty="0">
                            <a:latin typeface="Cambria Math" panose="02040503050406030204" pitchFamily="18" charset="0"/>
                          </a:rPr>
                          <m:t>𝑠</m:t>
                        </m:r>
                      </m:e>
                    </m:d>
                    <m:r>
                      <a:rPr lang="en-US" i="1" dirty="0">
                        <a:latin typeface="Cambria Math" panose="02040503050406030204" pitchFamily="18" charset="0"/>
                      </a:rPr>
                      <m:t> := </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m:t>
                        </m:r>
                      </m:e>
                    </m:d>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 </m:t>
                    </m:r>
                  </m:oMath>
                </a14:m>
                <a:r>
                  <a:rPr lang="en-US" dirty="0"/>
                  <a:t>does not work for ranges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+9]</m:t>
                      </m:r>
                    </m:oMath>
                  </m:oMathPara>
                </a14:m>
                <a:endParaRPr lang="en-US" dirty="0"/>
              </a:p>
              <a:p>
                <a:pPr marL="0" indent="0">
                  <a:buNone/>
                </a:pPr>
                <a:r>
                  <a:rPr lang="en-US" dirty="0"/>
                  <a:t>Then </a:t>
                </a:r>
                <a14:m>
                  <m:oMath xmlns:m="http://schemas.openxmlformats.org/officeDocument/2006/math">
                    <m:r>
                      <m:rPr>
                        <m:sty m:val="p"/>
                      </m:rPr>
                      <a:rPr lang="en-US" b="0" i="0" smtClean="0">
                        <a:latin typeface="Cambria Math" panose="02040503050406030204" pitchFamily="18" charset="0"/>
                      </a:rPr>
                      <m:t>M</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e>
                    </m:d>
                    <m:r>
                      <a:rPr lang="en-US" b="0" i="0" smtClean="0">
                        <a:latin typeface="Cambria Math" panose="02040503050406030204" pitchFamily="18" charset="0"/>
                      </a:rPr>
                      <m:t> </m:t>
                    </m:r>
                  </m:oMath>
                </a14:m>
                <a:r>
                  <a:rPr lang="en-US" dirty="0"/>
                  <a:t>must have 10 elements.</a:t>
                </a:r>
              </a:p>
              <a:p>
                <a:pPr marL="0" indent="0">
                  <a:buNone/>
                </a:pPr>
                <a:endParaRPr lang="en-US" dirty="0"/>
              </a:p>
              <a:p>
                <a:pPr marL="0" indent="0">
                  <a:buNone/>
                </a:pPr>
                <a:r>
                  <a:rPr lang="en-US" dirty="0"/>
                  <a:t>Can you construct a consistent interpretation after saturation with Base + Range?</a:t>
                </a:r>
              </a:p>
            </p:txBody>
          </p:sp>
        </mc:Choice>
        <mc:Fallback xmlns="">
          <p:sp>
            <p:nvSpPr>
              <p:cNvPr id="3" name="Content Placeholder 2">
                <a:extLst>
                  <a:ext uri="{FF2B5EF4-FFF2-40B4-BE49-F238E27FC236}">
                    <a16:creationId xmlns:a16="http://schemas.microsoft.com/office/drawing/2014/main" id="{D22320A7-EDDD-D1E7-A111-8694FF572C32}"/>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2337248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420-5EFA-CD8B-4AAF-F7716AEB425C}"/>
              </a:ext>
            </a:extLst>
          </p:cNvPr>
          <p:cNvSpPr>
            <a:spLocks noGrp="1"/>
          </p:cNvSpPr>
          <p:nvPr>
            <p:ph type="title"/>
          </p:nvPr>
        </p:nvSpPr>
        <p:spPr/>
        <p:txBody>
          <a:bodyPr/>
          <a:lstStyle/>
          <a:p>
            <a:r>
              <a:rPr lang="en-US" dirty="0"/>
              <a:t>Boolean Algebras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023AF-1AB3-115F-19B4-DE2E7146FB07}"/>
                  </a:ext>
                </a:extLst>
              </p:cNvPr>
              <p:cNvSpPr>
                <a:spLocks noGrp="1"/>
              </p:cNvSpPr>
              <p:nvPr>
                <p:ph idx="1"/>
              </p:nvPr>
            </p:nvSpPr>
            <p:spPr/>
            <p:txBody>
              <a:bodyPr/>
              <a:lstStyle/>
              <a:p>
                <a:pPr marL="0" indent="0">
                  <a:buNone/>
                </a:pPr>
                <a:r>
                  <a:rPr lang="en-US" dirty="0"/>
                  <a:t>Set inclusion forms a Boolean Algebra</a:t>
                </a:r>
              </a:p>
              <a:p>
                <a:endParaRPr lang="en-US" dirty="0"/>
              </a:p>
              <a:p>
                <a:pPr marL="0" indent="0">
                  <a:buNone/>
                </a:pPr>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 </m:t>
                    </m:r>
                  </m:oMath>
                </a14:m>
                <a:r>
                  <a:rPr lang="en-US" dirty="0"/>
                  <a:t>   also characterized by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endParaRPr lang="en-US" dirty="0"/>
              </a:p>
              <a:p>
                <a:pPr marL="0" indent="0">
                  <a:buNone/>
                </a:pPr>
                <a:r>
                  <a:rPr lang="en-US" dirty="0"/>
                  <a:t>Suppose a formula only uses strict and non-strict set inclusion and negations: What is a good way to check consistency of a conjunction of set inclusions?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9E023AF-1AB3-115F-19B4-DE2E7146FB07}"/>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1518732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83D1-0B65-E494-931B-64BBEBB1DD87}"/>
              </a:ext>
            </a:extLst>
          </p:cNvPr>
          <p:cNvSpPr>
            <a:spLocks noGrp="1"/>
          </p:cNvSpPr>
          <p:nvPr>
            <p:ph type="title"/>
          </p:nvPr>
        </p:nvSpPr>
        <p:spPr>
          <a:xfrm>
            <a:off x="838200" y="365125"/>
            <a:ext cx="11049000" cy="1325563"/>
          </a:xfrm>
        </p:spPr>
        <p:txBody>
          <a:bodyPr/>
          <a:lstStyle/>
          <a:p>
            <a:r>
              <a:rPr lang="en-US" dirty="0"/>
              <a:t>BAPA – Boolean Algebra Presburger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629F24-03F0-9308-116C-C357A8F0AE19}"/>
                  </a:ext>
                </a:extLst>
              </p:cNvPr>
              <p:cNvSpPr>
                <a:spLocks noGrp="1"/>
              </p:cNvSpPr>
              <p:nvPr>
                <p:ph idx="1"/>
              </p:nvPr>
            </p:nvSpPr>
            <p:spPr/>
            <p:txBody>
              <a:bodyPr/>
              <a:lstStyle/>
              <a:p>
                <a:r>
                  <a:rPr lang="en-US" dirty="0"/>
                  <a:t>Recall, we admit “</a:t>
                </a:r>
                <a:r>
                  <a:rPr lang="en-US" dirty="0" err="1"/>
                  <a:t>set.size</a:t>
                </a:r>
                <a:r>
                  <a:rPr lang="en-US" dirty="0"/>
                  <a:t>” or |S|.</a:t>
                </a:r>
              </a:p>
              <a:p>
                <a:r>
                  <a:rPr lang="en-US" dirty="0"/>
                  <a:t>Suppose we have set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r>
                  <a:rPr lang="en-US" dirty="0"/>
                  <a:t>Form the full Venn-diagram of the variables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0" smtClean="0">
                        <a:latin typeface="Cambria Math" panose="02040503050406030204" pitchFamily="18" charset="0"/>
                      </a:rPr>
                      <m:t> </m:t>
                    </m:r>
                  </m:oMath>
                </a14:m>
                <a:r>
                  <a:rPr lang="en-US" dirty="0"/>
                  <a:t>disjoint regions).</a:t>
                </a:r>
              </a:p>
              <a:p>
                <a:r>
                  <a:rPr lang="en-US" dirty="0"/>
                  <a:t>Rewrite every expression using the Venn-diagram regions.</a:t>
                </a:r>
              </a:p>
              <a:p>
                <a:r>
                  <a:rPr lang="en-US" dirty="0"/>
                  <a:t>|S| is now a sum of disjoint regions</a:t>
                </a:r>
              </a:p>
              <a:p>
                <a:r>
                  <a:rPr lang="en-US" dirty="0"/>
                  <a:t>Every region is either unconstrained or comes from singleton or empty sets. </a:t>
                </a:r>
              </a:p>
              <a:p>
                <a:r>
                  <a:rPr lang="en-US" dirty="0"/>
                  <a:t>Figuring out number of elements in regions is reduced to Arithmetic.</a:t>
                </a:r>
              </a:p>
              <a:p>
                <a:endParaRPr lang="en-US" dirty="0"/>
              </a:p>
            </p:txBody>
          </p:sp>
        </mc:Choice>
        <mc:Fallback xmlns="">
          <p:sp>
            <p:nvSpPr>
              <p:cNvPr id="3" name="Content Placeholder 2">
                <a:extLst>
                  <a:ext uri="{FF2B5EF4-FFF2-40B4-BE49-F238E27FC236}">
                    <a16:creationId xmlns:a16="http://schemas.microsoft.com/office/drawing/2014/main" id="{EC629F24-03F0-9308-116C-C357A8F0AE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4637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0C7838-519E-4C7C-BF74-624B750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571" y="292410"/>
            <a:ext cx="6305549" cy="6394360"/>
          </a:xfrm>
          <a:prstGeom prst="rect">
            <a:avLst/>
          </a:prstGeom>
        </p:spPr>
      </p:pic>
      <p:sp>
        <p:nvSpPr>
          <p:cNvPr id="7" name="TextBox 6">
            <a:extLst>
              <a:ext uri="{FF2B5EF4-FFF2-40B4-BE49-F238E27FC236}">
                <a16:creationId xmlns:a16="http://schemas.microsoft.com/office/drawing/2014/main" id="{9773374F-F846-442A-8F5F-6012787369D2}"/>
              </a:ext>
            </a:extLst>
          </p:cNvPr>
          <p:cNvSpPr txBox="1"/>
          <p:nvPr/>
        </p:nvSpPr>
        <p:spPr>
          <a:xfrm>
            <a:off x="7600950" y="4086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itle 1">
            <a:extLst>
              <a:ext uri="{FF2B5EF4-FFF2-40B4-BE49-F238E27FC236}">
                <a16:creationId xmlns:a16="http://schemas.microsoft.com/office/drawing/2014/main" id="{9A8335DA-ADE9-40DF-B65B-B458D0767C7A}"/>
              </a:ext>
            </a:extLst>
          </p:cNvPr>
          <p:cNvSpPr>
            <a:spLocks noGrp="1"/>
          </p:cNvSpPr>
          <p:nvPr>
            <p:ph type="title"/>
          </p:nvPr>
        </p:nvSpPr>
        <p:spPr>
          <a:xfrm>
            <a:off x="838200" y="365125"/>
            <a:ext cx="10515600" cy="1325563"/>
          </a:xfrm>
        </p:spPr>
        <p:txBody>
          <a:bodyPr/>
          <a:lstStyle/>
          <a:p>
            <a:r>
              <a:rPr lang="en-US"/>
              <a:t>        overview</a:t>
            </a:r>
          </a:p>
        </p:txBody>
      </p:sp>
      <p:pic>
        <p:nvPicPr>
          <p:cNvPr id="10" name="Picture 2" descr="Picture 2">
            <a:extLst>
              <a:ext uri="{FF2B5EF4-FFF2-40B4-BE49-F238E27FC236}">
                <a16:creationId xmlns:a16="http://schemas.microsoft.com/office/drawing/2014/main" id="{B50BA9FD-C68B-49D1-AE57-7ADC77BC2B39}"/>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3758175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A9D0-1BC9-8B5D-9260-FF0B1C60C0D8}"/>
              </a:ext>
            </a:extLst>
          </p:cNvPr>
          <p:cNvSpPr>
            <a:spLocks noGrp="1"/>
          </p:cNvSpPr>
          <p:nvPr>
            <p:ph type="title"/>
          </p:nvPr>
        </p:nvSpPr>
        <p:spPr/>
        <p:txBody>
          <a:bodyPr/>
          <a:lstStyle/>
          <a:p>
            <a:r>
              <a:rPr lang="en-US" dirty="0"/>
              <a:t>BAPA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AB0B99-474D-E187-0431-684AF6435620}"/>
                  </a:ext>
                </a:extLst>
              </p:cNvPr>
              <p:cNvSpPr>
                <a:spLocks noGrp="1"/>
              </p:cNvSpPr>
              <p:nvPr>
                <p:ph idx="1"/>
              </p:nvPr>
            </p:nvSpPr>
            <p:spPr/>
            <p:txBody>
              <a:bodyPr/>
              <a:lstStyle/>
              <a:p>
                <a:r>
                  <a:rPr lang="en-US" dirty="0"/>
                  <a:t>Regions that matter.</a:t>
                </a:r>
              </a:p>
              <a:p>
                <a:pPr lvl="1"/>
                <a:r>
                  <a:rPr lang="en-US" dirty="0"/>
                  <a:t>Do we really have to consider all regions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pPr lvl="1"/>
                <a:r>
                  <a:rPr lang="en-US" b="0" dirty="0"/>
                  <a:t>Disjoint regions on demand:</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pPr lvl="1"/>
                <a:r>
                  <a:rPr lang="en-US" b="0" dirty="0"/>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pPr lvl="1"/>
                <a14:m>
                  <m:oMath xmlns:m="http://schemas.openxmlformats.org/officeDocument/2006/math">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3AB0B99-474D-E187-0431-684AF643562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4836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117605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101223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Classification</a:t>
            </a:r>
          </a:p>
        </p:txBody>
      </p:sp>
      <p:sp>
        <p:nvSpPr>
          <p:cNvPr id="4" name="Rectangle 3">
            <a:extLst>
              <a:ext uri="{FF2B5EF4-FFF2-40B4-BE49-F238E27FC236}">
                <a16:creationId xmlns:a16="http://schemas.microsoft.com/office/drawing/2014/main" id="{18B0E677-8B6B-328D-374C-79DC6CA3A34B}"/>
              </a:ext>
            </a:extLst>
          </p:cNvPr>
          <p:cNvSpPr/>
          <p:nvPr/>
        </p:nvSpPr>
        <p:spPr>
          <a:xfrm>
            <a:off x="4736224" y="209681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Finite Domains</a:t>
            </a:r>
          </a:p>
        </p:txBody>
      </p:sp>
      <p:sp>
        <p:nvSpPr>
          <p:cNvPr id="5" name="Rectangle 4">
            <a:extLst>
              <a:ext uri="{FF2B5EF4-FFF2-40B4-BE49-F238E27FC236}">
                <a16:creationId xmlns:a16="http://schemas.microsoft.com/office/drawing/2014/main" id="{14387DFC-014B-4E1C-9DCD-9B39C9AF7E47}"/>
              </a:ext>
            </a:extLst>
          </p:cNvPr>
          <p:cNvSpPr/>
          <p:nvPr/>
        </p:nvSpPr>
        <p:spPr>
          <a:xfrm>
            <a:off x="1618594" y="3731173"/>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EUF</a:t>
            </a:r>
          </a:p>
        </p:txBody>
      </p:sp>
      <p:sp>
        <p:nvSpPr>
          <p:cNvPr id="6" name="Rectangle 5">
            <a:extLst>
              <a:ext uri="{FF2B5EF4-FFF2-40B4-BE49-F238E27FC236}">
                <a16:creationId xmlns:a16="http://schemas.microsoft.com/office/drawing/2014/main" id="{332A0DE5-40F5-1C44-74D8-14F60005B874}"/>
              </a:ext>
            </a:extLst>
          </p:cNvPr>
          <p:cNvSpPr/>
          <p:nvPr/>
        </p:nvSpPr>
        <p:spPr>
          <a:xfrm>
            <a:off x="8100849" y="3697015"/>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Arithmetic</a:t>
            </a:r>
          </a:p>
        </p:txBody>
      </p:sp>
      <p:sp>
        <p:nvSpPr>
          <p:cNvPr id="7" name="Rectangle 6">
            <a:extLst>
              <a:ext uri="{FF2B5EF4-FFF2-40B4-BE49-F238E27FC236}">
                <a16:creationId xmlns:a16="http://schemas.microsoft.com/office/drawing/2014/main" id="{7C28D089-780C-A429-8ECA-D58ACC2E8FCE}"/>
              </a:ext>
            </a:extLst>
          </p:cNvPr>
          <p:cNvSpPr/>
          <p:nvPr/>
        </p:nvSpPr>
        <p:spPr>
          <a:xfrm>
            <a:off x="4736224" y="487417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Hybrid </a:t>
            </a:r>
          </a:p>
          <a:p>
            <a:pPr algn="ctr"/>
            <a:r>
              <a:rPr lang="en-US" sz="2800" dirty="0" err="1"/>
              <a:t>str.len</a:t>
            </a:r>
            <a:r>
              <a:rPr lang="en-US" sz="2800" dirty="0"/>
              <a:t>, bv2nat</a:t>
            </a:r>
          </a:p>
        </p:txBody>
      </p:sp>
      <p:sp>
        <p:nvSpPr>
          <p:cNvPr id="8" name="Rectangle 7">
            <a:extLst>
              <a:ext uri="{FF2B5EF4-FFF2-40B4-BE49-F238E27FC236}">
                <a16:creationId xmlns:a16="http://schemas.microsoft.com/office/drawing/2014/main" id="{61F2DD79-0712-ADE8-7F71-66B997E4E9D1}"/>
              </a:ext>
            </a:extLst>
          </p:cNvPr>
          <p:cNvSpPr/>
          <p:nvPr/>
        </p:nvSpPr>
        <p:spPr>
          <a:xfrm>
            <a:off x="517635" y="1803099"/>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Arrays</a:t>
            </a:r>
          </a:p>
        </p:txBody>
      </p:sp>
      <p:sp>
        <p:nvSpPr>
          <p:cNvPr id="9" name="Rectangle 8">
            <a:extLst>
              <a:ext uri="{FF2B5EF4-FFF2-40B4-BE49-F238E27FC236}">
                <a16:creationId xmlns:a16="http://schemas.microsoft.com/office/drawing/2014/main" id="{C9AF3788-82E9-64D4-6C30-FBDE4CFFB5AB}"/>
              </a:ext>
            </a:extLst>
          </p:cNvPr>
          <p:cNvSpPr/>
          <p:nvPr/>
        </p:nvSpPr>
        <p:spPr>
          <a:xfrm>
            <a:off x="838200" y="2522482"/>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ADTs</a:t>
            </a:r>
          </a:p>
        </p:txBody>
      </p:sp>
      <p:sp>
        <p:nvSpPr>
          <p:cNvPr id="10" name="Rectangle 9">
            <a:extLst>
              <a:ext uri="{FF2B5EF4-FFF2-40B4-BE49-F238E27FC236}">
                <a16:creationId xmlns:a16="http://schemas.microsoft.com/office/drawing/2014/main" id="{AED95295-0904-CAA0-3FB7-FC0CA6239975}"/>
              </a:ext>
            </a:extLst>
          </p:cNvPr>
          <p:cNvSpPr/>
          <p:nvPr/>
        </p:nvSpPr>
        <p:spPr>
          <a:xfrm>
            <a:off x="4742792" y="5868880"/>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User-Propagator</a:t>
            </a:r>
          </a:p>
        </p:txBody>
      </p:sp>
    </p:spTree>
    <p:extLst>
      <p:ext uri="{BB962C8B-B14F-4D97-AF65-F5344CB8AC3E}">
        <p14:creationId xmlns:p14="http://schemas.microsoft.com/office/powerpoint/2010/main" val="134561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 Theories</a:t>
            </a:r>
          </a:p>
        </p:txBody>
      </p:sp>
      <p:pic>
        <p:nvPicPr>
          <p:cNvPr id="5" name="Picture 4">
            <a:extLst>
              <a:ext uri="{FF2B5EF4-FFF2-40B4-BE49-F238E27FC236}">
                <a16:creationId xmlns:a16="http://schemas.microsoft.com/office/drawing/2014/main" id="{1D683002-0B6C-4F38-88D2-174904DD2D6B}"/>
              </a:ext>
            </a:extLst>
          </p:cNvPr>
          <p:cNvPicPr>
            <a:picLocks noChangeAspect="1"/>
          </p:cNvPicPr>
          <p:nvPr/>
        </p:nvPicPr>
        <p:blipFill>
          <a:blip r:embed="rId2"/>
          <a:stretch>
            <a:fillRect/>
          </a:stretch>
        </p:blipFill>
        <p:spPr>
          <a:xfrm>
            <a:off x="3552825" y="5443537"/>
            <a:ext cx="8400818" cy="786884"/>
          </a:xfrm>
          <a:prstGeom prst="rect">
            <a:avLst/>
          </a:prstGeom>
        </p:spPr>
      </p:pic>
      <p:pic>
        <p:nvPicPr>
          <p:cNvPr id="8" name="Picture 7">
            <a:extLst>
              <a:ext uri="{FF2B5EF4-FFF2-40B4-BE49-F238E27FC236}">
                <a16:creationId xmlns:a16="http://schemas.microsoft.com/office/drawing/2014/main" id="{F9205BD9-C600-48C4-BE5B-B36ABBB2DF46}"/>
              </a:ext>
            </a:extLst>
          </p:cNvPr>
          <p:cNvPicPr>
            <a:picLocks noChangeAspect="1"/>
          </p:cNvPicPr>
          <p:nvPr/>
        </p:nvPicPr>
        <p:blipFill>
          <a:blip r:embed="rId3"/>
          <a:stretch>
            <a:fillRect/>
          </a:stretch>
        </p:blipFill>
        <p:spPr>
          <a:xfrm>
            <a:off x="1135922" y="2701776"/>
            <a:ext cx="6275752" cy="997884"/>
          </a:xfrm>
          <a:prstGeom prst="rect">
            <a:avLst/>
          </a:prstGeom>
        </p:spPr>
      </p:pic>
      <p:pic>
        <p:nvPicPr>
          <p:cNvPr id="14" name="Picture 13">
            <a:extLst>
              <a:ext uri="{FF2B5EF4-FFF2-40B4-BE49-F238E27FC236}">
                <a16:creationId xmlns:a16="http://schemas.microsoft.com/office/drawing/2014/main" id="{9248DDF3-13D3-4666-9359-584046639799}"/>
              </a:ext>
            </a:extLst>
          </p:cNvPr>
          <p:cNvPicPr>
            <a:picLocks noChangeAspect="1"/>
          </p:cNvPicPr>
          <p:nvPr/>
        </p:nvPicPr>
        <p:blipFill>
          <a:blip r:embed="rId4"/>
          <a:stretch>
            <a:fillRect/>
          </a:stretch>
        </p:blipFill>
        <p:spPr>
          <a:xfrm>
            <a:off x="1974122" y="3892425"/>
            <a:ext cx="8201025" cy="1103658"/>
          </a:xfrm>
          <a:prstGeom prst="rect">
            <a:avLst/>
          </a:prstGeom>
        </p:spPr>
      </p:pic>
    </p:spTree>
    <p:extLst>
      <p:ext uri="{BB962C8B-B14F-4D97-AF65-F5344CB8AC3E}">
        <p14:creationId xmlns:p14="http://schemas.microsoft.com/office/powerpoint/2010/main" val="114311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pic>
        <p:nvPicPr>
          <p:cNvPr id="3" name="Picture 2">
            <a:extLst>
              <a:ext uri="{FF2B5EF4-FFF2-40B4-BE49-F238E27FC236}">
                <a16:creationId xmlns:a16="http://schemas.microsoft.com/office/drawing/2014/main" id="{5BA569DE-9E82-218A-D393-C193B5F3F491}"/>
              </a:ext>
            </a:extLst>
          </p:cNvPr>
          <p:cNvPicPr>
            <a:picLocks noChangeAspect="1"/>
          </p:cNvPicPr>
          <p:nvPr/>
        </p:nvPicPr>
        <p:blipFill>
          <a:blip r:embed="rId2"/>
          <a:stretch>
            <a:fillRect/>
          </a:stretch>
        </p:blipFill>
        <p:spPr>
          <a:xfrm>
            <a:off x="3075081" y="2142100"/>
            <a:ext cx="6275752" cy="997884"/>
          </a:xfrm>
          <a:prstGeom prst="rect">
            <a:avLst/>
          </a:prstGeom>
        </p:spPr>
      </p:pic>
      <p:sp>
        <p:nvSpPr>
          <p:cNvPr id="4" name="TextBox 3">
            <a:extLst>
              <a:ext uri="{FF2B5EF4-FFF2-40B4-BE49-F238E27FC236}">
                <a16:creationId xmlns:a16="http://schemas.microsoft.com/office/drawing/2014/main" id="{7BD7EF2C-1041-4992-9A3C-D10765D902B8}"/>
              </a:ext>
            </a:extLst>
          </p:cNvPr>
          <p:cNvSpPr txBox="1"/>
          <p:nvPr/>
        </p:nvSpPr>
        <p:spPr>
          <a:xfrm>
            <a:off x="1339325" y="4629856"/>
            <a:ext cx="8912183" cy="461665"/>
          </a:xfrm>
          <a:prstGeom prst="rect">
            <a:avLst/>
          </a:prstGeom>
          <a:noFill/>
        </p:spPr>
        <p:txBody>
          <a:bodyPr wrap="none" rtlCol="0">
            <a:spAutoFit/>
          </a:bodyPr>
          <a:lstStyle/>
          <a:p>
            <a:r>
              <a:rPr lang="en-US" sz="2400" dirty="0"/>
              <a:t>Compile to SAT		Compile to SAT + E		</a:t>
            </a:r>
            <a:r>
              <a:rPr lang="en-US" sz="2400" dirty="0">
                <a:solidFill>
                  <a:schemeClr val="bg1">
                    <a:lumMod val="50000"/>
                  </a:schemeClr>
                </a:solidFill>
              </a:rPr>
              <a:t>Word level</a:t>
            </a:r>
          </a:p>
        </p:txBody>
      </p:sp>
    </p:spTree>
    <p:extLst>
      <p:ext uri="{BB962C8B-B14F-4D97-AF65-F5344CB8AC3E}">
        <p14:creationId xmlns:p14="http://schemas.microsoft.com/office/powerpoint/2010/main" val="272936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1|35.3|28.5|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5E21315-3456-4FBC-8807-B24E962756AF}">
  <ds:schemaRefs>
    <ds:schemaRef ds:uri="http://schemas.microsoft.com/sharepoint/v3/contenttype/forms"/>
  </ds:schemaRefs>
</ds:datastoreItem>
</file>

<file path=customXml/itemProps3.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6614</TotalTime>
  <Words>2025</Words>
  <Application>Microsoft Office PowerPoint</Application>
  <PresentationFormat>Widescreen</PresentationFormat>
  <Paragraphs>325</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vt:lpstr>
      <vt:lpstr>Cambria Math</vt:lpstr>
      <vt:lpstr>Segoe UI</vt:lpstr>
      <vt:lpstr>Segoe UI Semibold</vt:lpstr>
      <vt:lpstr>Office Theme</vt:lpstr>
      <vt:lpstr>Core Theories</vt:lpstr>
      <vt:lpstr>CDCL(T)</vt:lpstr>
      <vt:lpstr>Core Decision Procedures</vt:lpstr>
      <vt:lpstr>        overview</vt:lpstr>
      <vt:lpstr>CDCL(T) </vt:lpstr>
      <vt:lpstr>Custom Theories</vt:lpstr>
      <vt:lpstr>Classification</vt:lpstr>
      <vt:lpstr>Finite Domain Theories</vt:lpstr>
      <vt:lpstr>Finite Domains and CDCL(T)</vt:lpstr>
      <vt:lpstr>Finite Domains and CDCL(T)</vt:lpstr>
      <vt:lpstr>EUF</vt:lpstr>
      <vt:lpstr>PowerPoint Presentation</vt:lpstr>
      <vt:lpstr>EUF – data-structure</vt:lpstr>
      <vt:lpstr>EUF – union-find w. path compression, siblings</vt:lpstr>
      <vt:lpstr>EUF - internalize</vt:lpstr>
      <vt:lpstr>EUF - merge</vt:lpstr>
      <vt:lpstr>EUF - Justifications</vt:lpstr>
      <vt:lpstr>EUF - internals</vt:lpstr>
      <vt:lpstr>EUF – internals: equalities and values</vt:lpstr>
      <vt:lpstr>Arrays</vt:lpstr>
      <vt:lpstr>Arrays</vt:lpstr>
      <vt:lpstr>A Solver for Unicode Characters</vt:lpstr>
      <vt:lpstr>A Solver for ⟨U, ≤,=:U×U→Bool⟩   |U|=196608</vt:lpstr>
      <vt:lpstr>A Solver for ⟨U, ≤,=:U×U→Bool⟩   |U|=196608</vt:lpstr>
      <vt:lpstr>A Solver for ⟨U, ≤,=:U×U→Bool⟩   |U|=196608</vt:lpstr>
      <vt:lpstr>A Solver for ⟨U, ≤,=:U×U→Bool⟩   |U|=196608</vt:lpstr>
      <vt:lpstr>Custom Theories</vt:lpstr>
      <vt:lpstr>Finite Sets</vt:lpstr>
      <vt:lpstr>Core functionality</vt:lpstr>
      <vt:lpstr>Representation</vt:lpstr>
      <vt:lpstr>Theory Axioms</vt:lpstr>
      <vt:lpstr>Minimality</vt:lpstr>
      <vt:lpstr>Use Built-in functions for existential axioms</vt:lpstr>
      <vt:lpstr>Theory Axiom Saturation – for Base</vt:lpstr>
      <vt:lpstr>Frugal Axiom Saturation</vt:lpstr>
      <vt:lpstr>Hidden Axiom Saturation</vt:lpstr>
      <vt:lpstr>Consistent Interpretations for Ranges</vt:lpstr>
      <vt:lpstr>Boolean Algebras</vt:lpstr>
      <vt:lpstr>BAPA – Boolean Algebra Presburger Arithmetic</vt:lpstr>
      <vt:lpstr>BAPA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348</cp:revision>
  <dcterms:created xsi:type="dcterms:W3CDTF">2020-08-26T00:59:18Z</dcterms:created>
  <dcterms:modified xsi:type="dcterms:W3CDTF">2025-10-14T16:59:56Z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