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9" r:id="rId8"/>
    <p:sldId id="270" r:id="rId9"/>
    <p:sldId id="261" r:id="rId10"/>
    <p:sldId id="271" r:id="rId11"/>
    <p:sldId id="272" r:id="rId12"/>
    <p:sldId id="262" r:id="rId13"/>
    <p:sldId id="263" r:id="rId14"/>
    <p:sldId id="267" r:id="rId15"/>
    <p:sldId id="264" r:id="rId16"/>
    <p:sldId id="266" r:id="rId17"/>
    <p:sldId id="265" r:id="rId18"/>
    <p:sldId id="273" r:id="rId19"/>
    <p:sldId id="274" r:id="rId20"/>
    <p:sldId id="275" r:id="rId21"/>
    <p:sldId id="276" r:id="rId22"/>
    <p:sldId id="277" r:id="rId2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04/06/2020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04/06/2020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1670" y="3043858"/>
            <a:ext cx="9144000" cy="1748408"/>
          </a:xfrm>
        </p:spPr>
        <p:txBody>
          <a:bodyPr rtlCol="0"/>
          <a:lstStyle/>
          <a:p>
            <a:pPr algn="ctr" rtl="0"/>
            <a:r>
              <a:rPr lang="es-ES" sz="6600" b="1" dirty="0"/>
              <a:t>SIS-QSF</a:t>
            </a:r>
            <a:br>
              <a:rPr lang="es-ES" dirty="0"/>
            </a:br>
            <a:r>
              <a:rPr lang="es-ES" sz="4000" dirty="0"/>
              <a:t>(Sistema buzón de quejas, sugerencias y felicitaciones)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4992960"/>
            <a:ext cx="9143999" cy="1748408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/>
              <a:t>Integrantes del equipo</a:t>
            </a:r>
            <a:r>
              <a:rPr lang="es-ES" dirty="0"/>
              <a:t>:</a:t>
            </a:r>
          </a:p>
          <a:p>
            <a:pPr marL="171450" indent="-171450" algn="ctr" rtl="0">
              <a:buFont typeface="Arial" panose="020B0604020202020204" pitchFamily="34" charset="0"/>
              <a:buChar char="•"/>
            </a:pPr>
            <a:r>
              <a:rPr lang="es-ES" sz="1400" dirty="0"/>
              <a:t>Luis Alberto Ignacio Esteban.</a:t>
            </a:r>
          </a:p>
          <a:p>
            <a:pPr marL="171450" indent="-171450" algn="ctr" rtl="0">
              <a:buFont typeface="Arial" panose="020B0604020202020204" pitchFamily="34" charset="0"/>
              <a:buChar char="•"/>
            </a:pPr>
            <a:r>
              <a:rPr lang="es-ES" sz="1400" dirty="0"/>
              <a:t>José Luis González Ruiz.</a:t>
            </a:r>
          </a:p>
          <a:p>
            <a:pPr marL="171450" indent="-171450" algn="ctr" rtl="0">
              <a:buFont typeface="Arial" panose="020B0604020202020204" pitchFamily="34" charset="0"/>
              <a:buChar char="•"/>
            </a:pPr>
            <a:r>
              <a:rPr lang="es-ES" sz="1400" dirty="0"/>
              <a:t>Cristian Benigno Morales Morales.</a:t>
            </a:r>
          </a:p>
          <a:p>
            <a:pPr marL="171450" indent="-171450" algn="ctr" rtl="0">
              <a:buFont typeface="Arial" panose="020B0604020202020204" pitchFamily="34" charset="0"/>
              <a:buChar char="•"/>
            </a:pPr>
            <a:r>
              <a:rPr lang="es-ES" sz="1400" dirty="0"/>
              <a:t>Briyant Ivan Zeuz Perez Reyes.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rtl="0"/>
            <a:r>
              <a:rPr lang="es-ES" sz="2000" b="1" dirty="0"/>
              <a:t>Ing. Sistemas Computacionales.             	         Docente: Gustavo Ivan Vega Olvera.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908DEA-D955-4A5B-8A75-6692D12D18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2" y="332656"/>
            <a:ext cx="2398068" cy="2398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E85EA6-DBDB-44BB-93BB-DB80791CD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332656"/>
            <a:ext cx="3450828" cy="240407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94322D4-786E-49DE-B45E-D210AF49F0C3}"/>
              </a:ext>
            </a:extLst>
          </p:cNvPr>
          <p:cNvSpPr txBox="1"/>
          <p:nvPr/>
        </p:nvSpPr>
        <p:spPr>
          <a:xfrm>
            <a:off x="3142084" y="4222303"/>
            <a:ext cx="59046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" sz="2400" b="1" dirty="0"/>
              <a:t>Ingeniería de Software.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C285B-47E5-4E0B-86FF-226FB89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dirty="0"/>
              <a:t>MODELO DE PROGRAMACION: </a:t>
            </a:r>
            <a:r>
              <a:rPr lang="es-MX" sz="4000" b="1" dirty="0"/>
              <a:t>POR CAPAS.</a:t>
            </a:r>
            <a:endParaRPr lang="es-ES" sz="4000" dirty="0"/>
          </a:p>
        </p:txBody>
      </p:sp>
      <p:pic>
        <p:nvPicPr>
          <p:cNvPr id="13314" name="Picture 2" descr="Programación por capas - Wikipedia, la enciclopedia libre">
            <a:extLst>
              <a:ext uri="{FF2B5EF4-FFF2-40B4-BE49-F238E27FC236}">
                <a16:creationId xmlns:a16="http://schemas.microsoft.com/office/drawing/2014/main" id="{16700773-6DFC-4A6A-8C1E-85D95ADD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3" y="2204864"/>
            <a:ext cx="853489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16A0BE-BEDE-492D-8C29-C283D8A79F58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C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2934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82333-9988-4C9B-8723-7534264D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b="1" dirty="0"/>
              <a:t>ENTORNO DE DESARROLLO.</a:t>
            </a:r>
            <a:endParaRPr lang="es-ES" sz="5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1AA223-76E0-4C82-992F-E3FC347B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2564904"/>
            <a:ext cx="4870000" cy="2435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4C2F82C-31FC-495A-B9FC-620AEF445E90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C</a:t>
            </a:r>
            <a:endParaRPr lang="es-E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B34F09-3043-4AF4-B5D7-1B012C69D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31" t="1076" r="1" b="37979"/>
          <a:stretch/>
        </p:blipFill>
        <p:spPr>
          <a:xfrm>
            <a:off x="1269876" y="1877577"/>
            <a:ext cx="4356398" cy="45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B240A-1AD4-4079-8A58-9358D31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/>
              <a:t>TECNOLOGIAS A UTILIZAR.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D3BF8-C5F6-4ACA-A871-D036D073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5940150" cy="4267200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Para el desarrollo de la página web:</a:t>
            </a:r>
          </a:p>
          <a:p>
            <a:r>
              <a:rPr lang="es-ES" dirty="0"/>
              <a:t>ASP.net.</a:t>
            </a:r>
          </a:p>
          <a:p>
            <a:pPr marL="0" indent="0">
              <a:buNone/>
            </a:pPr>
            <a:r>
              <a:rPr lang="es-ES" sz="2800" b="1" dirty="0"/>
              <a:t>Para el aplicación de escritorio:</a:t>
            </a:r>
          </a:p>
          <a:p>
            <a:r>
              <a:rPr lang="es-ES" dirty="0"/>
              <a:t>C</a:t>
            </a:r>
            <a:r>
              <a:rPr lang="es-MX" dirty="0"/>
              <a:t>#.</a:t>
            </a:r>
          </a:p>
          <a:p>
            <a:pPr marL="0" indent="0">
              <a:buNone/>
            </a:pPr>
            <a:r>
              <a:rPr lang="es-MX" sz="2800" b="1" dirty="0"/>
              <a:t>Para los servidores:</a:t>
            </a:r>
          </a:p>
          <a:p>
            <a:r>
              <a:rPr lang="es-MX" dirty="0"/>
              <a:t>Windows Server 2016 con IIS 10.0.</a:t>
            </a:r>
          </a:p>
          <a:p>
            <a:r>
              <a:rPr lang="es-MX" dirty="0"/>
              <a:t>MySQL versión </a:t>
            </a:r>
            <a:r>
              <a:rPr lang="es-MX" dirty="0" err="1"/>
              <a:t>Community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8CE9BC-6117-4971-9B8F-743ED6F5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2068363"/>
            <a:ext cx="3068881" cy="1369690"/>
          </a:xfrm>
          <a:prstGeom prst="rect">
            <a:avLst/>
          </a:prstGeom>
        </p:spPr>
      </p:pic>
      <p:pic>
        <p:nvPicPr>
          <p:cNvPr id="5122" name="Picture 2" descr="Programación en ASP.net - ATPERSON">
            <a:extLst>
              <a:ext uri="{FF2B5EF4-FFF2-40B4-BE49-F238E27FC236}">
                <a16:creationId xmlns:a16="http://schemas.microsoft.com/office/drawing/2014/main" id="{EED6F8A8-8740-4864-A031-CB9A01104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1" t="29003" r="22794" b="30395"/>
          <a:stretch/>
        </p:blipFill>
        <p:spPr bwMode="auto">
          <a:xfrm>
            <a:off x="9982844" y="3454152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D16CDD-94AE-4D8F-8828-91BEAFC12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70" y="3537370"/>
            <a:ext cx="1271765" cy="14289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F21687-D7C8-4449-A17F-43FF29238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87" y="5189864"/>
            <a:ext cx="1691411" cy="142895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8F85018-585F-4B29-94AC-FCC4C01F89A9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1199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4678-9B79-41A7-A12C-D93D502F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METODOLOGIA DE DESARROLLO DE SOFTWARE.</a:t>
            </a:r>
            <a:endParaRPr lang="es-ES" b="1" dirty="0"/>
          </a:p>
        </p:txBody>
      </p:sp>
      <p:pic>
        <p:nvPicPr>
          <p:cNvPr id="6148" name="Picture 4" descr="Metodología Scrum ¿Que es?">
            <a:extLst>
              <a:ext uri="{FF2B5EF4-FFF2-40B4-BE49-F238E27FC236}">
                <a16:creationId xmlns:a16="http://schemas.microsoft.com/office/drawing/2014/main" id="{065C7E55-6455-4DEA-A7FB-DD5CAE71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9" y="1988840"/>
            <a:ext cx="7897605" cy="44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5F1BDBC-3868-482A-81DE-B4548DD686B5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399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60543-11F3-4E64-8BA5-3FA6A3B9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b="1" dirty="0"/>
              <a:t>SCRUM: ROLES Y RESPONSABILIDADES.</a:t>
            </a:r>
            <a:endParaRPr lang="es-ES" sz="4000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D623E57-0787-453D-B4AE-6EEFEA4D6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" b="20166"/>
          <a:stretch/>
        </p:blipFill>
        <p:spPr bwMode="auto">
          <a:xfrm>
            <a:off x="1522414" y="4477002"/>
            <a:ext cx="1872208" cy="1906226"/>
          </a:xfrm>
          <a:prstGeom prst="rect">
            <a:avLst/>
          </a:prstGeom>
          <a:ln w="28575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1F80501-BF51-4109-912E-75528B38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4509120"/>
            <a:ext cx="1921076" cy="192107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C2BFBDAE-9389-4AC8-8D41-634EB5E0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772914"/>
            <a:ext cx="1934451" cy="19411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D532DF0-70D1-47A2-A395-24414DF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61" y="1806358"/>
            <a:ext cx="1934451" cy="193445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23D071-D0BA-4665-872D-97F2C69BB3D7}"/>
              </a:ext>
            </a:extLst>
          </p:cNvPr>
          <p:cNvSpPr txBox="1"/>
          <p:nvPr/>
        </p:nvSpPr>
        <p:spPr>
          <a:xfrm>
            <a:off x="3646140" y="1988840"/>
            <a:ext cx="295232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3200" b="1" dirty="0"/>
              <a:t>SCRUM MASTER.</a:t>
            </a:r>
          </a:p>
          <a:p>
            <a:pPr>
              <a:lnSpc>
                <a:spcPct val="90000"/>
              </a:lnSpc>
            </a:pPr>
            <a:r>
              <a:rPr lang="es-MX" sz="2000" dirty="0"/>
              <a:t>Briyant Ivan Zeuz Perez Reyes.</a:t>
            </a:r>
          </a:p>
          <a:p>
            <a:pPr>
              <a:lnSpc>
                <a:spcPct val="90000"/>
              </a:lnSpc>
            </a:pPr>
            <a:endParaRPr lang="es-ES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AD7BB2-241E-42F5-ACBE-439F79960FFD}"/>
              </a:ext>
            </a:extLst>
          </p:cNvPr>
          <p:cNvSpPr txBox="1"/>
          <p:nvPr/>
        </p:nvSpPr>
        <p:spPr>
          <a:xfrm>
            <a:off x="9028914" y="1988840"/>
            <a:ext cx="304216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3200" b="1" dirty="0"/>
              <a:t>PRODUCT OWNER.</a:t>
            </a:r>
          </a:p>
          <a:p>
            <a:pPr>
              <a:lnSpc>
                <a:spcPct val="90000"/>
              </a:lnSpc>
            </a:pPr>
            <a:r>
              <a:rPr lang="es-MX" sz="2000" dirty="0"/>
              <a:t>Luis Alberto Ignacio Esteban.</a:t>
            </a:r>
          </a:p>
          <a:p>
            <a:pPr>
              <a:lnSpc>
                <a:spcPct val="90000"/>
              </a:lnSpc>
            </a:pPr>
            <a:endParaRPr lang="es-E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088F20-906F-4A5D-BEA8-7DE6AE4ABABF}"/>
              </a:ext>
            </a:extLst>
          </p:cNvPr>
          <p:cNvSpPr txBox="1"/>
          <p:nvPr/>
        </p:nvSpPr>
        <p:spPr>
          <a:xfrm>
            <a:off x="6683805" y="4547406"/>
            <a:ext cx="427429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3200" b="1" dirty="0"/>
              <a:t>EQUIPO DESARROLLADOR.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Cristian Benigno Morales Morales.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José Luis González Ruiz.</a:t>
            </a:r>
          </a:p>
          <a:p>
            <a:pPr>
              <a:lnSpc>
                <a:spcPct val="90000"/>
              </a:lnSpc>
            </a:pPr>
            <a:endParaRPr lang="es-ES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E18456-F6AD-43CB-858E-B41AB7BF60D4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002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A0AFC-BF16-4EC8-870A-6FE18560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3600" b="1" dirty="0"/>
              <a:t>PLANIFICACION DEL PRIMER SPRINT Y PRODUCT BACKLOG.</a:t>
            </a:r>
            <a:endParaRPr lang="es-ES" sz="3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36CD42-CB0F-4F6E-9C17-6F380A2C3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45" t="21629" r="17507" b="11122"/>
          <a:stretch/>
        </p:blipFill>
        <p:spPr>
          <a:xfrm>
            <a:off x="1341884" y="1700808"/>
            <a:ext cx="3744416" cy="489066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BB8B38-3052-46BD-A0E7-15A038ACA175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L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62116D-D677-4201-A52A-B3FAC6326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04" t="22680" r="31686" b="12173"/>
          <a:stretch/>
        </p:blipFill>
        <p:spPr>
          <a:xfrm>
            <a:off x="6598468" y="1990143"/>
            <a:ext cx="4451092" cy="43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5C66C-6F6C-4A2B-8EF1-6C9B1202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04664"/>
            <a:ext cx="9612558" cy="890736"/>
          </a:xfrm>
        </p:spPr>
        <p:txBody>
          <a:bodyPr>
            <a:noAutofit/>
          </a:bodyPr>
          <a:lstStyle/>
          <a:p>
            <a:r>
              <a:rPr lang="es-MX" sz="3600" b="1" dirty="0"/>
              <a:t>GITHUB COMO TABLERO DE ACTIVIDADES.</a:t>
            </a:r>
            <a:endParaRPr lang="es-ES" sz="3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7981B1-730F-4C88-A08E-AD070B56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3606879"/>
            <a:ext cx="3409524" cy="12857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8C681C-DAAB-4A16-A60C-C18B167C7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45" r="2147" b="5867"/>
          <a:stretch/>
        </p:blipFill>
        <p:spPr>
          <a:xfrm>
            <a:off x="3691282" y="2276872"/>
            <a:ext cx="8215785" cy="394572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D291ED5-56FB-4AA1-9901-16F4FA5DC68B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962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C42A9-11BF-45AA-BF23-1D9B557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b="1" dirty="0"/>
              <a:t>PRODUCTOS FINALES DE LOS SPRINTS.</a:t>
            </a:r>
            <a:endParaRPr lang="es-ES" sz="4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05C30D-C5DA-4901-948F-5C12531C5CB7}"/>
              </a:ext>
            </a:extLst>
          </p:cNvPr>
          <p:cNvSpPr txBox="1"/>
          <p:nvPr/>
        </p:nvSpPr>
        <p:spPr>
          <a:xfrm>
            <a:off x="1197868" y="1844824"/>
            <a:ext cx="34563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PAGINA WEB: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7C9424-FDC8-445C-A197-03F2B72D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" b="3970"/>
          <a:stretch/>
        </p:blipFill>
        <p:spPr>
          <a:xfrm>
            <a:off x="1197868" y="1700808"/>
            <a:ext cx="9721080" cy="50314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A0ACFA-9BAA-4582-B251-61CBAF619F9B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J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820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C42A9-11BF-45AA-BF23-1D9B557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b="1" dirty="0"/>
              <a:t>PRODUCTOS FINALES DE LOS SPRINTS.</a:t>
            </a:r>
            <a:endParaRPr lang="es-ES" sz="4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05C30D-C5DA-4901-948F-5C12531C5CB7}"/>
              </a:ext>
            </a:extLst>
          </p:cNvPr>
          <p:cNvSpPr txBox="1"/>
          <p:nvPr/>
        </p:nvSpPr>
        <p:spPr>
          <a:xfrm>
            <a:off x="1197868" y="1844824"/>
            <a:ext cx="34563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APLICACIÓN DE ESCRITORIO: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5E5523-EB2A-4CE4-9C70-72E81BF3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2060848"/>
            <a:ext cx="7428451" cy="41764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0A2A8B-CF7F-4D7C-8C23-912FF4B0CB61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453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49F042-23A1-4C66-AECA-09D47884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18" y="242646"/>
            <a:ext cx="10662389" cy="59946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ABB07BA-7920-4992-8FD3-32E4F0E1803E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4069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CA5A-469B-4BAB-9B8A-AC099DF4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76672"/>
            <a:ext cx="9143998" cy="818728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COMUNICACIÓN CON EL CLIENTE</a:t>
            </a:r>
          </a:p>
        </p:txBody>
      </p:sp>
      <p:pic>
        <p:nvPicPr>
          <p:cNvPr id="1026" name="Picture 2" descr="SERVICIOS DE PSICOPEDAGOGIA – VITAL, Gabinete Multidisciplinar">
            <a:extLst>
              <a:ext uri="{FF2B5EF4-FFF2-40B4-BE49-F238E27FC236}">
                <a16:creationId xmlns:a16="http://schemas.microsoft.com/office/drawing/2014/main" id="{DA12DE21-ED2E-46C8-8146-0A45BE8B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42" y="2276872"/>
            <a:ext cx="5174470" cy="34563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2B7BC21-CBF1-49D9-BC25-EC7236320834}"/>
              </a:ext>
            </a:extLst>
          </p:cNvPr>
          <p:cNvSpPr txBox="1"/>
          <p:nvPr/>
        </p:nvSpPr>
        <p:spPr>
          <a:xfrm>
            <a:off x="6423866" y="2130704"/>
            <a:ext cx="481328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Con esta primera interacción se pretende: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Conocer la problemática.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Conocer mas a fondo cada uno de los procesos del negocio.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Saber los procesos principales.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sz="2400" dirty="0"/>
          </a:p>
          <a:p>
            <a:pPr>
              <a:lnSpc>
                <a:spcPct val="90000"/>
              </a:lnSpc>
            </a:pPr>
            <a:r>
              <a:rPr lang="es-ES" sz="2400" dirty="0"/>
              <a:t>Utilizando el dialogo y una encuesta concreta como herramienta de recolección de información.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BCF15A-E008-4E95-97D9-85472859C963}"/>
              </a:ext>
            </a:extLst>
          </p:cNvPr>
          <p:cNvSpPr txBox="1"/>
          <p:nvPr/>
        </p:nvSpPr>
        <p:spPr>
          <a:xfrm>
            <a:off x="261764" y="6262910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5394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89757-BA12-426C-B536-A176FB3D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AA4531-CADB-4CAE-B40C-EF88FFE8A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15826"/>
            <a:ext cx="10729192" cy="603222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050685-C94A-49DB-BBF9-130F96639CC7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978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70D224-DDC9-4E13-9C72-3FF1EF85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95544"/>
            <a:ext cx="10790887" cy="60669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75D6A1-0F7C-4CED-9C76-F3BB823FD4DB}"/>
              </a:ext>
            </a:extLst>
          </p:cNvPr>
          <p:cNvSpPr txBox="1"/>
          <p:nvPr/>
        </p:nvSpPr>
        <p:spPr>
          <a:xfrm>
            <a:off x="188109" y="6250089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C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42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DA157-AC0E-4EF0-94F8-B25CBFDB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852936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s-MX" sz="6000" dirty="0"/>
              <a:t>CONCLUSIONES.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32195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C44DE-F050-49C2-848F-5C6F4ADA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126" y="1988840"/>
            <a:ext cx="4788022" cy="4267200"/>
          </a:xfrm>
        </p:spPr>
        <p:txBody>
          <a:bodyPr/>
          <a:lstStyle/>
          <a:p>
            <a:r>
              <a:rPr lang="es-MX" dirty="0"/>
              <a:t>El ambiente general del negocio.</a:t>
            </a:r>
          </a:p>
          <a:p>
            <a:r>
              <a:rPr lang="es-MX" dirty="0"/>
              <a:t>El modelo del negocio.</a:t>
            </a:r>
          </a:p>
          <a:p>
            <a:r>
              <a:rPr lang="es-MX" dirty="0"/>
              <a:t>Listado de funciones o actividades dentro del negocio.</a:t>
            </a:r>
          </a:p>
          <a:p>
            <a:r>
              <a:rPr lang="es-MX" dirty="0"/>
              <a:t>Cualquier información que nos ayudara en el proceso de redacción de los requerimientos funcionales 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1D3DE1-2002-44FD-85CB-70BCAB01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274638"/>
            <a:ext cx="9828583" cy="1020762"/>
          </a:xfrm>
        </p:spPr>
        <p:txBody>
          <a:bodyPr>
            <a:noAutofit/>
          </a:bodyPr>
          <a:lstStyle/>
          <a:p>
            <a:pPr algn="ctr"/>
            <a:r>
              <a:rPr lang="es-ES" sz="3600" b="1" dirty="0"/>
              <a:t>¿QUE OBTENEMOS DE ESTE PRIMER CONTACTO?.</a:t>
            </a:r>
          </a:p>
        </p:txBody>
      </p:sp>
      <p:pic>
        <p:nvPicPr>
          <p:cNvPr id="10242" name="Picture 2" descr="Listado de apuestas deportivas: Las 5 mejores. Actualizado 2020">
            <a:extLst>
              <a:ext uri="{FF2B5EF4-FFF2-40B4-BE49-F238E27FC236}">
                <a16:creationId xmlns:a16="http://schemas.microsoft.com/office/drawing/2014/main" id="{113268D6-DD9B-4DD8-B872-0D26D307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2204864"/>
            <a:ext cx="4693505" cy="352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E2C87AB-9530-4E2A-9FD1-0FA00AEC160B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5261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77F31-E8FC-4321-9D04-0135C587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b="1" dirty="0"/>
              <a:t>ALCANCE O AMBITO DEL SISTEMA.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78FD9-EE5F-4725-88EC-2307E615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956048"/>
          </a:xfrm>
        </p:spPr>
        <p:txBody>
          <a:bodyPr/>
          <a:lstStyle/>
          <a:p>
            <a:r>
              <a:rPr lang="es-ES" dirty="0"/>
              <a:t>Como alcance se pretende diseñar y desarrollar un sistema SIS-QSF (Sistema de Quejas, Sugerencias y/o Felicitaciones) como un medio de comunicación entre los clientes (Estudiantes) y el instituto, que contribuya en la verificación del cumplimiento de los servicios ofrecidos a los estudiantes durante su formación profesional.</a:t>
            </a:r>
          </a:p>
        </p:txBody>
      </p:sp>
      <p:pic>
        <p:nvPicPr>
          <p:cNvPr id="3074" name="Picture 2" descr="Buzón de Sugerencias | hospitalinfantamargarita.es">
            <a:extLst>
              <a:ext uri="{FF2B5EF4-FFF2-40B4-BE49-F238E27FC236}">
                <a16:creationId xmlns:a16="http://schemas.microsoft.com/office/drawing/2014/main" id="{90EC47E7-EC9F-4442-95E1-679EB145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7" y="3862488"/>
            <a:ext cx="3829050" cy="2581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9731AD-9D5B-42DB-B513-0936CF98E43D}"/>
              </a:ext>
            </a:extLst>
          </p:cNvPr>
          <p:cNvSpPr txBox="1"/>
          <p:nvPr/>
        </p:nvSpPr>
        <p:spPr>
          <a:xfrm>
            <a:off x="261764" y="6231397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51401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F2B45-E67A-4A28-A154-1A24DCFB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META PRINCIPAL.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191F9-8993-4822-90AD-52C41EB8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83" y="2450989"/>
            <a:ext cx="5868142" cy="2664296"/>
          </a:xfrm>
        </p:spPr>
        <p:txBody>
          <a:bodyPr>
            <a:normAutofit/>
          </a:bodyPr>
          <a:lstStyle/>
          <a:p>
            <a:r>
              <a:rPr lang="es-ES" dirty="0"/>
              <a:t>Una de las metas principales es crear una solución que gestione de manera más rápida y eficaz cada una de las quejas o sugerencias emitidas, buscando reemplazar el proceso tradicional de emisión en papel por un proceso óptimo a través del uso de </a:t>
            </a:r>
            <a:r>
              <a:rPr lang="es-ES" dirty="0" err="1"/>
              <a:t>TICs</a:t>
            </a:r>
            <a:r>
              <a:rPr lang="es-ES" dirty="0"/>
              <a:t>.</a:t>
            </a:r>
          </a:p>
        </p:txBody>
      </p:sp>
      <p:pic>
        <p:nvPicPr>
          <p:cNvPr id="2050" name="Picture 2" descr="Begoña Miranda Padrón – Blog Educación Física">
            <a:extLst>
              <a:ext uri="{FF2B5EF4-FFF2-40B4-BE49-F238E27FC236}">
                <a16:creationId xmlns:a16="http://schemas.microsoft.com/office/drawing/2014/main" id="{E669ABEC-5C99-4767-827F-B6274D6D5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r="27211"/>
          <a:stretch/>
        </p:blipFill>
        <p:spPr bwMode="auto">
          <a:xfrm>
            <a:off x="7534572" y="2276872"/>
            <a:ext cx="4033902" cy="39604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97CFEEF-D574-4235-96A6-54238B972EA9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0724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90ECE-26A1-40F1-8612-7E148CEB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/>
              <a:t>PERSPECTIVA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68C7A-1FA2-480E-AA20-7733E986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244080"/>
          </a:xfrm>
        </p:spPr>
        <p:txBody>
          <a:bodyPr/>
          <a:lstStyle/>
          <a:p>
            <a:r>
              <a:rPr lang="es-MX" dirty="0"/>
              <a:t>El sistema SIS-QSF funcionará en un entorno de escritorio (por parte del administrador) en donde este podrá llevar toda la gestión de los servicios solicitados y en un entorno WEB (para el cliente-estudiante) en el que los estudiantes podrán manifestar sus quejas o sugerencias. El sistema funcionara de manera independiente por lo que no interactúa con algún otro sistema.</a:t>
            </a:r>
            <a:endParaRPr lang="es-ES" dirty="0"/>
          </a:p>
        </p:txBody>
      </p:sp>
      <p:pic>
        <p:nvPicPr>
          <p:cNvPr id="4098" name="Picture 2" descr="Por qué da problemas el software de gestión de proyectos? | OBS ...">
            <a:extLst>
              <a:ext uri="{FF2B5EF4-FFF2-40B4-BE49-F238E27FC236}">
                <a16:creationId xmlns:a16="http://schemas.microsoft.com/office/drawing/2014/main" id="{D364DEBC-468D-4F38-9BA8-C18182E76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05" y="3861048"/>
            <a:ext cx="4029025" cy="27223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DB4BBFF-8604-4922-A8FD-E2184A82DBF4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0427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ACB16-65CA-4A32-A570-C2FB533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4800" b="1" dirty="0"/>
              <a:t>HERRAMIENTA DE PROTOTIPADO.</a:t>
            </a:r>
            <a:endParaRPr lang="es-ES" sz="4800" b="1" dirty="0"/>
          </a:p>
        </p:txBody>
      </p:sp>
      <p:pic>
        <p:nvPicPr>
          <p:cNvPr id="12290" name="Picture 2" descr="Pencil Project - Atalantic Soluciones Digitales">
            <a:extLst>
              <a:ext uri="{FF2B5EF4-FFF2-40B4-BE49-F238E27FC236}">
                <a16:creationId xmlns:a16="http://schemas.microsoft.com/office/drawing/2014/main" id="{A690BFDB-0E90-47B1-B2EC-49D994E92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531" y="2513691"/>
            <a:ext cx="17049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2119F21-6AD2-42FA-B868-CC48050C1AF8}"/>
              </a:ext>
            </a:extLst>
          </p:cNvPr>
          <p:cNvSpPr txBox="1">
            <a:spLocks/>
          </p:cNvSpPr>
          <p:nvPr/>
        </p:nvSpPr>
        <p:spPr>
          <a:xfrm>
            <a:off x="8730503" y="4507409"/>
            <a:ext cx="1704975" cy="7987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800" b="1" dirty="0"/>
              <a:t>PENCIL PROJECT.</a:t>
            </a:r>
            <a:endParaRPr lang="es-ES" sz="4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7F7E0B-4B45-4353-B4C4-C52B958E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3" y="2492896"/>
            <a:ext cx="5723711" cy="409046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6004B38-2B01-4201-951D-26B34B346754}"/>
              </a:ext>
            </a:extLst>
          </p:cNvPr>
          <p:cNvSpPr txBox="1">
            <a:spLocks/>
          </p:cNvSpPr>
          <p:nvPr/>
        </p:nvSpPr>
        <p:spPr>
          <a:xfrm>
            <a:off x="831740" y="1938074"/>
            <a:ext cx="5782604" cy="37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200" dirty="0"/>
              <a:t>CU_313 Administración de la queja</a:t>
            </a:r>
            <a:r>
              <a:rPr lang="es-MX" sz="2200" dirty="0"/>
              <a:t>.</a:t>
            </a:r>
            <a:endParaRPr lang="es-ES" sz="2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ABF44A-A42B-41C8-A529-A0C99AED953D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Z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261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ACB16-65CA-4A32-A570-C2FB533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4800" b="1" dirty="0"/>
              <a:t>HERRAMIENTA DE PROTOTIPADO.</a:t>
            </a:r>
            <a:endParaRPr lang="es-ES" sz="4800" b="1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6004B38-2B01-4201-951D-26B34B346754}"/>
              </a:ext>
            </a:extLst>
          </p:cNvPr>
          <p:cNvSpPr txBox="1">
            <a:spLocks/>
          </p:cNvSpPr>
          <p:nvPr/>
        </p:nvSpPr>
        <p:spPr>
          <a:xfrm>
            <a:off x="3203110" y="1772816"/>
            <a:ext cx="5782604" cy="37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200" dirty="0"/>
              <a:t>CU_317 Generar o emitir una QSF</a:t>
            </a:r>
            <a:r>
              <a:rPr lang="es-MX" sz="2200" dirty="0"/>
              <a:t>.</a:t>
            </a:r>
            <a:endParaRPr lang="es-ES" sz="2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0272CD-30A9-48D7-A267-CAB00A74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7" t="16375" r="18099" b="9019"/>
          <a:stretch/>
        </p:blipFill>
        <p:spPr>
          <a:xfrm>
            <a:off x="2710036" y="2317706"/>
            <a:ext cx="6608762" cy="426565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17CD60F-201C-4155-B4F8-BE385903E9C6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59839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33FD-92A3-4F4F-A162-34882C21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620688"/>
            <a:ext cx="9143998" cy="674712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/>
              <a:t>ARQUITECTURA GENERAL DEL PRODUCTO.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B6866E-C14D-4112-AF4F-A1EE3743AD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0201" y="1886138"/>
            <a:ext cx="8388422" cy="4351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35A5391-3D57-4E45-8D01-C2B5F00D42FB}"/>
              </a:ext>
            </a:extLst>
          </p:cNvPr>
          <p:cNvSpPr txBox="1"/>
          <p:nvPr/>
        </p:nvSpPr>
        <p:spPr>
          <a:xfrm>
            <a:off x="261764" y="6237312"/>
            <a:ext cx="8640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C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972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197</TotalTime>
  <Words>504</Words>
  <Application>Microsoft Office PowerPoint</Application>
  <PresentationFormat>Personalizado</PresentationFormat>
  <Paragraphs>82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Consolas</vt:lpstr>
      <vt:lpstr>Corbel</vt:lpstr>
      <vt:lpstr>Pizarra 16 x 9</vt:lpstr>
      <vt:lpstr>SIS-QSF (Sistema buzón de quejas, sugerencias y felicitaciones) </vt:lpstr>
      <vt:lpstr>COMUNICACIÓN CON EL CLIENTE</vt:lpstr>
      <vt:lpstr>¿QUE OBTENEMOS DE ESTE PRIMER CONTACTO?.</vt:lpstr>
      <vt:lpstr>ALCANCE O AMBITO DEL SISTEMA.</vt:lpstr>
      <vt:lpstr>META PRINCIPAL.</vt:lpstr>
      <vt:lpstr>PERSPECTIVA DEL PRODUCTO</vt:lpstr>
      <vt:lpstr>HERRAMIENTA DE PROTOTIPADO.</vt:lpstr>
      <vt:lpstr>HERRAMIENTA DE PROTOTIPADO.</vt:lpstr>
      <vt:lpstr>ARQUITECTURA GENERAL DEL PRODUCTO.</vt:lpstr>
      <vt:lpstr>MODELO DE PROGRAMACION: POR CAPAS.</vt:lpstr>
      <vt:lpstr>ENTORNO DE DESARROLLO.</vt:lpstr>
      <vt:lpstr>TECNOLOGIAS A UTILIZAR.</vt:lpstr>
      <vt:lpstr>METODOLOGIA DE DESARROLLO DE SOFTWARE.</vt:lpstr>
      <vt:lpstr>SCRUM: ROLES Y RESPONSABILIDADES.</vt:lpstr>
      <vt:lpstr>PLANIFICACION DEL PRIMER SPRINT Y PRODUCT BACKLOG.</vt:lpstr>
      <vt:lpstr>GITHUB COMO TABLERO DE ACTIVIDADES.</vt:lpstr>
      <vt:lpstr>PRODUCTOS FINALES DE LOS SPRINTS.</vt:lpstr>
      <vt:lpstr>PRODUCTOS FINALES DE LOS SPRINTS.</vt:lpstr>
      <vt:lpstr>Presentación de PowerPoint</vt:lpstr>
      <vt:lpstr>Presentación de PowerPoint</vt:lpstr>
      <vt:lpstr>Presentación de PowerPoint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SIS-QSF (Sistema buzón de quejas, sugerencias y felicitaciones)</dc:title>
  <dc:creator>Briyant Ivan Zeuz Perez Reyes</dc:creator>
  <cp:lastModifiedBy>Briyant Ivan Zeuz Perez Reyes</cp:lastModifiedBy>
  <cp:revision>24</cp:revision>
  <dcterms:created xsi:type="dcterms:W3CDTF">2020-06-04T03:14:45Z</dcterms:created>
  <dcterms:modified xsi:type="dcterms:W3CDTF">2020-06-04T06:32:40Z</dcterms:modified>
</cp:coreProperties>
</file>