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Yeseva One" charset="1" panose="00000500000000000000"/>
      <p:regular r:id="rId38"/>
    </p:embeddedFont>
    <p:embeddedFont>
      <p:font typeface="Libre Baskerville" charset="1" panose="02000000000000000000"/>
      <p:regular r:id="rId39"/>
    </p:embeddedFont>
    <p:embeddedFont>
      <p:font typeface="Libre Baskerville Italics" charset="1" panose="0200000000000000000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Masters/notesMaster1.xml" Type="http://schemas.openxmlformats.org/officeDocument/2006/relationships/notesMaster"/><Relationship Id="rId41" Target="theme/theme2.xml" Type="http://schemas.openxmlformats.org/officeDocument/2006/relationships/theme"/><Relationship Id="rId42" Target="notesSlides/notesSlide1.xml" Type="http://schemas.openxmlformats.org/officeDocument/2006/relationships/notesSlide"/><Relationship Id="rId43" Target="notesSlides/notesSlide2.xml" Type="http://schemas.openxmlformats.org/officeDocument/2006/relationships/notesSlide"/><Relationship Id="rId44" Target="notesSlides/notesSlide3.xml" Type="http://schemas.openxmlformats.org/officeDocument/2006/relationships/notesSlide"/><Relationship Id="rId45" Target="notesSlides/notesSlide4.xml" Type="http://schemas.openxmlformats.org/officeDocument/2006/relationships/notesSlide"/><Relationship Id="rId46" Target="notesSlides/notesSlide5.xml" Type="http://schemas.openxmlformats.org/officeDocument/2006/relationships/notesSlide"/><Relationship Id="rId47" Target="notesSlides/notesSlide6.xml" Type="http://schemas.openxmlformats.org/officeDocument/2006/relationships/notesSlide"/><Relationship Id="rId48" Target="fonts/font48.fntdata" Type="http://schemas.openxmlformats.org/officeDocument/2006/relationships/font"/><Relationship Id="rId49" Target="notesSlides/notesSlide7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8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Must add how it rank sentences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Have not construct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Transfer learning is the basis in which pretrained model can be utilized easily while skipping the training phase entirely or fine-tuning it to a specific needs</a:t>
            </a:r>
          </a:p>
          <a:p>
            <a:r>
              <a:rPr lang="en-US"/>
              <a:t/>
            </a:r>
          </a:p>
          <a:p>
            <a:r>
              <a:rPr lang="en-US"/>
              <a:t>Hugging Face is a catalog of freely available pre-trained models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Add a table of models comparison here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Also explain which process is part of which container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Connect parse result into sections blocks into the dotted line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Find all categories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Add charts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https://huggingface.co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1879" y="3498850"/>
            <a:ext cx="1499377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Automatic Document Segmentation and Summarization using NLP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International University - VNU - HCM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Lương Trí Vỹ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Latent Semantic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96910" y="3845007"/>
            <a:ext cx="615368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graph-based, extractive summarization method.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6910" y="3460832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6910" y="5959393"/>
            <a:ext cx="949418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Create a matrix of sentences and word token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Compute term frequency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6910" y="5575218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Process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Abtractive Text Summarization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39231"/>
            <a:ext cx="6368001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Able to construct a summary using words that are not part of the paragraph.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Turn input into an intermediate form to generate a 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5505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396701" y="3397906"/>
            <a:ext cx="9862599" cy="3873958"/>
          </a:xfrm>
          <a:custGeom>
            <a:avLst/>
            <a:gdLst/>
            <a:ahLst/>
            <a:cxnLst/>
            <a:rect r="r" b="b" t="t" l="l"/>
            <a:pathLst>
              <a:path h="3873958" w="9862599">
                <a:moveTo>
                  <a:pt x="0" y="0"/>
                </a:moveTo>
                <a:lnTo>
                  <a:pt x="9862599" y="0"/>
                </a:lnTo>
                <a:lnTo>
                  <a:pt x="9862599" y="3873957"/>
                </a:lnTo>
                <a:lnTo>
                  <a:pt x="0" y="387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Pre-trained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69955" y="4216400"/>
            <a:ext cx="1034809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Deep learning models trained on a large dataset.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as is or fine-tuned to specific needs.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use of transfer learning 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Easily accessible through </a:t>
            </a: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 tooltip="https://huggingface.co"/>
              </a:rPr>
              <a:t>Hugging Face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69955" y="3832225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83959" y="2098562"/>
          <a:ext cx="13720082" cy="7159738"/>
        </p:xfrm>
        <a:graphic>
          <a:graphicData uri="http://schemas.openxmlformats.org/drawingml/2006/table">
            <a:tbl>
              <a:tblPr/>
              <a:tblGrid>
                <a:gridCol w="3430021"/>
                <a:gridCol w="3430021"/>
                <a:gridCol w="3430021"/>
                <a:gridCol w="3430021"/>
              </a:tblGrid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Model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Text Summarization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BART Large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E1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Stable LM 2 1.6B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Creator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Falcon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Facebook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Stability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Base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T5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BART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Stable LM 2 1.6B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Parameter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60M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406M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1.6B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Token limit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2048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Pre-trained models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Methodologies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34907" y="2866977"/>
            <a:ext cx="11418186" cy="4553046"/>
          </a:xfrm>
          <a:custGeom>
            <a:avLst/>
            <a:gdLst/>
            <a:ahLst/>
            <a:cxnLst/>
            <a:rect r="r" b="b" t="t" l="l"/>
            <a:pathLst>
              <a:path h="4553046" w="11418186">
                <a:moveTo>
                  <a:pt x="0" y="0"/>
                </a:moveTo>
                <a:lnTo>
                  <a:pt x="11418186" y="0"/>
                </a:lnTo>
                <a:lnTo>
                  <a:pt x="11418186" y="4553046"/>
                </a:lnTo>
                <a:lnTo>
                  <a:pt x="0" y="4553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System Design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79523" y="2159456"/>
            <a:ext cx="10728955" cy="5968087"/>
          </a:xfrm>
          <a:custGeom>
            <a:avLst/>
            <a:gdLst/>
            <a:ahLst/>
            <a:cxnLst/>
            <a:rect r="r" b="b" t="t" l="l"/>
            <a:pathLst>
              <a:path h="5968087" w="10728955">
                <a:moveTo>
                  <a:pt x="0" y="0"/>
                </a:moveTo>
                <a:lnTo>
                  <a:pt x="10728954" y="0"/>
                </a:lnTo>
                <a:lnTo>
                  <a:pt x="10728954" y="5968088"/>
                </a:lnTo>
                <a:lnTo>
                  <a:pt x="0" y="596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System Design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95707"/>
            <a:ext cx="10350070" cy="7162593"/>
          </a:xfrm>
          <a:custGeom>
            <a:avLst/>
            <a:gdLst/>
            <a:ahLst/>
            <a:cxnLst/>
            <a:rect r="r" b="b" t="t" l="l"/>
            <a:pathLst>
              <a:path h="7162593" w="10350070">
                <a:moveTo>
                  <a:pt x="0" y="0"/>
                </a:moveTo>
                <a:lnTo>
                  <a:pt x="10350070" y="0"/>
                </a:lnTo>
                <a:lnTo>
                  <a:pt x="10350070" y="7162593"/>
                </a:lnTo>
                <a:lnTo>
                  <a:pt x="0" y="71625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7851" y="3818127"/>
            <a:ext cx="6451449" cy="2650747"/>
          </a:xfrm>
          <a:custGeom>
            <a:avLst/>
            <a:gdLst/>
            <a:ahLst/>
            <a:cxnLst/>
            <a:rect r="r" b="b" t="t" l="l"/>
            <a:pathLst>
              <a:path h="2650747" w="6451449">
                <a:moveTo>
                  <a:pt x="0" y="0"/>
                </a:moveTo>
                <a:lnTo>
                  <a:pt x="6451449" y="0"/>
                </a:lnTo>
                <a:lnTo>
                  <a:pt x="6451449" y="2650746"/>
                </a:lnTo>
                <a:lnTo>
                  <a:pt x="0" y="2650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Pre-processing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6223459" y="2710047"/>
            <a:ext cx="0" cy="11080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7843994" y="2710047"/>
            <a:ext cx="837946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43100"/>
            <a:ext cx="6634716" cy="7315200"/>
          </a:xfrm>
          <a:custGeom>
            <a:avLst/>
            <a:gdLst/>
            <a:ahLst/>
            <a:cxnLst/>
            <a:rect r="r" b="b" t="t" l="l"/>
            <a:pathLst>
              <a:path h="7315200" w="6634716">
                <a:moveTo>
                  <a:pt x="0" y="0"/>
                </a:moveTo>
                <a:lnTo>
                  <a:pt x="6634716" y="0"/>
                </a:lnTo>
                <a:lnTo>
                  <a:pt x="6634716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 Summarization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10216" y="2746829"/>
            <a:ext cx="1175643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“Summarize the following segment in 1 sentence: {input}”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0216" y="2270805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Prompt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27091"/>
            <a:ext cx="8115300" cy="5714362"/>
          </a:xfrm>
          <a:custGeom>
            <a:avLst/>
            <a:gdLst/>
            <a:ahLst/>
            <a:cxnLst/>
            <a:rect r="r" b="b" t="t" l="l"/>
            <a:pathLst>
              <a:path h="5714362" w="8115300">
                <a:moveTo>
                  <a:pt x="0" y="0"/>
                </a:moveTo>
                <a:lnTo>
                  <a:pt x="8115300" y="0"/>
                </a:lnTo>
                <a:lnTo>
                  <a:pt x="8115300" y="5714362"/>
                </a:lnTo>
                <a:lnTo>
                  <a:pt x="0" y="5714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530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User Interface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725705" y="1943100"/>
            <a:ext cx="6649734" cy="7981303"/>
          </a:xfrm>
          <a:custGeom>
            <a:avLst/>
            <a:gdLst/>
            <a:ahLst/>
            <a:cxnLst/>
            <a:rect r="r" b="b" t="t" l="l"/>
            <a:pathLst>
              <a:path h="7981303" w="6649734">
                <a:moveTo>
                  <a:pt x="0" y="0"/>
                </a:moveTo>
                <a:lnTo>
                  <a:pt x="6649735" y="0"/>
                </a:lnTo>
                <a:lnTo>
                  <a:pt x="6649735" y="7981303"/>
                </a:lnTo>
                <a:lnTo>
                  <a:pt x="0" y="79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405" r="0" b="-2109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1906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55332" y="470261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55332" y="544302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Related 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5332" y="6185971"/>
            <a:ext cx="337914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1132" y="4714875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1607" y="544302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Future 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1132" y="6144405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9250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9250" y="54080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59250" y="61510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75050" y="4673600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6225" y="54080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66225" y="61510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43100"/>
            <a:ext cx="9891860" cy="7315200"/>
          </a:xfrm>
          <a:custGeom>
            <a:avLst/>
            <a:gdLst/>
            <a:ahLst/>
            <a:cxnLst/>
            <a:rect r="r" b="b" t="t" l="l"/>
            <a:pathLst>
              <a:path h="7315200" w="9891860">
                <a:moveTo>
                  <a:pt x="0" y="0"/>
                </a:moveTo>
                <a:lnTo>
                  <a:pt x="9891860" y="0"/>
                </a:lnTo>
                <a:lnTo>
                  <a:pt x="989186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53907" y="2172721"/>
            <a:ext cx="6281916" cy="4492196"/>
          </a:xfrm>
          <a:custGeom>
            <a:avLst/>
            <a:gdLst/>
            <a:ahLst/>
            <a:cxnLst/>
            <a:rect r="r" b="b" t="t" l="l"/>
            <a:pathLst>
              <a:path h="4492196" w="6281916">
                <a:moveTo>
                  <a:pt x="0" y="0"/>
                </a:moveTo>
                <a:lnTo>
                  <a:pt x="6281916" y="0"/>
                </a:lnTo>
                <a:lnTo>
                  <a:pt x="6281916" y="4492196"/>
                </a:lnTo>
                <a:lnTo>
                  <a:pt x="0" y="44921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Extractive methods for Pre-processing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7289134" y="5143500"/>
            <a:ext cx="40558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Evaluation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25765" y="2454374"/>
            <a:ext cx="4351990" cy="1750801"/>
          </a:xfrm>
          <a:custGeom>
            <a:avLst/>
            <a:gdLst/>
            <a:ahLst/>
            <a:cxnLst/>
            <a:rect r="r" b="b" t="t" l="l"/>
            <a:pathLst>
              <a:path h="1750801" w="4351990">
                <a:moveTo>
                  <a:pt x="0" y="0"/>
                </a:moveTo>
                <a:lnTo>
                  <a:pt x="4351990" y="0"/>
                </a:lnTo>
                <a:lnTo>
                  <a:pt x="4351990" y="1750800"/>
                </a:lnTo>
                <a:lnTo>
                  <a:pt x="0" y="175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25765" y="4205174"/>
            <a:ext cx="4351990" cy="2019323"/>
          </a:xfrm>
          <a:custGeom>
            <a:avLst/>
            <a:gdLst/>
            <a:ahLst/>
            <a:cxnLst/>
            <a:rect r="r" b="b" t="t" l="l"/>
            <a:pathLst>
              <a:path h="2019323" w="4351990">
                <a:moveTo>
                  <a:pt x="0" y="0"/>
                </a:moveTo>
                <a:lnTo>
                  <a:pt x="4351990" y="0"/>
                </a:lnTo>
                <a:lnTo>
                  <a:pt x="4351990" y="2019324"/>
                </a:lnTo>
                <a:lnTo>
                  <a:pt x="0" y="2019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44219" y="5793574"/>
            <a:ext cx="8515081" cy="2039052"/>
          </a:xfrm>
          <a:custGeom>
            <a:avLst/>
            <a:gdLst/>
            <a:ahLst/>
            <a:cxnLst/>
            <a:rect r="r" b="b" t="t" l="l"/>
            <a:pathLst>
              <a:path h="2039052" w="8515081">
                <a:moveTo>
                  <a:pt x="0" y="0"/>
                </a:moveTo>
                <a:lnTo>
                  <a:pt x="8515081" y="0"/>
                </a:lnTo>
                <a:lnTo>
                  <a:pt x="8515081" y="2039052"/>
                </a:lnTo>
                <a:lnTo>
                  <a:pt x="0" y="2039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Evaluation method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21163"/>
            <a:ext cx="7592644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ROUGE-1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F-Measure for </a:t>
            </a:r>
            <a:r>
              <a:rPr lang="en-US" sz="3000">
                <a:solidFill>
                  <a:srgbClr val="00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1-gram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ROUGE-2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F-Measure for </a:t>
            </a:r>
            <a:r>
              <a:rPr lang="en-US" sz="3000">
                <a:solidFill>
                  <a:srgbClr val="00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2-gram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u="sng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ROUGE-L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F-Measure for </a:t>
            </a:r>
            <a:r>
              <a:rPr lang="en-US" sz="3000">
                <a:solidFill>
                  <a:srgbClr val="00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longest matching sequence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36987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Evaluation method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25888"/>
            <a:ext cx="7592644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chosen from Arvix.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paper belongs to a category.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Summarize each section manually.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of 10 papers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Full list can be view in paper.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41712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66656" y="3925888"/>
            <a:ext cx="759264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CPU: AMD Ryzen 5 5500.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RAM: 16GB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66656" y="3541712"/>
            <a:ext cx="488971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Environment Setting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8173" y="1943100"/>
            <a:ext cx="14851654" cy="7315200"/>
          </a:xfrm>
          <a:custGeom>
            <a:avLst/>
            <a:gdLst/>
            <a:ahLst/>
            <a:cxnLst/>
            <a:rect r="r" b="b" t="t" l="l"/>
            <a:pathLst>
              <a:path h="7315200" w="14851654">
                <a:moveTo>
                  <a:pt x="0" y="0"/>
                </a:moveTo>
                <a:lnTo>
                  <a:pt x="14851654" y="0"/>
                </a:lnTo>
                <a:lnTo>
                  <a:pt x="1485165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8525" y="1943100"/>
            <a:ext cx="12250950" cy="7315200"/>
          </a:xfrm>
          <a:custGeom>
            <a:avLst/>
            <a:gdLst/>
            <a:ahLst/>
            <a:cxnLst/>
            <a:rect r="r" b="b" t="t" l="l"/>
            <a:pathLst>
              <a:path h="7315200" w="12250950">
                <a:moveTo>
                  <a:pt x="0" y="0"/>
                </a:moveTo>
                <a:lnTo>
                  <a:pt x="12250950" y="0"/>
                </a:lnTo>
                <a:lnTo>
                  <a:pt x="1225095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8525" y="1943100"/>
            <a:ext cx="12250950" cy="7315200"/>
          </a:xfrm>
          <a:custGeom>
            <a:avLst/>
            <a:gdLst/>
            <a:ahLst/>
            <a:cxnLst/>
            <a:rect r="r" b="b" t="t" l="l"/>
            <a:pathLst>
              <a:path h="7315200" w="12250950">
                <a:moveTo>
                  <a:pt x="0" y="0"/>
                </a:moveTo>
                <a:lnTo>
                  <a:pt x="12250950" y="0"/>
                </a:lnTo>
                <a:lnTo>
                  <a:pt x="1225095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8525" y="1943100"/>
            <a:ext cx="12250950" cy="7315200"/>
          </a:xfrm>
          <a:custGeom>
            <a:avLst/>
            <a:gdLst/>
            <a:ahLst/>
            <a:cxnLst/>
            <a:rect r="r" b="b" t="t" l="l"/>
            <a:pathLst>
              <a:path h="7315200" w="12250950">
                <a:moveTo>
                  <a:pt x="0" y="0"/>
                </a:moveTo>
                <a:lnTo>
                  <a:pt x="12250950" y="0"/>
                </a:lnTo>
                <a:lnTo>
                  <a:pt x="1225095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Result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0963" y="2699176"/>
            <a:ext cx="13146075" cy="4888648"/>
          </a:xfrm>
          <a:custGeom>
            <a:avLst/>
            <a:gdLst/>
            <a:ahLst/>
            <a:cxnLst/>
            <a:rect r="r" b="b" t="t" l="l"/>
            <a:pathLst>
              <a:path h="4888648" w="13146075">
                <a:moveTo>
                  <a:pt x="0" y="0"/>
                </a:moveTo>
                <a:lnTo>
                  <a:pt x="13146074" y="0"/>
                </a:lnTo>
                <a:lnTo>
                  <a:pt x="13146074" y="4888648"/>
                </a:lnTo>
                <a:lnTo>
                  <a:pt x="0" y="4888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Execution time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48053" y="7661087"/>
            <a:ext cx="49918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(Measured in Seconds)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0625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05130" y="3971925"/>
            <a:ext cx="7879489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 application that to segment &amp; summarize a paper automatically.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05130" y="3444875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Objective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06880" y="6220558"/>
            <a:ext cx="7877739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a method to decrease execution time &amp; increase quality of the text summary.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06880" y="5693508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Objective 2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Improve 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69955" y="3935413"/>
            <a:ext cx="10348090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Fine-tune pre-trained models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 a new model specifically for the current task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Improve application to support better user experience.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Improve 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69955" y="3935413"/>
            <a:ext cx="10348090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Fine-tune pre-trained models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 a new model specifically for the current task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Improve application to support cloud hosting.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1209675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69955" y="3957637"/>
            <a:ext cx="10348090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Successfully create an application that automatically segment and summarize a paper.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Improve current system, improving efficiency and quality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564063"/>
            <a:ext cx="1172163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Related Work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 Segmentation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96910" y="3398611"/>
            <a:ext cx="6153688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Variety of format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Images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Equations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6910" y="301443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Problems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6910" y="6215289"/>
            <a:ext cx="949418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Parse PDFs using tool libraries -&gt; Failed</a:t>
            </a:r>
          </a:p>
          <a:p>
            <a:pPr algn="l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Use GROBID -&gt; More feasible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6910" y="5831114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Approaches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7001" y="3135795"/>
            <a:ext cx="11992299" cy="6122505"/>
          </a:xfrm>
          <a:custGeom>
            <a:avLst/>
            <a:gdLst/>
            <a:ahLst/>
            <a:cxnLst/>
            <a:rect r="r" b="b" t="t" l="l"/>
            <a:pathLst>
              <a:path h="6122505" w="11992299">
                <a:moveTo>
                  <a:pt x="0" y="0"/>
                </a:moveTo>
                <a:lnTo>
                  <a:pt x="11992299" y="0"/>
                </a:lnTo>
                <a:lnTo>
                  <a:pt x="11992299" y="6122505"/>
                </a:lnTo>
                <a:lnTo>
                  <a:pt x="0" y="6122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GROBID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38368"/>
            <a:ext cx="8115300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machine learning model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of a cascade of sequence labeling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 Summarization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96910" y="3102927"/>
            <a:ext cx="727117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Extractive text summarization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Abstractive text summarization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6910" y="2718752"/>
            <a:ext cx="615368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Two general 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96910" y="5228865"/>
            <a:ext cx="949418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statistical / machine learning methods to compress the content of the provided text.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96910" y="4844690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Methods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072539" y="6796749"/>
            <a:ext cx="12142921" cy="2461551"/>
          </a:xfrm>
          <a:custGeom>
            <a:avLst/>
            <a:gdLst/>
            <a:ahLst/>
            <a:cxnLst/>
            <a:rect r="r" b="b" t="t" l="l"/>
            <a:pathLst>
              <a:path h="2461551" w="12142921">
                <a:moveTo>
                  <a:pt x="0" y="0"/>
                </a:moveTo>
                <a:lnTo>
                  <a:pt x="12142922" y="0"/>
                </a:lnTo>
                <a:lnTo>
                  <a:pt x="12142922" y="2461551"/>
                </a:lnTo>
                <a:lnTo>
                  <a:pt x="0" y="246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Extractive Text Summarization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39231"/>
            <a:ext cx="6153688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Reuse important sentences from the same paragraph to construct the summary.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Rank sentences through a variety of methods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5505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Description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525425" y="2669085"/>
            <a:ext cx="9733875" cy="5273990"/>
          </a:xfrm>
          <a:custGeom>
            <a:avLst/>
            <a:gdLst/>
            <a:ahLst/>
            <a:cxnLst/>
            <a:rect r="r" b="b" t="t" l="l"/>
            <a:pathLst>
              <a:path h="5273990" w="9733875">
                <a:moveTo>
                  <a:pt x="0" y="0"/>
                </a:moveTo>
                <a:lnTo>
                  <a:pt x="9733875" y="0"/>
                </a:lnTo>
                <a:lnTo>
                  <a:pt x="9733875" y="5273991"/>
                </a:lnTo>
                <a:lnTo>
                  <a:pt x="0" y="5273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TextRank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59" y="3479169"/>
            <a:ext cx="615368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graph-based, extractive summarization method.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82959" y="3094994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82959" y="6087106"/>
            <a:ext cx="8522081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0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Build a text graph</a:t>
            </a:r>
          </a:p>
          <a:p>
            <a:pPr algn="l" marL="647700" indent="-323850" lvl="1">
              <a:lnSpc>
                <a:spcPts val="30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Rank each text through many iteration</a:t>
            </a:r>
          </a:p>
          <a:p>
            <a:pPr algn="l" marL="647700" indent="-323850" lvl="1">
              <a:lnSpc>
                <a:spcPts val="30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Choose top sentences as 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82959" y="5560056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DAGKI5SKfCk</dc:identifier>
  <dcterms:modified xsi:type="dcterms:W3CDTF">2011-08-01T06:04:30Z</dcterms:modified>
  <cp:revision>1</cp:revision>
  <dc:title>Thesis</dc:title>
</cp:coreProperties>
</file>