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Yeseva One" charset="1" panose="00000500000000000000"/>
      <p:regular r:id="rId42"/>
    </p:embeddedFont>
    <p:embeddedFont>
      <p:font typeface="Libre Baskerville" charset="1" panose="02000000000000000000"/>
      <p:regular r:id="rId43"/>
    </p:embeddedFont>
    <p:embeddedFont>
      <p:font typeface="Libre Baskerville Bold" charset="1" panose="02000000000000000000"/>
      <p:regular r:id="rId51"/>
    </p:embeddedFont>
    <p:embeddedFont>
      <p:font typeface="Libre Baskerville Italics" charset="1" panose="0200000000000000000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notesMasters/notesMaster1.xml" Type="http://schemas.openxmlformats.org/officeDocument/2006/relationships/notesMaster"/><Relationship Id="rId45" Target="theme/theme2.xml" Type="http://schemas.openxmlformats.org/officeDocument/2006/relationships/theme"/><Relationship Id="rId46" Target="notesSlides/notesSlide1.xml" Type="http://schemas.openxmlformats.org/officeDocument/2006/relationships/notesSlide"/><Relationship Id="rId47" Target="notesSlides/notesSlide2.xml" Type="http://schemas.openxmlformats.org/officeDocument/2006/relationships/notesSlide"/><Relationship Id="rId48" Target="notesSlides/notesSlide3.xml" Type="http://schemas.openxmlformats.org/officeDocument/2006/relationships/notesSlide"/><Relationship Id="rId49" Target="notesSlides/notesSlide4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5.xml" Type="http://schemas.openxmlformats.org/officeDocument/2006/relationships/notesSlide"/><Relationship Id="rId51" Target="fonts/font51.fntdata" Type="http://schemas.openxmlformats.org/officeDocument/2006/relationships/font"/><Relationship Id="rId52" Target="notesSlides/notesSlide6.xml" Type="http://schemas.openxmlformats.org/officeDocument/2006/relationships/notesSlide"/><Relationship Id="rId53" Target="notesSlides/notesSlide7.xml" Type="http://schemas.openxmlformats.org/officeDocument/2006/relationships/notesSlide"/><Relationship Id="rId54" Target="fonts/font54.fntdata" Type="http://schemas.openxmlformats.org/officeDocument/2006/relationships/font"/><Relationship Id="rId55" Target="notesSlides/notesSlide8.xml" Type="http://schemas.openxmlformats.org/officeDocument/2006/relationships/notesSlide"/><Relationship Id="rId56" Target="notesSlides/notesSlide9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OVERVIEW</a:t>
            </a:r>
          </a:p>
          <a:p>
            <a:r>
              <a:rPr lang="en-US"/>
              <a:t>TextRank is an unsupervised graph-based ranking algorithm for Natural Language Processing (NLP), particularly for keyword extraction and text summarization. It is inspired by the PageRank algorithm used by Google to rank web pages. Here's a detailed explanation of how TextRank works:</a:t>
            </a:r>
          </a:p>
          <a:p>
            <a:r>
              <a:rPr lang="en-US"/>
              <a:t/>
            </a:r>
          </a:p>
          <a:p>
            <a:r>
              <a:rPr lang="en-US"/>
              <a:t>PROCESS:</a:t>
            </a:r>
          </a:p>
          <a:p>
            <a:r>
              <a:rPr lang="en-US"/>
              <a:t>1. Graph Construction:</a:t>
            </a:r>
          </a:p>
          <a:p>
            <a:r>
              <a:rPr lang="en-US"/>
              <a:t>        A graph is constructed where each node represents a word or sentence (depending on the task).</a:t>
            </a:r>
          </a:p>
          <a:p>
            <a:r>
              <a:rPr lang="en-US"/>
              <a:t>        For keyword extraction, nodes are words, and edges represent co-occurrence within a window of nn words.</a:t>
            </a:r>
          </a:p>
          <a:p>
            <a:r>
              <a:rPr lang="en-US"/>
              <a:t>        For text summarization, nodes are sentences, and edges represent similarity scores (e.g., cosine similarity) between sentences.</a:t>
            </a:r>
          </a:p>
          <a:p>
            <a:r>
              <a:rPr lang="en-US"/>
              <a:t/>
            </a:r>
          </a:p>
          <a:p>
            <a:r>
              <a:rPr lang="en-US"/>
              <a:t>2. Edge Weighting:</a:t>
            </a:r>
          </a:p>
          <a:p>
            <a:r>
              <a:rPr lang="en-US"/>
              <a:t>        Edges between nodes are weighted based on the co-occurrence of words or the similarity of sentences.</a:t>
            </a:r>
          </a:p>
          <a:p>
            <a:r>
              <a:rPr lang="en-US"/>
              <a:t/>
            </a:r>
          </a:p>
          <a:p>
            <a:r>
              <a:rPr lang="en-US"/>
              <a:t>3. Ranking Nodes:</a:t>
            </a:r>
          </a:p>
          <a:p>
            <a:r>
              <a:rPr lang="en-US"/>
              <a:t>        The PageRank algorithm is applied to the graph, which assigns a ranking score to each node based on its connections and the weights of these connections.</a:t>
            </a:r>
          </a:p>
          <a:p>
            <a:r>
              <a:rPr lang="en-US"/>
              <a:t>        The formula used in TextRank is similar to PageRank: </a:t>
            </a:r>
          </a:p>
          <a:p>
            <a:r>
              <a:rPr lang="en-US"/>
              <a:t>        </a:t>
            </a:r>
          </a:p>
          <a:p>
            <a:r>
              <a:rPr lang="en-US"/>
              <a:t>4. Keyword Extraction:</a:t>
            </a:r>
          </a:p>
          <a:p>
            <a:r>
              <a:rPr lang="en-US"/>
              <a:t>        For keyword extraction, the top-ranked words are selected as keywords.</a:t>
            </a:r>
          </a:p>
          <a:p>
            <a:r>
              <a:rPr lang="en-US"/>
              <a:t/>
            </a:r>
          </a:p>
          <a:p>
            <a:r>
              <a:rPr lang="en-US"/>
              <a:t>5. Text Summarization:</a:t>
            </a:r>
          </a:p>
          <a:p>
            <a:r>
              <a:rPr lang="en-US"/>
              <a:t>        For text summarization, the top-ranked sentences are selected to form the summary.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Latent Semantic Analysis (LSA) is a technique in natural language processing and information retrieval for analyzing relationships between a set of documents and the terms they contain. LSA uses singular value decomposition (SVD) to reduce the dimensions of the term-document matrix, revealing latent structures in the data. Here’s a detailed explanation:</a:t>
            </a:r>
          </a:p>
          <a:p>
            <a:r>
              <a:rPr lang="en-US"/>
              <a:t>Key Concepts of LSA</a:t>
            </a:r>
          </a:p>
          <a:p>
            <a:r>
              <a:rPr lang="en-US"/>
              <a:t/>
            </a:r>
          </a:p>
          <a:p>
            <a:r>
              <a:rPr lang="en-US"/>
              <a:t>    Term-Document Matrix:</a:t>
            </a:r>
          </a:p>
          <a:p>
            <a:r>
              <a:rPr lang="en-US"/>
              <a:t>        This is a matrix where rows represent terms (words) and columns represent documents. The entries in the matrix are typically the frequency of the terms in the documents.</a:t>
            </a:r>
          </a:p>
          <a:p>
            <a:r>
              <a:rPr lang="en-US"/>
              <a:t>        Example:</a:t>
            </a:r>
          </a:p>
          <a:p>
            <a:r>
              <a:rPr lang="en-US"/>
              <a:t/>
            </a:r>
          </a:p>
          <a:p>
            <a:r>
              <a:rPr lang="en-US"/>
              <a:t>        lua</a:t>
            </a:r>
          </a:p>
          <a:p>
            <a:r>
              <a:rPr lang="en-US"/>
              <a:t/>
            </a:r>
          </a:p>
          <a:p>
            <a:r>
              <a:rPr lang="en-US"/>
              <a:t>        |      | Doc1 | Doc2 | Doc3 |</a:t>
            </a:r>
          </a:p>
          <a:p>
            <a:r>
              <a:rPr lang="en-US"/>
              <a:t>        |------|------|------|------|</a:t>
            </a:r>
          </a:p>
          <a:p>
            <a:r>
              <a:rPr lang="en-US"/>
              <a:t>        | Term1|  2   |  0   |  1   |</a:t>
            </a:r>
          </a:p>
          <a:p>
            <a:r>
              <a:rPr lang="en-US"/>
              <a:t>        | Term2|  1   |  3   |  0   |</a:t>
            </a:r>
          </a:p>
          <a:p>
            <a:r>
              <a:rPr lang="en-US"/>
              <a:t>        | Term3|  0   |  2   |  1   |</a:t>
            </a:r>
          </a:p>
          <a:p>
            <a:r>
              <a:rPr lang="en-US"/>
              <a:t/>
            </a:r>
          </a:p>
          <a:p>
            <a:r>
              <a:rPr lang="en-US"/>
              <a:t>    Singular Value Decomposition (SVD):</a:t>
            </a:r>
          </a:p>
          <a:p>
            <a:r>
              <a:rPr lang="en-US"/>
              <a:t>        SVD decomposes the term-document matrix AA into three matrices: UU, ΣΣ, and VTVT.</a:t>
            </a:r>
          </a:p>
          <a:p>
            <a:r>
              <a:rPr lang="en-US"/>
              <a:t>        A=UΣVTA=UΣVT</a:t>
            </a:r>
          </a:p>
          <a:p>
            <a:r>
              <a:rPr lang="en-US"/>
              <a:t>        UU (left singular vectors) represents the term-concept matrix.</a:t>
            </a:r>
          </a:p>
          <a:p>
            <a:r>
              <a:rPr lang="en-US"/>
              <a:t>        ΣΣ (singular values) is a diagonal matrix representing the importance of each concept.</a:t>
            </a:r>
          </a:p>
          <a:p>
            <a:r>
              <a:rPr lang="en-US"/>
              <a:t>        VTVT (right singular vectors) represents the document-concept matrix.</a:t>
            </a:r>
          </a:p>
          <a:p>
            <a:r>
              <a:rPr lang="en-US"/>
              <a:t/>
            </a:r>
          </a:p>
          <a:p>
            <a:r>
              <a:rPr lang="en-US"/>
              <a:t>    Dimensionality Reduction:</a:t>
            </a:r>
          </a:p>
          <a:p>
            <a:r>
              <a:rPr lang="en-US"/>
              <a:t>        By keeping only the top kk singular values and corresponding vectors, we reduce the dimensions of the matrices. This step captures the most significant concepts and reduces noise.</a:t>
            </a:r>
          </a:p>
          <a:p>
            <a:r>
              <a:rPr lang="en-US"/>
              <a:t>        The reduced matrices are UkUk​, ΣkΣk​, and VkTVkT​.</a:t>
            </a:r>
          </a:p>
          <a:p>
            <a:r>
              <a:rPr lang="en-US"/>
              <a:t>        Ak=UkΣkVkTAk​=Uk​Σk​VkT​</a:t>
            </a:r>
          </a:p>
          <a:p>
            <a:r>
              <a:rPr lang="en-US"/>
              <a:t>        This reduced matrix AkAk​ represents the documents and terms in a lower-dimensional semantic space.</a:t>
            </a:r>
          </a:p>
          <a:p>
            <a:r>
              <a:rPr lang="en-US"/>
              <a:t/>
            </a:r>
          </a:p>
          <a:p>
            <a:r>
              <a:rPr lang="en-US"/>
              <a:t>Process of LSA</a:t>
            </a:r>
          </a:p>
          <a:p>
            <a:r>
              <a:rPr lang="en-US"/>
              <a:t/>
            </a:r>
          </a:p>
          <a:p>
            <a:r>
              <a:rPr lang="en-US"/>
              <a:t>    Construct Term-Document Matrix:</a:t>
            </a:r>
          </a:p>
          <a:p>
            <a:r>
              <a:rPr lang="en-US"/>
              <a:t>        Create a matrix where each row is a term and each column is a document. Entries are the frequency of terms in documents or weighted frequencies (like TF-IDF).</a:t>
            </a:r>
          </a:p>
          <a:p>
            <a:r>
              <a:rPr lang="en-US"/>
              <a:t/>
            </a:r>
          </a:p>
          <a:p>
            <a:r>
              <a:rPr lang="en-US"/>
              <a:t>    Apply SVD:</a:t>
            </a:r>
          </a:p>
          <a:p>
            <a:r>
              <a:rPr lang="en-US"/>
              <a:t>        Decompose the term-document matrix into three matrices: UU, ΣΣ, and VTVT.</a:t>
            </a:r>
          </a:p>
          <a:p>
            <a:r>
              <a:rPr lang="en-US"/>
              <a:t/>
            </a:r>
          </a:p>
          <a:p>
            <a:r>
              <a:rPr lang="en-US"/>
              <a:t>    Reduce Dimensions:</a:t>
            </a:r>
          </a:p>
          <a:p>
            <a:r>
              <a:rPr lang="en-US"/>
              <a:t>        Keep only the top kk singular values and corresponding vectors to form reduced matrices UkUk​, ΣkΣk​, and VkTVkT​.</a:t>
            </a:r>
          </a:p>
          <a:p>
            <a:r>
              <a:rPr lang="en-US"/>
              <a:t/>
            </a:r>
          </a:p>
          <a:p>
            <a:r>
              <a:rPr lang="en-US"/>
              <a:t>    Transform to Latent Semantic Space:</a:t>
            </a:r>
          </a:p>
          <a:p>
            <a:r>
              <a:rPr lang="en-US"/>
              <a:t>        The reduced matrices represent the terms and documents in a new latent semantic space where similar terms and documents are closer to each other.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Transfer learning is the basis in which pretrained model can be utilized easily while skipping the training phase entirely or fine-tuning it to a specific needs</a:t>
            </a:r>
          </a:p>
          <a:p>
            <a:r>
              <a:rPr lang="en-US"/>
              <a:t/>
            </a:r>
          </a:p>
          <a:p>
            <a:r>
              <a:rPr lang="en-US"/>
              <a:t>Hugging Face is a catalog of freely available pre-trained models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a table of models comparison here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Transfer learning is the basis in which pretrained model can be utilized easily while skipping the training phase entirely or fine-tuning it to a specific needs</a:t>
            </a:r>
          </a:p>
          <a:p>
            <a:r>
              <a:rPr lang="en-US"/>
              <a:t/>
            </a:r>
          </a:p>
          <a:p>
            <a:r>
              <a:rPr lang="en-US"/>
              <a:t>Hugging Face is a catalog of freely available pre-trained models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Also explain which process is part of which container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Connect parse result into sections blocks into the dotted line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Find all categories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charts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https://huggingface.co" TargetMode="External" Type="http://schemas.openxmlformats.org/officeDocument/2006/relationships/hyperlink"/><Relationship Id="rId4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8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1879" y="3498850"/>
            <a:ext cx="1499377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Automatic Document Segmentation and Summarization using NLP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International University - VNU - HCM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83182" y="8181975"/>
            <a:ext cx="11721636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Lương Trí Vỹ</a:t>
            </a:r>
          </a:p>
          <a:p>
            <a:pPr algn="ctr">
              <a:lnSpc>
                <a:spcPts val="7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Advisor: Dr. Nguyễn Thị Thanh Sang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Latent Semantic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96910" y="3845007"/>
            <a:ext cx="977137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relationship between a documents and the terms they contain to reveal the latent structures.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6910" y="3460832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6910" y="6007018"/>
            <a:ext cx="9494180" cy="303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Construct Term-document Matrix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Apply Singular Value Decomposition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Reduce Dimensions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Compute sentence ranking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Summarize text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6910" y="5575218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Process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Abtractive Text Summarization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39231"/>
            <a:ext cx="6368001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Able to construct a summary using words that are not part of the paragraph.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Turn input into an intermediate form to generate a 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5505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96701" y="3397906"/>
            <a:ext cx="9862599" cy="3873958"/>
          </a:xfrm>
          <a:custGeom>
            <a:avLst/>
            <a:gdLst/>
            <a:ahLst/>
            <a:cxnLst/>
            <a:rect r="r" b="b" t="t" l="l"/>
            <a:pathLst>
              <a:path h="3873958" w="9862599">
                <a:moveTo>
                  <a:pt x="0" y="0"/>
                </a:moveTo>
                <a:lnTo>
                  <a:pt x="9862599" y="0"/>
                </a:lnTo>
                <a:lnTo>
                  <a:pt x="9862599" y="3873957"/>
                </a:lnTo>
                <a:lnTo>
                  <a:pt x="0" y="387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Pre-trained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4216400"/>
            <a:ext cx="1034809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Deep learning models trained on a large dataset.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as is or fine-tuned to specific needs.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use of transfer learning 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Easily accessible through </a:t>
            </a: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 tooltip="https://huggingface.co"/>
              </a:rPr>
              <a:t>Hugging Face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9955" y="383222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83959" y="2098562"/>
          <a:ext cx="13720082" cy="7159738"/>
        </p:xfrm>
        <a:graphic>
          <a:graphicData uri="http://schemas.openxmlformats.org/drawingml/2006/table">
            <a:tbl>
              <a:tblPr/>
              <a:tblGrid>
                <a:gridCol w="3430021"/>
                <a:gridCol w="3430021"/>
                <a:gridCol w="3430021"/>
                <a:gridCol w="3430021"/>
              </a:tblGrid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Model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Text Summarization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BART Large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E1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Stable LM 2 1.6B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Creator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Falcon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Facebook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Stability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Base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T5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BART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Stable LM 2 1.6B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Parameter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60M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406M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1.6B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Token limit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2048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Pre-trained models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N-Gram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7552" y="2926110"/>
            <a:ext cx="10381748" cy="4434780"/>
          </a:xfrm>
          <a:custGeom>
            <a:avLst/>
            <a:gdLst/>
            <a:ahLst/>
            <a:cxnLst/>
            <a:rect r="r" b="b" t="t" l="l"/>
            <a:pathLst>
              <a:path h="4434780" w="10381748">
                <a:moveTo>
                  <a:pt x="0" y="0"/>
                </a:moveTo>
                <a:lnTo>
                  <a:pt x="10381748" y="0"/>
                </a:lnTo>
                <a:lnTo>
                  <a:pt x="10381748" y="4434780"/>
                </a:lnTo>
                <a:lnTo>
                  <a:pt x="0" y="443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984625"/>
            <a:ext cx="568493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continuous sequence of n items from text or sentence.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00450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29200"/>
            <a:ext cx="5684932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Unigram: 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1-gram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Bigram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2-gram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Trigram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3-gram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Methodologies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System Design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70439" y="2972108"/>
            <a:ext cx="10747122" cy="4342783"/>
          </a:xfrm>
          <a:custGeom>
            <a:avLst/>
            <a:gdLst/>
            <a:ahLst/>
            <a:cxnLst/>
            <a:rect r="r" b="b" t="t" l="l"/>
            <a:pathLst>
              <a:path h="4342783" w="10747122">
                <a:moveTo>
                  <a:pt x="0" y="0"/>
                </a:moveTo>
                <a:lnTo>
                  <a:pt x="10747122" y="0"/>
                </a:lnTo>
                <a:lnTo>
                  <a:pt x="10747122" y="4342784"/>
                </a:lnTo>
                <a:lnTo>
                  <a:pt x="0" y="434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79523" y="2159456"/>
            <a:ext cx="10728955" cy="5968087"/>
          </a:xfrm>
          <a:custGeom>
            <a:avLst/>
            <a:gdLst/>
            <a:ahLst/>
            <a:cxnLst/>
            <a:rect r="r" b="b" t="t" l="l"/>
            <a:pathLst>
              <a:path h="5968087" w="10728955">
                <a:moveTo>
                  <a:pt x="0" y="0"/>
                </a:moveTo>
                <a:lnTo>
                  <a:pt x="10728954" y="0"/>
                </a:lnTo>
                <a:lnTo>
                  <a:pt x="10728954" y="5968088"/>
                </a:lnTo>
                <a:lnTo>
                  <a:pt x="0" y="596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System Design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Pre-processing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26068" y="1943100"/>
            <a:ext cx="13035865" cy="8132356"/>
          </a:xfrm>
          <a:custGeom>
            <a:avLst/>
            <a:gdLst/>
            <a:ahLst/>
            <a:cxnLst/>
            <a:rect r="r" b="b" t="t" l="l"/>
            <a:pathLst>
              <a:path h="8132356" w="13035865">
                <a:moveTo>
                  <a:pt x="0" y="0"/>
                </a:moveTo>
                <a:lnTo>
                  <a:pt x="13035864" y="0"/>
                </a:lnTo>
                <a:lnTo>
                  <a:pt x="13035864" y="8132356"/>
                </a:lnTo>
                <a:lnTo>
                  <a:pt x="0" y="8132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489075"/>
            <a:ext cx="14206549" cy="8048278"/>
          </a:xfrm>
          <a:custGeom>
            <a:avLst/>
            <a:gdLst/>
            <a:ahLst/>
            <a:cxnLst/>
            <a:rect r="r" b="b" t="t" l="l"/>
            <a:pathLst>
              <a:path h="8048278" w="14206549">
                <a:moveTo>
                  <a:pt x="0" y="0"/>
                </a:moveTo>
                <a:lnTo>
                  <a:pt x="14206549" y="0"/>
                </a:lnTo>
                <a:lnTo>
                  <a:pt x="14206549" y="8048277"/>
                </a:lnTo>
                <a:lnTo>
                  <a:pt x="0" y="804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 Summarization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0216" y="2746829"/>
            <a:ext cx="1175643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“Summarize the following segment in 1 sentence: {input}”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0216" y="227080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Prompt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55332" y="470261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55332" y="54430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Related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5332" y="6185971"/>
            <a:ext cx="337914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5332" y="693844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1607" y="470261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Future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132" y="5403993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9250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9250" y="54080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59250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59250" y="689717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6225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66225" y="541063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471132" y="6144405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66225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56700" y="68685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71132" y="69035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Extractive methods for Pre-processing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96066" y="2182213"/>
            <a:ext cx="12495869" cy="7883096"/>
          </a:xfrm>
          <a:custGeom>
            <a:avLst/>
            <a:gdLst/>
            <a:ahLst/>
            <a:cxnLst/>
            <a:rect r="r" b="b" t="t" l="l"/>
            <a:pathLst>
              <a:path h="7883096" w="12495869">
                <a:moveTo>
                  <a:pt x="0" y="0"/>
                </a:moveTo>
                <a:lnTo>
                  <a:pt x="12495868" y="0"/>
                </a:lnTo>
                <a:lnTo>
                  <a:pt x="12495868" y="7883096"/>
                </a:lnTo>
                <a:lnTo>
                  <a:pt x="0" y="7883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27091"/>
            <a:ext cx="8115300" cy="5714362"/>
          </a:xfrm>
          <a:custGeom>
            <a:avLst/>
            <a:gdLst/>
            <a:ahLst/>
            <a:cxnLst/>
            <a:rect r="r" b="b" t="t" l="l"/>
            <a:pathLst>
              <a:path h="5714362" w="8115300">
                <a:moveTo>
                  <a:pt x="0" y="0"/>
                </a:moveTo>
                <a:lnTo>
                  <a:pt x="8115300" y="0"/>
                </a:lnTo>
                <a:lnTo>
                  <a:pt x="8115300" y="5714362"/>
                </a:lnTo>
                <a:lnTo>
                  <a:pt x="0" y="5714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530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User Interface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725705" y="1943100"/>
            <a:ext cx="6649734" cy="7981303"/>
          </a:xfrm>
          <a:custGeom>
            <a:avLst/>
            <a:gdLst/>
            <a:ahLst/>
            <a:cxnLst/>
            <a:rect r="r" b="b" t="t" l="l"/>
            <a:pathLst>
              <a:path h="7981303" w="6649734">
                <a:moveTo>
                  <a:pt x="0" y="0"/>
                </a:moveTo>
                <a:lnTo>
                  <a:pt x="6649735" y="0"/>
                </a:lnTo>
                <a:lnTo>
                  <a:pt x="6649735" y="7981303"/>
                </a:lnTo>
                <a:lnTo>
                  <a:pt x="0" y="79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405" r="0" b="-210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25765" y="2454374"/>
            <a:ext cx="4351990" cy="1750801"/>
          </a:xfrm>
          <a:custGeom>
            <a:avLst/>
            <a:gdLst/>
            <a:ahLst/>
            <a:cxnLst/>
            <a:rect r="r" b="b" t="t" l="l"/>
            <a:pathLst>
              <a:path h="1750801" w="4351990">
                <a:moveTo>
                  <a:pt x="0" y="0"/>
                </a:moveTo>
                <a:lnTo>
                  <a:pt x="4351990" y="0"/>
                </a:lnTo>
                <a:lnTo>
                  <a:pt x="4351990" y="1750800"/>
                </a:lnTo>
                <a:lnTo>
                  <a:pt x="0" y="175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25765" y="4205174"/>
            <a:ext cx="4351990" cy="2019323"/>
          </a:xfrm>
          <a:custGeom>
            <a:avLst/>
            <a:gdLst/>
            <a:ahLst/>
            <a:cxnLst/>
            <a:rect r="r" b="b" t="t" l="l"/>
            <a:pathLst>
              <a:path h="2019323" w="4351990">
                <a:moveTo>
                  <a:pt x="0" y="0"/>
                </a:moveTo>
                <a:lnTo>
                  <a:pt x="4351990" y="0"/>
                </a:lnTo>
                <a:lnTo>
                  <a:pt x="4351990" y="2019324"/>
                </a:lnTo>
                <a:lnTo>
                  <a:pt x="0" y="2019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4219" y="5793574"/>
            <a:ext cx="8515081" cy="2039052"/>
          </a:xfrm>
          <a:custGeom>
            <a:avLst/>
            <a:gdLst/>
            <a:ahLst/>
            <a:cxnLst/>
            <a:rect r="r" b="b" t="t" l="l"/>
            <a:pathLst>
              <a:path h="2039052" w="8515081">
                <a:moveTo>
                  <a:pt x="0" y="0"/>
                </a:moveTo>
                <a:lnTo>
                  <a:pt x="8515081" y="0"/>
                </a:lnTo>
                <a:lnTo>
                  <a:pt x="8515081" y="2039052"/>
                </a:lnTo>
                <a:lnTo>
                  <a:pt x="0" y="2039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 method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21163"/>
            <a:ext cx="759264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ROUGE-1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F-Measure for </a:t>
            </a:r>
            <a:r>
              <a:rPr lang="en-US" sz="3000">
                <a:solidFill>
                  <a:srgbClr val="00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1-gram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ROUGE-2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F-Measure for </a:t>
            </a:r>
            <a:r>
              <a:rPr lang="en-US" sz="3000">
                <a:solidFill>
                  <a:srgbClr val="00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2-gram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ROUGE-L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F-Measure for </a:t>
            </a:r>
            <a:r>
              <a:rPr lang="en-US" sz="3000">
                <a:solidFill>
                  <a:srgbClr val="00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longest matching sequence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36987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 method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25888"/>
            <a:ext cx="7592644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chosen from Arvix.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paper belongs to a category.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Summarize each section manually.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of 10 papers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Average number of page: 26.3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41712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66656" y="3925888"/>
            <a:ext cx="759264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CPU: AMD Ryzen 5 5500.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RAM: 16GB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66656" y="3541712"/>
            <a:ext cx="488971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Environment Setting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 method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84108" y="1943100"/>
            <a:ext cx="12519785" cy="7315200"/>
          </a:xfrm>
          <a:custGeom>
            <a:avLst/>
            <a:gdLst/>
            <a:ahLst/>
            <a:cxnLst/>
            <a:rect r="r" b="b" t="t" l="l"/>
            <a:pathLst>
              <a:path h="7315200" w="12519785">
                <a:moveTo>
                  <a:pt x="0" y="0"/>
                </a:moveTo>
                <a:lnTo>
                  <a:pt x="12519784" y="0"/>
                </a:lnTo>
                <a:lnTo>
                  <a:pt x="1251978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2184" y="1943100"/>
            <a:ext cx="14823632" cy="7315200"/>
          </a:xfrm>
          <a:custGeom>
            <a:avLst/>
            <a:gdLst/>
            <a:ahLst/>
            <a:cxnLst/>
            <a:rect r="r" b="b" t="t" l="l"/>
            <a:pathLst>
              <a:path h="7315200" w="14823632">
                <a:moveTo>
                  <a:pt x="0" y="0"/>
                </a:moveTo>
                <a:lnTo>
                  <a:pt x="14823632" y="0"/>
                </a:lnTo>
                <a:lnTo>
                  <a:pt x="14823632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8525" y="1943100"/>
            <a:ext cx="12250950" cy="7315200"/>
          </a:xfrm>
          <a:custGeom>
            <a:avLst/>
            <a:gdLst/>
            <a:ahLst/>
            <a:cxnLst/>
            <a:rect r="r" b="b" t="t" l="l"/>
            <a:pathLst>
              <a:path h="7315200" w="12250950">
                <a:moveTo>
                  <a:pt x="0" y="0"/>
                </a:moveTo>
                <a:lnTo>
                  <a:pt x="12250950" y="0"/>
                </a:lnTo>
                <a:lnTo>
                  <a:pt x="1225095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8525" y="1943100"/>
            <a:ext cx="12250950" cy="7315200"/>
          </a:xfrm>
          <a:custGeom>
            <a:avLst/>
            <a:gdLst/>
            <a:ahLst/>
            <a:cxnLst/>
            <a:rect r="r" b="b" t="t" l="l"/>
            <a:pathLst>
              <a:path h="7315200" w="12250950">
                <a:moveTo>
                  <a:pt x="0" y="0"/>
                </a:moveTo>
                <a:lnTo>
                  <a:pt x="12250950" y="0"/>
                </a:lnTo>
                <a:lnTo>
                  <a:pt x="1225095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8525" y="1943100"/>
            <a:ext cx="12250950" cy="7315200"/>
          </a:xfrm>
          <a:custGeom>
            <a:avLst/>
            <a:gdLst/>
            <a:ahLst/>
            <a:cxnLst/>
            <a:rect r="r" b="b" t="t" l="l"/>
            <a:pathLst>
              <a:path h="7315200" w="12250950">
                <a:moveTo>
                  <a:pt x="0" y="0"/>
                </a:moveTo>
                <a:lnTo>
                  <a:pt x="12250950" y="0"/>
                </a:lnTo>
                <a:lnTo>
                  <a:pt x="1225095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0625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Objectives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05130" y="3829050"/>
            <a:ext cx="7879489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 application that to segment &amp; summarize a paper automatically.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05130" y="344487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Objective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06880" y="6077683"/>
            <a:ext cx="7877739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a method to decrease execution time &amp; increase quality of the text summary.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6880" y="5693508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Objective 2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0963" y="2699176"/>
            <a:ext cx="13146075" cy="4888648"/>
          </a:xfrm>
          <a:custGeom>
            <a:avLst/>
            <a:gdLst/>
            <a:ahLst/>
            <a:cxnLst/>
            <a:rect r="r" b="b" t="t" l="l"/>
            <a:pathLst>
              <a:path h="4888648" w="13146075">
                <a:moveTo>
                  <a:pt x="0" y="0"/>
                </a:moveTo>
                <a:lnTo>
                  <a:pt x="13146074" y="0"/>
                </a:lnTo>
                <a:lnTo>
                  <a:pt x="13146074" y="4888648"/>
                </a:lnTo>
                <a:lnTo>
                  <a:pt x="0" y="4888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Execution 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48053" y="7661087"/>
            <a:ext cx="49918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(Measured in Seconds)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Future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Improve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3935413"/>
            <a:ext cx="10348090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Fine-tune pre-trained models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 a new model specifically for the current task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 application to support cloud hosting.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1209675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3957637"/>
            <a:ext cx="10348090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Successfully create an application that automatically segment and summarize a paper.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 current system, improving efficiency and quality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1209675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73324"/>
            <a:ext cx="16389336" cy="645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P. Lopez, “</a:t>
            </a:r>
            <a:r>
              <a:rPr lang="en-US" sz="26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GROBID: Combining Automatic Bibliographic Data Recognition and Term Extraction for Scholarship Publications,</a:t>
            </a: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 in Research and Advanced Technology for Digital Libraries, M. Agosti, J. Borbinha, S. Kapidakis, C. Papatheodorou, and G. Tsakonas, Eds., Berlin, Heidelberg: Springer, 2009, pp. 473–474. doi: 10.1007/978-3-642-04346-8_62.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W. S. El-Kassas, C. R. Salama, A. A. Rafea, and H. K. Mohamed, “</a:t>
            </a:r>
            <a:r>
              <a:rPr lang="en-US" sz="26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Automatic text summarization: A comprehensive survey,</a:t>
            </a: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 Expert Syst. Appl., vol. 165, p. 113679, Mar. 2021, doi: 10.1016/j.eswa.2020.113679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X. Han et al., “</a:t>
            </a:r>
            <a:r>
              <a:rPr lang="en-US" sz="26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Pre-Trained Models: Past, Present and Future.</a:t>
            </a: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 arXiv, Aug. 11, 2021. doi: 10.48550/arXiv.2106.07139.</a:t>
            </a:r>
          </a:p>
          <a:p>
            <a:pPr algn="l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T. Wolf et al., “</a:t>
            </a:r>
            <a:r>
              <a:rPr lang="en-US" sz="26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Transformers: State-of-the-Art Natural Language Processing,</a:t>
            </a: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 in Proceedings of the 2020 Conference on Empirical Methods in Natural Language Processing: System Demonstrations, Q. Liu and D. Schlangen, Eds., Online: Association for Computational Linguistics, Oct. 2020, pp. 38–45. doi: 10.18653/v1/2020.emnlp-demos.6.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Related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 Segmentation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96910" y="3398611"/>
            <a:ext cx="6153688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Variety of format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Equations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6910" y="301443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Problems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6910" y="6215289"/>
            <a:ext cx="949418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Parse PDFs using tool libraries -&gt; Failed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Use GROBID -&gt; More feasible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6910" y="5831114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Approaches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7001" y="3135795"/>
            <a:ext cx="11992299" cy="6122505"/>
          </a:xfrm>
          <a:custGeom>
            <a:avLst/>
            <a:gdLst/>
            <a:ahLst/>
            <a:cxnLst/>
            <a:rect r="r" b="b" t="t" l="l"/>
            <a:pathLst>
              <a:path h="6122505" w="11992299">
                <a:moveTo>
                  <a:pt x="0" y="0"/>
                </a:moveTo>
                <a:lnTo>
                  <a:pt x="11992299" y="0"/>
                </a:lnTo>
                <a:lnTo>
                  <a:pt x="11992299" y="6122505"/>
                </a:lnTo>
                <a:lnTo>
                  <a:pt x="0" y="6122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GROBID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38368"/>
            <a:ext cx="811530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machine learning model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of a cascade of sequence labeling model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 Summarization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96910" y="3102927"/>
            <a:ext cx="727117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Extractive text summarization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Abstractive text summarization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6910" y="2718752"/>
            <a:ext cx="615368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Two general 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6910" y="5228865"/>
            <a:ext cx="949418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statistical / machine learning methods to compress the content of the provided text.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6910" y="4844690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Methods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072539" y="6796749"/>
            <a:ext cx="12142921" cy="2461551"/>
          </a:xfrm>
          <a:custGeom>
            <a:avLst/>
            <a:gdLst/>
            <a:ahLst/>
            <a:cxnLst/>
            <a:rect r="r" b="b" t="t" l="l"/>
            <a:pathLst>
              <a:path h="2461551" w="12142921">
                <a:moveTo>
                  <a:pt x="0" y="0"/>
                </a:moveTo>
                <a:lnTo>
                  <a:pt x="12142922" y="0"/>
                </a:lnTo>
                <a:lnTo>
                  <a:pt x="12142922" y="2461551"/>
                </a:lnTo>
                <a:lnTo>
                  <a:pt x="0" y="246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Extractive Text Summarization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39231"/>
            <a:ext cx="6153688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Reuse important sentences from the same paragraph to construct the summary.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Rank sentences through a variety of methods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5505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525425" y="2669085"/>
            <a:ext cx="9733875" cy="5273990"/>
          </a:xfrm>
          <a:custGeom>
            <a:avLst/>
            <a:gdLst/>
            <a:ahLst/>
            <a:cxnLst/>
            <a:rect r="r" b="b" t="t" l="l"/>
            <a:pathLst>
              <a:path h="5273990" w="9733875">
                <a:moveTo>
                  <a:pt x="0" y="0"/>
                </a:moveTo>
                <a:lnTo>
                  <a:pt x="9733875" y="0"/>
                </a:lnTo>
                <a:lnTo>
                  <a:pt x="9733875" y="5273991"/>
                </a:lnTo>
                <a:lnTo>
                  <a:pt x="0" y="5273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594461"/>
            <a:ext cx="6153688" cy="113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TextRank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Latent Semantic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1028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Methods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TextRank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59" y="3479169"/>
            <a:ext cx="1075928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graph-based, extractive summarization method.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Inspired by the PageRank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82959" y="3094994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82959" y="5944231"/>
            <a:ext cx="8522081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Graph Construction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Edge Weighting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Node Ranking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Keyword Extraction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Text Summarization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82959" y="556005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Process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800059" y="258613"/>
            <a:ext cx="1235954" cy="1230461"/>
          </a:xfrm>
          <a:custGeom>
            <a:avLst/>
            <a:gdLst/>
            <a:ahLst/>
            <a:cxnLst/>
            <a:rect r="r" b="b" t="t" l="l"/>
            <a:pathLst>
              <a:path h="1230461" w="1235954">
                <a:moveTo>
                  <a:pt x="0" y="0"/>
                </a:moveTo>
                <a:lnTo>
                  <a:pt x="1235954" y="0"/>
                </a:lnTo>
                <a:lnTo>
                  <a:pt x="1235954" y="1230462"/>
                </a:lnTo>
                <a:lnTo>
                  <a:pt x="0" y="1230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DAGKI5SKfCk</dc:identifier>
  <dcterms:modified xsi:type="dcterms:W3CDTF">2011-08-01T06:04:30Z</dcterms:modified>
  <cp:revision>1</cp:revision>
  <dc:title>Thesis</dc:title>
</cp:coreProperties>
</file>