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74" r:id="rId5"/>
    <p:sldId id="270" r:id="rId6"/>
    <p:sldId id="273" r:id="rId7"/>
    <p:sldId id="259" r:id="rId8"/>
    <p:sldId id="276" r:id="rId9"/>
    <p:sldId id="275" r:id="rId10"/>
    <p:sldId id="260" r:id="rId11"/>
    <p:sldId id="279" r:id="rId12"/>
    <p:sldId id="261" r:id="rId13"/>
    <p:sldId id="280" r:id="rId14"/>
    <p:sldId id="268" r:id="rId15"/>
    <p:sldId id="269" r:id="rId16"/>
    <p:sldId id="278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2AE3-B40F-B7E3-1D67-3B47ACA35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9B5F5-FC83-DEF6-21AF-6AFF461A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9C400-4B96-6200-A702-C7ED2A0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EB4A-7B0F-69F4-36D1-F79268DC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3612-5656-81CF-C36E-EECFE049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A96EB-1318-80DD-D1AA-58F0327B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274CA-4425-E0EC-AFAF-5E5D7C19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922C3-A715-361E-26AA-5484038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F24DF-3C83-5EE3-F6B3-AB782CC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0DEA-3750-4471-BDBD-94B549A9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AA29F-008A-0820-1A3C-3B1646687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DD5C5-602D-D2B0-E1BC-8962EA03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311C-DBAD-7064-638C-03DED578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E2DC-443A-B207-287A-5E1ED461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B43C7-98C4-6983-79D5-3C1594E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7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919A-C268-2CB7-C6D4-B230C028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463867"/>
            <a:ext cx="10515600" cy="71342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B12E1-4FFD-1D52-65C8-72323A5C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2235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46CE05-0F82-E9B7-EB30-B7FF8DF0A770}"/>
              </a:ext>
            </a:extLst>
          </p:cNvPr>
          <p:cNvSpPr/>
          <p:nvPr userDrawn="1"/>
        </p:nvSpPr>
        <p:spPr>
          <a:xfrm>
            <a:off x="240030" y="240029"/>
            <a:ext cx="11727180" cy="6400801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71B20-7E7F-0E0A-700A-4821FF96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78D11-D462-9988-1D84-5ED6E682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78D-76DC-0619-06CD-68BB554E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E6572-BE93-455E-77FC-88302097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D23D8-C9F4-EC03-45E8-7864E237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382C-9B33-3FFE-3A28-0B10BCB5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63C57-427F-B626-852B-5C77405B6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645D6-6D48-932C-E9AA-FB8CE000C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84AEB-6723-EDF6-F6BB-ABD5831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1236F-A9A6-0D8A-99B6-3A205BE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D3BF7-F74A-D71F-7DC2-6F6065A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8EB16-EC63-DACC-D548-FE29B30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F99B4-7ACD-6B1C-F812-0AC2ACCE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F12CE-CFD9-8C59-8C3D-A85F2C9A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CBC7A-2DB0-5A8A-BF4D-ED11ACDBE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21F62-588E-9155-6F31-F79FD1D1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A8D066-0C11-1037-C696-7AA7D305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5DCCB9-C113-D5B7-B20B-3F569DC3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DAE131-D57E-0FF2-C1FF-808A339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0C6-F61B-A2E6-5860-8A23CAB1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5AD42-3395-2F42-4977-4F534813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334EC-26D7-8398-76C0-2D89B1F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D6D9A-3C78-AD72-7A1D-73F945E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38854F-5221-8E7F-B3DD-6A89AA11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B23A6-D346-7950-9638-0F5613A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778F3-0875-488B-EC77-184A941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B0AE6-C25B-8717-13DA-FF7E8AB4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D208E-C209-0FB9-2DB4-487D3AA8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572EE-F48D-098F-0784-CA5B94D8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3CE25-9823-9BA6-32FC-ED6BFF3D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031E-93AF-14E0-8F2F-6A4BA7B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86A4D-D290-6705-E390-C3F7BE6B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934B-0DBC-5D71-6BDE-E0FFD9B3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4072F-5BDF-71CA-E45F-57FAC012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8C072-F25E-DB32-748E-716EF2E7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F35A2-F6EC-2E6A-C77A-8D80ADBE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4B1D1-72C3-CA07-C00B-44114AFF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77001-AC01-1F45-5C59-C798A12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20C95-4FF2-1E08-375C-01BC6CF3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DA939-FB51-8FA5-26E4-29BDBD63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967F5-B171-6DBA-D85C-1DBD43F0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CCAE-FDD7-4AFA-9DBA-8617FBE6E96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27779-32FF-649B-92FF-F3BA8F2E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3EC22-C2DF-9B5D-B032-FEE9DBBB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898E-71B6-41B5-884C-8D6A72A2F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AED7-58FB-B39D-E17C-827CC1EB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7159"/>
            <a:ext cx="9144000" cy="75184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정보보안 멘토링 </a:t>
            </a:r>
            <a:r>
              <a:rPr lang="en-US" altLang="ko-KR" sz="4000" dirty="0"/>
              <a:t>- C</a:t>
            </a:r>
            <a:r>
              <a:rPr lang="ko-KR" altLang="en-US" sz="4000" dirty="0"/>
              <a:t>언어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5A29E-9AA4-0326-BDE8-F96863A8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563" y="3428999"/>
            <a:ext cx="6802017" cy="2197359"/>
          </a:xfrm>
        </p:spPr>
        <p:txBody>
          <a:bodyPr/>
          <a:lstStyle/>
          <a:p>
            <a:r>
              <a:rPr lang="en-US" altLang="ko-KR" dirty="0"/>
              <a:t>Made</a:t>
            </a:r>
            <a:r>
              <a:rPr lang="ko-KR" altLang="en-US" dirty="0"/>
              <a:t> </a:t>
            </a:r>
            <a:r>
              <a:rPr lang="en-US" altLang="ko-KR" dirty="0"/>
              <a:t>by. </a:t>
            </a:r>
            <a:r>
              <a:rPr lang="en-US" altLang="ko-KR" dirty="0" err="1"/>
              <a:t>zeroday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전에 </a:t>
            </a:r>
            <a:r>
              <a:rPr lang="en-US" altLang="ko-KR" dirty="0" err="1"/>
              <a:t>codeup</a:t>
            </a:r>
            <a:r>
              <a:rPr lang="en-US" altLang="ko-KR" dirty="0"/>
              <a:t> </a:t>
            </a:r>
            <a:r>
              <a:rPr lang="ko-KR" altLang="en-US" dirty="0"/>
              <a:t>회원가입 해주세요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https://codeup.kr/</a:t>
            </a:r>
          </a:p>
        </p:txBody>
      </p:sp>
    </p:spTree>
    <p:extLst>
      <p:ext uri="{BB962C8B-B14F-4D97-AF65-F5344CB8AC3E}">
        <p14:creationId xmlns:p14="http://schemas.microsoft.com/office/powerpoint/2010/main" val="247187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변수나 값들을 연산하는 기호를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사칙연산 </a:t>
            </a:r>
            <a:r>
              <a:rPr lang="en-US" altLang="ko-KR" dirty="0"/>
              <a:t>: </a:t>
            </a:r>
            <a:r>
              <a:rPr lang="ko-KR" altLang="en-US" dirty="0"/>
              <a:t>우리가 수학에서 배우는 </a:t>
            </a:r>
            <a:r>
              <a:rPr lang="ko-KR" altLang="en-US" dirty="0" err="1"/>
              <a:t>그거임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+, -, *, / </a:t>
            </a:r>
            <a:r>
              <a:rPr lang="ko-KR" altLang="en-US" sz="2400" dirty="0"/>
              <a:t>가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추가적으로 나누기를 했을 때 </a:t>
            </a:r>
            <a:r>
              <a:rPr lang="ko-KR" altLang="en-US" sz="2400" dirty="0" err="1"/>
              <a:t>정수값만</a:t>
            </a:r>
            <a:r>
              <a:rPr lang="ko-KR" altLang="en-US" sz="2400" dirty="0"/>
              <a:t> 출력하는 </a:t>
            </a:r>
            <a:r>
              <a:rPr lang="en-US" altLang="ko-KR" sz="2400" dirty="0"/>
              <a:t>// </a:t>
            </a:r>
            <a:r>
              <a:rPr lang="ko-KR" altLang="en-US" sz="2400" dirty="0"/>
              <a:t>과 나누기 값에 나머지만 출력하는 </a:t>
            </a:r>
            <a:r>
              <a:rPr lang="en-US" altLang="ko-KR" sz="2400" dirty="0"/>
              <a:t>%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있음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논리연산 </a:t>
            </a:r>
            <a:r>
              <a:rPr lang="en-US" altLang="ko-KR" dirty="0"/>
              <a:t>: LOGIC GATE</a:t>
            </a:r>
            <a:r>
              <a:rPr lang="ko-KR" altLang="en-US" dirty="0"/>
              <a:t>를 이용한 연산자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&amp;&amp; : and, || : or, ! : not </a:t>
            </a:r>
            <a:r>
              <a:rPr lang="ko-KR" altLang="en-US" sz="2400" dirty="0"/>
              <a:t>이 있음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 err="1"/>
              <a:t>할당연산</a:t>
            </a:r>
            <a:r>
              <a:rPr lang="ko-KR" altLang="en-US" dirty="0"/>
              <a:t> </a:t>
            </a:r>
            <a:r>
              <a:rPr lang="en-US" altLang="ko-KR" dirty="0"/>
              <a:t>: A = 13, </a:t>
            </a:r>
            <a:r>
              <a:rPr lang="ko-KR" altLang="en-US" dirty="0"/>
              <a:t>이처럼 어떤 변수에 값을 할당하는 연산자</a:t>
            </a:r>
            <a:r>
              <a:rPr lang="en-US" altLang="ko-KR" dirty="0"/>
              <a:t>.</a:t>
            </a:r>
          </a:p>
          <a:p>
            <a:r>
              <a:rPr lang="en-US" altLang="ko-KR" sz="2400" dirty="0"/>
              <a:t>= : </a:t>
            </a:r>
            <a:r>
              <a:rPr lang="ko-KR" altLang="en-US" sz="2400" dirty="0"/>
              <a:t>값을 할당하거나 저장할 때 주로 사용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+= : A+=13 =&gt; A=13+A</a:t>
            </a:r>
            <a:r>
              <a:rPr lang="ko-KR" altLang="en-US" sz="2400" dirty="0"/>
              <a:t>와 같음</a:t>
            </a:r>
            <a:r>
              <a:rPr lang="en-US" altLang="ko-KR" sz="2400" dirty="0"/>
              <a:t>. </a:t>
            </a:r>
            <a:r>
              <a:rPr lang="ko-KR" altLang="en-US" sz="2400" dirty="0"/>
              <a:t>이와 비슷한 </a:t>
            </a:r>
            <a:r>
              <a:rPr lang="en-US" altLang="ko-KR" sz="2400" dirty="0"/>
              <a:t>-=, *=, /= </a:t>
            </a:r>
            <a:r>
              <a:rPr lang="ko-KR" altLang="en-US" sz="2400" dirty="0"/>
              <a:t>가 있음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16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조건문 </a:t>
            </a:r>
            <a:r>
              <a:rPr lang="en-US" altLang="ko-KR" sz="3200"/>
              <a:t>: </a:t>
            </a:r>
            <a:r>
              <a:rPr lang="ko-KR" altLang="en-US" sz="3200"/>
              <a:t>값을 비교하고 참과 거짓을 판별하는 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2</a:t>
            </a:r>
            <a:r>
              <a:rPr lang="ko-KR" altLang="en-US" sz="2400"/>
              <a:t>개의 값을 가지고 비교해 </a:t>
            </a:r>
            <a:r>
              <a:rPr lang="en-US" altLang="ko-KR" sz="2400"/>
              <a:t>1(</a:t>
            </a:r>
            <a:r>
              <a:rPr lang="ko-KR" altLang="en-US" sz="2400"/>
              <a:t>참</a:t>
            </a:r>
            <a:r>
              <a:rPr lang="en-US" altLang="ko-KR" sz="2400"/>
              <a:t>)</a:t>
            </a:r>
            <a:r>
              <a:rPr lang="ko-KR" altLang="en-US" sz="2400"/>
              <a:t>과 </a:t>
            </a:r>
            <a:r>
              <a:rPr lang="en-US" altLang="ko-KR" sz="2400"/>
              <a:t>0(</a:t>
            </a:r>
            <a:r>
              <a:rPr lang="ko-KR" altLang="en-US" sz="2400"/>
              <a:t>거짓</a:t>
            </a:r>
            <a:r>
              <a:rPr lang="en-US" altLang="ko-KR" sz="2400"/>
              <a:t>)</a:t>
            </a:r>
            <a:r>
              <a:rPr lang="ko-KR" altLang="en-US" sz="2400"/>
              <a:t>으로 판별함</a:t>
            </a:r>
            <a:r>
              <a:rPr lang="en-US" altLang="ko-KR" sz="2400"/>
              <a:t>.</a:t>
            </a:r>
            <a:endParaRPr lang="en-US" altLang="ko-KR" sz="29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2400"/>
              <a:t>예시 문제 </a:t>
            </a:r>
            <a:r>
              <a:rPr lang="en-US" altLang="ko-KR" sz="2400"/>
              <a:t>(int a=10; int b=25;)</a:t>
            </a:r>
          </a:p>
          <a:p>
            <a:pPr lvl="0">
              <a:defRPr/>
            </a:pPr>
            <a:r>
              <a:rPr lang="en-US" altLang="ko-KR" sz="2200"/>
              <a:t>Ex1) a &lt; b =&gt; 1	//’b</a:t>
            </a:r>
            <a:r>
              <a:rPr lang="ko-KR" altLang="en-US" sz="2200"/>
              <a:t>가 </a:t>
            </a:r>
            <a:r>
              <a:rPr lang="en-US" altLang="ko-KR" sz="2200"/>
              <a:t>a</a:t>
            </a:r>
            <a:r>
              <a:rPr lang="ko-KR" altLang="en-US" sz="2200"/>
              <a:t>보다 크다</a:t>
            </a:r>
            <a:r>
              <a:rPr lang="en-US" altLang="ko-KR" sz="2200"/>
              <a:t>’</a:t>
            </a:r>
            <a:r>
              <a:rPr lang="ko-KR" altLang="en-US" sz="2200"/>
              <a:t>는 참</a:t>
            </a:r>
            <a:r>
              <a:rPr lang="en-US" altLang="ko-KR" sz="2200"/>
              <a:t>.</a:t>
            </a:r>
          </a:p>
          <a:p>
            <a:pPr lvl="0">
              <a:defRPr/>
            </a:pPr>
            <a:r>
              <a:rPr lang="en-US" altLang="ko-KR" sz="2200"/>
              <a:t>Ex2) a &gt; b =&gt; 0	//’a</a:t>
            </a:r>
            <a:r>
              <a:rPr lang="ko-KR" altLang="en-US" sz="2200"/>
              <a:t>가 </a:t>
            </a:r>
            <a:r>
              <a:rPr lang="en-US" altLang="ko-KR" sz="2200"/>
              <a:t>b</a:t>
            </a:r>
            <a:r>
              <a:rPr lang="ko-KR" altLang="en-US" sz="2200"/>
              <a:t>보다 크다</a:t>
            </a:r>
            <a:r>
              <a:rPr lang="en-US" altLang="ko-KR" sz="2200"/>
              <a:t>’</a:t>
            </a:r>
            <a:r>
              <a:rPr lang="ko-KR" altLang="en-US" sz="2200"/>
              <a:t>는 거짓</a:t>
            </a:r>
            <a:r>
              <a:rPr lang="en-US" altLang="ko-KR" sz="2200"/>
              <a:t>.</a:t>
            </a:r>
          </a:p>
          <a:p>
            <a:pPr lvl="0">
              <a:defRPr/>
            </a:pPr>
            <a:r>
              <a:rPr lang="en-US" altLang="ko-KR" sz="2200"/>
              <a:t>Ex3) a == b =&gt; 0	//’a</a:t>
            </a:r>
            <a:r>
              <a:rPr lang="ko-KR" altLang="en-US" sz="2200"/>
              <a:t>와 </a:t>
            </a:r>
            <a:r>
              <a:rPr lang="en-US" altLang="ko-KR" sz="2200"/>
              <a:t>b</a:t>
            </a:r>
            <a:r>
              <a:rPr lang="ko-KR" altLang="en-US" sz="2200"/>
              <a:t>는 같다</a:t>
            </a:r>
            <a:r>
              <a:rPr lang="en-US" altLang="ko-KR" sz="2200"/>
              <a:t>’</a:t>
            </a:r>
            <a:r>
              <a:rPr lang="ko-KR" altLang="en-US" sz="2200"/>
              <a:t>는 거짓</a:t>
            </a:r>
            <a:r>
              <a:rPr lang="en-US" altLang="ko-KR" sz="2200"/>
              <a:t>.</a:t>
            </a:r>
          </a:p>
          <a:p>
            <a:pPr lvl="0">
              <a:defRPr/>
            </a:pPr>
            <a:r>
              <a:rPr lang="en-US" altLang="ko-KR" sz="2200"/>
              <a:t>Ex4) a || b =&gt; 1	//’a</a:t>
            </a:r>
            <a:r>
              <a:rPr lang="ko-KR" altLang="en-US" sz="2200"/>
              <a:t> </a:t>
            </a:r>
            <a:r>
              <a:rPr lang="en-US" altLang="ko-KR" sz="2200"/>
              <a:t>OR b’</a:t>
            </a:r>
            <a:r>
              <a:rPr lang="ko-KR" altLang="en-US" sz="2200"/>
              <a:t>는 참</a:t>
            </a:r>
            <a:r>
              <a:rPr lang="en-US" altLang="ko-KR" sz="2200"/>
              <a:t>.</a:t>
            </a:r>
            <a:r>
              <a:rPr lang="ko-KR" altLang="en-US" sz="2200"/>
              <a:t> </a:t>
            </a:r>
            <a:r>
              <a:rPr lang="en-US" altLang="ko-KR" sz="2200"/>
              <a:t>(</a:t>
            </a:r>
            <a:r>
              <a:rPr lang="ko-KR" altLang="en-US" sz="2200"/>
              <a:t>논리연산</a:t>
            </a:r>
            <a:r>
              <a:rPr lang="en-US" altLang="ko-KR" sz="2200"/>
              <a:t>)</a:t>
            </a:r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ko-KR" altLang="en-US" sz="2400"/>
              <a:t>위와 같이 부등호와 논리 연산자를 이용해 </a:t>
            </a:r>
            <a:r>
              <a:rPr lang="en-US" altLang="ko-KR" sz="2400"/>
              <a:t>1</a:t>
            </a:r>
            <a:r>
              <a:rPr lang="ko-KR" altLang="en-US" sz="2400"/>
              <a:t>과 </a:t>
            </a:r>
            <a:r>
              <a:rPr lang="en-US" altLang="ko-KR" sz="2400"/>
              <a:t>0</a:t>
            </a:r>
            <a:r>
              <a:rPr lang="ko-KR" altLang="en-US" sz="2400"/>
              <a:t>의 값을 출력한다</a:t>
            </a:r>
            <a:r>
              <a:rPr lang="en-US" altLang="ko-KR" sz="2400"/>
              <a:t>.</a:t>
            </a:r>
          </a:p>
        </p:txBody>
      </p:sp>
      <p:pic>
        <p:nvPicPr>
          <p:cNvPr id="4" name="object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607531" y="1341947"/>
            <a:ext cx="3089154" cy="3059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제어문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 sz="4000"/>
              <a:t>프로그램의 실행 흐름을 제어하는 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If</a:t>
            </a:r>
            <a:r>
              <a:rPr lang="ko-KR" altLang="en-US" sz="2000"/>
              <a:t> 문 </a:t>
            </a:r>
            <a:r>
              <a:rPr lang="en-US" altLang="ko-KR" sz="2000"/>
              <a:t>(</a:t>
            </a:r>
            <a:r>
              <a:rPr lang="ko-KR" altLang="en-US" sz="2000"/>
              <a:t>만약에 </a:t>
            </a:r>
            <a:r>
              <a:rPr lang="en-US" altLang="ko-KR" sz="2000"/>
              <a:t>~ </a:t>
            </a:r>
            <a:r>
              <a:rPr lang="ko-KR" altLang="en-US" sz="2000"/>
              <a:t>라면</a:t>
            </a:r>
            <a:r>
              <a:rPr lang="en-US" altLang="ko-KR" sz="2000"/>
              <a:t>) : </a:t>
            </a:r>
            <a:r>
              <a:rPr lang="ko-KR" altLang="en-US" sz="2000"/>
              <a:t>어떤 조건이 참인지 거짓인지 확인하고 맞는 조건의 작업을 수행하는 도구</a:t>
            </a:r>
            <a:r>
              <a:rPr lang="en-US" altLang="ko-KR" sz="2000"/>
              <a:t>.</a:t>
            </a:r>
          </a:p>
          <a:p>
            <a:pPr lvl="0">
              <a:defRPr/>
            </a:pPr>
            <a:r>
              <a:rPr lang="en-US" altLang="ko-KR" sz="2000"/>
              <a:t>Ex)</a:t>
            </a:r>
            <a:r>
              <a:rPr lang="ko-KR" altLang="en-US" sz="2000"/>
              <a:t>오늘 비가 오는가</a:t>
            </a:r>
            <a:r>
              <a:rPr lang="en-US" altLang="ko-KR" sz="2000"/>
              <a:t>? / </a:t>
            </a:r>
            <a:r>
              <a:rPr lang="ko-KR" altLang="en-US" sz="2000"/>
              <a:t>참 </a:t>
            </a:r>
            <a:r>
              <a:rPr lang="en-US" altLang="ko-KR" sz="2000"/>
              <a:t>=&gt; </a:t>
            </a:r>
            <a:r>
              <a:rPr lang="ko-KR" altLang="en-US" sz="2000"/>
              <a:t>우산을 챙긴다</a:t>
            </a:r>
            <a:r>
              <a:rPr lang="en-US" altLang="ko-KR" sz="2000"/>
              <a:t>. </a:t>
            </a:r>
          </a:p>
          <a:p>
            <a:pPr lvl="0">
              <a:defRPr/>
            </a:pPr>
            <a:endParaRPr lang="en-US" altLang="ko-KR" sz="1050"/>
          </a:p>
          <a:p>
            <a:pPr lvl="0">
              <a:defRPr/>
            </a:pPr>
            <a:r>
              <a:rPr lang="en-US" altLang="ko-KR" sz="2000"/>
              <a:t>Else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위 </a:t>
            </a:r>
            <a:r>
              <a:rPr lang="en-US" altLang="ko-KR" sz="2000"/>
              <a:t>If</a:t>
            </a:r>
            <a:r>
              <a:rPr lang="ko-KR" altLang="en-US" sz="2000"/>
              <a:t>문에서 거짓일 경우</a:t>
            </a:r>
            <a:r>
              <a:rPr lang="en-US" altLang="ko-KR" sz="2000"/>
              <a:t>, </a:t>
            </a:r>
            <a:r>
              <a:rPr lang="ko-KR" altLang="en-US" sz="2000"/>
              <a:t>추가적인 조건 없이 정해진 작업을 수행하는 도구</a:t>
            </a:r>
            <a:r>
              <a:rPr lang="en-US" altLang="ko-KR" sz="2000"/>
              <a:t>.</a:t>
            </a:r>
          </a:p>
          <a:p>
            <a:pPr lvl="0">
              <a:defRPr/>
            </a:pPr>
            <a:r>
              <a:rPr lang="en-US" altLang="ko-KR" sz="2000"/>
              <a:t>Ex)</a:t>
            </a:r>
            <a:r>
              <a:rPr lang="ko-KR" altLang="en-US" sz="2000"/>
              <a:t>오늘 비가 오는가</a:t>
            </a:r>
            <a:r>
              <a:rPr lang="en-US" altLang="ko-KR" sz="2000"/>
              <a:t>?</a:t>
            </a:r>
            <a:r>
              <a:rPr lang="en-US" altLang="ko-KR" sz="2400"/>
              <a:t> / </a:t>
            </a:r>
            <a:r>
              <a:rPr lang="ko-KR" altLang="en-US" sz="2000"/>
              <a:t>거짓 </a:t>
            </a:r>
            <a:r>
              <a:rPr lang="en-US" altLang="ko-KR" sz="2000"/>
              <a:t>=&gt; </a:t>
            </a:r>
            <a:r>
              <a:rPr lang="ko-KR" altLang="en-US" sz="2000"/>
              <a:t>그냥 놀러 나간다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1050"/>
          </a:p>
          <a:p>
            <a:pPr lvl="0" algn="just">
              <a:defRPr/>
            </a:pPr>
            <a:r>
              <a:rPr lang="en-US" altLang="ko-KR" sz="2000"/>
              <a:t>Else if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위 </a:t>
            </a:r>
            <a:r>
              <a:rPr lang="en-US" altLang="ko-KR" sz="2000"/>
              <a:t>If</a:t>
            </a:r>
            <a:r>
              <a:rPr lang="ko-KR" altLang="en-US" sz="2000"/>
              <a:t>문에서 거짓일 경우</a:t>
            </a:r>
            <a:r>
              <a:rPr lang="en-US" altLang="ko-KR" sz="2000"/>
              <a:t>, </a:t>
            </a:r>
            <a:r>
              <a:rPr lang="ko-KR" altLang="en-US" sz="2000"/>
              <a:t>다른 조건에 충족하는지에 따라 참이면 작업을 수행하는 도구</a:t>
            </a:r>
            <a:r>
              <a:rPr lang="en-US" altLang="ko-KR" sz="2000"/>
              <a:t>.</a:t>
            </a:r>
          </a:p>
          <a:p>
            <a:pPr lvl="0">
              <a:defRPr/>
            </a:pPr>
            <a:r>
              <a:rPr lang="en-US" altLang="ko-KR" sz="2000"/>
              <a:t>Ex)</a:t>
            </a:r>
            <a:r>
              <a:rPr lang="ko-KR" altLang="en-US" sz="2000"/>
              <a:t>오늘 비가 오는가</a:t>
            </a:r>
            <a:r>
              <a:rPr lang="en-US" altLang="ko-KR" sz="2000"/>
              <a:t>? / </a:t>
            </a:r>
            <a:r>
              <a:rPr lang="ko-KR" altLang="en-US" sz="2000"/>
              <a:t>거짓 </a:t>
            </a:r>
            <a:r>
              <a:rPr lang="en-US" altLang="ko-KR" sz="2000"/>
              <a:t>=&gt; </a:t>
            </a:r>
            <a:r>
              <a:rPr lang="ko-KR" altLang="en-US" sz="2000"/>
              <a:t>오늘 눈이 오는가</a:t>
            </a:r>
            <a:r>
              <a:rPr lang="en-US" altLang="ko-KR" sz="2000"/>
              <a:t>? / </a:t>
            </a:r>
            <a:r>
              <a:rPr lang="ko-KR" altLang="en-US" sz="2000"/>
              <a:t>참 </a:t>
            </a:r>
            <a:r>
              <a:rPr lang="en-US" altLang="ko-KR" sz="2000"/>
              <a:t>=&gt; </a:t>
            </a:r>
            <a:r>
              <a:rPr lang="ko-KR" altLang="en-US" sz="2000"/>
              <a:t>패딩을 입는다</a:t>
            </a:r>
            <a:r>
              <a:rPr lang="en-US" altLang="ko-KR" sz="2000"/>
              <a:t>.</a:t>
            </a:r>
          </a:p>
          <a:p>
            <a:pPr lvl="0">
              <a:defRPr/>
            </a:pPr>
            <a:r>
              <a:rPr lang="en-US" altLang="ko-KR" sz="2000"/>
              <a:t># </a:t>
            </a:r>
            <a:r>
              <a:rPr lang="ko-KR" altLang="en-US" sz="2000"/>
              <a:t>예제 코드</a:t>
            </a:r>
          </a:p>
          <a:p>
            <a:pPr lvl="0">
              <a:defRPr/>
            </a:pPr>
            <a:r>
              <a:rPr lang="en-US" altLang="ko-KR" sz="1200" b="1"/>
              <a:t>If (</a:t>
            </a:r>
            <a:r>
              <a:rPr lang="ko-KR" altLang="en-US" sz="1200" b="1"/>
              <a:t>비가 오는가</a:t>
            </a:r>
            <a:r>
              <a:rPr lang="en-US" altLang="ko-KR" sz="1200" b="1"/>
              <a:t>?) {</a:t>
            </a:r>
            <a:br>
              <a:rPr lang="en-US" altLang="ko-KR" sz="1200" b="1"/>
            </a:br>
            <a:r>
              <a:rPr lang="en-US" altLang="ko-KR" sz="1200" b="1"/>
              <a:t>	</a:t>
            </a:r>
            <a:r>
              <a:rPr lang="ko-KR" altLang="en-US" sz="1200" b="1"/>
              <a:t>우산을 가져간다</a:t>
            </a:r>
            <a:r>
              <a:rPr lang="en-US" altLang="ko-KR" sz="1200" b="1"/>
              <a:t>();  //</a:t>
            </a:r>
            <a:r>
              <a:rPr lang="ko-KR" altLang="en-US" sz="1200" b="1"/>
              <a:t>비 올 때 우산을 가져가는 코드</a:t>
            </a:r>
            <a:br>
              <a:rPr lang="en-US" altLang="ko-KR" sz="1200" b="1"/>
            </a:br>
            <a:r>
              <a:rPr lang="en-US" altLang="ko-KR" sz="1200" b="1"/>
              <a:t>}</a:t>
            </a:r>
            <a:br>
              <a:rPr lang="en-US" altLang="ko-KR" sz="1200" b="1"/>
            </a:br>
            <a:r>
              <a:rPr lang="en-US" altLang="ko-KR" sz="1200" b="1"/>
              <a:t>Else if (</a:t>
            </a:r>
            <a:r>
              <a:rPr lang="ko-KR" altLang="en-US" sz="1200" b="1"/>
              <a:t>눈이 오는가</a:t>
            </a:r>
            <a:r>
              <a:rPr lang="en-US" altLang="ko-KR" sz="1200" b="1"/>
              <a:t>?) {</a:t>
            </a:r>
            <a:br>
              <a:rPr lang="en-US" altLang="ko-KR" sz="1200" b="1"/>
            </a:br>
            <a:r>
              <a:rPr lang="en-US" altLang="ko-KR" sz="1200" b="1"/>
              <a:t>	</a:t>
            </a:r>
            <a:r>
              <a:rPr lang="ko-KR" altLang="en-US" sz="1200" b="1"/>
              <a:t>패딩을 입는다</a:t>
            </a:r>
            <a:r>
              <a:rPr lang="en-US" altLang="ko-KR" sz="1200" b="1"/>
              <a:t>();     //</a:t>
            </a:r>
            <a:r>
              <a:rPr lang="ko-KR" altLang="en-US" sz="1200" b="1"/>
              <a:t>눈 올 때 패딩을 입는 코드</a:t>
            </a:r>
            <a:br>
              <a:rPr lang="en-US" altLang="ko-KR" sz="1200" b="1"/>
            </a:br>
            <a:r>
              <a:rPr lang="en-US" altLang="ko-KR" sz="1200" b="1"/>
              <a:t>}</a:t>
            </a:r>
            <a:br>
              <a:rPr lang="en-US" altLang="ko-KR" sz="1200" b="1"/>
            </a:br>
            <a:r>
              <a:rPr lang="en-US" altLang="ko-KR" sz="1200" b="1"/>
              <a:t>else {</a:t>
            </a:r>
            <a:br>
              <a:rPr lang="en-US" altLang="ko-KR" sz="1200" b="1"/>
            </a:br>
            <a:r>
              <a:rPr lang="en-US" altLang="ko-KR" sz="1200" b="1"/>
              <a:t>	</a:t>
            </a:r>
            <a:r>
              <a:rPr lang="ko-KR" altLang="en-US" sz="1200" b="1"/>
              <a:t>그냥 놀러 나간다</a:t>
            </a:r>
            <a:r>
              <a:rPr lang="en-US" altLang="ko-KR" sz="1200" b="1"/>
              <a:t>(); //</a:t>
            </a:r>
            <a:r>
              <a:rPr lang="ko-KR" altLang="en-US" sz="1200" b="1"/>
              <a:t>날씨가 좋을 때 그냥 나가는 코드</a:t>
            </a:r>
          </a:p>
          <a:p>
            <a:pPr lvl="0">
              <a:defRPr/>
            </a:pPr>
            <a:r>
              <a:rPr lang="en-US" altLang="ko-KR" sz="1200" b="1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1636" y="2095799"/>
            <a:ext cx="4688728" cy="2666402"/>
          </a:xfrm>
        </p:spPr>
        <p:txBody>
          <a:bodyPr>
            <a:normAutofit fontScale="92500"/>
          </a:bodyPr>
          <a:lstStyle/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 dirty="0" err="1"/>
              <a:t>Codeup</a:t>
            </a:r>
            <a:r>
              <a:rPr lang="en-US" altLang="ko-KR" dirty="0"/>
              <a:t> </a:t>
            </a:r>
            <a:r>
              <a:rPr lang="ko-KR" altLang="en-US" dirty="0"/>
              <a:t>풀이하기</a:t>
            </a:r>
          </a:p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 dirty="0"/>
              <a:t>1049,</a:t>
            </a:r>
            <a:r>
              <a:rPr lang="ko-KR" altLang="en-US" dirty="0"/>
              <a:t> </a:t>
            </a:r>
            <a:r>
              <a:rPr lang="en-US" altLang="ko-KR" dirty="0"/>
              <a:t>1051,</a:t>
            </a:r>
            <a:r>
              <a:rPr lang="ko-KR" altLang="en-US" dirty="0"/>
              <a:t> </a:t>
            </a:r>
            <a:r>
              <a:rPr lang="en-US" altLang="ko-KR" dirty="0"/>
              <a:t>1053</a:t>
            </a:r>
            <a:r>
              <a:rPr lang="ko-KR" altLang="en-US" dirty="0"/>
              <a:t>번까지 풀기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4000" dirty="0"/>
              <a:t>프로그램의 실행흐름을 제어하는 문장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 </a:t>
            </a:r>
            <a:r>
              <a:rPr lang="ko-KR" altLang="en-US" sz="2400" dirty="0"/>
              <a:t>문 </a:t>
            </a:r>
            <a:r>
              <a:rPr lang="en-US" altLang="ko-KR" sz="2400" dirty="0"/>
              <a:t>: c</a:t>
            </a:r>
            <a:r>
              <a:rPr lang="ko-KR" altLang="en-US" sz="2400" dirty="0"/>
              <a:t>언어의 대표적인 </a:t>
            </a:r>
            <a:r>
              <a:rPr lang="ko-KR" altLang="en-US" sz="2400" dirty="0" err="1"/>
              <a:t>반복문</a:t>
            </a:r>
            <a:r>
              <a:rPr lang="en-US" altLang="ko-KR" sz="2400" dirty="0"/>
              <a:t>. </a:t>
            </a:r>
            <a:r>
              <a:rPr lang="ko-KR" altLang="en-US" sz="2400" dirty="0"/>
              <a:t>다양한 곳에서 사용된다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기본형식으로는 </a:t>
            </a:r>
            <a:r>
              <a:rPr lang="en-US" altLang="ko-KR" sz="2400" dirty="0"/>
              <a:t>for(</a:t>
            </a:r>
            <a:r>
              <a:rPr lang="ko-KR" altLang="en-US" sz="2400" dirty="0"/>
              <a:t>초기값</a:t>
            </a:r>
            <a:r>
              <a:rPr lang="en-US" altLang="ko-KR" sz="2400" dirty="0"/>
              <a:t>; </a:t>
            </a:r>
            <a:r>
              <a:rPr lang="ko-KR" altLang="en-US" sz="2400" dirty="0"/>
              <a:t>조건식</a:t>
            </a:r>
            <a:r>
              <a:rPr lang="en-US" altLang="ko-KR" sz="2400" dirty="0"/>
              <a:t>; </a:t>
            </a:r>
            <a:r>
              <a:rPr lang="ko-KR" altLang="en-US" sz="2400" dirty="0" err="1"/>
              <a:t>증감식</a:t>
            </a:r>
            <a:r>
              <a:rPr lang="en-US" altLang="ko-KR" sz="2400" dirty="0"/>
              <a:t>)</a:t>
            </a:r>
            <a:r>
              <a:rPr lang="ko-KR" altLang="en-US" sz="2400" dirty="0"/>
              <a:t>의 형태를 지님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Ex) for(int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&gt;10;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</a:t>
            </a:r>
            <a:r>
              <a:rPr lang="ko-KR" altLang="en-US" sz="2400" dirty="0"/>
              <a:t>안녕하세요</a:t>
            </a:r>
            <a:r>
              <a:rPr lang="en-US" altLang="ko-KR" sz="2400" dirty="0"/>
              <a:t>”);	//</a:t>
            </a:r>
            <a:r>
              <a:rPr lang="en-US" altLang="ko-KR" sz="2400" dirty="0" err="1"/>
              <a:t>i</a:t>
            </a:r>
            <a:r>
              <a:rPr lang="ko-KR" altLang="en-US" sz="2400" dirty="0"/>
              <a:t>가 </a:t>
            </a:r>
            <a:r>
              <a:rPr lang="en-US" altLang="ko-KR" sz="2400" dirty="0"/>
              <a:t>10</a:t>
            </a:r>
            <a:r>
              <a:rPr lang="ko-KR" altLang="en-US" sz="2400" dirty="0"/>
              <a:t>보다 클 때까지 안녕하세요 출력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     }</a:t>
            </a:r>
          </a:p>
          <a:p>
            <a:r>
              <a:rPr lang="en-US" altLang="ko-KR" sz="2400" dirty="0"/>
              <a:t>Ex) 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x=1; x&gt;10; x++){	//x</a:t>
            </a:r>
            <a:r>
              <a:rPr lang="ko-KR" altLang="en-US" sz="2400" dirty="0"/>
              <a:t>를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실행</a:t>
            </a:r>
            <a:br>
              <a:rPr lang="en-US" altLang="ko-KR" sz="2400" dirty="0"/>
            </a:b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y=1; y&gt;10; y++){	//y</a:t>
            </a:r>
            <a:r>
              <a:rPr lang="ko-KR" altLang="en-US" sz="2400" dirty="0"/>
              <a:t>를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실행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(“%d * %d = %d\n”, x, y, x*y);	//x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값을 </a:t>
            </a:r>
            <a:r>
              <a:rPr lang="ko-KR" altLang="en-US" sz="2400" dirty="0" err="1"/>
              <a:t>곱한값을</a:t>
            </a:r>
            <a:r>
              <a:rPr lang="ko-KR" altLang="en-US" sz="2400" dirty="0"/>
              <a:t> 출력</a:t>
            </a:r>
            <a:r>
              <a:rPr lang="en-US" altLang="ko-KR" sz="24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2400" dirty="0"/>
              <a:t>}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(“\n”);	   //n</a:t>
            </a:r>
            <a:r>
              <a:rPr lang="ko-KR" altLang="en-US" sz="2400" dirty="0"/>
              <a:t>단 나누기</a:t>
            </a:r>
            <a:br>
              <a:rPr lang="en-US" altLang="ko-KR" sz="2400" dirty="0"/>
            </a:br>
            <a:r>
              <a:rPr lang="en-US" altLang="ko-KR" sz="24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12288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4000" dirty="0"/>
              <a:t>프로그램의 실행 흐름을 제어하는 문장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1269845"/>
            <a:ext cx="11452301" cy="522350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While</a:t>
            </a:r>
            <a:r>
              <a:rPr lang="ko-KR" altLang="en-US" sz="2400" dirty="0"/>
              <a:t> 문</a:t>
            </a:r>
            <a:r>
              <a:rPr lang="en-US" altLang="ko-KR" sz="2400" dirty="0"/>
              <a:t> : </a:t>
            </a:r>
            <a:r>
              <a:rPr lang="ko-KR" altLang="en-US" sz="2400" dirty="0"/>
              <a:t>조건식이 거짓이 될 때 까지 실행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기본적으로 </a:t>
            </a:r>
            <a:r>
              <a:rPr lang="en-US" altLang="ko-KR" sz="2400" dirty="0"/>
              <a:t>while(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){</a:t>
            </a:r>
            <a:r>
              <a:rPr lang="ko-KR" altLang="en-US" sz="2400" dirty="0"/>
              <a:t>실행 시킬 작업 코드</a:t>
            </a:r>
            <a:r>
              <a:rPr lang="en-US" altLang="ko-KR" sz="2400" dirty="0"/>
              <a:t>} </a:t>
            </a:r>
            <a:r>
              <a:rPr lang="ko-KR" altLang="en-US" sz="2400" dirty="0"/>
              <a:t>의 형식을 지님</a:t>
            </a:r>
            <a:r>
              <a:rPr lang="en-US" altLang="ko-KR" sz="2400" dirty="0"/>
              <a:t>.</a:t>
            </a:r>
          </a:p>
          <a:p>
            <a:r>
              <a:rPr lang="en-US" altLang="ko-KR" sz="1600" b="1" dirty="0"/>
              <a:t>For </a:t>
            </a:r>
            <a:r>
              <a:rPr lang="ko-KR" altLang="en-US" sz="1600" b="1" dirty="0"/>
              <a:t>문 과는 다르게 </a:t>
            </a:r>
            <a:r>
              <a:rPr lang="ko-KR" altLang="en-US" sz="1600" b="1" dirty="0" err="1"/>
              <a:t>증감식이</a:t>
            </a:r>
            <a:r>
              <a:rPr lang="ko-KR" altLang="en-US" sz="1600" b="1" dirty="0"/>
              <a:t> 존재하지 않아 </a:t>
            </a:r>
            <a:r>
              <a:rPr lang="ko-KR" altLang="en-US" sz="1600" b="1" dirty="0" err="1"/>
              <a:t>증감식이</a:t>
            </a:r>
            <a:r>
              <a:rPr lang="ko-KR" altLang="en-US" sz="1600" b="1" dirty="0"/>
              <a:t> 없거나 반복에서 나올 코드를 짜지 않으면 무한 반복하게 된다</a:t>
            </a:r>
            <a:r>
              <a:rPr lang="en-US" altLang="ko-KR" sz="1600" b="1" dirty="0"/>
              <a:t>.</a:t>
            </a:r>
          </a:p>
          <a:p>
            <a:endParaRPr lang="en-US" altLang="ko-KR" sz="1050" dirty="0"/>
          </a:p>
          <a:p>
            <a:r>
              <a:rPr lang="en-US" altLang="ko-KR" sz="2400" dirty="0"/>
              <a:t>Ex1)while(1){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(“hello”);	//</a:t>
            </a:r>
            <a:r>
              <a:rPr lang="ko-KR" altLang="en-US" sz="2400" dirty="0"/>
              <a:t>조건식에 </a:t>
            </a:r>
            <a:r>
              <a:rPr lang="en-US" altLang="ko-KR" sz="2400" dirty="0"/>
              <a:t>1(</a:t>
            </a:r>
            <a:r>
              <a:rPr lang="ko-KR" altLang="en-US" sz="2400" dirty="0"/>
              <a:t>참</a:t>
            </a:r>
            <a:r>
              <a:rPr lang="en-US" altLang="ko-KR" sz="2400" dirty="0"/>
              <a:t>,True)</a:t>
            </a:r>
            <a:r>
              <a:rPr lang="ko-KR" altLang="en-US" sz="2400" dirty="0"/>
              <a:t>을 넣음으로 무한 반복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Ex2)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a=0;</a:t>
            </a:r>
            <a:br>
              <a:rPr lang="en-US" altLang="ko-KR" sz="2400" dirty="0"/>
            </a:br>
            <a:r>
              <a:rPr lang="en-US" altLang="ko-KR" sz="2400" dirty="0"/>
              <a:t>	while(a){		//a</a:t>
            </a:r>
            <a:r>
              <a:rPr lang="ko-KR" altLang="en-US" sz="2400" dirty="0"/>
              <a:t>가 거짓이 될 때 까지 실행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	  if(a &gt; 10){		//a</a:t>
            </a:r>
            <a:r>
              <a:rPr lang="ko-KR" altLang="en-US" sz="2400" dirty="0"/>
              <a:t>가 </a:t>
            </a:r>
            <a:r>
              <a:rPr lang="en-US" altLang="ko-KR" sz="2400" dirty="0"/>
              <a:t>9 </a:t>
            </a:r>
            <a:r>
              <a:rPr lang="ko-KR" altLang="en-US" sz="2400" dirty="0"/>
              <a:t>이상이라면</a:t>
            </a:r>
            <a:br>
              <a:rPr lang="en-US" altLang="ko-KR" sz="2400" dirty="0"/>
            </a:br>
            <a:r>
              <a:rPr lang="en-US" altLang="ko-KR" sz="2400" dirty="0"/>
              <a:t>	 	break;		//while </a:t>
            </a:r>
            <a:r>
              <a:rPr lang="ko-KR" altLang="en-US" sz="2400" dirty="0"/>
              <a:t>탈출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	  }</a:t>
            </a:r>
            <a:br>
              <a:rPr lang="en-US" altLang="ko-KR" sz="2400" dirty="0"/>
            </a:br>
            <a:r>
              <a:rPr lang="en-US" altLang="ko-KR" sz="2400" dirty="0"/>
              <a:t>	  else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(“hello”); //</a:t>
            </a:r>
            <a:r>
              <a:rPr lang="ko-KR" altLang="en-US" sz="2400" dirty="0"/>
              <a:t>만약에 아니면 </a:t>
            </a:r>
            <a:r>
              <a:rPr lang="en-US" altLang="ko-KR" sz="2400" dirty="0"/>
              <a:t>hello </a:t>
            </a:r>
            <a:r>
              <a:rPr lang="ko-KR" altLang="en-US" sz="2400" dirty="0"/>
              <a:t>출력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251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643" y="2250832"/>
            <a:ext cx="3557954" cy="2470638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/>
              <a:t>Codeup </a:t>
            </a:r>
            <a:r>
              <a:rPr lang="ko-KR" altLang="en-US"/>
              <a:t>풀이하기</a:t>
            </a:r>
          </a:p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/>
              <a:t>1265</a:t>
            </a:r>
            <a:r>
              <a:rPr lang="ko-KR" altLang="en-US"/>
              <a:t>번 풀기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92876"/>
            <a:ext cx="10515600" cy="713423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끝인사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7752" y="3180523"/>
            <a:ext cx="3596496" cy="49695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다들 수고하셨습니다</a:t>
            </a:r>
            <a:r>
              <a:rPr lang="en-US" altLang="ko-KR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effectLst/>
                <a:latin typeface="Söhne"/>
              </a:rPr>
              <a:t>프로그래밍 언어 중 하나로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시스템 프로그래밍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임베디드 시스템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네트워크 프로그래밍 등 다양한 분야에서 사용됨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just"/>
            <a:endParaRPr lang="en-US" altLang="ko-KR" sz="1800" b="0" i="0" dirty="0">
              <a:effectLst/>
              <a:latin typeface="Söhne"/>
            </a:endParaRPr>
          </a:p>
          <a:p>
            <a:pPr algn="just"/>
            <a:r>
              <a:rPr lang="ko-KR" altLang="en-US" b="0" i="0" dirty="0">
                <a:effectLst/>
                <a:latin typeface="Söhne"/>
              </a:rPr>
              <a:t>현재 </a:t>
            </a:r>
            <a:r>
              <a:rPr lang="en-US" altLang="ko-KR" b="0" i="0" dirty="0">
                <a:effectLst/>
                <a:latin typeface="Söhne"/>
              </a:rPr>
              <a:t>C</a:t>
            </a:r>
            <a:r>
              <a:rPr lang="ko-KR" altLang="en-US" b="0" i="0" dirty="0">
                <a:effectLst/>
                <a:latin typeface="Söhne"/>
              </a:rPr>
              <a:t>언어로 개발되어 상용화 된 것</a:t>
            </a:r>
            <a:endParaRPr lang="en-US" altLang="ko-KR" b="0" i="0" dirty="0">
              <a:effectLst/>
              <a:latin typeface="Söhne"/>
            </a:endParaRPr>
          </a:p>
          <a:p>
            <a:pPr algn="just"/>
            <a:r>
              <a:rPr lang="en-US" altLang="ko-KR" sz="2400" b="0" i="0" dirty="0">
                <a:effectLst/>
                <a:latin typeface="Söhne"/>
              </a:rPr>
              <a:t>C++</a:t>
            </a:r>
            <a:r>
              <a:rPr lang="en-US" altLang="ko-KR" sz="2400" dirty="0">
                <a:latin typeface="Söhne"/>
              </a:rPr>
              <a:t>, python, JS</a:t>
            </a:r>
            <a:r>
              <a:rPr lang="ko-KR" altLang="en-US" sz="2400" dirty="0">
                <a:latin typeface="Söhne"/>
              </a:rPr>
              <a:t>와 같은 다양한 프로그래밍 언어들</a:t>
            </a:r>
            <a:endParaRPr lang="en-US" altLang="ko-KR" sz="2400" dirty="0">
              <a:latin typeface="Söhne"/>
            </a:endParaRPr>
          </a:p>
          <a:p>
            <a:pPr algn="just"/>
            <a:endParaRPr lang="en-US" altLang="ko-KR" dirty="0">
              <a:latin typeface="Söhne"/>
            </a:endParaRPr>
          </a:p>
          <a:p>
            <a:pPr algn="just"/>
            <a:r>
              <a:rPr lang="ko-KR" altLang="en-US" dirty="0">
                <a:latin typeface="Söhne"/>
              </a:rPr>
              <a:t>특징</a:t>
            </a:r>
            <a:endParaRPr lang="en-US" altLang="ko-KR" dirty="0">
              <a:latin typeface="Söhne"/>
            </a:endParaRPr>
          </a:p>
          <a:p>
            <a:pPr algn="just"/>
            <a:r>
              <a:rPr lang="ko-KR" altLang="en-US" b="0" i="0" dirty="0" err="1">
                <a:effectLst/>
                <a:latin typeface="Söhne"/>
              </a:rPr>
              <a:t>저수준</a:t>
            </a:r>
            <a:r>
              <a:rPr lang="ko-KR" altLang="en-US" b="0" i="0" dirty="0">
                <a:effectLst/>
                <a:latin typeface="Söhne"/>
              </a:rPr>
              <a:t> 언어이며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메모리와 하드웨어 제어가 가능함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또한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속도가 빠르고 다양한 운영체제에서 사용 가능함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60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1339-5FAD-B0E3-26C0-DB1BACD6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FD3-756B-1B7C-BD22-AE31B00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sz="2400" dirty="0"/>
              <a:t>속도가 빠르고 메모리와 하드웨어 제어가 쉬움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b="0" i="0" dirty="0">
                <a:effectLst/>
                <a:latin typeface="Söhne"/>
              </a:rPr>
              <a:t>단점 </a:t>
            </a:r>
            <a:r>
              <a:rPr lang="en-US" altLang="ko-KR" b="0" i="0" dirty="0">
                <a:effectLst/>
                <a:latin typeface="Söhne"/>
              </a:rPr>
              <a:t>– </a:t>
            </a:r>
            <a:r>
              <a:rPr lang="ko-KR" altLang="en-US" sz="2400" b="0" i="0" dirty="0">
                <a:effectLst/>
                <a:latin typeface="Söhne"/>
              </a:rPr>
              <a:t>메모리를 초과하는 오버 </a:t>
            </a:r>
            <a:r>
              <a:rPr lang="ko-KR" altLang="en-US" sz="2400" b="0" i="0" dirty="0" err="1">
                <a:effectLst/>
                <a:latin typeface="Söhne"/>
              </a:rPr>
              <a:t>플로</a:t>
            </a:r>
            <a:r>
              <a:rPr lang="ko-KR" altLang="en-US" sz="2400" b="0" i="0" dirty="0">
                <a:effectLst/>
                <a:latin typeface="Söhne"/>
              </a:rPr>
              <a:t> 등의 오류가 발생할 수 있음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5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언어의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820" y="1642748"/>
            <a:ext cx="6186855" cy="444012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언어는 대부분 이러한 형태를 띄운다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1861908" y="2685505"/>
            <a:ext cx="2815249" cy="33261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360">
                <a:latin typeface="한컴산뜻돋움"/>
                <a:cs typeface="한컴산뜻돋움"/>
              </a:rPr>
              <a:t>#include&lt;std</a:t>
            </a:r>
            <a:r>
              <a:rPr sz="2000" b="1" spc="360">
                <a:solidFill>
                  <a:srgbClr val="9A0000"/>
                </a:solidFill>
                <a:latin typeface="한컴산뜻돋움"/>
                <a:cs typeface="한컴산뜻돋움"/>
              </a:rPr>
              <a:t>io.h</a:t>
            </a:r>
            <a:r>
              <a:rPr sz="2000" b="1" spc="360">
                <a:latin typeface="한컴산뜻돋움"/>
                <a:cs typeface="한컴산뜻돋움"/>
              </a:rPr>
              <a:t>&gt;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1554" y="3803702"/>
            <a:ext cx="2126211" cy="116654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lvl="0">
              <a:lnSpc>
                <a:spcPct val="115799"/>
              </a:lnSpc>
              <a:spcBef>
                <a:spcPts val="100"/>
              </a:spcBef>
              <a:defRPr/>
            </a:pPr>
            <a:r>
              <a:rPr sz="2000" b="1" spc="204">
                <a:latin typeface="한컴산뜻돋움"/>
                <a:cs typeface="한컴산뜻돋움"/>
              </a:rPr>
              <a:t>int</a:t>
            </a:r>
            <a:r>
              <a:rPr sz="2000" b="1" spc="50">
                <a:latin typeface="한컴산뜻돋움"/>
                <a:cs typeface="한컴산뜻돋움"/>
              </a:rPr>
              <a:t> </a:t>
            </a:r>
            <a:r>
              <a:rPr sz="2000" b="1" spc="80">
                <a:latin typeface="한컴산뜻돋움"/>
                <a:cs typeface="한컴산뜻돋움"/>
              </a:rPr>
              <a:t>main(){ </a:t>
            </a:r>
          </a:p>
          <a:p>
            <a:pPr marL="12700" marR="5080" lvl="0">
              <a:lnSpc>
                <a:spcPct val="115799"/>
              </a:lnSpc>
              <a:spcBef>
                <a:spcPts val="100"/>
              </a:spcBef>
              <a:defRPr/>
            </a:pPr>
            <a:r>
              <a:rPr sz="2000" b="1" spc="135">
                <a:latin typeface="한컴산뜻돋움"/>
                <a:cs typeface="한컴산뜻돋움"/>
              </a:rPr>
              <a:t>(처리할</a:t>
            </a:r>
            <a:r>
              <a:rPr sz="2000" b="1" spc="65">
                <a:latin typeface="한컴산뜻돋움"/>
                <a:cs typeface="한컴산뜻돋움"/>
              </a:rPr>
              <a:t> </a:t>
            </a:r>
            <a:r>
              <a:rPr sz="2000" b="1" spc="75">
                <a:latin typeface="한컴산뜻돋움"/>
                <a:cs typeface="한컴산뜻돋움"/>
              </a:rPr>
              <a:t>명령문);</a:t>
            </a:r>
          </a:p>
          <a:p>
            <a:pPr marL="12700" lvl="0">
              <a:lnSpc>
                <a:spcPct val="100000"/>
              </a:lnSpc>
              <a:spcBef>
                <a:spcPts val="645"/>
              </a:spcBef>
              <a:defRPr/>
            </a:pPr>
            <a:r>
              <a:rPr sz="2000" b="1" spc="140">
                <a:latin typeface="한컴산뜻돋움"/>
                <a:cs typeface="한컴산뜻돋움"/>
              </a:rPr>
              <a:t>}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4522" y="2685505"/>
            <a:ext cx="4262899" cy="293029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tabLst>
                <a:tab pos="673100" algn="l"/>
              </a:tabLst>
              <a:defRPr/>
            </a:pPr>
            <a:r>
              <a:rPr spc="55">
                <a:cs typeface="함초롬바탕"/>
              </a:rPr>
              <a:t>←</a:t>
            </a:r>
            <a:r>
              <a:rPr lang="en-US">
                <a:cs typeface="함초롬바탕"/>
              </a:rPr>
              <a:t> </a:t>
            </a:r>
            <a:r>
              <a:rPr lang="ko-KR" altLang="en-US">
                <a:cs typeface="함초롬바탕"/>
              </a:rPr>
              <a:t>인</a:t>
            </a:r>
            <a:r>
              <a:rPr spc="-204">
                <a:cs typeface="함초롬바탕"/>
              </a:rPr>
              <a:t>풋&amp;아웃풋의</a:t>
            </a:r>
            <a:r>
              <a:rPr spc="-10">
                <a:cs typeface="함초롬바탕"/>
              </a:rPr>
              <a:t> </a:t>
            </a:r>
            <a:r>
              <a:rPr spc="-215">
                <a:cs typeface="함초롬바탕"/>
              </a:rPr>
              <a:t>헤더파일들을</a:t>
            </a:r>
            <a:r>
              <a:rPr spc="-5">
                <a:cs typeface="함초롬바탕"/>
              </a:rPr>
              <a:t> </a:t>
            </a:r>
            <a:r>
              <a:rPr spc="-10">
                <a:cs typeface="함초롬바탕"/>
              </a:rPr>
              <a:t>포함한다!</a:t>
            </a:r>
            <a:endParaRPr>
              <a:cs typeface="함초롬바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618" y="3829345"/>
            <a:ext cx="3405390" cy="293029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tabLst>
                <a:tab pos="673100" algn="l"/>
              </a:tabLst>
              <a:defRPr/>
            </a:pPr>
            <a:r>
              <a:rPr spc="55">
                <a:cs typeface="함초롬바탕"/>
              </a:rPr>
              <a:t>←</a:t>
            </a:r>
            <a:r>
              <a:rPr lang="en-US">
                <a:cs typeface="함초롬바탕"/>
              </a:rPr>
              <a:t> </a:t>
            </a:r>
            <a:r>
              <a:rPr spc="-114">
                <a:cs typeface="함초롬바탕"/>
              </a:rPr>
              <a:t>main</a:t>
            </a:r>
            <a:r>
              <a:rPr lang="en-US" spc="-114">
                <a:cs typeface="함초롬바탕"/>
              </a:rPr>
              <a:t> </a:t>
            </a:r>
            <a:r>
              <a:rPr spc="-114">
                <a:cs typeface="함초롬바탕"/>
              </a:rPr>
              <a:t>이라는</a:t>
            </a:r>
            <a:r>
              <a:rPr spc="-60">
                <a:cs typeface="함초롬바탕"/>
              </a:rPr>
              <a:t> </a:t>
            </a:r>
            <a:r>
              <a:rPr spc="-295">
                <a:cs typeface="함초롬바탕"/>
              </a:rPr>
              <a:t>함수를</a:t>
            </a:r>
            <a:r>
              <a:rPr spc="-50">
                <a:cs typeface="함초롬바탕"/>
              </a:rPr>
              <a:t> </a:t>
            </a:r>
            <a:r>
              <a:rPr spc="-40">
                <a:cs typeface="함초롬바탕"/>
              </a:rPr>
              <a:t>선언한다.</a:t>
            </a:r>
            <a:endParaRPr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Printf : </a:t>
            </a:r>
            <a:r>
              <a:rPr lang="ko-KR" altLang="en-US"/>
              <a:t>출력</a:t>
            </a:r>
            <a:r>
              <a:rPr lang="en-US" altLang="ko-KR"/>
              <a:t>, output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Printf : </a:t>
            </a:r>
            <a:r>
              <a:rPr lang="ko-KR" altLang="en-US"/>
              <a:t>문자나 수를 출력할때 사용하는 함수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 sz="1050"/>
          </a:p>
          <a:p>
            <a:pPr lvl="0">
              <a:defRPr/>
            </a:pPr>
            <a:r>
              <a:rPr lang="ko-KR" altLang="en-US" sz="2400"/>
              <a:t>예시 문제 </a:t>
            </a:r>
            <a:r>
              <a:rPr lang="en-US" altLang="ko-KR" sz="2400"/>
              <a:t>(char a=“hello</a:t>
            </a:r>
            <a:r>
              <a:rPr lang="ko-KR" altLang="en-US" sz="2400"/>
              <a:t> </a:t>
            </a:r>
            <a:r>
              <a:rPr lang="en-US" altLang="ko-KR" sz="2400"/>
              <a:t>world!”, int b=10, double c=3.14159265358979)</a:t>
            </a:r>
          </a:p>
          <a:p>
            <a:pPr lvl="0">
              <a:defRPr/>
            </a:pPr>
            <a:r>
              <a:rPr lang="en-US" altLang="ko-KR" sz="1800"/>
              <a:t>Ex1)printf(“%d”, b);	</a:t>
            </a:r>
            <a:r>
              <a:rPr lang="ko-KR" altLang="en-US" sz="1800"/>
              <a:t>	</a:t>
            </a:r>
            <a:r>
              <a:rPr lang="en-US" altLang="ko-KR" sz="1800"/>
              <a:t>//b</a:t>
            </a:r>
            <a:r>
              <a:rPr lang="ko-KR" altLang="en-US" sz="1800"/>
              <a:t>의 저장 된 </a:t>
            </a:r>
            <a:r>
              <a:rPr lang="en-US" altLang="ko-KR" sz="1800"/>
              <a:t>10 </a:t>
            </a:r>
            <a:r>
              <a:rPr lang="ko-KR" altLang="en-US" sz="1800"/>
              <a:t>출력</a:t>
            </a:r>
          </a:p>
          <a:p>
            <a:pPr lvl="0">
              <a:defRPr/>
            </a:pPr>
            <a:r>
              <a:rPr lang="en-US" altLang="ko-KR" sz="1800"/>
              <a:t>Ex2)printf(“%s”, a);	</a:t>
            </a:r>
            <a:r>
              <a:rPr lang="ko-KR" altLang="en-US" sz="1800"/>
              <a:t>	</a:t>
            </a:r>
            <a:r>
              <a:rPr lang="en-US" altLang="ko-KR" sz="1800"/>
              <a:t>//a</a:t>
            </a:r>
            <a:r>
              <a:rPr lang="ko-KR" altLang="en-US" sz="1800"/>
              <a:t>의 저장 된 </a:t>
            </a:r>
            <a:r>
              <a:rPr lang="en-US" altLang="ko-KR" sz="1800"/>
              <a:t>hello</a:t>
            </a:r>
            <a:r>
              <a:rPr lang="ko-KR" altLang="en-US" sz="1800"/>
              <a:t> </a:t>
            </a:r>
            <a:r>
              <a:rPr lang="en-US" altLang="ko-KR" sz="1800"/>
              <a:t>world! </a:t>
            </a:r>
            <a:r>
              <a:rPr lang="ko-KR" altLang="en-US" sz="1800"/>
              <a:t>출력</a:t>
            </a:r>
          </a:p>
          <a:p>
            <a:pPr lvl="0">
              <a:defRPr/>
            </a:pPr>
            <a:r>
              <a:rPr lang="en-US" altLang="ko-KR" sz="1800"/>
              <a:t>Ex3)printf(“%lf”, c);	</a:t>
            </a:r>
            <a:r>
              <a:rPr lang="ko-KR" altLang="en-US" sz="1800"/>
              <a:t>	</a:t>
            </a:r>
            <a:r>
              <a:rPr lang="en-US" altLang="ko-KR" sz="1800"/>
              <a:t>//c</a:t>
            </a:r>
            <a:r>
              <a:rPr lang="ko-KR" altLang="en-US" sz="1800"/>
              <a:t>의 저장 된</a:t>
            </a:r>
            <a:r>
              <a:rPr lang="en-US" altLang="ko-KR" sz="1800"/>
              <a:t>3.14159265358979 </a:t>
            </a:r>
            <a:r>
              <a:rPr lang="ko-KR" altLang="en-US" sz="1800"/>
              <a:t>출력</a:t>
            </a:r>
          </a:p>
          <a:p>
            <a:pPr lvl="0">
              <a:defRPr/>
            </a:pPr>
            <a:r>
              <a:rPr lang="en-US" altLang="ko-KR" sz="1800"/>
              <a:t>Ex4)printf(“hello</a:t>
            </a:r>
            <a:r>
              <a:rPr lang="ko-KR" altLang="en-US" sz="1800"/>
              <a:t> </a:t>
            </a:r>
            <a:r>
              <a:rPr lang="en-US" altLang="ko-KR" sz="1800"/>
              <a:t>world!”);	//hello world! </a:t>
            </a:r>
            <a:r>
              <a:rPr lang="ko-KR" altLang="en-US" sz="1800"/>
              <a:t>출력</a:t>
            </a:r>
          </a:p>
          <a:p>
            <a:pPr lvl="0">
              <a:defRPr/>
            </a:pPr>
            <a:r>
              <a:rPr lang="en-US" altLang="ko-KR" sz="1800"/>
              <a:t>Ex5)printf(“%d”, 10);	</a:t>
            </a:r>
            <a:r>
              <a:rPr lang="ko-KR" altLang="en-US" sz="1800"/>
              <a:t>	</a:t>
            </a:r>
            <a:r>
              <a:rPr lang="en-US" altLang="ko-KR" sz="1800"/>
              <a:t>//10 </a:t>
            </a:r>
            <a:r>
              <a:rPr lang="ko-KR" altLang="en-US" sz="1800"/>
              <a:t>출력</a:t>
            </a:r>
          </a:p>
          <a:p>
            <a:pPr lvl="0">
              <a:defRPr/>
            </a:pPr>
            <a:endParaRPr lang="en-US" altLang="ko-KR" sz="1050"/>
          </a:p>
          <a:p>
            <a:pPr lvl="0">
              <a:defRPr/>
            </a:pPr>
            <a:r>
              <a:rPr lang="ko-KR" altLang="en-US"/>
              <a:t>출력 시 사용하는 인자 값</a:t>
            </a:r>
          </a:p>
          <a:p>
            <a:pPr lvl="0">
              <a:defRPr/>
            </a:pPr>
            <a:r>
              <a:rPr lang="en-US" altLang="ko-KR" sz="1800"/>
              <a:t>%d : </a:t>
            </a:r>
            <a:r>
              <a:rPr lang="ko-KR" altLang="en-US" sz="1800"/>
              <a:t>정수형 </a:t>
            </a:r>
            <a:r>
              <a:rPr lang="en-US" altLang="ko-KR" sz="1800"/>
              <a:t>/ %lf : double</a:t>
            </a:r>
            <a:r>
              <a:rPr lang="ko-KR" altLang="en-US" sz="1800"/>
              <a:t> 실수형</a:t>
            </a:r>
            <a:r>
              <a:rPr lang="en-US" altLang="ko-KR" sz="1800"/>
              <a:t> / %s : </a:t>
            </a:r>
            <a:r>
              <a:rPr lang="ko-KR" altLang="en-US" sz="1800" b="1"/>
              <a:t>문자</a:t>
            </a:r>
            <a:r>
              <a:rPr lang="ko-KR" altLang="en-US" sz="1800" b="1">
                <a:solidFill>
                  <a:srgbClr val="FF0000"/>
                </a:solidFill>
              </a:rPr>
              <a:t>열</a:t>
            </a:r>
            <a:r>
              <a:rPr lang="ko-KR" altLang="en-US" sz="1800"/>
              <a:t> 정수형</a:t>
            </a:r>
            <a:r>
              <a:rPr lang="en-US" altLang="ko-KR" sz="1800"/>
              <a:t> / %c : </a:t>
            </a:r>
            <a:r>
              <a:rPr lang="ko-KR" altLang="en-US" sz="1800" b="1"/>
              <a:t>문자</a:t>
            </a:r>
            <a:r>
              <a:rPr lang="ko-KR" altLang="en-US" sz="1800"/>
              <a:t> 정수형</a:t>
            </a:r>
            <a:r>
              <a:rPr lang="en-US" altLang="ko-KR" sz="1800"/>
              <a:t> / %f : float </a:t>
            </a:r>
            <a:r>
              <a:rPr lang="ko-KR" altLang="en-US" sz="1800"/>
              <a:t>실수형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0" y="2119126"/>
            <a:ext cx="4399480" cy="26197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altLang="ko-KR" dirty="0" err="1"/>
              <a:t>Codeup</a:t>
            </a:r>
            <a:r>
              <a:rPr lang="en-US" altLang="ko-KR" dirty="0"/>
              <a:t> </a:t>
            </a:r>
            <a:r>
              <a:rPr lang="ko-KR" altLang="en-US" dirty="0"/>
              <a:t>풀이하기</a:t>
            </a:r>
            <a:endParaRPr lang="en-US" altLang="ko-KR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altLang="ko-KR" dirty="0"/>
              <a:t>1001 ~ 1007</a:t>
            </a:r>
            <a:r>
              <a:rPr lang="ko-KR" altLang="en-US" dirty="0"/>
              <a:t>번까지 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6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F23E-AA9A-39EE-9ACF-C121FC7E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변수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2D8F-488B-F34F-058E-5E9EA429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5424232"/>
          </a:xfrm>
        </p:spPr>
        <p:txBody>
          <a:bodyPr/>
          <a:lstStyle/>
          <a:p>
            <a:r>
              <a:rPr lang="en-US" altLang="ko-KR" sz="2400" dirty="0"/>
              <a:t>C</a:t>
            </a:r>
            <a:r>
              <a:rPr lang="ko-KR" altLang="en-US" sz="2400" dirty="0"/>
              <a:t>언어의 대표 자료형</a:t>
            </a:r>
            <a:endParaRPr lang="en-US" altLang="ko-KR" sz="2400" dirty="0"/>
          </a:p>
          <a:p>
            <a:r>
              <a:rPr lang="en-US" altLang="ko-KR" sz="1800" dirty="0"/>
              <a:t>Int : </a:t>
            </a:r>
            <a:r>
              <a:rPr lang="ko-KR" altLang="en-US" sz="1800" dirty="0"/>
              <a:t>정수형</a:t>
            </a:r>
            <a:r>
              <a:rPr lang="en-US" altLang="ko-KR" sz="1800" dirty="0"/>
              <a:t>. 1</a:t>
            </a:r>
            <a:r>
              <a:rPr lang="ko-KR" altLang="en-US" sz="1800" dirty="0"/>
              <a:t>이나 </a:t>
            </a:r>
            <a:r>
              <a:rPr lang="en-US" altLang="ko-KR" sz="1800" dirty="0"/>
              <a:t>-100</a:t>
            </a:r>
            <a:r>
              <a:rPr lang="ko-KR" altLang="en-US" sz="1800" dirty="0"/>
              <a:t>과 같은 정수를 표현할 때 씀</a:t>
            </a:r>
            <a:r>
              <a:rPr lang="en-US" altLang="ko-KR" sz="1800" dirty="0"/>
              <a:t>(4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(32bit)). </a:t>
            </a:r>
            <a:r>
              <a:rPr lang="ko-KR" altLang="en-US" sz="1800" dirty="0"/>
              <a:t>출력 시 </a:t>
            </a:r>
            <a:r>
              <a:rPr lang="en-US" altLang="ko-KR" sz="1800" dirty="0"/>
              <a:t>‘%d’ </a:t>
            </a:r>
            <a:r>
              <a:rPr lang="ko-KR" altLang="en-US" sz="1800" dirty="0"/>
              <a:t>인자를 사용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Float : 32bit</a:t>
            </a:r>
            <a:r>
              <a:rPr lang="ko-KR" altLang="en-US" sz="1800" dirty="0"/>
              <a:t> 실수형</a:t>
            </a:r>
            <a:r>
              <a:rPr lang="en-US" altLang="ko-KR" sz="1800" dirty="0"/>
              <a:t>. 3.1</a:t>
            </a:r>
            <a:r>
              <a:rPr lang="ko-KR" altLang="en-US" sz="1800" dirty="0"/>
              <a:t>이나 </a:t>
            </a:r>
            <a:r>
              <a:rPr lang="en-US" altLang="ko-KR" sz="1800" dirty="0"/>
              <a:t>-283.1</a:t>
            </a:r>
            <a:r>
              <a:rPr lang="ko-KR" altLang="en-US" sz="1800" dirty="0"/>
              <a:t>과 같은 소수를 표현할 때 사용</a:t>
            </a:r>
            <a:r>
              <a:rPr lang="en-US" altLang="ko-KR" sz="1800" dirty="0"/>
              <a:t>. Float</a:t>
            </a:r>
            <a:r>
              <a:rPr lang="ko-KR" altLang="en-US" sz="1800" dirty="0"/>
              <a:t>의 경우 최대 </a:t>
            </a:r>
            <a:r>
              <a:rPr lang="en-US" altLang="ko-KR" sz="1800" dirty="0"/>
              <a:t>4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(32bit)</a:t>
            </a:r>
            <a:r>
              <a:rPr lang="ko-KR" altLang="en-US" sz="1800" dirty="0"/>
              <a:t>의 수까지 표현 가능</a:t>
            </a:r>
            <a:r>
              <a:rPr lang="en-US" altLang="ko-KR" sz="1800" dirty="0"/>
              <a:t>. </a:t>
            </a:r>
            <a:r>
              <a:rPr lang="ko-KR" altLang="en-US" sz="1800" dirty="0"/>
              <a:t>출력 시 </a:t>
            </a:r>
            <a:r>
              <a:rPr lang="en-US" altLang="ko-KR" sz="1800" dirty="0"/>
              <a:t>‘%f’</a:t>
            </a:r>
            <a:r>
              <a:rPr lang="ko-KR" altLang="en-US" sz="1800" dirty="0"/>
              <a:t>  인자 사용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Double : Float</a:t>
            </a:r>
            <a:r>
              <a:rPr lang="ko-KR" altLang="en-US" sz="1800" dirty="0"/>
              <a:t>와 같은 실수형</a:t>
            </a:r>
            <a:r>
              <a:rPr lang="en-US" altLang="ko-KR" sz="1800" dirty="0"/>
              <a:t>. Double</a:t>
            </a:r>
            <a:r>
              <a:rPr lang="ko-KR" altLang="en-US" sz="1800" dirty="0"/>
              <a:t>의 경우 최대 </a:t>
            </a:r>
            <a:r>
              <a:rPr lang="en-US" altLang="ko-KR" sz="1800" dirty="0"/>
              <a:t>8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(64bit)</a:t>
            </a:r>
            <a:r>
              <a:rPr lang="ko-KR" altLang="en-US" sz="1800" dirty="0"/>
              <a:t>까지 표현할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무한 소수를 </a:t>
            </a:r>
            <a:r>
              <a:rPr lang="en-US" altLang="ko-KR" sz="1800" dirty="0"/>
              <a:t>Float</a:t>
            </a:r>
            <a:r>
              <a:rPr lang="ko-KR" altLang="en-US" sz="1800" dirty="0"/>
              <a:t>보다 정확히 표현 가능</a:t>
            </a:r>
            <a:r>
              <a:rPr lang="en-US" altLang="ko-KR" sz="1800" dirty="0"/>
              <a:t>. </a:t>
            </a:r>
            <a:r>
              <a:rPr lang="ko-KR" altLang="en-US" sz="1800" dirty="0"/>
              <a:t>출력 시 </a:t>
            </a:r>
            <a:r>
              <a:rPr lang="en-US" altLang="ko-KR" sz="1800" dirty="0"/>
              <a:t>‘%</a:t>
            </a:r>
            <a:r>
              <a:rPr lang="en-US" altLang="ko-KR" sz="1800" dirty="0" err="1"/>
              <a:t>lf</a:t>
            </a:r>
            <a:r>
              <a:rPr lang="en-US" altLang="ko-KR" sz="1800" dirty="0"/>
              <a:t>’</a:t>
            </a:r>
            <a:r>
              <a:rPr lang="ko-KR" altLang="en-US" sz="1800" dirty="0"/>
              <a:t>  인자 사용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Char : </a:t>
            </a:r>
            <a:r>
              <a:rPr lang="ko-KR" altLang="en-US" sz="1800" dirty="0"/>
              <a:t>문자나 문자열을 나타낼 때 쓰는 정수형</a:t>
            </a:r>
            <a:r>
              <a:rPr lang="en-US" altLang="ko-KR" sz="1800" dirty="0"/>
              <a:t>. 1</a:t>
            </a:r>
            <a:r>
              <a:rPr lang="ko-KR" altLang="en-US" sz="1800" dirty="0"/>
              <a:t>바이트</a:t>
            </a:r>
            <a:r>
              <a:rPr lang="en-US" altLang="ko-KR" sz="1800" dirty="0"/>
              <a:t>(8bit)</a:t>
            </a:r>
            <a:r>
              <a:rPr lang="ko-KR" altLang="en-US" sz="1800" dirty="0"/>
              <a:t>이다</a:t>
            </a:r>
            <a:r>
              <a:rPr lang="en-US" altLang="ko-KR" sz="1800" dirty="0"/>
              <a:t>. (character 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준말</a:t>
            </a:r>
            <a:r>
              <a:rPr lang="en-US" altLang="ko-KR" sz="1800" dirty="0"/>
              <a:t>.)</a:t>
            </a:r>
            <a:br>
              <a:rPr lang="en-US" altLang="ko-KR" sz="1800" dirty="0"/>
            </a:br>
            <a:r>
              <a:rPr lang="ko-KR" altLang="en-US" sz="1800" dirty="0"/>
              <a:t>출력 시에 </a:t>
            </a:r>
            <a:r>
              <a:rPr lang="en-US" altLang="ko-KR" sz="1800" dirty="0"/>
              <a:t>‘%c’</a:t>
            </a:r>
            <a:r>
              <a:rPr lang="ko-KR" altLang="en-US" sz="1800" dirty="0"/>
              <a:t> 또는 </a:t>
            </a:r>
            <a:r>
              <a:rPr lang="en-US" altLang="ko-KR" sz="1800" dirty="0"/>
              <a:t>‘%s’</a:t>
            </a:r>
            <a:r>
              <a:rPr lang="ko-KR" altLang="en-US" sz="1800" dirty="0"/>
              <a:t> 인자 사용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2400" dirty="0"/>
              <a:t>변수 선언</a:t>
            </a:r>
            <a:endParaRPr lang="en-US" altLang="ko-KR" sz="2400" dirty="0"/>
          </a:p>
          <a:p>
            <a:r>
              <a:rPr lang="ko-KR" altLang="en-US" sz="2400" dirty="0"/>
              <a:t>값을 넣는 상자를 변수라고 하며</a:t>
            </a:r>
            <a:r>
              <a:rPr lang="en-US" altLang="ko-KR" sz="2400" dirty="0"/>
              <a:t>, </a:t>
            </a:r>
            <a:r>
              <a:rPr lang="ko-KR" altLang="en-US" sz="2400" dirty="0"/>
              <a:t>변수를 생성하는 작업을 선언이라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변수 선언 시</a:t>
            </a:r>
            <a:r>
              <a:rPr lang="en-US" altLang="ko-KR" sz="2400" dirty="0"/>
              <a:t>, </a:t>
            </a:r>
            <a:r>
              <a:rPr lang="ko-KR" altLang="en-US" sz="2400" dirty="0"/>
              <a:t>자료형과 변수 이름을 지정해야 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Ex) int</a:t>
            </a:r>
            <a:r>
              <a:rPr lang="ko-KR" altLang="en-US" sz="2400" dirty="0"/>
              <a:t> </a:t>
            </a:r>
            <a:r>
              <a:rPr lang="en-US" altLang="ko-KR" sz="2400" dirty="0"/>
              <a:t>a=1; =&gt; a</a:t>
            </a:r>
            <a:r>
              <a:rPr lang="ko-KR" altLang="en-US" sz="2400" dirty="0"/>
              <a:t>라는 정수형 변수에 </a:t>
            </a:r>
            <a:r>
              <a:rPr lang="en-US" altLang="ko-KR" sz="2400" dirty="0"/>
              <a:t>1</a:t>
            </a:r>
            <a:r>
              <a:rPr lang="ko-KR" altLang="en-US" sz="2400" dirty="0"/>
              <a:t>이라는 값을 넣음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char b=“hello”; =&gt; b</a:t>
            </a:r>
            <a:r>
              <a:rPr lang="ko-KR" altLang="en-US" sz="2400" dirty="0"/>
              <a:t>라는 문자열 정수형 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189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: </a:t>
            </a:r>
            <a:r>
              <a:rPr lang="ko-KR" altLang="en-US" dirty="0"/>
              <a:t>입력</a:t>
            </a:r>
            <a:r>
              <a:rPr lang="en-US" altLang="ko-KR" dirty="0"/>
              <a:t>,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485" y="1314450"/>
            <a:ext cx="11473961" cy="5223509"/>
          </a:xfrm>
        </p:spPr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: </a:t>
            </a:r>
            <a:r>
              <a:rPr lang="ko-KR" altLang="en-US" dirty="0"/>
              <a:t>문자나 수를 입력 받을 때 사용하는 함수</a:t>
            </a:r>
            <a:endParaRPr lang="en-US" altLang="ko-KR" dirty="0"/>
          </a:p>
          <a:p>
            <a:r>
              <a:rPr lang="ko-KR" altLang="en-US" sz="2400" dirty="0"/>
              <a:t>대부분 아래와 같이 사용한다</a:t>
            </a:r>
            <a:r>
              <a:rPr lang="en-US" altLang="ko-KR" sz="2400" dirty="0"/>
              <a:t>.</a:t>
            </a:r>
          </a:p>
          <a:p>
            <a:endParaRPr lang="en-US" altLang="ko-KR" sz="1050" dirty="0"/>
          </a:p>
          <a:p>
            <a:r>
              <a:rPr lang="en-US" altLang="ko-KR" sz="2400" dirty="0" err="1"/>
              <a:t>scanf</a:t>
            </a:r>
            <a:r>
              <a:rPr lang="en-US" altLang="ko-KR" sz="2400" dirty="0"/>
              <a:t>(“%d”, [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저장할 </a:t>
            </a:r>
            <a:r>
              <a:rPr lang="ko-KR" altLang="en-US" sz="2400" dirty="0" err="1"/>
              <a:t>변수명</a:t>
            </a:r>
            <a:r>
              <a:rPr lang="en-US" altLang="ko-KR" sz="2400" dirty="0"/>
              <a:t>]);</a:t>
            </a:r>
          </a:p>
          <a:p>
            <a:endParaRPr lang="en-US" altLang="ko-KR" sz="1050" dirty="0"/>
          </a:p>
          <a:p>
            <a:r>
              <a:rPr lang="ko-KR" altLang="en-US" sz="2400" dirty="0"/>
              <a:t>예시 문제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a; double b; char c;)</a:t>
            </a:r>
          </a:p>
          <a:p>
            <a:r>
              <a:rPr lang="en-US" altLang="ko-KR" sz="2000" dirty="0"/>
              <a:t>Ex1)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(“%d”, &amp;a);	//</a:t>
            </a:r>
            <a:r>
              <a:rPr lang="ko-KR" altLang="en-US" sz="2000" dirty="0"/>
              <a:t>정수 값을 입력 받음</a:t>
            </a:r>
            <a:r>
              <a:rPr lang="en-US" altLang="ko-KR" sz="2000" dirty="0"/>
              <a:t>. </a:t>
            </a:r>
            <a:r>
              <a:rPr lang="ko-KR" altLang="en-US" sz="2000" b="1" dirty="0"/>
              <a:t>정수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실수의 경우 포인터</a:t>
            </a:r>
            <a:r>
              <a:rPr lang="en-US" altLang="ko-KR" sz="2000" b="1" dirty="0"/>
              <a:t>(&amp;)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붙여야함</a:t>
            </a:r>
            <a:r>
              <a:rPr lang="en-US" altLang="ko-KR" sz="2000" b="1" dirty="0"/>
              <a:t>.</a:t>
            </a:r>
          </a:p>
          <a:p>
            <a:r>
              <a:rPr lang="en-US" altLang="ko-KR" sz="2000" dirty="0"/>
              <a:t>Ex2)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(“%lf”, &amp;b);	//</a:t>
            </a:r>
            <a:r>
              <a:rPr lang="ko-KR" altLang="en-US" sz="2000" dirty="0"/>
              <a:t>실수 값을 입력 받음</a:t>
            </a:r>
            <a:r>
              <a:rPr lang="en-US" altLang="ko-KR" sz="2000" dirty="0"/>
              <a:t>. </a:t>
            </a:r>
            <a:r>
              <a:rPr lang="ko-KR" altLang="en-US" sz="2000" b="1" dirty="0"/>
              <a:t>정수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실수의 경우 포인터</a:t>
            </a:r>
            <a:r>
              <a:rPr lang="en-US" altLang="ko-KR" sz="2000" b="1" dirty="0"/>
              <a:t>(&amp;)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붙여야함</a:t>
            </a:r>
            <a:r>
              <a:rPr lang="en-US" altLang="ko-KR" sz="2000" b="1" dirty="0"/>
              <a:t>.</a:t>
            </a:r>
            <a:endParaRPr lang="en-US" altLang="ko-KR" sz="2000" dirty="0"/>
          </a:p>
          <a:p>
            <a:r>
              <a:rPr lang="en-US" altLang="ko-KR" sz="2000" dirty="0"/>
              <a:t>Ex3)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(“%s”, c);	//</a:t>
            </a:r>
            <a:r>
              <a:rPr lang="ko-KR" altLang="en-US" sz="2000" dirty="0"/>
              <a:t>문자열 값을 입력 받음</a:t>
            </a:r>
            <a:r>
              <a:rPr lang="en-US" altLang="ko-KR" sz="2000" dirty="0"/>
              <a:t>. </a:t>
            </a:r>
            <a:r>
              <a:rPr lang="ko-KR" altLang="en-US" sz="2000" b="1" dirty="0"/>
              <a:t>문자열의 경우 포인터</a:t>
            </a:r>
            <a:r>
              <a:rPr lang="en-US" altLang="ko-KR" sz="2000" b="1" dirty="0"/>
              <a:t>(&amp;)</a:t>
            </a:r>
            <a:r>
              <a:rPr lang="ko-KR" altLang="en-US" sz="2000" b="1" dirty="0"/>
              <a:t>를 안 붙여도 됨</a:t>
            </a:r>
            <a:r>
              <a:rPr lang="en-US" altLang="ko-KR" sz="2000" b="1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# </a:t>
            </a:r>
            <a:r>
              <a:rPr lang="ko-KR" altLang="en-US" sz="2400" dirty="0"/>
              <a:t>포인터</a:t>
            </a:r>
            <a:r>
              <a:rPr lang="en-US" altLang="ko-KR" sz="2400" dirty="0"/>
              <a:t>(&amp;) : </a:t>
            </a:r>
            <a:r>
              <a:rPr lang="ko-KR" altLang="en-US" sz="2400" b="1" dirty="0"/>
              <a:t>변수의 주소</a:t>
            </a:r>
            <a:r>
              <a:rPr lang="ko-KR" altLang="en-US" sz="2400" dirty="0"/>
              <a:t>를 찾을 때 사용함</a:t>
            </a:r>
            <a:r>
              <a:rPr lang="en-US" altLang="ko-KR" sz="2400" dirty="0"/>
              <a:t>. </a:t>
            </a:r>
            <a:r>
              <a:rPr lang="ko-KR" altLang="en-US" sz="2400" dirty="0"/>
              <a:t>없으면 에러 발생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88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643" y="2250832"/>
            <a:ext cx="3557954" cy="2470638"/>
          </a:xfrm>
        </p:spPr>
        <p:txBody>
          <a:bodyPr>
            <a:normAutofit fontScale="77500" lnSpcReduction="20000"/>
          </a:bodyPr>
          <a:lstStyle/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/>
              <a:t>Codeup </a:t>
            </a:r>
            <a:r>
              <a:rPr lang="ko-KR" altLang="en-US"/>
              <a:t>풀이하기</a:t>
            </a:r>
          </a:p>
          <a:p>
            <a:pPr marL="0" lvl="0" indent="0" algn="ctr">
              <a:lnSpc>
                <a:spcPct val="300000"/>
              </a:lnSpc>
              <a:buNone/>
              <a:defRPr/>
            </a:pPr>
            <a:r>
              <a:rPr lang="en-US" altLang="ko-KR"/>
              <a:t>1010 ~ 1015</a:t>
            </a:r>
            <a:r>
              <a:rPr lang="ko-KR" altLang="en-US"/>
              <a:t>번까지 풀기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1363</Words>
  <Application>Microsoft Office PowerPoint</Application>
  <PresentationFormat>와이드스크린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Söhne</vt:lpstr>
      <vt:lpstr>맑은 고딕</vt:lpstr>
      <vt:lpstr>한컴산뜻돋움</vt:lpstr>
      <vt:lpstr>Arial</vt:lpstr>
      <vt:lpstr>Office 테마</vt:lpstr>
      <vt:lpstr>정보보안 멘토링 - C언어 기초</vt:lpstr>
      <vt:lpstr>C언어란?</vt:lpstr>
      <vt:lpstr>C언어의 장단점</vt:lpstr>
      <vt:lpstr>C언어의 기본 형태</vt:lpstr>
      <vt:lpstr>Printf : 출력, output</vt:lpstr>
      <vt:lpstr>문제 풀이</vt:lpstr>
      <vt:lpstr>자료형과 변수 선언</vt:lpstr>
      <vt:lpstr>scanf : 입력, input</vt:lpstr>
      <vt:lpstr>문제 풀이</vt:lpstr>
      <vt:lpstr>연산자 : 변수나 값들을 연산하는 기호를 의미</vt:lpstr>
      <vt:lpstr>조건문 : 값을 비교하고 참과 거짓을 판별하는 문장</vt:lpstr>
      <vt:lpstr>제어문1 : 프로그램의 실행 흐름을 제어하는 문장</vt:lpstr>
      <vt:lpstr>문제 풀이</vt:lpstr>
      <vt:lpstr>제어문2 : 프로그램의 실행흐름을 제어하는 문장</vt:lpstr>
      <vt:lpstr>제어문3 : 프로그램의 실행 흐름을 제어하는 문장</vt:lpstr>
      <vt:lpstr>문제 풀이</vt:lpstr>
      <vt:lpstr>끝인사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정보보안 멘토링 - C언어 기초</dc:title>
  <dc:creator>박여웅</dc:creator>
  <cp:lastModifiedBy>박여웅</cp:lastModifiedBy>
  <cp:revision>38</cp:revision>
  <dcterms:created xsi:type="dcterms:W3CDTF">2023-03-23T15:04:04Z</dcterms:created>
  <dcterms:modified xsi:type="dcterms:W3CDTF">2023-03-24T04:04:59Z</dcterms:modified>
  <cp:version/>
</cp:coreProperties>
</file>