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9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Ailo Bongo" userId="29d9ecbc-f6fd-4d9f-8808-74c348e04348" providerId="ADAL" clId="{ECE15EF8-5E47-404F-80D7-EF2E4AE3AEC9}"/>
    <pc:docChg chg="custSel addSld modSld">
      <pc:chgData name="Lars Ailo Bongo" userId="29d9ecbc-f6fd-4d9f-8808-74c348e04348" providerId="ADAL" clId="{ECE15EF8-5E47-404F-80D7-EF2E4AE3AEC9}" dt="2023-05-02T21:36:09.327" v="180" actId="14100"/>
      <pc:docMkLst>
        <pc:docMk/>
      </pc:docMkLst>
      <pc:sldChg chg="modSp mod">
        <pc:chgData name="Lars Ailo Bongo" userId="29d9ecbc-f6fd-4d9f-8808-74c348e04348" providerId="ADAL" clId="{ECE15EF8-5E47-404F-80D7-EF2E4AE3AEC9}" dt="2023-05-02T21:19:39.131" v="5" actId="20577"/>
        <pc:sldMkLst>
          <pc:docMk/>
          <pc:sldMk cId="0" sldId="257"/>
        </pc:sldMkLst>
        <pc:spChg chg="mod">
          <ac:chgData name="Lars Ailo Bongo" userId="29d9ecbc-f6fd-4d9f-8808-74c348e04348" providerId="ADAL" clId="{ECE15EF8-5E47-404F-80D7-EF2E4AE3AEC9}" dt="2023-05-02T21:19:39.131" v="5" actId="20577"/>
          <ac:spMkLst>
            <pc:docMk/>
            <pc:sldMk cId="0" sldId="257"/>
            <ac:spMk id="147" creationId="{00000000-0000-0000-0000-000000000000}"/>
          </ac:spMkLst>
        </pc:spChg>
      </pc:sldChg>
      <pc:sldChg chg="modSp mod">
        <pc:chgData name="Lars Ailo Bongo" userId="29d9ecbc-f6fd-4d9f-8808-74c348e04348" providerId="ADAL" clId="{ECE15EF8-5E47-404F-80D7-EF2E4AE3AEC9}" dt="2023-05-02T21:20:02.085" v="9" actId="20577"/>
        <pc:sldMkLst>
          <pc:docMk/>
          <pc:sldMk cId="0" sldId="258"/>
        </pc:sldMkLst>
        <pc:spChg chg="mod">
          <ac:chgData name="Lars Ailo Bongo" userId="29d9ecbc-f6fd-4d9f-8808-74c348e04348" providerId="ADAL" clId="{ECE15EF8-5E47-404F-80D7-EF2E4AE3AEC9}" dt="2023-05-02T21:20:02.085" v="9" actId="20577"/>
          <ac:spMkLst>
            <pc:docMk/>
            <pc:sldMk cId="0" sldId="258"/>
            <ac:spMk id="148" creationId="{00000000-0000-0000-0000-000000000000}"/>
          </ac:spMkLst>
        </pc:spChg>
      </pc:sldChg>
      <pc:sldChg chg="modSp mod">
        <pc:chgData name="Lars Ailo Bongo" userId="29d9ecbc-f6fd-4d9f-8808-74c348e04348" providerId="ADAL" clId="{ECE15EF8-5E47-404F-80D7-EF2E4AE3AEC9}" dt="2023-05-02T21:22:07.606" v="80" actId="790"/>
        <pc:sldMkLst>
          <pc:docMk/>
          <pc:sldMk cId="0" sldId="264"/>
        </pc:sldMkLst>
        <pc:spChg chg="mod">
          <ac:chgData name="Lars Ailo Bongo" userId="29d9ecbc-f6fd-4d9f-8808-74c348e04348" providerId="ADAL" clId="{ECE15EF8-5E47-404F-80D7-EF2E4AE3AEC9}" dt="2023-05-02T21:22:07.606" v="80" actId="790"/>
          <ac:spMkLst>
            <pc:docMk/>
            <pc:sldMk cId="0" sldId="264"/>
            <ac:spMk id="247" creationId="{00000000-0000-0000-0000-000000000000}"/>
          </ac:spMkLst>
        </pc:spChg>
      </pc:sldChg>
      <pc:sldChg chg="modSp mod">
        <pc:chgData name="Lars Ailo Bongo" userId="29d9ecbc-f6fd-4d9f-8808-74c348e04348" providerId="ADAL" clId="{ECE15EF8-5E47-404F-80D7-EF2E4AE3AEC9}" dt="2023-05-02T21:22:16.592" v="82" actId="20577"/>
        <pc:sldMkLst>
          <pc:docMk/>
          <pc:sldMk cId="0" sldId="265"/>
        </pc:sldMkLst>
        <pc:spChg chg="mod">
          <ac:chgData name="Lars Ailo Bongo" userId="29d9ecbc-f6fd-4d9f-8808-74c348e04348" providerId="ADAL" clId="{ECE15EF8-5E47-404F-80D7-EF2E4AE3AEC9}" dt="2023-05-02T21:22:16.592" v="82" actId="20577"/>
          <ac:spMkLst>
            <pc:docMk/>
            <pc:sldMk cId="0" sldId="265"/>
            <ac:spMk id="249" creationId="{00000000-0000-0000-0000-000000000000}"/>
          </ac:spMkLst>
        </pc:spChg>
      </pc:sldChg>
      <pc:sldChg chg="modSp mod">
        <pc:chgData name="Lars Ailo Bongo" userId="29d9ecbc-f6fd-4d9f-8808-74c348e04348" providerId="ADAL" clId="{ECE15EF8-5E47-404F-80D7-EF2E4AE3AEC9}" dt="2023-05-02T21:24:44.500" v="156" actId="20577"/>
        <pc:sldMkLst>
          <pc:docMk/>
          <pc:sldMk cId="0" sldId="277"/>
        </pc:sldMkLst>
        <pc:spChg chg="mod">
          <ac:chgData name="Lars Ailo Bongo" userId="29d9ecbc-f6fd-4d9f-8808-74c348e04348" providerId="ADAL" clId="{ECE15EF8-5E47-404F-80D7-EF2E4AE3AEC9}" dt="2023-05-02T21:24:44.500" v="156" actId="20577"/>
          <ac:spMkLst>
            <pc:docMk/>
            <pc:sldMk cId="0" sldId="277"/>
            <ac:spMk id="273" creationId="{00000000-0000-0000-0000-000000000000}"/>
          </ac:spMkLst>
        </pc:spChg>
      </pc:sldChg>
      <pc:sldChg chg="modSp mod">
        <pc:chgData name="Lars Ailo Bongo" userId="29d9ecbc-f6fd-4d9f-8808-74c348e04348" providerId="ADAL" clId="{ECE15EF8-5E47-404F-80D7-EF2E4AE3AEC9}" dt="2023-05-02T21:25:10.579" v="172" actId="20577"/>
        <pc:sldMkLst>
          <pc:docMk/>
          <pc:sldMk cId="0" sldId="280"/>
        </pc:sldMkLst>
        <pc:spChg chg="mod">
          <ac:chgData name="Lars Ailo Bongo" userId="29d9ecbc-f6fd-4d9f-8808-74c348e04348" providerId="ADAL" clId="{ECE15EF8-5E47-404F-80D7-EF2E4AE3AEC9}" dt="2023-05-02T21:25:10.579" v="172" actId="20577"/>
          <ac:spMkLst>
            <pc:docMk/>
            <pc:sldMk cId="0" sldId="280"/>
            <ac:spMk id="279" creationId="{00000000-0000-0000-0000-000000000000}"/>
          </ac:spMkLst>
        </pc:spChg>
      </pc:sldChg>
      <pc:sldChg chg="addSp delSp modSp new mod">
        <pc:chgData name="Lars Ailo Bongo" userId="29d9ecbc-f6fd-4d9f-8808-74c348e04348" providerId="ADAL" clId="{ECE15EF8-5E47-404F-80D7-EF2E4AE3AEC9}" dt="2023-05-02T21:36:09.327" v="180" actId="14100"/>
        <pc:sldMkLst>
          <pc:docMk/>
          <pc:sldMk cId="2673798593" sldId="289"/>
        </pc:sldMkLst>
        <pc:spChg chg="del">
          <ac:chgData name="Lars Ailo Bongo" userId="29d9ecbc-f6fd-4d9f-8808-74c348e04348" providerId="ADAL" clId="{ECE15EF8-5E47-404F-80D7-EF2E4AE3AEC9}" dt="2023-05-02T21:36:00.998" v="175" actId="478"/>
          <ac:spMkLst>
            <pc:docMk/>
            <pc:sldMk cId="2673798593" sldId="289"/>
            <ac:spMk id="2" creationId="{9CF228E3-EE94-DD95-86B1-9E81B52FCF24}"/>
          </ac:spMkLst>
        </pc:spChg>
        <pc:spChg chg="del">
          <ac:chgData name="Lars Ailo Bongo" userId="29d9ecbc-f6fd-4d9f-8808-74c348e04348" providerId="ADAL" clId="{ECE15EF8-5E47-404F-80D7-EF2E4AE3AEC9}" dt="2023-05-02T21:35:58.463" v="174" actId="478"/>
          <ac:spMkLst>
            <pc:docMk/>
            <pc:sldMk cId="2673798593" sldId="289"/>
            <ac:spMk id="3" creationId="{AE8BA461-0372-C111-8332-AF4C5C7ABC8B}"/>
          </ac:spMkLst>
        </pc:spChg>
        <pc:picChg chg="add mod">
          <ac:chgData name="Lars Ailo Bongo" userId="29d9ecbc-f6fd-4d9f-8808-74c348e04348" providerId="ADAL" clId="{ECE15EF8-5E47-404F-80D7-EF2E4AE3AEC9}" dt="2023-05-02T21:36:09.327" v="180" actId="14100"/>
          <ac:picMkLst>
            <pc:docMk/>
            <pc:sldMk cId="2673798593" sldId="289"/>
            <ac:picMk id="5" creationId="{A419438E-EB0E-F247-7686-4D652033C2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70320" y="4036320"/>
            <a:ext cx="788832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384948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712760" y="1751040"/>
            <a:ext cx="384948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70320" y="4036320"/>
            <a:ext cx="384948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4712760" y="4036320"/>
            <a:ext cx="384948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253980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3337560" y="1751040"/>
            <a:ext cx="253980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04800" y="1751040"/>
            <a:ext cx="253980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670320" y="4036320"/>
            <a:ext cx="253980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/>
          </p:nvPr>
        </p:nvSpPr>
        <p:spPr>
          <a:xfrm>
            <a:off x="3337560" y="4036320"/>
            <a:ext cx="253980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/>
          </p:nvPr>
        </p:nvSpPr>
        <p:spPr>
          <a:xfrm>
            <a:off x="6004800" y="4036320"/>
            <a:ext cx="253980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F077E11-6564-42E9-A4E6-AE17D11A345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C529B0F-992F-4EC6-9571-F09AD804109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0BFA362-DA70-4CEC-AE64-AAEBE5CEBC1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3849480" cy="437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712760" y="1751040"/>
            <a:ext cx="3849480" cy="437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42A70D3-FC16-4B74-8C9F-2E4847A302C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C8F36B-B938-4872-A8B3-39D99AAE52D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70320" y="300240"/>
            <a:ext cx="7879680" cy="564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E93F0E-5146-4E16-8223-85B484B7CF6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384948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712760" y="1751040"/>
            <a:ext cx="3849480" cy="437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70320" y="4036320"/>
            <a:ext cx="384948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B6E577C-0DFA-464D-80DB-270AF7F9ADB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3849480" cy="437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712760" y="1751040"/>
            <a:ext cx="384948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712760" y="4036320"/>
            <a:ext cx="384948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40BB830-369F-4FE9-BA35-84150AE6BE6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384948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712760" y="1751040"/>
            <a:ext cx="384948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70320" y="4036320"/>
            <a:ext cx="788832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6E7033-2169-4D65-BD05-D25DBCABF3F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70320" y="4036320"/>
            <a:ext cx="788832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2D1FEA1-384C-4A60-94CB-F3B179E8D81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384948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712760" y="1751040"/>
            <a:ext cx="384948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70320" y="4036320"/>
            <a:ext cx="384948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4712760" y="4036320"/>
            <a:ext cx="384948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33A2357-0B50-4AF3-A4AF-7652B0A9170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253980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3337560" y="1751040"/>
            <a:ext cx="253980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004800" y="1751040"/>
            <a:ext cx="253980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670320" y="4036320"/>
            <a:ext cx="253980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3337560" y="4036320"/>
            <a:ext cx="253980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6004800" y="4036320"/>
            <a:ext cx="253980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949869C-1CB7-4FF5-94AE-03CE002CF33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4BD0CFB-041F-4029-853A-CE8FC4504D6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73E1ABA-099B-430D-846C-E4E323F47D6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75B2A72-3EAD-4D53-8C02-F8B631BCE6E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3849480" cy="437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712760" y="1751040"/>
            <a:ext cx="3849480" cy="437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95A4E96-0B7C-4E8F-B8A2-CE0B8A47B4A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F65C358-2C5F-4769-ABE1-DA125196895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70320" y="300240"/>
            <a:ext cx="7879680" cy="564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9286B0-FC80-4713-83E4-F54A79EE412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384948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712760" y="1751040"/>
            <a:ext cx="3849480" cy="437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70320" y="4036320"/>
            <a:ext cx="384948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C7F98B1-2ADF-42F6-AE43-347224F0D7A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3849480" cy="437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712760" y="1751040"/>
            <a:ext cx="384948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712760" y="4036320"/>
            <a:ext cx="384948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AC2B445-593C-4E86-9572-C24C9465C45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384948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712760" y="1751040"/>
            <a:ext cx="384948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70320" y="4036320"/>
            <a:ext cx="788832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71785B5-E79E-44AD-B6C8-B3C17DF12F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70320" y="4036320"/>
            <a:ext cx="788832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3C4C355-CD8F-4F69-908E-8F8D3387EEA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384948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712760" y="1751040"/>
            <a:ext cx="384948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70320" y="4036320"/>
            <a:ext cx="384948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4712760" y="4036320"/>
            <a:ext cx="384948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A89A719-FD6B-4890-9641-F7F4FB9970B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253980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3337560" y="1751040"/>
            <a:ext cx="253980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004800" y="1751040"/>
            <a:ext cx="253980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670320" y="4036320"/>
            <a:ext cx="253980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/>
          </p:nvPr>
        </p:nvSpPr>
        <p:spPr>
          <a:xfrm>
            <a:off x="3337560" y="4036320"/>
            <a:ext cx="253980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/>
          </p:nvPr>
        </p:nvSpPr>
        <p:spPr>
          <a:xfrm>
            <a:off x="6004800" y="4036320"/>
            <a:ext cx="253980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0C4E73-3467-42D1-9ECE-666F2D7DF53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3849480" cy="437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712760" y="1751040"/>
            <a:ext cx="3849480" cy="437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670320" y="300240"/>
            <a:ext cx="7879680" cy="564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384948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712760" y="1751040"/>
            <a:ext cx="3849480" cy="437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70320" y="4036320"/>
            <a:ext cx="384948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3849480" cy="437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712760" y="1751040"/>
            <a:ext cx="384948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712760" y="4036320"/>
            <a:ext cx="384948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384948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712760" y="1751040"/>
            <a:ext cx="384948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70320" y="4036320"/>
            <a:ext cx="7888320" cy="208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7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 rotWithShape="0">
            <a:gsLst>
              <a:gs pos="54000">
                <a:srgbClr val="FFFFFF"/>
              </a:gs>
              <a:gs pos="100000">
                <a:srgbClr val="A8C8E0">
                  <a:alpha val="54117"/>
                </a:srgbClr>
              </a:gs>
            </a:gsLst>
            <a:lin ang="3300000"/>
          </a:gra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Rett linje 9"/>
          <p:cNvSpPr/>
          <p:nvPr/>
        </p:nvSpPr>
        <p:spPr>
          <a:xfrm flipH="1">
            <a:off x="8380080" y="4772160"/>
            <a:ext cx="763560" cy="208584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Rett linje 11"/>
          <p:cNvSpPr/>
          <p:nvPr/>
        </p:nvSpPr>
        <p:spPr>
          <a:xfrm flipH="1">
            <a:off x="6927120" y="5850000"/>
            <a:ext cx="2216520" cy="1007640"/>
          </a:xfrm>
          <a:prstGeom prst="line">
            <a:avLst/>
          </a:prstGeom>
          <a:ln>
            <a:solidFill>
              <a:srgbClr val="15718F">
                <a:alpha val="16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Rett linje 13"/>
          <p:cNvSpPr/>
          <p:nvPr/>
        </p:nvSpPr>
        <p:spPr>
          <a:xfrm flipH="1">
            <a:off x="8686440" y="5695920"/>
            <a:ext cx="457200" cy="1161720"/>
          </a:xfrm>
          <a:prstGeom prst="line">
            <a:avLst/>
          </a:prstGeom>
          <a:ln w="19050">
            <a:solidFill>
              <a:srgbClr val="00617F">
                <a:alpha val="60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Rett linje 15"/>
          <p:cNvSpPr/>
          <p:nvPr/>
        </p:nvSpPr>
        <p:spPr>
          <a:xfrm>
            <a:off x="770040" y="1603080"/>
            <a:ext cx="7788600" cy="1800"/>
          </a:xfrm>
          <a:prstGeom prst="line">
            <a:avLst/>
          </a:prstGeom>
          <a:ln w="12700">
            <a:solidFill>
              <a:srgbClr val="00617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Rektangel 8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 rotWithShape="0">
            <a:gsLst>
              <a:gs pos="0">
                <a:srgbClr val="9BC7C8"/>
              </a:gs>
              <a:gs pos="100000">
                <a:srgbClr val="00617F"/>
              </a:gs>
            </a:gsLst>
            <a:lin ang="1320000"/>
          </a:gra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91052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nb-NO" sz="2600" b="1" strike="noStrike" spc="-1">
                <a:solidFill>
                  <a:srgbClr val="000000"/>
                </a:solidFill>
                <a:latin typeface="Arial"/>
              </a:rPr>
              <a:t>Klikk for å redigere tittelstil</a:t>
            </a:r>
            <a:endParaRPr lang="nb-NO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Rett linje 14"/>
          <p:cNvSpPr/>
          <p:nvPr/>
        </p:nvSpPr>
        <p:spPr>
          <a:xfrm flipV="1">
            <a:off x="2189880" y="3750120"/>
            <a:ext cx="6954120" cy="3107880"/>
          </a:xfrm>
          <a:prstGeom prst="line">
            <a:avLst/>
          </a:prstGeom>
          <a:ln>
            <a:solidFill>
              <a:srgbClr val="59A1A2">
                <a:lumMod val="60000"/>
                <a:lumOff val="40000"/>
                <a:alpha val="35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Rett linje 16"/>
          <p:cNvSpPr/>
          <p:nvPr/>
        </p:nvSpPr>
        <p:spPr>
          <a:xfrm>
            <a:off x="5950080" y="2559960"/>
            <a:ext cx="2030040" cy="4297680"/>
          </a:xfrm>
          <a:prstGeom prst="line">
            <a:avLst/>
          </a:prstGeom>
          <a:ln w="19050">
            <a:solidFill>
              <a:srgbClr val="59A1A2">
                <a:lumMod val="60000"/>
                <a:lumOff val="40000"/>
                <a:alpha val="60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Rett linje 17"/>
          <p:cNvSpPr/>
          <p:nvPr/>
        </p:nvSpPr>
        <p:spPr>
          <a:xfrm>
            <a:off x="5370120" y="4006080"/>
            <a:ext cx="3773880" cy="1504080"/>
          </a:xfrm>
          <a:prstGeom prst="line">
            <a:avLst/>
          </a:prstGeom>
          <a:ln w="19050">
            <a:solidFill>
              <a:srgbClr val="59A1A2">
                <a:lumMod val="60000"/>
                <a:lumOff val="40000"/>
                <a:alpha val="25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Rett linje 11"/>
          <p:cNvSpPr/>
          <p:nvPr/>
        </p:nvSpPr>
        <p:spPr>
          <a:xfrm flipH="1">
            <a:off x="4306320" y="0"/>
            <a:ext cx="2620080" cy="6858000"/>
          </a:xfrm>
          <a:prstGeom prst="line">
            <a:avLst/>
          </a:prstGeom>
          <a:ln w="50800">
            <a:solidFill>
              <a:srgbClr val="F1B523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Rett linje 27"/>
          <p:cNvSpPr/>
          <p:nvPr/>
        </p:nvSpPr>
        <p:spPr>
          <a:xfrm>
            <a:off x="790560" y="3470400"/>
            <a:ext cx="4579560" cy="144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2" name="Bilde 19" descr="LogoNorsk.png"/>
          <p:cNvPicPr/>
          <p:nvPr/>
        </p:nvPicPr>
        <p:blipFill>
          <a:blip r:embed="rId14"/>
          <a:stretch/>
        </p:blipFill>
        <p:spPr>
          <a:xfrm>
            <a:off x="8137080" y="599040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13" name="Bilde 20" descr="UiT_Navn_en_blaa1.png"/>
          <p:cNvPicPr/>
          <p:nvPr/>
        </p:nvPicPr>
        <p:blipFill>
          <a:blip r:embed="rId15"/>
          <a:stretch/>
        </p:blipFill>
        <p:spPr>
          <a:xfrm>
            <a:off x="0" y="0"/>
            <a:ext cx="1359720" cy="2286360"/>
          </a:xfrm>
          <a:prstGeom prst="rect">
            <a:avLst/>
          </a:prstGeom>
          <a:ln w="0">
            <a:noFill/>
          </a:ln>
        </p:spPr>
      </p:pic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b-NO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b-NO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ktangel 7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 rotWithShape="0">
            <a:gsLst>
              <a:gs pos="54000">
                <a:srgbClr val="FFFFFF"/>
              </a:gs>
              <a:gs pos="100000">
                <a:srgbClr val="A8C8E0">
                  <a:alpha val="54117"/>
                </a:srgbClr>
              </a:gs>
            </a:gsLst>
            <a:lin ang="3300000"/>
          </a:gra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" name="Rett linje 9"/>
          <p:cNvSpPr/>
          <p:nvPr/>
        </p:nvSpPr>
        <p:spPr>
          <a:xfrm flipH="1">
            <a:off x="8380080" y="4772160"/>
            <a:ext cx="763560" cy="208584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Rett linje 11"/>
          <p:cNvSpPr/>
          <p:nvPr/>
        </p:nvSpPr>
        <p:spPr>
          <a:xfrm flipH="1">
            <a:off x="6927120" y="5850000"/>
            <a:ext cx="2216520" cy="1007640"/>
          </a:xfrm>
          <a:prstGeom prst="line">
            <a:avLst/>
          </a:prstGeom>
          <a:ln>
            <a:solidFill>
              <a:srgbClr val="15718F">
                <a:alpha val="16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Rett linje 13"/>
          <p:cNvSpPr/>
          <p:nvPr/>
        </p:nvSpPr>
        <p:spPr>
          <a:xfrm flipH="1">
            <a:off x="8686440" y="5695920"/>
            <a:ext cx="457200" cy="1161720"/>
          </a:xfrm>
          <a:prstGeom prst="line">
            <a:avLst/>
          </a:prstGeom>
          <a:ln w="19050">
            <a:solidFill>
              <a:srgbClr val="00617F">
                <a:alpha val="60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Rett linje 15"/>
          <p:cNvSpPr/>
          <p:nvPr/>
        </p:nvSpPr>
        <p:spPr>
          <a:xfrm>
            <a:off x="770040" y="1603080"/>
            <a:ext cx="7788600" cy="1800"/>
          </a:xfrm>
          <a:prstGeom prst="line">
            <a:avLst/>
          </a:prstGeom>
          <a:ln w="12700">
            <a:solidFill>
              <a:srgbClr val="00617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nb-NO" sz="2600" b="1" strike="noStrike" spc="-1">
                <a:solidFill>
                  <a:srgbClr val="000000"/>
                </a:solidFill>
                <a:latin typeface="Arial"/>
              </a:rPr>
              <a:t>Klikk for å redigere tittelstil</a:t>
            </a:r>
            <a:endParaRPr lang="nb-NO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nb-NO" sz="1800" b="0" strike="noStrike" spc="-1">
                <a:solidFill>
                  <a:srgbClr val="000000"/>
                </a:solidFill>
                <a:latin typeface="Arial"/>
              </a:rPr>
              <a:t>Klikk for å redigere tekststiler i malen</a:t>
            </a: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nb-NO" sz="1800" b="0" strike="noStrike" spc="-1">
                <a:solidFill>
                  <a:srgbClr val="000000"/>
                </a:solidFill>
                <a:latin typeface="Arial"/>
              </a:rPr>
              <a:t>Andre nivå</a:t>
            </a:r>
          </a:p>
          <a:p>
            <a:pPr marL="1143000" lvl="2" indent="-2286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nb-NO" sz="1400" b="0" strike="noStrike" spc="-1">
                <a:solidFill>
                  <a:srgbClr val="000000"/>
                </a:solidFill>
                <a:latin typeface="Arial"/>
              </a:rPr>
              <a:t>Tredje nivå</a:t>
            </a:r>
          </a:p>
          <a:p>
            <a:pPr marL="1600200" lvl="3" indent="-2286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lang="nb-NO" sz="1400" b="0" strike="noStrike" spc="-1">
                <a:solidFill>
                  <a:srgbClr val="000000"/>
                </a:solidFill>
                <a:latin typeface="Arial"/>
              </a:rPr>
              <a:t>Fjerde nivå</a:t>
            </a:r>
          </a:p>
          <a:p>
            <a:pPr marL="2057400" lvl="4" indent="-2286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»"/>
            </a:pPr>
            <a:r>
              <a:rPr lang="nb-NO" sz="1400" b="0" strike="noStrike" spc="-1">
                <a:solidFill>
                  <a:srgbClr val="000000"/>
                </a:solidFill>
                <a:latin typeface="Arial"/>
              </a:rPr>
              <a:t>Femte nivå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dt" idx="1"/>
          </p:nvPr>
        </p:nvSpPr>
        <p:spPr>
          <a:xfrm>
            <a:off x="712440" y="6356520"/>
            <a:ext cx="64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nb-NO" sz="90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nb-NO" sz="900" b="0" strike="noStrike" spc="-1">
                <a:solidFill>
                  <a:srgbClr val="8B8B8B"/>
                </a:solidFill>
                <a:latin typeface="Arial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ftr" idx="2"/>
          </p:nvPr>
        </p:nvSpPr>
        <p:spPr>
          <a:xfrm>
            <a:off x="149112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0" name="PlaceHolder 5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1826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nb-NO" sz="120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DA606F-9B53-4C58-8936-5C03C7E5261F}" type="slidenum">
              <a:rPr lang="nb-NO" sz="120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ktangel 7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 rotWithShape="0">
            <a:gsLst>
              <a:gs pos="54000">
                <a:srgbClr val="FFFFFF"/>
              </a:gs>
              <a:gs pos="100000">
                <a:srgbClr val="A8C8E0">
                  <a:alpha val="54117"/>
                </a:srgbClr>
              </a:gs>
            </a:gsLst>
            <a:lin ang="3300000"/>
          </a:gra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8" name="Rett linje 9"/>
          <p:cNvSpPr/>
          <p:nvPr/>
        </p:nvSpPr>
        <p:spPr>
          <a:xfrm flipH="1">
            <a:off x="8380080" y="4772160"/>
            <a:ext cx="763560" cy="208584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9" name="Rett linje 11"/>
          <p:cNvSpPr/>
          <p:nvPr/>
        </p:nvSpPr>
        <p:spPr>
          <a:xfrm flipH="1">
            <a:off x="6927120" y="5850000"/>
            <a:ext cx="2216520" cy="1007640"/>
          </a:xfrm>
          <a:prstGeom prst="line">
            <a:avLst/>
          </a:prstGeom>
          <a:ln>
            <a:solidFill>
              <a:srgbClr val="15718F">
                <a:alpha val="16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0" name="Rett linje 13"/>
          <p:cNvSpPr/>
          <p:nvPr/>
        </p:nvSpPr>
        <p:spPr>
          <a:xfrm flipH="1">
            <a:off x="8686440" y="5695920"/>
            <a:ext cx="457200" cy="1161720"/>
          </a:xfrm>
          <a:prstGeom prst="line">
            <a:avLst/>
          </a:prstGeom>
          <a:ln w="19050">
            <a:solidFill>
              <a:srgbClr val="00617F">
                <a:alpha val="60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1" name="Rett linje 15"/>
          <p:cNvSpPr/>
          <p:nvPr/>
        </p:nvSpPr>
        <p:spPr>
          <a:xfrm>
            <a:off x="770040" y="1603080"/>
            <a:ext cx="7788600" cy="1800"/>
          </a:xfrm>
          <a:prstGeom prst="line">
            <a:avLst/>
          </a:prstGeom>
          <a:ln w="12700">
            <a:solidFill>
              <a:srgbClr val="00617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2" name="Rektangel 4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 rotWithShape="0">
            <a:gsLst>
              <a:gs pos="54000">
                <a:srgbClr val="FFFFFF"/>
              </a:gs>
              <a:gs pos="100000">
                <a:srgbClr val="A8C8E0">
                  <a:alpha val="54117"/>
                </a:srgbClr>
              </a:gs>
            </a:gsLst>
            <a:lin ang="3300000"/>
          </a:gra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3" name="PlaceHolder 1"/>
          <p:cNvSpPr>
            <a:spLocks noGrp="1"/>
          </p:cNvSpPr>
          <p:nvPr>
            <p:ph type="dt" idx="4"/>
          </p:nvPr>
        </p:nvSpPr>
        <p:spPr>
          <a:xfrm>
            <a:off x="712440" y="6356520"/>
            <a:ext cx="64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nb-NO" sz="90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nb-NO" sz="900" b="0" strike="noStrike" spc="-1">
                <a:solidFill>
                  <a:srgbClr val="8B8B8B"/>
                </a:solidFill>
                <a:latin typeface="Arial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ftr" idx="5"/>
          </p:nvPr>
        </p:nvSpPr>
        <p:spPr>
          <a:xfrm>
            <a:off x="149112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05" name="PlaceHolder 3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1826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nb-NO" sz="120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A3DE2F-4DA0-4F30-A949-CF8001F8F543}" type="slidenum">
              <a:rPr lang="nb-NO" sz="120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b-NO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b-NO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b-NO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85800" y="191052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Project 6</a:t>
            </a:r>
            <a:br>
              <a:rPr sz="2600"/>
            </a:br>
            <a:r>
              <a:rPr lang="en-US" sz="1800" b="0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File System</a:t>
            </a:r>
            <a:endParaRPr lang="nb-N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94440" y="3666240"/>
            <a:ext cx="776340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INF-2201 Operating System Fundamentals</a:t>
            </a:r>
            <a:br>
              <a:rPr sz="1600"/>
            </a:br>
            <a:r>
              <a:rPr lang="en-US" sz="1600" b="0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Spring 2023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Department of Computer Science</a:t>
            </a:r>
            <a:br>
              <a:rPr sz="1200"/>
            </a:br>
            <a:r>
              <a:rPr lang="en-US" sz="1200" b="0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UiT – The Arctic University of Norway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fs_init() vs fs_mkfs()</a:t>
            </a:r>
            <a:endParaRPr lang="nb-NO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What needs to be done:</a:t>
            </a:r>
            <a:endParaRPr lang="nb-NO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fs_init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(): related to OS</a:t>
            </a:r>
            <a:endParaRPr lang="nb-NO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Takes care of OS-wise FS related initialization.</a:t>
            </a:r>
            <a:endParaRPr lang="nb-NO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Check if file system exists, and if not call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fs_mkfs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()</a:t>
            </a:r>
            <a:endParaRPr lang="nb-NO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Mount file system.</a:t>
            </a:r>
            <a:endParaRPr lang="nb-NO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fs_mkfs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(): related to the FS on disk</a:t>
            </a:r>
            <a:endParaRPr lang="nb-NO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Initialization of the FS itself.</a:t>
            </a:r>
            <a:endParaRPr lang="nb-NO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How to tell what to put where?</a:t>
            </a:r>
            <a:endParaRPr lang="nb-NO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Think what will happen if you have two disks in your system.</a:t>
            </a:r>
            <a:endParaRPr lang="nb-NO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When to initialize the (global)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inode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table?</a:t>
            </a:r>
            <a:endParaRPr lang="nb-NO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When to set bitmaps and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inodes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to be free?</a:t>
            </a:r>
            <a:endParaRPr lang="nb-NO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When to set “current directory”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inode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for processes?</a:t>
            </a:r>
            <a:endParaRPr lang="nb-NO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File creation and deletion</a:t>
            </a:r>
            <a:endParaRPr lang="nb-NO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fs_open(), fs_link(), fs_unlink()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open: create a new file if it does not exist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link: hard link to a file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Create a link to an existing file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Hard vs soft link?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unlink: delete a file if link count == 0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Also delete directory entry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File Access</a:t>
            </a:r>
            <a:endParaRPr lang="nb-NO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open: open existing file (allocate file descriptor)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read: read bytes from open file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write: write bytes to open file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lseek: change position in file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close: free file descriptor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Directories</a:t>
            </a:r>
            <a:endParaRPr lang="nb-NO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Like a file: list of files and directories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Name to inode number mapping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Can read it like a file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Use existing file I/O functions to do directory manipulation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Avoid duplicate efforts internally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Always has at least 2 entries: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“.” – current directory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“..” – parent directory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Directories (implementation)</a:t>
            </a:r>
            <a:endParaRPr lang="nb-NO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mkdir: make a directory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Create an entry in parent directory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Create two directory entries in the new directory (“.” and “..”)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rmdir: remove directory if empty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chdir: change the current directory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For relative path names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Example: mkdir()</a:t>
            </a:r>
            <a:endParaRPr lang="nb-NO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int fs_mkdir(char *file_name)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{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 if (file_name exists) return ERROR;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 /* allocate data block */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 /* allocate inode */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 /* set directory entries for “.” and “..” */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 /* set inode entries appropriately */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 /* update parent */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 return SUCCESS;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}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Absolute pathnames</a:t>
            </a:r>
            <a:endParaRPr lang="nb-NO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Do we need to support absolute pathnames?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When I am in “/foo”, do I need to support chdir /bar/tmp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Yes, but it is almost the same as supporting relative paths!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Only difference: which inode to start at: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Absolute path: start at root inode</a:t>
            </a:r>
            <a:endParaRPr lang="nb-NO" sz="1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Relative path: start at current working directory</a:t>
            </a:r>
            <a:endParaRPr lang="nb-NO" sz="1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Hint: test first character in path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If “/”, then path is absolute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Else, it is relative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Extra hint: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Advance string pointer beyond first “/” if absolute path, before resolving path.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Removing a directory</a:t>
            </a:r>
            <a:endParaRPr lang="nb-NO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Do we need to support recursive directory removal?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i.e. remove all the subdirectories and files contained in the parent directory?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No, you don’t need to.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OK to just return error if directory to be removed is non-empty.</a:t>
            </a:r>
            <a:endParaRPr lang="nb-NO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Extra Credits</a:t>
            </a:r>
            <a:endParaRPr lang="nb-NO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Implement file system caching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Define cache data structures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Modify system calls such that cache is checked before disk data structures.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Implement the LRU replacement policy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Implement a flush operation (fs_flush())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Implement a consistent cache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Data on disk should always be in a consistent state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What if the system crashed during a flush?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In what order must meta-data and data blocks be written to disk?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Extra Credits</a:t>
            </a:r>
            <a:endParaRPr lang="nb-NO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Two-level (or even higher-level) block lists in inodes.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Support bigger file sizes than just 4KB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Implement programs (and kernel) as files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“load plane” instead of “load 1”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How can you start a kernel whose image in in a file (anywhere on the disk”?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File system</a:t>
            </a:r>
            <a:endParaRPr lang="nb-NO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Implement simple UNIX-like file system</a:t>
            </a:r>
            <a:endParaRPr lang="nb-NO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Abstractions:</a:t>
            </a:r>
            <a:endParaRPr lang="nb-NO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Directories and files (instead of just blocks like before)</a:t>
            </a:r>
            <a:endParaRPr lang="nb-NO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Features:</a:t>
            </a:r>
            <a:endParaRPr lang="nb-NO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Naming and creation of files and directories</a:t>
            </a:r>
            <a:endParaRPr lang="nb-NO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open(), close(),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mkdir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(), and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rmdir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()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syscalls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and shell commands</a:t>
            </a:r>
            <a:endParaRPr lang="nb-NO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File access with read(), write(), and seek()</a:t>
            </a:r>
            <a:endParaRPr lang="nb-NO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stat() command</a:t>
            </a:r>
            <a:endParaRPr lang="nb-NO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Notably absent:</a:t>
            </a:r>
            <a:endParaRPr lang="nb-NO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Permissions for directory and file access</a:t>
            </a:r>
            <a:endParaRPr lang="nb-NO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User management</a:t>
            </a:r>
            <a:endParaRPr lang="nb-NO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Anything “advanced” for good performance</a:t>
            </a:r>
            <a:endParaRPr lang="nb-NO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File system check</a:t>
            </a:r>
            <a:endParaRPr lang="nb-NO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File system check function is useful for debugging (but not a requirement nor extra credit).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Verify integrity of: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Superblock magic number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Block allocations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Inode allocations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Bitmaps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Directory content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…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Doing the assignment</a:t>
            </a:r>
            <a:endParaRPr lang="nb-NO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Mostly under Linux environment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Use a file to simulate a disk (“make” it, then copy the image file to “floppy.image” whenever you need a new blank one)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Code is provided (*_sim files)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“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make p6sh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” to build, “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./p6sh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” to run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Should be able to move right over to our OS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Do not use any glibc functions in your code (of course)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Shell supports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System calls for file system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Commands like “ls”, “cat foo”, …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~1000 lines of code to be written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Comment it well!!!!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Testing</a:t>
            </a:r>
            <a:endParaRPr lang="nb-NO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You should write your own test cases</a:t>
            </a:r>
            <a:endParaRPr lang="nb-NO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Create a file that uses fs functionality</a:t>
            </a:r>
            <a:endParaRPr lang="nb-NO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Submit these with your code</a:t>
            </a:r>
            <a:endParaRPr lang="nb-NO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Use existing functions already in shell</a:t>
            </a:r>
            <a:endParaRPr lang="nb-NO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Remember to use error codes in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fs_error.h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! It will not be enough returning -1 on failure</a:t>
            </a:r>
            <a:endParaRPr lang="nb-NO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You probably want to use unit tests and Linux debugging tools</a:t>
            </a:r>
            <a:br>
              <a:rPr lang="en-US" sz="1800" b="0" strike="noStrike" spc="-1" dirty="0">
                <a:solidFill>
                  <a:srgbClr val="000000"/>
                </a:solidFill>
                <a:latin typeface="Arial"/>
              </a:rPr>
            </a:b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How you have tested the code should be included in the report</a:t>
            </a:r>
            <a:endParaRPr lang="nb-NO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Design Review</a:t>
            </a:r>
            <a:endParaRPr lang="nb-NO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Describe: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File system disk layout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Super block structure/content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Inode data structure on disk and in memory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Handling of open files in the OS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Free block data structure and management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How to implement link/unlink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File cache design (for extra credits)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Inode free block list design (extra credits)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How to store kernel and processes as files, and how to load a kernel from a file on system start (extra credits)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Design review, code, and report</a:t>
            </a:r>
            <a:endParaRPr lang="nb-NO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As for P1-P5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Hand-in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As for P2 and P4</a:t>
            </a:r>
            <a:endParaRPr lang="en-US" sz="1800" b="0" strike="noStrike" spc="-1" dirty="0">
              <a:latin typeface="Arial"/>
            </a:endParaRPr>
          </a:p>
          <a:p>
            <a:pPr marL="1440"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kstSylinder 3"/>
          <p:cNvSpPr/>
          <p:nvPr/>
        </p:nvSpPr>
        <p:spPr>
          <a:xfrm>
            <a:off x="0" y="3142800"/>
            <a:ext cx="914364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nb-NO" sz="3200" b="0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File Systems in Linux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19438E-EB0E-F247-7686-4D652033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1" y="1436454"/>
            <a:ext cx="8456797" cy="427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98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Ext2</a:t>
            </a:r>
            <a:endParaRPr lang="nb-NO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Similar to what you’re developing.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File system is organized in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</a:rPr>
              <a:t>block groups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Each block group has…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 copy of the super block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Contains info about block groups</a:t>
            </a:r>
            <a:endParaRPr lang="nb-NO" sz="1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Block bitmap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Inode bitmap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Inode table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Data blocks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Group descriptor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Contains info about bitmaps, inodes, and data blocks</a:t>
            </a:r>
            <a:endParaRPr lang="nb-NO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Ext2 FS layout</a:t>
            </a:r>
            <a:endParaRPr lang="nb-NO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Rektangel 3"/>
          <p:cNvSpPr/>
          <p:nvPr/>
        </p:nvSpPr>
        <p:spPr>
          <a:xfrm>
            <a:off x="1691640" y="2925000"/>
            <a:ext cx="5832360" cy="50364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  <a:round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5" name="Rett linje 5"/>
          <p:cNvSpPr/>
          <p:nvPr/>
        </p:nvSpPr>
        <p:spPr>
          <a:xfrm>
            <a:off x="2411640" y="2924640"/>
            <a:ext cx="360" cy="504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86" name="Rett linje 7"/>
          <p:cNvSpPr/>
          <p:nvPr/>
        </p:nvSpPr>
        <p:spPr>
          <a:xfrm>
            <a:off x="4067640" y="2924640"/>
            <a:ext cx="360" cy="504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87" name="Rett linje 8"/>
          <p:cNvSpPr/>
          <p:nvPr/>
        </p:nvSpPr>
        <p:spPr>
          <a:xfrm>
            <a:off x="5724000" y="2924640"/>
            <a:ext cx="360" cy="504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88" name="TekstSylinder 6"/>
          <p:cNvSpPr/>
          <p:nvPr/>
        </p:nvSpPr>
        <p:spPr>
          <a:xfrm>
            <a:off x="1809720" y="3022920"/>
            <a:ext cx="5270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nb-NO" sz="1400" b="0" strike="noStrike" spc="-1">
                <a:solidFill>
                  <a:srgbClr val="000000"/>
                </a:solidFill>
                <a:latin typeface="Calibri"/>
              </a:rPr>
              <a:t>Boot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9" name="TekstSylinder 11"/>
          <p:cNvSpPr/>
          <p:nvPr/>
        </p:nvSpPr>
        <p:spPr>
          <a:xfrm>
            <a:off x="2682720" y="3022920"/>
            <a:ext cx="1162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nb-NO" sz="1400" b="0" strike="noStrike" spc="-1">
                <a:solidFill>
                  <a:srgbClr val="000000"/>
                </a:solidFill>
                <a:latin typeface="Calibri"/>
              </a:rPr>
              <a:t>Block group 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0" name="TekstSylinder 12"/>
          <p:cNvSpPr/>
          <p:nvPr/>
        </p:nvSpPr>
        <p:spPr>
          <a:xfrm>
            <a:off x="4694400" y="2853000"/>
            <a:ext cx="42660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nb-NO" sz="2800" b="0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91" name="TekstSylinder 13"/>
          <p:cNvSpPr/>
          <p:nvPr/>
        </p:nvSpPr>
        <p:spPr>
          <a:xfrm>
            <a:off x="5980320" y="3022920"/>
            <a:ext cx="133308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nb-NO" sz="1400" b="0" strike="noStrike" spc="-1">
                <a:solidFill>
                  <a:srgbClr val="000000"/>
                </a:solidFill>
                <a:latin typeface="Calibri"/>
              </a:rPr>
              <a:t>Block group N-1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2" name="Rektangel 14"/>
          <p:cNvSpPr/>
          <p:nvPr/>
        </p:nvSpPr>
        <p:spPr>
          <a:xfrm>
            <a:off x="1691640" y="4293000"/>
            <a:ext cx="5832360" cy="50364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  <a:round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3" name="Rett linje 15"/>
          <p:cNvSpPr/>
          <p:nvPr/>
        </p:nvSpPr>
        <p:spPr>
          <a:xfrm>
            <a:off x="2411640" y="4293000"/>
            <a:ext cx="360" cy="5040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4" name="Rett linje 16"/>
          <p:cNvSpPr/>
          <p:nvPr/>
        </p:nvSpPr>
        <p:spPr>
          <a:xfrm>
            <a:off x="3175200" y="4293000"/>
            <a:ext cx="360" cy="5040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5" name="Rett linje 17"/>
          <p:cNvSpPr/>
          <p:nvPr/>
        </p:nvSpPr>
        <p:spPr>
          <a:xfrm>
            <a:off x="5436000" y="4293000"/>
            <a:ext cx="360" cy="5040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6" name="TekstSylinder 18"/>
          <p:cNvSpPr/>
          <p:nvPr/>
        </p:nvSpPr>
        <p:spPr>
          <a:xfrm>
            <a:off x="1780920" y="4329720"/>
            <a:ext cx="548280" cy="42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nb-NO" sz="1100" b="0" strike="noStrike" spc="-1">
                <a:solidFill>
                  <a:srgbClr val="000000"/>
                </a:solidFill>
                <a:latin typeface="Calibri"/>
              </a:rPr>
              <a:t>Super-</a:t>
            </a:r>
            <a:br>
              <a:rPr sz="1100"/>
            </a:br>
            <a:r>
              <a:rPr lang="nb-NO" sz="1100" b="0" strike="noStrike" spc="-1">
                <a:solidFill>
                  <a:srgbClr val="000000"/>
                </a:solidFill>
                <a:latin typeface="Calibri"/>
              </a:rPr>
              <a:t>block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97" name="TekstSylinder 22"/>
          <p:cNvSpPr/>
          <p:nvPr/>
        </p:nvSpPr>
        <p:spPr>
          <a:xfrm>
            <a:off x="2414520" y="4329720"/>
            <a:ext cx="761760" cy="42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nb-NO" sz="1100" b="0" strike="noStrike" spc="-1">
                <a:solidFill>
                  <a:srgbClr val="000000"/>
                </a:solidFill>
                <a:latin typeface="Calibri"/>
              </a:rPr>
              <a:t>Group</a:t>
            </a:r>
            <a:br>
              <a:rPr sz="1100"/>
            </a:br>
            <a:r>
              <a:rPr lang="nb-NO" sz="1100" b="0" strike="noStrike" spc="-1">
                <a:solidFill>
                  <a:srgbClr val="000000"/>
                </a:solidFill>
                <a:latin typeface="Calibri"/>
              </a:rPr>
              <a:t>descriptor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98" name="TekstSylinder 23"/>
          <p:cNvSpPr/>
          <p:nvPr/>
        </p:nvSpPr>
        <p:spPr>
          <a:xfrm>
            <a:off x="3206520" y="4329720"/>
            <a:ext cx="585000" cy="42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nb-NO" sz="1100" b="0" strike="noStrike" spc="-1">
                <a:solidFill>
                  <a:srgbClr val="000000"/>
                </a:solidFill>
                <a:latin typeface="Calibri"/>
              </a:rPr>
              <a:t>Block</a:t>
            </a:r>
            <a:br>
              <a:rPr sz="1100"/>
            </a:br>
            <a:r>
              <a:rPr lang="nb-NO" sz="1100" b="0" strike="noStrike" spc="-1">
                <a:solidFill>
                  <a:srgbClr val="000000"/>
                </a:solidFill>
                <a:latin typeface="Calibri"/>
              </a:rPr>
              <a:t>bitmap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99" name="Rett linje 24"/>
          <p:cNvSpPr/>
          <p:nvPr/>
        </p:nvSpPr>
        <p:spPr>
          <a:xfrm>
            <a:off x="3817080" y="4293000"/>
            <a:ext cx="360" cy="5040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0" name="TekstSylinder 25"/>
          <p:cNvSpPr/>
          <p:nvPr/>
        </p:nvSpPr>
        <p:spPr>
          <a:xfrm>
            <a:off x="3854520" y="4329720"/>
            <a:ext cx="585000" cy="42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nb-NO" sz="1100" b="0" strike="noStrike" spc="-1">
                <a:solidFill>
                  <a:srgbClr val="000000"/>
                </a:solidFill>
                <a:latin typeface="Calibri"/>
              </a:rPr>
              <a:t>inode</a:t>
            </a:r>
            <a:br>
              <a:rPr sz="1100"/>
            </a:br>
            <a:r>
              <a:rPr lang="nb-NO" sz="1100" b="0" strike="noStrike" spc="-1">
                <a:solidFill>
                  <a:srgbClr val="000000"/>
                </a:solidFill>
                <a:latin typeface="Calibri"/>
              </a:rPr>
              <a:t>bitmap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01" name="Rett linje 26"/>
          <p:cNvSpPr/>
          <p:nvPr/>
        </p:nvSpPr>
        <p:spPr>
          <a:xfrm>
            <a:off x="4461120" y="4293000"/>
            <a:ext cx="360" cy="5040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2" name="TekstSylinder 27"/>
          <p:cNvSpPr/>
          <p:nvPr/>
        </p:nvSpPr>
        <p:spPr>
          <a:xfrm>
            <a:off x="4693320" y="4329720"/>
            <a:ext cx="504000" cy="42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nb-NO" sz="1100" b="0" strike="noStrike" spc="-1">
                <a:solidFill>
                  <a:srgbClr val="000000"/>
                </a:solidFill>
                <a:latin typeface="Calibri"/>
              </a:rPr>
              <a:t>inode</a:t>
            </a:r>
            <a:br>
              <a:rPr sz="1100"/>
            </a:br>
            <a:r>
              <a:rPr lang="nb-NO" sz="1100" b="0" strike="noStrike" spc="-1">
                <a:solidFill>
                  <a:srgbClr val="000000"/>
                </a:solidFill>
                <a:latin typeface="Calibri"/>
              </a:rPr>
              <a:t>table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03" name="TekstSylinder 28"/>
          <p:cNvSpPr/>
          <p:nvPr/>
        </p:nvSpPr>
        <p:spPr>
          <a:xfrm>
            <a:off x="6109560" y="4414320"/>
            <a:ext cx="83484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nb-NO" sz="1100" b="0" strike="noStrike" spc="-1">
                <a:solidFill>
                  <a:srgbClr val="000000"/>
                </a:solidFill>
                <a:latin typeface="Calibri"/>
              </a:rPr>
              <a:t>Data blocks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04" name="Rett linje 29"/>
          <p:cNvSpPr/>
          <p:nvPr/>
        </p:nvSpPr>
        <p:spPr>
          <a:xfrm flipH="1">
            <a:off x="1691640" y="3429000"/>
            <a:ext cx="720000" cy="8640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5" name="Rett linje 1023"/>
          <p:cNvSpPr/>
          <p:nvPr/>
        </p:nvSpPr>
        <p:spPr>
          <a:xfrm>
            <a:off x="4067640" y="3429000"/>
            <a:ext cx="3456360" cy="8640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 dirty="0">
                <a:solidFill>
                  <a:srgbClr val="000000"/>
                </a:solidFill>
                <a:latin typeface="Open Sans Semibold"/>
                <a:ea typeface="Open Sans Semibold"/>
              </a:rPr>
              <a:t>File System Structure</a:t>
            </a:r>
            <a:endParaRPr lang="nb-NO" sz="2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Data blocks and inodes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Data blocks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Contain raw file and directory contents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Inodes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Used to structure data blocks into file and directory abstractions.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Metadata.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Ext2 inodes</a:t>
            </a:r>
            <a:endParaRPr lang="nb-NO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One inode per file/directory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 directory is just a special kind of file, where file content is table of directory entries.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Inodes have 15 block pointers.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12 direct-pointers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one 1-level indirect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one 2-level indirect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one 3-level indirect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Indirect block contains 256 block pointers (if 1KB blocks).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Max file size = 16GB.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Ext2 inodes</a:t>
            </a:r>
            <a:endParaRPr lang="nb-NO" sz="2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9" name="Picture 2" descr="ext2_inode.gif (430×447)"/>
          <p:cNvPicPr/>
          <p:nvPr/>
        </p:nvPicPr>
        <p:blipFill>
          <a:blip r:embed="rId2"/>
          <a:stretch/>
        </p:blipFill>
        <p:spPr>
          <a:xfrm>
            <a:off x="2362320" y="1845000"/>
            <a:ext cx="4095360" cy="4257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Ext2 consistency and persistence</a:t>
            </a:r>
            <a:endParaRPr lang="nb-NO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How to prevent data loss and ensure consistent FS in face of failures.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Flush each data block to disk as soon as it is created?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High latency from random access (seek operations are expensive on HDDs)</a:t>
            </a:r>
            <a:endParaRPr lang="nb-NO" sz="1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Delay writes?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May lose data</a:t>
            </a:r>
            <a:endParaRPr lang="nb-NO" sz="1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Solution: journaling (ext3)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Ext3</a:t>
            </a:r>
            <a:endParaRPr lang="nb-NO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1000"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Same core data structures as ext2.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Journaling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Journal = “log” that describes FS operations in sequential order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Written sequentially – less seek overhead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Data blocks are updated eventually.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 types of journaling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Journal (data + metadata written to journal)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Ordered (metadata written to journal)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But data must be written before metadata is committed</a:t>
            </a:r>
            <a:endParaRPr lang="nb-NO" sz="1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Writeback (metadata written to journal)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Better directory indexing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Htree structure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4KB blocks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16TB max FS size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2TB max file size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Ext4</a:t>
            </a:r>
            <a:endParaRPr lang="nb-NO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Mainly improvements for flexibility/performance.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 ext3 file system can be mounted as ext4 “as-is”.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Support for larger FS and larger files.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1EB max FS size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16TB max file size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Extents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Speed-up handling of large files.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Inode block pointer can point to n consecutive blocks instead of just 1 block.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Multiblock allocator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Ext3 allocator can only allocate on block at a time.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Speedup and optimize allocation placement policy.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Delayed allocation of disk blocks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Caching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Journal checksumming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Protect against HW failure (corruption).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Inodes</a:t>
            </a:r>
            <a:endParaRPr lang="nb-NO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File and directory metadata!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Inode: data structure for book-keeping, “describing” a file or directory.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Contents: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List of blocks on disk holding file/directory content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Link count (for hard links)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File size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What does this mean for inodes describing directories? (Design review)</a:t>
            </a:r>
            <a:endParaRPr lang="nb-NO" sz="1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Other metadata (owner, mode, timestamps, …)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Inode Structure</a:t>
            </a:r>
            <a:endParaRPr lang="nb-NO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Block lists: direct and indirect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Rectangle 3"/>
          <p:cNvSpPr/>
          <p:nvPr/>
        </p:nvSpPr>
        <p:spPr>
          <a:xfrm>
            <a:off x="1143000" y="2258280"/>
            <a:ext cx="1066320" cy="426672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Rectangle 4"/>
          <p:cNvSpPr/>
          <p:nvPr/>
        </p:nvSpPr>
        <p:spPr>
          <a:xfrm>
            <a:off x="1143000" y="2258280"/>
            <a:ext cx="1066320" cy="45684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Rectangle 5"/>
          <p:cNvSpPr/>
          <p:nvPr/>
        </p:nvSpPr>
        <p:spPr>
          <a:xfrm>
            <a:off x="1143000" y="3629880"/>
            <a:ext cx="1066320" cy="45684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Rectangle 6"/>
          <p:cNvSpPr/>
          <p:nvPr/>
        </p:nvSpPr>
        <p:spPr>
          <a:xfrm>
            <a:off x="1143000" y="3172680"/>
            <a:ext cx="1066320" cy="45684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Rectangle 7"/>
          <p:cNvSpPr/>
          <p:nvPr/>
        </p:nvSpPr>
        <p:spPr>
          <a:xfrm>
            <a:off x="1143000" y="4087080"/>
            <a:ext cx="1066320" cy="45684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Rectangle 8"/>
          <p:cNvSpPr/>
          <p:nvPr/>
        </p:nvSpPr>
        <p:spPr>
          <a:xfrm>
            <a:off x="1143000" y="4544280"/>
            <a:ext cx="1066320" cy="45684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Rectangle 9"/>
          <p:cNvSpPr/>
          <p:nvPr/>
        </p:nvSpPr>
        <p:spPr>
          <a:xfrm>
            <a:off x="1143000" y="5001480"/>
            <a:ext cx="1066320" cy="45684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Rectangle 10"/>
          <p:cNvSpPr/>
          <p:nvPr/>
        </p:nvSpPr>
        <p:spPr>
          <a:xfrm>
            <a:off x="1143000" y="5458680"/>
            <a:ext cx="1066320" cy="45684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Rectangle 11"/>
          <p:cNvSpPr/>
          <p:nvPr/>
        </p:nvSpPr>
        <p:spPr>
          <a:xfrm>
            <a:off x="5638680" y="2258280"/>
            <a:ext cx="533160" cy="304560"/>
          </a:xfrm>
          <a:prstGeom prst="rect">
            <a:avLst/>
          </a:prstGeom>
          <a:solidFill>
            <a:srgbClr val="D2DA7A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Line 12"/>
          <p:cNvSpPr/>
          <p:nvPr/>
        </p:nvSpPr>
        <p:spPr>
          <a:xfrm flipV="1">
            <a:off x="2209680" y="2407320"/>
            <a:ext cx="3429000" cy="82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Line 13"/>
          <p:cNvSpPr/>
          <p:nvPr/>
        </p:nvSpPr>
        <p:spPr>
          <a:xfrm flipV="1">
            <a:off x="2209680" y="2864520"/>
            <a:ext cx="3429000" cy="82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Line 14"/>
          <p:cNvSpPr/>
          <p:nvPr/>
        </p:nvSpPr>
        <p:spPr>
          <a:xfrm>
            <a:off x="2209680" y="3400920"/>
            <a:ext cx="3429000" cy="763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Rectangle 15"/>
          <p:cNvSpPr/>
          <p:nvPr/>
        </p:nvSpPr>
        <p:spPr>
          <a:xfrm>
            <a:off x="5638680" y="2791440"/>
            <a:ext cx="533160" cy="304560"/>
          </a:xfrm>
          <a:prstGeom prst="rect">
            <a:avLst/>
          </a:prstGeom>
          <a:solidFill>
            <a:srgbClr val="D2DA7A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Rectangle 16"/>
          <p:cNvSpPr/>
          <p:nvPr/>
        </p:nvSpPr>
        <p:spPr>
          <a:xfrm>
            <a:off x="5638680" y="3401280"/>
            <a:ext cx="533160" cy="304560"/>
          </a:xfrm>
          <a:prstGeom prst="rect">
            <a:avLst/>
          </a:prstGeom>
          <a:solidFill>
            <a:srgbClr val="D2DA7A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Rectangle 17"/>
          <p:cNvSpPr/>
          <p:nvPr/>
        </p:nvSpPr>
        <p:spPr>
          <a:xfrm>
            <a:off x="5638680" y="4925160"/>
            <a:ext cx="533160" cy="304560"/>
          </a:xfrm>
          <a:prstGeom prst="rect">
            <a:avLst/>
          </a:prstGeom>
          <a:solidFill>
            <a:srgbClr val="D2DA7A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Rectangle 18"/>
          <p:cNvSpPr/>
          <p:nvPr/>
        </p:nvSpPr>
        <p:spPr>
          <a:xfrm>
            <a:off x="5638680" y="5458680"/>
            <a:ext cx="533160" cy="304560"/>
          </a:xfrm>
          <a:prstGeom prst="rect">
            <a:avLst/>
          </a:prstGeom>
          <a:solidFill>
            <a:srgbClr val="D2DA7A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Rectangle 19"/>
          <p:cNvSpPr/>
          <p:nvPr/>
        </p:nvSpPr>
        <p:spPr>
          <a:xfrm>
            <a:off x="5638680" y="6068160"/>
            <a:ext cx="533160" cy="304560"/>
          </a:xfrm>
          <a:prstGeom prst="rect">
            <a:avLst/>
          </a:prstGeom>
          <a:solidFill>
            <a:srgbClr val="D2DA7A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Rectangle 20"/>
          <p:cNvSpPr/>
          <p:nvPr/>
        </p:nvSpPr>
        <p:spPr>
          <a:xfrm>
            <a:off x="2895480" y="5001480"/>
            <a:ext cx="1066320" cy="45684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Line 21"/>
          <p:cNvSpPr/>
          <p:nvPr/>
        </p:nvSpPr>
        <p:spPr>
          <a:xfrm flipV="1">
            <a:off x="2209680" y="4997880"/>
            <a:ext cx="685800" cy="2350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Rectangle 22"/>
          <p:cNvSpPr/>
          <p:nvPr/>
        </p:nvSpPr>
        <p:spPr>
          <a:xfrm>
            <a:off x="2895480" y="5001480"/>
            <a:ext cx="1066320" cy="759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Rectangle 23"/>
          <p:cNvSpPr/>
          <p:nvPr/>
        </p:nvSpPr>
        <p:spPr>
          <a:xfrm>
            <a:off x="2895480" y="5077440"/>
            <a:ext cx="1066320" cy="759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Rectangle 24"/>
          <p:cNvSpPr/>
          <p:nvPr/>
        </p:nvSpPr>
        <p:spPr>
          <a:xfrm>
            <a:off x="2895480" y="5153760"/>
            <a:ext cx="1066320" cy="759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Rectangle 25"/>
          <p:cNvSpPr/>
          <p:nvPr/>
        </p:nvSpPr>
        <p:spPr>
          <a:xfrm>
            <a:off x="2895480" y="5230080"/>
            <a:ext cx="1066320" cy="759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Rectangle 26"/>
          <p:cNvSpPr/>
          <p:nvPr/>
        </p:nvSpPr>
        <p:spPr>
          <a:xfrm>
            <a:off x="2895480" y="5382360"/>
            <a:ext cx="1066320" cy="759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Line 27"/>
          <p:cNvSpPr/>
          <p:nvPr/>
        </p:nvSpPr>
        <p:spPr>
          <a:xfrm>
            <a:off x="3962160" y="5001120"/>
            <a:ext cx="1676520" cy="18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Rectangle 28"/>
          <p:cNvSpPr/>
          <p:nvPr/>
        </p:nvSpPr>
        <p:spPr>
          <a:xfrm>
            <a:off x="2590920" y="5915880"/>
            <a:ext cx="1066320" cy="759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Rectangle 29"/>
          <p:cNvSpPr/>
          <p:nvPr/>
        </p:nvSpPr>
        <p:spPr>
          <a:xfrm>
            <a:off x="4038480" y="5915880"/>
            <a:ext cx="1066320" cy="759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Rectangle 30"/>
          <p:cNvSpPr/>
          <p:nvPr/>
        </p:nvSpPr>
        <p:spPr>
          <a:xfrm>
            <a:off x="2590920" y="5991840"/>
            <a:ext cx="1066320" cy="759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Rectangle 31"/>
          <p:cNvSpPr/>
          <p:nvPr/>
        </p:nvSpPr>
        <p:spPr>
          <a:xfrm>
            <a:off x="2590920" y="6144480"/>
            <a:ext cx="1066320" cy="759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Rectangle 32"/>
          <p:cNvSpPr/>
          <p:nvPr/>
        </p:nvSpPr>
        <p:spPr>
          <a:xfrm>
            <a:off x="2590920" y="6068160"/>
            <a:ext cx="1066320" cy="759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Rectangle 33"/>
          <p:cNvSpPr/>
          <p:nvPr/>
        </p:nvSpPr>
        <p:spPr>
          <a:xfrm>
            <a:off x="2590920" y="6220440"/>
            <a:ext cx="1066320" cy="759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Rectangle 34"/>
          <p:cNvSpPr/>
          <p:nvPr/>
        </p:nvSpPr>
        <p:spPr>
          <a:xfrm>
            <a:off x="4038480" y="5991840"/>
            <a:ext cx="1066320" cy="759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Rectangle 35"/>
          <p:cNvSpPr/>
          <p:nvPr/>
        </p:nvSpPr>
        <p:spPr>
          <a:xfrm>
            <a:off x="4038480" y="6068160"/>
            <a:ext cx="1066320" cy="759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Rectangle 36"/>
          <p:cNvSpPr/>
          <p:nvPr/>
        </p:nvSpPr>
        <p:spPr>
          <a:xfrm>
            <a:off x="4038480" y="6144480"/>
            <a:ext cx="1066320" cy="759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Rectangle 37"/>
          <p:cNvSpPr/>
          <p:nvPr/>
        </p:nvSpPr>
        <p:spPr>
          <a:xfrm>
            <a:off x="4038480" y="6220440"/>
            <a:ext cx="1066320" cy="759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Line 38"/>
          <p:cNvSpPr/>
          <p:nvPr/>
        </p:nvSpPr>
        <p:spPr>
          <a:xfrm>
            <a:off x="2209680" y="5686920"/>
            <a:ext cx="380880" cy="3049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Line 39"/>
          <p:cNvSpPr/>
          <p:nvPr/>
        </p:nvSpPr>
        <p:spPr>
          <a:xfrm flipV="1">
            <a:off x="3657600" y="5912280"/>
            <a:ext cx="380880" cy="828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Line 40"/>
          <p:cNvSpPr/>
          <p:nvPr/>
        </p:nvSpPr>
        <p:spPr>
          <a:xfrm flipV="1">
            <a:off x="5105160" y="5607720"/>
            <a:ext cx="533520" cy="3110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Line 41"/>
          <p:cNvSpPr/>
          <p:nvPr/>
        </p:nvSpPr>
        <p:spPr>
          <a:xfrm>
            <a:off x="5105160" y="5991840"/>
            <a:ext cx="533520" cy="228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Text Box 42"/>
          <p:cNvSpPr/>
          <p:nvPr/>
        </p:nvSpPr>
        <p:spPr>
          <a:xfrm>
            <a:off x="6705720" y="2562840"/>
            <a:ext cx="2133360" cy="1190520"/>
          </a:xfrm>
          <a:prstGeom prst="rect">
            <a:avLst/>
          </a:prstGeom>
          <a:noFill/>
          <a:ln w="9360">
            <a:solidFill>
              <a:srgbClr val="727CA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  <a:ea typeface="MS PGothic"/>
              </a:rPr>
              <a:t>Our project:</a:t>
            </a:r>
            <a:endParaRPr lang="en-US" sz="1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  <a:ea typeface="MS PGothic"/>
              </a:rPr>
              <a:t>Single level</a:t>
            </a:r>
            <a:endParaRPr lang="en-US" sz="1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  <a:ea typeface="MS PGothic"/>
              </a:rPr>
              <a:t>Multi-level is extra credits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Possible Disk Layout</a:t>
            </a:r>
            <a:endParaRPr lang="nb-NO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Rectangle 3"/>
          <p:cNvSpPr/>
          <p:nvPr/>
        </p:nvSpPr>
        <p:spPr>
          <a:xfrm>
            <a:off x="539640" y="4795560"/>
            <a:ext cx="7467120" cy="5331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Line 4"/>
          <p:cNvSpPr/>
          <p:nvPr/>
        </p:nvSpPr>
        <p:spPr>
          <a:xfrm>
            <a:off x="1072800" y="4795560"/>
            <a:ext cx="1440" cy="5331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Line 5"/>
          <p:cNvSpPr/>
          <p:nvPr/>
        </p:nvSpPr>
        <p:spPr>
          <a:xfrm>
            <a:off x="1758600" y="4795560"/>
            <a:ext cx="1440" cy="5331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Line 6"/>
          <p:cNvSpPr/>
          <p:nvPr/>
        </p:nvSpPr>
        <p:spPr>
          <a:xfrm>
            <a:off x="2444400" y="4795560"/>
            <a:ext cx="1440" cy="5331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Line 7"/>
          <p:cNvSpPr/>
          <p:nvPr/>
        </p:nvSpPr>
        <p:spPr>
          <a:xfrm>
            <a:off x="3130200" y="4795560"/>
            <a:ext cx="1440" cy="5331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Line 8"/>
          <p:cNvSpPr/>
          <p:nvPr/>
        </p:nvSpPr>
        <p:spPr>
          <a:xfrm flipV="1">
            <a:off x="767880" y="2354040"/>
            <a:ext cx="1800" cy="24447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Line 9"/>
          <p:cNvSpPr/>
          <p:nvPr/>
        </p:nvSpPr>
        <p:spPr>
          <a:xfrm>
            <a:off x="767880" y="2356920"/>
            <a:ext cx="4419720" cy="1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Text Box 10"/>
          <p:cNvSpPr/>
          <p:nvPr/>
        </p:nvSpPr>
        <p:spPr>
          <a:xfrm>
            <a:off x="5263920" y="2098800"/>
            <a:ext cx="3428640" cy="57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Gill Sans MT"/>
                <a:ea typeface="MS PGothic"/>
              </a:rPr>
              <a:t> </a:t>
            </a:r>
            <a:r>
              <a:rPr lang="en-US" sz="1600" b="0" u="sng" strike="noStrike" spc="-1">
                <a:solidFill>
                  <a:srgbClr val="000000"/>
                </a:solidFill>
                <a:uFillTx/>
                <a:latin typeface="Gill Sans MT"/>
                <a:ea typeface="MS PGothic"/>
              </a:rPr>
              <a:t>Boot Block + kernel</a:t>
            </a:r>
            <a:br>
              <a:rPr sz="1600"/>
            </a:br>
            <a:r>
              <a:rPr lang="en-US" sz="1600" b="0" strike="noStrike" spc="-1">
                <a:solidFill>
                  <a:srgbClr val="000000"/>
                </a:solidFill>
                <a:latin typeface="Gill Sans MT"/>
                <a:ea typeface="MS PGothic"/>
              </a:rPr>
              <a:t>(Our OS == entire image)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03" name="Line 11"/>
          <p:cNvSpPr/>
          <p:nvPr/>
        </p:nvSpPr>
        <p:spPr>
          <a:xfrm flipV="1">
            <a:off x="1377720" y="2887200"/>
            <a:ext cx="1440" cy="19116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Line 12"/>
          <p:cNvSpPr/>
          <p:nvPr/>
        </p:nvSpPr>
        <p:spPr>
          <a:xfrm>
            <a:off x="1377720" y="2890440"/>
            <a:ext cx="3809880" cy="1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Line 13"/>
          <p:cNvSpPr/>
          <p:nvPr/>
        </p:nvSpPr>
        <p:spPr>
          <a:xfrm flipV="1">
            <a:off x="2063520" y="3344400"/>
            <a:ext cx="1440" cy="14544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Line 14"/>
          <p:cNvSpPr/>
          <p:nvPr/>
        </p:nvSpPr>
        <p:spPr>
          <a:xfrm>
            <a:off x="2063520" y="3347640"/>
            <a:ext cx="3124080" cy="1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Line 15"/>
          <p:cNvSpPr/>
          <p:nvPr/>
        </p:nvSpPr>
        <p:spPr>
          <a:xfrm flipV="1">
            <a:off x="2749320" y="3725640"/>
            <a:ext cx="1440" cy="10731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Line 16"/>
          <p:cNvSpPr/>
          <p:nvPr/>
        </p:nvSpPr>
        <p:spPr>
          <a:xfrm>
            <a:off x="2749320" y="3728520"/>
            <a:ext cx="2438280" cy="1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Line 17"/>
          <p:cNvSpPr/>
          <p:nvPr/>
        </p:nvSpPr>
        <p:spPr>
          <a:xfrm flipV="1">
            <a:off x="4196880" y="4106520"/>
            <a:ext cx="1800" cy="6922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Line 18"/>
          <p:cNvSpPr/>
          <p:nvPr/>
        </p:nvSpPr>
        <p:spPr>
          <a:xfrm>
            <a:off x="4196880" y="4109760"/>
            <a:ext cx="99072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Text Box 19"/>
          <p:cNvSpPr/>
          <p:nvPr/>
        </p:nvSpPr>
        <p:spPr>
          <a:xfrm>
            <a:off x="5340240" y="2662200"/>
            <a:ext cx="2057040" cy="33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u="sng" strike="noStrike" spc="-1">
                <a:solidFill>
                  <a:srgbClr val="000000"/>
                </a:solidFill>
                <a:uFillTx/>
                <a:latin typeface="Gill Sans MT"/>
                <a:ea typeface="MS PGothic"/>
              </a:rPr>
              <a:t>Super Block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2" name="Text Box 20"/>
          <p:cNvSpPr/>
          <p:nvPr/>
        </p:nvSpPr>
        <p:spPr>
          <a:xfrm>
            <a:off x="5340240" y="3195360"/>
            <a:ext cx="1752120" cy="33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u="sng" strike="noStrike" spc="-1">
                <a:solidFill>
                  <a:srgbClr val="000000"/>
                </a:solidFill>
                <a:uFillTx/>
                <a:latin typeface="Gill Sans MT"/>
                <a:ea typeface="MS PGothic"/>
              </a:rPr>
              <a:t>Inode Blocks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3" name="Text Box 21"/>
          <p:cNvSpPr/>
          <p:nvPr/>
        </p:nvSpPr>
        <p:spPr>
          <a:xfrm>
            <a:off x="5263920" y="3576600"/>
            <a:ext cx="2514240" cy="57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u="sng" strike="noStrike" spc="-1">
                <a:solidFill>
                  <a:srgbClr val="000000"/>
                </a:solidFill>
                <a:uFillTx/>
                <a:latin typeface="Gill Sans MT"/>
                <a:ea typeface="MS PGothic"/>
              </a:rPr>
              <a:t> Block Allocation Bitmap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4" name="Text Box 22"/>
          <p:cNvSpPr/>
          <p:nvPr/>
        </p:nvSpPr>
        <p:spPr>
          <a:xfrm>
            <a:off x="5340240" y="3957480"/>
            <a:ext cx="1904760" cy="33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u="sng" strike="noStrike" spc="-1">
                <a:solidFill>
                  <a:srgbClr val="000000"/>
                </a:solidFill>
                <a:uFillTx/>
                <a:latin typeface="Gill Sans MT"/>
                <a:ea typeface="MS PGothic"/>
              </a:rPr>
              <a:t>Data Blocks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5" name="Rectangle 23"/>
          <p:cNvSpPr/>
          <p:nvPr/>
        </p:nvSpPr>
        <p:spPr>
          <a:xfrm>
            <a:off x="1758600" y="4795560"/>
            <a:ext cx="75960" cy="5331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Rectangle 24"/>
          <p:cNvSpPr/>
          <p:nvPr/>
        </p:nvSpPr>
        <p:spPr>
          <a:xfrm>
            <a:off x="1834920" y="4795560"/>
            <a:ext cx="75960" cy="5331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Rectangle 25"/>
          <p:cNvSpPr/>
          <p:nvPr/>
        </p:nvSpPr>
        <p:spPr>
          <a:xfrm>
            <a:off x="1987200" y="4795560"/>
            <a:ext cx="75960" cy="5331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Rectangle 26"/>
          <p:cNvSpPr/>
          <p:nvPr/>
        </p:nvSpPr>
        <p:spPr>
          <a:xfrm>
            <a:off x="2063520" y="4795560"/>
            <a:ext cx="75960" cy="5331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Rectangle 27"/>
          <p:cNvSpPr/>
          <p:nvPr/>
        </p:nvSpPr>
        <p:spPr>
          <a:xfrm>
            <a:off x="2139840" y="4795560"/>
            <a:ext cx="75960" cy="5331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Rectangle 28"/>
          <p:cNvSpPr/>
          <p:nvPr/>
        </p:nvSpPr>
        <p:spPr>
          <a:xfrm>
            <a:off x="2292120" y="4795560"/>
            <a:ext cx="75960" cy="5331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Rectangle 29"/>
          <p:cNvSpPr/>
          <p:nvPr/>
        </p:nvSpPr>
        <p:spPr>
          <a:xfrm>
            <a:off x="3130200" y="4795560"/>
            <a:ext cx="228240" cy="5331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Rectangle 30"/>
          <p:cNvSpPr/>
          <p:nvPr/>
        </p:nvSpPr>
        <p:spPr>
          <a:xfrm>
            <a:off x="3358800" y="4795560"/>
            <a:ext cx="228240" cy="5331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Rectangle 31"/>
          <p:cNvSpPr/>
          <p:nvPr/>
        </p:nvSpPr>
        <p:spPr>
          <a:xfrm>
            <a:off x="3587400" y="4795560"/>
            <a:ext cx="228240" cy="5331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Rectangle 32"/>
          <p:cNvSpPr/>
          <p:nvPr/>
        </p:nvSpPr>
        <p:spPr>
          <a:xfrm>
            <a:off x="3816000" y="4795560"/>
            <a:ext cx="228240" cy="5331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Rectangle 33"/>
          <p:cNvSpPr/>
          <p:nvPr/>
        </p:nvSpPr>
        <p:spPr>
          <a:xfrm>
            <a:off x="4044600" y="4795560"/>
            <a:ext cx="228240" cy="5331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Rectangle 34"/>
          <p:cNvSpPr/>
          <p:nvPr/>
        </p:nvSpPr>
        <p:spPr>
          <a:xfrm>
            <a:off x="4273200" y="4795560"/>
            <a:ext cx="228240" cy="5331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Rectangle 35"/>
          <p:cNvSpPr/>
          <p:nvPr/>
        </p:nvSpPr>
        <p:spPr>
          <a:xfrm>
            <a:off x="4501800" y="4795560"/>
            <a:ext cx="228240" cy="5331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Rectangle 36"/>
          <p:cNvSpPr/>
          <p:nvPr/>
        </p:nvSpPr>
        <p:spPr>
          <a:xfrm>
            <a:off x="4730400" y="4795560"/>
            <a:ext cx="228240" cy="5331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Rectangle 37"/>
          <p:cNvSpPr/>
          <p:nvPr/>
        </p:nvSpPr>
        <p:spPr>
          <a:xfrm>
            <a:off x="4959000" y="4795560"/>
            <a:ext cx="228240" cy="5331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Rectangle 38"/>
          <p:cNvSpPr/>
          <p:nvPr/>
        </p:nvSpPr>
        <p:spPr>
          <a:xfrm>
            <a:off x="5187600" y="4795560"/>
            <a:ext cx="228240" cy="5331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Rectangle 39"/>
          <p:cNvSpPr/>
          <p:nvPr/>
        </p:nvSpPr>
        <p:spPr>
          <a:xfrm>
            <a:off x="5416200" y="4795560"/>
            <a:ext cx="228240" cy="5331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Rectangle 40"/>
          <p:cNvSpPr/>
          <p:nvPr/>
        </p:nvSpPr>
        <p:spPr>
          <a:xfrm>
            <a:off x="5644800" y="4795560"/>
            <a:ext cx="228240" cy="5331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Rectangle 41"/>
          <p:cNvSpPr/>
          <p:nvPr/>
        </p:nvSpPr>
        <p:spPr>
          <a:xfrm>
            <a:off x="5873400" y="4795560"/>
            <a:ext cx="228240" cy="5331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Rectangle 42"/>
          <p:cNvSpPr/>
          <p:nvPr/>
        </p:nvSpPr>
        <p:spPr>
          <a:xfrm>
            <a:off x="6102000" y="4795560"/>
            <a:ext cx="228240" cy="5331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Rectangle 43"/>
          <p:cNvSpPr/>
          <p:nvPr/>
        </p:nvSpPr>
        <p:spPr>
          <a:xfrm>
            <a:off x="6330600" y="4795560"/>
            <a:ext cx="228240" cy="5331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Rectangle 44"/>
          <p:cNvSpPr/>
          <p:nvPr/>
        </p:nvSpPr>
        <p:spPr>
          <a:xfrm>
            <a:off x="6559200" y="4795560"/>
            <a:ext cx="228240" cy="5331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Rectangle 45"/>
          <p:cNvSpPr/>
          <p:nvPr/>
        </p:nvSpPr>
        <p:spPr>
          <a:xfrm>
            <a:off x="6787800" y="4795560"/>
            <a:ext cx="228240" cy="5331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Rectangle 46"/>
          <p:cNvSpPr/>
          <p:nvPr/>
        </p:nvSpPr>
        <p:spPr>
          <a:xfrm>
            <a:off x="7016400" y="4795560"/>
            <a:ext cx="228240" cy="5331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Rectangle 47"/>
          <p:cNvSpPr/>
          <p:nvPr/>
        </p:nvSpPr>
        <p:spPr>
          <a:xfrm>
            <a:off x="7245000" y="4795560"/>
            <a:ext cx="228240" cy="5331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Rectangle 48"/>
          <p:cNvSpPr/>
          <p:nvPr/>
        </p:nvSpPr>
        <p:spPr>
          <a:xfrm>
            <a:off x="7473600" y="4795560"/>
            <a:ext cx="228240" cy="53316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Line 49"/>
          <p:cNvSpPr/>
          <p:nvPr/>
        </p:nvSpPr>
        <p:spPr>
          <a:xfrm>
            <a:off x="1758600" y="4795560"/>
            <a:ext cx="1440" cy="5331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Superblock</a:t>
            </a:r>
            <a:endParaRPr lang="nb-NO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Contains information about the FS on the disk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Size of FS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Number of inodes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Number of data blocks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Where inodes start, where data blocks start, etc …</a:t>
            </a: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nb-N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What you have to do</a:t>
            </a:r>
            <a:endParaRPr lang="nb-NO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nb-NO" sz="1800" b="0" strike="noStrike" spc="-1">
                <a:solidFill>
                  <a:srgbClr val="000000"/>
                </a:solidFill>
                <a:latin typeface="Arial"/>
              </a:rPr>
              <a:t>System call to initialize file system module</a:t>
            </a: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nb-NO" sz="1800" b="0" strike="noStrike" spc="-1">
                <a:solidFill>
                  <a:srgbClr val="000000"/>
                </a:solidFill>
                <a:latin typeface="Arial"/>
              </a:rPr>
              <a:t>fs_init()</a:t>
            </a: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nb-NO" sz="1800" b="0" strike="noStrike" spc="-1">
                <a:solidFill>
                  <a:srgbClr val="000000"/>
                </a:solidFill>
                <a:latin typeface="Arial"/>
              </a:rPr>
              <a:t>System calls to access file system</a:t>
            </a: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nb-NO" sz="1800" b="0" strike="noStrike" spc="-1">
                <a:solidFill>
                  <a:srgbClr val="000000"/>
                </a:solidFill>
                <a:latin typeface="Arial"/>
              </a:rPr>
              <a:t>mkfs: Create a file system on a disk</a:t>
            </a: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nb-NO" sz="1800" b="0" strike="noStrike" spc="-1">
                <a:solidFill>
                  <a:srgbClr val="000000"/>
                </a:solidFill>
                <a:latin typeface="Arial"/>
              </a:rPr>
              <a:t>open: Create or open a file</a:t>
            </a: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nb-NO" sz="1800" b="0" strike="noStrike" spc="-1">
                <a:solidFill>
                  <a:srgbClr val="000000"/>
                </a:solidFill>
                <a:latin typeface="Arial"/>
              </a:rPr>
              <a:t>link, unlink: create/remove a hard link</a:t>
            </a: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nb-NO" sz="1800" b="0" strike="noStrike" spc="-1">
                <a:solidFill>
                  <a:srgbClr val="000000"/>
                </a:solidFill>
                <a:latin typeface="Arial"/>
              </a:rPr>
              <a:t>close, read, write, lseek: file access</a:t>
            </a: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nb-NO" sz="1800" b="0" strike="noStrike" spc="-1">
                <a:solidFill>
                  <a:srgbClr val="000000"/>
                </a:solidFill>
                <a:latin typeface="Arial"/>
              </a:rPr>
              <a:t>mkdir, chdir, rmdir: directory stuff</a:t>
            </a: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nb-NO" sz="1800" b="0" strike="noStrike" spc="-1">
                <a:solidFill>
                  <a:srgbClr val="000000"/>
                </a:solidFill>
                <a:latin typeface="Arial"/>
              </a:rPr>
              <a:t>stat: information about a file or directory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Formatting: fs_mkfs()</a:t>
            </a:r>
            <a:endParaRPr lang="nb-NO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670320" y="1751040"/>
            <a:ext cx="7888320" cy="437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Make a file system:</a:t>
            </a:r>
            <a:endParaRPr lang="nb-NO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Write superblock</a:t>
            </a:r>
            <a:endParaRPr lang="nb-NO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Mark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inodes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and data blocks as “free”</a:t>
            </a:r>
            <a:endParaRPr lang="nb-NO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Create root directory</a:t>
            </a:r>
            <a:endParaRPr lang="nb-NO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Initialize file descriptor table</a:t>
            </a:r>
          </a:p>
          <a:p>
            <a:pPr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Note you should not make a file system each time you boot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15683</TotalTime>
  <Words>1718</Words>
  <Application>Microsoft Office PowerPoint</Application>
  <PresentationFormat>On-screen Show (4:3)</PresentationFormat>
  <Paragraphs>271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Consolas</vt:lpstr>
      <vt:lpstr>Gill Sans MT</vt:lpstr>
      <vt:lpstr>Open Sans Semibold</vt:lpstr>
      <vt:lpstr>Symbol</vt:lpstr>
      <vt:lpstr>Times New Roman</vt:lpstr>
      <vt:lpstr>Wingdings</vt:lpstr>
      <vt:lpstr>Office Theme</vt:lpstr>
      <vt:lpstr>Office Theme</vt:lpstr>
      <vt:lpstr>Office Theme</vt:lpstr>
      <vt:lpstr>Project 6 File System</vt:lpstr>
      <vt:lpstr>File system</vt:lpstr>
      <vt:lpstr>File System Structure</vt:lpstr>
      <vt:lpstr>Inodes</vt:lpstr>
      <vt:lpstr>Inode Structure</vt:lpstr>
      <vt:lpstr>Possible Disk Layout</vt:lpstr>
      <vt:lpstr>Superblock</vt:lpstr>
      <vt:lpstr>What you have to do</vt:lpstr>
      <vt:lpstr>Formatting: fs_mkfs()</vt:lpstr>
      <vt:lpstr>fs_init() vs fs_mkfs()</vt:lpstr>
      <vt:lpstr>File creation and deletion</vt:lpstr>
      <vt:lpstr>File Access</vt:lpstr>
      <vt:lpstr>Directories</vt:lpstr>
      <vt:lpstr>Directories (implementation)</vt:lpstr>
      <vt:lpstr>Example: mkdir()</vt:lpstr>
      <vt:lpstr>Absolute pathnames</vt:lpstr>
      <vt:lpstr>Removing a directory</vt:lpstr>
      <vt:lpstr>Extra Credits</vt:lpstr>
      <vt:lpstr>Extra Credits</vt:lpstr>
      <vt:lpstr>File system check</vt:lpstr>
      <vt:lpstr>Doing the assignment</vt:lpstr>
      <vt:lpstr>Testing</vt:lpstr>
      <vt:lpstr>Design Review</vt:lpstr>
      <vt:lpstr>Design review, code, and report</vt:lpstr>
      <vt:lpstr>PowerPoint Presentation</vt:lpstr>
      <vt:lpstr>PowerPoint Presentation</vt:lpstr>
      <vt:lpstr>PowerPoint Presentation</vt:lpstr>
      <vt:lpstr>Ext2</vt:lpstr>
      <vt:lpstr>Ext2 FS layout</vt:lpstr>
      <vt:lpstr>Ext2 inodes</vt:lpstr>
      <vt:lpstr>Ext2 inodes</vt:lpstr>
      <vt:lpstr>Ext2 consistency and persistence</vt:lpstr>
      <vt:lpstr>Ext3</vt:lpstr>
      <vt:lpstr>Ext4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subject/>
  <dc:creator>Erlend</dc:creator>
  <dc:description/>
  <cp:lastModifiedBy>Lars Ailo Bongo</cp:lastModifiedBy>
  <cp:revision>490</cp:revision>
  <dcterms:created xsi:type="dcterms:W3CDTF">2012-12-26T17:32:15Z</dcterms:created>
  <dcterms:modified xsi:type="dcterms:W3CDTF">2023-05-02T21:36:13Z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33</vt:i4>
  </property>
</Properties>
</file>