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1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F2D604-7455-4341-934C-D99AFC10279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F75991-A495-4CAD-9C97-FC9AEF3246A3}" type="slidenum">
              <a:rPr lang="en-US" sz="18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FAF2D604-7455-4341-934C-D99AFC102798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742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B586C6-389E-4DC1-A54D-FE992B9AC617}" type="slidenum">
              <a:rPr lang="en-US" sz="1800" b="0" strike="noStrike" spc="-1">
                <a:solidFill>
                  <a:srgbClr val="000000"/>
                </a:solidFill>
                <a:latin typeface="Arial"/>
                <a:ea typeface="+mn-ea"/>
              </a:rPr>
              <a:t>21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8A00059-11CB-473C-BF44-5541511E9761}" type="slidenum">
              <a:rPr lang="en-US" sz="1800" b="0" strike="noStrike" spc="-1">
                <a:solidFill>
                  <a:srgbClr val="000000"/>
                </a:solidFill>
                <a:latin typeface="Arial"/>
                <a:ea typeface="+mn-ea"/>
              </a:rPr>
              <a:t>22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65FBD5-B421-4AA9-9D1F-CA4135F91F60}" type="slidenum">
              <a:rPr lang="en-US" sz="18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32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2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Bilde 19"/>
          <p:cNvPicPr/>
          <p:nvPr/>
        </p:nvPicPr>
        <p:blipFill>
          <a:blip r:embed="rId14"/>
          <a:stretch/>
        </p:blipFill>
        <p:spPr>
          <a:xfrm>
            <a:off x="8137080" y="5990400"/>
            <a:ext cx="531360" cy="531360"/>
          </a:xfrm>
          <a:prstGeom prst="rect">
            <a:avLst/>
          </a:prstGeom>
          <a:ln>
            <a:noFill/>
          </a:ln>
        </p:spPr>
      </p:pic>
      <p:pic>
        <p:nvPicPr>
          <p:cNvPr id="12" name="Bilde 20"/>
          <p:cNvPicPr/>
          <p:nvPr/>
        </p:nvPicPr>
        <p:blipFill>
          <a:blip r:embed="rId15"/>
          <a:stretch/>
        </p:blipFill>
        <p:spPr>
          <a:xfrm>
            <a:off x="0" y="0"/>
            <a:ext cx="1358640" cy="2285280"/>
          </a:xfrm>
          <a:prstGeom prst="rect">
            <a:avLst/>
          </a:prstGeom>
          <a:ln>
            <a:noFill/>
          </a:ln>
        </p:spPr>
      </p:pic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_13H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85800" y="191052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Project 1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Boot-up Mechanism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4440" y="3666240"/>
            <a:ext cx="776232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INF-2201 Operating System Fundamentals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Spring 2023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Department of Computer Science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UiT The Arctic University of Norway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 bootstrapping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463760" y="2075760"/>
            <a:ext cx="2388600" cy="455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1464480" y="2074680"/>
            <a:ext cx="2387520" cy="695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1463760" y="223668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Occupied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474840" y="19065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464480" y="336420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1463760" y="33757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474840" y="31906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474840" y="36162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0x07e00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474840" y="26258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0x00500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74840" y="43700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1464480" y="4506480"/>
            <a:ext cx="2386440" cy="2126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3"/>
          <p:cNvSpPr/>
          <p:nvPr/>
        </p:nvSpPr>
        <p:spPr>
          <a:xfrm>
            <a:off x="1463760" y="5379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Occupied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474480" y="64533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5" name="CustomShape 15"/>
          <p:cNvSpPr/>
          <p:nvPr/>
        </p:nvSpPr>
        <p:spPr>
          <a:xfrm>
            <a:off x="1462680" y="17006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5870160" y="2147400"/>
            <a:ext cx="2386440" cy="455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7"/>
          <p:cNvSpPr/>
          <p:nvPr/>
        </p:nvSpPr>
        <p:spPr>
          <a:xfrm>
            <a:off x="5867280" y="177228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Device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5870160" y="214740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9"/>
          <p:cNvSpPr/>
          <p:nvPr/>
        </p:nvSpPr>
        <p:spPr>
          <a:xfrm>
            <a:off x="5869080" y="21589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5871240" y="2562480"/>
            <a:ext cx="2386440" cy="2126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1"/>
          <p:cNvSpPr/>
          <p:nvPr/>
        </p:nvSpPr>
        <p:spPr>
          <a:xfrm>
            <a:off x="5870160" y="3435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 flipH="1">
            <a:off x="3852000" y="2343600"/>
            <a:ext cx="2014200" cy="121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3"/>
          <p:cNvSpPr/>
          <p:nvPr/>
        </p:nvSpPr>
        <p:spPr>
          <a:xfrm>
            <a:off x="4052160" y="3475080"/>
            <a:ext cx="1798920" cy="115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sector is copied by BIOS from boot device to memory address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4052160" y="4695840"/>
            <a:ext cx="179892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Then, BIOS transfers control to boot block!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4052160" y="5564520"/>
            <a:ext cx="17989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ow what?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Boot block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Boot block is responsible for loading the kernel!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That is…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Doing necessary initialization (what initialization?).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Copying the sectors containing the kernel code and data from the boot device to memory (how do we know how many sectors?).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Transfer control to the kernel code.</a:t>
            </a:r>
            <a:endParaRPr lang="en-US" sz="1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must be written in assembly!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cannot use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Linux standard library functions!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must operate in 16-bit Real Mode (at least initially…)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Now, what is this «Real Mode»?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Real mode is the 16-bit legacy mode in which all x86 family processors operate after being reset (for backwards compatibility).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Features: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MB memory in total! (20-bit linear address space)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Memory segmentation (16-bit logical addressing)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BIOS services are available through software interrupts </a:t>
            </a:r>
            <a:r>
              <a:rPr lang="en-US" sz="1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en-US" sz="18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Makes life easy when dealing with nasty hardware with attitude!</a:t>
            </a:r>
            <a:endParaRPr lang="en-US" sz="14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Note that even though Real Mode is a 16-bit mode, you can still use 32-bit GPRs</a:t>
            </a:r>
            <a:r>
              <a:rPr lang="en-US" sz="18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54E4E-6197-D84F-6269-9B27ED9C56DE}"/>
              </a:ext>
            </a:extLst>
          </p:cNvPr>
          <p:cNvSpPr txBox="1"/>
          <p:nvPr/>
        </p:nvSpPr>
        <p:spPr>
          <a:xfrm>
            <a:off x="670320" y="636012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aseline="30000" dirty="0"/>
              <a:t>1</a:t>
            </a:r>
            <a:r>
              <a:rPr lang="en-NO" dirty="0"/>
              <a:t>GPRs = General Purpose Registers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(1)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So, we have a 20 bit linear address space, but it’s only 16-bit logically addressable!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Whaaat…?!?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Segmentation – addressing is done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within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 segment.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Segment = a limited address subspace.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memory addressing is relative to the linear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base address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of the segment (instead of always being relative to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Real Mode segment is defined by a 16-bit segment selector, stored in a segment register. This selector is the 16 MSB of the 20-bit segment base.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memory addresses are 16-bit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positive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offsets to the base address of a segment.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segment thus spans 64KB ( bytes).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address range </a:t>
            </a:r>
            <a:r>
              <a:rPr lang="en-US" sz="1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lang="en-US" sz="1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as offsets relative to a segment base.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276000" y="1992240"/>
            <a:ext cx="2388600" cy="455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287080" y="18450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2286720" y="63813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3274920" y="16171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3274920" y="3205800"/>
            <a:ext cx="2388600" cy="1568160"/>
          </a:xfrm>
          <a:prstGeom prst="rect">
            <a:avLst/>
          </a:prstGeom>
          <a:solidFill>
            <a:srgbClr val="00B050">
              <a:alpha val="39000"/>
            </a:srgb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720000" y="2164320"/>
            <a:ext cx="1438560" cy="911520"/>
          </a:xfrm>
          <a:prstGeom prst="rect">
            <a:avLst/>
          </a:prstGeom>
          <a:noFill/>
          <a:ln w="1260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base address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Line 8"/>
          <p:cNvSpPr/>
          <p:nvPr/>
        </p:nvSpPr>
        <p:spPr>
          <a:xfrm>
            <a:off x="3274560" y="4127040"/>
            <a:ext cx="239112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5665680" y="3205800"/>
            <a:ext cx="207720" cy="9201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6012000" y="3205800"/>
            <a:ext cx="2302920" cy="1185840"/>
          </a:xfrm>
          <a:prstGeom prst="rect">
            <a:avLst/>
          </a:prstGeom>
          <a:noFill/>
          <a:ln w="1260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 memory addresses are offsets to some segment base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 flipH="1">
            <a:off x="3058560" y="3207600"/>
            <a:ext cx="213480" cy="15663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864000" y="3528720"/>
            <a:ext cx="1910520" cy="1460160"/>
          </a:xfrm>
          <a:prstGeom prst="rect">
            <a:avLst/>
          </a:prstGeom>
          <a:noFill/>
          <a:ln w="1260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64 KB addressable memory relative to segment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2160360" y="2810520"/>
            <a:ext cx="1114200" cy="39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14"/>
          <p:cNvSpPr/>
          <p:nvPr/>
        </p:nvSpPr>
        <p:spPr>
          <a:xfrm>
            <a:off x="3275640" y="3205440"/>
            <a:ext cx="2391120" cy="360"/>
          </a:xfrm>
          <a:prstGeom prst="line">
            <a:avLst/>
          </a:prstGeom>
          <a:ln w="38160">
            <a:solidFill>
              <a:srgbClr val="0078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(3)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Segmented memory addresses are denoted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segment:offset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E.g.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0x0000:0xabcd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0x0100:0x0000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0x0def:0x1234</a:t>
            </a:r>
            <a:endParaRPr lang="en-US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linear addresses are computed: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Offset is positive (zero-extended to 20-bit, not sign-extended).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Linear addresses correspond to physical addresses.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0" y="3742920"/>
            <a:ext cx="9142560" cy="39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0" y="3742920"/>
            <a:ext cx="9142560" cy="39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621040" y="2853000"/>
            <a:ext cx="17863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 logical address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3947040" y="2579400"/>
            <a:ext cx="178632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 segment selector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4182120" y="4404600"/>
            <a:ext cx="178632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20-bit segment base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2261520" y="4404600"/>
            <a:ext cx="17863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20-bit linear address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 rot="5400000" flipH="1">
            <a:off x="6365880" y="3321360"/>
            <a:ext cx="329760" cy="66492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0"/>
          <p:cNvSpPr/>
          <p:nvPr/>
        </p:nvSpPr>
        <p:spPr>
          <a:xfrm rot="5400000" flipH="1">
            <a:off x="4634640" y="3213720"/>
            <a:ext cx="328320" cy="8794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1"/>
          <p:cNvSpPr/>
          <p:nvPr/>
        </p:nvSpPr>
        <p:spPr>
          <a:xfrm rot="5400000">
            <a:off x="5020920" y="3507480"/>
            <a:ext cx="313200" cy="15825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2"/>
          <p:cNvSpPr/>
          <p:nvPr/>
        </p:nvSpPr>
        <p:spPr>
          <a:xfrm rot="5400000">
            <a:off x="2999520" y="3507480"/>
            <a:ext cx="313200" cy="15825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(4)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0x0000:0xabcd = 0x0abcd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0x0100:0x0000 = 0x01000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0x0def:0x1234 = 0x0f124</a:t>
            </a:r>
            <a:endParaRPr lang="en-US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yourself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Can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0xabcde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be addressed relative to segment with selector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0xabd0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?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No, because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0xabcde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 &lt; base address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0xabd00.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Can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0xea9bf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be addressed relative to segment with selector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0xda9c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?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Yes,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0xda9c:0xffff = 0xea9bf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Can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0x4bd93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be addressed relative to segment with selector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0x3bc9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?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No, because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0x4bd93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outside of range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0x3bc90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–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0x4bc8f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, addressable relative to selector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0x3bc9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(5)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Segment registers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DS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ES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FS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GS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SS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Code segment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code segment selector.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Used (only) by instruction pointer (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IP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).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CS:IP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addresses the instruction being fetched.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As with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IP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cannot be set directly, but it can be set indirectly by doing a long jump (</a:t>
            </a:r>
            <a:r>
              <a:rPr lang="en-US" sz="21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ljmp CS, IP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).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ljmp $0x2000, $0x0002 # CS = 0x2000, IP = 0x0002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# Next instruction is 0x2000:0x0002 = 0x20002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#&lt;0x20002&gt;: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jmp  $0x0009          # CS = 0x2000, IP = 0x0009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# Next instruction is 0x2000:0x0009 = 0x20009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(6)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Data segments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DS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data segment selector.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Used by default for </a:t>
            </a:r>
            <a:r>
              <a:rPr lang="en-US" sz="18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data accesses other than stack.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For example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(%ax), %bx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corresponds to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BX = memory[DS &lt;&lt; 4 + AX]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That is,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(%ax)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actually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%ds:(%ax)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It is also possible to use any of the other segment selectors – ES, FS and GS – instead of DS, by explicitly specifying the desired selector in the instruction.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For example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%es:(%ax), %bx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(7)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Stack segment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stack segment selector.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Used (only) by stack pointer (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) and base pointer (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BP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).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SS:SP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the linear address of the “top of the stack”.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SS:BP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the linear address of the stack frame.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The maximum stack size is limited by the segment size.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Example:</a:t>
            </a:r>
            <a:endParaRPr lang="en-US" sz="18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pushw %ax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corresponds to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subl $2, %sp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%ax, %ss:(%sp)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Overview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bootable medium (USB disk) that loads a small «OS kernel».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achieve this, you need to: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Write a </a:t>
            </a: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 block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that loads and transfers control to the kernel.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Write a «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createimage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» utility that extracts code and data from compiled binary files to produce a raw, bootable image that can be written to a USB disk.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7B55D-AED8-490C-8864-D2F5080D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8" y="3986213"/>
            <a:ext cx="3744062" cy="200952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B853D95-EA80-49C1-BD13-985A1DFA5458}"/>
              </a:ext>
            </a:extLst>
          </p:cNvPr>
          <p:cNvGrpSpPr/>
          <p:nvPr/>
        </p:nvGrpSpPr>
        <p:grpSpPr>
          <a:xfrm>
            <a:off x="1423873" y="3937860"/>
            <a:ext cx="2377747" cy="2114758"/>
            <a:chOff x="1423873" y="3937860"/>
            <a:chExt cx="2377747" cy="2114758"/>
          </a:xfrm>
        </p:grpSpPr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F44FCBB6-362A-42E7-B9C3-950829543A49}"/>
                </a:ext>
              </a:extLst>
            </p:cNvPr>
            <p:cNvSpPr/>
            <p:nvPr/>
          </p:nvSpPr>
          <p:spPr>
            <a:xfrm>
              <a:off x="1423873" y="5386870"/>
              <a:ext cx="689249" cy="665748"/>
            </a:xfrm>
            <a:prstGeom prst="mathMultiply">
              <a:avLst>
                <a:gd name="adj1" fmla="val 1167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C054701B-FA54-4CE7-B98F-B21854D4DB14}"/>
                </a:ext>
              </a:extLst>
            </p:cNvPr>
            <p:cNvSpPr/>
            <p:nvPr/>
          </p:nvSpPr>
          <p:spPr>
            <a:xfrm>
              <a:off x="2303443" y="5359009"/>
              <a:ext cx="689249" cy="665748"/>
            </a:xfrm>
            <a:prstGeom prst="mathMultiply">
              <a:avLst>
                <a:gd name="adj1" fmla="val 1167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1B922BDB-10EB-4C9A-8649-0F568A0B5610}"/>
                </a:ext>
              </a:extLst>
            </p:cNvPr>
            <p:cNvSpPr/>
            <p:nvPr/>
          </p:nvSpPr>
          <p:spPr>
            <a:xfrm>
              <a:off x="3076354" y="3937860"/>
              <a:ext cx="689249" cy="665748"/>
            </a:xfrm>
            <a:prstGeom prst="mathMultiply">
              <a:avLst>
                <a:gd name="adj1" fmla="val 1167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385418EA-D5F6-4F63-99C2-B111B59F88D4}"/>
                </a:ext>
              </a:extLst>
            </p:cNvPr>
            <p:cNvSpPr/>
            <p:nvPr/>
          </p:nvSpPr>
          <p:spPr>
            <a:xfrm>
              <a:off x="2731729" y="4506174"/>
              <a:ext cx="689249" cy="665748"/>
            </a:xfrm>
            <a:prstGeom prst="mathMultiply">
              <a:avLst>
                <a:gd name="adj1" fmla="val 1167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F34D8D0D-73E0-47B6-A41F-AF1857EDD80C}"/>
                </a:ext>
              </a:extLst>
            </p:cNvPr>
            <p:cNvSpPr/>
            <p:nvPr/>
          </p:nvSpPr>
          <p:spPr>
            <a:xfrm>
              <a:off x="3112371" y="4790695"/>
              <a:ext cx="689249" cy="665748"/>
            </a:xfrm>
            <a:prstGeom prst="mathMultiply">
              <a:avLst>
                <a:gd name="adj1" fmla="val 1167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8995FC0A-87F5-4DAB-BF8A-38054FB1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497" y="3562812"/>
            <a:ext cx="4558575" cy="29949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F1BEE7-71C6-448D-B22C-6ACE02D24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678" y="3485770"/>
            <a:ext cx="2316161" cy="32755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E4CBF0-BD42-461D-B628-1E5DD289E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472" y="3562812"/>
            <a:ext cx="1829506" cy="3030928"/>
          </a:xfrm>
          <a:prstGeom prst="rect">
            <a:avLst/>
          </a:prstGeom>
        </p:spPr>
      </p:pic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C320ADE-6D1F-4074-A7C6-B949EBDC6A33}"/>
              </a:ext>
            </a:extLst>
          </p:cNvPr>
          <p:cNvSpPr/>
          <p:nvPr/>
        </p:nvSpPr>
        <p:spPr>
          <a:xfrm>
            <a:off x="6185745" y="4682976"/>
            <a:ext cx="689249" cy="665748"/>
          </a:xfrm>
          <a:prstGeom prst="mathMultiply">
            <a:avLst>
              <a:gd name="adj1" fmla="val 1167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(8)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Assigning values to segment selectors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…cannot be done directly. The value must be passed through a register!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For example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$0xabcd, %es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is </a:t>
            </a:r>
            <a:r>
              <a:rPr lang="en-US" sz="14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invalid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, whereas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$0xabcd, %bx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%bx, %es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is </a:t>
            </a:r>
            <a:r>
              <a:rPr lang="en-US" sz="14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allowed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Remember that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can only be set implicitly by a far jump, far call (or similar).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 bootstrapping revisited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63760" y="2003760"/>
            <a:ext cx="2388600" cy="455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1464480" y="2004120"/>
            <a:ext cx="2387520" cy="7398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1463760" y="21769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Occupied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74840" y="18345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1464480" y="329220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>
            <a:off x="1463760" y="33037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474840" y="31186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474840" y="35442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0x07e00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474840" y="25538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0x00500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474840" y="42980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1464480" y="4434480"/>
            <a:ext cx="2386440" cy="2126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1463760" y="5307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Occupied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474480" y="63813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2" name="CustomShape 15"/>
          <p:cNvSpPr/>
          <p:nvPr/>
        </p:nvSpPr>
        <p:spPr>
          <a:xfrm>
            <a:off x="1462680" y="16286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16"/>
          <p:cNvSpPr/>
          <p:nvPr/>
        </p:nvSpPr>
        <p:spPr>
          <a:xfrm>
            <a:off x="5870160" y="2075400"/>
            <a:ext cx="2389320" cy="455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7"/>
          <p:cNvSpPr/>
          <p:nvPr/>
        </p:nvSpPr>
        <p:spPr>
          <a:xfrm>
            <a:off x="5867280" y="170028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Device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18"/>
          <p:cNvSpPr/>
          <p:nvPr/>
        </p:nvSpPr>
        <p:spPr>
          <a:xfrm>
            <a:off x="5870160" y="207540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9"/>
          <p:cNvSpPr/>
          <p:nvPr/>
        </p:nvSpPr>
        <p:spPr>
          <a:xfrm>
            <a:off x="5869080" y="20869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20"/>
          <p:cNvSpPr/>
          <p:nvPr/>
        </p:nvSpPr>
        <p:spPr>
          <a:xfrm>
            <a:off x="5871240" y="2490480"/>
            <a:ext cx="2386440" cy="2126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1"/>
          <p:cNvSpPr/>
          <p:nvPr/>
        </p:nvSpPr>
        <p:spPr>
          <a:xfrm>
            <a:off x="5870160" y="3363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22"/>
          <p:cNvSpPr/>
          <p:nvPr/>
        </p:nvSpPr>
        <p:spPr>
          <a:xfrm flipH="1">
            <a:off x="3852000" y="2271600"/>
            <a:ext cx="2014200" cy="121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3"/>
          <p:cNvSpPr/>
          <p:nvPr/>
        </p:nvSpPr>
        <p:spPr>
          <a:xfrm>
            <a:off x="3996000" y="3403080"/>
            <a:ext cx="1855080" cy="115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sector is copied by BIOS from boot device to memory address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24"/>
          <p:cNvSpPr/>
          <p:nvPr/>
        </p:nvSpPr>
        <p:spPr>
          <a:xfrm>
            <a:off x="3996000" y="4494240"/>
            <a:ext cx="1855080" cy="115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BIOS does a far jump to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0x07c0:0x0000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then it’s up to you!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2" name="CustomShape 25"/>
          <p:cNvSpPr/>
          <p:nvPr/>
        </p:nvSpPr>
        <p:spPr>
          <a:xfrm>
            <a:off x="5873040" y="2490480"/>
            <a:ext cx="2386440" cy="2126160"/>
          </a:xfrm>
          <a:prstGeom prst="rect">
            <a:avLst/>
          </a:prstGeom>
          <a:solidFill>
            <a:srgbClr val="FBB94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6"/>
          <p:cNvSpPr/>
          <p:nvPr/>
        </p:nvSpPr>
        <p:spPr>
          <a:xfrm>
            <a:off x="5871960" y="3363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27"/>
          <p:cNvSpPr/>
          <p:nvPr/>
        </p:nvSpPr>
        <p:spPr>
          <a:xfrm>
            <a:off x="5953680" y="5042520"/>
            <a:ext cx="238644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area should contain a kernel that we want to load!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CustomShape 28"/>
          <p:cNvSpPr/>
          <p:nvPr/>
        </p:nvSpPr>
        <p:spPr>
          <a:xfrm flipV="1">
            <a:off x="6899760" y="4065480"/>
            <a:ext cx="165960" cy="105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9"/>
          <p:cNvSpPr/>
          <p:nvPr/>
        </p:nvSpPr>
        <p:spPr>
          <a:xfrm>
            <a:off x="5961960" y="5779440"/>
            <a:ext cx="219888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But where can we put it in RAM, and how do we do it?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map (not to scale)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463760" y="1870200"/>
            <a:ext cx="2388600" cy="455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1464480" y="1870200"/>
            <a:ext cx="238752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1463760" y="18968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Real Mode IVT RAM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1464480" y="2295720"/>
            <a:ext cx="2387520" cy="311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>
            <a:off x="1463760" y="2274840"/>
            <a:ext cx="23886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BIOS Data Area RAM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474840" y="17006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474840" y="21207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0x00400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1464480" y="315828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0"/>
          <p:cNvSpPr/>
          <p:nvPr/>
        </p:nvSpPr>
        <p:spPr>
          <a:xfrm>
            <a:off x="1463760" y="316980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474840" y="29851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1470600" y="2696760"/>
            <a:ext cx="238104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29.75 KiB Free RAM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474840" y="34102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0x07e00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474840" y="24202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0x00500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1464840" y="3754080"/>
            <a:ext cx="2381040" cy="57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607.5 KiB Free RAM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2" name="CustomShape 16"/>
          <p:cNvSpPr/>
          <p:nvPr/>
        </p:nvSpPr>
        <p:spPr>
          <a:xfrm>
            <a:off x="474840" y="41644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3" name="CustomShape 17"/>
          <p:cNvSpPr/>
          <p:nvPr/>
        </p:nvSpPr>
        <p:spPr>
          <a:xfrm>
            <a:off x="1464480" y="4300920"/>
            <a:ext cx="238644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8"/>
          <p:cNvSpPr/>
          <p:nvPr/>
        </p:nvSpPr>
        <p:spPr>
          <a:xfrm>
            <a:off x="1464480" y="4357440"/>
            <a:ext cx="2387520" cy="4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Extended BDA RAM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5" name="CustomShape 19"/>
          <p:cNvSpPr/>
          <p:nvPr/>
        </p:nvSpPr>
        <p:spPr>
          <a:xfrm>
            <a:off x="474480" y="45324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0xa0000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6" name="CustomShape 20"/>
          <p:cNvSpPr/>
          <p:nvPr/>
        </p:nvSpPr>
        <p:spPr>
          <a:xfrm>
            <a:off x="1464480" y="6002280"/>
            <a:ext cx="238752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1"/>
          <p:cNvSpPr/>
          <p:nvPr/>
        </p:nvSpPr>
        <p:spPr>
          <a:xfrm>
            <a:off x="1463760" y="602928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BIOS ROM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8" name="CustomShape 22"/>
          <p:cNvSpPr/>
          <p:nvPr/>
        </p:nvSpPr>
        <p:spPr>
          <a:xfrm>
            <a:off x="474480" y="58384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9" name="CustomShape 23"/>
          <p:cNvSpPr/>
          <p:nvPr/>
        </p:nvSpPr>
        <p:spPr>
          <a:xfrm>
            <a:off x="474480" y="62589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0" name="CustomShape 24"/>
          <p:cNvSpPr/>
          <p:nvPr/>
        </p:nvSpPr>
        <p:spPr>
          <a:xfrm>
            <a:off x="1464480" y="5576760"/>
            <a:ext cx="238752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5"/>
          <p:cNvSpPr/>
          <p:nvPr/>
        </p:nvSpPr>
        <p:spPr>
          <a:xfrm>
            <a:off x="1463760" y="560340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H/W ROM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2" name="CustomShape 26"/>
          <p:cNvSpPr/>
          <p:nvPr/>
        </p:nvSpPr>
        <p:spPr>
          <a:xfrm>
            <a:off x="1464480" y="4726800"/>
            <a:ext cx="2386440" cy="42444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7"/>
          <p:cNvSpPr/>
          <p:nvPr/>
        </p:nvSpPr>
        <p:spPr>
          <a:xfrm>
            <a:off x="1463760" y="47534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VGA RAM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4" name="CustomShape 28"/>
          <p:cNvSpPr/>
          <p:nvPr/>
        </p:nvSpPr>
        <p:spPr>
          <a:xfrm>
            <a:off x="1464480" y="5150880"/>
            <a:ext cx="238644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9"/>
          <p:cNvSpPr/>
          <p:nvPr/>
        </p:nvSpPr>
        <p:spPr>
          <a:xfrm>
            <a:off x="1508760" y="52250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Video BIOS ROM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6" name="CustomShape 30"/>
          <p:cNvSpPr/>
          <p:nvPr/>
        </p:nvSpPr>
        <p:spPr>
          <a:xfrm>
            <a:off x="474480" y="49816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7" name="CustomShape 31"/>
          <p:cNvSpPr/>
          <p:nvPr/>
        </p:nvSpPr>
        <p:spPr>
          <a:xfrm>
            <a:off x="474480" y="54075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0xc8000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8" name="CustomShape 32"/>
          <p:cNvSpPr/>
          <p:nvPr/>
        </p:nvSpPr>
        <p:spPr>
          <a:xfrm>
            <a:off x="3853440" y="1870200"/>
            <a:ext cx="265680" cy="7372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9" name="CustomShape 33"/>
          <p:cNvSpPr/>
          <p:nvPr/>
        </p:nvSpPr>
        <p:spPr>
          <a:xfrm>
            <a:off x="4156560" y="2093760"/>
            <a:ext cx="320112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Don’t modify this!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34"/>
          <p:cNvSpPr/>
          <p:nvPr/>
        </p:nvSpPr>
        <p:spPr>
          <a:xfrm>
            <a:off x="3859920" y="3152160"/>
            <a:ext cx="259200" cy="4258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1" name="CustomShape 35"/>
          <p:cNvSpPr/>
          <p:nvPr/>
        </p:nvSpPr>
        <p:spPr>
          <a:xfrm>
            <a:off x="4156920" y="2905200"/>
            <a:ext cx="2294280" cy="11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boot sector is copied by the BIOS from the boot device!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36"/>
          <p:cNvSpPr/>
          <p:nvPr/>
        </p:nvSpPr>
        <p:spPr>
          <a:xfrm>
            <a:off x="3854520" y="4297680"/>
            <a:ext cx="265680" cy="4276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3" name="CustomShape 37"/>
          <p:cNvSpPr/>
          <p:nvPr/>
        </p:nvSpPr>
        <p:spPr>
          <a:xfrm>
            <a:off x="4156560" y="4326120"/>
            <a:ext cx="34200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Don’t modify this!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38"/>
          <p:cNvSpPr/>
          <p:nvPr/>
        </p:nvSpPr>
        <p:spPr>
          <a:xfrm>
            <a:off x="3854520" y="4726800"/>
            <a:ext cx="264960" cy="4244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5" name="CustomShape 39"/>
          <p:cNvSpPr/>
          <p:nvPr/>
        </p:nvSpPr>
        <p:spPr>
          <a:xfrm>
            <a:off x="4156920" y="4676760"/>
            <a:ext cx="42300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Determines what is displayed on screen!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40"/>
          <p:cNvSpPr/>
          <p:nvPr/>
        </p:nvSpPr>
        <p:spPr>
          <a:xfrm>
            <a:off x="3856320" y="5149440"/>
            <a:ext cx="263160" cy="12776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7" name="CustomShape 41"/>
          <p:cNvSpPr/>
          <p:nvPr/>
        </p:nvSpPr>
        <p:spPr>
          <a:xfrm>
            <a:off x="4156560" y="5604480"/>
            <a:ext cx="3406680" cy="3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Don’t modify this!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Memory map simplified (not to scale)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463760" y="1868400"/>
            <a:ext cx="2389320" cy="455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3"/>
          <p:cNvSpPr/>
          <p:nvPr/>
        </p:nvSpPr>
        <p:spPr>
          <a:xfrm>
            <a:off x="1464480" y="1868400"/>
            <a:ext cx="2387520" cy="536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1463760" y="19526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474840" y="16992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1464480" y="2803320"/>
            <a:ext cx="2388600" cy="6040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7"/>
          <p:cNvSpPr/>
          <p:nvPr/>
        </p:nvSpPr>
        <p:spPr>
          <a:xfrm>
            <a:off x="1463760" y="292140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474840" y="35654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>
            <a:off x="474840" y="39625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0x07e00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7" name="CustomShape 10"/>
          <p:cNvSpPr/>
          <p:nvPr/>
        </p:nvSpPr>
        <p:spPr>
          <a:xfrm>
            <a:off x="474840" y="26496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0x01000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8" name="CustomShape 11"/>
          <p:cNvSpPr/>
          <p:nvPr/>
        </p:nvSpPr>
        <p:spPr>
          <a:xfrm>
            <a:off x="474840" y="45601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" name="CustomShape 12"/>
          <p:cNvSpPr/>
          <p:nvPr/>
        </p:nvSpPr>
        <p:spPr>
          <a:xfrm>
            <a:off x="1464480" y="3715200"/>
            <a:ext cx="238860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3"/>
          <p:cNvSpPr/>
          <p:nvPr/>
        </p:nvSpPr>
        <p:spPr>
          <a:xfrm>
            <a:off x="1463760" y="374220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14"/>
          <p:cNvSpPr/>
          <p:nvPr/>
        </p:nvSpPr>
        <p:spPr>
          <a:xfrm>
            <a:off x="474480" y="62589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2" name="CustomShape 15"/>
          <p:cNvSpPr/>
          <p:nvPr/>
        </p:nvSpPr>
        <p:spPr>
          <a:xfrm>
            <a:off x="1464480" y="4725000"/>
            <a:ext cx="2387520" cy="424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6"/>
          <p:cNvSpPr/>
          <p:nvPr/>
        </p:nvSpPr>
        <p:spPr>
          <a:xfrm>
            <a:off x="1464480" y="475200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17"/>
          <p:cNvSpPr/>
          <p:nvPr/>
        </p:nvSpPr>
        <p:spPr>
          <a:xfrm>
            <a:off x="1464480" y="5149080"/>
            <a:ext cx="238860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8"/>
          <p:cNvSpPr/>
          <p:nvPr/>
        </p:nvSpPr>
        <p:spPr>
          <a:xfrm>
            <a:off x="1463760" y="516384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VGA Text Buffer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6" name="CustomShape 19"/>
          <p:cNvSpPr/>
          <p:nvPr/>
        </p:nvSpPr>
        <p:spPr>
          <a:xfrm>
            <a:off x="474480" y="49802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0xb8000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7" name="CustomShape 20"/>
          <p:cNvSpPr/>
          <p:nvPr/>
        </p:nvSpPr>
        <p:spPr>
          <a:xfrm>
            <a:off x="474480" y="54061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8" name="CustomShape 21"/>
          <p:cNvSpPr/>
          <p:nvPr/>
        </p:nvSpPr>
        <p:spPr>
          <a:xfrm>
            <a:off x="1465560" y="5575320"/>
            <a:ext cx="2387520" cy="849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2"/>
          <p:cNvSpPr/>
          <p:nvPr/>
        </p:nvSpPr>
        <p:spPr>
          <a:xfrm>
            <a:off x="1464480" y="578376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0" name="CustomShape 23"/>
          <p:cNvSpPr/>
          <p:nvPr/>
        </p:nvSpPr>
        <p:spPr>
          <a:xfrm flipH="1" flipV="1">
            <a:off x="3435120" y="4354920"/>
            <a:ext cx="1624320" cy="46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4"/>
          <p:cNvSpPr/>
          <p:nvPr/>
        </p:nvSpPr>
        <p:spPr>
          <a:xfrm>
            <a:off x="5071320" y="4437000"/>
            <a:ext cx="3310920" cy="912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also need a stack, and it should be placed somewhere around here…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CustomShape 25"/>
          <p:cNvSpPr/>
          <p:nvPr/>
        </p:nvSpPr>
        <p:spPr>
          <a:xfrm flipH="1">
            <a:off x="3416040" y="2269080"/>
            <a:ext cx="1575720" cy="76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6"/>
          <p:cNvSpPr/>
          <p:nvPr/>
        </p:nvSpPr>
        <p:spPr>
          <a:xfrm>
            <a:off x="5035320" y="1675800"/>
            <a:ext cx="3310920" cy="1185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kernel code and data shall be copied from the boot device to memory address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0x01000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27"/>
          <p:cNvSpPr/>
          <p:nvPr/>
        </p:nvSpPr>
        <p:spPr>
          <a:xfrm flipH="1" flipV="1">
            <a:off x="3494880" y="5374080"/>
            <a:ext cx="1573200" cy="56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8"/>
          <p:cNvSpPr/>
          <p:nvPr/>
        </p:nvSpPr>
        <p:spPr>
          <a:xfrm>
            <a:off x="5072400" y="5407200"/>
            <a:ext cx="3310920" cy="1398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can write to the VGA text buffer to change the characters displayed on the screen and their color attributes.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" name="CustomShape 29"/>
          <p:cNvSpPr/>
          <p:nvPr/>
        </p:nvSpPr>
        <p:spPr>
          <a:xfrm>
            <a:off x="5035680" y="2910960"/>
            <a:ext cx="3310920" cy="1460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boot sector contains the code (written by you) for copying the kernel into memory and transferring control to it!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0"/>
          <p:cNvSpPr/>
          <p:nvPr/>
        </p:nvSpPr>
        <p:spPr>
          <a:xfrm flipH="1">
            <a:off x="3457080" y="3511440"/>
            <a:ext cx="157572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1"/>
          <p:cNvSpPr/>
          <p:nvPr/>
        </p:nvSpPr>
        <p:spPr>
          <a:xfrm>
            <a:off x="474480" y="22269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0x00500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Loading the kernel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know where the kernel begins on boot device!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boot block is the first sector, and it occupies exactly one sector.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 starts at the second sector (LBA 1 / CHS 0,0,2).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BIOS will help us transfer sectors from a hard drive to RAM.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need to read up on BIOS software interrupts,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INT 0x13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and CHS addressing (use Google, Wikipedia, osdev.org, etc.)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sure to save initial value of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DL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register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as it contains boot drive number when control is given to bootblock, which is later needed as argument to BIOS functions.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know how large the kernel is?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write the size (number of sectors) to a pre-determined location in the boot block (this will be done by the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createimage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utility).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bootblock.S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.equ …                      # Corresponds to defines in C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.text                       # Code segment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.globl _start               # The entry point must be global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.code16                     # 16-bit code (Real Mode)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.org 0x0                    # Code starts at address 0x0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_start:                     # Entry point, logical address 0x0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jmp beyondReservedSpace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 &lt;-- How many bytes is this instruction?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kernelSize: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.word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beyondReservedSpace: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# Rest of code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998000" y="4122360"/>
            <a:ext cx="142560" cy="1785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4"/>
          <p:cNvSpPr/>
          <p:nvPr/>
        </p:nvSpPr>
        <p:spPr>
          <a:xfrm>
            <a:off x="2155320" y="3789000"/>
            <a:ext cx="6263280" cy="1185840"/>
          </a:xfrm>
          <a:prstGeom prst="rect">
            <a:avLst/>
          </a:prstGeom>
          <a:solidFill>
            <a:schemeClr val="bg1"/>
          </a:solidFill>
          <a:ln w="2556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 bits = sizeof(short int). The kernel size is written to this location by createimage. In the assembly code, you can dereference the data at this location as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(kernelSize)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Bootblock – summary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~100 lines of assembly code (and comments).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GNU assembly: AT&amp;T syntax.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standard library available.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16-bit Real Mode.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need to: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Setup data segment for boot block.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(Code segment is already set to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by BIOS).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Setup stack segment and stack.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Copy kernel to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0x01000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Setup data segment for kernel.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Long jump to kernel.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ljmp $KERNEL_SEGMENT, $KERNEL_OFFSET</a:t>
            </a:r>
            <a:endParaRPr lang="en-US" sz="16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That’s it!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sure to comment your assembly code extensively!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How to create the bootable image (1)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First, we compile the boot block and the kernel separately, using the GNU compiler toolchain.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What happens when we compile a C program using gcc?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67640" y="1795320"/>
            <a:ext cx="8228160" cy="48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$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gcc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foo.c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899640" y="344340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foo.h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899640" y="444204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foo.c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2483640" y="393804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foo.?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4068000" y="393804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foo.s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5652000" y="393804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foo.o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>
            <a:off x="7236360" y="393804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a.out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7" name="CustomShape 9"/>
          <p:cNvSpPr/>
          <p:nvPr/>
        </p:nvSpPr>
        <p:spPr>
          <a:xfrm>
            <a:off x="1763640" y="3628080"/>
            <a:ext cx="718560" cy="30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0"/>
          <p:cNvSpPr/>
          <p:nvPr/>
        </p:nvSpPr>
        <p:spPr>
          <a:xfrm flipV="1">
            <a:off x="1763640" y="4305960"/>
            <a:ext cx="718560" cy="31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1"/>
          <p:cNvSpPr/>
          <p:nvPr/>
        </p:nvSpPr>
        <p:spPr>
          <a:xfrm>
            <a:off x="3348000" y="4122720"/>
            <a:ext cx="718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2"/>
          <p:cNvSpPr/>
          <p:nvPr/>
        </p:nvSpPr>
        <p:spPr>
          <a:xfrm>
            <a:off x="4932000" y="4122720"/>
            <a:ext cx="718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3"/>
          <p:cNvSpPr/>
          <p:nvPr/>
        </p:nvSpPr>
        <p:spPr>
          <a:xfrm>
            <a:off x="6516360" y="4122720"/>
            <a:ext cx="718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4"/>
          <p:cNvSpPr/>
          <p:nvPr/>
        </p:nvSpPr>
        <p:spPr>
          <a:xfrm>
            <a:off x="1360440" y="3025440"/>
            <a:ext cx="16506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Preprocessor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(gpp)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15"/>
          <p:cNvSpPr/>
          <p:nvPr/>
        </p:nvSpPr>
        <p:spPr>
          <a:xfrm>
            <a:off x="3061800" y="3264120"/>
            <a:ext cx="1208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Compiler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(gcc)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16"/>
          <p:cNvSpPr/>
          <p:nvPr/>
        </p:nvSpPr>
        <p:spPr>
          <a:xfrm>
            <a:off x="4566600" y="3264120"/>
            <a:ext cx="1379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Assembler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(gas)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CustomShape 17"/>
          <p:cNvSpPr/>
          <p:nvPr/>
        </p:nvSpPr>
        <p:spPr>
          <a:xfrm>
            <a:off x="6410160" y="3264120"/>
            <a:ext cx="8733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(ld)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18"/>
          <p:cNvSpPr/>
          <p:nvPr/>
        </p:nvSpPr>
        <p:spPr>
          <a:xfrm>
            <a:off x="5355720" y="1917000"/>
            <a:ext cx="1455840" cy="912240"/>
          </a:xfrm>
          <a:prstGeom prst="rect">
            <a:avLst/>
          </a:prstGeom>
          <a:noFill/>
          <a:ln w="38160">
            <a:solidFill>
              <a:schemeClr val="bg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relocatable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19"/>
          <p:cNvSpPr/>
          <p:nvPr/>
        </p:nvSpPr>
        <p:spPr>
          <a:xfrm>
            <a:off x="6951960" y="1917000"/>
            <a:ext cx="1431360" cy="912240"/>
          </a:xfrm>
          <a:prstGeom prst="rect">
            <a:avLst/>
          </a:prstGeom>
          <a:noFill/>
          <a:ln w="38160">
            <a:solidFill>
              <a:schemeClr val="bg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executable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20"/>
          <p:cNvSpPr/>
          <p:nvPr/>
        </p:nvSpPr>
        <p:spPr>
          <a:xfrm>
            <a:off x="3523320" y="5164560"/>
            <a:ext cx="1432800" cy="637920"/>
          </a:xfrm>
          <a:prstGeom prst="rect">
            <a:avLst/>
          </a:prstGeom>
          <a:noFill/>
          <a:ln w="38160">
            <a:solidFill>
              <a:schemeClr val="bg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 shared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 file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21"/>
          <p:cNvSpPr/>
          <p:nvPr/>
        </p:nvSpPr>
        <p:spPr>
          <a:xfrm>
            <a:off x="6084000" y="2840040"/>
            <a:ext cx="360" cy="109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2"/>
          <p:cNvSpPr/>
          <p:nvPr/>
        </p:nvSpPr>
        <p:spPr>
          <a:xfrm>
            <a:off x="7668360" y="2840040"/>
            <a:ext cx="360" cy="109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3"/>
          <p:cNvSpPr/>
          <p:nvPr/>
        </p:nvSpPr>
        <p:spPr>
          <a:xfrm>
            <a:off x="5478840" y="5025960"/>
            <a:ext cx="1209240" cy="912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malloc()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fopen()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" name="CustomShape 24"/>
          <p:cNvSpPr/>
          <p:nvPr/>
        </p:nvSpPr>
        <p:spPr>
          <a:xfrm>
            <a:off x="5593320" y="4670640"/>
            <a:ext cx="980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Library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3" name="CustomShape 25"/>
          <p:cNvSpPr/>
          <p:nvPr/>
        </p:nvSpPr>
        <p:spPr>
          <a:xfrm flipV="1">
            <a:off x="6689520" y="4305960"/>
            <a:ext cx="545400" cy="117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6"/>
          <p:cNvSpPr/>
          <p:nvPr/>
        </p:nvSpPr>
        <p:spPr>
          <a:xfrm>
            <a:off x="4841640" y="5487480"/>
            <a:ext cx="635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Loading an ELF executable (Linux)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84360" y="2996280"/>
            <a:ext cx="2085840" cy="2375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3"/>
          <p:cNvSpPr/>
          <p:nvPr/>
        </p:nvSpPr>
        <p:spPr>
          <a:xfrm>
            <a:off x="684360" y="2996280"/>
            <a:ext cx="2085840" cy="5133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4"/>
          <p:cNvSpPr/>
          <p:nvPr/>
        </p:nvSpPr>
        <p:spPr>
          <a:xfrm>
            <a:off x="683640" y="3059280"/>
            <a:ext cx="20869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 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684360" y="3511440"/>
            <a:ext cx="2085840" cy="3859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6"/>
          <p:cNvSpPr/>
          <p:nvPr/>
        </p:nvSpPr>
        <p:spPr>
          <a:xfrm>
            <a:off x="684360" y="3313800"/>
            <a:ext cx="20851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1" name="CustomShape 7"/>
          <p:cNvSpPr/>
          <p:nvPr/>
        </p:nvSpPr>
        <p:spPr>
          <a:xfrm>
            <a:off x="682560" y="2626920"/>
            <a:ext cx="2087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a.out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8"/>
          <p:cNvSpPr/>
          <p:nvPr/>
        </p:nvSpPr>
        <p:spPr>
          <a:xfrm>
            <a:off x="682560" y="3898440"/>
            <a:ext cx="2087640" cy="5680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9"/>
          <p:cNvSpPr/>
          <p:nvPr/>
        </p:nvSpPr>
        <p:spPr>
          <a:xfrm>
            <a:off x="682560" y="3998520"/>
            <a:ext cx="2071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4" name="CustomShape 10"/>
          <p:cNvSpPr/>
          <p:nvPr/>
        </p:nvSpPr>
        <p:spPr>
          <a:xfrm>
            <a:off x="682560" y="4413600"/>
            <a:ext cx="2087640" cy="3859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11"/>
          <p:cNvSpPr/>
          <p:nvPr/>
        </p:nvSpPr>
        <p:spPr>
          <a:xfrm>
            <a:off x="682560" y="4216320"/>
            <a:ext cx="20710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6" name="CustomShape 12"/>
          <p:cNvSpPr/>
          <p:nvPr/>
        </p:nvSpPr>
        <p:spPr>
          <a:xfrm>
            <a:off x="682560" y="4803840"/>
            <a:ext cx="2087640" cy="5680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13"/>
          <p:cNvSpPr/>
          <p:nvPr/>
        </p:nvSpPr>
        <p:spPr>
          <a:xfrm>
            <a:off x="682560" y="4903920"/>
            <a:ext cx="2071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N-1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8" name="CustomShape 14"/>
          <p:cNvSpPr/>
          <p:nvPr/>
        </p:nvSpPr>
        <p:spPr>
          <a:xfrm>
            <a:off x="5566320" y="2051640"/>
            <a:ext cx="2388600" cy="42372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5"/>
          <p:cNvSpPr/>
          <p:nvPr/>
        </p:nvSpPr>
        <p:spPr>
          <a:xfrm>
            <a:off x="4228560" y="1772640"/>
            <a:ext cx="13993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0" name="CustomShape 16"/>
          <p:cNvSpPr/>
          <p:nvPr/>
        </p:nvSpPr>
        <p:spPr>
          <a:xfrm>
            <a:off x="4228560" y="6258960"/>
            <a:ext cx="13993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1" name="CustomShape 17"/>
          <p:cNvSpPr/>
          <p:nvPr/>
        </p:nvSpPr>
        <p:spPr>
          <a:xfrm>
            <a:off x="5567400" y="2051640"/>
            <a:ext cx="2387520" cy="71748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" name="CustomShape 18"/>
          <p:cNvSpPr/>
          <p:nvPr/>
        </p:nvSpPr>
        <p:spPr>
          <a:xfrm>
            <a:off x="5567400" y="2915640"/>
            <a:ext cx="2387520" cy="36360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3" name="CustomShape 19"/>
          <p:cNvSpPr/>
          <p:nvPr/>
        </p:nvSpPr>
        <p:spPr>
          <a:xfrm>
            <a:off x="5567400" y="5757480"/>
            <a:ext cx="2387520" cy="40644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4" name="CustomShape 20"/>
          <p:cNvSpPr/>
          <p:nvPr/>
        </p:nvSpPr>
        <p:spPr>
          <a:xfrm>
            <a:off x="5567400" y="5237640"/>
            <a:ext cx="2387520" cy="40644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21"/>
          <p:cNvSpPr/>
          <p:nvPr/>
        </p:nvSpPr>
        <p:spPr>
          <a:xfrm>
            <a:off x="5566320" y="4737600"/>
            <a:ext cx="2387520" cy="40644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N-1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22"/>
          <p:cNvSpPr/>
          <p:nvPr/>
        </p:nvSpPr>
        <p:spPr>
          <a:xfrm>
            <a:off x="5566320" y="4130640"/>
            <a:ext cx="2387520" cy="40644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7" name="CustomShape 23"/>
          <p:cNvSpPr/>
          <p:nvPr/>
        </p:nvSpPr>
        <p:spPr>
          <a:xfrm flipV="1">
            <a:off x="6760800" y="3788640"/>
            <a:ext cx="360" cy="33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24"/>
          <p:cNvSpPr/>
          <p:nvPr/>
        </p:nvSpPr>
        <p:spPr>
          <a:xfrm>
            <a:off x="6761880" y="3285000"/>
            <a:ext cx="360" cy="35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25"/>
          <p:cNvSpPr/>
          <p:nvPr/>
        </p:nvSpPr>
        <p:spPr>
          <a:xfrm>
            <a:off x="2771640" y="4185000"/>
            <a:ext cx="2793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26"/>
          <p:cNvSpPr/>
          <p:nvPr/>
        </p:nvSpPr>
        <p:spPr>
          <a:xfrm>
            <a:off x="3815280" y="3779640"/>
            <a:ext cx="707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exec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What happens when we turn on the pc?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416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PSU (power supply unit) performs self-tests and asserts the Power Good signal after all voltage outputs have stabilized.</a:t>
            </a:r>
            <a:endParaRPr lang="en-US" sz="1800" b="0" strike="noStrike" spc="-1" dirty="0">
              <a:latin typeface="Arial"/>
            </a:endParaRPr>
          </a:p>
          <a:p>
            <a:pPr marL="74376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Power Good signal line is connected to the CPU’s timer chip, which controls the reset line to the CPU.</a:t>
            </a:r>
            <a:endParaRPr lang="en-US" sz="1800" b="0" strike="noStrike" spc="-1" dirty="0">
              <a:latin typeface="Arial"/>
            </a:endParaRPr>
          </a:p>
          <a:p>
            <a:pPr marL="74376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timer chip will constantly send a reset signal to the CPU until the Power Good signal is received.</a:t>
            </a:r>
            <a:endParaRPr lang="en-US" sz="1800" b="0" strike="noStrike" spc="-1" dirty="0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CPU starts running after being reset.</a:t>
            </a:r>
            <a:endParaRPr lang="en-US" sz="1800" b="0" strike="noStrike" spc="-1" dirty="0"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CPU operates in </a:t>
            </a: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16-bit Real Mode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 registers get well-defined values.</a:t>
            </a:r>
            <a:endParaRPr lang="en-US" sz="1800" b="0" strike="noStrike" spc="-1" dirty="0"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CPU will execute the instruction at the memory address of the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reset vector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(hardcoded address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0xfffffff0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n-US" sz="1800" b="0" strike="noStrike" spc="-1" dirty="0"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motherboard ensures that the instruction at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0xfffffff0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a jump to address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0xf0000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 which is the start of a 64KB memory location mapped to the BIOS ROM (containing a start-up program).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ELF format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ELF = Executable and Linkable Format.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Object file format on Linux.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Contains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Raw instruction code and data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segments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(not to be confused with Real Mode memory segments).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Address of where in RAM each segment should be loaded.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Other stuff like import/export symbol tables, metadata, etc.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have to read up on parts of the ELF specification!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Available in git repo.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How to create the bootable image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First, we compile the boot block and the kernel separately, using the GNU compiler tool chain.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Then we must parse the produced ELF files to extract code/data segments, and write these to an image file.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Finally, the contents of the image file are copied as raw data to the USB disk.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How to create the bootable image (3)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82560" y="2077560"/>
            <a:ext cx="2087640" cy="1765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3"/>
          <p:cNvSpPr/>
          <p:nvPr/>
        </p:nvSpPr>
        <p:spPr>
          <a:xfrm>
            <a:off x="682560" y="1708200"/>
            <a:ext cx="2087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Bootblock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4412880" y="2199600"/>
            <a:ext cx="2388600" cy="40636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5"/>
          <p:cNvSpPr/>
          <p:nvPr/>
        </p:nvSpPr>
        <p:spPr>
          <a:xfrm>
            <a:off x="4412880" y="219960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Bootblock segment 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 flipV="1">
            <a:off x="2771640" y="2367360"/>
            <a:ext cx="1639440" cy="59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7"/>
          <p:cNvSpPr/>
          <p:nvPr/>
        </p:nvSpPr>
        <p:spPr>
          <a:xfrm>
            <a:off x="687960" y="2451600"/>
            <a:ext cx="2085840" cy="230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684360" y="2077560"/>
            <a:ext cx="2087640" cy="36792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 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684360" y="2679120"/>
            <a:ext cx="2087640" cy="4654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686160" y="3146040"/>
            <a:ext cx="2085840" cy="230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686160" y="3378240"/>
            <a:ext cx="2087640" cy="4654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N-1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682560" y="4614120"/>
            <a:ext cx="2087640" cy="1765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3"/>
          <p:cNvSpPr/>
          <p:nvPr/>
        </p:nvSpPr>
        <p:spPr>
          <a:xfrm>
            <a:off x="682560" y="4244760"/>
            <a:ext cx="2087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8" name="CustomShape 14"/>
          <p:cNvSpPr/>
          <p:nvPr/>
        </p:nvSpPr>
        <p:spPr>
          <a:xfrm flipV="1">
            <a:off x="2771640" y="5076360"/>
            <a:ext cx="1639440" cy="41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5"/>
          <p:cNvSpPr/>
          <p:nvPr/>
        </p:nvSpPr>
        <p:spPr>
          <a:xfrm>
            <a:off x="687960" y="4983120"/>
            <a:ext cx="2085840" cy="230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0" name="CustomShape 16"/>
          <p:cNvSpPr/>
          <p:nvPr/>
        </p:nvSpPr>
        <p:spPr>
          <a:xfrm>
            <a:off x="684360" y="4614120"/>
            <a:ext cx="2087640" cy="36792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 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17"/>
          <p:cNvSpPr/>
          <p:nvPr/>
        </p:nvSpPr>
        <p:spPr>
          <a:xfrm>
            <a:off x="684360" y="5215680"/>
            <a:ext cx="2087640" cy="4654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18"/>
          <p:cNvSpPr/>
          <p:nvPr/>
        </p:nvSpPr>
        <p:spPr>
          <a:xfrm>
            <a:off x="686160" y="5682240"/>
            <a:ext cx="2085840" cy="230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3" name="CustomShape 19"/>
          <p:cNvSpPr/>
          <p:nvPr/>
        </p:nvSpPr>
        <p:spPr>
          <a:xfrm>
            <a:off x="686160" y="5914440"/>
            <a:ext cx="2087640" cy="4654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M-1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20"/>
          <p:cNvSpPr/>
          <p:nvPr/>
        </p:nvSpPr>
        <p:spPr>
          <a:xfrm>
            <a:off x="4413600" y="253800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Padding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5" name="CustomShape 21"/>
          <p:cNvSpPr/>
          <p:nvPr/>
        </p:nvSpPr>
        <p:spPr>
          <a:xfrm>
            <a:off x="4413600" y="287676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Bootblock segment 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6" name="CustomShape 22"/>
          <p:cNvSpPr/>
          <p:nvPr/>
        </p:nvSpPr>
        <p:spPr>
          <a:xfrm>
            <a:off x="4412880" y="321516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Padding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7" name="CustomShape 23"/>
          <p:cNvSpPr/>
          <p:nvPr/>
        </p:nvSpPr>
        <p:spPr>
          <a:xfrm>
            <a:off x="4412880" y="355392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8" name="CustomShape 24"/>
          <p:cNvSpPr/>
          <p:nvPr/>
        </p:nvSpPr>
        <p:spPr>
          <a:xfrm>
            <a:off x="4415760" y="3893040"/>
            <a:ext cx="2387520" cy="32760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Bootblock segment N-1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9" name="CustomShape 25"/>
          <p:cNvSpPr/>
          <p:nvPr/>
        </p:nvSpPr>
        <p:spPr>
          <a:xfrm>
            <a:off x="4415400" y="423072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Padding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0" name="CustomShape 26"/>
          <p:cNvSpPr/>
          <p:nvPr/>
        </p:nvSpPr>
        <p:spPr>
          <a:xfrm>
            <a:off x="4412880" y="490860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 segment 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1" name="CustomShape 27"/>
          <p:cNvSpPr/>
          <p:nvPr/>
        </p:nvSpPr>
        <p:spPr>
          <a:xfrm>
            <a:off x="4412880" y="524700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Padding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2" name="CustomShape 28"/>
          <p:cNvSpPr/>
          <p:nvPr/>
        </p:nvSpPr>
        <p:spPr>
          <a:xfrm>
            <a:off x="4415400" y="558576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3" name="CustomShape 29"/>
          <p:cNvSpPr/>
          <p:nvPr/>
        </p:nvSpPr>
        <p:spPr>
          <a:xfrm>
            <a:off x="4412880" y="592632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 segment M-1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4" name="CustomShape 30"/>
          <p:cNvSpPr/>
          <p:nvPr/>
        </p:nvSpPr>
        <p:spPr>
          <a:xfrm>
            <a:off x="4565160" y="1830240"/>
            <a:ext cx="2087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5" name="CustomShape 31"/>
          <p:cNvSpPr/>
          <p:nvPr/>
        </p:nvSpPr>
        <p:spPr>
          <a:xfrm>
            <a:off x="6804360" y="2199600"/>
            <a:ext cx="358560" cy="270756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32"/>
          <p:cNvSpPr/>
          <p:nvPr/>
        </p:nvSpPr>
        <p:spPr>
          <a:xfrm>
            <a:off x="4338360" y="4565160"/>
            <a:ext cx="2530440" cy="35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Magic signature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0x55 0xaa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7" name="CustomShape 33"/>
          <p:cNvSpPr/>
          <p:nvPr/>
        </p:nvSpPr>
        <p:spPr>
          <a:xfrm>
            <a:off x="6956640" y="3231000"/>
            <a:ext cx="22147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sector,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exactly 512 bytes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8" name="CustomShape 34"/>
          <p:cNvSpPr/>
          <p:nvPr/>
        </p:nvSpPr>
        <p:spPr>
          <a:xfrm>
            <a:off x="6815880" y="4908600"/>
            <a:ext cx="358560" cy="135468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35"/>
          <p:cNvSpPr/>
          <p:nvPr/>
        </p:nvSpPr>
        <p:spPr>
          <a:xfrm>
            <a:off x="7116480" y="5387400"/>
            <a:ext cx="894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How to locate and copy ELF segments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the ELF header to find size and file offset of Program Header Table.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entry in the Program Header Table contains information about one segment.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 offset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Size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 address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sure the segments are padded correctly when written to image file.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Createimage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Syntax: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727CA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createimage [--extended] &lt;bootblock&gt; &lt;file1&gt; [&lt;file2&gt; ...]</a:t>
            </a:r>
            <a:endParaRPr lang="en-US" sz="1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Notice that even though we only will use the createimage utility with boot block + a single file (kernel) in the first assignment, the implementation must be generic and support an arbitrary number (&gt;= 1) of files in addition to boot block.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should the files be positioned/padded?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Hint: how are data loaded from disk to RAM?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createimage.c – summary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~200 lines of C code.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Createimage is a Linux utility, so you can use any standard libraries you want.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Elf32_Ehdr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Elf32_Phdr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data structures provided by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elf.h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fseek()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to read the data.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lang="en-US" sz="1800" b="0" strike="noStrike" spc="-1">
              <a:latin typeface="Arial"/>
            </a:endParaRPr>
          </a:p>
          <a:p>
            <a:pPr marL="1200960" lvl="2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Elf32_Ehdr hdr;</a:t>
            </a:r>
            <a:endParaRPr lang="en-US" sz="1600" b="0" strike="noStrike" spc="-1">
              <a:latin typeface="Arial"/>
            </a:endParaRPr>
          </a:p>
          <a:p>
            <a:pPr marL="1200960" lvl="2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FILE *fp = fopen(filename, "rb");</a:t>
            </a:r>
            <a:endParaRPr lang="en-US" sz="1600" b="0" strike="noStrike" spc="-1">
              <a:latin typeface="Arial"/>
            </a:endParaRPr>
          </a:p>
          <a:p>
            <a:pPr marL="1200960" lvl="2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 ret = fread(&amp;hdr, sizeof(Elf32_Ehdr), 1, fp);</a:t>
            </a:r>
            <a:endParaRPr lang="en-US" sz="16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Write code and data segments to image file.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Write magic signature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0x55 0xaa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to end of first sector of image file.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Write kernel size to the memory area in the image file corresponding to </a:t>
            </a:r>
            <a:r>
              <a:rPr lang="en-US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kernelSize</a:t>
            </a:r>
            <a:r>
              <a:rPr lang="en-US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the boot block.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Design review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each assignment you are required to give a short presentation of how you are solving it!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Need not be formal – just you and TA!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Come prepared!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recommend you bring notes on paper or screen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must have figured out all details before the design review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must show us convincingly that you can solve the assignment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 / No Pass grading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Some questions for the design review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if boot block needs to be larger than 512 bytes?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if kernel is larger than 54 sectors (and hence needs the memory where the boot block resides)?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does CHS addressing work?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know the number of tracks, sectors and heads?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navigate the ELF file to locate the segments?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write segments to image file with regards to position and padding?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write several files to image file with regards to position and padding?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know how large the kernel code/data is?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Where in the image file should we write the kernel size?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and why must we set the DS segment?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should the kernel DS be set to?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should the stack segment and GPRs be set to?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 err="1">
                <a:solidFill>
                  <a:srgbClr val="000000"/>
                </a:solidFill>
                <a:latin typeface="Open Sans"/>
                <a:ea typeface="Open Sans"/>
              </a:rPr>
              <a:t>Bochs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You can use the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bochs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emulator for development.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TA’s will help set it up for you.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Code – Formalities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Code </a:t>
            </a:r>
            <a:r>
              <a:rPr lang="en-US" sz="1800" b="0" spc="-1" dirty="0">
                <a:solidFill>
                  <a:srgbClr val="000000"/>
                </a:solidFill>
                <a:latin typeface="Arial"/>
                <a:ea typeface="DejaVu Sans"/>
              </a:rPr>
              <a:t>must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run properly after being compiled on the provided test computers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Doesn’t matter if it compiles on </a:t>
            </a: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machine, if we can’t get it to work on the provided test computers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Don’t look at other people’s code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Write structured “clean” code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Unstructured code will count negatively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Don’t look at other people’s code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Comment your code properly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Uncommented code will very likely not be taken into consideration when evaluating your assignment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Show that you know what you’re doing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Don’t look at other people’s code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«That blue screen with the configuration options?»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 quite…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8" name="Picture 4"/>
          <p:cNvPicPr/>
          <p:nvPr/>
        </p:nvPicPr>
        <p:blipFill>
          <a:blip r:embed="rId2"/>
          <a:stretch/>
        </p:blipFill>
        <p:spPr>
          <a:xfrm>
            <a:off x="1115640" y="2637000"/>
            <a:ext cx="4284720" cy="333216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5580000" y="3069000"/>
            <a:ext cx="2806920" cy="11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is the CMOS setup program – an interface for configuring the BIOS.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 rot="5400000">
            <a:off x="5859000" y="3977280"/>
            <a:ext cx="773640" cy="1330560"/>
          </a:xfrm>
          <a:prstGeom prst="curvedConnector2">
            <a:avLst/>
          </a:pr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Report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Code comments should cover most (implementation) details.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Max 4 pages.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Hand-in – Formalities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Hand-in will be done using GitHub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will receive a link which creates a private repository containing pre code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Your latest pushed commit at deadline will be graded</a:t>
            </a:r>
            <a:endParaRPr lang="en-US" sz="1800" b="0" strike="noStrike" spc="-1" dirty="0">
              <a:latin typeface="Arial"/>
            </a:endParaRPr>
          </a:p>
          <a:p>
            <a:pPr marL="826200" lvl="1" indent="-28512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 remember to push, push, push!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extensions will be granted, or late submissions accepted</a:t>
            </a:r>
            <a:endParaRPr lang="en-US" sz="1800" b="0" strike="noStrike" spc="-1" dirty="0">
              <a:latin typeface="Arial"/>
            </a:endParaRPr>
          </a:p>
          <a:p>
            <a:pPr marL="74376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Unless reason for late submission is documented, e.g. on medical grounds!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86570-4B1B-42F8-909C-4AE2E592A9F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4796257" cy="5038964"/>
          </a:xfrm>
        </p:spPr>
        <p:txBody>
          <a:bodyPr>
            <a:normAutofit/>
          </a:bodyPr>
          <a:lstStyle/>
          <a:p>
            <a:r>
              <a:rPr lang="en-US" sz="2000" dirty="0"/>
              <a:t>Some numbers: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64 students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4 TA’s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1-2 persons grading all assignments (x3)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Y</a:t>
            </a:r>
            <a:r>
              <a:rPr lang="en-US" dirty="0"/>
              <a:t>ou should rely on your TA for feedback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000" dirty="0"/>
              <a:t>How do I know my solution is correct?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Can you add some unit tests/ assertions to you code?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Does it run the provided test cases (processes)?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Can you change some parameters to stress-test your code?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What would you like someone else to check?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Ask TAs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CABE8-567C-4982-88BD-B3EA99F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on your assignment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D6F15-6C66-4735-8840-3F943CD3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457" y="1604520"/>
            <a:ext cx="3379763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Word of advice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 in time (ASAP)!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the assignment text and precept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carefully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and understand the pre-code before writing your own code!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the assignment text and precept multiple times!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“Basic Input-Output System” is the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motherboard’s firmware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Stored on a non-volatile ROM chip.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Traditionally a CMOS chip, today typically EEPROM.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Responsible for detecting and initializing hardware.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Provides a service interface for interacting with hardware.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 start-up program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Power-On Self-Test (POST) is executed.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Initialize and test hardware!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POST fails, computer is halted with error.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Power-On Self-Test (1)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 and test available RAM.</a:t>
            </a:r>
            <a:endParaRPr lang="en-US" sz="1800" b="0" strike="noStrike" spc="-1"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the PC was “warm booted”, memory test may be skipped.</a:t>
            </a:r>
            <a:endParaRPr lang="en-US" sz="1800" b="0" strike="noStrike" spc="-1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 CPU type and speed, verify cache memory and CPU registers.</a:t>
            </a:r>
            <a:endParaRPr lang="en-US" sz="1800" b="0" strike="noStrike" spc="-1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 keyboard.</a:t>
            </a:r>
            <a:endParaRPr lang="en-US" sz="1800" b="0" strike="noStrike" spc="-1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CMOS and verify ROM BIOS checksum.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Power-On Self-Test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 and initialize adapters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Devices may provide their own ROM BIOS programs, which must be invoked by the system BIOS.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Identified in memory by a specific signature as two first bytes: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0x55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0xaa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ROMs are aligned to 2KB boundaries.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Initialize video adapters and test video memory.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Execute VGA ROM BIOS that is located by scanning 2KB blocks within memory area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0xc0000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0xc7fff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Locate and execute general purpose ROMs of other devices, mapped into the expansion area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0xc8000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0xdffff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Locate and execute (if found) BIOS Extension ROM within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0xe0000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0xeffff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Initialize logical devices with label, I/O address, and interrupt request line (IRQ).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 and configure PnP devices.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Display configuration information on screen.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 boot sequence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After POST, BIOS will search for a bootable medium.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E.g. hard drive, USB, CD-ROM, (or floppy!).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CMOS stores boot sequence – which devices to test in what order.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BIOS looks for a valid </a:t>
            </a: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 sector.</a:t>
            </a:r>
            <a:endParaRPr lang="en-US" sz="18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512 bytes of data at known location (dependent on device) that is terminated with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0x55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0xaa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as last two bytes.</a:t>
            </a:r>
            <a:endParaRPr lang="en-US" sz="14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floppies and hard drives, the boot sector is the first sector on disk</a:t>
            </a:r>
            <a:endParaRPr lang="en-US" sz="14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(LBA 0 / CHS 0,0,1).</a:t>
            </a:r>
            <a:endParaRPr lang="en-US" sz="14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(For CDs/DVDs, the boot sector is the 18</a:t>
            </a:r>
            <a:r>
              <a:rPr lang="en-US" sz="14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sector – LBA 17).</a:t>
            </a:r>
            <a:endParaRPr lang="en-US" sz="14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BIOS finds a valid boot sector, it is copied into memory and executed!</a:t>
            </a:r>
            <a:endParaRPr lang="en-US" sz="18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means that valid instruction code must be present at the very start of the boot sector!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971</TotalTime>
  <Words>3344</Words>
  <Application>Microsoft Macintosh PowerPoint</Application>
  <PresentationFormat>On-screen Show (4:3)</PresentationFormat>
  <Paragraphs>490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Courier New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on your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Erlend</dc:creator>
  <dc:description/>
  <cp:lastModifiedBy>Anders Andersen</cp:lastModifiedBy>
  <cp:revision>435</cp:revision>
  <cp:lastPrinted>2018-01-16T17:52:51Z</cp:lastPrinted>
  <dcterms:created xsi:type="dcterms:W3CDTF">2018-01-16T17:52:51Z</dcterms:created>
  <dcterms:modified xsi:type="dcterms:W3CDTF">2023-01-09T14:18:50Z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Skjermfremvisning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42</vt:i4>
  </property>
</Properties>
</file>