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15718f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rgbClr val="00617f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 rotWithShape="0">
            <a:gsLst>
              <a:gs pos="0">
                <a:srgbClr val="9bc7c8"/>
              </a:gs>
              <a:gs pos="100000">
                <a:srgbClr val="00617f"/>
              </a:gs>
            </a:gsLst>
            <a:lin ang="132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rgbClr val="59a1a2">
                <a:lumMod val="60000"/>
                <a:lumOff val="40000"/>
                <a:alpha val="3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rgbClr val="59a1a2">
                <a:lumMod val="60000"/>
                <a:lumOff val="40000"/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rgbClr val="59a1a2">
                <a:lumMod val="60000"/>
                <a:lumOff val="40000"/>
                <a:alpha val="2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 descr=""/>
          <p:cNvPicPr/>
          <p:nvPr/>
        </p:nvPicPr>
        <p:blipFill>
          <a:blip r:embed="rId2"/>
          <a:stretch/>
        </p:blipFill>
        <p:spPr>
          <a:xfrm>
            <a:off x="8137080" y="599040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12" name="Bilde 20" descr=""/>
          <p:cNvPicPr/>
          <p:nvPr/>
        </p:nvPicPr>
        <p:blipFill>
          <a:blip r:embed="rId3"/>
          <a:stretch/>
        </p:blipFill>
        <p:spPr>
          <a:xfrm>
            <a:off x="0" y="0"/>
            <a:ext cx="1359000" cy="22856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15718f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rgbClr val="00617f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15718f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rgbClr val="00617f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1910520"/>
            <a:ext cx="777132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Project 3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Preemptive Scheduling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94440" y="3666240"/>
            <a:ext cx="776268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INF-2201 Operating System Fundamentals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Spring 2023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Department of Computer Science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University of Tromsø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Preemptive Scheduling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of it is already setup for you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 system timer interrupt so that an interrupt will be generated on IRQ line 0 every 10 milliseconds (given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kernel.c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may want to change this value for debugging and testing.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need to implement the code for the timer interrupt handler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entry.S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Switch between user and kernel stack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Save and restore the context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Modify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yield()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lock_acquire()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lock_release()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etc. to deal with preemptive scheduling.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Critical regions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enter_critical()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leave_critical()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entry.S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Synchronization primitives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Semaphores, barriers, and condition variables with semantics as discussed in lectures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Also check how this is done in Pthreads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template for code you need to write is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thread.c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will also need to re-implement locks (like in P2), but this time make sure that they can be used in a preemptive context (avoid race conditions).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to design data structures for semaphores, barriers and condition variables.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Empty structures are defined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thread.h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Dining philosophers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Precode comes with a solution using semaphores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Three philsophers: Caps, Num and Scroll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Watch the keyboard LEDs.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this solution is not fair.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Favors Caps (why?)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Come up with and implement a solution that is “fair”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philosopher can eat for the same amount of time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your solution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Barriers (1)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barrier is a synchronization mechanism where several threads can be “realigned”, that is, once they leave the barrier, they will all be in the same stage of execution.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n-barrier works by blocking  threads calling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barrier_wait()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then unblocks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 threads when the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 thread calls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barrier_wait()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Barriers (2)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0320" y="1751040"/>
            <a:ext cx="788760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0: barrier_init(3)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1"/>
          <a:stretch/>
        </p:blipFill>
        <p:spPr>
          <a:xfrm>
            <a:off x="467640" y="2781000"/>
            <a:ext cx="8206200" cy="337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Barriers (3)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Beware of race conditions!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happens when one thread manages to call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barrier_wait()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 second time before all the other threads have been unblocked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Extra Credits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 scheduling</a:t>
            </a:r>
            <a:endParaRPr b="0" lang="en-US" sz="1800" spc="-1" strike="noStrike">
              <a:latin typeface="Arial"/>
            </a:endParaRPr>
          </a:p>
          <a:p>
            <a:pPr lvl="1" marL="74376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 1 calls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set_priority()</a:t>
            </a:r>
            <a:endParaRPr b="0" lang="en-US" sz="1800" spc="-1" strike="noStrike">
              <a:latin typeface="Arial"/>
            </a:endParaRPr>
          </a:p>
          <a:p>
            <a:pPr lvl="1" marL="74376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Modify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scheduler() </a:t>
            </a:r>
            <a:endParaRPr b="0" lang="en-US" sz="1800" spc="-1" strike="noStrike">
              <a:latin typeface="Arial"/>
            </a:endParaRPr>
          </a:p>
          <a:p>
            <a:pPr marL="28656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Dining philosophers implemented using Pthreads</a:t>
            </a:r>
            <a:endParaRPr b="0" lang="en-US" sz="1800" spc="-1" strike="noStrike">
              <a:latin typeface="Arial"/>
            </a:endParaRPr>
          </a:p>
          <a:p>
            <a:pPr lvl="1" marL="74376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will do this in Linux!</a:t>
            </a:r>
            <a:endParaRPr b="0" lang="en-US" sz="1800" spc="-1" strike="noStrike">
              <a:latin typeface="Arial"/>
            </a:endParaRPr>
          </a:p>
          <a:p>
            <a:pPr lvl="1" marL="74376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need to create the source files and Makefile (there is no pre-code)</a:t>
            </a:r>
            <a:endParaRPr b="0" lang="en-US" sz="1800" spc="-1" strike="noStrike">
              <a:latin typeface="Arial"/>
            </a:endParaRPr>
          </a:p>
          <a:p>
            <a:pPr lvl="1" marL="74376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 to online documentation for Pthreads details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4" descr=""/>
          <p:cNvPicPr/>
          <p:nvPr/>
        </p:nvPicPr>
        <p:blipFill>
          <a:blip r:embed="rId1"/>
          <a:stretch/>
        </p:blipFill>
        <p:spPr>
          <a:xfrm>
            <a:off x="0" y="447840"/>
            <a:ext cx="9142920" cy="640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Where to start?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the preemptive-multitasking bit first!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that is done…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 the locks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Semaphores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 variables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Barriers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Remember, all synchronization primitives must work with preemption present!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Finally, work on the dining philosophers problem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really should learn how to use these mechanism in Pthreads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Design review, code, report, hand-in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Same as for P1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GitHub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Overview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will implement an OS that schedules threads and processes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preemptively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 synchronization primitives that work with preemption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Re-implement locks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 variables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Semaphores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Reusable barriers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 programming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 a fair solution to the dining philosophers problem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 credits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 scheduling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Pthreads implementation of dining philosophers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DejaVu Sans"/>
              </a:rPr>
              <a:t>Previous operating system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Non-preemptive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multiprogramming kernel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calls by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calling a function in the kernel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 executes in protected mode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processes run in ring 0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Synchronization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only for kernel threads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non-preemptive kernel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New operating system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Preemptive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multiprogramming kernel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calls via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interrupts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 executes in protected mode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Processes will still run in ring 0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Synchronization primitives that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 with preemption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(but still only for kernel threads)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Semaphores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 variables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Barriers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Three types of interrupts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Hardware interrupts (external interrupts)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system timer interrupt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interrupts (INT instructions)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(real-mode) BIOS calls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exceptions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Hardware support for interrupts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952880" y="2100600"/>
            <a:ext cx="2284920" cy="39614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f5369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1600200" y="2100600"/>
            <a:ext cx="2132640" cy="1827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f5369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1600200" y="4920120"/>
            <a:ext cx="2132640" cy="121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f5369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5541480" y="1715400"/>
            <a:ext cx="110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1043640" y="6218280"/>
            <a:ext cx="32457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Programmable Interrupt Controller (PIC)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(for hardware interrupts only)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2306520" y="1723320"/>
            <a:ext cx="64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1676520" y="2176920"/>
            <a:ext cx="1980000" cy="53244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description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table register (IDTR)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Line 9"/>
          <p:cNvSpPr/>
          <p:nvPr/>
        </p:nvSpPr>
        <p:spPr>
          <a:xfrm>
            <a:off x="3657600" y="2405160"/>
            <a:ext cx="1295280" cy="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10"/>
          <p:cNvSpPr/>
          <p:nvPr/>
        </p:nvSpPr>
        <p:spPr>
          <a:xfrm>
            <a:off x="7467480" y="2633760"/>
            <a:ext cx="360" cy="1295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1"/>
          <p:cNvSpPr/>
          <p:nvPr/>
        </p:nvSpPr>
        <p:spPr>
          <a:xfrm flipH="1">
            <a:off x="7238880" y="3929040"/>
            <a:ext cx="228600" cy="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2438280" y="5758200"/>
            <a:ext cx="75240" cy="75240"/>
          </a:xfrm>
          <a:prstGeom prst="ellipse">
            <a:avLst/>
          </a:prstGeom>
          <a:solidFill>
            <a:schemeClr val="tx1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2590920" y="5758200"/>
            <a:ext cx="75240" cy="75240"/>
          </a:xfrm>
          <a:prstGeom prst="ellipse">
            <a:avLst/>
          </a:prstGeom>
          <a:solidFill>
            <a:schemeClr val="tx1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2743200" y="5758200"/>
            <a:ext cx="75240" cy="75240"/>
          </a:xfrm>
          <a:prstGeom prst="ellipse">
            <a:avLst/>
          </a:prstGeom>
          <a:solidFill>
            <a:schemeClr val="tx1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2" name="Group 15"/>
          <p:cNvGrpSpPr/>
          <p:nvPr/>
        </p:nvGrpSpPr>
        <p:grpSpPr>
          <a:xfrm>
            <a:off x="2438280" y="3015000"/>
            <a:ext cx="380160" cy="75240"/>
            <a:chOff x="2438280" y="3015000"/>
            <a:chExt cx="380160" cy="75240"/>
          </a:xfrm>
        </p:grpSpPr>
        <p:sp>
          <p:nvSpPr>
            <p:cNvPr id="163" name="CustomShape 16"/>
            <p:cNvSpPr/>
            <p:nvPr/>
          </p:nvSpPr>
          <p:spPr>
            <a:xfrm>
              <a:off x="2438280" y="301500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7"/>
            <p:cNvSpPr/>
            <p:nvPr/>
          </p:nvSpPr>
          <p:spPr>
            <a:xfrm>
              <a:off x="2590920" y="301500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8"/>
            <p:cNvSpPr/>
            <p:nvPr/>
          </p:nvSpPr>
          <p:spPr>
            <a:xfrm>
              <a:off x="2743200" y="301500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Line 19"/>
          <p:cNvSpPr/>
          <p:nvPr/>
        </p:nvSpPr>
        <p:spPr>
          <a:xfrm flipH="1" flipV="1">
            <a:off x="3733560" y="3929040"/>
            <a:ext cx="1219320" cy="1371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0"/>
          <p:cNvSpPr/>
          <p:nvPr/>
        </p:nvSpPr>
        <p:spPr>
          <a:xfrm>
            <a:off x="3315600" y="4250160"/>
            <a:ext cx="992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Instruction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Line 21"/>
          <p:cNvSpPr/>
          <p:nvPr/>
        </p:nvSpPr>
        <p:spPr>
          <a:xfrm flipV="1">
            <a:off x="2666880" y="3929040"/>
            <a:ext cx="360" cy="990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2"/>
          <p:cNvSpPr/>
          <p:nvPr/>
        </p:nvSpPr>
        <p:spPr>
          <a:xfrm>
            <a:off x="2058840" y="4250160"/>
            <a:ext cx="646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Line 23"/>
          <p:cNvSpPr/>
          <p:nvPr/>
        </p:nvSpPr>
        <p:spPr>
          <a:xfrm>
            <a:off x="761760" y="5605560"/>
            <a:ext cx="838440" cy="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4"/>
          <p:cNvSpPr/>
          <p:nvPr/>
        </p:nvSpPr>
        <p:spPr>
          <a:xfrm>
            <a:off x="396360" y="5113440"/>
            <a:ext cx="1163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Interrupts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from devices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25"/>
          <p:cNvSpPr/>
          <p:nvPr/>
        </p:nvSpPr>
        <p:spPr>
          <a:xfrm>
            <a:off x="7405920" y="2481480"/>
            <a:ext cx="1590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descriptor table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26"/>
          <p:cNvSpPr/>
          <p:nvPr/>
        </p:nvSpPr>
        <p:spPr>
          <a:xfrm>
            <a:off x="1676520" y="3395880"/>
            <a:ext cx="1980000" cy="45612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enable flag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27"/>
          <p:cNvSpPr/>
          <p:nvPr/>
        </p:nvSpPr>
        <p:spPr>
          <a:xfrm>
            <a:off x="1676520" y="4996080"/>
            <a:ext cx="1980000" cy="45612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mask register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CustomShape 28"/>
          <p:cNvSpPr/>
          <p:nvPr/>
        </p:nvSpPr>
        <p:spPr>
          <a:xfrm>
            <a:off x="4952880" y="2481480"/>
            <a:ext cx="2284920" cy="22752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descriptor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CustomShape 29"/>
          <p:cNvSpPr/>
          <p:nvPr/>
        </p:nvSpPr>
        <p:spPr>
          <a:xfrm>
            <a:off x="4952880" y="2710080"/>
            <a:ext cx="2284920" cy="22752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descriptor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30"/>
          <p:cNvSpPr/>
          <p:nvPr/>
        </p:nvSpPr>
        <p:spPr>
          <a:xfrm>
            <a:off x="4952880" y="3243600"/>
            <a:ext cx="2284920" cy="22752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descriptor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78" name="Group 31"/>
          <p:cNvGrpSpPr/>
          <p:nvPr/>
        </p:nvGrpSpPr>
        <p:grpSpPr>
          <a:xfrm>
            <a:off x="5867280" y="3091320"/>
            <a:ext cx="380160" cy="75240"/>
            <a:chOff x="5867280" y="3091320"/>
            <a:chExt cx="380160" cy="75240"/>
          </a:xfrm>
        </p:grpSpPr>
        <p:sp>
          <p:nvSpPr>
            <p:cNvPr id="179" name="CustomShape 32"/>
            <p:cNvSpPr/>
            <p:nvPr/>
          </p:nvSpPr>
          <p:spPr>
            <a:xfrm>
              <a:off x="5867280" y="309132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33"/>
            <p:cNvSpPr/>
            <p:nvPr/>
          </p:nvSpPr>
          <p:spPr>
            <a:xfrm>
              <a:off x="6019920" y="309132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4"/>
            <p:cNvSpPr/>
            <p:nvPr/>
          </p:nvSpPr>
          <p:spPr>
            <a:xfrm>
              <a:off x="6172200" y="309132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CustomShape 35"/>
          <p:cNvSpPr/>
          <p:nvPr/>
        </p:nvSpPr>
        <p:spPr>
          <a:xfrm>
            <a:off x="4952880" y="3929400"/>
            <a:ext cx="2284920" cy="45612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Interrupt handler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Line 36"/>
          <p:cNvSpPr/>
          <p:nvPr/>
        </p:nvSpPr>
        <p:spPr>
          <a:xfrm>
            <a:off x="7238880" y="2633760"/>
            <a:ext cx="228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4" name="Group 37"/>
          <p:cNvGrpSpPr/>
          <p:nvPr/>
        </p:nvGrpSpPr>
        <p:grpSpPr>
          <a:xfrm>
            <a:off x="5867280" y="4691520"/>
            <a:ext cx="380160" cy="75240"/>
            <a:chOff x="5867280" y="4691520"/>
            <a:chExt cx="380160" cy="75240"/>
          </a:xfrm>
        </p:grpSpPr>
        <p:sp>
          <p:nvSpPr>
            <p:cNvPr id="185" name="CustomShape 38"/>
            <p:cNvSpPr/>
            <p:nvPr/>
          </p:nvSpPr>
          <p:spPr>
            <a:xfrm>
              <a:off x="5867280" y="469152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9"/>
            <p:cNvSpPr/>
            <p:nvPr/>
          </p:nvSpPr>
          <p:spPr>
            <a:xfrm>
              <a:off x="6019920" y="469152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0"/>
            <p:cNvSpPr/>
            <p:nvPr/>
          </p:nvSpPr>
          <p:spPr>
            <a:xfrm>
              <a:off x="6172200" y="4691520"/>
              <a:ext cx="75240" cy="7524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CustomShape 41"/>
          <p:cNvSpPr/>
          <p:nvPr/>
        </p:nvSpPr>
        <p:spPr>
          <a:xfrm>
            <a:off x="4952880" y="5072400"/>
            <a:ext cx="2284920" cy="456120"/>
          </a:xfrm>
          <a:prstGeom prst="rect">
            <a:avLst/>
          </a:prstGeom>
          <a:solidFill>
            <a:srgbClr val="ffffff"/>
          </a:solidFill>
          <a:ln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Executing program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What does the CPU do when an interrupt occurs from ring 0?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interrupt descriptor address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Make privilege checks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EIP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on stack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 (and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CS:EIP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from interrupt descriptor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Jumps to interrupt handler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And then?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interrupt handler executes.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interrupt came from PIC (if it was a hardware interrupt), the handler must send an end-of-interrupt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EOI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signal to the PIC.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Because PIC sets a bit in its In-Service Register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ISR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corresponding to the hardware interrupt vector, to block consecutive interrupts on that vector until handler completes.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EOI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clears interrupt vector bit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ISR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other words, if you forget to clear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EOI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you will only get one interrupt from each hardware vector …ever!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return from interrupt handler, execute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IRET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instruction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EIP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restoring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CS:EIP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Pseudo-C template  of an interrupt handler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0320" y="1751040"/>
            <a:ext cx="7887600" cy="36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void irqX(void)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/* save context of interrupted thread/process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/* do the work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/* restore context of interrupted thread/process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/* restore EIP, CS and EFLAGS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asm volatile(“iret”);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971640" y="5661360"/>
            <a:ext cx="7052760" cy="819720"/>
          </a:xfrm>
          <a:prstGeom prst="rect">
            <a:avLst/>
          </a:prstGeom>
          <a:solidFill>
            <a:schemeClr val="bg1"/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Remember: if this is a H/W interrupt handler, you also need to issue EOI: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outb(0x20, 0x20);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51</TotalTime>
  <Application>LibreOffice/7.3.7.2$Linux_X86_64 LibreOffice_project/30$Build-2</Application>
  <AppVersion>15.0000</AppVersion>
  <Words>963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2018-02-21T11:08:57Z</dcterms:created>
  <dc:creator>Erlend</dc:creator>
  <dc:description/>
  <dc:language>en-US</dc:language>
  <cp:lastModifiedBy/>
  <dcterms:modified xsi:type="dcterms:W3CDTF">2023-02-21T16:59:25Z</dcterms:modified>
  <cp:revision>429</cp:revision>
  <dc:subject/>
  <dc:title>PowerPoint-presentasjon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2057-10.1.0.5707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