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20" y="3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2"/>
          <p:cNvPicPr/>
          <p:nvPr/>
        </p:nvPicPr>
        <p:blipFill>
          <a:blip r:embed="rId14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 w="0">
            <a:noFill/>
          </a:ln>
        </p:spPr>
      </p:pic>
      <p:pic>
        <p:nvPicPr>
          <p:cNvPr id="7" name="Google Shape;13;p3"/>
          <p:cNvPicPr/>
          <p:nvPr/>
        </p:nvPicPr>
        <p:blipFill>
          <a:blip r:embed="rId15"/>
          <a:stretch/>
        </p:blipFill>
        <p:spPr>
          <a:xfrm>
            <a:off x="1440" y="0"/>
            <a:ext cx="12188880" cy="6857640"/>
          </a:xfrm>
          <a:prstGeom prst="rect">
            <a:avLst/>
          </a:prstGeom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054440" y="1118520"/>
            <a:ext cx="6011640" cy="1811520"/>
          </a:xfrm>
          <a:prstGeom prst="rect">
            <a:avLst/>
          </a:prstGeom>
          <a:noFill/>
          <a:ln w="0">
            <a:noFill/>
          </a:ln>
        </p:spPr>
        <p:txBody>
          <a:bodyPr lIns="0" anchor="b">
            <a:normAutofit/>
          </a:bodyPr>
          <a:lstStyle/>
          <a:p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1054440" y="2942640"/>
            <a:ext cx="6011640" cy="1126440"/>
          </a:xfrm>
          <a:prstGeom prst="rect">
            <a:avLst/>
          </a:prstGeom>
          <a:noFill/>
          <a:ln w="0">
            <a:noFill/>
          </a:ln>
        </p:spPr>
        <p:txBody>
          <a:bodyPr lIns="0" anchor="t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body"/>
          </p:nvPr>
        </p:nvSpPr>
        <p:spPr>
          <a:xfrm>
            <a:off x="1054440" y="5675040"/>
            <a:ext cx="6011640" cy="746640"/>
          </a:xfrm>
          <a:prstGeom prst="rect">
            <a:avLst/>
          </a:prstGeom>
          <a:noFill/>
          <a:ln w="0">
            <a:noFill/>
          </a:ln>
        </p:spPr>
        <p:txBody>
          <a:bodyPr lIns="0" tIns="0" anchor="t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2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2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2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2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2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2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2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body"/>
          </p:nvPr>
        </p:nvSpPr>
        <p:spPr>
          <a:xfrm>
            <a:off x="7448400" y="0"/>
            <a:ext cx="4743000" cy="68576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Google Shape;6;p2"/>
          <p:cNvPicPr/>
          <p:nvPr/>
        </p:nvPicPr>
        <p:blipFill>
          <a:blip r:embed="rId14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 w="0">
            <a:noFill/>
          </a:ln>
        </p:spPr>
      </p:pic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1054440" y="1118520"/>
            <a:ext cx="6011640" cy="1811520"/>
          </a:xfrm>
          <a:prstGeom prst="rect">
            <a:avLst/>
          </a:prstGeom>
          <a:noFill/>
          <a:ln w="0">
            <a:noFill/>
          </a:ln>
        </p:spPr>
        <p:txBody>
          <a:bodyPr lIns="0" anchor="b">
            <a:normAutofit/>
          </a:bodyPr>
          <a:lstStyle/>
          <a:p>
            <a:pPr>
              <a:lnSpc>
                <a:spcPct val="90000"/>
              </a:lnSpc>
              <a:buNone/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Arial"/>
                <a:ea typeface="Arial"/>
              </a:rPr>
              <a:t>Project 2: Non-preemptive Scheduling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/>
          </p:nvPr>
        </p:nvSpPr>
        <p:spPr>
          <a:xfrm>
            <a:off x="1054440" y="2942640"/>
            <a:ext cx="6011640" cy="1126440"/>
          </a:xfrm>
          <a:prstGeom prst="rect">
            <a:avLst/>
          </a:prstGeom>
          <a:noFill/>
          <a:ln w="0">
            <a:noFill/>
          </a:ln>
        </p:spPr>
        <p:txBody>
          <a:bodyPr lIns="0" anchor="t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subTitle"/>
          </p:nvPr>
        </p:nvSpPr>
        <p:spPr>
          <a:xfrm>
            <a:off x="1054440" y="4208040"/>
            <a:ext cx="6011640" cy="1454400"/>
          </a:xfrm>
          <a:prstGeom prst="rect">
            <a:avLst/>
          </a:prstGeom>
          <a:noFill/>
          <a:ln w="0">
            <a:noFill/>
          </a:ln>
        </p:spPr>
        <p:txBody>
          <a:bodyPr lIns="0" anchor="b">
            <a:normAutofit/>
          </a:bodyPr>
          <a:lstStyle/>
          <a:p>
            <a:pPr>
              <a:lnSpc>
                <a:spcPct val="90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FFFFFF"/>
                </a:solidFill>
                <a:latin typeface="Arial"/>
                <a:ea typeface="Arial"/>
              </a:rPr>
              <a:t>INF-2201 Operating System Fundamentals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90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FFFFFF"/>
                </a:solidFill>
                <a:latin typeface="Arial"/>
                <a:ea typeface="Arial"/>
              </a:rPr>
              <a:t>Spring 2023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/>
          </p:nvPr>
        </p:nvSpPr>
        <p:spPr>
          <a:xfrm>
            <a:off x="1054440" y="5675040"/>
            <a:ext cx="6011640" cy="746640"/>
          </a:xfrm>
          <a:prstGeom prst="rect">
            <a:avLst/>
          </a:prstGeom>
          <a:noFill/>
          <a:ln w="0">
            <a:noFill/>
          </a:ln>
        </p:spPr>
        <p:txBody>
          <a:bodyPr lIns="0" tIns="0" anchor="t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5" name="Google Shape;37;p1"/>
          <p:cNvPicPr/>
          <p:nvPr/>
        </p:nvPicPr>
        <p:blipFill>
          <a:blip r:embed="rId2"/>
          <a:srcRect l="-229864" t="-457188" r="-229864" b="-457188"/>
          <a:stretch/>
        </p:blipFill>
        <p:spPr>
          <a:xfrm>
            <a:off x="7448400" y="0"/>
            <a:ext cx="4743000" cy="68576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  <a:tabLst>
                <a:tab pos="0" algn="l"/>
              </a:tabLst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  <a:ea typeface="Arial"/>
              </a:rPr>
              <a:t>Scheduler</a:t>
            </a: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457200" indent="-406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●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Simple non-preemptive scheduling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 marL="914400" lvl="1" indent="-343080">
              <a:lnSpc>
                <a:spcPct val="90000"/>
              </a:lnSpc>
              <a:buClr>
                <a:srgbClr val="000000"/>
              </a:buClr>
              <a:buFont typeface="Arial"/>
              <a:buChar char="○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IS round-robin good enough?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914400" lvl="1" indent="-343080">
              <a:lnSpc>
                <a:spcPct val="90000"/>
              </a:lnSpc>
              <a:buClr>
                <a:srgbClr val="000000"/>
              </a:buClr>
              <a:buFont typeface="Arial"/>
              <a:buChar char="○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How to do blocking and unblocking?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406440">
              <a:lnSpc>
                <a:spcPct val="90000"/>
              </a:lnSpc>
              <a:buClr>
                <a:srgbClr val="000000"/>
              </a:buClr>
              <a:buFont typeface="Arial"/>
              <a:buChar char="●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⇒ Design review!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  <a:tabLst>
                <a:tab pos="0" algn="l"/>
              </a:tabLst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  <a:ea typeface="Arial"/>
              </a:rPr>
              <a:t>Context Switch Procedure</a:t>
            </a: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457200" indent="-406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●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How to switch between processes and threads?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 marL="914400" lvl="1" indent="-343080">
              <a:lnSpc>
                <a:spcPct val="90000"/>
              </a:lnSpc>
              <a:buClr>
                <a:srgbClr val="000000"/>
              </a:buClr>
              <a:buFont typeface="Arial"/>
              <a:buChar char="○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They must call yield() explicitly (non-preemptive)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914400" lvl="1" indent="-343080">
              <a:lnSpc>
                <a:spcPct val="90000"/>
              </a:lnSpc>
              <a:buClr>
                <a:srgbClr val="000000"/>
              </a:buClr>
              <a:buFont typeface="Arial"/>
              <a:buChar char="○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In next project: time slice expires (preemptive)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406440">
              <a:lnSpc>
                <a:spcPct val="90000"/>
              </a:lnSpc>
              <a:buClr>
                <a:srgbClr val="000000"/>
              </a:buClr>
              <a:buFont typeface="Arial"/>
              <a:buChar char="●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What to save?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 marL="914400" lvl="1" indent="-343080">
              <a:lnSpc>
                <a:spcPct val="90000"/>
              </a:lnSpc>
              <a:buClr>
                <a:srgbClr val="000000"/>
              </a:buClr>
              <a:buFont typeface="Arial"/>
              <a:buChar char="○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GPRs?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914400" lvl="1" indent="-343080">
              <a:lnSpc>
                <a:spcPct val="90000"/>
              </a:lnSpc>
              <a:buClr>
                <a:srgbClr val="000000"/>
              </a:buClr>
              <a:buFont typeface="Arial"/>
              <a:buChar char="○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More?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406440">
              <a:lnSpc>
                <a:spcPct val="90000"/>
              </a:lnSpc>
              <a:buClr>
                <a:srgbClr val="000000"/>
              </a:buClr>
              <a:buFont typeface="Arial"/>
              <a:buChar char="●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Where to save it?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 marL="914400" lvl="1" indent="-343080">
              <a:lnSpc>
                <a:spcPct val="90000"/>
              </a:lnSpc>
              <a:buClr>
                <a:srgbClr val="000000"/>
              </a:buClr>
              <a:buFont typeface="Arial"/>
              <a:buChar char="○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Stack?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914400" lvl="1" indent="-343080">
              <a:lnSpc>
                <a:spcPct val="90000"/>
              </a:lnSpc>
              <a:buClr>
                <a:srgbClr val="000000"/>
              </a:buClr>
              <a:buFont typeface="Arial"/>
              <a:buChar char="○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PCB?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406440">
              <a:lnSpc>
                <a:spcPct val="90000"/>
              </a:lnSpc>
              <a:buClr>
                <a:srgbClr val="000000"/>
              </a:buClr>
              <a:buFont typeface="Arial"/>
              <a:buChar char="●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⇒ Design review!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  <a:tabLst>
                <a:tab pos="0" algn="l"/>
              </a:tabLst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  <a:ea typeface="Arial"/>
              </a:rPr>
              <a:t>System Call Mechanism</a:t>
            </a: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457200" indent="-406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●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How does a process get services from the kernel?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 marL="914400" lvl="1" indent="-343080">
              <a:lnSpc>
                <a:spcPct val="90000"/>
              </a:lnSpc>
              <a:buClr>
                <a:srgbClr val="000000"/>
              </a:buClr>
              <a:buFont typeface="Arial"/>
              <a:buChar char="○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This assignment: a special function call using a single entry “jump table”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914400" lvl="1" indent="-343080">
              <a:lnSpc>
                <a:spcPct val="90000"/>
              </a:lnSpc>
              <a:buClr>
                <a:srgbClr val="000000"/>
              </a:buClr>
              <a:buFont typeface="Arial"/>
              <a:buChar char="○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Later: interrupt/trap mechanism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406440">
              <a:lnSpc>
                <a:spcPct val="90000"/>
              </a:lnSpc>
              <a:buClr>
                <a:srgbClr val="000000"/>
              </a:buClr>
              <a:buFont typeface="Arial"/>
              <a:buChar char="●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Why cannot system calls be implemented as ordinary function calls?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406440">
              <a:lnSpc>
                <a:spcPct val="90000"/>
              </a:lnSpc>
              <a:buClr>
                <a:srgbClr val="000000"/>
              </a:buClr>
              <a:buFont typeface="Arial"/>
              <a:buChar char="●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Is our approach better?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  <a:tabLst>
                <a:tab pos="0" algn="l"/>
              </a:tabLst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  <a:ea typeface="Arial"/>
              </a:rPr>
              <a:t>System Call Mechanism</a:t>
            </a: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/>
          </p:nvPr>
        </p:nvSpPr>
        <p:spPr>
          <a:xfrm>
            <a:off x="476640" y="1406520"/>
            <a:ext cx="11472120" cy="477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457200" indent="-3938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●"/>
            </a:pP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At runtime, load the address of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onsolas"/>
                <a:ea typeface="Consolas"/>
              </a:rPr>
              <a:t>kernel_entry</a:t>
            </a:r>
            <a:r>
              <a:rPr lang="en-US" sz="24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()</a:t>
            </a: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into memory location </a:t>
            </a:r>
            <a:r>
              <a:rPr lang="en-US" sz="20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0xf00</a:t>
            </a: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914400" lvl="1" indent="-330120">
              <a:lnSpc>
                <a:spcPct val="90000"/>
              </a:lnSpc>
              <a:buClr>
                <a:srgbClr val="000000"/>
              </a:buClr>
              <a:buFont typeface="Arial"/>
              <a:buChar char="○"/>
            </a:pPr>
            <a:r>
              <a:rPr lang="en-US" sz="20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Already done in pre-code</a:t>
            </a: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457200" indent="-393840">
              <a:lnSpc>
                <a:spcPct val="90000"/>
              </a:lnSpc>
              <a:buClr>
                <a:srgbClr val="000000"/>
              </a:buClr>
              <a:buFont typeface="Arial"/>
              <a:buChar char="●"/>
            </a:pP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Prototype: </a:t>
            </a:r>
            <a:r>
              <a:rPr lang="en-US" sz="20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void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Consolas"/>
                <a:ea typeface="Consolas"/>
              </a:rPr>
              <a:t>kernel_entry</a:t>
            </a:r>
            <a:r>
              <a:rPr lang="en-US" sz="20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(int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Consolas"/>
                <a:ea typeface="Consolas"/>
              </a:rPr>
              <a:t>fn</a:t>
            </a:r>
            <a:r>
              <a:rPr lang="en-US" sz="20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);</a:t>
            </a: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457200" indent="-393840">
              <a:lnSpc>
                <a:spcPct val="90000"/>
              </a:lnSpc>
              <a:buClr>
                <a:srgbClr val="000000"/>
              </a:buClr>
              <a:buFont typeface="Arial"/>
              <a:buChar char="●"/>
            </a:pP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Define this in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syslib.h</a:t>
            </a:r>
            <a:br>
              <a:rPr sz="2400" dirty="0"/>
            </a:br>
            <a:r>
              <a:rPr lang="en-US" sz="20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#define ENTRY_POINT ((void (**)()) 0xf00)</a:t>
            </a: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914400" lvl="1" indent="-330120">
              <a:lnSpc>
                <a:spcPct val="90000"/>
              </a:lnSpc>
              <a:buClr>
                <a:srgbClr val="000000"/>
              </a:buClr>
              <a:buFont typeface="Arial"/>
              <a:buChar char="○"/>
            </a:pPr>
            <a:r>
              <a:rPr lang="en-US" sz="20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Pointer to pointer to function with non-defined argument list returning void</a:t>
            </a: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914400" lvl="1" indent="-330120">
              <a:lnSpc>
                <a:spcPct val="90000"/>
              </a:lnSpc>
              <a:buClr>
                <a:srgbClr val="000000"/>
              </a:buClr>
              <a:buFont typeface="Arial"/>
              <a:buChar char="○"/>
            </a:pPr>
            <a:r>
              <a:rPr lang="en-US" sz="20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...at address </a:t>
            </a:r>
            <a:r>
              <a:rPr lang="en-US" sz="20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0xf00</a:t>
            </a: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457200" indent="-393840">
              <a:lnSpc>
                <a:spcPct val="90000"/>
              </a:lnSpc>
              <a:buClr>
                <a:srgbClr val="000000"/>
              </a:buClr>
              <a:buFont typeface="Arial"/>
              <a:buChar char="●"/>
            </a:pP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Declare the following in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syslib.c</a:t>
            </a:r>
            <a:br>
              <a:rPr sz="2400" dirty="0"/>
            </a:br>
            <a:r>
              <a:rPr lang="en-US" sz="20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static void (**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Consolas"/>
                <a:ea typeface="Consolas"/>
              </a:rPr>
              <a:t>entry_point</a:t>
            </a:r>
            <a:r>
              <a:rPr lang="en-US" sz="20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) () = ENTRY_POINT;</a:t>
            </a: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457200" indent="-393840">
              <a:lnSpc>
                <a:spcPct val="90000"/>
              </a:lnSpc>
              <a:buClr>
                <a:srgbClr val="000000"/>
              </a:buClr>
              <a:buFont typeface="Arial"/>
              <a:buChar char="●"/>
            </a:pPr>
            <a:r>
              <a:rPr lang="en-US" sz="2000" b="0" strike="noStrike" spc="-1" dirty="0" err="1">
                <a:solidFill>
                  <a:srgbClr val="000000"/>
                </a:solidFill>
                <a:latin typeface="Consolas"/>
                <a:ea typeface="Consolas"/>
              </a:rPr>
              <a:t>entry_point</a:t>
            </a: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has address </a:t>
            </a:r>
            <a:r>
              <a:rPr lang="en-US" sz="20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0xf00</a:t>
            </a: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, and </a:t>
            </a:r>
            <a:r>
              <a:rPr lang="en-US" sz="20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*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Consolas"/>
                <a:ea typeface="Consolas"/>
              </a:rPr>
              <a:t>entry_point</a:t>
            </a: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is the address of our kernel entry point function</a:t>
            </a:r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  <a:p>
            <a:pPr marL="914400" lvl="1" indent="-330120">
              <a:lnSpc>
                <a:spcPct val="90000"/>
              </a:lnSpc>
              <a:buClr>
                <a:srgbClr val="000000"/>
              </a:buClr>
              <a:buFont typeface="Arial"/>
              <a:buChar char="○"/>
            </a:pPr>
            <a:r>
              <a:rPr lang="en-US" sz="20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*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Consolas"/>
                <a:ea typeface="Consolas"/>
              </a:rPr>
              <a:t>entry_point</a:t>
            </a:r>
            <a:r>
              <a:rPr lang="en-US" sz="20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=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Consolas"/>
                <a:ea typeface="Consolas"/>
              </a:rPr>
              <a:t>kernel_entry</a:t>
            </a:r>
            <a:r>
              <a:rPr lang="en-US" sz="20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; </a:t>
            </a:r>
            <a:r>
              <a:rPr lang="en-US" sz="20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(done in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kernel.c</a:t>
            </a:r>
            <a:r>
              <a:rPr lang="en-US" sz="20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)</a:t>
            </a: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457200" indent="-393840">
              <a:lnSpc>
                <a:spcPct val="90000"/>
              </a:lnSpc>
              <a:buClr>
                <a:srgbClr val="000000"/>
              </a:buClr>
              <a:buFont typeface="Arial"/>
              <a:buChar char="●"/>
            </a:pP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Macro for invoking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syscall</a:t>
            </a: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:</a:t>
            </a:r>
            <a:br>
              <a:rPr sz="2400" dirty="0"/>
            </a:br>
            <a:r>
              <a:rPr lang="en-US" sz="20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#define SYSCALL(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Consolas"/>
                <a:ea typeface="Consolas"/>
              </a:rPr>
              <a:t>i</a:t>
            </a:r>
            <a:r>
              <a:rPr lang="en-US" sz="20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) ((*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Consolas"/>
                <a:ea typeface="Consolas"/>
              </a:rPr>
              <a:t>entry_point</a:t>
            </a:r>
            <a:r>
              <a:rPr lang="en-US" sz="20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)(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Consolas"/>
                <a:ea typeface="Consolas"/>
              </a:rPr>
              <a:t>i</a:t>
            </a:r>
            <a:r>
              <a:rPr lang="en-US" sz="20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))</a:t>
            </a: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  <a:tabLst>
                <a:tab pos="0" algn="l"/>
              </a:tabLst>
            </a:pPr>
            <a:r>
              <a:rPr lang="en-US" sz="4400" b="0" strike="noStrike" spc="-1">
                <a:solidFill>
                  <a:srgbClr val="000000"/>
                </a:solidFill>
                <a:latin typeface="Consolas"/>
                <a:ea typeface="Consolas"/>
              </a:rPr>
              <a:t>kernel_entry()</a:t>
            </a:r>
            <a:r>
              <a:rPr lang="en-US" sz="4400" b="0" strike="noStrike" spc="-1">
                <a:solidFill>
                  <a:srgbClr val="000000"/>
                </a:solidFill>
                <a:latin typeface="Arial"/>
                <a:ea typeface="Arial"/>
              </a:rPr>
              <a:t> in memory</a:t>
            </a: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3" name="Google Shape;117;gbac8d477f9_0_64"/>
          <p:cNvPicPr/>
          <p:nvPr/>
        </p:nvPicPr>
        <p:blipFill>
          <a:blip r:embed="rId2"/>
          <a:stretch/>
        </p:blipFill>
        <p:spPr>
          <a:xfrm>
            <a:off x="1884240" y="1854720"/>
            <a:ext cx="8204760" cy="2433600"/>
          </a:xfrm>
          <a:prstGeom prst="rect">
            <a:avLst/>
          </a:prstGeom>
          <a:ln w="0">
            <a:noFill/>
          </a:ln>
        </p:spPr>
      </p:pic>
      <p:sp>
        <p:nvSpPr>
          <p:cNvPr id="114" name="Google Shape;118;gbac8d477f9_0_64"/>
          <p:cNvSpPr/>
          <p:nvPr/>
        </p:nvSpPr>
        <p:spPr>
          <a:xfrm>
            <a:off x="1034640" y="4812120"/>
            <a:ext cx="10240200" cy="1097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The kernel sets the memory at address 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0xf00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 to the address of the 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kernel_entry()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 function. The user process can then read the memory at 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0xf00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 to learn where the 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kernel_entry()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 function is located in memory.</a:t>
            </a: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  <a:tabLst>
                <a:tab pos="0" algn="l"/>
              </a:tabLst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  <a:ea typeface="Arial"/>
              </a:rPr>
              <a:t>Synchronization</a:t>
            </a: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457200" indent="-406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Locks are only used by threads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4064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Many threads can try to acquire a lock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 marL="914400" lvl="1" indent="-3430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Need to maintain queue of threads waiting for a lock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1371600" lvl="2" indent="-3430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Where?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406440">
              <a:lnSpc>
                <a:spcPct val="90000"/>
              </a:lnSpc>
              <a:buClr>
                <a:srgbClr val="000000"/>
              </a:buClr>
              <a:buFont typeface="Consolas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onsolas"/>
                <a:ea typeface="Consolas"/>
              </a:rPr>
              <a:t>lock_acquire()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 marL="914400" lvl="1" indent="-3430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Check lock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914400" lvl="1" indent="-3430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Got lock? Great!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914400" lvl="1" indent="-3430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If not, block itself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406440">
              <a:lnSpc>
                <a:spcPct val="90000"/>
              </a:lnSpc>
              <a:buClr>
                <a:srgbClr val="000000"/>
              </a:buClr>
              <a:buFont typeface="Consolas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onsolas"/>
                <a:ea typeface="Consolas"/>
              </a:rPr>
              <a:t>lock_init(), lock_release()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  <a:tabLst>
                <a:tab pos="0" algn="l"/>
              </a:tabLst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  <a:ea typeface="Arial"/>
              </a:rPr>
              <a:t>Measure Context Switch Time</a:t>
            </a: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457200" indent="-406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What to measure and how (methodology)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 marL="914400" lvl="1" indent="-3430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⇒ Design review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4064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Do measurements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4064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Get results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4064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Report and discuss results in report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  <a:tabLst>
                <a:tab pos="0" algn="l"/>
              </a:tabLst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  <a:ea typeface="Arial"/>
              </a:rPr>
              <a:t>Extra Credit 1 – time</a:t>
            </a: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457200" indent="-406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Implement something similar to the Unix command “time”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 marL="914400" lvl="1" indent="-3430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Measure time spent in user mode and kernel mode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4064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Get an A+ grade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4064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..or a TA job next year?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  <a:tabLst>
                <a:tab pos="0" algn="l"/>
              </a:tabLst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  <a:ea typeface="Arial"/>
              </a:rPr>
              <a:t>Extra Credit 2 and 3 – </a:t>
            </a:r>
            <a:br>
              <a:rPr sz="4400"/>
            </a:br>
            <a:r>
              <a:rPr lang="en-US" sz="4400" b="0" strike="noStrike" spc="-1">
                <a:solidFill>
                  <a:srgbClr val="000000"/>
                </a:solidFill>
                <a:latin typeface="Arial"/>
                <a:ea typeface="Arial"/>
              </a:rPr>
              <a:t>more threads and processes</a:t>
            </a: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457200" indent="-406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Add a new thread to your kernel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406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Add a new process to your OS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  <a:tabLst>
                <a:tab pos="0" algn="l"/>
              </a:tabLst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  <a:ea typeface="Arial"/>
              </a:rPr>
              <a:t>Design review</a:t>
            </a: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457200" indent="-406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●"/>
            </a:pPr>
            <a:r>
              <a:rPr lang="en-US" sz="28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For each assignment you are required to give a design report for you plan to implement the solution</a:t>
            </a:r>
            <a:endParaRPr lang="en-US" sz="2800" b="0" strike="noStrike" spc="-1" dirty="0">
              <a:solidFill>
                <a:srgbClr val="000000"/>
              </a:solidFill>
              <a:latin typeface="Arial"/>
            </a:endParaRPr>
          </a:p>
          <a:p>
            <a:pPr marL="914400" lvl="1" indent="-343080">
              <a:lnSpc>
                <a:spcPct val="90000"/>
              </a:lnSpc>
              <a:buClr>
                <a:srgbClr val="000000"/>
              </a:buClr>
              <a:buFont typeface="Arial"/>
              <a:buChar char="○"/>
            </a:pP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Note! describe it at the “design level”</a:t>
            </a:r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  <a:p>
            <a:pPr marL="914400" lvl="1" indent="-343080">
              <a:lnSpc>
                <a:spcPct val="90000"/>
              </a:lnSpc>
              <a:buClr>
                <a:srgbClr val="000000"/>
              </a:buClr>
              <a:buFont typeface="Arial"/>
              <a:buChar char="○"/>
            </a:pP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Not a formal presentation - just you and your TA</a:t>
            </a:r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  <a:p>
            <a:pPr marL="457200" indent="-406440">
              <a:lnSpc>
                <a:spcPct val="90000"/>
              </a:lnSpc>
              <a:buClr>
                <a:srgbClr val="000000"/>
              </a:buClr>
              <a:buFont typeface="Arial"/>
              <a:buChar char="●"/>
            </a:pPr>
            <a:r>
              <a:rPr lang="en-US" sz="28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You should be prepared</a:t>
            </a:r>
            <a:endParaRPr lang="en-US" sz="2800" b="0" strike="noStrike" spc="-1" dirty="0">
              <a:solidFill>
                <a:srgbClr val="000000"/>
              </a:solidFill>
              <a:latin typeface="Arial"/>
            </a:endParaRPr>
          </a:p>
          <a:p>
            <a:pPr marL="914400" lvl="1" indent="-343080">
              <a:lnSpc>
                <a:spcPct val="90000"/>
              </a:lnSpc>
              <a:buClr>
                <a:srgbClr val="000000"/>
              </a:buClr>
              <a:buFont typeface="Arial"/>
              <a:buChar char="○"/>
            </a:pP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Have something to show during the design review</a:t>
            </a:r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  <a:p>
            <a:pPr marL="914400" lvl="1" indent="-343080">
              <a:lnSpc>
                <a:spcPct val="90000"/>
              </a:lnSpc>
              <a:buClr>
                <a:srgbClr val="000000"/>
              </a:buClr>
              <a:buFont typeface="Arial"/>
              <a:buChar char="○"/>
            </a:pP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Only oral presentation is not acceptable</a:t>
            </a:r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  <a:p>
            <a:pPr marL="914400" lvl="1" indent="-343080">
              <a:lnSpc>
                <a:spcPct val="90000"/>
              </a:lnSpc>
              <a:buClr>
                <a:srgbClr val="000000"/>
              </a:buClr>
              <a:buFont typeface="Arial"/>
              <a:buChar char="○"/>
            </a:pP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You need to convince the TA that you understand the project </a:t>
            </a:r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  <a:p>
            <a:pPr marL="457200" indent="-406440">
              <a:lnSpc>
                <a:spcPct val="90000"/>
              </a:lnSpc>
              <a:buClr>
                <a:srgbClr val="000000"/>
              </a:buClr>
              <a:buFont typeface="Arial"/>
              <a:buChar char="●"/>
            </a:pPr>
            <a:r>
              <a:rPr lang="en-US" sz="28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The design review is a mandatory “assignment”:</a:t>
            </a:r>
            <a:endParaRPr lang="en-US" sz="2800" b="0" strike="noStrike" spc="-1" dirty="0">
              <a:solidFill>
                <a:srgbClr val="000000"/>
              </a:solidFill>
              <a:latin typeface="Arial"/>
            </a:endParaRPr>
          </a:p>
          <a:p>
            <a:pPr marL="914400" lvl="1" indent="-343080">
              <a:lnSpc>
                <a:spcPct val="90000"/>
              </a:lnSpc>
              <a:buClr>
                <a:srgbClr val="000000"/>
              </a:buClr>
              <a:buFont typeface="Arial"/>
              <a:buChar char="○"/>
            </a:pP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Pass / no-pass grading</a:t>
            </a:r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US" sz="28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  <a:tabLst>
                <a:tab pos="0" algn="l"/>
              </a:tabLst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  <a:ea typeface="Arial"/>
              </a:rPr>
              <a:t>Overview</a:t>
            </a: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457200" indent="-406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●"/>
            </a:pPr>
            <a:r>
              <a:rPr lang="en-US" sz="28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In P1 you implemented a boot loader</a:t>
            </a:r>
            <a:endParaRPr lang="en-US" sz="2800" b="0" strike="noStrike" spc="-1" dirty="0">
              <a:solidFill>
                <a:srgbClr val="000000"/>
              </a:solidFill>
              <a:latin typeface="Arial"/>
            </a:endParaRPr>
          </a:p>
          <a:p>
            <a:pPr marL="914400" lvl="1" indent="-343080">
              <a:lnSpc>
                <a:spcPct val="90000"/>
              </a:lnSpc>
              <a:buClr>
                <a:srgbClr val="000000"/>
              </a:buClr>
              <a:buFont typeface="Arial"/>
              <a:buChar char="○"/>
            </a:pP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But the OS kernel was very minimalistic </a:t>
            </a:r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  <a:p>
            <a:pPr marL="457200" indent="-406440">
              <a:lnSpc>
                <a:spcPct val="90000"/>
              </a:lnSpc>
              <a:buClr>
                <a:srgbClr val="000000"/>
              </a:buClr>
              <a:buFont typeface="Arial"/>
              <a:buChar char="●"/>
            </a:pPr>
            <a:r>
              <a:rPr lang="en-US" sz="28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Here you implement a simple OS kernel</a:t>
            </a:r>
            <a:endParaRPr lang="en-US" sz="2800" b="0" strike="noStrike" spc="-1" dirty="0">
              <a:solidFill>
                <a:srgbClr val="000000"/>
              </a:solidFill>
              <a:latin typeface="Arial"/>
            </a:endParaRPr>
          </a:p>
          <a:p>
            <a:pPr marL="457200" indent="-406440">
              <a:lnSpc>
                <a:spcPct val="90000"/>
              </a:lnSpc>
              <a:buClr>
                <a:srgbClr val="000000"/>
              </a:buClr>
              <a:buFont typeface="Arial"/>
              <a:buChar char="●"/>
            </a:pPr>
            <a:r>
              <a:rPr lang="en-US" sz="28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You can (but are not required to) use the code you wrote in P1</a:t>
            </a:r>
            <a:endParaRPr lang="en-US" sz="28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  <a:tabLst>
                <a:tab pos="0" algn="l"/>
              </a:tabLst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  <a:ea typeface="Arial"/>
              </a:rPr>
              <a:t>Possible topics for design review</a:t>
            </a: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457200" indent="-406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What’s in the PCB? Why is it there?</a:t>
            </a:r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  <a:p>
            <a:pPr marL="457200" indent="-4064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How will you implement locks? What about process queues?</a:t>
            </a:r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  <a:p>
            <a:pPr marL="457200" indent="-4064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Where should context be saved?</a:t>
            </a:r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  <a:p>
            <a:pPr marL="457200" indent="-4064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What is the context (what must be saved?)</a:t>
            </a:r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  <a:p>
            <a:pPr marL="457200" indent="-4064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What is the difference between processes and threads?</a:t>
            </a:r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  <a:p>
            <a:pPr marL="914400" lvl="1" indent="-3430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In this assignment?</a:t>
            </a: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914400" lvl="1" indent="-3430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How do “our” processes and threads differ from “normal” processes and threads?</a:t>
            </a: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457200" indent="-4064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How many stacks per process? And why?</a:t>
            </a:r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  <a:p>
            <a:pPr marL="457200" indent="-4064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How many stacks per thread? And why?</a:t>
            </a:r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  <a:p>
            <a:pPr marL="457200" indent="-4064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Non-preemptive vs preemptive scheduling; What is similar? What is different?</a:t>
            </a:r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  <a:tabLst>
                <a:tab pos="0" algn="l"/>
              </a:tabLst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  <a:ea typeface="Arial"/>
              </a:rPr>
              <a:t>Code</a:t>
            </a: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457200" indent="-406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Comment your code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 marL="914400" lvl="1" indent="-3430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Give a high-level overview of what the code does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914400" lvl="1" indent="-3430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Especially important when dealing with hardware, entry points, and synchronization/ blocking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914400" lvl="1" indent="-3430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Comments are part of the grading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4064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Test your code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4064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Don’t cheat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  <a:tabLst>
                <a:tab pos="0" algn="l"/>
              </a:tabLst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  <a:ea typeface="Arial"/>
              </a:rPr>
              <a:t>Report</a:t>
            </a: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457200" indent="-406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Maximum 4 pages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4064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Give an overview of how you solved each task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 marL="914400" lvl="1" indent="-3430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including extra credits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4064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Describe how you have tested your code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 marL="914400" lvl="1" indent="-3430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and known bugs/ issues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4064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Describe the methodology, results, and conclusions for your performance measurements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  <a:tabLst>
                <a:tab pos="0" algn="l"/>
              </a:tabLst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  <a:ea typeface="Arial"/>
              </a:rPr>
              <a:t>Handin</a:t>
            </a: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457200" indent="-406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This is an exam, so there is a strict deadline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 marL="914400" lvl="1" indent="-3430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Extensions only for valid and preapproved reasons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4064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Wiseflow for handin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 marL="914400" lvl="1" indent="-3430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PDF of your report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914400" lvl="1" indent="-3430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Zip file with source code (remember to make clean before ziping)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4064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Add your name, GitHub username, and email to the report 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  <a:tabLst>
                <a:tab pos="0" algn="l"/>
              </a:tabLst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  <a:ea typeface="Arial"/>
              </a:rPr>
              <a:t>Hints - Flat Address Space</a:t>
            </a: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457200" indent="-406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The bootblock code: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 marL="914400" lvl="1" indent="-3430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Switches to protected mode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914400" lvl="1" indent="-3430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Sets up the CS, DS, SS, and extra segment registers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1371600" lvl="2" indent="-3430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You can use the entire memory by utilizing registers like EAX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1371600" lvl="2" indent="-3430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Do NOT modify the segment registers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914400" lvl="1" indent="-3430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You have access to the first 1MB of memory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1371600" lvl="2" indent="-3430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Actually, you have access to a 32-bit address space, but we won’t use memory &gt; 1MB limit in this assignment)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1371600" lvl="2" indent="-3430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Including the video-memory area (VGA text buffer @ 0xb8000)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1371600" lvl="2" indent="-3430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Make sure your code, data, and stacks do not overwrite “important” memory areas (see the memory map)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  <a:tabLst>
                <a:tab pos="0" algn="l"/>
              </a:tabLst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  <a:ea typeface="Arial"/>
              </a:rPr>
              <a:t>Hints - Threads and Processes</a:t>
            </a: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457200" indent="-406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Your OS will have processes and threads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 marL="914400" lvl="1" indent="-3430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Threads are linked with the kernel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914400" lvl="1" indent="-3430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Processes are separate executable files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914400" lvl="1" indent="-3430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Note: they all end up together in the same image file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4064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Processes need a special way to call functions in the kernel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4064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Threads can just call kernel functions directly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4064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In a more advanced OS, there are many other differences between threads in the kernel and processes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  <a:tabLst>
                <a:tab pos="0" algn="l"/>
              </a:tabLst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  <a:ea typeface="Arial"/>
              </a:rPr>
              <a:t>Hints – Synchronization</a:t>
            </a: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457200" indent="-406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The synchronization primitives can only be used by threads within the kernel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4064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The two functions block() and unblock() are to be used by the synchronization code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4064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Blocking a process is not specific to locks, but is a general purpose service that the kernel should support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  <a:tabLst>
                <a:tab pos="0" algn="l"/>
              </a:tabLst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  <a:ea typeface="Arial"/>
              </a:rPr>
              <a:t>Kernel</a:t>
            </a: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457200" indent="-406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●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Multitasking support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406440">
              <a:lnSpc>
                <a:spcPct val="90000"/>
              </a:lnSpc>
              <a:buClr>
                <a:srgbClr val="000000"/>
              </a:buClr>
              <a:buFont typeface="Arial"/>
              <a:buChar char="●"/>
            </a:pPr>
            <a:r>
              <a:rPr lang="en-US" sz="2800" b="0" i="1" strike="noStrike" spc="-1">
                <a:solidFill>
                  <a:srgbClr val="000000"/>
                </a:solidFill>
                <a:latin typeface="Arial"/>
                <a:ea typeface="Arial"/>
              </a:rPr>
              <a:t>Non-preemptive</a:t>
            </a: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 scheduling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406440">
              <a:lnSpc>
                <a:spcPct val="90000"/>
              </a:lnSpc>
              <a:buClr>
                <a:srgbClr val="000000"/>
              </a:buClr>
              <a:buFont typeface="Arial"/>
              <a:buChar char="●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A running process/thread has to relinquish control explicitly by: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 marL="914400" lvl="1" indent="-343080">
              <a:lnSpc>
                <a:spcPct val="90000"/>
              </a:lnSpc>
              <a:buClr>
                <a:srgbClr val="000000"/>
              </a:buClr>
              <a:buFont typeface="Arial"/>
              <a:buChar char="○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Yielding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914400" lvl="1" indent="-343080">
              <a:lnSpc>
                <a:spcPct val="90000"/>
              </a:lnSpc>
              <a:buClr>
                <a:srgbClr val="000000"/>
              </a:buClr>
              <a:buFont typeface="Arial"/>
              <a:buChar char="○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Exiting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914400" lvl="1" indent="-343080">
              <a:lnSpc>
                <a:spcPct val="90000"/>
              </a:lnSpc>
              <a:buClr>
                <a:srgbClr val="000000"/>
              </a:buClr>
              <a:buFont typeface="Arial"/>
              <a:buChar char="○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Blocking on a lock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  <a:tabLst>
                <a:tab pos="0" algn="l"/>
              </a:tabLst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  <a:ea typeface="Arial"/>
              </a:rPr>
              <a:t>Processes and Threads</a:t>
            </a: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457200" indent="-406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●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Processes, threads and the kernel share the same flat address space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 marL="914400" lvl="1" indent="-343080">
              <a:lnSpc>
                <a:spcPct val="90000"/>
              </a:lnSpc>
              <a:buClr>
                <a:srgbClr val="000000"/>
              </a:buClr>
              <a:buFont typeface="Arial"/>
              <a:buChar char="○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But how do they differ?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914400" lvl="1" indent="-343080">
              <a:lnSpc>
                <a:spcPct val="90000"/>
              </a:lnSpc>
              <a:buClr>
                <a:srgbClr val="000000"/>
              </a:buClr>
              <a:buFont typeface="Arial"/>
              <a:buChar char="○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And how do they differ from Linux Threads and Processes?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406440">
              <a:lnSpc>
                <a:spcPct val="90000"/>
              </a:lnSpc>
              <a:buClr>
                <a:srgbClr val="000000"/>
              </a:buClr>
              <a:buFont typeface="Arial"/>
              <a:buChar char="●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No real protection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406440">
              <a:lnSpc>
                <a:spcPct val="90000"/>
              </a:lnSpc>
              <a:buClr>
                <a:srgbClr val="000000"/>
              </a:buClr>
              <a:buFont typeface="Arial"/>
              <a:buChar char="●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Separate address spaces later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  <a:tabLst>
                <a:tab pos="0" algn="l"/>
              </a:tabLst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  <a:ea typeface="Arial"/>
              </a:rPr>
              <a:t>Protected Mode</a:t>
            </a: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457200" indent="-406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●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Kernel runs in protected mode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 marL="914400" lvl="1" indent="-343080">
              <a:lnSpc>
                <a:spcPct val="90000"/>
              </a:lnSpc>
              <a:buClr>
                <a:srgbClr val="000000"/>
              </a:buClr>
              <a:buFont typeface="Arial"/>
              <a:buChar char="○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Setup done in boot loader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406440">
              <a:lnSpc>
                <a:spcPct val="90000"/>
              </a:lnSpc>
              <a:buClr>
                <a:srgbClr val="000000"/>
              </a:buClr>
              <a:buFont typeface="Arial"/>
              <a:buChar char="●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Everything runs at highest CPU privilege level (ring 0)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406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●"/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More about protected mode in colloquium groups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  <a:tabLst>
                <a:tab pos="0" algn="l"/>
              </a:tabLst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  <a:ea typeface="Arial"/>
              </a:rPr>
              <a:t>Tasks</a:t>
            </a: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457200" indent="-406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●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Initialization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406440">
              <a:lnSpc>
                <a:spcPct val="90000"/>
              </a:lnSpc>
              <a:buClr>
                <a:srgbClr val="000000"/>
              </a:buClr>
              <a:buFont typeface="Arial"/>
              <a:buChar char="●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Process Control Block (PCB)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406440">
              <a:lnSpc>
                <a:spcPct val="90000"/>
              </a:lnSpc>
              <a:buClr>
                <a:srgbClr val="000000"/>
              </a:buClr>
              <a:buFont typeface="Arial"/>
              <a:buChar char="●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Context switching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406440">
              <a:lnSpc>
                <a:spcPct val="90000"/>
              </a:lnSpc>
              <a:buClr>
                <a:srgbClr val="000000"/>
              </a:buClr>
              <a:buFont typeface="Arial"/>
              <a:buChar char="●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System call mechanism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406440">
              <a:lnSpc>
                <a:spcPct val="90000"/>
              </a:lnSpc>
              <a:buClr>
                <a:srgbClr val="000000"/>
              </a:buClr>
              <a:buFont typeface="Arial"/>
              <a:buChar char="●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Stacks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406440">
              <a:lnSpc>
                <a:spcPct val="90000"/>
              </a:lnSpc>
              <a:buClr>
                <a:srgbClr val="000000"/>
              </a:buClr>
              <a:buFont typeface="Arial"/>
              <a:buChar char="●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Synchronization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406440">
              <a:lnSpc>
                <a:spcPct val="90000"/>
              </a:lnSpc>
              <a:buClr>
                <a:srgbClr val="000000"/>
              </a:buClr>
              <a:buFont typeface="Arial"/>
              <a:buChar char="●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Assembly / inline assembly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406440">
              <a:lnSpc>
                <a:spcPct val="90000"/>
              </a:lnSpc>
              <a:buClr>
                <a:srgbClr val="000000"/>
              </a:buClr>
              <a:buFont typeface="Arial"/>
              <a:buChar char="●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Performance measurements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406440">
              <a:lnSpc>
                <a:spcPct val="90000"/>
              </a:lnSpc>
              <a:buClr>
                <a:srgbClr val="000000"/>
              </a:buClr>
              <a:buFont typeface="Arial"/>
              <a:buChar char="●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Design review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  <a:tabLst>
                <a:tab pos="0" algn="l"/>
              </a:tabLst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  <a:ea typeface="Arial"/>
              </a:rPr>
              <a:t>Initialization</a:t>
            </a: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457200" indent="-406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●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Initialization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406440">
              <a:lnSpc>
                <a:spcPct val="90000"/>
              </a:lnSpc>
              <a:buClr>
                <a:srgbClr val="000000"/>
              </a:buClr>
              <a:buFont typeface="Arial"/>
              <a:buChar char="●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Setup the required data structures for processes and threads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 marL="914400" lvl="1" indent="-343080">
              <a:lnSpc>
                <a:spcPct val="90000"/>
              </a:lnSpc>
              <a:buClr>
                <a:srgbClr val="000000"/>
              </a:buClr>
              <a:buFont typeface="Arial"/>
              <a:buChar char="○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No dynamic loading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914400" lvl="1" indent="-343080">
              <a:lnSpc>
                <a:spcPct val="90000"/>
              </a:lnSpc>
              <a:buClr>
                <a:srgbClr val="000000"/>
              </a:buClr>
              <a:buFont typeface="Arial"/>
              <a:buChar char="○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Everything set at startup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  <a:tabLst>
                <a:tab pos="0" algn="l"/>
              </a:tabLst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  <a:ea typeface="Arial"/>
              </a:rPr>
              <a:t>Process Control Block (PCB)</a:t>
            </a: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457200" indent="-406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●"/>
            </a:pPr>
            <a:r>
              <a:rPr lang="en-US" sz="28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In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kernel.h</a:t>
            </a:r>
            <a:endParaRPr lang="en-US" sz="2800" b="0" strike="noStrike" spc="-1" dirty="0">
              <a:solidFill>
                <a:srgbClr val="000000"/>
              </a:solidFill>
              <a:latin typeface="Arial"/>
            </a:endParaRPr>
          </a:p>
          <a:p>
            <a:pPr marL="457200" indent="-406440">
              <a:lnSpc>
                <a:spcPct val="90000"/>
              </a:lnSpc>
              <a:buClr>
                <a:srgbClr val="000000"/>
              </a:buClr>
              <a:buFont typeface="Arial"/>
              <a:buChar char="●"/>
            </a:pPr>
            <a:r>
              <a:rPr lang="en-US" sz="28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What should be in the PCB?</a:t>
            </a:r>
            <a:endParaRPr lang="en-US" sz="2800" b="0" strike="noStrike" spc="-1" dirty="0">
              <a:solidFill>
                <a:srgbClr val="000000"/>
              </a:solidFill>
              <a:latin typeface="Arial"/>
            </a:endParaRPr>
          </a:p>
          <a:p>
            <a:pPr marL="914400" lvl="1" indent="-343080">
              <a:lnSpc>
                <a:spcPct val="90000"/>
              </a:lnSpc>
              <a:buClr>
                <a:srgbClr val="000000"/>
              </a:buClr>
              <a:buFont typeface="Arial"/>
              <a:buChar char="○"/>
            </a:pPr>
            <a:r>
              <a:rPr lang="en-US" sz="240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pid</a:t>
            </a: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?</a:t>
            </a:r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  <a:p>
            <a:pPr marL="914400" lvl="1" indent="-343080">
              <a:lnSpc>
                <a:spcPct val="90000"/>
              </a:lnSpc>
              <a:buClr>
                <a:srgbClr val="000000"/>
              </a:buClr>
              <a:buFont typeface="Arial"/>
              <a:buChar char="○"/>
            </a:pPr>
            <a:r>
              <a:rPr lang="en-US" sz="240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is_thread</a:t>
            </a: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?</a:t>
            </a:r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  <a:p>
            <a:pPr marL="914400" lvl="1" indent="-343080">
              <a:lnSpc>
                <a:spcPct val="90000"/>
              </a:lnSpc>
              <a:buClr>
                <a:srgbClr val="000000"/>
              </a:buClr>
              <a:buFont typeface="Arial"/>
              <a:buChar char="○"/>
            </a:pP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stack?</a:t>
            </a:r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  <a:p>
            <a:pPr marL="914400" lvl="1" indent="-343080">
              <a:lnSpc>
                <a:spcPct val="90000"/>
              </a:lnSpc>
              <a:buClr>
                <a:srgbClr val="000000"/>
              </a:buClr>
              <a:buFont typeface="Arial"/>
              <a:buChar char="○"/>
            </a:pP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next, previous PCB?</a:t>
            </a:r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  <a:p>
            <a:pPr marL="457200" indent="-406440">
              <a:lnSpc>
                <a:spcPct val="90000"/>
              </a:lnSpc>
              <a:buClr>
                <a:srgbClr val="000000"/>
              </a:buClr>
              <a:buFont typeface="Arial"/>
              <a:buChar char="●"/>
            </a:pPr>
            <a:r>
              <a:rPr lang="en-US" sz="28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Anything else?</a:t>
            </a:r>
          </a:p>
          <a:p>
            <a:pPr marL="914400" lvl="1" indent="-406440">
              <a:buClr>
                <a:srgbClr val="000000"/>
              </a:buClr>
              <a:buFont typeface="Arial"/>
              <a:buChar char="●"/>
            </a:pPr>
            <a:r>
              <a:rPr lang="en-US" spc="-1" dirty="0">
                <a:solidFill>
                  <a:srgbClr val="000000"/>
                </a:solidFill>
                <a:latin typeface="Arial"/>
              </a:rPr>
              <a:t>What is in the Linux PCB? Or Windows PCB?</a:t>
            </a:r>
            <a:endParaRPr lang="en-US" b="0" strike="noStrike" spc="-1" dirty="0">
              <a:solidFill>
                <a:srgbClr val="000000"/>
              </a:solidFill>
              <a:latin typeface="Arial"/>
            </a:endParaRPr>
          </a:p>
          <a:p>
            <a:pPr marL="914400" lvl="1" indent="-343080">
              <a:lnSpc>
                <a:spcPct val="90000"/>
              </a:lnSpc>
              <a:buClr>
                <a:srgbClr val="000000"/>
              </a:buClr>
              <a:buFont typeface="Arial"/>
              <a:buChar char="○"/>
            </a:pP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⇒ Describe this in the design review!</a:t>
            </a:r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  <a:tabLst>
                <a:tab pos="0" algn="l"/>
              </a:tabLst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  <a:ea typeface="Arial"/>
              </a:rPr>
              <a:t>Stacks</a:t>
            </a: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36832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457200" indent="-406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●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How many stacks?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 marL="914400" lvl="1" indent="-343080">
              <a:lnSpc>
                <a:spcPct val="90000"/>
              </a:lnSpc>
              <a:buClr>
                <a:srgbClr val="000000"/>
              </a:buClr>
              <a:buFont typeface="Arial"/>
              <a:buChar char="○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2 per process, 1 per thread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1371600" lvl="2" indent="-343080">
              <a:lnSpc>
                <a:spcPct val="90000"/>
              </a:lnSpc>
              <a:buClr>
                <a:srgbClr val="000000"/>
              </a:buClr>
              <a:buFont typeface="Arial"/>
              <a:buChar char="■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Why?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406440">
              <a:lnSpc>
                <a:spcPct val="90000"/>
              </a:lnSpc>
              <a:buClr>
                <a:srgbClr val="000000"/>
              </a:buClr>
              <a:buFont typeface="Arial"/>
              <a:buChar char="●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Where to put them in memory?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 marL="914400" lvl="1" indent="-343080">
              <a:lnSpc>
                <a:spcPct val="90000"/>
              </a:lnSpc>
              <a:buClr>
                <a:srgbClr val="000000"/>
              </a:buClr>
              <a:buFont typeface="Arial"/>
              <a:buChar char="○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Upper limit: 0x9fc00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1371600" lvl="2" indent="-343080">
              <a:lnSpc>
                <a:spcPct val="90000"/>
              </a:lnSpc>
              <a:buClr>
                <a:srgbClr val="000000"/>
              </a:buClr>
              <a:buFont typeface="Arial"/>
              <a:buChar char="■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Suggestion: between 0x10000 and 0x20000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406440">
              <a:lnSpc>
                <a:spcPct val="90000"/>
              </a:lnSpc>
              <a:buClr>
                <a:srgbClr val="000000"/>
              </a:buClr>
              <a:buFont typeface="Arial"/>
              <a:buChar char="●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Stack size? 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 marL="914400" lvl="1" indent="-343080">
              <a:lnSpc>
                <a:spcPct val="90000"/>
              </a:lnSpc>
              <a:buClr>
                <a:srgbClr val="000000"/>
              </a:buClr>
              <a:buFont typeface="Arial"/>
              <a:buChar char="○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8KB should be fine.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2" name="Google Shape;86;gbac8d477f9_0_36"/>
          <p:cNvPicPr/>
          <p:nvPr/>
        </p:nvPicPr>
        <p:blipFill>
          <a:blip r:embed="rId2"/>
          <a:stretch/>
        </p:blipFill>
        <p:spPr>
          <a:xfrm>
            <a:off x="7533360" y="737280"/>
            <a:ext cx="3412080" cy="4862160"/>
          </a:xfrm>
          <a:prstGeom prst="rect">
            <a:avLst/>
          </a:prstGeom>
          <a:ln w="0">
            <a:noFill/>
          </a:ln>
        </p:spPr>
      </p:pic>
      <p:sp>
        <p:nvSpPr>
          <p:cNvPr id="103" name="Google Shape;87;gbac8d477f9_0_36"/>
          <p:cNvSpPr/>
          <p:nvPr/>
        </p:nvSpPr>
        <p:spPr>
          <a:xfrm>
            <a:off x="7533360" y="5776560"/>
            <a:ext cx="3412080" cy="669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t">
            <a:sp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Arial"/>
              </a:rPr>
              <a:t>Memory layout</a:t>
            </a:r>
            <a:br>
              <a:rPr sz="1600"/>
            </a:b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Arial"/>
              </a:rPr>
              <a:t>(not to scale)</a:t>
            </a:r>
            <a:endParaRPr lang="en-US" sz="1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617F"/>
      </a:dk2>
      <a:lt2>
        <a:srgbClr val="A6BBC8"/>
      </a:lt2>
      <a:accent1>
        <a:srgbClr val="007396"/>
      </a:accent1>
      <a:accent2>
        <a:srgbClr val="CB333B"/>
      </a:accent2>
      <a:accent3>
        <a:srgbClr val="F2A900"/>
      </a:accent3>
      <a:accent4>
        <a:srgbClr val="009CB6"/>
      </a:accent4>
      <a:accent5>
        <a:srgbClr val="DE7C00"/>
      </a:accent5>
      <a:accent6>
        <a:srgbClr val="59BEC9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617F"/>
      </a:dk2>
      <a:lt2>
        <a:srgbClr val="A6BBC8"/>
      </a:lt2>
      <a:accent1>
        <a:srgbClr val="007396"/>
      </a:accent1>
      <a:accent2>
        <a:srgbClr val="CB333B"/>
      </a:accent2>
      <a:accent3>
        <a:srgbClr val="F2A900"/>
      </a:accent3>
      <a:accent4>
        <a:srgbClr val="009CB6"/>
      </a:accent4>
      <a:accent5>
        <a:srgbClr val="DE7C00"/>
      </a:accent5>
      <a:accent6>
        <a:srgbClr val="59BEC9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716</TotalTime>
  <Words>1275</Words>
  <Application>Microsoft Office PowerPoint</Application>
  <PresentationFormat>Widescreen</PresentationFormat>
  <Paragraphs>185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</vt:lpstr>
      <vt:lpstr>Consolas</vt:lpstr>
      <vt:lpstr>Courier New</vt:lpstr>
      <vt:lpstr>Symbol</vt:lpstr>
      <vt:lpstr>Wingdings</vt:lpstr>
      <vt:lpstr>Office Theme</vt:lpstr>
      <vt:lpstr>Office Theme</vt:lpstr>
      <vt:lpstr>Project 2: Non-preemptive Scheduling</vt:lpstr>
      <vt:lpstr>Overview</vt:lpstr>
      <vt:lpstr>Kernel</vt:lpstr>
      <vt:lpstr>Processes and Threads</vt:lpstr>
      <vt:lpstr>Protected Mode</vt:lpstr>
      <vt:lpstr>Tasks</vt:lpstr>
      <vt:lpstr>Initialization</vt:lpstr>
      <vt:lpstr>Process Control Block (PCB)</vt:lpstr>
      <vt:lpstr>Stacks</vt:lpstr>
      <vt:lpstr>Scheduler</vt:lpstr>
      <vt:lpstr>Context Switch Procedure</vt:lpstr>
      <vt:lpstr>System Call Mechanism</vt:lpstr>
      <vt:lpstr>System Call Mechanism</vt:lpstr>
      <vt:lpstr>kernel_entry() in memory</vt:lpstr>
      <vt:lpstr>Synchronization</vt:lpstr>
      <vt:lpstr>Measure Context Switch Time</vt:lpstr>
      <vt:lpstr>Extra Credit 1 – time</vt:lpstr>
      <vt:lpstr>Extra Credit 2 and 3 –  more threads and processes</vt:lpstr>
      <vt:lpstr>Design review</vt:lpstr>
      <vt:lpstr>Possible topics for design review</vt:lpstr>
      <vt:lpstr>Code</vt:lpstr>
      <vt:lpstr>Report</vt:lpstr>
      <vt:lpstr>Handin</vt:lpstr>
      <vt:lpstr>Hints - Flat Address Space</vt:lpstr>
      <vt:lpstr>Hints - Threads and Processes</vt:lpstr>
      <vt:lpstr>Hints – Synchronization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2: Non-preemptive Scheduling</dc:title>
  <dc:subject/>
  <dc:creator>Lars Ailo Bongo</dc:creator>
  <dc:description/>
  <cp:lastModifiedBy>Lars Ailo Bongo</cp:lastModifiedBy>
  <cp:revision>7</cp:revision>
  <dcterms:created xsi:type="dcterms:W3CDTF">2019-11-04T14:24:29Z</dcterms:created>
  <dcterms:modified xsi:type="dcterms:W3CDTF">2023-02-01T07:35:51Z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0x01010090CF74B9924A90429AFF83904CD5AC51</vt:lpwstr>
  </property>
  <property fmtid="{D5CDD505-2E9C-101B-9397-08002B2CF9AE}" pid="3" name="Notes">
    <vt:i4>26</vt:i4>
  </property>
  <property fmtid="{D5CDD505-2E9C-101B-9397-08002B2CF9AE}" pid="4" name="PresentationFormat">
    <vt:lpwstr>Widescreen</vt:lpwstr>
  </property>
  <property fmtid="{D5CDD505-2E9C-101B-9397-08002B2CF9AE}" pid="5" name="Slides">
    <vt:i4>26</vt:i4>
  </property>
</Properties>
</file>