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3987" autoAdjust="0"/>
  </p:normalViewPr>
  <p:slideViewPr>
    <p:cSldViewPr>
      <p:cViewPr>
        <p:scale>
          <a:sx n="25" d="100"/>
          <a:sy n="25" d="100"/>
        </p:scale>
        <p:origin x="744" y="-2069"/>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7620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5413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Music Identification Using Normalized Compression Distance and Frequency Signatures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37428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Group 7 : Afonso </a:t>
            </a:r>
            <a:r>
              <a:rPr lang="en-US" sz="5600" dirty="0" err="1">
                <a:solidFill>
                  <a:schemeClr val="bg1"/>
                </a:solidFill>
                <a:effectLst/>
                <a:latin typeface="Quattrocento" panose="02020802030000000404" pitchFamily="18" charset="0"/>
                <a:cs typeface="Arial" pitchFamily="34" charset="0"/>
              </a:rPr>
              <a:t>Baixo</a:t>
            </a:r>
            <a:r>
              <a:rPr lang="en-US" sz="5600" dirty="0">
                <a:solidFill>
                  <a:schemeClr val="bg1"/>
                </a:solidFill>
                <a:effectLst/>
                <a:latin typeface="Quattrocento" panose="02020802030000000404" pitchFamily="18" charset="0"/>
                <a:cs typeface="Arial" pitchFamily="34" charset="0"/>
              </a:rPr>
              <a:t> - Daniel Pedrinho - Henrique Coelho</a:t>
            </a:r>
          </a:p>
          <a:p>
            <a:pPr algn="ctr">
              <a:defRPr/>
            </a:pPr>
            <a:r>
              <a:rPr lang="en-US" sz="5600" dirty="0" err="1">
                <a:solidFill>
                  <a:schemeClr val="bg1"/>
                </a:solidFill>
                <a:effectLst/>
                <a:latin typeface="Quattrocento" panose="02020802030000000404" pitchFamily="18" charset="0"/>
                <a:cs typeface="Arial" pitchFamily="34" charset="0"/>
              </a:rPr>
              <a:t>Universidade</a:t>
            </a:r>
            <a:r>
              <a:rPr lang="en-US" sz="5600" dirty="0">
                <a:solidFill>
                  <a:schemeClr val="bg1"/>
                </a:solidFill>
                <a:effectLst/>
                <a:latin typeface="Quattrocento" panose="02020802030000000404" pitchFamily="18" charset="0"/>
                <a:cs typeface="Arial" pitchFamily="34" charset="0"/>
              </a:rPr>
              <a:t> de Aveiro - DETI</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7033761"/>
            <a:ext cx="10058400" cy="7992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7643362"/>
            <a:ext cx="9598176" cy="738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Music identification systems are essential tools for recognizing audio segments and matching them to known tracks in a database. This project explores the use of Normalized Compression Distance (NCD) as a metric for comparing frequency signatures extracted from audio files. By leveraging various compression algorithms, the system aims to provide robust identification even under noisy conditions. The project also evaluates the performance of different compressors with various noise levels, </a:t>
            </a:r>
            <a:r>
              <a:rPr lang="en-US" sz="3600" dirty="0" err="1">
                <a:effectLst/>
                <a:latin typeface="Quattrocento Sans" panose="020B0502050000020003" pitchFamily="34" charset="0"/>
                <a:cs typeface="Arial" pitchFamily="34" charset="0"/>
              </a:rPr>
              <a:t>analysing</a:t>
            </a:r>
            <a:r>
              <a:rPr lang="en-US" sz="3600" dirty="0">
                <a:effectLst/>
                <a:latin typeface="Quattrocento Sans" panose="020B0502050000020003" pitchFamily="34" charset="0"/>
                <a:cs typeface="Arial" pitchFamily="34" charset="0"/>
              </a:rPr>
              <a:t> the impact of different noise levels.</a:t>
            </a: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60482" y="6504083"/>
            <a:ext cx="10058400"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Introduction</a:t>
            </a:r>
          </a:p>
        </p:txBody>
      </p:sp>
      <p:sp>
        <p:nvSpPr>
          <p:cNvPr id="79" name="Rectangle 78">
            <a:extLst>
              <a:ext uri="{FF2B5EF4-FFF2-40B4-BE49-F238E27FC236}">
                <a16:creationId xmlns:a16="http://schemas.microsoft.com/office/drawing/2014/main" id="{0F831EE1-8866-4A3E-8CAB-8624A11FF145}"/>
              </a:ext>
            </a:extLst>
          </p:cNvPr>
          <p:cNvSpPr/>
          <p:nvPr/>
        </p:nvSpPr>
        <p:spPr>
          <a:xfrm>
            <a:off x="660482" y="16377520"/>
            <a:ext cx="10058400" cy="16083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890594" y="16377519"/>
            <a:ext cx="9598176" cy="15914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The Normalized Information Distance (NID) is defined as</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where K(x) represents the Kolmogorov complexity of string x. Since Kolmogorov complexity is non-computable, we approximate it using practical compression algorithms, leading to the Normalized Compression Distance: </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The key insight is that compression algorithms can serve as practical approximations to Kolmogorov complexity. When applied to audio signatures, this distance metric captures the algorithmic similarity between musical segments. Values near zero indicate high similarity, while values approaching one suggest dissimilarity. This theoretical foundation provides a universal framework for comparing musical content regardless of genre, instrumentation, or recording conditions.</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660482" y="15463119"/>
            <a:ext cx="10058400" cy="914400"/>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Theoretical Foundation</a:t>
            </a:r>
          </a:p>
        </p:txBody>
      </p:sp>
      <p:sp>
        <p:nvSpPr>
          <p:cNvPr id="82" name="Rectangle 81">
            <a:extLst>
              <a:ext uri="{FF2B5EF4-FFF2-40B4-BE49-F238E27FC236}">
                <a16:creationId xmlns:a16="http://schemas.microsoft.com/office/drawing/2014/main" id="{D026A6A3-D6D2-4951-8B04-EF51015D25DB}"/>
              </a:ext>
            </a:extLst>
          </p:cNvPr>
          <p:cNvSpPr/>
          <p:nvPr/>
        </p:nvSpPr>
        <p:spPr>
          <a:xfrm>
            <a:off x="11255306" y="7033760"/>
            <a:ext cx="10058400" cy="15076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11255306" y="6504083"/>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pic>
        <p:nvPicPr>
          <p:cNvPr id="3" name="Picture 2">
            <a:extLst>
              <a:ext uri="{FF2B5EF4-FFF2-40B4-BE49-F238E27FC236}">
                <a16:creationId xmlns:a16="http://schemas.microsoft.com/office/drawing/2014/main" id="{CB32E8A6-7710-A122-3501-299933673803}"/>
              </a:ext>
            </a:extLst>
          </p:cNvPr>
          <p:cNvPicPr>
            <a:picLocks noChangeAspect="1"/>
          </p:cNvPicPr>
          <p:nvPr/>
        </p:nvPicPr>
        <p:blipFill>
          <a:blip r:embed="rId3"/>
          <a:stretch>
            <a:fillRect/>
          </a:stretch>
        </p:blipFill>
        <p:spPr>
          <a:xfrm>
            <a:off x="2057400" y="23302811"/>
            <a:ext cx="7003539" cy="1228108"/>
          </a:xfrm>
          <a:prstGeom prst="rect">
            <a:avLst/>
          </a:prstGeom>
        </p:spPr>
      </p:pic>
      <p:pic>
        <p:nvPicPr>
          <p:cNvPr id="13" name="Picture 12">
            <a:extLst>
              <a:ext uri="{FF2B5EF4-FFF2-40B4-BE49-F238E27FC236}">
                <a16:creationId xmlns:a16="http://schemas.microsoft.com/office/drawing/2014/main" id="{403D369D-DF17-4121-5AD4-70B61EC32367}"/>
              </a:ext>
            </a:extLst>
          </p:cNvPr>
          <p:cNvPicPr>
            <a:picLocks noChangeAspect="1"/>
          </p:cNvPicPr>
          <p:nvPr/>
        </p:nvPicPr>
        <p:blipFill>
          <a:blip r:embed="rId4"/>
          <a:stretch>
            <a:fillRect/>
          </a:stretch>
        </p:blipFill>
        <p:spPr>
          <a:xfrm>
            <a:off x="32151145" y="19986977"/>
            <a:ext cx="11135708" cy="12398023"/>
          </a:xfrm>
          <a:prstGeom prst="rect">
            <a:avLst/>
          </a:prstGeom>
        </p:spPr>
      </p:pic>
      <p:sp>
        <p:nvSpPr>
          <p:cNvPr id="85" name="Rectangle 84">
            <a:extLst>
              <a:ext uri="{FF2B5EF4-FFF2-40B4-BE49-F238E27FC236}">
                <a16:creationId xmlns:a16="http://schemas.microsoft.com/office/drawing/2014/main" id="{19BFD724-D51D-4DD6-A93A-40ABEA405C90}"/>
              </a:ext>
            </a:extLst>
          </p:cNvPr>
          <p:cNvSpPr/>
          <p:nvPr/>
        </p:nvSpPr>
        <p:spPr>
          <a:xfrm>
            <a:off x="32566135" y="21327466"/>
            <a:ext cx="10696667" cy="111337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32766000" y="21311685"/>
            <a:ext cx="10234606" cy="10427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Bzip2 stands out as the most accurate compressor, achieving over 96% identification success, making it ideal for applications where precision is critical. For scenarios requiring faster processing, </a:t>
            </a:r>
            <a:r>
              <a:rPr lang="en-US" sz="3600" dirty="0" err="1">
                <a:effectLst/>
                <a:latin typeface="Quattrocento Sans" panose="020B0502050000020003" pitchFamily="34" charset="0"/>
                <a:cs typeface="Arial" pitchFamily="34" charset="0"/>
              </a:rPr>
              <a:t>zstd</a:t>
            </a:r>
            <a:r>
              <a:rPr lang="en-US" sz="3600" dirty="0">
                <a:effectLst/>
                <a:latin typeface="Quattrocento Sans" panose="020B0502050000020003" pitchFamily="34" charset="0"/>
                <a:cs typeface="Arial" pitchFamily="34" charset="0"/>
              </a:rPr>
              <a:t> offers an excellent compromise, delivering 91% accuracy with processing times under 0.1 seconds. The stark differences in performance across compressors emphasize the importance of choosing the right algorithm for compression-based similarity measures.</a:t>
            </a:r>
          </a:p>
          <a:p>
            <a:pPr algn="just">
              <a:lnSpc>
                <a:spcPct val="110000"/>
              </a:lnSpc>
            </a:pPr>
            <a:r>
              <a:rPr lang="en-US" sz="3600" dirty="0">
                <a:effectLst/>
                <a:latin typeface="Quattrocento Sans" panose="020B0502050000020003" pitchFamily="34" charset="0"/>
                <a:cs typeface="Arial" pitchFamily="34" charset="0"/>
              </a:rPr>
              <a:t>The system's robustness was validated through experiments with a database </a:t>
            </a:r>
            <a:r>
              <a:rPr lang="en-US" sz="3600">
                <a:effectLst/>
                <a:latin typeface="Quattrocento Sans" panose="020B0502050000020003" pitchFamily="34" charset="0"/>
                <a:cs typeface="Arial" pitchFamily="34" charset="0"/>
              </a:rPr>
              <a:t>of over 25 music </a:t>
            </a:r>
            <a:r>
              <a:rPr lang="en-US" sz="3600" dirty="0">
                <a:effectLst/>
                <a:latin typeface="Quattrocento Sans" panose="020B0502050000020003" pitchFamily="34" charset="0"/>
                <a:cs typeface="Arial" pitchFamily="34" charset="0"/>
              </a:rPr>
              <a:t>files and 10-second query segments. Noise testing further confirmed its practical applicability, showing that the system gracefully handles moderate noise levels without catastrophic failure, making it suitable for real-world conditions.</a:t>
            </a:r>
            <a:endParaRPr lang="en-US" sz="3600" b="1" dirty="0">
              <a:effectLst/>
              <a:latin typeface="Quattrocento Sans" panose="020B0502050000020003" pitchFamily="34" charset="0"/>
              <a:cs typeface="Arial" pitchFamily="34" charset="0"/>
            </a:endParaRP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32540817" y="20454165"/>
            <a:ext cx="10721985" cy="873301"/>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Conclusion</a:t>
            </a:r>
          </a:p>
        </p:txBody>
      </p:sp>
      <p:sp>
        <p:nvSpPr>
          <p:cNvPr id="2" name="TextBox 19">
            <a:extLst>
              <a:ext uri="{FF2B5EF4-FFF2-40B4-BE49-F238E27FC236}">
                <a16:creationId xmlns:a16="http://schemas.microsoft.com/office/drawing/2014/main" id="{F4B9B5DA-6664-0DC5-1D78-1895F530134A}"/>
              </a:ext>
            </a:extLst>
          </p:cNvPr>
          <p:cNvSpPr txBox="1">
            <a:spLocks noChangeArrowheads="1"/>
          </p:cNvSpPr>
          <p:nvPr/>
        </p:nvSpPr>
        <p:spPr bwMode="auto">
          <a:xfrm>
            <a:off x="11485418" y="7414762"/>
            <a:ext cx="9598176" cy="1469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The system architecture consists of three main components working in concert to achieve robust music identification. The Audio Processor handles format conversion, segment extraction, and noise addition using </a:t>
            </a:r>
            <a:r>
              <a:rPr lang="en-US" sz="3600" dirty="0" err="1">
                <a:effectLst/>
                <a:latin typeface="Quattrocento Sans" panose="020B0502050000020003" pitchFamily="34" charset="0"/>
                <a:cs typeface="Arial" pitchFamily="34" charset="0"/>
              </a:rPr>
              <a:t>SoX</a:t>
            </a:r>
            <a:r>
              <a:rPr lang="en-US" sz="3600" dirty="0">
                <a:effectLst/>
                <a:latin typeface="Quattrocento Sans" panose="020B0502050000020003" pitchFamily="34" charset="0"/>
                <a:cs typeface="Arial" pitchFamily="34" charset="0"/>
              </a:rPr>
              <a:t> for audio manipulation and </a:t>
            </a:r>
            <a:r>
              <a:rPr lang="en-US" sz="3600" dirty="0" err="1">
                <a:effectLst/>
                <a:latin typeface="Quattrocento Sans" panose="020B0502050000020003" pitchFamily="34" charset="0"/>
                <a:cs typeface="Arial" pitchFamily="34" charset="0"/>
              </a:rPr>
              <a:t>librosa</a:t>
            </a:r>
            <a:r>
              <a:rPr lang="en-US" sz="3600" dirty="0">
                <a:effectLst/>
                <a:latin typeface="Quattrocento Sans" panose="020B0502050000020003" pitchFamily="34" charset="0"/>
                <a:cs typeface="Arial" pitchFamily="34" charset="0"/>
              </a:rPr>
              <a:t> for Python-based processing. Raw audio files are converted to standardized formats (stereo, 44.1kHz) before signature generation to ensure consistency across different input formats. The signature generation process transforms audio into frequency-domain representations using the </a:t>
            </a:r>
            <a:r>
              <a:rPr lang="en-US" sz="3600" dirty="0" err="1">
                <a:effectLst/>
                <a:latin typeface="Quattrocento Sans" panose="020B0502050000020003" pitchFamily="34" charset="0"/>
                <a:cs typeface="Arial" pitchFamily="34" charset="0"/>
              </a:rPr>
              <a:t>GetMaxFreqs</a:t>
            </a:r>
            <a:r>
              <a:rPr lang="en-US" sz="3600" dirty="0">
                <a:effectLst/>
                <a:latin typeface="Quattrocento Sans" panose="020B0502050000020003" pitchFamily="34" charset="0"/>
                <a:cs typeface="Arial" pitchFamily="34" charset="0"/>
              </a:rPr>
              <a:t> tool, which segments audio into overlapping windows and extracts the most significant frequency components. These signatures capture the essential spectral characteristics of musical content while reducing the data to a form suitable for compression-based analysis. The NCD Calculator implements multiple compression algorithms (</a:t>
            </a:r>
            <a:r>
              <a:rPr lang="en-US" sz="3600" dirty="0" err="1">
                <a:effectLst/>
                <a:latin typeface="Quattrocento Sans" panose="020B0502050000020003" pitchFamily="34" charset="0"/>
                <a:cs typeface="Arial" pitchFamily="34" charset="0"/>
              </a:rPr>
              <a:t>gzip</a:t>
            </a:r>
            <a:r>
              <a:rPr lang="en-US" sz="3600" dirty="0">
                <a:effectLst/>
                <a:latin typeface="Quattrocento Sans" panose="020B0502050000020003" pitchFamily="34" charset="0"/>
                <a:cs typeface="Arial" pitchFamily="34" charset="0"/>
              </a:rPr>
              <a:t>, bzip2, </a:t>
            </a:r>
            <a:r>
              <a:rPr lang="en-US" sz="3600" dirty="0" err="1">
                <a:effectLst/>
                <a:latin typeface="Quattrocento Sans" panose="020B0502050000020003" pitchFamily="34" charset="0"/>
                <a:cs typeface="Arial" pitchFamily="34" charset="0"/>
              </a:rPr>
              <a:t>lzma</a:t>
            </a:r>
            <a:r>
              <a:rPr lang="en-US" sz="3600" dirty="0">
                <a:effectLst/>
                <a:latin typeface="Quattrocento Sans" panose="020B0502050000020003" pitchFamily="34" charset="0"/>
                <a:cs typeface="Arial" pitchFamily="34" charset="0"/>
              </a:rPr>
              <a:t>, </a:t>
            </a:r>
            <a:r>
              <a:rPr lang="en-US" sz="3600" dirty="0" err="1">
                <a:effectLst/>
                <a:latin typeface="Quattrocento Sans" panose="020B0502050000020003" pitchFamily="34" charset="0"/>
                <a:cs typeface="Arial" pitchFamily="34" charset="0"/>
              </a:rPr>
              <a:t>zstd</a:t>
            </a:r>
            <a:r>
              <a:rPr lang="en-US" sz="3600" dirty="0">
                <a:effectLst/>
                <a:latin typeface="Quattrocento Sans" panose="020B0502050000020003" pitchFamily="34" charset="0"/>
                <a:cs typeface="Arial" pitchFamily="34" charset="0"/>
              </a:rPr>
              <a:t>) to compute distances between query signatures and database entries, with the system selecting the best match based on the lowest NCD value.</a:t>
            </a:r>
          </a:p>
        </p:txBody>
      </p:sp>
      <p:pic>
        <p:nvPicPr>
          <p:cNvPr id="14" name="Picture 13">
            <a:extLst>
              <a:ext uri="{FF2B5EF4-FFF2-40B4-BE49-F238E27FC236}">
                <a16:creationId xmlns:a16="http://schemas.microsoft.com/office/drawing/2014/main" id="{611D424D-2317-A167-3517-35AC0C4601B4}"/>
              </a:ext>
            </a:extLst>
          </p:cNvPr>
          <p:cNvPicPr>
            <a:picLocks noChangeAspect="1"/>
          </p:cNvPicPr>
          <p:nvPr/>
        </p:nvPicPr>
        <p:blipFill>
          <a:blip r:embed="rId5"/>
          <a:stretch>
            <a:fillRect/>
          </a:stretch>
        </p:blipFill>
        <p:spPr>
          <a:xfrm>
            <a:off x="2320890" y="17916642"/>
            <a:ext cx="6746910" cy="1051677"/>
          </a:xfrm>
          <a:prstGeom prst="rect">
            <a:avLst/>
          </a:prstGeom>
        </p:spPr>
      </p:pic>
      <p:sp>
        <p:nvSpPr>
          <p:cNvPr id="15" name="Rectangle 10">
            <a:extLst>
              <a:ext uri="{FF2B5EF4-FFF2-40B4-BE49-F238E27FC236}">
                <a16:creationId xmlns:a16="http://schemas.microsoft.com/office/drawing/2014/main" id="{FF166C61-03FC-27F5-C9D2-5396EA386A4B}"/>
              </a:ext>
            </a:extLst>
          </p:cNvPr>
          <p:cNvSpPr>
            <a:spLocks noChangeArrowheads="1"/>
          </p:cNvSpPr>
          <p:nvPr/>
        </p:nvSpPr>
        <p:spPr bwMode="auto">
          <a:xfrm>
            <a:off x="11255306" y="22506083"/>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Experimental Setup and Database</a:t>
            </a:r>
          </a:p>
        </p:txBody>
      </p:sp>
      <p:sp>
        <p:nvSpPr>
          <p:cNvPr id="17" name="Rectangle 16">
            <a:extLst>
              <a:ext uri="{FF2B5EF4-FFF2-40B4-BE49-F238E27FC236}">
                <a16:creationId xmlns:a16="http://schemas.microsoft.com/office/drawing/2014/main" id="{9434B9DF-242D-C378-2305-496480972823}"/>
              </a:ext>
            </a:extLst>
          </p:cNvPr>
          <p:cNvSpPr/>
          <p:nvPr/>
        </p:nvSpPr>
        <p:spPr>
          <a:xfrm>
            <a:off x="11252282" y="23393850"/>
            <a:ext cx="10058400" cy="90673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16" name="TextBox 19">
            <a:extLst>
              <a:ext uri="{FF2B5EF4-FFF2-40B4-BE49-F238E27FC236}">
                <a16:creationId xmlns:a16="http://schemas.microsoft.com/office/drawing/2014/main" id="{CB50AB07-D97D-442D-7AB2-2CF3F55D70AB}"/>
              </a:ext>
            </a:extLst>
          </p:cNvPr>
          <p:cNvSpPr txBox="1">
            <a:spLocks noChangeArrowheads="1"/>
          </p:cNvSpPr>
          <p:nvPr/>
        </p:nvSpPr>
        <p:spPr bwMode="auto">
          <a:xfrm>
            <a:off x="11488442" y="23420483"/>
            <a:ext cx="9598176" cy="860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The experimental database comprises over 25 diverse musical works spanning multiple genres to ensure comprehensive evaluation. Each complete musical work is processed to generate frequency signatures using configurable parameters including window size (1024), shift (256), down-sampling factor (4), and number of frequency components (4). These parameters were optimized to balance computational efficiency with signature </a:t>
            </a:r>
            <a:r>
              <a:rPr lang="en-US" sz="3600" dirty="0" err="1">
                <a:effectLst/>
                <a:latin typeface="Quattrocento Sans" panose="020B0502050000020003" pitchFamily="34" charset="0"/>
                <a:cs typeface="Arial" pitchFamily="34" charset="0"/>
              </a:rPr>
              <a:t>quality.Query</a:t>
            </a:r>
            <a:r>
              <a:rPr lang="en-US" sz="3600" dirty="0">
                <a:effectLst/>
                <a:latin typeface="Quattrocento Sans" panose="020B0502050000020003" pitchFamily="34" charset="0"/>
                <a:cs typeface="Arial" pitchFamily="34" charset="0"/>
              </a:rPr>
              <a:t> generation involves extracting random 10-second segments from database music files, with multiple segments per song to</a:t>
            </a:r>
          </a:p>
          <a:p>
            <a:pPr algn="just">
              <a:lnSpc>
                <a:spcPct val="110000"/>
              </a:lnSpc>
            </a:pPr>
            <a:r>
              <a:rPr lang="en-US" sz="3600" dirty="0">
                <a:effectLst/>
                <a:latin typeface="Quattrocento Sans" panose="020B0502050000020003" pitchFamily="34" charset="0"/>
                <a:cs typeface="Arial" pitchFamily="34" charset="0"/>
              </a:rPr>
              <a:t>test various portions of each work. The system</a:t>
            </a:r>
          </a:p>
        </p:txBody>
      </p:sp>
      <p:sp>
        <p:nvSpPr>
          <p:cNvPr id="18" name="Rectangle 17">
            <a:extLst>
              <a:ext uri="{FF2B5EF4-FFF2-40B4-BE49-F238E27FC236}">
                <a16:creationId xmlns:a16="http://schemas.microsoft.com/office/drawing/2014/main" id="{BB38E8B6-7C7C-4212-36B5-DE5E18639100}"/>
              </a:ext>
            </a:extLst>
          </p:cNvPr>
          <p:cNvSpPr/>
          <p:nvPr/>
        </p:nvSpPr>
        <p:spPr>
          <a:xfrm>
            <a:off x="21875448" y="6496670"/>
            <a:ext cx="10058400" cy="4514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19" name="TextBox 19">
            <a:extLst>
              <a:ext uri="{FF2B5EF4-FFF2-40B4-BE49-F238E27FC236}">
                <a16:creationId xmlns:a16="http://schemas.microsoft.com/office/drawing/2014/main" id="{79ABEA49-FF74-E433-39C4-47C2180F642C}"/>
              </a:ext>
            </a:extLst>
          </p:cNvPr>
          <p:cNvSpPr txBox="1">
            <a:spLocks noChangeArrowheads="1"/>
          </p:cNvSpPr>
          <p:nvPr/>
        </p:nvSpPr>
        <p:spPr bwMode="auto">
          <a:xfrm>
            <a:off x="22108584" y="6675701"/>
            <a:ext cx="9598176" cy="4335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3600" dirty="0">
                <a:effectLst/>
                <a:latin typeface="Quattrocento Sans" panose="020B0502050000020003" pitchFamily="34" charset="0"/>
                <a:cs typeface="Arial" pitchFamily="34" charset="0"/>
              </a:rPr>
              <a:t>also generates noisy versions of query segments at different noise levels (0.02, 0.05, 0.1) to evaluate robustness against real-world audio degradation. This comprehensive testing approach ensures that the system can handle both clean and degraded audio input conditions.</a:t>
            </a:r>
          </a:p>
        </p:txBody>
      </p:sp>
      <p:sp>
        <p:nvSpPr>
          <p:cNvPr id="21" name="Rectangle 20">
            <a:extLst>
              <a:ext uri="{FF2B5EF4-FFF2-40B4-BE49-F238E27FC236}">
                <a16:creationId xmlns:a16="http://schemas.microsoft.com/office/drawing/2014/main" id="{DBB06DBA-1CAC-2404-F5C3-CBE575339FF2}"/>
              </a:ext>
            </a:extLst>
          </p:cNvPr>
          <p:cNvSpPr/>
          <p:nvPr/>
        </p:nvSpPr>
        <p:spPr>
          <a:xfrm>
            <a:off x="21869400" y="11959676"/>
            <a:ext cx="10058400" cy="20501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22" name="Rectangle 10">
            <a:extLst>
              <a:ext uri="{FF2B5EF4-FFF2-40B4-BE49-F238E27FC236}">
                <a16:creationId xmlns:a16="http://schemas.microsoft.com/office/drawing/2014/main" id="{5DFF0982-ED93-F087-CF7A-500A4D6C113C}"/>
              </a:ext>
            </a:extLst>
          </p:cNvPr>
          <p:cNvSpPr>
            <a:spLocks noChangeArrowheads="1"/>
          </p:cNvSpPr>
          <p:nvPr/>
        </p:nvSpPr>
        <p:spPr bwMode="auto">
          <a:xfrm>
            <a:off x="21869400" y="11430000"/>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Results</a:t>
            </a:r>
          </a:p>
        </p:txBody>
      </p:sp>
      <p:sp>
        <p:nvSpPr>
          <p:cNvPr id="23" name="TextBox 19">
            <a:extLst>
              <a:ext uri="{FF2B5EF4-FFF2-40B4-BE49-F238E27FC236}">
                <a16:creationId xmlns:a16="http://schemas.microsoft.com/office/drawing/2014/main" id="{A4D95021-567B-1CAB-9913-B52699FC2C88}"/>
              </a:ext>
            </a:extLst>
          </p:cNvPr>
          <p:cNvSpPr txBox="1">
            <a:spLocks noChangeArrowheads="1"/>
          </p:cNvSpPr>
          <p:nvPr/>
        </p:nvSpPr>
        <p:spPr bwMode="auto">
          <a:xfrm>
            <a:off x="22099512" y="13514483"/>
            <a:ext cx="9598176" cy="19570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Performance Analysis revealed that NCD values for non-matching pairs clustered near 1.0, while successful matches showed significantly lower values, enabling clear identification. Bzip2 demonstrated the most consistent performance with tightly distributed NCD values.</a:t>
            </a: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Bzip2 is remarkably noise-resistant, maintaining (~95%) accuracy across all noise levels, while </a:t>
            </a:r>
            <a:r>
              <a:rPr lang="en-US" sz="3600" dirty="0" err="1">
                <a:effectLst/>
                <a:latin typeface="Quattrocento Sans" panose="020B0502050000020003" pitchFamily="34" charset="0"/>
                <a:cs typeface="Arial" pitchFamily="34" charset="0"/>
              </a:rPr>
              <a:t>lzma</a:t>
            </a:r>
            <a:r>
              <a:rPr lang="en-US" sz="3600" dirty="0">
                <a:effectLst/>
                <a:latin typeface="Quattrocento Sans" panose="020B0502050000020003" pitchFamily="34" charset="0"/>
                <a:cs typeface="Arial" pitchFamily="34" charset="0"/>
              </a:rPr>
              <a:t> performs poorly even on clean data (~26%) and degrades further with noise. </a:t>
            </a:r>
            <a:r>
              <a:rPr lang="en-US" sz="3600" dirty="0" err="1">
                <a:effectLst/>
                <a:latin typeface="Quattrocento Sans" panose="020B0502050000020003" pitchFamily="34" charset="0"/>
                <a:cs typeface="Arial" pitchFamily="34" charset="0"/>
              </a:rPr>
              <a:t>zstd</a:t>
            </a:r>
            <a:r>
              <a:rPr lang="en-US" sz="3600" dirty="0">
                <a:effectLst/>
                <a:latin typeface="Quattrocento Sans" panose="020B0502050000020003" pitchFamily="34" charset="0"/>
                <a:cs typeface="Arial" pitchFamily="34" charset="0"/>
              </a:rPr>
              <a:t> offers good performance (~91%) with modest noise sensitivity, and </a:t>
            </a:r>
            <a:r>
              <a:rPr lang="en-US" sz="3600" dirty="0" err="1">
                <a:effectLst/>
                <a:latin typeface="Quattrocento Sans" panose="020B0502050000020003" pitchFamily="34" charset="0"/>
                <a:cs typeface="Arial" pitchFamily="34" charset="0"/>
              </a:rPr>
              <a:t>gzip</a:t>
            </a:r>
            <a:r>
              <a:rPr lang="en-US" sz="3600" dirty="0">
                <a:effectLst/>
                <a:latin typeface="Quattrocento Sans" panose="020B0502050000020003" pitchFamily="34" charset="0"/>
                <a:cs typeface="Arial" pitchFamily="34" charset="0"/>
              </a:rPr>
              <a:t> provides consistent moderate results (~81%) regardless of noise level, making bzip2 the best choice for noisy data and </a:t>
            </a:r>
            <a:r>
              <a:rPr lang="en-US" sz="3600" dirty="0" err="1">
                <a:effectLst/>
                <a:latin typeface="Quattrocento Sans" panose="020B0502050000020003" pitchFamily="34" charset="0"/>
                <a:cs typeface="Arial" pitchFamily="34" charset="0"/>
              </a:rPr>
              <a:t>lzma</a:t>
            </a:r>
            <a:r>
              <a:rPr lang="en-US" sz="3600" dirty="0">
                <a:effectLst/>
                <a:latin typeface="Quattrocento Sans" panose="020B0502050000020003" pitchFamily="34" charset="0"/>
                <a:cs typeface="Arial" pitchFamily="34" charset="0"/>
              </a:rPr>
              <a:t> unsuitable for such applications.</a:t>
            </a:r>
          </a:p>
          <a:p>
            <a:pPr algn="just">
              <a:lnSpc>
                <a:spcPct val="110000"/>
              </a:lnSpc>
            </a:pPr>
            <a:endParaRPr lang="en-US" sz="3600" dirty="0">
              <a:effectLst/>
              <a:latin typeface="Quattrocento Sans" panose="020B0502050000020003" pitchFamily="34" charset="0"/>
              <a:cs typeface="Arial" pitchFamily="34" charset="0"/>
            </a:endParaRPr>
          </a:p>
        </p:txBody>
      </p:sp>
      <p:sp>
        <p:nvSpPr>
          <p:cNvPr id="24" name="Rectangle 23">
            <a:extLst>
              <a:ext uri="{FF2B5EF4-FFF2-40B4-BE49-F238E27FC236}">
                <a16:creationId xmlns:a16="http://schemas.microsoft.com/office/drawing/2014/main" id="{6E25C093-C99B-7921-BBE8-EBD466355EC7}"/>
              </a:ext>
            </a:extLst>
          </p:cNvPr>
          <p:cNvSpPr/>
          <p:nvPr/>
        </p:nvSpPr>
        <p:spPr>
          <a:xfrm>
            <a:off x="32566134" y="6496320"/>
            <a:ext cx="10696667" cy="135768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26" name="TextBox 19">
            <a:extLst>
              <a:ext uri="{FF2B5EF4-FFF2-40B4-BE49-F238E27FC236}">
                <a16:creationId xmlns:a16="http://schemas.microsoft.com/office/drawing/2014/main" id="{95FC26B4-51C6-C0CB-B16E-C12E4DC6A09B}"/>
              </a:ext>
            </a:extLst>
          </p:cNvPr>
          <p:cNvSpPr txBox="1">
            <a:spLocks noChangeArrowheads="1"/>
          </p:cNvSpPr>
          <p:nvPr/>
        </p:nvSpPr>
        <p:spPr bwMode="auto">
          <a:xfrm>
            <a:off x="32796246" y="12039600"/>
            <a:ext cx="10204359" cy="7992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endParaRPr lang="en-US" sz="3600" dirty="0">
              <a:effectLst/>
              <a:latin typeface="Quattrocento Sans" panose="020B0502050000020003" pitchFamily="34" charset="0"/>
              <a:cs typeface="Arial" pitchFamily="34" charset="0"/>
            </a:endParaRPr>
          </a:p>
          <a:p>
            <a:pPr algn="just">
              <a:lnSpc>
                <a:spcPct val="110000"/>
              </a:lnSpc>
            </a:pPr>
            <a:r>
              <a:rPr lang="en-US" sz="3600" dirty="0">
                <a:effectLst/>
                <a:latin typeface="Quattrocento Sans" panose="020B0502050000020003" pitchFamily="34" charset="0"/>
                <a:cs typeface="Arial" pitchFamily="34" charset="0"/>
              </a:rPr>
              <a:t>Processing Efficiency showed </a:t>
            </a:r>
            <a:r>
              <a:rPr lang="en-US" sz="3600" dirty="0" err="1">
                <a:effectLst/>
                <a:latin typeface="Quattrocento Sans" panose="020B0502050000020003" pitchFamily="34" charset="0"/>
                <a:cs typeface="Arial" pitchFamily="34" charset="0"/>
              </a:rPr>
              <a:t>zstd</a:t>
            </a:r>
            <a:r>
              <a:rPr lang="en-US" sz="3600" dirty="0">
                <a:effectLst/>
                <a:latin typeface="Quattrocento Sans" panose="020B0502050000020003" pitchFamily="34" charset="0"/>
                <a:cs typeface="Arial" pitchFamily="34" charset="0"/>
              </a:rPr>
              <a:t> as the fastest compressor, processing queries in 0.090 seconds, making it ideal for real-time applications. </a:t>
            </a:r>
            <a:r>
              <a:rPr lang="en-US" sz="3600" dirty="0" err="1">
                <a:effectLst/>
                <a:latin typeface="Quattrocento Sans" panose="020B0502050000020003" pitchFamily="34" charset="0"/>
                <a:cs typeface="Arial" pitchFamily="34" charset="0"/>
              </a:rPr>
              <a:t>Gzip</a:t>
            </a:r>
            <a:r>
              <a:rPr lang="en-US" sz="3600" dirty="0">
                <a:effectLst/>
                <a:latin typeface="Quattrocento Sans" panose="020B0502050000020003" pitchFamily="34" charset="0"/>
                <a:cs typeface="Arial" pitchFamily="34" charset="0"/>
              </a:rPr>
              <a:t> followed at 0.201 seconds, while bzip2 required 0.291 seconds despite its superior accuracy. </a:t>
            </a:r>
            <a:r>
              <a:rPr lang="en-US" sz="3600" dirty="0" err="1">
                <a:effectLst/>
                <a:latin typeface="Quattrocento Sans" panose="020B0502050000020003" pitchFamily="34" charset="0"/>
                <a:cs typeface="Arial" pitchFamily="34" charset="0"/>
              </a:rPr>
              <a:t>Lzma</a:t>
            </a:r>
            <a:r>
              <a:rPr lang="en-US" sz="3600" dirty="0">
                <a:effectLst/>
                <a:latin typeface="Quattrocento Sans" panose="020B0502050000020003" pitchFamily="34" charset="0"/>
                <a:cs typeface="Arial" pitchFamily="34" charset="0"/>
              </a:rPr>
              <a:t> was the slowest at 0.71 seconds.</a:t>
            </a:r>
          </a:p>
          <a:p>
            <a:pPr algn="just">
              <a:lnSpc>
                <a:spcPct val="110000"/>
              </a:lnSpc>
            </a:pPr>
            <a:r>
              <a:rPr lang="en-US" sz="3600" dirty="0">
                <a:effectLst/>
                <a:latin typeface="Quattrocento Sans" panose="020B0502050000020003" pitchFamily="34" charset="0"/>
                <a:cs typeface="Arial" pitchFamily="34" charset="0"/>
              </a:rPr>
              <a:t>Noise Robustness testing demonstrated that the system maintained reasonable accuracy under moderate noise levels (0.02, 0.05, 0.1), validating its robustness for real-world scenarios with compromised audio quality, having more variation for the </a:t>
            </a:r>
            <a:r>
              <a:rPr lang="en-US" sz="3600" dirty="0" err="1">
                <a:effectLst/>
                <a:latin typeface="Quattrocento Sans" panose="020B0502050000020003" pitchFamily="34" charset="0"/>
                <a:cs typeface="Arial" pitchFamily="34" charset="0"/>
              </a:rPr>
              <a:t>lzma</a:t>
            </a:r>
            <a:endParaRPr lang="en-US" sz="3600" dirty="0">
              <a:effectLst/>
              <a:latin typeface="Quattrocento Sans" panose="020B0502050000020003" pitchFamily="34" charset="0"/>
              <a:cs typeface="Arial" pitchFamily="34" charset="0"/>
            </a:endParaRPr>
          </a:p>
        </p:txBody>
      </p:sp>
      <p:pic>
        <p:nvPicPr>
          <p:cNvPr id="1036" name="Picture 12">
            <a:extLst>
              <a:ext uri="{FF2B5EF4-FFF2-40B4-BE49-F238E27FC236}">
                <a16:creationId xmlns:a16="http://schemas.microsoft.com/office/drawing/2014/main" id="{C92CC7A5-4447-4F03-3166-329F7FD3C4F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326600" y="12638709"/>
            <a:ext cx="8992720" cy="444598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AAF98CCE-40C7-8B2B-D038-6E3F1D6919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219723" y="6784887"/>
            <a:ext cx="9389488" cy="557994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2CE69E2-D690-CB18-5716-0B5513875B6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3317200" y="20890815"/>
            <a:ext cx="7199332" cy="5351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1963</TotalTime>
  <Words>834</Words>
  <Application>Microsoft Office PowerPoint</Application>
  <PresentationFormat>Custom</PresentationFormat>
  <Paragraphs>46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Quattrocento</vt:lpstr>
      <vt:lpstr>Times New Roman</vt:lpstr>
      <vt:lpstr>Quattrocento Sans</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Henrique Coelho</cp:lastModifiedBy>
  <cp:revision>110</cp:revision>
  <cp:lastPrinted>2000-08-03T00:31:24Z</cp:lastPrinted>
  <dcterms:modified xsi:type="dcterms:W3CDTF">2025-06-14T00:33:48Z</dcterms:modified>
  <cp:category>research posters template</cp:category>
</cp:coreProperties>
</file>