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nconsolata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b86bccc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b86bccc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7eb5459f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7eb5459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86bcc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86bcc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86bccc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86bccc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b86bccc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b86bccc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b86bccc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b86bccc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86bccc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b86bccc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86bccc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86bccc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b86bccc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b86bccc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32100" y="1876350"/>
            <a:ext cx="4678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Binaria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43600" y="257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r>
              <a:rPr lang="es"/>
              <a:t> de búsqueda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Finalizando. . .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619850"/>
            <a:ext cx="7038900" cy="1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La </a:t>
            </a:r>
            <a:r>
              <a:rPr lang="es" sz="1500"/>
              <a:t>comparación</a:t>
            </a:r>
            <a:r>
              <a:rPr lang="es" sz="1500"/>
              <a:t> en tiempo entre los </a:t>
            </a:r>
            <a:r>
              <a:rPr lang="es" sz="1500"/>
              <a:t>algoritmos</a:t>
            </a:r>
            <a:r>
              <a:rPr lang="es" sz="1500"/>
              <a:t> de </a:t>
            </a:r>
            <a:r>
              <a:rPr lang="es" sz="1500"/>
              <a:t>búsqueda</a:t>
            </a:r>
            <a:r>
              <a:rPr lang="es" sz="1500"/>
              <a:t> </a:t>
            </a:r>
            <a:r>
              <a:rPr lang="es" sz="1500">
                <a:solidFill>
                  <a:schemeClr val="accent2"/>
                </a:solidFill>
              </a:rPr>
              <a:t>secuencial</a:t>
            </a:r>
            <a:r>
              <a:rPr lang="es" sz="1500"/>
              <a:t>  y </a:t>
            </a:r>
            <a:r>
              <a:rPr lang="es" sz="1500">
                <a:solidFill>
                  <a:schemeClr val="accent6"/>
                </a:solidFill>
              </a:rPr>
              <a:t>binaria</a:t>
            </a:r>
            <a:r>
              <a:rPr lang="es" sz="1500"/>
              <a:t> se </a:t>
            </a:r>
            <a:r>
              <a:rPr lang="es" sz="1500"/>
              <a:t>va haciendo</a:t>
            </a:r>
            <a:r>
              <a:rPr lang="es" sz="1500"/>
              <a:t> espectacular a medida que crece el </a:t>
            </a:r>
            <a:r>
              <a:rPr lang="es" sz="1500">
                <a:solidFill>
                  <a:schemeClr val="lt2"/>
                </a:solidFill>
              </a:rPr>
              <a:t>tamaño</a:t>
            </a:r>
            <a:r>
              <a:rPr lang="es" sz="1500"/>
              <a:t> de la </a:t>
            </a:r>
            <a:r>
              <a:rPr lang="es" sz="1500"/>
              <a:t>lista</a:t>
            </a:r>
            <a:r>
              <a:rPr lang="es" sz="1500"/>
              <a:t> de elementos. Este </a:t>
            </a:r>
            <a:r>
              <a:rPr lang="es" sz="1500"/>
              <a:t>algoritmo</a:t>
            </a:r>
            <a:r>
              <a:rPr lang="es" sz="1500"/>
              <a:t> de búsqueda es considerado como uno de los </a:t>
            </a:r>
            <a:r>
              <a:rPr lang="es" sz="1500"/>
              <a:t>más</a:t>
            </a:r>
            <a:r>
              <a:rPr lang="es" sz="1500"/>
              <a:t> </a:t>
            </a:r>
            <a:r>
              <a:rPr lang="es" sz="1500">
                <a:solidFill>
                  <a:schemeClr val="lt2"/>
                </a:solidFill>
              </a:rPr>
              <a:t>eficientes</a:t>
            </a:r>
            <a:r>
              <a:rPr lang="es" sz="1500"/>
              <a:t> en comparación a otros. Sin embargo, se debe de tomar en cuenta que para que este cumpla con su propósito, los elementos a ser buscados deben de estar </a:t>
            </a:r>
            <a:r>
              <a:rPr lang="es" sz="1500">
                <a:solidFill>
                  <a:schemeClr val="accent6"/>
                </a:solidFill>
              </a:rPr>
              <a:t>ordenados</a:t>
            </a:r>
            <a:r>
              <a:rPr lang="es" sz="1500"/>
              <a:t>.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</a:t>
            </a:r>
            <a:r>
              <a:rPr lang="es"/>
              <a:t>algoritmo</a:t>
            </a:r>
            <a:r>
              <a:rPr lang="es"/>
              <a:t> de búsqueda binaria?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La búsqueda binaria es un algoritmo eficiente para encontrar un elemento en una </a:t>
            </a:r>
            <a:r>
              <a:rPr b="1" lang="es" sz="1600">
                <a:solidFill>
                  <a:schemeClr val="lt2"/>
                </a:solidFill>
              </a:rPr>
              <a:t>lista ordenada de elementos.</a:t>
            </a:r>
            <a:r>
              <a:rPr lang="es" sz="1600"/>
              <a:t> Funciona al </a:t>
            </a:r>
            <a:r>
              <a:rPr b="1" lang="es" sz="1600">
                <a:solidFill>
                  <a:schemeClr val="lt2"/>
                </a:solidFill>
              </a:rPr>
              <a:t>dividir </a:t>
            </a:r>
            <a:r>
              <a:rPr lang="es" sz="1600"/>
              <a:t>repetidamente a la mitad la porción de la lista que podría contener al elemento, hasta reducir las ubicaciones posibles a solo una.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85175" y="665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casos de uso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59950" y="1579875"/>
            <a:ext cx="80241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Una de las maneras más comunes de usar la </a:t>
            </a:r>
            <a:r>
              <a:rPr b="1" lang="es" sz="1500">
                <a:solidFill>
                  <a:schemeClr val="lt2"/>
                </a:solidFill>
              </a:rPr>
              <a:t>búsqueda binaria</a:t>
            </a:r>
            <a:r>
              <a:rPr lang="es" sz="1500"/>
              <a:t> es para encontrar un elemento en un arreglo. Por ejemplo, el catálogo estelar Tycho-2 contiene información acerca de las </a:t>
            </a:r>
            <a:r>
              <a:rPr b="1" lang="es" sz="1500">
                <a:solidFill>
                  <a:schemeClr val="lt2"/>
                </a:solidFill>
              </a:rPr>
              <a:t>2,539,913</a:t>
            </a:r>
            <a:r>
              <a:rPr lang="es" sz="1500"/>
              <a:t> estrellas más brillantes en nuestra galaxia.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Supongamos que queremos buscar en el catálogo una estrella en particular, con base en el nombre de la estrella.  Si hacemos esta búsqueda de manera tradicional con un algoritmo de </a:t>
            </a:r>
            <a:r>
              <a:rPr b="1" lang="es" sz="1500">
                <a:solidFill>
                  <a:schemeClr val="lt2"/>
                </a:solidFill>
              </a:rPr>
              <a:t>búsqueda</a:t>
            </a:r>
            <a:r>
              <a:rPr b="1" lang="es" sz="1500">
                <a:solidFill>
                  <a:schemeClr val="lt2"/>
                </a:solidFill>
              </a:rPr>
              <a:t> lineal.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La computadora podría, en el peor de los casos, tener que examinar todas las </a:t>
            </a:r>
            <a:r>
              <a:rPr b="1" lang="es" sz="1500">
                <a:solidFill>
                  <a:schemeClr val="lt2"/>
                </a:solidFill>
              </a:rPr>
              <a:t>2,539,913</a:t>
            </a:r>
            <a:r>
              <a:rPr lang="es" sz="1500">
                <a:solidFill>
                  <a:schemeClr val="lt2"/>
                </a:solidFill>
              </a:rPr>
              <a:t> </a:t>
            </a:r>
            <a:r>
              <a:rPr lang="es" sz="1500"/>
              <a:t>de estrellas para encontrar la estrella que </a:t>
            </a:r>
            <a:r>
              <a:rPr lang="es" sz="1500"/>
              <a:t>estaríamos</a:t>
            </a:r>
            <a:r>
              <a:rPr lang="es" sz="1500"/>
              <a:t> buscando.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Con la </a:t>
            </a:r>
            <a:r>
              <a:rPr lang="es" sz="1500"/>
              <a:t>búsqueda</a:t>
            </a:r>
            <a:r>
              <a:rPr lang="es" sz="1500"/>
              <a:t> binaria no </a:t>
            </a:r>
            <a:r>
              <a:rPr lang="es" sz="1500"/>
              <a:t>tendríamos</a:t>
            </a:r>
            <a:r>
              <a:rPr lang="es" sz="1500"/>
              <a:t> que examinar </a:t>
            </a:r>
            <a:r>
              <a:rPr lang="es" sz="1500"/>
              <a:t>más</a:t>
            </a:r>
            <a:r>
              <a:rPr lang="es" sz="1500"/>
              <a:t> de </a:t>
            </a:r>
            <a:r>
              <a:rPr b="1" lang="es" sz="1500">
                <a:solidFill>
                  <a:schemeClr val="lt2"/>
                </a:solidFill>
              </a:rPr>
              <a:t>22</a:t>
            </a:r>
            <a:r>
              <a:rPr lang="es" sz="1500"/>
              <a:t> estrellas, incluso en el peor de los casos.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85200" y="67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Describir la búsqueda binaria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25100" y="1535350"/>
            <a:ext cx="38469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 idea principal de la búsqueda binaria es dividir los intervalos de búsqueda por la mitad, teniendo en cuenta que el arreglo </a:t>
            </a:r>
            <a:r>
              <a:rPr lang="es" sz="1600"/>
              <a:t>está</a:t>
            </a:r>
            <a:r>
              <a:rPr lang="es" sz="1600"/>
              <a:t> ordenado, todo esto para reducir el tiempo de complejidad. O(logn).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572000" y="1240000"/>
            <a:ext cx="3846900" cy="4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20"/>
              <a:t>Los pasos básicos para realizar la búsqueda binaria son:</a:t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0"/>
              <a:buChar char="-"/>
            </a:pPr>
            <a:r>
              <a:rPr lang="es" sz="1420"/>
              <a:t>Empezar con el elemento de en medio de todo el arreglo como “</a:t>
            </a:r>
            <a:r>
              <a:rPr lang="es" sz="1420">
                <a:solidFill>
                  <a:schemeClr val="accent2"/>
                </a:solidFill>
              </a:rPr>
              <a:t>clave de búsqueda</a:t>
            </a:r>
            <a:r>
              <a:rPr lang="es" sz="1420"/>
              <a:t>”.</a:t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-"/>
            </a:pPr>
            <a:r>
              <a:rPr lang="es" sz="1420">
                <a:solidFill>
                  <a:schemeClr val="lt2"/>
                </a:solidFill>
              </a:rPr>
              <a:t>Si</a:t>
            </a:r>
            <a:r>
              <a:rPr lang="es" sz="1420"/>
              <a:t> el valor clave es igual al valor objetivo, </a:t>
            </a:r>
            <a:r>
              <a:rPr lang="es" sz="1420">
                <a:solidFill>
                  <a:schemeClr val="lt2"/>
                </a:solidFill>
              </a:rPr>
              <a:t>entonces</a:t>
            </a:r>
            <a:r>
              <a:rPr lang="es" sz="1420"/>
              <a:t> devolver el </a:t>
            </a:r>
            <a:r>
              <a:rPr lang="es" sz="1420"/>
              <a:t>índice</a:t>
            </a:r>
            <a:r>
              <a:rPr lang="es" sz="1420"/>
              <a:t> del valor clave.</a:t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-"/>
            </a:pPr>
            <a:r>
              <a:rPr lang="es" sz="1420"/>
              <a:t>O, si el valor clave es menor que el elemento en medio del intervalo,  reduzca el intervalo a la mitad donde están los menores.</a:t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-"/>
            </a:pPr>
            <a:r>
              <a:rPr lang="es" sz="1420"/>
              <a:t>De lo contrario, </a:t>
            </a:r>
            <a:r>
              <a:rPr lang="es" sz="1420"/>
              <a:t>reducirlo</a:t>
            </a:r>
            <a:r>
              <a:rPr lang="es" sz="1420"/>
              <a:t> a la mitad donde están los mayores.</a:t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-"/>
            </a:pPr>
            <a:r>
              <a:rPr lang="es" sz="1420"/>
              <a:t>Repetidamente revisa a partir del segundo punto hasta que el valor sea encontrado o que el intervalo sea vacío. 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implementación</a:t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25" y="1567550"/>
            <a:ext cx="3403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804">
                <a:solidFill>
                  <a:schemeClr val="lt2"/>
                </a:solidFill>
              </a:rPr>
              <a:t>RECURSIVO</a:t>
            </a:r>
            <a:endParaRPr b="1" sz="1804">
              <a:solidFill>
                <a:schemeClr val="lt2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81100" y="1919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Dentro del </a:t>
            </a:r>
            <a:r>
              <a:rPr b="1" lang="es">
                <a:solidFill>
                  <a:schemeClr val="accent2"/>
                </a:solidFill>
              </a:rPr>
              <a:t>bucle</a:t>
            </a:r>
            <a:r>
              <a:rPr lang="es"/>
              <a:t>, iremos calculando el valor de en medio y lo iremos comparando en un set de 3 </a:t>
            </a:r>
            <a:r>
              <a:rPr lang="es"/>
              <a:t>condiciones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Primero comparamos si el valor “medio” es igual al elemento a buscar.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Sino, vemos si el valor “medio” es </a:t>
            </a:r>
            <a:r>
              <a:rPr b="1" lang="es">
                <a:solidFill>
                  <a:schemeClr val="accent2"/>
                </a:solidFill>
              </a:rPr>
              <a:t>mayor</a:t>
            </a:r>
            <a:r>
              <a:rPr lang="es"/>
              <a:t> al elemento a buscar.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 lo contrario, verificamos si es </a:t>
            </a:r>
            <a:r>
              <a:rPr b="1" lang="es">
                <a:solidFill>
                  <a:schemeClr val="accent2"/>
                </a:solidFill>
              </a:rPr>
              <a:t>menor</a:t>
            </a:r>
            <a:r>
              <a:rPr lang="es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 el bucle se completa y no ha encontrado un valor, este retornara una bandera indicando que no se encuentra en el vector</a:t>
            </a:r>
            <a:endParaRPr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4933221" y="1919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el algoritmo recursivo la </a:t>
            </a:r>
            <a:r>
              <a:rPr lang="es"/>
              <a:t>función</a:t>
            </a:r>
            <a:r>
              <a:rPr lang="es"/>
              <a:t> se llama a </a:t>
            </a:r>
            <a:r>
              <a:rPr lang="es"/>
              <a:t>sí misma</a:t>
            </a:r>
            <a:r>
              <a:rPr lang="es"/>
              <a:t> una y otra vez hasta que la </a:t>
            </a:r>
            <a:r>
              <a:rPr lang="es"/>
              <a:t>condición</a:t>
            </a:r>
            <a:r>
              <a:rPr lang="es"/>
              <a:t> base sea satisfecha.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primero marcamos 2 </a:t>
            </a:r>
            <a:r>
              <a:rPr lang="es"/>
              <a:t>índices</a:t>
            </a:r>
            <a:r>
              <a:rPr lang="es"/>
              <a:t> “</a:t>
            </a:r>
            <a:r>
              <a:rPr b="1" lang="es">
                <a:solidFill>
                  <a:schemeClr val="lt2"/>
                </a:solidFill>
              </a:rPr>
              <a:t>bajo</a:t>
            </a:r>
            <a:r>
              <a:rPr lang="es"/>
              <a:t>” y el “</a:t>
            </a:r>
            <a:r>
              <a:rPr b="1" lang="es">
                <a:solidFill>
                  <a:schemeClr val="lt2"/>
                </a:solidFill>
              </a:rPr>
              <a:t>alto</a:t>
            </a:r>
            <a:r>
              <a:rPr b="1" lang="es"/>
              <a:t>”,</a:t>
            </a:r>
            <a:r>
              <a:rPr lang="es"/>
              <a:t> inicialmente </a:t>
            </a:r>
            <a:r>
              <a:rPr lang="es"/>
              <a:t>serían</a:t>
            </a:r>
            <a:r>
              <a:rPr lang="es"/>
              <a:t> los dos extremos del arreglo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 cada paso encontramos el valor de en medio y lo vamos comparando si es el valor a buscar retornando como valor la misma función.</a:t>
            </a:r>
            <a:endParaRPr/>
          </a:p>
        </p:txBody>
      </p:sp>
      <p:sp>
        <p:nvSpPr>
          <p:cNvPr id="163" name="Google Shape;163;p17"/>
          <p:cNvSpPr txBox="1"/>
          <p:nvPr>
            <p:ph idx="2" type="body"/>
          </p:nvPr>
        </p:nvSpPr>
        <p:spPr>
          <a:xfrm>
            <a:off x="1181100" y="1567550"/>
            <a:ext cx="3403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804">
                <a:solidFill>
                  <a:schemeClr val="accent2"/>
                </a:solidFill>
              </a:rPr>
              <a:t>ITERATIVO</a:t>
            </a:r>
            <a:endParaRPr b="1" sz="1804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del problema</a:t>
            </a:r>
            <a:endParaRPr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1297500" y="1542950"/>
            <a:ext cx="70389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612"/>
              <a:t>Un </a:t>
            </a:r>
            <a:r>
              <a:rPr b="1" lang="es" sz="1612">
                <a:solidFill>
                  <a:schemeClr val="accent6"/>
                </a:solidFill>
              </a:rPr>
              <a:t>array</a:t>
            </a:r>
            <a:r>
              <a:rPr lang="es" sz="1612"/>
              <a:t> contiene los elementos indicados más abajo. Utilizando el algoritmo de </a:t>
            </a:r>
            <a:r>
              <a:rPr b="1" lang="es" sz="1612">
                <a:solidFill>
                  <a:schemeClr val="accent6"/>
                </a:solidFill>
              </a:rPr>
              <a:t>búsqueda binaria</a:t>
            </a:r>
            <a:r>
              <a:rPr lang="es" sz="1612"/>
              <a:t>, trazar las etapas necesarias para </a:t>
            </a:r>
            <a:r>
              <a:rPr b="1" lang="es" sz="1612">
                <a:solidFill>
                  <a:schemeClr val="accent6"/>
                </a:solidFill>
              </a:rPr>
              <a:t>encontrar</a:t>
            </a:r>
            <a:r>
              <a:rPr lang="es" sz="1612"/>
              <a:t> el número </a:t>
            </a:r>
            <a:r>
              <a:rPr b="1" lang="es" sz="1612">
                <a:solidFill>
                  <a:schemeClr val="accent2"/>
                </a:solidFill>
              </a:rPr>
              <a:t>88</a:t>
            </a:r>
            <a:r>
              <a:rPr lang="es" sz="1612"/>
              <a:t>.</a:t>
            </a:r>
            <a:endParaRPr sz="16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612"/>
              <a:t>Igual búsqueda pero aplicada al caso del número </a:t>
            </a:r>
            <a:r>
              <a:rPr b="1" lang="es" sz="1612">
                <a:solidFill>
                  <a:schemeClr val="accent2"/>
                </a:solidFill>
              </a:rPr>
              <a:t>20</a:t>
            </a:r>
            <a:r>
              <a:rPr lang="es" sz="1612"/>
              <a:t>.</a:t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12"/>
          </a:p>
        </p:txBody>
      </p:sp>
      <p:sp>
        <p:nvSpPr>
          <p:cNvPr id="170" name="Google Shape;170;p18"/>
          <p:cNvSpPr txBox="1"/>
          <p:nvPr/>
        </p:nvSpPr>
        <p:spPr>
          <a:xfrm>
            <a:off x="474450" y="3016450"/>
            <a:ext cx="819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s" sz="2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8		13		17		26		44		56		88		97</a:t>
            </a:r>
            <a:r>
              <a:rPr lang="e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b="1" lang="es" sz="2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57725" y="575700"/>
            <a:ext cx="5565300" cy="424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sophie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(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arr[],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target,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start,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end)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b="1" sz="1400">
              <a:solidFill>
                <a:schemeClr val="accen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middle;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middle = 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floor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((start+end)/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(start &gt;end)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-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(arr[middle] == target)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middle;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else if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(arr[middle] &gt;target)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sophie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(arr,target,start,middle-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else</a:t>
            </a:r>
            <a:endParaRPr b="1" sz="1400">
              <a:solidFill>
                <a:schemeClr val="accent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sophie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(arr,target,middle +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,end);</a:t>
            </a:r>
            <a:endParaRPr b="1" sz="1400">
              <a:solidFill>
                <a:schemeClr val="accen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400">
              <a:solidFill>
                <a:schemeClr val="accen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257725" y="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Código-</a:t>
            </a:r>
            <a:r>
              <a:rPr lang="es"/>
              <a:t>definición</a:t>
            </a:r>
            <a:r>
              <a:rPr lang="es"/>
              <a:t> de funciones-</a:t>
            </a:r>
            <a:r>
              <a:rPr lang="es">
                <a:solidFill>
                  <a:schemeClr val="lt2"/>
                </a:solidFill>
              </a:rPr>
              <a:t>Recursiva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57725" y="728100"/>
            <a:ext cx="5565300" cy="424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sophie2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(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arr[],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target,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start, 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end)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b="1" sz="1400">
              <a:solidFill>
                <a:schemeClr val="accent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middle;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(start &lt;=end)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b="1" sz="1400">
              <a:solidFill>
                <a:schemeClr val="accent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middle = (start + end)/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(arr[middle]==target)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middle;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else if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(target &lt; arr[middle])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    end = middle -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else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        start = middle +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400">
              <a:solidFill>
                <a:schemeClr val="accent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-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400">
              <a:solidFill>
                <a:schemeClr val="accent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257725" y="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Código-definición de funciones-</a:t>
            </a:r>
            <a:r>
              <a:rPr lang="es">
                <a:solidFill>
                  <a:schemeClr val="accent2"/>
                </a:solidFill>
              </a:rPr>
              <a:t>Iterativa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57725" y="1396375"/>
            <a:ext cx="8323200" cy="258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main (){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MyArr[] = {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8,13,17,26,44,56,88,97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};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target =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88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printf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"El elemento se encuentra en la posx: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 sz="14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%d</a:t>
            </a:r>
            <a:r>
              <a:rPr b="1" lang="es" sz="14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rPr>
              <a:t>"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sophie2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(MyArr,target,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8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));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 sz="14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 sz="14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Inconsolata"/>
                <a:ea typeface="Inconsolata"/>
                <a:cs typeface="Inconsolata"/>
                <a:sym typeface="Inconsolata"/>
              </a:rPr>
              <a:t>} 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257725" y="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Código-</a:t>
            </a:r>
            <a:r>
              <a:rPr lang="es">
                <a:solidFill>
                  <a:schemeClr val="accent6"/>
                </a:solidFill>
              </a:rPr>
              <a:t>Main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