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4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29.xml" ContentType="application/vnd.openxmlformats-officedocument.presentationml.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6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28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slides/slide34.xml" ContentType="application/vnd.openxmlformats-officedocument.presentationml.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</p:sldIdLst>
  <p:sldSz cx="9144000" cy="6858000" type="screen4x3"/>
  <p:notesSz cx="6858000" cy="9144000"/>
  <p:defaultTextStyle>
    <a:defPPr>
      <a:defRPr lang="es-E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288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 /><Relationship Id="rId40" Type="http://schemas.openxmlformats.org/officeDocument/2006/relationships/tableStyles" Target="tableStyles.xml" /><Relationship Id="rId4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s-ES"/>
              <a:t>10/30/2013</a:t>
            </a:fld>
            <a:endParaRPr lang="es-ES"/>
          </a:p>
        </p:txBody>
      </p:sp>
      <p:sp>
        <p:nvSpPr>
          <p:cNvPr id="4" name="Marcador de imagen de diapositiva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 ?>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 ?>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 ?>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Marcador de notas 4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s-ES"/>
              <a:t>1</a:t>
            </a:fld>
            <a:endParaRPr lang="es-E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55422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254088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320812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4853C6-DDAA-4797-1437-A10136822DC9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25546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31522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1700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4FAD96-13F6-D8A8-374A-7A3A14F78B8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4492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964236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055706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3A6B48-1904-A54D-E3FE-3CD0098BC0F8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13351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237375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37680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3AF4FB-FE3D-AF91-5534-DDEB6BB5E253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65729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89963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346777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80D56EB-75B7-1FD9-8D5B-B532CF01234F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7083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562183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55635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A95E8F-C61B-BDFE-1955-BE2D341F75D5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346483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80603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87450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503DA50-1EDE-2C52-E324-8EC3F30AF7A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17134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069437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94497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3AD790-B3D3-5F91-BF7D-9A38CA0AA1AE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17586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451015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223500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C3B8AD-C48F-7895-0800-11FBEA2AB54A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39357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28127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67978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5CC91D6-B2C9-699D-B602-AF6194C583F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F3AB96F-6028-8FFB-AC59-C2615F088233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053779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21239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340520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19A4EC-5ADB-6B2E-853F-20C7169409C3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82041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009350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219932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E65E7A-A626-E6B2-87C5-B1C4CD5E3847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26414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426066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57990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42F300A-3787-F597-9BBD-8020067F598F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132506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93477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46926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5C54FB-92F6-E10D-2627-A379F000AA5B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67333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549234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21266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C148BF-E33C-EA79-898E-FC68BC0F6CD8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56985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401130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45763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2027AD-0598-371E-A3C7-510573389534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72684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62722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86955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4F609D2-8B16-3275-99C9-84C5DD75E50C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13020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70123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65249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34ABEAF-AAED-962C-AC6A-D17F2DA02747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23006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77501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04972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D06B859-DD45-9977-E92C-B68E3C6C196A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81686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900878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60129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BD4516-9334-FE58-38A5-F42755799BD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514876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3599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91211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ACBE21-4BF8-5FCA-667E-B361E5C4A369}" type="slidenum">
              <a:rPr/>
              <a:t/>
            </a:fld>
            <a:endParaRPr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32811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656064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972078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6835DB8-DCC7-DB91-96DD-415CBA670D12}" type="slidenum">
              <a:rPr/>
              <a:t/>
            </a:fld>
            <a:endParaRPr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27250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819880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34444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D0E671-FCCC-2CFB-A83B-9425A09F99F6}" type="slidenum">
              <a:rPr/>
              <a:t/>
            </a:fld>
            <a:endParaRPr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41858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278460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763312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F26CAB2-DFF2-9CAD-DD93-CE3A1533B64D}" type="slidenum">
              <a:rPr/>
              <a:t/>
            </a:fld>
            <a:endParaRPr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49164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416194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93823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5D7D21-3020-DAC5-F67B-FC8428F1AC03}" type="slidenum">
              <a:rPr/>
              <a:t/>
            </a:fld>
            <a:endParaRPr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2294870" name="Marcador de imagen de diapositiva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51609253" name="Marcador de notas 4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s-ES">
              <a:latin typeface="Arial"/>
              <a:cs typeface="Arial"/>
            </a:endParaRPr>
          </a:p>
        </p:txBody>
      </p:sp>
      <p:sp>
        <p:nvSpPr>
          <p:cNvPr id="521809838" name="Marcador de número de diapositiva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EAF49D3-A73D-EDA6-E54C-2EB68FADA234}" type="slidenum">
              <a:rPr lang="es-ES"/>
              <a:t/>
            </a:fld>
            <a:endParaRPr lang="es-E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90874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624215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74291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F3BE6F-5BD5-4D8F-E412-99E54B60E60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096535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869860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21098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974E89-0760-7889-5D13-3091896C6852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25554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517116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056511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3CAD09-B883-CF86-4D17-25DB740BAA5D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25671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530504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028018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26B655-77CA-CFE3-6495-073CA5351C3A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58501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175777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241858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76DDA3-81DA-633B-996B-5202A606768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15127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2549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95326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32347C-4B99-61D3-1320-F51F9F623B1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a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s-ES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ítulo y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ítulo vertical y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6543673" y="365125"/>
            <a:ext cx="1971675" cy="5811838"/>
          </a:xfrm>
        </p:spPr>
        <p:txBody>
          <a:bodyPr vert="eaVert"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628650" y="365125"/>
            <a:ext cx="5800725" cy="5811838"/>
          </a:xfrm>
        </p:spPr>
        <p:txBody>
          <a:bodyPr vert="eaVert"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ítulo y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Encabezado de sec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623887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os objeto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 bwMode="auto">
          <a:xfrm>
            <a:off x="628650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4629149" y="1825625"/>
            <a:ext cx="3886200" cy="435133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629841" y="365125"/>
            <a:ext cx="7886700" cy="1325563"/>
          </a:xfrm>
        </p:spPr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 bwMode="auto">
          <a:xfrm>
            <a:off x="629841" y="2505074"/>
            <a:ext cx="3868340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 bwMode="auto">
          <a:xfrm>
            <a:off x="4629149" y="1681163"/>
            <a:ext cx="388739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 bwMode="auto">
          <a:xfrm>
            <a:off x="4629149" y="2505074"/>
            <a:ext cx="3887390" cy="3684588"/>
          </a:xfrm>
        </p:spPr>
        <p:txBody>
          <a:bodyPr/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Solo el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En bl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ido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 bwMode="auto">
          <a:xfrm>
            <a:off x="3887390" y="987425"/>
            <a:ext cx="462914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n con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629841" y="457200"/>
            <a:ext cx="294917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ChangeAspect="1" noGrp="1"/>
          </p:cNvSpPr>
          <p:nvPr>
            <p:ph type="pic" idx="1"/>
          </p:nvPr>
        </p:nvSpPr>
        <p:spPr bwMode="auto">
          <a:xfrm>
            <a:off x="3887390" y="987425"/>
            <a:ext cx="462914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s-ES"/>
              <a:t>Haga clic en el icono para agregar una imagen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 bwMode="auto">
          <a:xfrm>
            <a:off x="629841" y="2057400"/>
            <a:ext cx="294917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s-ES"/>
              <a:t>Haga clic para modificar el estilo de texto del patrón</a:t>
            </a:r>
            <a:endParaRPr/>
          </a:p>
          <a:p>
            <a:pPr lvl="1">
              <a:defRPr/>
            </a:pPr>
            <a:r>
              <a:rPr lang="es-ES"/>
              <a:t>Segundo nivel</a:t>
            </a:r>
            <a:endParaRPr/>
          </a:p>
          <a:p>
            <a:pPr lvl="2">
              <a:defRPr/>
            </a:pPr>
            <a:r>
              <a:rPr lang="es-ES"/>
              <a:t>Tercer nivel</a:t>
            </a:r>
            <a:endParaRPr/>
          </a:p>
          <a:p>
            <a:pPr lvl="3">
              <a:defRPr/>
            </a:pPr>
            <a:r>
              <a:rPr lang="es-ES"/>
              <a:t>Cuarto nivel</a:t>
            </a:r>
            <a:endParaRPr/>
          </a:p>
          <a:p>
            <a:pPr lvl="4">
              <a:defRPr/>
            </a:pPr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s-ES"/>
              <a:t>30.10.2013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s-ES"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.png"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www.ibm.com/docs/en/i/7.5?topic=languages-c-c" TargetMode="External"/><Relationship Id="rId4" Type="http://schemas.openxmlformats.org/officeDocument/2006/relationships/hyperlink" Target="https://github.com/acaldero/uc3m_c" TargetMode="External"/><Relationship Id="rId5" Type="http://schemas.openxmlformats.org/officeDocument/2006/relationships/hyperlink" Target="https://gcc.gnu.org/onlinedocs/gcc-4.1.2/gcc/" TargetMode="External"/><Relationship Id="rId6" Type="http://schemas.openxmlformats.org/officeDocument/2006/relationships/hyperlink" Target="https://en.cppreference.com/w/c" TargetMode="External"/><Relationship Id="rId7" Type="http://schemas.openxmlformats.org/officeDocument/2006/relationships/hyperlink" Target="https://www.gnu.org/software/gnu-c-manual/gnu-c-manual.html" TargetMode="External"/><Relationship Id="rId8" Type="http://schemas.openxmlformats.org/officeDocument/2006/relationships/hyperlink" Target="https://pubs.opengroup.org/onlinepubs/9799919799/" TargetMode="External"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0293533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555198" y="493159"/>
            <a:ext cx="6033601" cy="603360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1142999" y="1122363"/>
            <a:ext cx="6858000" cy="2387599"/>
          </a:xfrm>
        </p:spPr>
        <p:txBody>
          <a:bodyPr/>
          <a:lstStyle/>
          <a:p>
            <a:pPr algn="l">
              <a:defRPr/>
            </a:pPr>
            <a:r>
              <a:rPr lang="es-ES" sz="4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Ampliación de C para “normies”</a:t>
            </a:r>
            <a:endParaRPr sz="4800" b="1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142998" y="3602036"/>
            <a:ext cx="6858000" cy="24333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 lang="es-ES" sz="22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Jorge Adrian Saghin Dudulea</a:t>
            </a:r>
            <a:endParaRPr sz="2200" b="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  <a:p>
            <a:pPr algn="l">
              <a:defRPr/>
            </a:pPr>
            <a:r>
              <a:rPr lang="es-ES" sz="22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@Z4na14</a:t>
            </a:r>
            <a:endParaRPr sz="2200" b="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  <a:p>
            <a:pPr algn="l">
              <a:defRPr/>
            </a:pPr>
            <a:endParaRPr sz="2200" b="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  <a:p>
            <a:pPr algn="l">
              <a:defRPr/>
            </a:pPr>
            <a:r>
              <a:rPr sz="2200" b="0" i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Grupo de Usuarios de Linux</a:t>
            </a:r>
            <a:endParaRPr sz="2200" b="0" i="1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  <a:p>
            <a:pPr algn="l">
              <a:defRPr/>
            </a:pPr>
            <a:r>
              <a:rPr sz="22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@guluc3m | gul.uc3m.es</a:t>
            </a:r>
            <a:endParaRPr sz="2200" b="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568409318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D38258-9AA7-09B7-3CEF-0DA1504ECC61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356565" name=""/>
          <p:cNvSpPr/>
          <p:nvPr/>
        </p:nvSpPr>
        <p:spPr bwMode="auto">
          <a:xfrm flipH="0" flipV="0">
            <a:off x="1025142" y="2379033"/>
            <a:ext cx="1739081" cy="7318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func1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func2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func3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</p:txBody>
      </p:sp>
      <p:sp>
        <p:nvSpPr>
          <p:cNvPr id="1069070186" name=""/>
          <p:cNvSpPr/>
          <p:nvPr/>
        </p:nvSpPr>
        <p:spPr bwMode="auto">
          <a:xfrm flipH="0" flipV="0">
            <a:off x="966643" y="2306918"/>
            <a:ext cx="1855721" cy="921828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33858356" name=""/>
          <p:cNvSpPr txBox="1"/>
          <p:nvPr/>
        </p:nvSpPr>
        <p:spPr bwMode="auto">
          <a:xfrm flipH="0" flipV="0">
            <a:off x="966643" y="1982121"/>
            <a:ext cx="1515853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file1.h</a:t>
            </a:r>
            <a:endParaRPr sz="1400"/>
          </a:p>
        </p:txBody>
      </p:sp>
      <p:sp>
        <p:nvSpPr>
          <p:cNvPr id="1192146990" name=""/>
          <p:cNvSpPr/>
          <p:nvPr/>
        </p:nvSpPr>
        <p:spPr bwMode="auto">
          <a:xfrm flipH="0" flipV="0">
            <a:off x="3655041" y="1982121"/>
            <a:ext cx="3030662" cy="1697991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344917636" name=""/>
          <p:cNvSpPr txBox="1"/>
          <p:nvPr/>
        </p:nvSpPr>
        <p:spPr bwMode="auto">
          <a:xfrm flipH="0" flipV="0">
            <a:off x="3654194" y="1622486"/>
            <a:ext cx="15185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main.c</a:t>
            </a:r>
            <a:endParaRPr sz="1400"/>
          </a:p>
        </p:txBody>
      </p:sp>
      <p:sp>
        <p:nvSpPr>
          <p:cNvPr id="1215815066" name=""/>
          <p:cNvSpPr/>
          <p:nvPr/>
        </p:nvSpPr>
        <p:spPr bwMode="auto">
          <a:xfrm flipH="0" flipV="0">
            <a:off x="3655040" y="1982120"/>
            <a:ext cx="3094875" cy="16157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"file1.h"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"file2.h"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argc,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argv[])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Comentario xddddd lolllll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2835910" y="2059770"/>
            <a:ext cx="818283" cy="257990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2836756" y="2258929"/>
            <a:ext cx="818283" cy="969818"/>
          </a:xfrm>
          <a:prstGeom prst="line">
            <a:avLst/>
          </a:prstGeom>
          <a:ln w="1904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978312" name=""/>
          <p:cNvSpPr/>
          <p:nvPr/>
        </p:nvSpPr>
        <p:spPr bwMode="auto">
          <a:xfrm rot="5399976" flipH="0" flipV="0">
            <a:off x="3292507" y="3692009"/>
            <a:ext cx="233795" cy="3723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600"/>
          </a:p>
        </p:txBody>
      </p:sp>
      <p:sp>
        <p:nvSpPr>
          <p:cNvPr id="2109291443" name=""/>
          <p:cNvSpPr/>
          <p:nvPr/>
        </p:nvSpPr>
        <p:spPr bwMode="auto">
          <a:xfrm flipH="0" flipV="0">
            <a:off x="2049426" y="4198270"/>
            <a:ext cx="2781551" cy="20120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func1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func2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**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func3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func4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func5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argc,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argv[])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400"/>
          </a:p>
        </p:txBody>
      </p:sp>
      <p:sp>
        <p:nvSpPr>
          <p:cNvPr id="607342700" name=""/>
          <p:cNvSpPr/>
          <p:nvPr/>
        </p:nvSpPr>
        <p:spPr bwMode="auto">
          <a:xfrm flipH="0" flipV="0">
            <a:off x="2004814" y="4198270"/>
            <a:ext cx="2894716" cy="2442156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589893769" name=""/>
          <p:cNvSpPr txBox="1"/>
          <p:nvPr/>
        </p:nvSpPr>
        <p:spPr bwMode="auto">
          <a:xfrm flipH="0" flipV="0">
            <a:off x="2004814" y="3878179"/>
            <a:ext cx="151882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main.c</a:t>
            </a:r>
            <a:endParaRPr sz="1400"/>
          </a:p>
        </p:txBody>
      </p:sp>
      <p:sp>
        <p:nvSpPr>
          <p:cNvPr id="1855545735" name=""/>
          <p:cNvSpPr txBox="1"/>
          <p:nvPr/>
        </p:nvSpPr>
        <p:spPr bwMode="auto">
          <a:xfrm flipH="0" flipV="0">
            <a:off x="6088874" y="640552"/>
            <a:ext cx="267763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#include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592877731" name=""/>
          <p:cNvSpPr txBox="1"/>
          <p:nvPr/>
        </p:nvSpPr>
        <p:spPr bwMode="auto">
          <a:xfrm flipH="0" flipV="0">
            <a:off x="579371" y="381292"/>
            <a:ext cx="5148960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Directivas de preprocesador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864773275" name=""/>
          <p:cNvSpPr txBox="1"/>
          <p:nvPr/>
        </p:nvSpPr>
        <p:spPr bwMode="auto">
          <a:xfrm flipH="0" flipV="0">
            <a:off x="5471213" y="4472589"/>
            <a:ext cx="3428174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Los headers sirven para declarar las funciones y constantes que se vayan a usar, que estén definidas en otro archivo.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845018053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28912953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F57CAED-DBD8-3D5F-B121-70E70D9A72FE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7847563" name=""/>
          <p:cNvSpPr/>
          <p:nvPr/>
        </p:nvSpPr>
        <p:spPr bwMode="auto">
          <a:xfrm flipH="0" flipV="0">
            <a:off x="4343388" y="3917333"/>
            <a:ext cx="4780836" cy="246924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...</a:t>
            </a:r>
            <a:endParaRPr sz="1600"/>
          </a:p>
          <a:p>
            <a:pPr>
              <a:defRPr/>
            </a:pP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//Write formatted output to stdout.</a:t>
            </a:r>
            <a:endParaRPr sz="1400" b="0" i="1" u="none">
              <a:solidFill>
                <a:srgbClr val="99998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//This function is a possible cancellation point and therefore not marked with __THROW.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extern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printf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const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*__restrict __format, ...)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... 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argc,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argv[])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"Pi al cuadrado es: %d\n"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3.141518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3.141518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1365231004" name=""/>
          <p:cNvSpPr/>
          <p:nvPr/>
        </p:nvSpPr>
        <p:spPr bwMode="auto">
          <a:xfrm flipH="0" flipV="0">
            <a:off x="225506" y="2042762"/>
            <a:ext cx="4107411" cy="18291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&lt;stdio.h&gt;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PI 3.141518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DOUBLE(x) x*x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argc, 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 argv[])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"Pi al cuadrado es: %d\n"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DOUBLE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(PI));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867377698" name=""/>
          <p:cNvSpPr txBox="1"/>
          <p:nvPr/>
        </p:nvSpPr>
        <p:spPr bwMode="auto">
          <a:xfrm flipH="0" flipV="0">
            <a:off x="579372" y="381292"/>
            <a:ext cx="5148601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Directivas de preprocesador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826934667" name=""/>
          <p:cNvSpPr/>
          <p:nvPr/>
        </p:nvSpPr>
        <p:spPr bwMode="auto">
          <a:xfrm flipH="0" flipV="0">
            <a:off x="225506" y="2042762"/>
            <a:ext cx="4053407" cy="2140776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922040290" name=""/>
          <p:cNvSpPr txBox="1"/>
          <p:nvPr/>
        </p:nvSpPr>
        <p:spPr bwMode="auto">
          <a:xfrm flipH="0" flipV="0">
            <a:off x="224659" y="1707121"/>
            <a:ext cx="15185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main.c</a:t>
            </a:r>
            <a:endParaRPr sz="1400"/>
          </a:p>
        </p:txBody>
      </p:sp>
      <p:sp>
        <p:nvSpPr>
          <p:cNvPr id="1703696201" name=""/>
          <p:cNvSpPr/>
          <p:nvPr/>
        </p:nvSpPr>
        <p:spPr bwMode="auto">
          <a:xfrm rot="2506873" flipH="0" flipV="0">
            <a:off x="3913927" y="4335956"/>
            <a:ext cx="233795" cy="3723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600"/>
          </a:p>
        </p:txBody>
      </p:sp>
      <p:sp>
        <p:nvSpPr>
          <p:cNvPr id="1219548469" name=""/>
          <p:cNvSpPr/>
          <p:nvPr/>
        </p:nvSpPr>
        <p:spPr bwMode="auto">
          <a:xfrm flipH="0" flipV="0">
            <a:off x="4343388" y="3917333"/>
            <a:ext cx="4600486" cy="2579473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  <a:p>
            <a:pPr>
              <a:defRPr/>
            </a:pPr>
            <a:endParaRPr sz="1400"/>
          </a:p>
        </p:txBody>
      </p:sp>
      <p:sp>
        <p:nvSpPr>
          <p:cNvPr id="62843445" name=""/>
          <p:cNvSpPr txBox="1"/>
          <p:nvPr/>
        </p:nvSpPr>
        <p:spPr bwMode="auto">
          <a:xfrm flipH="0" flipV="0">
            <a:off x="4343389" y="3597243"/>
            <a:ext cx="151882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main.c</a:t>
            </a:r>
            <a:endParaRPr sz="1400"/>
          </a:p>
        </p:txBody>
      </p:sp>
      <p:sp>
        <p:nvSpPr>
          <p:cNvPr id="698489078" name=""/>
          <p:cNvSpPr txBox="1"/>
          <p:nvPr/>
        </p:nvSpPr>
        <p:spPr bwMode="auto">
          <a:xfrm flipH="0" flipV="0">
            <a:off x="6088873" y="640552"/>
            <a:ext cx="267979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#define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721739983" name=""/>
          <p:cNvSpPr txBox="1"/>
          <p:nvPr/>
        </p:nvSpPr>
        <p:spPr bwMode="auto">
          <a:xfrm flipH="0" flipV="0">
            <a:off x="1393486" y="4694572"/>
            <a:ext cx="2426843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Se reemplazan las ocurrencias por la declaración definida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736882044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6587547" name=""/>
          <p:cNvSpPr txBox="1"/>
          <p:nvPr/>
        </p:nvSpPr>
        <p:spPr bwMode="auto">
          <a:xfrm flipH="0" flipV="0">
            <a:off x="5448570" y="2497613"/>
            <a:ext cx="257046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#define != constantes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254249409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E42462D-5839-B792-29B2-B7169C013392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9069035" name=""/>
          <p:cNvSpPr/>
          <p:nvPr/>
        </p:nvSpPr>
        <p:spPr bwMode="auto">
          <a:xfrm flipH="0" flipV="0">
            <a:off x="1394305" y="2208891"/>
            <a:ext cx="4138584" cy="35969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&lt;stdio.h&gt;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DEBUG </a:t>
            </a:r>
            <a:r>
              <a:rPr sz="1400" b="1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DEBUG = 1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testFunction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"This is a normal function.\n"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DEBUG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"Debug Mode: Extra debugging information.\n"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testFunction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1326510166" name=""/>
          <p:cNvSpPr txBox="1"/>
          <p:nvPr/>
        </p:nvSpPr>
        <p:spPr bwMode="auto">
          <a:xfrm flipH="0" flipV="0">
            <a:off x="579372" y="381292"/>
            <a:ext cx="5148601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Directivas de preprocesador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030833803" name=""/>
          <p:cNvSpPr/>
          <p:nvPr/>
        </p:nvSpPr>
        <p:spPr bwMode="auto">
          <a:xfrm flipH="0" flipV="0">
            <a:off x="1394305" y="2088540"/>
            <a:ext cx="4137684" cy="3818707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498780118" name=""/>
          <p:cNvSpPr txBox="1"/>
          <p:nvPr/>
        </p:nvSpPr>
        <p:spPr bwMode="auto">
          <a:xfrm flipH="0" flipV="0">
            <a:off x="1393458" y="1752900"/>
            <a:ext cx="1518552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main.c</a:t>
            </a:r>
            <a:endParaRPr sz="1400"/>
          </a:p>
        </p:txBody>
      </p:sp>
      <p:sp>
        <p:nvSpPr>
          <p:cNvPr id="572970279" name=""/>
          <p:cNvSpPr txBox="1"/>
          <p:nvPr/>
        </p:nvSpPr>
        <p:spPr bwMode="auto">
          <a:xfrm flipH="0" flipV="0">
            <a:off x="5672201" y="640551"/>
            <a:ext cx="310178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#ifdef/endif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7747675" name=""/>
          <p:cNvSpPr/>
          <p:nvPr/>
        </p:nvSpPr>
        <p:spPr bwMode="auto">
          <a:xfrm flipH="0" flipV="0">
            <a:off x="5863747" y="3200220"/>
            <a:ext cx="2172242" cy="3965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-D&lt;NOMBRE&gt;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976339" name=""/>
          <p:cNvSpPr/>
          <p:nvPr/>
        </p:nvSpPr>
        <p:spPr bwMode="auto">
          <a:xfrm flipH="0" flipV="0">
            <a:off x="5863747" y="4458009"/>
            <a:ext cx="2173706" cy="3965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-U&lt;NOMBRE&gt;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63754298" name=""/>
          <p:cNvSpPr txBox="1"/>
          <p:nvPr/>
        </p:nvSpPr>
        <p:spPr bwMode="auto">
          <a:xfrm flipH="0" flipV="0">
            <a:off x="5863746" y="2834096"/>
            <a:ext cx="1356970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Definir: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010047801" name=""/>
          <p:cNvSpPr txBox="1"/>
          <p:nvPr/>
        </p:nvSpPr>
        <p:spPr bwMode="auto">
          <a:xfrm flipH="0" flipV="0">
            <a:off x="5863746" y="4091888"/>
            <a:ext cx="149895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Eliminar</a:t>
            </a: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: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266792634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01025307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E17D142-B371-9E17-C1DD-5173CCA2770D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1812805" name=""/>
          <p:cNvSpPr/>
          <p:nvPr/>
        </p:nvSpPr>
        <p:spPr bwMode="auto">
          <a:xfrm flipH="0" flipV="0">
            <a:off x="688257" y="2109741"/>
            <a:ext cx="5179934" cy="23168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400" b="0" i="0" u="none">
                <a:solidFill>
                  <a:srgbClr val="006666"/>
                </a:solidFill>
                <a:latin typeface="Arial"/>
                <a:ea typeface="Arial"/>
                <a:cs typeface="Arial"/>
              </a:rPr>
              <a:t>#</a:t>
            </a:r>
            <a:r>
              <a:rPr sz="2400" b="0" i="0" u="none">
                <a:solidFill>
                  <a:srgbClr val="000088"/>
                </a:solidFill>
                <a:latin typeface="Arial"/>
                <a:ea typeface="Arial"/>
                <a:cs typeface="Arial"/>
              </a:rPr>
              <a:t>include</a:t>
            </a:r>
            <a:r>
              <a:rPr sz="2400" b="0" i="0" u="none">
                <a:solidFill>
                  <a:srgbClr val="006666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008800"/>
                </a:solidFill>
                <a:latin typeface="Arial"/>
                <a:ea typeface="Arial"/>
                <a:cs typeface="Arial"/>
              </a:rPr>
              <a:t>&lt;stdio.h&gt;</a:t>
            </a:r>
            <a:endParaRPr sz="26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sz="2600"/>
          </a:p>
          <a:p>
            <a:pPr>
              <a:defRPr/>
            </a:pP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int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main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(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int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 argc, 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char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 *argv[])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{</a:t>
            </a:r>
            <a:endParaRPr sz="26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</a:t>
            </a:r>
            <a:r>
              <a:rPr sz="2400" b="0" i="0" u="none">
                <a:solidFill>
                  <a:srgbClr val="660066"/>
                </a:solidFill>
                <a:latin typeface="Arial"/>
                <a:ea typeface="Arial"/>
                <a:cs typeface="Arial"/>
              </a:rPr>
              <a:t>printf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(</a:t>
            </a:r>
            <a:r>
              <a:rPr sz="2400" b="0" i="0" u="none">
                <a:solidFill>
                  <a:srgbClr val="008800"/>
                </a:solidFill>
                <a:latin typeface="Arial"/>
                <a:ea typeface="Arial"/>
                <a:cs typeface="Arial"/>
              </a:rPr>
              <a:t>"Hello, World!"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);</a:t>
            </a:r>
            <a:endParaRPr sz="26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  </a:t>
            </a:r>
            <a:r>
              <a:rPr sz="2400" b="0" i="0" u="none">
                <a:solidFill>
                  <a:srgbClr val="000088"/>
                </a:solidFill>
                <a:latin typeface="Arial"/>
                <a:ea typeface="Arial"/>
                <a:cs typeface="Arial"/>
              </a:rPr>
              <a:t>return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2400" b="0" i="0" u="none">
                <a:solidFill>
                  <a:srgbClr val="006666"/>
                </a:solidFill>
                <a:latin typeface="Arial"/>
                <a:ea typeface="Arial"/>
                <a:cs typeface="Arial"/>
              </a:rPr>
              <a:t>0</a:t>
            </a: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;</a:t>
            </a:r>
            <a:endParaRPr sz="2600"/>
          </a:p>
          <a:p>
            <a:pPr>
              <a:defRPr/>
            </a:pPr>
            <a:r>
              <a:rPr sz="24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}</a:t>
            </a:r>
            <a:r>
              <a:rPr sz="8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endParaRPr sz="9000"/>
          </a:p>
        </p:txBody>
      </p:sp>
      <p:sp>
        <p:nvSpPr>
          <p:cNvPr id="552321034" name=""/>
          <p:cNvSpPr txBox="1"/>
          <p:nvPr/>
        </p:nvSpPr>
        <p:spPr bwMode="auto">
          <a:xfrm flipH="0" flipV="0">
            <a:off x="1329059" y="4374625"/>
            <a:ext cx="3148578" cy="14634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Código de ejecución de la función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0: Ejecución satisfactoria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!0: Código de error de la aplicación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08523462" name=""/>
          <p:cNvSpPr txBox="1"/>
          <p:nvPr/>
        </p:nvSpPr>
        <p:spPr bwMode="auto">
          <a:xfrm flipH="0" flipV="0">
            <a:off x="3902596" y="2112370"/>
            <a:ext cx="265806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Directivas como headers o constantes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20491853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601995" flipH="0" flipV="0">
            <a:off x="3193922" y="2002150"/>
            <a:ext cx="748608" cy="695004"/>
          </a:xfrm>
          <a:prstGeom prst="rect">
            <a:avLst/>
          </a:prstGeom>
        </p:spPr>
      </p:pic>
      <p:cxnSp>
        <p:nvCxnSpPr>
          <p:cNvPr id="0" name=""/>
          <p:cNvCxnSpPr>
            <a:cxnSpLocks/>
          </p:cNvCxnSpPr>
          <p:nvPr/>
        </p:nvCxnSpPr>
        <p:spPr bwMode="auto">
          <a:xfrm rot="10799989" flipH="1" flipV="1">
            <a:off x="836340" y="3357119"/>
            <a:ext cx="103908" cy="424295"/>
          </a:xfrm>
          <a:prstGeom prst="line">
            <a:avLst/>
          </a:prstGeom>
          <a:ln w="19049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1828796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725777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88F5F1F-BD70-86F1-CCEB-57AB0AA2AD86}" type="slidenum">
              <a:rPr lang="es-ES"/>
              <a:t/>
            </a:fld>
            <a:endParaRPr/>
          </a:p>
        </p:txBody>
      </p:sp>
      <p:sp>
        <p:nvSpPr>
          <p:cNvPr id="570944121" name=""/>
          <p:cNvSpPr txBox="1"/>
          <p:nvPr/>
        </p:nvSpPr>
        <p:spPr bwMode="auto">
          <a:xfrm flipH="0" flipV="0">
            <a:off x="5170231" y="3917245"/>
            <a:ext cx="3606540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En el archivo principal debe ir la mínima implementación</a:t>
            </a: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. Todas las funciones deben ser completamente abstractas.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2144960351" name=""/>
          <p:cNvSpPr txBox="1"/>
          <p:nvPr/>
        </p:nvSpPr>
        <p:spPr bwMode="auto">
          <a:xfrm flipH="0" flipV="0">
            <a:off x="579370" y="381289"/>
            <a:ext cx="3993708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 del archivo </a:t>
            </a: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principal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433634668" name=""/>
          <p:cNvSpPr txBox="1"/>
          <p:nvPr/>
        </p:nvSpPr>
        <p:spPr bwMode="auto">
          <a:xfrm flipH="0" flipV="0">
            <a:off x="6088869" y="640548"/>
            <a:ext cx="2736315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main.c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706467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58187562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E0B5B4-6521-036D-036E-286EDAB67D0B}" type="slidenum">
              <a:rPr lang="es-ES"/>
              <a:t/>
            </a:fld>
            <a:endParaRPr/>
          </a:p>
        </p:txBody>
      </p:sp>
      <p:sp>
        <p:nvSpPr>
          <p:cNvPr id="652189547" name=""/>
          <p:cNvSpPr txBox="1"/>
          <p:nvPr/>
        </p:nvSpPr>
        <p:spPr bwMode="auto">
          <a:xfrm flipH="0" flipV="0">
            <a:off x="579369" y="381288"/>
            <a:ext cx="3993706" cy="94523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 del archivo </a:t>
            </a: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principal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429473761" name=""/>
          <p:cNvSpPr txBox="1"/>
          <p:nvPr/>
        </p:nvSpPr>
        <p:spPr bwMode="auto">
          <a:xfrm flipH="0" flipV="0">
            <a:off x="6088869" y="640548"/>
            <a:ext cx="2740995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Librerias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649278969" name=""/>
          <p:cNvSpPr txBox="1"/>
          <p:nvPr/>
        </p:nvSpPr>
        <p:spPr bwMode="auto">
          <a:xfrm flipH="0" flipV="0">
            <a:off x="5714469" y="2659433"/>
            <a:ext cx="3171915" cy="28350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Los headers se usan para declarar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las funciones y variables globales que están disponibles para usarse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Las librerias locales se ponen “entrecomilladas”, y las globales del sistema entre &lt;flechas&gt;.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280197026" name=""/>
          <p:cNvSpPr txBox="1"/>
          <p:nvPr/>
        </p:nvSpPr>
        <p:spPr bwMode="auto">
          <a:xfrm flipH="0" flipV="0">
            <a:off x="6241268" y="1624604"/>
            <a:ext cx="274171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Declaración != Definición</a:t>
            </a:r>
            <a:endParaRPr i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1796555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6800" y="1990722"/>
            <a:ext cx="4899774" cy="42954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5249413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00249119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DACA572-D949-7990-3E8F-D52D4E2CE616}" type="slidenum">
              <a:rPr lang="es-ES"/>
              <a:t/>
            </a:fld>
            <a:endParaRPr/>
          </a:p>
        </p:txBody>
      </p:sp>
      <p:sp>
        <p:nvSpPr>
          <p:cNvPr id="846115445" name=""/>
          <p:cNvSpPr txBox="1"/>
          <p:nvPr/>
        </p:nvSpPr>
        <p:spPr bwMode="auto">
          <a:xfrm flipH="0" flipV="0">
            <a:off x="579367" y="381287"/>
            <a:ext cx="3993706" cy="94523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 del archivo </a:t>
            </a: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principal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350086162" name=""/>
          <p:cNvSpPr txBox="1"/>
          <p:nvPr/>
        </p:nvSpPr>
        <p:spPr bwMode="auto">
          <a:xfrm flipH="0" flipV="0">
            <a:off x="6088869" y="640548"/>
            <a:ext cx="2740995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Librerias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014979617" name=""/>
          <p:cNvSpPr/>
          <p:nvPr/>
        </p:nvSpPr>
        <p:spPr bwMode="auto">
          <a:xfrm>
            <a:off x="680583" y="2362019"/>
            <a:ext cx="2504913" cy="1890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MYHEADER_H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define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MYHEADER_H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myFunction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</p:txBody>
      </p:sp>
      <p:sp>
        <p:nvSpPr>
          <p:cNvPr id="1946528079" name=""/>
          <p:cNvSpPr/>
          <p:nvPr/>
        </p:nvSpPr>
        <p:spPr bwMode="auto">
          <a:xfrm flipH="0" flipV="0">
            <a:off x="680583" y="2362019"/>
            <a:ext cx="2502033" cy="1681775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864720176" name=""/>
          <p:cNvSpPr txBox="1"/>
          <p:nvPr/>
        </p:nvSpPr>
        <p:spPr bwMode="auto">
          <a:xfrm flipH="0" flipV="0">
            <a:off x="579367" y="1995899"/>
            <a:ext cx="1390775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/>
              <a:t>myheader.h</a:t>
            </a:r>
            <a:endParaRPr sz="1600"/>
          </a:p>
        </p:txBody>
      </p:sp>
      <p:sp>
        <p:nvSpPr>
          <p:cNvPr id="712138763" name=""/>
          <p:cNvSpPr txBox="1"/>
          <p:nvPr/>
        </p:nvSpPr>
        <p:spPr bwMode="auto">
          <a:xfrm flipH="0" flipV="0">
            <a:off x="3317317" y="2362019"/>
            <a:ext cx="282502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El uso de “include guards” es necesario para evitar la redeclaración y/o redifinición en el código fuente.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986148472" name=""/>
          <p:cNvSpPr/>
          <p:nvPr/>
        </p:nvSpPr>
        <p:spPr bwMode="auto">
          <a:xfrm>
            <a:off x="5114019" y="4252140"/>
            <a:ext cx="3055365" cy="18291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"myheader.h"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argc,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*argv[])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myfunction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1343862530" name=""/>
          <p:cNvSpPr/>
          <p:nvPr/>
        </p:nvSpPr>
        <p:spPr bwMode="auto">
          <a:xfrm>
            <a:off x="2333081" y="4252139"/>
            <a:ext cx="2469288" cy="18291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"myheader.h"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myAnotherFunc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"Hello world\n"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481213699" name=""/>
          <p:cNvSpPr/>
          <p:nvPr/>
        </p:nvSpPr>
        <p:spPr bwMode="auto">
          <a:xfrm flipH="0" flipV="0">
            <a:off x="2300335" y="4196194"/>
            <a:ext cx="2502033" cy="1885104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173598528" name=""/>
          <p:cNvSpPr/>
          <p:nvPr/>
        </p:nvSpPr>
        <p:spPr bwMode="auto">
          <a:xfrm flipH="0" flipV="0">
            <a:off x="5114019" y="4196194"/>
            <a:ext cx="3055365" cy="1885104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261449259" name=""/>
          <p:cNvSpPr txBox="1"/>
          <p:nvPr/>
        </p:nvSpPr>
        <p:spPr bwMode="auto">
          <a:xfrm flipH="0" flipV="0">
            <a:off x="6731597" y="2362019"/>
            <a:ext cx="2323800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Otra forma es usar ‘#pragma once’, pero este no está en el estandard 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 C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cxnSp>
        <p:nvCxnSpPr>
          <p:cNvPr id="298510480" name=""/>
          <p:cNvCxnSpPr>
            <a:cxnSpLocks/>
            <a:stCxn id="712138763" idx="3"/>
          </p:cNvCxnSpPr>
          <p:nvPr/>
        </p:nvCxnSpPr>
        <p:spPr bwMode="auto">
          <a:xfrm rot="0" flipH="0" flipV="0">
            <a:off x="6142341" y="3023235"/>
            <a:ext cx="373732" cy="0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900575" name=""/>
          <p:cNvCxnSpPr>
            <a:cxnSpLocks/>
          </p:cNvCxnSpPr>
          <p:nvPr/>
        </p:nvCxnSpPr>
        <p:spPr bwMode="auto">
          <a:xfrm flipH="0" flipV="0">
            <a:off x="864749" y="4088946"/>
            <a:ext cx="0" cy="1077773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555574" name=""/>
          <p:cNvCxnSpPr>
            <a:cxnSpLocks/>
          </p:cNvCxnSpPr>
          <p:nvPr/>
        </p:nvCxnSpPr>
        <p:spPr bwMode="auto">
          <a:xfrm flipH="0" flipV="1">
            <a:off x="878356" y="5157106"/>
            <a:ext cx="1261854" cy="0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768505" name=""/>
          <p:cNvCxnSpPr>
            <a:cxnSpLocks/>
          </p:cNvCxnSpPr>
          <p:nvPr/>
        </p:nvCxnSpPr>
        <p:spPr bwMode="auto">
          <a:xfrm flipH="0" flipV="0">
            <a:off x="3248639" y="3845966"/>
            <a:ext cx="3482956" cy="0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7580110" name=""/>
          <p:cNvCxnSpPr>
            <a:cxnSpLocks/>
          </p:cNvCxnSpPr>
          <p:nvPr/>
        </p:nvCxnSpPr>
        <p:spPr bwMode="auto">
          <a:xfrm flipH="1" flipV="0">
            <a:off x="6731597" y="3845966"/>
            <a:ext cx="0" cy="242979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6262026" name=""/>
          <p:cNvSpPr txBox="1"/>
          <p:nvPr/>
        </p:nvSpPr>
        <p:spPr bwMode="auto">
          <a:xfrm flipH="0" flipV="0">
            <a:off x="2236718" y="6081300"/>
            <a:ext cx="13950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/>
              <a:t>func1.c</a:t>
            </a:r>
            <a:endParaRPr sz="1600"/>
          </a:p>
        </p:txBody>
      </p:sp>
      <p:sp>
        <p:nvSpPr>
          <p:cNvPr id="1024006570" name=""/>
          <p:cNvSpPr txBox="1"/>
          <p:nvPr/>
        </p:nvSpPr>
        <p:spPr bwMode="auto">
          <a:xfrm flipH="0" flipV="0">
            <a:off x="5066814" y="6081298"/>
            <a:ext cx="139329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/>
              <a:t>main.c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6342272" name=""/>
          <p:cNvSpPr txBox="1"/>
          <p:nvPr/>
        </p:nvSpPr>
        <p:spPr bwMode="auto">
          <a:xfrm flipH="0" flipV="0">
            <a:off x="6088870" y="640548"/>
            <a:ext cx="2733796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argc y argv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720501668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5354272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CDBC58C-3EF0-25E8-953F-E61EA9FBDD03}" type="slidenum">
              <a:rPr lang="es-ES"/>
              <a:t/>
            </a:fld>
            <a:endParaRPr/>
          </a:p>
        </p:txBody>
      </p:sp>
      <p:pic>
        <p:nvPicPr>
          <p:cNvPr id="14524219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06177" y="1914069"/>
            <a:ext cx="7931642" cy="4442280"/>
          </a:xfrm>
          <a:prstGeom prst="rect">
            <a:avLst/>
          </a:prstGeom>
        </p:spPr>
      </p:pic>
      <p:sp>
        <p:nvSpPr>
          <p:cNvPr id="1173585111" name=""/>
          <p:cNvSpPr txBox="1"/>
          <p:nvPr/>
        </p:nvSpPr>
        <p:spPr bwMode="auto">
          <a:xfrm flipH="0" flipV="0">
            <a:off x="3429973" y="3381374"/>
            <a:ext cx="245925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Se almacena de forma literal su ejecución.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963660040" name=""/>
          <p:cNvSpPr txBox="1"/>
          <p:nvPr/>
        </p:nvSpPr>
        <p:spPr bwMode="auto">
          <a:xfrm flipH="0" flipV="0">
            <a:off x="606177" y="4181473"/>
            <a:ext cx="425108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argc almacena cuantos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argumentos se proporciona.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argv almacena esos argumentos.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831170595" name=""/>
          <p:cNvSpPr txBox="1"/>
          <p:nvPr/>
        </p:nvSpPr>
        <p:spPr bwMode="auto">
          <a:xfrm flipH="0" flipV="0">
            <a:off x="579369" y="381288"/>
            <a:ext cx="3994067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 del archivo </a:t>
            </a: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principal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226231" name=""/>
          <p:cNvSpPr txBox="1"/>
          <p:nvPr/>
        </p:nvSpPr>
        <p:spPr bwMode="auto">
          <a:xfrm flipH="0" flipV="0">
            <a:off x="579372" y="640551"/>
            <a:ext cx="51529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I/O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169402572" name=""/>
          <p:cNvSpPr txBox="1"/>
          <p:nvPr/>
        </p:nvSpPr>
        <p:spPr bwMode="auto">
          <a:xfrm flipH="0" flipV="0">
            <a:off x="6088872" y="640551"/>
            <a:ext cx="269491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Streams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560892206" name=""/>
          <p:cNvSpPr txBox="1"/>
          <p:nvPr/>
        </p:nvSpPr>
        <p:spPr bwMode="auto">
          <a:xfrm flipH="0" flipV="0">
            <a:off x="6929421" y="3283916"/>
            <a:ext cx="1933422" cy="10976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stdin: 0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stdout: 1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stderr: 2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159077258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745404" y="1844764"/>
            <a:ext cx="5864772" cy="4618308"/>
          </a:xfrm>
          <a:prstGeom prst="rect">
            <a:avLst/>
          </a:prstGeom>
        </p:spPr>
      </p:pic>
      <p:sp>
        <p:nvSpPr>
          <p:cNvPr id="827339358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48887624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7EFA025-CB52-AEE9-FFA0-3E0E7230FD37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3228923" name=""/>
          <p:cNvSpPr txBox="1"/>
          <p:nvPr/>
        </p:nvSpPr>
        <p:spPr bwMode="auto">
          <a:xfrm flipH="0" flipV="0">
            <a:off x="579372" y="640551"/>
            <a:ext cx="51529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I/O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892086289" name=""/>
          <p:cNvSpPr/>
          <p:nvPr/>
        </p:nvSpPr>
        <p:spPr bwMode="auto">
          <a:xfrm flipH="0" flipV="0">
            <a:off x="5035425" y="1722575"/>
            <a:ext cx="3687243" cy="31702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./programa &gt; salida.txt</a:t>
            </a:r>
            <a:endParaRPr sz="2200" b="0" i="0" u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s-ES" sz="2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./programa &gt;&gt; salida.txt</a:t>
            </a:r>
            <a:endParaRPr sz="2200" b="0" i="0" u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sz="22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./programa 1&gt; salida.txt</a:t>
            </a:r>
            <a:endParaRPr sz="2200" b="0" i="0" u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2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./programa 2&gt; error.txt</a:t>
            </a:r>
            <a:endParaRPr sz="2200" b="0" i="0" u="none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sz="22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./programa &lt; input.txt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</a:rPr>
              <a:t>./programa</a:t>
            </a: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</a:rPr>
              <a:t> | grep “patrón”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7678171" name=""/>
          <p:cNvSpPr txBox="1"/>
          <p:nvPr/>
        </p:nvSpPr>
        <p:spPr bwMode="auto">
          <a:xfrm flipH="0" flipV="0">
            <a:off x="6088872" y="640551"/>
            <a:ext cx="269599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Streams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452161049" name=""/>
          <p:cNvSpPr txBox="1"/>
          <p:nvPr/>
        </p:nvSpPr>
        <p:spPr bwMode="auto">
          <a:xfrm flipH="0" flipV="0">
            <a:off x="5149723" y="5560628"/>
            <a:ext cx="2805759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 b="0" i="0" u="none">
                <a:solidFill>
                  <a:srgbClr val="333333"/>
                </a:solidFill>
                <a:latin typeface="Noto Sans"/>
                <a:ea typeface="Noto Sans"/>
                <a:cs typeface="Noto Sans"/>
              </a:rPr>
              <a:t>Nota: “&gt;” modifica y “&gt;&gt;” agrega al final del archivo</a:t>
            </a:r>
            <a:endParaRPr sz="2200" b="0" i="0" u="none">
              <a:solidFill>
                <a:srgbClr val="333333"/>
              </a:solidFill>
              <a:latin typeface="Noto Sans"/>
              <a:cs typeface="Noto Sans"/>
            </a:endParaRPr>
          </a:p>
        </p:txBody>
      </p:sp>
      <p:sp>
        <p:nvSpPr>
          <p:cNvPr id="1712566036" name=""/>
          <p:cNvSpPr/>
          <p:nvPr/>
        </p:nvSpPr>
        <p:spPr bwMode="auto">
          <a:xfrm flipH="0" flipV="0">
            <a:off x="5035425" y="1722574"/>
            <a:ext cx="3687243" cy="3381449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pic>
        <p:nvPicPr>
          <p:cNvPr id="16394095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09701" y="1668946"/>
            <a:ext cx="3585427" cy="4998507"/>
          </a:xfrm>
          <a:prstGeom prst="rect">
            <a:avLst/>
          </a:prstGeom>
        </p:spPr>
      </p:pic>
      <p:sp>
        <p:nvSpPr>
          <p:cNvPr id="349706254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81619258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B10DF77-4F35-8CF9-32DE-F7000D58D390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8321004" name=""/>
          <p:cNvSpPr txBox="1"/>
          <p:nvPr/>
        </p:nvSpPr>
        <p:spPr bwMode="auto">
          <a:xfrm flipH="0" flipV="0">
            <a:off x="579372" y="640551"/>
            <a:ext cx="515724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Control de flujo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32832482" name=""/>
          <p:cNvSpPr txBox="1"/>
          <p:nvPr/>
        </p:nvSpPr>
        <p:spPr bwMode="auto">
          <a:xfrm flipH="0" flipV="0">
            <a:off x="5393547" y="381289"/>
            <a:ext cx="3401582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Condiciones básicas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286319093" name=""/>
          <p:cNvSpPr/>
          <p:nvPr/>
        </p:nvSpPr>
        <p:spPr bwMode="auto">
          <a:xfrm flipH="0" flipV="0">
            <a:off x="579372" y="2456222"/>
            <a:ext cx="3304443" cy="28654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(condition) {  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// Código a ejecutarse si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// la condición es verdadera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defRPr/>
            </a:pP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else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(another condition) {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// Código a ejecutarse si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// otra condición es verdadera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else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  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// Código a ejecutarse en 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// caso de que no lo sea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2137931559" name=""/>
          <p:cNvSpPr/>
          <p:nvPr/>
        </p:nvSpPr>
        <p:spPr bwMode="auto">
          <a:xfrm flipH="0" flipV="0">
            <a:off x="6005061" y="2448183"/>
            <a:ext cx="2610383" cy="33226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switch (expresión)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​{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case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constante1: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// código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break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case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constante2: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// código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break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.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.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default: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// Ninguno de los casos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// anteriores era verdadero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1809449862" name=""/>
          <p:cNvSpPr txBox="1"/>
          <p:nvPr/>
        </p:nvSpPr>
        <p:spPr bwMode="auto">
          <a:xfrm flipH="0" flipV="0">
            <a:off x="4106019" y="3190879"/>
            <a:ext cx="1529348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Declaraci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ones anidadas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válidas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3110688" y="3478563"/>
            <a:ext cx="927407" cy="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766532" name=""/>
          <p:cNvSpPr/>
          <p:nvPr/>
        </p:nvSpPr>
        <p:spPr bwMode="auto">
          <a:xfrm flipH="0" flipV="0">
            <a:off x="532068" y="2350382"/>
            <a:ext cx="3351745" cy="3156798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522713603" name=""/>
          <p:cNvSpPr/>
          <p:nvPr/>
        </p:nvSpPr>
        <p:spPr bwMode="auto">
          <a:xfrm flipH="0" flipV="0">
            <a:off x="5789145" y="2297352"/>
            <a:ext cx="2826298" cy="3420481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827752679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12289670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599C573-5621-EF86-9564-66DC89B2E55A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032563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938545" y="1853485"/>
            <a:ext cx="3266908" cy="3272256"/>
          </a:xfrm>
          <a:prstGeom prst="rect">
            <a:avLst/>
          </a:prstGeom>
        </p:spPr>
      </p:pic>
      <p:sp>
        <p:nvSpPr>
          <p:cNvPr id="158167638" name=""/>
          <p:cNvSpPr txBox="1"/>
          <p:nvPr/>
        </p:nvSpPr>
        <p:spPr bwMode="auto">
          <a:xfrm flipH="0" flipV="0">
            <a:off x="1341048" y="5510494"/>
            <a:ext cx="646270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 b="0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https://github.com/Z4na14/C-para-normies</a:t>
            </a:r>
            <a:endParaRPr sz="20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95042766" name=""/>
          <p:cNvSpPr txBox="1"/>
          <p:nvPr/>
        </p:nvSpPr>
        <p:spPr bwMode="auto">
          <a:xfrm flipH="0" flipV="0">
            <a:off x="579373" y="640554"/>
            <a:ext cx="3762716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Transparencias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869406309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4770410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98AD6AF-9A58-E71D-4DB5-9F3B2454FBC5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7741909" name=""/>
          <p:cNvSpPr txBox="1"/>
          <p:nvPr/>
        </p:nvSpPr>
        <p:spPr bwMode="auto">
          <a:xfrm flipH="0" flipV="0">
            <a:off x="579372" y="640551"/>
            <a:ext cx="515724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Control de flujo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296888563" name=""/>
          <p:cNvSpPr txBox="1"/>
          <p:nvPr/>
        </p:nvSpPr>
        <p:spPr bwMode="auto">
          <a:xfrm flipH="0" flipV="0">
            <a:off x="6088871" y="381289"/>
            <a:ext cx="271111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Bucles básicos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832595374" name=""/>
          <p:cNvSpPr/>
          <p:nvPr/>
        </p:nvSpPr>
        <p:spPr bwMode="auto">
          <a:xfrm>
            <a:off x="1252905" y="3159981"/>
            <a:ext cx="4118406" cy="1067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(inicializador; condicional; actualizador)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// statements dentro del cuerpo del bucle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2055488547" name=""/>
          <p:cNvSpPr/>
          <p:nvPr/>
        </p:nvSpPr>
        <p:spPr bwMode="auto">
          <a:xfrm>
            <a:off x="1250241" y="4786094"/>
            <a:ext cx="2344867" cy="1067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do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// Código a ejecutarse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while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(comprobación);</a:t>
            </a:r>
            <a:endParaRPr/>
          </a:p>
        </p:txBody>
      </p:sp>
      <p:sp>
        <p:nvSpPr>
          <p:cNvPr id="2016761055" name=""/>
          <p:cNvSpPr/>
          <p:nvPr/>
        </p:nvSpPr>
        <p:spPr bwMode="auto">
          <a:xfrm>
            <a:off x="5255414" y="4908013"/>
            <a:ext cx="2356503" cy="8233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while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(comprobación) 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// Código a ejecutarse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1539954183" name=""/>
          <p:cNvSpPr/>
          <p:nvPr/>
        </p:nvSpPr>
        <p:spPr bwMode="auto">
          <a:xfrm flipH="0" flipV="0">
            <a:off x="1194115" y="3093357"/>
            <a:ext cx="4227361" cy="1232413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676132349" name=""/>
          <p:cNvSpPr/>
          <p:nvPr/>
        </p:nvSpPr>
        <p:spPr bwMode="auto">
          <a:xfrm flipH="0" flipV="0">
            <a:off x="1191451" y="4703466"/>
            <a:ext cx="2509834" cy="1309586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817456160" name=""/>
          <p:cNvSpPr/>
          <p:nvPr/>
        </p:nvSpPr>
        <p:spPr bwMode="auto">
          <a:xfrm flipH="0" flipV="0">
            <a:off x="5178750" y="4703466"/>
            <a:ext cx="2509833" cy="1309585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2266837" y="2371120"/>
            <a:ext cx="0" cy="818641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1379311" name=""/>
          <p:cNvCxnSpPr>
            <a:cxnSpLocks/>
          </p:cNvCxnSpPr>
          <p:nvPr/>
        </p:nvCxnSpPr>
        <p:spPr bwMode="auto">
          <a:xfrm flipH="1" flipV="1">
            <a:off x="4574663" y="2607379"/>
            <a:ext cx="0" cy="582382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2269500" y="2371120"/>
            <a:ext cx="3670183" cy="0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4576473" y="2607379"/>
            <a:ext cx="1363210" cy="0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9739441" name=""/>
          <p:cNvSpPr txBox="1"/>
          <p:nvPr/>
        </p:nvSpPr>
        <p:spPr bwMode="auto">
          <a:xfrm flipH="0" flipV="0">
            <a:off x="6168821" y="2012838"/>
            <a:ext cx="2776250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Varios inicializadores y actualizadores se pueden usar, estando separados por comas.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330833127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3623811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A270C98-A4BB-27D3-BA41-FFE72819DCB0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1610976" name=""/>
          <p:cNvSpPr txBox="1"/>
          <p:nvPr/>
        </p:nvSpPr>
        <p:spPr bwMode="auto">
          <a:xfrm flipH="0" flipV="0">
            <a:off x="579372" y="640550"/>
            <a:ext cx="51673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Estructuras de datos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876449555" name=""/>
          <p:cNvSpPr txBox="1"/>
          <p:nvPr/>
        </p:nvSpPr>
        <p:spPr bwMode="auto">
          <a:xfrm flipH="0" flipV="0">
            <a:off x="5508068" y="427190"/>
            <a:ext cx="3299841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Arrays / Strings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081832152" name=""/>
          <p:cNvSpPr/>
          <p:nvPr/>
        </p:nvSpPr>
        <p:spPr bwMode="auto">
          <a:xfrm flipH="0" flipV="0">
            <a:off x="353618" y="5078000"/>
            <a:ext cx="2176946" cy="427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2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&lt;string.h&gt;</a:t>
            </a:r>
            <a:endParaRPr sz="24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07568597" name=""/>
          <p:cNvSpPr/>
          <p:nvPr/>
        </p:nvSpPr>
        <p:spPr bwMode="auto">
          <a:xfrm flipH="0" flipV="0">
            <a:off x="353618" y="5505080"/>
            <a:ext cx="5804600" cy="8233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char *strcat(char *dest, const char *src)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lang="es-ES" sz="16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int sprintf(char *str, size_t nconst char *format, argument-list)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defRPr/>
            </a:pPr>
            <a:r>
              <a:rPr sz="16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int strcmp(const char *str1, const char *str2)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00596357" name=""/>
          <p:cNvSpPr txBox="1"/>
          <p:nvPr/>
        </p:nvSpPr>
        <p:spPr bwMode="auto">
          <a:xfrm flipH="0" flipV="0">
            <a:off x="6244809" y="5505079"/>
            <a:ext cx="2695496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Concatenar strings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r"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Introducir un nuevo valor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r"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Comparar strings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6470267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125681" y="1809749"/>
            <a:ext cx="7048499" cy="2152649"/>
          </a:xfrm>
          <a:prstGeom prst="rect">
            <a:avLst/>
          </a:prstGeom>
        </p:spPr>
      </p:pic>
      <p:sp>
        <p:nvSpPr>
          <p:cNvPr id="1543749734" name=""/>
          <p:cNvSpPr txBox="1"/>
          <p:nvPr/>
        </p:nvSpPr>
        <p:spPr bwMode="auto">
          <a:xfrm flipH="0" flipV="0">
            <a:off x="353617" y="4684567"/>
            <a:ext cx="78219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Strings =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Arrays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caracteres con el terminador \0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581441200" name=""/>
          <p:cNvSpPr txBox="1"/>
          <p:nvPr/>
        </p:nvSpPr>
        <p:spPr bwMode="auto">
          <a:xfrm flipH="0" flipV="0">
            <a:off x="3615790" y="3273135"/>
            <a:ext cx="4558748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El “\n” se usa para poner el salto de línea en la terminal ya que los emuladores no lo ponen automáticamente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7135977" y="2736272"/>
            <a:ext cx="0" cy="467590"/>
          </a:xfrm>
          <a:prstGeom prst="line">
            <a:avLst/>
          </a:prstGeom>
          <a:ln w="19049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544567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62053861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84CE25F-4E88-C77B-660D-C29FFF4FEC63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4352424" name=""/>
          <p:cNvSpPr txBox="1"/>
          <p:nvPr/>
        </p:nvSpPr>
        <p:spPr bwMode="auto">
          <a:xfrm flipH="0" flipV="0">
            <a:off x="579371" y="640549"/>
            <a:ext cx="5167319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Estructuras de datos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673964890" name=""/>
          <p:cNvSpPr txBox="1"/>
          <p:nvPr/>
        </p:nvSpPr>
        <p:spPr bwMode="auto">
          <a:xfrm flipH="0" flipV="0">
            <a:off x="5508067" y="427189"/>
            <a:ext cx="3299841" cy="94523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Arrays / Strings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919547602" name=""/>
          <p:cNvSpPr txBox="1"/>
          <p:nvPr/>
        </p:nvSpPr>
        <p:spPr bwMode="auto">
          <a:xfrm flipH="0" flipV="0">
            <a:off x="527416" y="2452959"/>
            <a:ext cx="640883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 i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Como asignarle nuevos valores a un string</a:t>
            </a:r>
            <a:endParaRPr b="1" i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47061113" name=""/>
          <p:cNvSpPr/>
          <p:nvPr/>
        </p:nvSpPr>
        <p:spPr bwMode="auto">
          <a:xfrm>
            <a:off x="588030" y="2819080"/>
            <a:ext cx="5935061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sprintf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*str,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size_t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nconst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*format, argument-list)</a:t>
            </a:r>
            <a:endParaRPr/>
          </a:p>
        </p:txBody>
      </p:sp>
      <p:sp>
        <p:nvSpPr>
          <p:cNvPr id="1788293313" name=""/>
          <p:cNvSpPr txBox="1"/>
          <p:nvPr/>
        </p:nvSpPr>
        <p:spPr bwMode="auto">
          <a:xfrm flipH="0" flipV="0">
            <a:off x="579370" y="4586559"/>
            <a:ext cx="406187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fgets() vs scanf()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752530845" name=""/>
          <p:cNvSpPr/>
          <p:nvPr/>
        </p:nvSpPr>
        <p:spPr bwMode="auto">
          <a:xfrm flipH="0" flipV="0">
            <a:off x="579371" y="5013293"/>
            <a:ext cx="5327734" cy="8537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fgets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*str,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n, FILE *stream)</a:t>
            </a:r>
            <a:endParaRPr sz="1600" b="1" i="0" u="none">
              <a:solidFill>
                <a:srgbClr val="445588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scanf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const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*format-string, argument-list)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37547235" name=""/>
          <p:cNvSpPr txBox="1"/>
          <p:nvPr/>
        </p:nvSpPr>
        <p:spPr bwMode="auto">
          <a:xfrm flipH="0" flipV="0">
            <a:off x="5495555" y="5013292"/>
            <a:ext cx="3574686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Lee hasta el \n o n-1 caracteres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Busca las cadenas especificadas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552213111" name=""/>
          <p:cNvSpPr txBox="1"/>
          <p:nvPr/>
        </p:nvSpPr>
        <p:spPr bwMode="auto">
          <a:xfrm flipH="0" flipV="0">
            <a:off x="2423997" y="3238498"/>
            <a:ext cx="663582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Los strings siguen siendo arrays, hay que ir elemento por elemento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1282431" y="3160568"/>
            <a:ext cx="0" cy="268431"/>
          </a:xfrm>
          <a:prstGeom prst="line">
            <a:avLst/>
          </a:prstGeom>
          <a:ln w="19049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1291090" y="3428999"/>
            <a:ext cx="949835" cy="0"/>
          </a:xfrm>
          <a:prstGeom prst="line">
            <a:avLst/>
          </a:prstGeom>
          <a:ln w="19049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3287159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2253042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7F1FA9-E4ED-3276-9796-66E88F4A19E8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0508321" name=""/>
          <p:cNvSpPr txBox="1"/>
          <p:nvPr/>
        </p:nvSpPr>
        <p:spPr bwMode="auto">
          <a:xfrm flipH="0" flipV="0">
            <a:off x="579372" y="640550"/>
            <a:ext cx="51673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Estructuras de datos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900394948" name=""/>
          <p:cNvSpPr txBox="1"/>
          <p:nvPr/>
        </p:nvSpPr>
        <p:spPr bwMode="auto">
          <a:xfrm flipH="0" flipV="0">
            <a:off x="6088871" y="640549"/>
            <a:ext cx="272443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689674818" name=""/>
          <p:cNvSpPr/>
          <p:nvPr/>
        </p:nvSpPr>
        <p:spPr bwMode="auto">
          <a:xfrm flipH="0" flipV="0">
            <a:off x="-345476" y="1463384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1732506" name=""/>
          <p:cNvSpPr/>
          <p:nvPr/>
        </p:nvSpPr>
        <p:spPr bwMode="auto">
          <a:xfrm flipH="0" flipV="0">
            <a:off x="632765" y="2209536"/>
            <a:ext cx="2235826" cy="19510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20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nombre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 sz="2200"/>
          </a:p>
          <a:p>
            <a:pPr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contador;</a:t>
            </a:r>
            <a:endParaRPr sz="2200"/>
          </a:p>
          <a:p>
            <a:pPr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titulo[</a:t>
            </a:r>
            <a:r>
              <a:rPr sz="20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40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];</a:t>
            </a:r>
            <a:endParaRPr sz="2200"/>
          </a:p>
          <a:p>
            <a:pPr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r>
              <a:rPr sz="20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float</a:t>
            </a: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horas; </a:t>
            </a:r>
            <a:endParaRPr sz="2200"/>
          </a:p>
          <a:p>
            <a:pPr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};</a:t>
            </a:r>
            <a:endParaRPr sz="2200"/>
          </a:p>
          <a:p>
            <a:pPr>
              <a:defRPr/>
            </a:pPr>
            <a:r>
              <a:rPr sz="20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2200"/>
          </a:p>
        </p:txBody>
      </p:sp>
      <p:sp>
        <p:nvSpPr>
          <p:cNvPr id="1537846049" name=""/>
          <p:cNvSpPr txBox="1"/>
          <p:nvPr/>
        </p:nvSpPr>
        <p:spPr bwMode="auto">
          <a:xfrm flipH="0" flipV="0">
            <a:off x="579370" y="1721688"/>
            <a:ext cx="223510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Las “clases” de C</a:t>
            </a:r>
            <a:endParaRPr i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983034029" name=""/>
          <p:cNvSpPr/>
          <p:nvPr/>
        </p:nvSpPr>
        <p:spPr bwMode="auto">
          <a:xfrm flipH="0" flipV="0">
            <a:off x="583857" y="2130135"/>
            <a:ext cx="2333642" cy="1780835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547569844" name=""/>
          <p:cNvSpPr/>
          <p:nvPr/>
        </p:nvSpPr>
        <p:spPr bwMode="auto">
          <a:xfrm>
            <a:off x="4068472" y="2538581"/>
            <a:ext cx="4900744" cy="30788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Primera opción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nombre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s1;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s1. contador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sprintf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(s1.titulo, 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"OMERO"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s1.horas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3.45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Segunda opción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nombre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s1 = {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123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"say yes to affirm"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10.5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Tercera opción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nombre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s1;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s1 = (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nombre) {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12332423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"Ñ"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10.5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};</a:t>
            </a:r>
            <a:endParaRPr/>
          </a:p>
        </p:txBody>
      </p:sp>
      <p:sp>
        <p:nvSpPr>
          <p:cNvPr id="1092785972" name=""/>
          <p:cNvSpPr/>
          <p:nvPr/>
        </p:nvSpPr>
        <p:spPr bwMode="auto">
          <a:xfrm flipH="0" flipV="0">
            <a:off x="4040304" y="2538581"/>
            <a:ext cx="4928912" cy="3261540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6156825" y="2327826"/>
            <a:ext cx="476249" cy="952499"/>
          </a:xfrm>
          <a:prstGeom prst="line">
            <a:avLst/>
          </a:prstGeom>
          <a:ln w="19049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6786236" name=""/>
          <p:cNvSpPr txBox="1"/>
          <p:nvPr/>
        </p:nvSpPr>
        <p:spPr bwMode="auto">
          <a:xfrm flipH="0" flipV="0">
            <a:off x="6206454" y="1904748"/>
            <a:ext cx="2519181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Sigue siendo un array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220010039" name=""/>
          <p:cNvSpPr txBox="1"/>
          <p:nvPr/>
        </p:nvSpPr>
        <p:spPr bwMode="auto">
          <a:xfrm flipH="0" flipV="0">
            <a:off x="579370" y="4078000"/>
            <a:ext cx="3098367" cy="2255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La estructura se aloca completamente en 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memoria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, por lo que podemos usar punteros.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Music"/>
              <a:cs typeface="Noto Music"/>
            </a:endParaRPr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s1.variable </a:t>
            </a: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Acceder directamente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defRPr/>
            </a:pPr>
            <a:r>
              <a:rPr sz="14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Dos formas de acceder con sus punteros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s1 -&gt; </a:t>
            </a:r>
            <a:r>
              <a:rPr sz="14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variable</a:t>
            </a:r>
            <a:endParaRPr sz="16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(*s1).variable</a:t>
            </a:r>
            <a:endParaRPr sz="1200">
              <a:solidFill>
                <a:schemeClr val="tx1">
                  <a:lumMod val="75000"/>
                  <a:lumOff val="25000"/>
                </a:schemeClr>
              </a:solidFill>
              <a:latin typeface="Noto Music"/>
              <a:cs typeface="Noto Music"/>
            </a:endParaRPr>
          </a:p>
        </p:txBody>
      </p:sp>
      <p:sp>
        <p:nvSpPr>
          <p:cNvPr id="1028160635" name=""/>
          <p:cNvSpPr/>
          <p:nvPr/>
        </p:nvSpPr>
        <p:spPr bwMode="auto">
          <a:xfrm flipH="0" flipV="0">
            <a:off x="583857" y="3451719"/>
            <a:ext cx="410710" cy="419449"/>
          </a:xfrm>
          <a:prstGeom prst="ellipse">
            <a:avLst/>
          </a:prstGeom>
          <a:noFill/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4800667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DD42C85-74D9-84EB-7214-B503C13B08AB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8566571" name=""/>
          <p:cNvSpPr txBox="1"/>
          <p:nvPr/>
        </p:nvSpPr>
        <p:spPr bwMode="auto">
          <a:xfrm flipH="0" flipV="0">
            <a:off x="579372" y="640550"/>
            <a:ext cx="51673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Estructuras de datos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144896614" name=""/>
          <p:cNvSpPr txBox="1"/>
          <p:nvPr/>
        </p:nvSpPr>
        <p:spPr bwMode="auto">
          <a:xfrm flipH="0" flipV="0">
            <a:off x="6088871" y="640549"/>
            <a:ext cx="272983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Typedef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471449888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8406119" name=""/>
          <p:cNvSpPr/>
          <p:nvPr/>
        </p:nvSpPr>
        <p:spPr bwMode="auto">
          <a:xfrm flipH="0" flipV="0">
            <a:off x="4804589" y="1849645"/>
            <a:ext cx="3981526" cy="2591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unsigned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ULONG;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short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SHORT;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Los structs se benefician enormemente</a:t>
            </a:r>
            <a:endParaRPr/>
          </a:p>
          <a:p>
            <a:pPr>
              <a:defRPr/>
            </a:pP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del typedef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mystruct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ULONG a;</a:t>
            </a:r>
            <a:endParaRPr sz="16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	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SHORT b;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 STR;</a:t>
            </a:r>
            <a:endParaRPr/>
          </a:p>
        </p:txBody>
      </p:sp>
      <p:sp>
        <p:nvSpPr>
          <p:cNvPr id="1487902982" name=""/>
          <p:cNvSpPr/>
          <p:nvPr/>
        </p:nvSpPr>
        <p:spPr bwMode="auto">
          <a:xfrm>
            <a:off x="693943" y="2440043"/>
            <a:ext cx="3598588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tipos_existentes nuevo_tipo;</a:t>
            </a:r>
            <a:endParaRPr/>
          </a:p>
        </p:txBody>
      </p:sp>
      <p:sp>
        <p:nvSpPr>
          <p:cNvPr id="2100073688" name=""/>
          <p:cNvSpPr txBox="1"/>
          <p:nvPr/>
        </p:nvSpPr>
        <p:spPr bwMode="auto">
          <a:xfrm flipH="0" flipV="0">
            <a:off x="693941" y="1737693"/>
            <a:ext cx="225022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Creación de tipos más complejos</a:t>
            </a:r>
            <a:endParaRPr i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33371207" name=""/>
          <p:cNvSpPr/>
          <p:nvPr/>
        </p:nvSpPr>
        <p:spPr bwMode="auto">
          <a:xfrm flipH="0" flipV="0">
            <a:off x="693943" y="2378134"/>
            <a:ext cx="3517326" cy="491424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1547705159" name=""/>
          <p:cNvSpPr txBox="1"/>
          <p:nvPr/>
        </p:nvSpPr>
        <p:spPr bwMode="auto">
          <a:xfrm flipH="0" flipV="0">
            <a:off x="693941" y="3285040"/>
            <a:ext cx="3451065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Aliases que se usan principalmente en los headers para definir tipos mas complejos y mejorar la legibilidad.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353346451" name=""/>
          <p:cNvSpPr/>
          <p:nvPr/>
        </p:nvSpPr>
        <p:spPr bwMode="auto">
          <a:xfrm flipH="0" flipV="0">
            <a:off x="4717512" y="1812202"/>
            <a:ext cx="4067884" cy="2768688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2106964451" name=""/>
          <p:cNvSpPr txBox="1"/>
          <p:nvPr/>
        </p:nvSpPr>
        <p:spPr bwMode="auto">
          <a:xfrm flipH="0" flipV="0">
            <a:off x="912745" y="5186548"/>
            <a:ext cx="2072813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Funciones: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2097443539" name=""/>
          <p:cNvSpPr/>
          <p:nvPr/>
        </p:nvSpPr>
        <p:spPr bwMode="auto">
          <a:xfrm>
            <a:off x="963594" y="5583150"/>
            <a:ext cx="3247675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(*operación)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</p:txBody>
      </p:sp>
      <p:sp>
        <p:nvSpPr>
          <p:cNvPr id="863651411" name=""/>
          <p:cNvSpPr txBox="1"/>
          <p:nvPr/>
        </p:nvSpPr>
        <p:spPr bwMode="auto">
          <a:xfrm flipH="0" flipV="0">
            <a:off x="4979936" y="5186548"/>
            <a:ext cx="2075332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Arrays: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97916207" name=""/>
          <p:cNvSpPr/>
          <p:nvPr/>
        </p:nvSpPr>
        <p:spPr bwMode="auto">
          <a:xfrm>
            <a:off x="5030785" y="5583150"/>
            <a:ext cx="3248754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IntArray[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5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];</a:t>
            </a:r>
            <a:endParaRPr/>
          </a:p>
        </p:txBody>
      </p:sp>
      <p:sp>
        <p:nvSpPr>
          <p:cNvPr id="222332400" name=""/>
          <p:cNvSpPr txBox="1"/>
          <p:nvPr/>
        </p:nvSpPr>
        <p:spPr bwMode="auto">
          <a:xfrm flipH="0" flipV="0">
            <a:off x="2747243" y="6050260"/>
            <a:ext cx="346114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El nombre se usa como tipo.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968362938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86B06A7-AB85-FCE7-08F0-E453C2D24305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3402173" name=""/>
          <p:cNvSpPr txBox="1"/>
          <p:nvPr/>
        </p:nvSpPr>
        <p:spPr bwMode="auto">
          <a:xfrm flipH="0" flipV="0">
            <a:off x="579371" y="640549"/>
            <a:ext cx="517127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Funciones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9073735" name=""/>
          <p:cNvSpPr txBox="1"/>
          <p:nvPr/>
        </p:nvSpPr>
        <p:spPr bwMode="auto">
          <a:xfrm flipH="0" flipV="0">
            <a:off x="4261159" y="427189"/>
            <a:ext cx="4585268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Estructuras como argumentos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065357418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80556972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5CDE0E5-D7BD-7599-F9B4-46E1237BE8F8}" type="slidenum">
              <a:rPr lang="es-ES"/>
              <a:t/>
            </a:fld>
            <a:endParaRPr/>
          </a:p>
        </p:txBody>
      </p:sp>
      <p:sp>
        <p:nvSpPr>
          <p:cNvPr id="212532211" name=""/>
          <p:cNvSpPr txBox="1"/>
          <p:nvPr/>
        </p:nvSpPr>
        <p:spPr bwMode="auto">
          <a:xfrm flipH="0" flipV="0">
            <a:off x="632331" y="4317753"/>
            <a:ext cx="3811003" cy="20120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 sz="1400" i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400" i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La keyword `static` también se puede usar en los parametros de tipo array:</a:t>
            </a:r>
            <a:r>
              <a:rPr sz="1400">
                <a:latin typeface="Noto Sans"/>
                <a:ea typeface="Noto Sans"/>
                <a:cs typeface="Noto Sans"/>
              </a:rPr>
              <a:t> </a:t>
            </a:r>
            <a:endParaRPr sz="1400"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200" b="1" i="0" u="none">
              <a:solidFill>
                <a:srgbClr val="445588"/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4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foo[</a:t>
            </a:r>
            <a:r>
              <a:rPr sz="14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static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42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])</a:t>
            </a: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400" b="0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600"/>
          </a:p>
          <a:p>
            <a:pPr>
              <a:defRPr/>
            </a:pPr>
            <a:r>
              <a:rPr sz="14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Número mínimo de elementos que el array debe tener.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66091717" name=""/>
          <p:cNvSpPr txBox="1"/>
          <p:nvPr/>
        </p:nvSpPr>
        <p:spPr bwMode="auto">
          <a:xfrm flipH="0" flipV="0">
            <a:off x="632331" y="3789577"/>
            <a:ext cx="2384468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Arrays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205258290" name=""/>
          <p:cNvSpPr txBox="1"/>
          <p:nvPr/>
        </p:nvSpPr>
        <p:spPr bwMode="auto">
          <a:xfrm flipH="0" flipV="0">
            <a:off x="632331" y="2137819"/>
            <a:ext cx="2388428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Otras funciones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360186963" name=""/>
          <p:cNvSpPr/>
          <p:nvPr/>
        </p:nvSpPr>
        <p:spPr bwMode="auto">
          <a:xfrm>
            <a:off x="632331" y="4235001"/>
            <a:ext cx="3325529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print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m,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arr[][n])</a:t>
            </a:r>
            <a:endParaRPr/>
          </a:p>
        </p:txBody>
      </p:sp>
      <p:sp>
        <p:nvSpPr>
          <p:cNvPr id="1494384137" name=""/>
          <p:cNvSpPr/>
          <p:nvPr/>
        </p:nvSpPr>
        <p:spPr bwMode="auto">
          <a:xfrm flipH="0" flipV="0">
            <a:off x="632331" y="2583243"/>
            <a:ext cx="5172718" cy="5794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&lt;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type&gt; (*&lt;def name&gt;)(&lt;parameters&gt;);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(&lt;def name&gt; func1)</a:t>
            </a:r>
            <a:endParaRPr/>
          </a:p>
        </p:txBody>
      </p:sp>
      <p:sp>
        <p:nvSpPr>
          <p:cNvPr id="1590374702" name=""/>
          <p:cNvSpPr txBox="1"/>
          <p:nvPr/>
        </p:nvSpPr>
        <p:spPr bwMode="auto">
          <a:xfrm flipH="0" flipV="0">
            <a:off x="6097623" y="2336119"/>
            <a:ext cx="2778051" cy="1067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Las funciones en muchos statements acaban usandose implicitamente como punteros.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4362796" name=""/>
          <p:cNvSpPr txBox="1"/>
          <p:nvPr/>
        </p:nvSpPr>
        <p:spPr bwMode="auto">
          <a:xfrm flipH="0" flipV="0">
            <a:off x="5514278" y="4317753"/>
            <a:ext cx="3267645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Cuidado con la </a:t>
            </a:r>
            <a:r>
              <a:rPr sz="1600"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decadencia de arrays</a:t>
            </a:r>
            <a:r>
              <a:rPr sz="1600" i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</a:t>
            </a:r>
            <a:r>
              <a:rPr sz="1600" i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Al pasarlo dentro de una función acaba tratandose como un puntero a integers en vez de un array. El tamaño se pierde.</a:t>
            </a:r>
            <a:endParaRPr sz="1600" i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2103199849" name=""/>
          <p:cNvSpPr txBox="1"/>
          <p:nvPr/>
        </p:nvSpPr>
        <p:spPr bwMode="auto">
          <a:xfrm flipH="0" flipV="0">
            <a:off x="579369" y="1541313"/>
            <a:ext cx="679756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Todo esto es también válido dentro de structs</a:t>
            </a:r>
            <a:endParaRPr i="1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0802599" name=""/>
          <p:cNvSpPr txBox="1"/>
          <p:nvPr/>
        </p:nvSpPr>
        <p:spPr bwMode="auto">
          <a:xfrm flipH="0" flipV="0">
            <a:off x="579370" y="640548"/>
            <a:ext cx="5171278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Funciones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355415474" name=""/>
          <p:cNvSpPr txBox="1"/>
          <p:nvPr/>
        </p:nvSpPr>
        <p:spPr bwMode="auto">
          <a:xfrm flipH="0" flipV="0">
            <a:off x="4261158" y="427188"/>
            <a:ext cx="4593547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Elipsis como argumentos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20983109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2143120" name=""/>
          <p:cNvSpPr txBox="1"/>
          <p:nvPr/>
        </p:nvSpPr>
        <p:spPr bwMode="auto">
          <a:xfrm flipH="0" flipV="0">
            <a:off x="651367" y="1575954"/>
            <a:ext cx="30064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&lt;stdarg.h&gt;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1449765" name=""/>
          <p:cNvSpPr/>
          <p:nvPr/>
        </p:nvSpPr>
        <p:spPr bwMode="auto">
          <a:xfrm>
            <a:off x="651367" y="2095665"/>
            <a:ext cx="3079922" cy="408467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sum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count, ...)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va_list args;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tot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El segundo argumento es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el último argumento antes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0" i="1" u="none">
                <a:solidFill>
                  <a:srgbClr val="999988"/>
                </a:solidFill>
                <a:latin typeface="Arial"/>
                <a:ea typeface="Arial"/>
                <a:cs typeface="Arial"/>
              </a:rPr>
              <a:t>// de la elipsis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va_start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(args, count);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i &lt; count; i++) 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tot = tot +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va_arg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(args,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}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va_end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(args);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tot;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1163834296" name=""/>
          <p:cNvSpPr/>
          <p:nvPr/>
        </p:nvSpPr>
        <p:spPr bwMode="auto">
          <a:xfrm>
            <a:off x="4261158" y="2066045"/>
            <a:ext cx="3823607" cy="106715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va_start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(va_list ap, parmN)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va_arg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(va_list ap, type)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va_end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(va_list ap)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va_copy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 va_list dest, va_list src)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</p:txBody>
      </p:sp>
      <p:sp>
        <p:nvSpPr>
          <p:cNvPr id="1040243736" name=""/>
          <p:cNvSpPr/>
          <p:nvPr/>
        </p:nvSpPr>
        <p:spPr bwMode="auto">
          <a:xfrm flipH="0" flipV="0">
            <a:off x="579369" y="2058784"/>
            <a:ext cx="3150480" cy="4158442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982631013" name=""/>
          <p:cNvSpPr/>
          <p:nvPr/>
        </p:nvSpPr>
        <p:spPr bwMode="auto">
          <a:xfrm flipH="0" flipV="0">
            <a:off x="4223828" y="2066045"/>
            <a:ext cx="3860938" cy="1144385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455545073" name=""/>
          <p:cNvSpPr txBox="1"/>
          <p:nvPr/>
        </p:nvSpPr>
        <p:spPr bwMode="auto">
          <a:xfrm flipH="0" flipV="0">
            <a:off x="4226522" y="3519747"/>
            <a:ext cx="3925958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Elipsis: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Operador de parametros variables en una función (lo que usa </a:t>
            </a:r>
            <a:r>
              <a:rPr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printf()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)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Primero se declara una lista variable, la inicializamos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, y por cada llamada de función nos devuelve el siguiente argumento.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1310356" name=""/>
          <p:cNvSpPr txBox="1"/>
          <p:nvPr/>
        </p:nvSpPr>
        <p:spPr bwMode="auto">
          <a:xfrm flipH="0" flipV="0">
            <a:off x="579371" y="640549"/>
            <a:ext cx="517487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Punteros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03502535" name=""/>
          <p:cNvSpPr txBox="1"/>
          <p:nvPr/>
        </p:nvSpPr>
        <p:spPr bwMode="auto">
          <a:xfrm flipH="0" flipV="0">
            <a:off x="4261159" y="427189"/>
            <a:ext cx="4595708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Aritmética de punteros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402724897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54114643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8B12ED-CF63-4B09-7BB4-CA4DDF178A4E}" type="slidenum">
              <a:rPr lang="es-ES"/>
              <a:t/>
            </a:fld>
            <a:endParaRPr/>
          </a:p>
        </p:txBody>
      </p:sp>
      <p:pic>
        <p:nvPicPr>
          <p:cNvPr id="7060213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3637" y="1849741"/>
            <a:ext cx="8068003" cy="2410601"/>
          </a:xfrm>
          <a:prstGeom prst="rect">
            <a:avLst/>
          </a:prstGeom>
        </p:spPr>
      </p:pic>
      <p:sp>
        <p:nvSpPr>
          <p:cNvPr id="1469795517" name=""/>
          <p:cNvSpPr/>
          <p:nvPr/>
        </p:nvSpPr>
        <p:spPr bwMode="auto">
          <a:xfrm flipH="0" flipV="0">
            <a:off x="458425" y="5418923"/>
            <a:ext cx="170542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*(&amp;ptr+</a:t>
            </a:r>
            <a:r>
              <a:rPr sz="18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- ptr</a:t>
            </a:r>
            <a:endParaRPr sz="2000"/>
          </a:p>
        </p:txBody>
      </p:sp>
      <p:sp>
        <p:nvSpPr>
          <p:cNvPr id="1583188829" name=""/>
          <p:cNvSpPr/>
          <p:nvPr/>
        </p:nvSpPr>
        <p:spPr bwMode="auto">
          <a:xfrm flipH="0" flipV="0">
            <a:off x="2385687" y="5418922"/>
            <a:ext cx="277238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8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(ptr) / </a:t>
            </a:r>
            <a:r>
              <a:rPr sz="18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(ptr[</a:t>
            </a:r>
            <a:r>
              <a:rPr sz="18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])</a:t>
            </a:r>
            <a:endParaRPr sz="2000"/>
          </a:p>
        </p:txBody>
      </p:sp>
      <p:sp>
        <p:nvSpPr>
          <p:cNvPr id="205593355" name=""/>
          <p:cNvSpPr txBox="1"/>
          <p:nvPr/>
        </p:nvSpPr>
        <p:spPr bwMode="auto">
          <a:xfrm flipH="0" flipV="0">
            <a:off x="2050051" y="5418922"/>
            <a:ext cx="335636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=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526920722" name=""/>
          <p:cNvSpPr txBox="1"/>
          <p:nvPr/>
        </p:nvSpPr>
        <p:spPr bwMode="auto">
          <a:xfrm flipH="0" flipV="0">
            <a:off x="451031" y="4613101"/>
            <a:ext cx="494679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Principalmente útil para sacar la longitud del array o iterar posiciones.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2489398" name=""/>
          <p:cNvSpPr txBox="1"/>
          <p:nvPr/>
        </p:nvSpPr>
        <p:spPr bwMode="auto">
          <a:xfrm flipH="0" flipV="0">
            <a:off x="579371" y="640549"/>
            <a:ext cx="517487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Punteros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952718341" name=""/>
          <p:cNvSpPr txBox="1"/>
          <p:nvPr/>
        </p:nvSpPr>
        <p:spPr bwMode="auto">
          <a:xfrm flipH="0" flipV="0">
            <a:off x="4261159" y="427189"/>
            <a:ext cx="4605788" cy="9452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Técnica de la “espiral”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821052130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97381914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FB47EEA-F8F9-A135-FACC-C50BDA26A17F}" type="slidenum">
              <a:rPr lang="es-ES"/>
              <a:t/>
            </a:fld>
            <a:endParaRPr/>
          </a:p>
        </p:txBody>
      </p:sp>
      <p:pic>
        <p:nvPicPr>
          <p:cNvPr id="12167907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598911" y="1829144"/>
            <a:ext cx="5946177" cy="2310766"/>
          </a:xfrm>
          <a:prstGeom prst="rect">
            <a:avLst/>
          </a:prstGeom>
        </p:spPr>
      </p:pic>
      <p:sp>
        <p:nvSpPr>
          <p:cNvPr id="1450474209" name=""/>
          <p:cNvSpPr txBox="1"/>
          <p:nvPr/>
        </p:nvSpPr>
        <p:spPr bwMode="auto">
          <a:xfrm flipH="0" flipV="0">
            <a:off x="858136" y="4320886"/>
            <a:ext cx="7803109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“funcPtrArray es un array de 10 elementos de tipo puntero a funciones que aceptan un puntero a un carácter y un double, que devuelven un puntero a un array de 5 elementos de tipo integer.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”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595508145" name=""/>
          <p:cNvSpPr txBox="1"/>
          <p:nvPr/>
        </p:nvSpPr>
        <p:spPr bwMode="auto">
          <a:xfrm flipH="0" flipV="0">
            <a:off x="858136" y="5441589"/>
            <a:ext cx="6876038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Primero a la derecha, leyendo la declaración en forma de espiral, de forma literal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 Los paréntesis han 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de ser leidos completamente antes de pasar a una capa exterior.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9804407" name=""/>
          <p:cNvSpPr txBox="1"/>
          <p:nvPr/>
        </p:nvSpPr>
        <p:spPr bwMode="auto">
          <a:xfrm flipH="0" flipV="0">
            <a:off x="579371" y="640549"/>
            <a:ext cx="517487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Punteros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40761739" name=""/>
          <p:cNvSpPr txBox="1"/>
          <p:nvPr/>
        </p:nvSpPr>
        <p:spPr bwMode="auto">
          <a:xfrm flipH="0" flipV="0">
            <a:off x="4261159" y="640549"/>
            <a:ext cx="460902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void* ptr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339373746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21252305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216270F-06E0-3678-7400-C5070B3902B2}" type="slidenum">
              <a:rPr lang="es-ES"/>
              <a:t/>
            </a:fld>
            <a:endParaRPr/>
          </a:p>
        </p:txBody>
      </p:sp>
      <p:sp>
        <p:nvSpPr>
          <p:cNvPr id="833964222" name=""/>
          <p:cNvSpPr/>
          <p:nvPr/>
        </p:nvSpPr>
        <p:spPr bwMode="auto">
          <a:xfrm>
            <a:off x="579370" y="2058785"/>
            <a:ext cx="3990490" cy="23473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&lt;stdio.h&gt;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main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num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*ptr = &amp;num;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"Value of num: %d\n"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*(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*)ptr);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return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/>
          </a:p>
        </p:txBody>
      </p:sp>
      <p:sp>
        <p:nvSpPr>
          <p:cNvPr id="130298519" name=""/>
          <p:cNvSpPr/>
          <p:nvPr/>
        </p:nvSpPr>
        <p:spPr bwMode="auto">
          <a:xfrm flipH="0" flipV="0">
            <a:off x="579370" y="2058785"/>
            <a:ext cx="3898268" cy="2347319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cxnSp>
        <p:nvCxnSpPr>
          <p:cNvPr id="0" name=""/>
          <p:cNvCxnSpPr>
            <a:cxnSpLocks/>
            <a:endCxn id="808741865" idx="1"/>
          </p:cNvCxnSpPr>
          <p:nvPr/>
        </p:nvCxnSpPr>
        <p:spPr bwMode="auto">
          <a:xfrm rot="0" flipH="0" flipV="1">
            <a:off x="3810886" y="2704947"/>
            <a:ext cx="1194954" cy="897234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741865" name=""/>
          <p:cNvSpPr txBox="1"/>
          <p:nvPr/>
        </p:nvSpPr>
        <p:spPr bwMode="auto">
          <a:xfrm flipH="0" flipV="0">
            <a:off x="5005840" y="2415207"/>
            <a:ext cx="3573267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Hay que castear el puntero antes de dereferenciarlo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972488717" name=""/>
          <p:cNvSpPr txBox="1"/>
          <p:nvPr/>
        </p:nvSpPr>
        <p:spPr bwMode="auto">
          <a:xfrm flipH="0" flipV="0">
            <a:off x="668445" y="5212772"/>
            <a:ext cx="7620548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En funciones también se suele usar para programación genérica.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772594647" name=""/>
          <p:cNvSpPr/>
          <p:nvPr/>
        </p:nvSpPr>
        <p:spPr bwMode="auto">
          <a:xfrm>
            <a:off x="966940" y="5685069"/>
            <a:ext cx="3123128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func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*ptr,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char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type)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</p:txBody>
      </p:sp>
      <p:sp>
        <p:nvSpPr>
          <p:cNvPr id="1165291872" name=""/>
          <p:cNvSpPr txBox="1"/>
          <p:nvPr/>
        </p:nvSpPr>
        <p:spPr bwMode="auto">
          <a:xfrm flipH="0" flipV="0">
            <a:off x="5005840" y="3217385"/>
            <a:ext cx="3446296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Sirve para almacenar el puntero de un tipo que no tienes claro que va a ocuparlo</a:t>
            </a: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cs typeface="Noto Sans"/>
              </a:rPr>
              <a:t>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1447108" name=""/>
          <p:cNvSpPr txBox="1"/>
          <p:nvPr/>
        </p:nvSpPr>
        <p:spPr bwMode="auto">
          <a:xfrm flipH="0" flipV="0">
            <a:off x="579373" y="640554"/>
            <a:ext cx="512565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Compilación de archivos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pic>
        <p:nvPicPr>
          <p:cNvPr id="17070174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7773469" y="242454"/>
            <a:ext cx="918941" cy="1084352"/>
          </a:xfrm>
          <a:prstGeom prst="rect">
            <a:avLst/>
          </a:prstGeom>
        </p:spPr>
      </p:pic>
      <p:pic>
        <p:nvPicPr>
          <p:cNvPr id="7864320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033168" y="1764784"/>
            <a:ext cx="7261602" cy="4682993"/>
          </a:xfrm>
          <a:prstGeom prst="rect">
            <a:avLst/>
          </a:prstGeom>
        </p:spPr>
      </p:pic>
      <p:sp>
        <p:nvSpPr>
          <p:cNvPr id="401827919" name=""/>
          <p:cNvSpPr txBox="1"/>
          <p:nvPr/>
        </p:nvSpPr>
        <p:spPr bwMode="auto">
          <a:xfrm flipH="0" flipV="0">
            <a:off x="3639285" y="2619900"/>
            <a:ext cx="5179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-E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597327881" name=""/>
          <p:cNvSpPr txBox="1"/>
          <p:nvPr/>
        </p:nvSpPr>
        <p:spPr bwMode="auto">
          <a:xfrm flipH="0" flipV="0">
            <a:off x="5062220" y="3421017"/>
            <a:ext cx="96980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-S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213138358" name=""/>
          <p:cNvSpPr txBox="1"/>
          <p:nvPr/>
        </p:nvSpPr>
        <p:spPr bwMode="auto">
          <a:xfrm flipH="0" flipV="0">
            <a:off x="6427758" y="4198449"/>
            <a:ext cx="57272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-c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838508015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38428694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9F7D111-A58C-38BD-EAEC-08E6CFB4C51D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3897857" name=""/>
          <p:cNvSpPr txBox="1"/>
          <p:nvPr/>
        </p:nvSpPr>
        <p:spPr bwMode="auto">
          <a:xfrm flipH="0" flipV="0">
            <a:off x="579371" y="640549"/>
            <a:ext cx="517739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Memoria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012280200" name=""/>
          <p:cNvSpPr txBox="1"/>
          <p:nvPr/>
        </p:nvSpPr>
        <p:spPr bwMode="auto">
          <a:xfrm flipH="0" flipV="0">
            <a:off x="4261159" y="640549"/>
            <a:ext cx="462558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Malloc family / Free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342396931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3043845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9AF4E10-09C0-FA7E-241E-E92733103688}" type="slidenum">
              <a:rPr lang="es-ES"/>
              <a:t/>
            </a:fld>
            <a:endParaRPr/>
          </a:p>
        </p:txBody>
      </p:sp>
      <p:sp>
        <p:nvSpPr>
          <p:cNvPr id="588033471" name=""/>
          <p:cNvSpPr txBox="1"/>
          <p:nvPr/>
        </p:nvSpPr>
        <p:spPr bwMode="auto">
          <a:xfrm flipH="0" flipV="0">
            <a:off x="4919248" y="4414173"/>
            <a:ext cx="4054254" cy="1798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El segmento DATA se maneja automáticamente, lo que se aloca manualmente </a:t>
            </a:r>
            <a:r>
              <a:rPr sz="1600" b="1" i="1" u="sng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NO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=&gt; free(puntero devuelto por malloc)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Este también reserva el espacio -&gt; Puede haber contenido residual dentro</a:t>
            </a:r>
            <a:endParaRPr sz="16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4312421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87715" y="2011537"/>
            <a:ext cx="8241042" cy="4201315"/>
          </a:xfrm>
          <a:prstGeom prst="rect">
            <a:avLst/>
          </a:prstGeom>
        </p:spPr>
      </p:pic>
      <p:sp>
        <p:nvSpPr>
          <p:cNvPr id="1765974946" name=""/>
          <p:cNvSpPr txBox="1"/>
          <p:nvPr/>
        </p:nvSpPr>
        <p:spPr bwMode="auto">
          <a:xfrm flipH="0" flipV="0">
            <a:off x="579370" y="1575954"/>
            <a:ext cx="300432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&lt;stdlib.h&gt;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9271540" name=""/>
          <p:cNvSpPr txBox="1"/>
          <p:nvPr/>
        </p:nvSpPr>
        <p:spPr bwMode="auto">
          <a:xfrm flipH="0" flipV="0">
            <a:off x="579371" y="640549"/>
            <a:ext cx="517739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Memoria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165275106" name=""/>
          <p:cNvSpPr txBox="1"/>
          <p:nvPr/>
        </p:nvSpPr>
        <p:spPr bwMode="auto">
          <a:xfrm flipH="0" flipV="0">
            <a:off x="4261159" y="640549"/>
            <a:ext cx="462774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Memset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487275369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78167423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AD38883-2026-00BC-8D92-CFA513269018}" type="slidenum">
              <a:rPr lang="es-ES"/>
              <a:t/>
            </a:fld>
            <a:endParaRPr/>
          </a:p>
        </p:txBody>
      </p:sp>
      <p:sp>
        <p:nvSpPr>
          <p:cNvPr id="1331242475" name=""/>
          <p:cNvSpPr/>
          <p:nvPr/>
        </p:nvSpPr>
        <p:spPr bwMode="auto">
          <a:xfrm flipH="0" flipV="0">
            <a:off x="579370" y="2157845"/>
            <a:ext cx="4704789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memset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*dest,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size_t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count)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</p:txBody>
      </p:sp>
      <p:sp>
        <p:nvSpPr>
          <p:cNvPr id="1729107680" name=""/>
          <p:cNvSpPr txBox="1"/>
          <p:nvPr/>
        </p:nvSpPr>
        <p:spPr bwMode="auto">
          <a:xfrm flipH="0" flipV="0">
            <a:off x="4572000" y="3679760"/>
            <a:ext cx="4140651" cy="17377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Se usa para rellenar la memoria con el argumento “c”.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Útil para inicializar espacios de memoria alocados con malloc o para vaciar un array.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pic>
        <p:nvPicPr>
          <p:cNvPr id="174787571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9370" y="2801227"/>
            <a:ext cx="2875724" cy="3555122"/>
          </a:xfrm>
          <a:prstGeom prst="rect">
            <a:avLst/>
          </a:prstGeom>
        </p:spPr>
      </p:pic>
      <p:sp>
        <p:nvSpPr>
          <p:cNvPr id="1394854283" name=""/>
          <p:cNvSpPr/>
          <p:nvPr/>
        </p:nvSpPr>
        <p:spPr bwMode="auto">
          <a:xfrm flipH="0" flipV="0">
            <a:off x="579370" y="2157845"/>
            <a:ext cx="4374515" cy="387927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sp>
        <p:nvSpPr>
          <p:cNvPr id="741982586" name=""/>
          <p:cNvSpPr txBox="1"/>
          <p:nvPr/>
        </p:nvSpPr>
        <p:spPr bwMode="auto">
          <a:xfrm flipH="0" flipV="0">
            <a:off x="579370" y="1575954"/>
            <a:ext cx="30046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&lt;stdlib.h&gt;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855463" name=""/>
          <p:cNvSpPr txBox="1"/>
          <p:nvPr/>
        </p:nvSpPr>
        <p:spPr bwMode="auto">
          <a:xfrm flipH="0" flipV="0">
            <a:off x="579371" y="640549"/>
            <a:ext cx="5177399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Memoria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303179118" name=""/>
          <p:cNvSpPr txBox="1"/>
          <p:nvPr/>
        </p:nvSpPr>
        <p:spPr bwMode="auto">
          <a:xfrm flipH="0" flipV="0">
            <a:off x="4261159" y="640549"/>
            <a:ext cx="463098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Memcpy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874734760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34837555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F979EA-4303-3182-17CB-52DD5DA7B0AD}" type="slidenum">
              <a:rPr lang="es-ES"/>
              <a:t/>
            </a:fld>
            <a:endParaRPr/>
          </a:p>
        </p:txBody>
      </p:sp>
      <p:sp>
        <p:nvSpPr>
          <p:cNvPr id="1870200058" name=""/>
          <p:cNvSpPr/>
          <p:nvPr/>
        </p:nvSpPr>
        <p:spPr bwMode="auto">
          <a:xfrm flipH="0" flipV="0">
            <a:off x="579370" y="2157844"/>
            <a:ext cx="6516297" cy="33563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memcpy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*dest,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const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*src,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size_t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count)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</p:txBody>
      </p:sp>
      <p:sp>
        <p:nvSpPr>
          <p:cNvPr id="658750977" name=""/>
          <p:cNvSpPr/>
          <p:nvPr/>
        </p:nvSpPr>
        <p:spPr bwMode="auto">
          <a:xfrm flipH="0" flipV="0">
            <a:off x="579370" y="2157844"/>
            <a:ext cx="5456901" cy="387927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sz="1400"/>
          </a:p>
        </p:txBody>
      </p:sp>
      <p:pic>
        <p:nvPicPr>
          <p:cNvPr id="20282751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79370" y="2806857"/>
            <a:ext cx="4674020" cy="3710305"/>
          </a:xfrm>
          <a:prstGeom prst="rect">
            <a:avLst/>
          </a:prstGeom>
        </p:spPr>
      </p:pic>
      <p:sp>
        <p:nvSpPr>
          <p:cNvPr id="1379984125" name=""/>
          <p:cNvSpPr txBox="1"/>
          <p:nvPr/>
        </p:nvSpPr>
        <p:spPr bwMode="auto">
          <a:xfrm flipH="0" flipV="0">
            <a:off x="5568681" y="4067468"/>
            <a:ext cx="3183928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Copia literalmente el trozo de memoria al que se apunta, al destino que pasamos como argumento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409152659" name=""/>
          <p:cNvSpPr txBox="1"/>
          <p:nvPr/>
        </p:nvSpPr>
        <p:spPr bwMode="auto">
          <a:xfrm flipH="0" flipV="0">
            <a:off x="579370" y="1575954"/>
            <a:ext cx="30046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&lt;stdlib.h&gt;</a:t>
            </a:r>
            <a:endParaRPr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1705413" name=""/>
          <p:cNvSpPr txBox="1"/>
          <p:nvPr/>
        </p:nvSpPr>
        <p:spPr bwMode="auto">
          <a:xfrm flipH="0" flipV="0">
            <a:off x="900417" y="2839169"/>
            <a:ext cx="5565810" cy="246923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305908" indent="-305908" algn="l">
              <a:buFont typeface="Arial"/>
              <a:buChar char="–"/>
              <a:defRPr/>
            </a:pPr>
            <a:r>
              <a:rPr sz="2600" b="0" u="sng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  <a:hlinkClick r:id="rId3" tooltip="https://www.ibm.com/docs/en/i/7.5?topic=languages-c-c"/>
              </a:rPr>
              <a:t>IBM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  <a:p>
            <a:pPr marL="305908" indent="-305908" algn="l">
              <a:buFont typeface="Arial"/>
              <a:buChar char="–"/>
              <a:defRPr/>
            </a:pPr>
            <a:r>
              <a:rPr sz="2600" b="0" u="sng">
                <a:solidFill>
                  <a:schemeClr val="hlink"/>
                </a:solidFill>
                <a:latin typeface="Noto Sans Mono SemiBold"/>
                <a:cs typeface="Noto Sans Mono SemiBold"/>
                <a:hlinkClick r:id="rId4" tooltip="https://github.com/acaldero/uc3m_c"/>
              </a:rPr>
              <a:t>acaldero/uc3m_c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  <a:p>
            <a:pPr marL="305908" indent="-305908" algn="l">
              <a:buFont typeface="Arial"/>
              <a:buChar char="–"/>
              <a:defRPr/>
            </a:pPr>
            <a:r>
              <a:rPr sz="2600" b="0" u="sng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  <a:hlinkClick r:id="rId5" tooltip="https://gcc.gnu.org/onlinedocs/gcc-4.1.2/gcc/"/>
              </a:rPr>
              <a:t>GCC reference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  <a:p>
            <a:pPr marL="305908" indent="-305908" algn="l">
              <a:buFont typeface="Arial"/>
              <a:buChar char="–"/>
              <a:defRPr/>
            </a:pPr>
            <a:r>
              <a:rPr sz="2600" b="0" u="sng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  <a:hlinkClick r:id="rId6" tooltip="https://en.cppreference.com/w/c"/>
              </a:rPr>
              <a:t>cppreference.com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  <a:p>
            <a:pPr marL="305908" indent="-305908" algn="l">
              <a:buFont typeface="Arial"/>
              <a:buChar char="–"/>
              <a:defRPr/>
            </a:pPr>
            <a:r>
              <a:rPr sz="2600" b="0" u="sng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  <a:hlinkClick r:id="rId7" tooltip="https://www.gnu.org/software/gnu-c-manual/gnu-c-manual.html"/>
              </a:rPr>
              <a:t>GNU C reference manual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  <a:p>
            <a:pPr marL="305907" indent="-305907" algn="l">
              <a:buFont typeface="Arial"/>
              <a:buChar char="–"/>
              <a:defRPr/>
            </a:pPr>
            <a:r>
              <a:rPr sz="2600" b="0" u="sng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  <a:hlinkClick r:id="rId8" tooltip="https://pubs.opengroup.org/onlinepubs/9799919799/"/>
              </a:rPr>
              <a:t>The Open Group</a:t>
            </a:r>
            <a:endParaRPr sz="2600" b="0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561658054" name=""/>
          <p:cNvSpPr txBox="1"/>
          <p:nvPr/>
        </p:nvSpPr>
        <p:spPr bwMode="auto">
          <a:xfrm flipH="0" flipV="0">
            <a:off x="579372" y="640553"/>
            <a:ext cx="4903437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Enlaces de interés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174118710" name=""/>
          <p:cNvSpPr/>
          <p:nvPr/>
        </p:nvSpPr>
        <p:spPr bwMode="auto">
          <a:xfrm flipH="0" flipV="0">
            <a:off x="-345474" y="1463382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08701891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86B3292-1D79-C944-32A0-C5E28A275F08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962068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555197" y="493158"/>
            <a:ext cx="6033600" cy="6033600"/>
          </a:xfrm>
          <a:prstGeom prst="rect">
            <a:avLst/>
          </a:prstGeom>
        </p:spPr>
      </p:pic>
      <p:sp>
        <p:nvSpPr>
          <p:cNvPr id="997505533" name="Título 1"/>
          <p:cNvSpPr>
            <a:spLocks noGrp="1"/>
          </p:cNvSpPr>
          <p:nvPr>
            <p:ph type="ctrTitle"/>
          </p:nvPr>
        </p:nvSpPr>
        <p:spPr bwMode="auto">
          <a:xfrm>
            <a:off x="1142997" y="2175596"/>
            <a:ext cx="6858000" cy="2387598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 algn="l">
              <a:defRPr/>
            </a:pP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C no es complicado, </a:t>
            </a:r>
            <a:b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</a:b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solo juguetón</a:t>
            </a: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,</a:t>
            </a:r>
            <a:b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</a:br>
            <a:b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</a:br>
            <a:r>
              <a: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Gracias!</a:t>
            </a:r>
            <a:endParaRPr sz="2800" b="1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940891771" name="Subtítulo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1142998" y="4563195"/>
            <a:ext cx="6858000" cy="14635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endParaRPr sz="2200" b="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  <a:p>
            <a:pPr algn="l">
              <a:defRPr/>
            </a:pPr>
            <a:r>
              <a:rPr sz="2200" b="0" i="1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Grupo de Usuarios de Linux</a:t>
            </a:r>
            <a:endParaRPr sz="2200" b="0" i="1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  <a:p>
            <a:pPr algn="l">
              <a:defRPr/>
            </a:pPr>
            <a:r>
              <a:rPr sz="2200" b="0">
                <a:solidFill>
                  <a:schemeClr val="tx1">
                    <a:lumMod val="75000"/>
                    <a:lumOff val="25000"/>
                  </a:schemeClr>
                </a:solidFill>
                <a:latin typeface="Noto Sans Mono SemiBold"/>
                <a:cs typeface="Noto Sans Mono SemiBold"/>
              </a:rPr>
              <a:t>@guluc3m | gul.uc3m.es</a:t>
            </a:r>
            <a:endParaRPr sz="2200" b="0">
              <a:solidFill>
                <a:schemeClr val="tx1">
                  <a:lumMod val="75000"/>
                  <a:lumOff val="2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132462294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39BED3E-0F2D-1775-72BD-7EA8233755E7}" type="slidenum">
              <a:rPr lang="es-ES"/>
              <a:t/>
            </a:fld>
            <a:endParaRPr/>
          </a:p>
        </p:txBody>
      </p:sp>
      <p:sp>
        <p:nvSpPr>
          <p:cNvPr id="1025698931" name=""/>
          <p:cNvSpPr txBox="1"/>
          <p:nvPr/>
        </p:nvSpPr>
        <p:spPr bwMode="auto">
          <a:xfrm flipH="0" flipV="0">
            <a:off x="1142998" y="5955592"/>
            <a:ext cx="2114425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Cualquier duda spameadles a estos</a:t>
            </a:r>
            <a:endParaRPr sz="12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5529225" name=""/>
          <p:cNvSpPr txBox="1"/>
          <p:nvPr/>
        </p:nvSpPr>
        <p:spPr bwMode="auto">
          <a:xfrm flipH="0" flipV="0">
            <a:off x="579373" y="640553"/>
            <a:ext cx="5125653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Compilación de archivos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637426372" name=""/>
          <p:cNvSpPr txBox="1"/>
          <p:nvPr/>
        </p:nvSpPr>
        <p:spPr bwMode="auto">
          <a:xfrm flipH="0" flipV="0">
            <a:off x="5940964" y="3195248"/>
            <a:ext cx="2902566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Juntar todo el código fuente directamente en un ejecutable.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Más fácil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Mayor tiempo de compilación para proyectos grandes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20663723" name=""/>
          <p:cNvSpPr/>
          <p:nvPr/>
        </p:nvSpPr>
        <p:spPr bwMode="auto">
          <a:xfrm flipH="0" flipV="0">
            <a:off x="579371" y="2175911"/>
            <a:ext cx="5556691" cy="4575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gcc -o OUTPUT main.c func1.c ...</a:t>
            </a:r>
            <a:endParaRPr sz="2600"/>
          </a:p>
        </p:txBody>
      </p:sp>
      <p:pic>
        <p:nvPicPr>
          <p:cNvPr id="19841592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673547" y="3267734"/>
            <a:ext cx="4937304" cy="2757536"/>
          </a:xfrm>
          <a:prstGeom prst="rect">
            <a:avLst/>
          </a:prstGeom>
        </p:spPr>
      </p:pic>
      <p:pic>
        <p:nvPicPr>
          <p:cNvPr id="91589159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7773468" y="242453"/>
            <a:ext cx="918941" cy="1084351"/>
          </a:xfrm>
          <a:prstGeom prst="rect">
            <a:avLst/>
          </a:prstGeom>
        </p:spPr>
      </p:pic>
      <p:sp>
        <p:nvSpPr>
          <p:cNvPr id="1070757252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4937796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B8BFD1F-C430-794E-7060-2D577E8D87BB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2571810" name=""/>
          <p:cNvSpPr txBox="1"/>
          <p:nvPr/>
        </p:nvSpPr>
        <p:spPr bwMode="auto">
          <a:xfrm flipH="0" flipV="0">
            <a:off x="579373" y="640553"/>
            <a:ext cx="5125653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Compilación de archivos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489486701" name=""/>
          <p:cNvSpPr txBox="1"/>
          <p:nvPr/>
        </p:nvSpPr>
        <p:spPr bwMode="auto">
          <a:xfrm flipH="0" flipV="0">
            <a:off x="5809887" y="2764225"/>
            <a:ext cx="3177814" cy="3109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Compilar todos los archivos individualmente y enlazarlos luego en un segundo paso.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Menor tiempo de compilación, solo se compilan los que han cambiado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Útil solo si se compila lo que cambia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745303821" name=""/>
          <p:cNvSpPr/>
          <p:nvPr/>
        </p:nvSpPr>
        <p:spPr bwMode="auto">
          <a:xfrm flipH="0" flipV="0">
            <a:off x="505337" y="1986445"/>
            <a:ext cx="4604931" cy="4575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gcc -c main.c func1.c ...</a:t>
            </a:r>
            <a:endParaRPr sz="2400"/>
          </a:p>
        </p:txBody>
      </p:sp>
      <p:sp>
        <p:nvSpPr>
          <p:cNvPr id="1290927663" name=""/>
          <p:cNvSpPr/>
          <p:nvPr/>
        </p:nvSpPr>
        <p:spPr bwMode="auto">
          <a:xfrm flipH="0" flipV="0">
            <a:off x="505337" y="2504965"/>
            <a:ext cx="6242783" cy="4575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gcc -o OUTPUT main.o func1.o ...</a:t>
            </a:r>
            <a:endParaRPr sz="2400"/>
          </a:p>
        </p:txBody>
      </p:sp>
      <p:pic>
        <p:nvPicPr>
          <p:cNvPr id="391269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05337" y="3378910"/>
            <a:ext cx="5149922" cy="2278158"/>
          </a:xfrm>
          <a:prstGeom prst="rect">
            <a:avLst/>
          </a:prstGeom>
        </p:spPr>
      </p:pic>
      <p:pic>
        <p:nvPicPr>
          <p:cNvPr id="12170616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7773468" y="242453"/>
            <a:ext cx="918941" cy="1084351"/>
          </a:xfrm>
          <a:prstGeom prst="rect">
            <a:avLst/>
          </a:prstGeom>
        </p:spPr>
      </p:pic>
      <p:sp>
        <p:nvSpPr>
          <p:cNvPr id="985453100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805452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F35AFF5-6C8E-7F86-6076-A41D241493E5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3049923" name=""/>
          <p:cNvSpPr txBox="1"/>
          <p:nvPr/>
        </p:nvSpPr>
        <p:spPr bwMode="auto">
          <a:xfrm flipH="0" flipV="0">
            <a:off x="579373" y="640553"/>
            <a:ext cx="5125653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Compilación de archivos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909560218" name=""/>
          <p:cNvSpPr txBox="1"/>
          <p:nvPr/>
        </p:nvSpPr>
        <p:spPr bwMode="auto">
          <a:xfrm flipH="0" flipV="0">
            <a:off x="538097" y="1931456"/>
            <a:ext cx="332610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¿Solución? -&gt; Makefiles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944392190" name=""/>
          <p:cNvSpPr/>
          <p:nvPr/>
        </p:nvSpPr>
        <p:spPr bwMode="auto">
          <a:xfrm flipH="0" flipV="0">
            <a:off x="632508" y="2601880"/>
            <a:ext cx="3805654" cy="2530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all : main.o func1.o func2.o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cc -o program main.o func1.o func2.o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main.o : main.c library1.h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cc -c main.c 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func1.o : func1.c library1.h library2.h 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cc -c func1.c 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func2.o : func2.c  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cc -c func2.c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clean :  </a:t>
            </a:r>
            <a:endParaRPr sz="2000"/>
          </a:p>
          <a:p>
            <a:pPr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rm program main.o func1.o func2.o</a:t>
            </a:r>
            <a:endParaRPr sz="2000"/>
          </a:p>
        </p:txBody>
      </p:sp>
      <p:sp>
        <p:nvSpPr>
          <p:cNvPr id="852975846" name=""/>
          <p:cNvSpPr/>
          <p:nvPr/>
        </p:nvSpPr>
        <p:spPr bwMode="auto">
          <a:xfrm flipH="0" flipV="0">
            <a:off x="604752" y="2597384"/>
            <a:ext cx="3832330" cy="2637563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6579913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908106" y="2123784"/>
            <a:ext cx="3674027" cy="4317705"/>
          </a:xfrm>
          <a:prstGeom prst="rect">
            <a:avLst/>
          </a:prstGeom>
        </p:spPr>
      </p:pic>
      <p:pic>
        <p:nvPicPr>
          <p:cNvPr id="40663425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7773468" y="242453"/>
            <a:ext cx="918941" cy="1084351"/>
          </a:xfrm>
          <a:prstGeom prst="rect">
            <a:avLst/>
          </a:prstGeom>
        </p:spPr>
      </p:pic>
      <p:sp>
        <p:nvSpPr>
          <p:cNvPr id="1478381295" name=""/>
          <p:cNvSpPr/>
          <p:nvPr/>
        </p:nvSpPr>
        <p:spPr bwMode="auto">
          <a:xfrm flipH="0" flipV="0">
            <a:off x="538098" y="5340816"/>
            <a:ext cx="4251287" cy="3965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0" i="0" u="none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gcc -MM *.c</a:t>
            </a:r>
            <a:endParaRPr sz="2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99789482" name=""/>
          <p:cNvSpPr txBox="1"/>
          <p:nvPr/>
        </p:nvSpPr>
        <p:spPr bwMode="auto">
          <a:xfrm flipH="0" flipV="0">
            <a:off x="565853" y="5737415"/>
            <a:ext cx="4222090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-M : Todos los headers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18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-MM : Excluye los headers del sistema</a:t>
            </a:r>
            <a:endParaRPr sz="18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603456137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51499304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5549122-DFD7-348A-3CBA-B68475F5B11D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0523969" name=""/>
          <p:cNvSpPr txBox="1"/>
          <p:nvPr/>
        </p:nvSpPr>
        <p:spPr bwMode="auto">
          <a:xfrm flipH="0" flipV="0">
            <a:off x="579373" y="640553"/>
            <a:ext cx="5125653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ea typeface="Noto Sans Mono SemiBold"/>
                <a:cs typeface="Noto Sans Mono SemiBold"/>
              </a:rPr>
              <a:t>Compilación de archivos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155129321" name=""/>
          <p:cNvSpPr txBox="1"/>
          <p:nvPr/>
        </p:nvSpPr>
        <p:spPr bwMode="auto">
          <a:xfrm flipH="0" flipV="0">
            <a:off x="328987" y="1787616"/>
            <a:ext cx="496340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¿Solución a la solución? -&gt; </a:t>
            </a:r>
            <a:r>
              <a:rPr sz="22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CMake</a:t>
            </a:r>
            <a:endParaRPr sz="22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347043287" name=""/>
          <p:cNvSpPr/>
          <p:nvPr/>
        </p:nvSpPr>
        <p:spPr bwMode="auto">
          <a:xfrm flipH="0" flipV="0">
            <a:off x="328989" y="2522175"/>
            <a:ext cx="4154771" cy="3103029"/>
          </a:xfrm>
          <a:prstGeom prst="rect">
            <a:avLst/>
          </a:prstGeom>
          <a:noFill/>
          <a:ln w="19049" cap="flat" cmpd="sng" algn="ctr">
            <a:solidFill>
              <a:srgbClr val="404040"/>
            </a:solidFill>
            <a:prstDash val="sys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75426526" name=""/>
          <p:cNvSpPr/>
          <p:nvPr/>
        </p:nvSpPr>
        <p:spPr bwMode="auto">
          <a:xfrm flipH="0" flipV="0">
            <a:off x="413300" y="2595443"/>
            <a:ext cx="4579803" cy="26521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cmake_minimum_required(VERSION X.XX)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project(Skibidi-Toilet)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set(SRC_DIR ${PROJECT_SOURCE_DIR}/src)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set(INC_DIR ${PROJECT_SOURCE_DIR}/inc)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add_executable(${PROJECT_NAME} ${SRC_DIR}/main.c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            ${SRC_DIR}/func1.c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                 ${SRC_DIR}/func2.c)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400"/>
          </a:p>
          <a:p>
            <a:pPr>
              <a:defRPr/>
            </a:pPr>
            <a:r>
              <a:rPr sz="14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include_directories(${INC_DIR})</a:t>
            </a:r>
            <a:endParaRPr sz="1400"/>
          </a:p>
        </p:txBody>
      </p:sp>
      <p:pic>
        <p:nvPicPr>
          <p:cNvPr id="15900480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633169" y="2595444"/>
            <a:ext cx="4298504" cy="3107352"/>
          </a:xfrm>
          <a:prstGeom prst="rect">
            <a:avLst/>
          </a:prstGeom>
        </p:spPr>
      </p:pic>
      <p:pic>
        <p:nvPicPr>
          <p:cNvPr id="134911267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814095" y="382296"/>
            <a:ext cx="776775" cy="776775"/>
          </a:xfrm>
          <a:prstGeom prst="rect">
            <a:avLst/>
          </a:prstGeom>
        </p:spPr>
      </p:pic>
      <p:sp>
        <p:nvSpPr>
          <p:cNvPr id="1355783975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88245241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A70C8BF-3750-D704-C062-69ED17D93E9B}" type="slidenum">
              <a:rPr lang="es-ES"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4502288" name=""/>
          <p:cNvSpPr txBox="1"/>
          <p:nvPr/>
        </p:nvSpPr>
        <p:spPr bwMode="auto">
          <a:xfrm flipH="0" flipV="0">
            <a:off x="579372" y="640552"/>
            <a:ext cx="5152111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Variables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81797597" name=""/>
          <p:cNvSpPr txBox="1"/>
          <p:nvPr/>
        </p:nvSpPr>
        <p:spPr bwMode="auto">
          <a:xfrm flipH="0" flipV="0">
            <a:off x="6088873" y="640552"/>
            <a:ext cx="268816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Tipos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142716786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60172876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D22BAE8-A607-2D7B-22C2-660ADD1F7DDA}" type="slidenum">
              <a:rPr lang="es-ES"/>
              <a:t/>
            </a:fld>
            <a:endParaRPr/>
          </a:p>
        </p:txBody>
      </p:sp>
      <p:sp>
        <p:nvSpPr>
          <p:cNvPr id="41627430" name=""/>
          <p:cNvSpPr txBox="1"/>
          <p:nvPr/>
        </p:nvSpPr>
        <p:spPr bwMode="auto">
          <a:xfrm flipH="0" flipV="0">
            <a:off x="579371" y="2439785"/>
            <a:ext cx="2436436" cy="2865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l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Void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 algn="l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Naturales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       Byte:  (8 BIT)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       Short: (2 Bytes)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       Int:      (4 bytes)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       Long:  (6 bytes)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 algn="l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Punto flotante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       Float:     (4 bytes)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       Double:  (8 bytes)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l"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 algn="l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Char: (1 byte)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251268843" name=""/>
          <p:cNvSpPr txBox="1"/>
          <p:nvPr/>
        </p:nvSpPr>
        <p:spPr bwMode="auto">
          <a:xfrm flipH="0" flipV="0">
            <a:off x="579371" y="1952438"/>
            <a:ext cx="3456057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sz="20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Tipos de datos primitivos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995796351" name=""/>
          <p:cNvSpPr txBox="1"/>
          <p:nvPr/>
        </p:nvSpPr>
        <p:spPr bwMode="auto">
          <a:xfrm flipH="0" flipV="0">
            <a:off x="4771120" y="2482219"/>
            <a:ext cx="4013835" cy="37189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Locales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: Dentro del scope en el que se declara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Globales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: Fuera de cualquier bloque, solo llamables dentro del mismo archivo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Estáticas: Preserva su ubicación en memoria junto con su valor durante toda la duración del programa.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`static`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 marL="283878" indent="-283878">
              <a:buFont typeface="Arial"/>
              <a:buChar char="–"/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8" indent="-283878">
              <a:buFont typeface="Arial"/>
              <a:buChar char="–"/>
              <a:defRPr/>
            </a:pPr>
            <a:r>
              <a:rPr lang="es-ES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Constantes</a:t>
            </a:r>
            <a:r>
              <a:rPr lang="es-ES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: variables inmodificables</a:t>
            </a:r>
            <a:r>
              <a:rPr lang="es-ES" sz="14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`const`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Externa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: la variable o la función esta definida en otro archivo.</a:t>
            </a: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`extern`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 marL="283879" indent="-283879">
              <a:buFont typeface="Arial"/>
              <a:buChar char="–"/>
              <a:defRPr/>
            </a:pP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1213173640" name=""/>
          <p:cNvSpPr txBox="1"/>
          <p:nvPr/>
        </p:nvSpPr>
        <p:spPr bwMode="auto">
          <a:xfrm flipH="0" flipV="0">
            <a:off x="4771123" y="1952438"/>
            <a:ext cx="345965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s-ES" sz="2000" b="1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Tipos de variables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1" flipV="0">
            <a:off x="4694113" y="5766954"/>
            <a:ext cx="303068" cy="259259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3619383" name=""/>
          <p:cNvSpPr txBox="1"/>
          <p:nvPr/>
        </p:nvSpPr>
        <p:spPr bwMode="auto">
          <a:xfrm flipH="0" flipV="0">
            <a:off x="2413892" y="6026214"/>
            <a:ext cx="228022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Cuidado con las definiciones tentativas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9413632" name=""/>
          <p:cNvSpPr txBox="1"/>
          <p:nvPr/>
        </p:nvSpPr>
        <p:spPr bwMode="auto">
          <a:xfrm flipH="0" flipV="0">
            <a:off x="579372" y="640551"/>
            <a:ext cx="5152110" cy="5185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Variables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2113305194" name=""/>
          <p:cNvSpPr txBox="1"/>
          <p:nvPr/>
        </p:nvSpPr>
        <p:spPr bwMode="auto">
          <a:xfrm flipH="0" flipV="0">
            <a:off x="6088872" y="640551"/>
            <a:ext cx="269275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28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Mono SemiBold"/>
                <a:cs typeface="Noto Sans Mono SemiBold"/>
              </a:rPr>
              <a:t>Casting</a:t>
            </a:r>
            <a:endParaRPr sz="2800" b="1">
              <a:solidFill>
                <a:schemeClr val="tx1">
                  <a:lumMod val="85000"/>
                  <a:lumOff val="15000"/>
                </a:schemeClr>
              </a:solidFill>
              <a:latin typeface="Noto Sans Mono SemiBold"/>
              <a:cs typeface="Noto Sans Mono SemiBold"/>
            </a:endParaRPr>
          </a:p>
        </p:txBody>
      </p:sp>
      <p:sp>
        <p:nvSpPr>
          <p:cNvPr id="448673940" name=""/>
          <p:cNvSpPr/>
          <p:nvPr/>
        </p:nvSpPr>
        <p:spPr bwMode="auto">
          <a:xfrm flipH="0" flipV="0">
            <a:off x="-345475" y="1463383"/>
            <a:ext cx="9646227" cy="779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52118954" name="Marcador de número de diapositiva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7C74431-FA26-32B7-76EC-D696F29225E7}" type="slidenum">
              <a:rPr lang="es-ES"/>
              <a:t/>
            </a:fld>
            <a:endParaRPr/>
          </a:p>
        </p:txBody>
      </p:sp>
      <p:sp>
        <p:nvSpPr>
          <p:cNvPr id="1520384669" name=""/>
          <p:cNvSpPr txBox="1"/>
          <p:nvPr/>
        </p:nvSpPr>
        <p:spPr bwMode="auto">
          <a:xfrm flipH="0" flipV="0">
            <a:off x="742968" y="2329293"/>
            <a:ext cx="3768509" cy="3627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Casting implícito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8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Ocurre durante el uso de operadores con operandos de distinto tipo</a:t>
            </a: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 </a:t>
            </a:r>
            <a:endParaRPr sz="18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8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sz="1800" b="0" i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Norma general</a:t>
            </a: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: El operando de menor precisión toma el tipo del operador de mayor precisión</a:t>
            </a: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.</a:t>
            </a:r>
            <a:endParaRPr sz="18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18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>
              <a:defRPr/>
            </a:pPr>
            <a:r>
              <a:rPr sz="18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Ej. </a:t>
            </a:r>
            <a:endParaRPr sz="18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r>
              <a: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5 * 3.1416</a:t>
            </a:r>
            <a:r>
              <a:rPr sz="1600" b="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 -&gt; Se opera con el 5 pasado a decimal</a:t>
            </a:r>
            <a:endParaRPr sz="1600" b="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sp>
        <p:nvSpPr>
          <p:cNvPr id="525497338" name=""/>
          <p:cNvSpPr txBox="1"/>
          <p:nvPr/>
        </p:nvSpPr>
        <p:spPr bwMode="auto">
          <a:xfrm flipH="0" flipV="0">
            <a:off x="5013120" y="2329293"/>
            <a:ext cx="3811348" cy="30178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Casting explícito</a:t>
            </a: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>
              <a:defRPr/>
            </a:pPr>
            <a:endParaRPr sz="2000" b="1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  <a:p>
            <a:pPr algn="ctr"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(tipo de dato) expresión</a:t>
            </a:r>
            <a:endParaRPr/>
          </a:p>
          <a:p>
            <a:pPr algn="ctr">
              <a:defRPr/>
            </a:pP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Se puede transformar manualmente una expresión al tipo de dato correspondiente.</a:t>
            </a:r>
            <a:endParaRPr>
              <a:solidFill>
                <a:schemeClr val="tx1">
                  <a:lumMod val="75000"/>
                  <a:lumOff val="25000"/>
                </a:schemeClr>
              </a:solidFill>
              <a:latin typeface="Noto Sans"/>
              <a:ea typeface="Noto Sans"/>
              <a:cs typeface="Noto Sans"/>
            </a:endParaRPr>
          </a:p>
          <a:p>
            <a:pPr algn="l">
              <a:defRPr/>
            </a:pP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  <a:p>
            <a:pPr algn="l">
              <a:defRPr/>
            </a:pPr>
            <a:r>
              <a:rPr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Ej.</a:t>
            </a:r>
            <a:endParaRPr sz="1600" b="1" i="0" u="none">
              <a:solidFill>
                <a:srgbClr val="333333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12529003" name=""/>
          <p:cNvSpPr/>
          <p:nvPr/>
        </p:nvSpPr>
        <p:spPr bwMode="auto">
          <a:xfrm>
            <a:off x="4964014" y="5341799"/>
            <a:ext cx="2249715" cy="82332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a = 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5.5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%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b = ((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5.5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%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4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/>
          </a:p>
          <a:p>
            <a:pPr>
              <a:defRPr/>
            </a:pPr>
            <a:r>
              <a:rPr sz="16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printf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"%d\n"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, 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 </a:t>
            </a:r>
            <a:r>
              <a:rPr sz="1600" b="0" i="0" u="none">
                <a:solidFill>
                  <a:srgbClr val="DD1144"/>
                </a:solidFill>
                <a:latin typeface="Arial"/>
                <a:ea typeface="Arial"/>
                <a:cs typeface="Arial"/>
              </a:rPr>
              <a:t>'a'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/>
          </a:p>
        </p:txBody>
      </p:sp>
      <p:sp>
        <p:nvSpPr>
          <p:cNvPr id="1551471148" name=""/>
          <p:cNvSpPr txBox="1"/>
          <p:nvPr/>
        </p:nvSpPr>
        <p:spPr bwMode="auto">
          <a:xfrm flipH="0" flipV="0">
            <a:off x="7125674" y="4615293"/>
            <a:ext cx="1982639" cy="7318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"/>
                <a:ea typeface="Noto Sans"/>
                <a:cs typeface="Noto Sans"/>
              </a:rPr>
              <a:t>Cuidado con los paréntesis, no son lo mismo</a:t>
            </a:r>
            <a:endParaRPr sz="1400">
              <a:solidFill>
                <a:schemeClr val="tx1">
                  <a:lumMod val="75000"/>
                  <a:lumOff val="25000"/>
                </a:schemeClr>
              </a:solidFill>
              <a:latin typeface="Noto Sans"/>
              <a:cs typeface="Noto Sans"/>
            </a:endParaRPr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7106625" y="5467349"/>
            <a:ext cx="219074" cy="304799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6754199" y="5229225"/>
            <a:ext cx="238124" cy="142875"/>
          </a:xfrm>
          <a:prstGeom prst="line">
            <a:avLst/>
          </a:prstGeom>
          <a:ln w="28575" cap="flat" cmpd="sng" algn="ctr">
            <a:solidFill>
              <a:schemeClr val="tx1">
                <a:lumMod val="74901"/>
                <a:lumOff val="25099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ONLYOFFICE/8.2.2.22</Application>
  <PresentationFormat>On-screen Show (4:3)</PresentationFormat>
  <Paragraphs>0</Paragraphs>
  <Slides>34</Slides>
  <Notes>34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</cp:revision>
  <dcterms:modified xsi:type="dcterms:W3CDTF">2025-02-10T11:23:02Z</dcterms:modified>
</cp:coreProperties>
</file>