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1" r:id="rId3"/>
    <p:sldId id="258" r:id="rId4"/>
    <p:sldId id="262" r:id="rId5"/>
    <p:sldId id="25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60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83" autoAdjust="0"/>
  </p:normalViewPr>
  <p:slideViewPr>
    <p:cSldViewPr snapToGrid="0">
      <p:cViewPr varScale="1">
        <p:scale>
          <a:sx n="105" d="100"/>
          <a:sy n="105" d="100"/>
        </p:scale>
        <p:origin x="1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sz="1100" b="0" i="0" u="none" strike="noStrike" cap="none"/>
            </a:lvl1pPr>
            <a:lvl2pPr marL="914400" marR="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sz="1100" b="0" i="0" u="none" strike="noStrike" cap="none"/>
            </a:lvl2pPr>
            <a:lvl3pPr marL="1371600" marR="0" lvl="2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sz="1100" b="0" i="0" u="none" strike="noStrike" cap="none"/>
            </a:lvl3pPr>
            <a:lvl4pPr marL="1828800" marR="0" lvl="3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sz="1100" b="0" i="0" u="none" strike="noStrike" cap="none"/>
            </a:lvl4pPr>
            <a:lvl5pPr marL="2286000" marR="0" lvl="4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sz="1100" b="0" i="0" u="none" strike="noStrike" cap="none"/>
            </a:lvl5pPr>
            <a:lvl6pPr marL="2743200" marR="0" lvl="5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sz="1100" b="0" i="0" u="none" strike="noStrike" cap="none"/>
            </a:lvl6pPr>
            <a:lvl7pPr marL="3200400" marR="0" lvl="6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sz="1100" b="0" i="0" u="none" strike="noStrike" cap="none"/>
            </a:lvl7pPr>
            <a:lvl8pPr marL="3657600" marR="0" lvl="7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sz="1100" b="0" i="0" u="none" strike="noStrike" cap="none"/>
            </a:lvl8pPr>
            <a:lvl9pPr marL="4114800" marR="0" lvl="8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112333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267527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499981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523180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462068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870415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13418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289930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105122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577425"/>
            <a:ext cx="8520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/>
              <a:t>Cross</a:t>
            </a:r>
            <a:r>
              <a:rPr lang="ru-RU" b="1" dirty="0"/>
              <a:t>-</a:t>
            </a:r>
            <a:r>
              <a:rPr lang="en-US" b="1" dirty="0"/>
              <a:t>validation</a:t>
            </a:r>
            <a:endParaRPr lang="ru-RU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313600"/>
            <a:ext cx="8520600" cy="10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dirty="0" err="1" smtClean="0"/>
              <a:t>Верендеев</a:t>
            </a:r>
            <a:r>
              <a:rPr lang="ru-RU" dirty="0" smtClean="0"/>
              <a:t> И</a:t>
            </a:r>
            <a:r>
              <a:rPr lang="en" sz="28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ru-RU" sz="28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М.</a:t>
            </a:r>
            <a:r>
              <a:rPr lang="en" sz="28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М22-501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Вариант </a:t>
            </a:r>
            <a:r>
              <a:rPr lang="ru-RU" dirty="0"/>
              <a:t>1</a:t>
            </a:r>
            <a:r>
              <a:rPr lang="en" sz="28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dirty="0" smtClean="0"/>
              <a:t>02</a:t>
            </a: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510450" y="4686374"/>
            <a:ext cx="81231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ru-RU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 dirty="0"/>
          </a:p>
        </p:txBody>
      </p:sp>
      <p:cxnSp>
        <p:nvCxnSpPr>
          <p:cNvPr id="57" name="Google Shape;57;p13"/>
          <p:cNvCxnSpPr/>
          <p:nvPr/>
        </p:nvCxnSpPr>
        <p:spPr>
          <a:xfrm>
            <a:off x="615150" y="2998025"/>
            <a:ext cx="500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8" name="Google Shape;58;p13" descr="lab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69474" y="47899"/>
            <a:ext cx="1085755" cy="1219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 descr="mephi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650" y="95800"/>
            <a:ext cx="1240423" cy="1218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 descr="logo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9112" y="95800"/>
            <a:ext cx="5235976" cy="8181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2743825" y="860025"/>
            <a:ext cx="3798900" cy="7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1800" i="0" u="none" strike="noStrike" cap="none">
                <a:solidFill>
                  <a:schemeClr val="dk2"/>
                </a:solidFill>
              </a:rPr>
              <a:t>Курс “Машинное обучение”</a:t>
            </a:r>
            <a:endParaRPr sz="1800" i="0" u="none" strike="noStrike" cap="none">
              <a:solidFill>
                <a:schemeClr val="dk2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1400"/>
              <a:t>Лабораторная работа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Результаты исследований</a:t>
            </a:r>
            <a:endParaRPr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200381" y="1024425"/>
            <a:ext cx="3136271" cy="3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1600" b="1" dirty="0"/>
              <a:t>Задание </a:t>
            </a:r>
            <a:r>
              <a:rPr lang="en-US" sz="1600" b="1" dirty="0" smtClean="0"/>
              <a:t>4</a:t>
            </a:r>
            <a:endParaRPr lang="ru-RU" sz="1600" b="1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1400" dirty="0" smtClean="0"/>
              <a:t>Для каждого из значений </a:t>
            </a:r>
            <a:r>
              <a:rPr lang="en-US" sz="1400" dirty="0" smtClean="0"/>
              <a:t>k</a:t>
            </a:r>
            <a:r>
              <a:rPr lang="ru-RU" sz="1400" dirty="0" smtClean="0"/>
              <a:t> из списка (2, 4, 6, 8, 10) были построены графики зависимости ошибки обучения от количества регрессоров </a:t>
            </a:r>
            <a:r>
              <a:rPr lang="en-US" sz="1400" dirty="0" smtClean="0"/>
              <a:t>m</a:t>
            </a:r>
            <a:r>
              <a:rPr lang="ru-RU" sz="1400" dirty="0" smtClean="0"/>
              <a:t>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lang="ru-RU" sz="1400" dirty="0" smtClean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lang="en-US" sz="1400" dirty="0" smtClean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lang="ru-RU" sz="1400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237" y="1272321"/>
            <a:ext cx="2032415" cy="78821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182" y="2060539"/>
            <a:ext cx="2032415" cy="75417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6237" y="2814716"/>
            <a:ext cx="1958590" cy="7602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0181" y="3574991"/>
            <a:ext cx="2032415" cy="76818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3975" y="4266538"/>
            <a:ext cx="1960852" cy="77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4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Результаты исследований</a:t>
            </a:r>
            <a:endParaRPr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200381" y="1024425"/>
            <a:ext cx="8520600" cy="3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1600" b="1" dirty="0"/>
              <a:t>Задание </a:t>
            </a:r>
            <a:r>
              <a:rPr lang="en-US" sz="1600" b="1" dirty="0" smtClean="0"/>
              <a:t>4</a:t>
            </a:r>
            <a:endParaRPr lang="ru-RU" sz="1600" b="1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1400" dirty="0" smtClean="0"/>
              <a:t>Был проведен эксперимент по определения зависимости </a:t>
            </a:r>
            <a:r>
              <a:rPr lang="en-US" sz="1400" dirty="0" smtClean="0"/>
              <a:t>MSE LOO </a:t>
            </a:r>
            <a:r>
              <a:rPr lang="ru-RU" sz="1400" dirty="0" smtClean="0"/>
              <a:t>кросс-</a:t>
            </a:r>
            <a:r>
              <a:rPr lang="ru-RU" sz="1400" dirty="0" err="1" smtClean="0"/>
              <a:t>валидации</a:t>
            </a:r>
            <a:r>
              <a:rPr lang="ru-RU" sz="1400" dirty="0" smtClean="0"/>
              <a:t> от размера используемой выборки.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lang="ru-RU" sz="1400" dirty="0" smtClean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lang="en-US" sz="1400" dirty="0" smtClean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lang="ru-RU" sz="1400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703" y="2046803"/>
            <a:ext cx="6071848" cy="258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6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Результаты исследований</a:t>
            </a:r>
            <a:endParaRPr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200381" y="1024425"/>
            <a:ext cx="3136271" cy="3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1600" b="1" dirty="0"/>
              <a:t>Задание </a:t>
            </a:r>
            <a:r>
              <a:rPr lang="en-US" sz="1600" b="1" dirty="0" smtClean="0"/>
              <a:t>4</a:t>
            </a:r>
            <a:endParaRPr lang="ru-RU" sz="1600" b="1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1400" dirty="0" smtClean="0"/>
              <a:t>Для каждого части используемой выборки из списка (0.1</a:t>
            </a:r>
            <a:r>
              <a:rPr lang="en-US" sz="1400" dirty="0" smtClean="0"/>
              <a:t>, 0.3, 0.5, 0.7, 0.9</a:t>
            </a:r>
            <a:r>
              <a:rPr lang="ru-RU" sz="1400" dirty="0" smtClean="0"/>
              <a:t>) были построены графики зависимости ошибки обучения от количества регрессоров </a:t>
            </a:r>
            <a:r>
              <a:rPr lang="en-US" sz="1400" dirty="0" smtClean="0"/>
              <a:t>m</a:t>
            </a:r>
            <a:r>
              <a:rPr lang="ru-RU" sz="1400" dirty="0" smtClean="0"/>
              <a:t>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lang="ru-RU" sz="1400" dirty="0" smtClean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lang="en-US" sz="1400" dirty="0" smtClean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lang="ru-RU" sz="1400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975" y="1272650"/>
            <a:ext cx="2032415" cy="78756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181" y="2068853"/>
            <a:ext cx="2010294" cy="74586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3975" y="2814716"/>
            <a:ext cx="2032415" cy="75790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6578" y="3572623"/>
            <a:ext cx="2143897" cy="78697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3975" y="4327129"/>
            <a:ext cx="1990230" cy="77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5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Выводы</a:t>
            </a:r>
            <a:endParaRPr dirty="0"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024425"/>
            <a:ext cx="8520600" cy="3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dirty="0" smtClean="0"/>
              <a:t>В данной лабораторной работе были исследованы методы кросс-</a:t>
            </a:r>
            <a:r>
              <a:rPr lang="ru-RU" dirty="0" err="1" smtClean="0"/>
              <a:t>валидации</a:t>
            </a:r>
            <a:r>
              <a:rPr lang="ru-RU" dirty="0" smtClean="0"/>
              <a:t>.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dirty="0" smtClean="0"/>
              <a:t>На исходных данных был определен характер распределения данных и порог, после которого модели начинали переобучаться.</a:t>
            </a:r>
            <a:br>
              <a:rPr lang="ru-RU" dirty="0" smtClean="0"/>
            </a:br>
            <a:r>
              <a:rPr lang="ru-RU" dirty="0" smtClean="0"/>
              <a:t>Были использованы два метода кросс-</a:t>
            </a:r>
            <a:r>
              <a:rPr lang="ru-RU" dirty="0" err="1" smtClean="0"/>
              <a:t>валидации</a:t>
            </a:r>
            <a:r>
              <a:rPr lang="ru-RU" dirty="0" smtClean="0"/>
              <a:t> – </a:t>
            </a:r>
            <a:r>
              <a:rPr lang="en-US" dirty="0" smtClean="0"/>
              <a:t>K-Fold </a:t>
            </a:r>
            <a:r>
              <a:rPr lang="ru-RU" dirty="0" smtClean="0"/>
              <a:t>и </a:t>
            </a:r>
            <a:r>
              <a:rPr lang="en-US" dirty="0" smtClean="0"/>
              <a:t>LOO</a:t>
            </a:r>
            <a:r>
              <a:rPr lang="ru-RU" dirty="0" smtClean="0"/>
              <a:t>. По результатам экспериментов </a:t>
            </a:r>
            <a:r>
              <a:rPr lang="en-US" dirty="0" smtClean="0"/>
              <a:t>LOO </a:t>
            </a:r>
            <a:r>
              <a:rPr lang="ru-RU" dirty="0" smtClean="0"/>
              <a:t>– </a:t>
            </a:r>
            <a:r>
              <a:rPr lang="ru-RU" dirty="0" err="1" smtClean="0"/>
              <a:t>валидация</a:t>
            </a:r>
            <a:r>
              <a:rPr lang="ru-RU" dirty="0" smtClean="0"/>
              <a:t> дает низкие показатели </a:t>
            </a:r>
            <a:r>
              <a:rPr lang="en-US" dirty="0" smtClean="0"/>
              <a:t>MSE</a:t>
            </a:r>
            <a:r>
              <a:rPr lang="ru-RU" dirty="0" smtClean="0"/>
              <a:t> на переобучающихся моделях, что ведет к неверному оцениванию их работы.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dirty="0" smtClean="0"/>
              <a:t>Кроме того, была оценена зависимость кросс-</a:t>
            </a:r>
            <a:r>
              <a:rPr lang="ru-RU" dirty="0" err="1" smtClean="0"/>
              <a:t>валидации</a:t>
            </a:r>
            <a:r>
              <a:rPr lang="ru-RU" dirty="0" smtClean="0"/>
              <a:t> </a:t>
            </a:r>
            <a:r>
              <a:rPr lang="en-US" dirty="0" smtClean="0"/>
              <a:t>K-Fold </a:t>
            </a:r>
            <a:r>
              <a:rPr lang="ru-RU" dirty="0" smtClean="0"/>
              <a:t>от количества </a:t>
            </a:r>
            <a:r>
              <a:rPr lang="ru-RU" dirty="0" err="1" smtClean="0"/>
              <a:t>фолдов</a:t>
            </a:r>
            <a:r>
              <a:rPr lang="ru-RU" dirty="0"/>
              <a:t> </a:t>
            </a:r>
            <a:r>
              <a:rPr lang="ru-RU" dirty="0" smtClean="0"/>
              <a:t>и кросс-</a:t>
            </a:r>
            <a:r>
              <a:rPr lang="ru-RU" dirty="0" err="1" smtClean="0"/>
              <a:t>валидации</a:t>
            </a:r>
            <a:r>
              <a:rPr lang="ru-RU" dirty="0" smtClean="0"/>
              <a:t> </a:t>
            </a:r>
            <a:r>
              <a:rPr lang="en-US" dirty="0" smtClean="0"/>
              <a:t>LOO </a:t>
            </a:r>
            <a:r>
              <a:rPr lang="ru-RU" dirty="0" smtClean="0"/>
              <a:t>от количества исходных данных для кросс-</a:t>
            </a:r>
            <a:r>
              <a:rPr lang="ru-RU" dirty="0" err="1" smtClean="0"/>
              <a:t>валидации</a:t>
            </a:r>
            <a:r>
              <a:rPr lang="ru-RU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Исходные данные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024425"/>
            <a:ext cx="8520600" cy="3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2400" dirty="0"/>
              <a:t>Объем выборки</a:t>
            </a:r>
            <a:r>
              <a:rPr lang="en-US" sz="2400" dirty="0"/>
              <a:t>: </a:t>
            </a:r>
            <a:r>
              <a:rPr lang="en-US" sz="2400" dirty="0" smtClean="0"/>
              <a:t>300 </a:t>
            </a:r>
            <a:r>
              <a:rPr lang="ru-RU" sz="2400" dirty="0"/>
              <a:t>строк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2400" dirty="0"/>
              <a:t>Признаки</a:t>
            </a:r>
            <a:r>
              <a:rPr lang="en-US" sz="2400" dirty="0"/>
              <a:t>: x – </a:t>
            </a:r>
            <a:r>
              <a:rPr lang="ru-RU" sz="2400" dirty="0"/>
              <a:t>независимая переменная</a:t>
            </a:r>
            <a:r>
              <a:rPr lang="en-US" sz="2400" dirty="0"/>
              <a:t>.</a:t>
            </a:r>
            <a:endParaRPr lang="ru-RU" sz="24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2400" dirty="0"/>
              <a:t>Целевое значение</a:t>
            </a:r>
            <a:r>
              <a:rPr lang="en-US" sz="2400" dirty="0"/>
              <a:t>: y – </a:t>
            </a:r>
            <a:r>
              <a:rPr lang="ru-RU" sz="2400" dirty="0"/>
              <a:t>зависимая переменная.</a:t>
            </a:r>
            <a:endParaRPr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120" y="2514351"/>
            <a:ext cx="2082384" cy="211891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761" y="2407009"/>
            <a:ext cx="38671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5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Используемые методы и формулы</a:t>
            </a:r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024425"/>
            <a:ext cx="8520600" cy="3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dirty="0"/>
              <a:t>1) </a:t>
            </a:r>
            <a:r>
              <a:rPr lang="ru-RU" dirty="0"/>
              <a:t>Метод </a:t>
            </a:r>
            <a:r>
              <a:rPr lang="en-US" dirty="0"/>
              <a:t>OLS </a:t>
            </a:r>
            <a:r>
              <a:rPr lang="ru-RU" dirty="0"/>
              <a:t>для полиномиальных регрессионных моделей для степеней полиномов </a:t>
            </a:r>
            <a:r>
              <a:rPr lang="en-US" dirty="0"/>
              <a:t>m = 1,…,10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dirty="0"/>
              <a:t>2) </a:t>
            </a:r>
            <a:r>
              <a:rPr lang="ru-RU" dirty="0"/>
              <a:t>Обобщенные полиномиальные регрессионные модели </a:t>
            </a:r>
            <a:r>
              <a:rPr lang="en-US" dirty="0"/>
              <a:t>GLM </a:t>
            </a:r>
            <a:r>
              <a:rPr lang="ru-RU" dirty="0"/>
              <a:t>для степеней полиномов </a:t>
            </a:r>
            <a:r>
              <a:rPr lang="en-US" dirty="0"/>
              <a:t>m = 1, 2, 3 </a:t>
            </a:r>
            <a:r>
              <a:rPr lang="ru-RU" dirty="0"/>
              <a:t>с функциями связи</a:t>
            </a:r>
            <a:r>
              <a:rPr lang="en-US" dirty="0"/>
              <a:t>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dirty="0"/>
              <a:t>	a) </a:t>
            </a:r>
            <a:r>
              <a:rPr lang="ru-RU" dirty="0" err="1"/>
              <a:t>логит</a:t>
            </a:r>
            <a:r>
              <a:rPr lang="en-US" dirty="0"/>
              <a:t>;</a:t>
            </a:r>
            <a:endParaRPr lang="ru-RU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dirty="0"/>
              <a:t>	б) пробит</a:t>
            </a:r>
            <a:endParaRPr lang="en-US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Используемые методы и формулы</a:t>
            </a:r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024425"/>
            <a:ext cx="8520600" cy="3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235FBD1-FF65-57EC-DB67-AD622FA8E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73" y="1120954"/>
            <a:ext cx="3579965" cy="134751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CEC96A-DE8F-0399-5EC4-6D547A7FA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611" y="1120954"/>
            <a:ext cx="3952332" cy="134751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7D3712E-48A8-7870-EB11-9F294FFD4C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673" y="2652219"/>
            <a:ext cx="3768551" cy="52111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9F52CA0-E49A-79FA-31BD-E182ECB31F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5611" y="2616023"/>
            <a:ext cx="3712609" cy="150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923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Результаты исследований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200381" y="1024425"/>
            <a:ext cx="8520600" cy="3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1600" b="1" dirty="0"/>
              <a:t>Задание 1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1400" dirty="0" smtClean="0"/>
              <a:t>При использовании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dirty="0"/>
              <a:t>c</a:t>
            </a:r>
            <a:r>
              <a:rPr lang="en-US" sz="1400" dirty="0" smtClean="0"/>
              <a:t>ross-validation</a:t>
            </a:r>
            <a:r>
              <a:rPr lang="ru-RU" sz="1400" dirty="0" smtClean="0"/>
              <a:t>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1400" dirty="0" smtClean="0"/>
              <a:t>метода</a:t>
            </a:r>
            <a:r>
              <a:rPr lang="en-US" sz="1400" dirty="0" smtClean="0"/>
              <a:t> K-fold</a:t>
            </a:r>
            <a:r>
              <a:rPr lang="ru-RU" sz="1400" dirty="0" smtClean="0"/>
              <a:t> с </a:t>
            </a:r>
            <a:r>
              <a:rPr lang="en-US" sz="1400" dirty="0" smtClean="0"/>
              <a:t>k=10,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1400" dirty="0" smtClean="0"/>
              <a:t>для данного распределения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1400" dirty="0"/>
              <a:t>и</a:t>
            </a:r>
            <a:r>
              <a:rPr lang="ru-RU" sz="1400" dirty="0" smtClean="0"/>
              <a:t>сходных данных ошибка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1400" dirty="0" smtClean="0"/>
              <a:t>обучения достигает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1400" dirty="0" smtClean="0"/>
              <a:t>минимума при </a:t>
            </a:r>
            <a:r>
              <a:rPr lang="en-US" sz="1400" dirty="0" smtClean="0"/>
              <a:t>m=2</a:t>
            </a:r>
            <a:r>
              <a:rPr lang="ru-RU" sz="1400" dirty="0" smtClean="0"/>
              <a:t> и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1400" dirty="0" smtClean="0"/>
              <a:t>продолжает сохранять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1400" dirty="0" smtClean="0"/>
              <a:t>данное значение до </a:t>
            </a:r>
            <a:r>
              <a:rPr lang="en-US" sz="1400" dirty="0" smtClean="0"/>
              <a:t>m=21.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1400" dirty="0" smtClean="0"/>
              <a:t>после этого наблюдается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1400" dirty="0" smtClean="0"/>
              <a:t>процесс переобучения модели, из-за </a:t>
            </a:r>
            <a:r>
              <a:rPr lang="en-US" sz="1400" dirty="0" smtClean="0"/>
              <a:t>MSE </a:t>
            </a:r>
            <a:r>
              <a:rPr lang="ru-RU" sz="1400" dirty="0" smtClean="0"/>
              <a:t>по </a:t>
            </a:r>
            <a:r>
              <a:rPr lang="ru-RU" sz="1400" dirty="0" err="1" smtClean="0"/>
              <a:t>фолдам</a:t>
            </a:r>
            <a:r>
              <a:rPr lang="ru-RU" sz="1400" dirty="0" smtClean="0"/>
              <a:t> становится выше, чем в предыдущих случаях.</a:t>
            </a:r>
            <a:endParaRPr lang="ru-RU" sz="1400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541" y="1024425"/>
            <a:ext cx="6212246" cy="26753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Результаты исследований</a:t>
            </a:r>
            <a:endParaRPr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200381" y="1024425"/>
            <a:ext cx="8520600" cy="3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1600" b="1" dirty="0"/>
              <a:t>Задание </a:t>
            </a:r>
            <a:r>
              <a:rPr lang="ru-RU" sz="1600" b="1" dirty="0" smtClean="0"/>
              <a:t>2</a:t>
            </a:r>
            <a:endParaRPr lang="ru-RU" sz="1600" b="1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1400" dirty="0" smtClean="0"/>
              <a:t>При использовании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dirty="0"/>
              <a:t>c</a:t>
            </a:r>
            <a:r>
              <a:rPr lang="en-US" sz="1400" dirty="0" smtClean="0"/>
              <a:t>ross-validation</a:t>
            </a:r>
            <a:r>
              <a:rPr lang="ru-RU" sz="1400" dirty="0" smtClean="0"/>
              <a:t>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1400" dirty="0" smtClean="0"/>
              <a:t>метода</a:t>
            </a:r>
            <a:r>
              <a:rPr lang="en-US" sz="1400" dirty="0" smtClean="0"/>
              <a:t> Leave-One-Out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dirty="0" smtClean="0"/>
              <a:t>(</a:t>
            </a:r>
            <a:r>
              <a:rPr lang="ru-RU" sz="1400" dirty="0" smtClean="0"/>
              <a:t>далее </a:t>
            </a:r>
            <a:r>
              <a:rPr lang="en-US" sz="1400" dirty="0" smtClean="0"/>
              <a:t>LOO), </a:t>
            </a:r>
            <a:r>
              <a:rPr lang="ru-RU" sz="1400" dirty="0" smtClean="0"/>
              <a:t>для данного </a:t>
            </a:r>
            <a:endParaRPr lang="en-US" sz="1400" dirty="0" smtClean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1400" dirty="0" smtClean="0"/>
              <a:t>распределения наблюдается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1400" dirty="0" smtClean="0"/>
              <a:t>ситуациях, схожая с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1400" dirty="0" smtClean="0"/>
              <a:t>применением </a:t>
            </a:r>
            <a:r>
              <a:rPr lang="en-US" sz="1400" dirty="0" smtClean="0"/>
              <a:t>K-fold. </a:t>
            </a:r>
            <a:endParaRPr lang="ru-RU" sz="14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1400" dirty="0" smtClean="0"/>
              <a:t>Отличительным пунктом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1400" dirty="0" smtClean="0"/>
              <a:t>является то, что переобучение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1400" dirty="0" smtClean="0"/>
              <a:t>модели можно наблюдать позже. Связано это с небольшим объемом тестовой выборки, по причине чего ошибка обучения зависит только от одной точки.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177" y="840675"/>
            <a:ext cx="6170957" cy="262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1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Результаты исследований</a:t>
            </a:r>
            <a:endParaRPr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200381" y="1024425"/>
            <a:ext cx="8520600" cy="3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1600" b="1" dirty="0"/>
              <a:t>Задание </a:t>
            </a:r>
            <a:r>
              <a:rPr lang="ru-RU" sz="1600" b="1" dirty="0"/>
              <a:t>3</a:t>
            </a:r>
            <a:endParaRPr lang="ru-RU" sz="1600" b="1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1400" dirty="0" smtClean="0"/>
              <a:t>При использовании </a:t>
            </a:r>
            <a:r>
              <a:rPr lang="en-US" sz="1400" dirty="0" smtClean="0"/>
              <a:t>c</a:t>
            </a:r>
            <a:r>
              <a:rPr lang="en-US" sz="1400" dirty="0" smtClean="0"/>
              <a:t>ross-validation</a:t>
            </a:r>
            <a:r>
              <a:rPr lang="ru-RU" sz="1400" dirty="0" smtClean="0"/>
              <a:t> </a:t>
            </a:r>
            <a:r>
              <a:rPr lang="ru-RU" sz="1400" dirty="0" smtClean="0"/>
              <a:t>метода</a:t>
            </a:r>
            <a:r>
              <a:rPr lang="en-US" sz="1400" dirty="0" smtClean="0"/>
              <a:t> </a:t>
            </a:r>
            <a:r>
              <a:rPr lang="ru-RU" sz="1400" dirty="0" smtClean="0"/>
              <a:t>Монте-Карло</a:t>
            </a:r>
            <a:r>
              <a:rPr lang="en-US" sz="1400" dirty="0" smtClean="0"/>
              <a:t> </a:t>
            </a:r>
            <a:r>
              <a:rPr lang="ru-RU" sz="1400" dirty="0" smtClean="0"/>
              <a:t>были построены гистограммы распределений </a:t>
            </a:r>
            <a:r>
              <a:rPr lang="en-US" sz="1400" dirty="0" smtClean="0"/>
              <a:t>MSE</a:t>
            </a:r>
            <a:r>
              <a:rPr lang="ru-RU" sz="1400" dirty="0" smtClean="0"/>
              <a:t>, получаемых по итогам кросс-</a:t>
            </a:r>
            <a:r>
              <a:rPr lang="ru-RU" sz="1400" dirty="0" err="1" smtClean="0"/>
              <a:t>валидации</a:t>
            </a:r>
            <a:r>
              <a:rPr lang="ru-RU" sz="1400" dirty="0"/>
              <a:t> </a:t>
            </a:r>
            <a:r>
              <a:rPr lang="ru-RU" sz="1400" dirty="0" smtClean="0"/>
              <a:t>для трех разных моделей.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lang="en-US" sz="1400" dirty="0" smtClean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lang="ru-RU" sz="14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81" y="2052596"/>
            <a:ext cx="2845973" cy="201052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354" y="3048340"/>
            <a:ext cx="2871746" cy="202955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9506" y="2166856"/>
            <a:ext cx="2751565" cy="189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5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Результаты исследований</a:t>
            </a:r>
            <a:endParaRPr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200381" y="1024425"/>
            <a:ext cx="8520600" cy="3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1600" b="1" dirty="0"/>
              <a:t>Задание </a:t>
            </a:r>
            <a:r>
              <a:rPr lang="ru-RU" sz="1600" b="1" dirty="0"/>
              <a:t>3</a:t>
            </a:r>
            <a:endParaRPr lang="ru-RU" sz="1600" b="1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1400" dirty="0" smtClean="0"/>
              <a:t>Статистические характеристики ошибок для трех экспериментов представлены ниже: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lang="ru-RU" sz="1400" dirty="0" smtClean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lang="en-US" sz="1400" dirty="0" smtClean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lang="ru-RU" sz="1400" dirty="0" smtClean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650358"/>
              </p:ext>
            </p:extLst>
          </p:nvPr>
        </p:nvGraphicFramePr>
        <p:xfrm>
          <a:off x="311700" y="1850801"/>
          <a:ext cx="8409280" cy="1949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2320">
                  <a:extLst>
                    <a:ext uri="{9D8B030D-6E8A-4147-A177-3AD203B41FA5}">
                      <a16:colId xmlns:a16="http://schemas.microsoft.com/office/drawing/2014/main" val="4115291950"/>
                    </a:ext>
                  </a:extLst>
                </a:gridCol>
                <a:gridCol w="2102320">
                  <a:extLst>
                    <a:ext uri="{9D8B030D-6E8A-4147-A177-3AD203B41FA5}">
                      <a16:colId xmlns:a16="http://schemas.microsoft.com/office/drawing/2014/main" val="618698028"/>
                    </a:ext>
                  </a:extLst>
                </a:gridCol>
                <a:gridCol w="2102320">
                  <a:extLst>
                    <a:ext uri="{9D8B030D-6E8A-4147-A177-3AD203B41FA5}">
                      <a16:colId xmlns:a16="http://schemas.microsoft.com/office/drawing/2014/main" val="1541266602"/>
                    </a:ext>
                  </a:extLst>
                </a:gridCol>
                <a:gridCol w="2102320">
                  <a:extLst>
                    <a:ext uri="{9D8B030D-6E8A-4147-A177-3AD203B41FA5}">
                      <a16:colId xmlns:a16="http://schemas.microsoft.com/office/drawing/2014/main" val="1586212415"/>
                    </a:ext>
                  </a:extLst>
                </a:gridCol>
              </a:tblGrid>
              <a:tr h="61960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Простая модель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Лучшая модель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Переобученная</a:t>
                      </a:r>
                      <a:r>
                        <a:rPr lang="ru-RU" baseline="0" dirty="0" smtClean="0"/>
                        <a:t> модель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78824"/>
                  </a:ext>
                </a:extLst>
              </a:tr>
              <a:tr h="443440">
                <a:tc>
                  <a:txBody>
                    <a:bodyPr/>
                    <a:lstStyle/>
                    <a:p>
                      <a:r>
                        <a:rPr lang="ru-RU" dirty="0" smtClean="0"/>
                        <a:t>Среднее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6.73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4.2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5.61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59381"/>
                  </a:ext>
                </a:extLst>
              </a:tr>
              <a:tr h="44344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С.к.о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r>
                        <a:rPr lang="en-US" dirty="0" smtClean="0"/>
                        <a:t>.71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5.92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293012"/>
                  </a:ext>
                </a:extLst>
              </a:tr>
              <a:tr h="443440">
                <a:tc>
                  <a:txBody>
                    <a:bodyPr/>
                    <a:lstStyle/>
                    <a:p>
                      <a:r>
                        <a:rPr lang="ru-RU" dirty="0" smtClean="0"/>
                        <a:t>Дисперсия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936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97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Результаты исследований</a:t>
            </a:r>
            <a:endParaRPr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200381" y="1024425"/>
            <a:ext cx="8520600" cy="3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1600" b="1" dirty="0"/>
              <a:t>Задание </a:t>
            </a:r>
            <a:r>
              <a:rPr lang="en-US" sz="1600" b="1" dirty="0" smtClean="0"/>
              <a:t>4</a:t>
            </a:r>
            <a:endParaRPr lang="ru-RU" sz="1600" b="1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1400" dirty="0" smtClean="0"/>
              <a:t>Был проведен эксперимент по определения зависимости </a:t>
            </a:r>
            <a:r>
              <a:rPr lang="en-US" sz="1400" dirty="0" smtClean="0"/>
              <a:t>MSE K-Fold </a:t>
            </a:r>
            <a:r>
              <a:rPr lang="ru-RU" sz="1400" dirty="0" smtClean="0"/>
              <a:t>кросс-</a:t>
            </a:r>
            <a:r>
              <a:rPr lang="ru-RU" sz="1400" dirty="0" err="1" smtClean="0"/>
              <a:t>валидации</a:t>
            </a:r>
            <a:r>
              <a:rPr lang="ru-RU" sz="1400" dirty="0" smtClean="0"/>
              <a:t> от количества </a:t>
            </a:r>
            <a:r>
              <a:rPr lang="ru-RU" sz="1400" dirty="0" err="1" smtClean="0"/>
              <a:t>фолдов</a:t>
            </a:r>
            <a:r>
              <a:rPr lang="ru-RU" sz="1400" dirty="0" smtClean="0"/>
              <a:t>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lang="ru-RU" sz="1400" dirty="0" smtClean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lang="en-US" sz="1400" dirty="0" smtClean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lang="ru-RU" sz="1400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564" y="2071335"/>
            <a:ext cx="6370740" cy="268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442</Words>
  <Application>Microsoft Office PowerPoint</Application>
  <PresentationFormat>Экран (16:9)</PresentationFormat>
  <Paragraphs>83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Cross-validation</vt:lpstr>
      <vt:lpstr>Исходные данные</vt:lpstr>
      <vt:lpstr>Используемые методы и формулы</vt:lpstr>
      <vt:lpstr>Используемые методы и формулы</vt:lpstr>
      <vt:lpstr>Результаты исследований</vt:lpstr>
      <vt:lpstr>Результаты исследований</vt:lpstr>
      <vt:lpstr>Результаты исследований</vt:lpstr>
      <vt:lpstr>Результаты исследований</vt:lpstr>
      <vt:lpstr>Результаты исследований</vt:lpstr>
      <vt:lpstr>Результаты исследований</vt:lpstr>
      <vt:lpstr>Результаты исследований</vt:lpstr>
      <vt:lpstr>Результаты исследований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linear models</dc:title>
  <cp:lastModifiedBy>Verendeev Ilia Maksimovich</cp:lastModifiedBy>
  <cp:revision>9</cp:revision>
  <dcterms:modified xsi:type="dcterms:W3CDTF">2022-12-26T23:26:24Z</dcterms:modified>
</cp:coreProperties>
</file>