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8"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10271EB-91AF-44CD-BA7E-FDE674FF9132}">
          <p14:sldIdLst>
            <p14:sldId id="256"/>
            <p14:sldId id="257"/>
            <p14:sldId id="258"/>
            <p14:sldId id="259"/>
            <p14:sldId id="261"/>
            <p14:sldId id="267"/>
            <p14:sldId id="26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76CB29-A395-5974-1BED-36ED8080D16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DDC1796-181A-531D-B61A-790B9BF41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1C96E58-309E-6C0D-57CF-F7D0E0742D5E}"/>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333CBB39-6A22-D68D-DAA1-0CB52990C5D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D377A4F-F4BD-7E1A-E781-453AAF2149D3}"/>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316321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F573C5-8ECE-6305-8D9A-9ACC95CE68B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53894FF-F77C-BF04-CB2E-43FFC5506BE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16678E0-54F9-B764-8E88-6E6FAB980AB4}"/>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A383AB83-FA21-9C6A-A5E7-B69682A3C0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36F8DC-2301-4339-4F5E-C9F5396D965C}"/>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103730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6E6662E-B279-0F69-1795-B600EEE39B6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53D5D93-444B-6A79-E922-26F755BF019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42A6739-2B09-33D0-52B3-960FA1FA40C2}"/>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F5A5AECE-887C-020B-D804-9CAB1C6060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74EDD4-D827-BBAC-7715-376B53117202}"/>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66248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841BC2-BA5C-3F50-3F26-024FA2F78C2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7B6325C-3B74-015F-2177-E846CCE4C82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753483-4735-D0FD-BB55-C606F962F668}"/>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A1A729A0-1825-B0B0-956E-868E51E7D9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ED286D-8ADE-01DC-8CE1-A7161AE792A4}"/>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355044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940E4F-28CE-8B05-4232-0CD9EE61CAB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635B62C-D238-987E-8EA2-4D06AAB97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8472684-6212-1F01-8ED5-4F98F8FE1698}"/>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AEB1B9B9-4829-5EE0-BCBD-BB5CB5254F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FF2EDE-1DD4-945E-76DE-8AE7001487AE}"/>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402805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2B991-DA4D-DCB8-61D2-C6EA65CE0E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86FBFC1-23AE-8201-ED64-9B9B4135F30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091AEBB-376E-EA0B-F6FC-EA6E3E83C06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441A0B3-CAE7-2533-978C-734CA661B4A0}"/>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F5C1C09E-9BF6-8417-BCE7-356E6F65F06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413BF9-9B72-46D8-2C5A-E9789931990E}"/>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241838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3233C1-8C68-6D1D-88F9-32537E217A1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716A2A3-FF2C-33A8-50BB-10F0C4563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2CBF364-D952-A3DE-76DC-CBE032B12BB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9805A36-78FB-FDA6-73C9-9EF953AC3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E1F0189-8ABF-4E71-A460-0F3479786AF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C293B08-6B25-842D-4FC4-C551794DC024}"/>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8" name="Нижний колонтитул 7">
            <a:extLst>
              <a:ext uri="{FF2B5EF4-FFF2-40B4-BE49-F238E27FC236}">
                <a16:creationId xmlns:a16="http://schemas.microsoft.com/office/drawing/2014/main" id="{9BE6E29E-0899-CE44-B633-79DD1673D92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19E167F-5B24-B053-8C6A-7E7045CBFE8F}"/>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429278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AE459-5495-E648-33B2-950CCD1FBA7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852755C-43BE-91F7-6650-0078C58E3F24}"/>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4" name="Нижний колонтитул 3">
            <a:extLst>
              <a:ext uri="{FF2B5EF4-FFF2-40B4-BE49-F238E27FC236}">
                <a16:creationId xmlns:a16="http://schemas.microsoft.com/office/drawing/2014/main" id="{738A8D73-D109-44FF-F470-D75DB438996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47B3E48-3206-F02A-F378-96F69C16D311}"/>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314429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928FDE0-03BC-58DC-6CC1-F5D1E67D4D8D}"/>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3" name="Нижний колонтитул 2">
            <a:extLst>
              <a:ext uri="{FF2B5EF4-FFF2-40B4-BE49-F238E27FC236}">
                <a16:creationId xmlns:a16="http://schemas.microsoft.com/office/drawing/2014/main" id="{70416ECC-46D1-4E36-F036-85DEF62E972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2D4D739-1FF1-25F0-85ED-6D0664F66F0E}"/>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307063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BC477B-96D1-4226-E1C8-2642F03720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72F90C6-C5B0-B9A5-DEDA-47A3FD9E6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7A6EA6C-AD5E-75B4-90ED-D1C3FECE4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4BC2BE0-5D1D-FC0F-9697-4297A28D9B58}"/>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BE40FB0A-33AB-8A49-B07D-67D2FC473CE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CF6EF55-9E9F-A90C-C710-CFE032A8C920}"/>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409620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C0D34-AA27-E9F6-FE9D-CFDD6AA9CBC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1552BC6-B27B-2907-0614-DF311D496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C6EF792-F19E-37AD-C93F-D15066758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90ED02B-895B-E5A0-39DF-FD2D13EC6073}"/>
              </a:ext>
            </a:extLst>
          </p:cNvPr>
          <p:cNvSpPr>
            <a:spLocks noGrp="1"/>
          </p:cNvSpPr>
          <p:nvPr>
            <p:ph type="dt" sz="half" idx="10"/>
          </p:nvPr>
        </p:nvSpPr>
        <p:spPr/>
        <p:txBody>
          <a:bodyPr/>
          <a:lstStyle/>
          <a:p>
            <a:fld id="{A032E18E-FBD5-4824-AFD2-28240804323A}"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8FC55512-1295-3639-966D-8BAA5CDCB3E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1345F4-DE83-40F8-F81C-68E9BE228435}"/>
              </a:ext>
            </a:extLst>
          </p:cNvPr>
          <p:cNvSpPr>
            <a:spLocks noGrp="1"/>
          </p:cNvSpPr>
          <p:nvPr>
            <p:ph type="sldNum" sz="quarter" idx="12"/>
          </p:nvPr>
        </p:nvSpPr>
        <p:spPr/>
        <p:txBody>
          <a:bodyPr/>
          <a:lstStyle/>
          <a:p>
            <a:fld id="{8FD98400-7417-4CFD-AC61-76D38E168A16}" type="slidenum">
              <a:rPr lang="ru-RU" smtClean="0"/>
              <a:t>‹#›</a:t>
            </a:fld>
            <a:endParaRPr lang="ru-RU"/>
          </a:p>
        </p:txBody>
      </p:sp>
    </p:spTree>
    <p:extLst>
      <p:ext uri="{BB962C8B-B14F-4D97-AF65-F5344CB8AC3E}">
        <p14:creationId xmlns:p14="http://schemas.microsoft.com/office/powerpoint/2010/main" val="257060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397305-9E5E-01D3-3C92-48E6C6F13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0AC547A-4058-1D08-E517-9CECBE64F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B10052-5862-8233-55BD-6DB5035D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2E18E-FBD5-4824-AFD2-28240804323A}"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4889EFF9-935A-08AA-1489-A666BBBF8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45903F8-6E02-6C52-02B0-ACE27A090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98400-7417-4CFD-AC61-76D38E168A16}" type="slidenum">
              <a:rPr lang="ru-RU" smtClean="0"/>
              <a:t>‹#›</a:t>
            </a:fld>
            <a:endParaRPr lang="ru-RU"/>
          </a:p>
        </p:txBody>
      </p:sp>
    </p:spTree>
    <p:extLst>
      <p:ext uri="{BB962C8B-B14F-4D97-AF65-F5344CB8AC3E}">
        <p14:creationId xmlns:p14="http://schemas.microsoft.com/office/powerpoint/2010/main" val="26099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07F68C-DCFE-0A9A-E9F6-B43EC73EA9D5}"/>
              </a:ext>
            </a:extLst>
          </p:cNvPr>
          <p:cNvSpPr>
            <a:spLocks noGrp="1"/>
          </p:cNvSpPr>
          <p:nvPr>
            <p:ph type="ctrTitle"/>
          </p:nvPr>
        </p:nvSpPr>
        <p:spPr/>
        <p:txBody>
          <a:bodyPr>
            <a:noAutofit/>
          </a:bodyPr>
          <a:lstStyle/>
          <a:p>
            <a:r>
              <a:rPr lang="en-US" sz="3600" dirty="0"/>
              <a:t>Development of an </a:t>
            </a:r>
            <a:r>
              <a:rPr lang="en-US" sz="3600" dirty="0" smtClean="0"/>
              <a:t>fine-tuning named entity recognition algorithm</a:t>
            </a:r>
            <a:endParaRPr lang="ru-RU" sz="19900" dirty="0"/>
          </a:p>
        </p:txBody>
      </p:sp>
      <p:sp>
        <p:nvSpPr>
          <p:cNvPr id="3" name="Подзаголовок 2">
            <a:extLst>
              <a:ext uri="{FF2B5EF4-FFF2-40B4-BE49-F238E27FC236}">
                <a16:creationId xmlns:a16="http://schemas.microsoft.com/office/drawing/2014/main" id="{B65DAB4B-7E2A-C432-DDC8-9CA626DFA9BB}"/>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99538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F9901F-7A84-54B6-7E98-B153F43E34DA}"/>
              </a:ext>
            </a:extLst>
          </p:cNvPr>
          <p:cNvSpPr>
            <a:spLocks noGrp="1"/>
          </p:cNvSpPr>
          <p:nvPr>
            <p:ph type="title"/>
          </p:nvPr>
        </p:nvSpPr>
        <p:spPr/>
        <p:txBody>
          <a:bodyPr/>
          <a:lstStyle/>
          <a:p>
            <a:r>
              <a:rPr lang="en-US" dirty="0"/>
              <a:t>Abstract</a:t>
            </a:r>
            <a:endParaRPr lang="ru-RU" dirty="0"/>
          </a:p>
        </p:txBody>
      </p:sp>
      <p:sp>
        <p:nvSpPr>
          <p:cNvPr id="3" name="Объект 2">
            <a:extLst>
              <a:ext uri="{FF2B5EF4-FFF2-40B4-BE49-F238E27FC236}">
                <a16:creationId xmlns:a16="http://schemas.microsoft.com/office/drawing/2014/main" id="{E4DA7BCE-08D6-683C-88F6-0F4ED9714D25}"/>
              </a:ext>
            </a:extLst>
          </p:cNvPr>
          <p:cNvSpPr>
            <a:spLocks noGrp="1"/>
          </p:cNvSpPr>
          <p:nvPr>
            <p:ph idx="1"/>
          </p:nvPr>
        </p:nvSpPr>
        <p:spPr/>
        <p:txBody>
          <a:bodyPr>
            <a:normAutofit/>
          </a:bodyPr>
          <a:lstStyle/>
          <a:p>
            <a:pPr marL="0" indent="0">
              <a:buNone/>
            </a:pPr>
            <a:r>
              <a:rPr lang="en-US" sz="2400" dirty="0"/>
              <a:t>Named entity recognition (NER) is a natural language </a:t>
            </a:r>
            <a:r>
              <a:rPr lang="en-US" sz="2400" dirty="0" smtClean="0"/>
              <a:t>processing </a:t>
            </a:r>
            <a:r>
              <a:rPr lang="en-US" sz="2400" dirty="0"/>
              <a:t>method that extracts information from text. NER involves detecting and categorizing important information in text known as named entities. Named entities refer to the key subjects of a piece of text, such as names, locations, companies, events and products, as well as themes, topics, times, monetary values and percentages</a:t>
            </a:r>
            <a:r>
              <a:rPr lang="en-US" sz="2400" dirty="0" smtClean="0"/>
              <a:t>.</a:t>
            </a:r>
          </a:p>
          <a:p>
            <a:pPr marL="0" indent="0">
              <a:buNone/>
            </a:pPr>
            <a:r>
              <a:rPr lang="en-US" sz="2400" dirty="0" smtClean="0"/>
              <a:t>World-best language-models have their own solutions for NER task. More of them use as training dataset CONLL-2003 with limited quantity of entities. Transfer learning methods help train models for NER with new entities using </a:t>
            </a:r>
            <a:r>
              <a:rPr lang="en-US" sz="2400" dirty="0" err="1" smtClean="0"/>
              <a:t>pretrained</a:t>
            </a:r>
            <a:r>
              <a:rPr lang="en-US" sz="2400" dirty="0" smtClean="0"/>
              <a:t> language models.  </a:t>
            </a:r>
            <a:endParaRPr lang="ru-RU" sz="2400" dirty="0"/>
          </a:p>
        </p:txBody>
      </p:sp>
    </p:spTree>
    <p:extLst>
      <p:ext uri="{BB962C8B-B14F-4D97-AF65-F5344CB8AC3E}">
        <p14:creationId xmlns:p14="http://schemas.microsoft.com/office/powerpoint/2010/main" val="107716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032F58-B8CB-63C2-85F0-FAF906C2FAD1}"/>
              </a:ext>
            </a:extLst>
          </p:cNvPr>
          <p:cNvSpPr>
            <a:spLocks noGrp="1"/>
          </p:cNvSpPr>
          <p:nvPr>
            <p:ph idx="1"/>
          </p:nvPr>
        </p:nvSpPr>
        <p:spPr>
          <a:xfrm>
            <a:off x="668350" y="1059055"/>
            <a:ext cx="10515600" cy="2709863"/>
          </a:xfrm>
        </p:spPr>
        <p:txBody>
          <a:bodyPr>
            <a:normAutofit/>
          </a:bodyPr>
          <a:lstStyle/>
          <a:p>
            <a:pPr marL="0" indent="0">
              <a:buNone/>
            </a:pPr>
            <a:r>
              <a:rPr lang="en-US" sz="1800" dirty="0" smtClean="0"/>
              <a:t>The most popular NLP transfer learning solution is Bert-model. Bert is </a:t>
            </a:r>
            <a:r>
              <a:rPr lang="en-US" sz="1800" dirty="0"/>
              <a:t>a family of masked-language models introduced in 2018 by researchers at Google</a:t>
            </a:r>
            <a:r>
              <a:rPr lang="en-US" sz="1800" dirty="0" smtClean="0"/>
              <a:t>. </a:t>
            </a:r>
            <a:r>
              <a:rPr lang="en-US" sz="1800" dirty="0"/>
              <a:t>BERT is based on the transformer </a:t>
            </a:r>
            <a:r>
              <a:rPr lang="en-US" sz="1800" dirty="0" smtClean="0"/>
              <a:t>architecture and use it’s encoder </a:t>
            </a:r>
            <a:r>
              <a:rPr lang="en-US" sz="1800" dirty="0" smtClean="0"/>
              <a:t>layers. </a:t>
            </a:r>
            <a:endParaRPr lang="en-US" sz="1800" dirty="0"/>
          </a:p>
        </p:txBody>
      </p:sp>
      <p:pic>
        <p:nvPicPr>
          <p:cNvPr id="1030" name="Picture 6" descr="https://developer-blogs.nvidia.com/wp-content/uploads/2020/05/bert-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966" y="1701529"/>
            <a:ext cx="6524646" cy="2797187"/>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668350" y="1844909"/>
            <a:ext cx="4362616" cy="2862322"/>
          </a:xfrm>
          <a:prstGeom prst="rect">
            <a:avLst/>
          </a:prstGeom>
        </p:spPr>
        <p:txBody>
          <a:bodyPr wrap="square">
            <a:spAutoFit/>
          </a:bodyPr>
          <a:lstStyle/>
          <a:p>
            <a:r>
              <a:rPr lang="en-US" dirty="0"/>
              <a:t>It is distinguished by its adoption of self-attention, differentially weighting the significance of each part of the input data. There are two architectures of BERT which in quantity of encoder layers – BERT base and BERT large.</a:t>
            </a:r>
            <a:endParaRPr lang="ru-RU" dirty="0"/>
          </a:p>
          <a:p>
            <a:r>
              <a:rPr lang="en-US" dirty="0" smtClean="0"/>
              <a:t>BERT </a:t>
            </a:r>
            <a:r>
              <a:rPr lang="en-US" dirty="0"/>
              <a:t>was pre-trained simultaneously on two tasks: language modeling and next sentence prediction. After it can be used in different other tasks with using transfer learning.</a:t>
            </a:r>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256316958"/>
              </p:ext>
            </p:extLst>
          </p:nvPr>
        </p:nvGraphicFramePr>
        <p:xfrm>
          <a:off x="668350" y="5124001"/>
          <a:ext cx="7418570" cy="1340408"/>
        </p:xfrm>
        <a:graphic>
          <a:graphicData uri="http://schemas.openxmlformats.org/drawingml/2006/table">
            <a:tbl>
              <a:tblPr>
                <a:tableStyleId>{5940675A-B579-460E-94D1-54222C63F5DA}</a:tableStyleId>
              </a:tblPr>
              <a:tblGrid>
                <a:gridCol w="1483714">
                  <a:extLst>
                    <a:ext uri="{9D8B030D-6E8A-4147-A177-3AD203B41FA5}">
                      <a16:colId xmlns:a16="http://schemas.microsoft.com/office/drawing/2014/main" val="1446739502"/>
                    </a:ext>
                  </a:extLst>
                </a:gridCol>
                <a:gridCol w="1483714">
                  <a:extLst>
                    <a:ext uri="{9D8B030D-6E8A-4147-A177-3AD203B41FA5}">
                      <a16:colId xmlns:a16="http://schemas.microsoft.com/office/drawing/2014/main" val="921837657"/>
                    </a:ext>
                  </a:extLst>
                </a:gridCol>
                <a:gridCol w="1483714">
                  <a:extLst>
                    <a:ext uri="{9D8B030D-6E8A-4147-A177-3AD203B41FA5}">
                      <a16:colId xmlns:a16="http://schemas.microsoft.com/office/drawing/2014/main" val="4190998554"/>
                    </a:ext>
                  </a:extLst>
                </a:gridCol>
                <a:gridCol w="1483714">
                  <a:extLst>
                    <a:ext uri="{9D8B030D-6E8A-4147-A177-3AD203B41FA5}">
                      <a16:colId xmlns:a16="http://schemas.microsoft.com/office/drawing/2014/main" val="3082694899"/>
                    </a:ext>
                  </a:extLst>
                </a:gridCol>
                <a:gridCol w="1483714">
                  <a:extLst>
                    <a:ext uri="{9D8B030D-6E8A-4147-A177-3AD203B41FA5}">
                      <a16:colId xmlns:a16="http://schemas.microsoft.com/office/drawing/2014/main" val="3852961973"/>
                    </a:ext>
                  </a:extLst>
                </a:gridCol>
              </a:tblGrid>
              <a:tr h="692604">
                <a:tc>
                  <a:txBody>
                    <a:bodyPr/>
                    <a:lstStyle/>
                    <a:p>
                      <a:pPr fontAlgn="b"/>
                      <a:endParaRPr lang="en-US" sz="1400" b="1">
                        <a:effectLst/>
                      </a:endParaRPr>
                    </a:p>
                  </a:txBody>
                  <a:tcPr anchor="b"/>
                </a:tc>
                <a:tc>
                  <a:txBody>
                    <a:bodyPr/>
                    <a:lstStyle/>
                    <a:p>
                      <a:pPr fontAlgn="b"/>
                      <a:r>
                        <a:rPr lang="en-US" sz="1400" dirty="0">
                          <a:effectLst/>
                        </a:rPr>
                        <a:t>Transformer Layers</a:t>
                      </a:r>
                      <a:endParaRPr lang="en-US" sz="1400" b="1" dirty="0">
                        <a:effectLst/>
                      </a:endParaRPr>
                    </a:p>
                  </a:txBody>
                  <a:tcPr anchor="b"/>
                </a:tc>
                <a:tc>
                  <a:txBody>
                    <a:bodyPr/>
                    <a:lstStyle/>
                    <a:p>
                      <a:pPr fontAlgn="b"/>
                      <a:r>
                        <a:rPr lang="en-US" sz="1400" dirty="0">
                          <a:effectLst/>
                        </a:rPr>
                        <a:t>Hidden Size</a:t>
                      </a:r>
                      <a:endParaRPr lang="en-US" sz="1400" b="1" dirty="0">
                        <a:effectLst/>
                      </a:endParaRPr>
                    </a:p>
                  </a:txBody>
                  <a:tcPr anchor="b"/>
                </a:tc>
                <a:tc>
                  <a:txBody>
                    <a:bodyPr/>
                    <a:lstStyle/>
                    <a:p>
                      <a:pPr fontAlgn="b"/>
                      <a:r>
                        <a:rPr lang="en-US" sz="1400" dirty="0">
                          <a:effectLst/>
                        </a:rPr>
                        <a:t>Attention Heads</a:t>
                      </a:r>
                      <a:endParaRPr lang="en-US" sz="1400" b="1" dirty="0">
                        <a:effectLst/>
                      </a:endParaRPr>
                    </a:p>
                  </a:txBody>
                  <a:tcPr anchor="b"/>
                </a:tc>
                <a:tc>
                  <a:txBody>
                    <a:bodyPr/>
                    <a:lstStyle/>
                    <a:p>
                      <a:pPr fontAlgn="b"/>
                      <a:r>
                        <a:rPr lang="en-US" sz="1400">
                          <a:effectLst/>
                        </a:rPr>
                        <a:t>Parameters</a:t>
                      </a:r>
                      <a:endParaRPr lang="en-US" sz="1400" b="1">
                        <a:effectLst/>
                      </a:endParaRPr>
                    </a:p>
                  </a:txBody>
                  <a:tcPr anchor="b"/>
                </a:tc>
                <a:extLst>
                  <a:ext uri="{0D108BD9-81ED-4DB2-BD59-A6C34878D82A}">
                    <a16:rowId xmlns:a16="http://schemas.microsoft.com/office/drawing/2014/main" val="2668355029"/>
                  </a:ext>
                </a:extLst>
              </a:tr>
              <a:tr h="323902">
                <a:tc>
                  <a:txBody>
                    <a:bodyPr/>
                    <a:lstStyle/>
                    <a:p>
                      <a:pPr fontAlgn="base"/>
                      <a:r>
                        <a:rPr lang="en-US" sz="1400" dirty="0" smtClean="0">
                          <a:effectLst/>
                        </a:rPr>
                        <a:t>BERT</a:t>
                      </a:r>
                      <a:r>
                        <a:rPr lang="ru-RU" sz="1400" dirty="0" smtClean="0">
                          <a:effectLst/>
                        </a:rPr>
                        <a:t> </a:t>
                      </a:r>
                      <a:r>
                        <a:rPr lang="en-US" sz="1400" dirty="0" smtClean="0">
                          <a:effectLst/>
                        </a:rPr>
                        <a:t>base</a:t>
                      </a:r>
                      <a:endParaRPr lang="en-US" sz="1400" dirty="0">
                        <a:effectLst/>
                      </a:endParaRPr>
                    </a:p>
                  </a:txBody>
                  <a:tcPr anchor="ctr"/>
                </a:tc>
                <a:tc>
                  <a:txBody>
                    <a:bodyPr/>
                    <a:lstStyle/>
                    <a:p>
                      <a:pPr fontAlgn="base"/>
                      <a:r>
                        <a:rPr lang="ru-RU" sz="1400" dirty="0">
                          <a:effectLst/>
                        </a:rPr>
                        <a:t>12</a:t>
                      </a:r>
                    </a:p>
                  </a:txBody>
                  <a:tcPr anchor="ctr"/>
                </a:tc>
                <a:tc>
                  <a:txBody>
                    <a:bodyPr/>
                    <a:lstStyle/>
                    <a:p>
                      <a:pPr fontAlgn="base"/>
                      <a:r>
                        <a:rPr lang="ru-RU" sz="1400" dirty="0">
                          <a:effectLst/>
                        </a:rPr>
                        <a:t>768</a:t>
                      </a:r>
                    </a:p>
                  </a:txBody>
                  <a:tcPr anchor="ctr"/>
                </a:tc>
                <a:tc>
                  <a:txBody>
                    <a:bodyPr/>
                    <a:lstStyle/>
                    <a:p>
                      <a:pPr fontAlgn="base"/>
                      <a:r>
                        <a:rPr lang="ru-RU" sz="1400" dirty="0">
                          <a:effectLst/>
                        </a:rPr>
                        <a:t>12</a:t>
                      </a:r>
                    </a:p>
                  </a:txBody>
                  <a:tcPr anchor="ctr"/>
                </a:tc>
                <a:tc>
                  <a:txBody>
                    <a:bodyPr/>
                    <a:lstStyle/>
                    <a:p>
                      <a:pPr fontAlgn="base"/>
                      <a:r>
                        <a:rPr lang="en-US" sz="1400">
                          <a:effectLst/>
                        </a:rPr>
                        <a:t>110M</a:t>
                      </a:r>
                    </a:p>
                  </a:txBody>
                  <a:tcPr anchor="ctr"/>
                </a:tc>
                <a:extLst>
                  <a:ext uri="{0D108BD9-81ED-4DB2-BD59-A6C34878D82A}">
                    <a16:rowId xmlns:a16="http://schemas.microsoft.com/office/drawing/2014/main" val="1010933376"/>
                  </a:ext>
                </a:extLst>
              </a:tr>
              <a:tr h="323902">
                <a:tc>
                  <a:txBody>
                    <a:bodyPr/>
                    <a:lstStyle/>
                    <a:p>
                      <a:pPr fontAlgn="base"/>
                      <a:r>
                        <a:rPr lang="en-US" sz="1400" dirty="0" smtClean="0">
                          <a:effectLst/>
                        </a:rPr>
                        <a:t>BERT</a:t>
                      </a:r>
                      <a:r>
                        <a:rPr lang="ru-RU" sz="1400" dirty="0" smtClean="0">
                          <a:effectLst/>
                        </a:rPr>
                        <a:t> </a:t>
                      </a:r>
                      <a:r>
                        <a:rPr lang="en-US" sz="1400" dirty="0" smtClean="0">
                          <a:effectLst/>
                        </a:rPr>
                        <a:t>large</a:t>
                      </a:r>
                      <a:endParaRPr lang="en-US" sz="1400" dirty="0">
                        <a:effectLst/>
                      </a:endParaRPr>
                    </a:p>
                  </a:txBody>
                  <a:tcPr anchor="ctr"/>
                </a:tc>
                <a:tc>
                  <a:txBody>
                    <a:bodyPr/>
                    <a:lstStyle/>
                    <a:p>
                      <a:pPr fontAlgn="base"/>
                      <a:r>
                        <a:rPr lang="ru-RU" sz="1400">
                          <a:effectLst/>
                        </a:rPr>
                        <a:t>24</a:t>
                      </a:r>
                    </a:p>
                  </a:txBody>
                  <a:tcPr anchor="ctr"/>
                </a:tc>
                <a:tc>
                  <a:txBody>
                    <a:bodyPr/>
                    <a:lstStyle/>
                    <a:p>
                      <a:pPr fontAlgn="base"/>
                      <a:r>
                        <a:rPr lang="ru-RU" sz="1400">
                          <a:effectLst/>
                        </a:rPr>
                        <a:t>1024</a:t>
                      </a:r>
                    </a:p>
                  </a:txBody>
                  <a:tcPr anchor="ctr"/>
                </a:tc>
                <a:tc>
                  <a:txBody>
                    <a:bodyPr/>
                    <a:lstStyle/>
                    <a:p>
                      <a:pPr fontAlgn="base"/>
                      <a:r>
                        <a:rPr lang="ru-RU" sz="1400" dirty="0">
                          <a:effectLst/>
                        </a:rPr>
                        <a:t>16</a:t>
                      </a:r>
                    </a:p>
                  </a:txBody>
                  <a:tcPr anchor="ctr"/>
                </a:tc>
                <a:tc>
                  <a:txBody>
                    <a:bodyPr/>
                    <a:lstStyle/>
                    <a:p>
                      <a:pPr fontAlgn="base"/>
                      <a:r>
                        <a:rPr lang="en-US" sz="1400" dirty="0">
                          <a:effectLst/>
                        </a:rPr>
                        <a:t>340M</a:t>
                      </a:r>
                    </a:p>
                  </a:txBody>
                  <a:tcPr anchor="ctr"/>
                </a:tc>
                <a:extLst>
                  <a:ext uri="{0D108BD9-81ED-4DB2-BD59-A6C34878D82A}">
                    <a16:rowId xmlns:a16="http://schemas.microsoft.com/office/drawing/2014/main" val="230717019"/>
                  </a:ext>
                </a:extLst>
              </a:tr>
            </a:tbl>
          </a:graphicData>
        </a:graphic>
      </p:graphicFrame>
      <p:sp>
        <p:nvSpPr>
          <p:cNvPr id="11" name="Заголовок 1">
            <a:extLst>
              <a:ext uri="{FF2B5EF4-FFF2-40B4-BE49-F238E27FC236}">
                <a16:creationId xmlns:a16="http://schemas.microsoft.com/office/drawing/2014/main" id="{94FA805F-013F-1260-F008-A3154C5C0CE5}"/>
              </a:ext>
            </a:extLst>
          </p:cNvPr>
          <p:cNvSpPr>
            <a:spLocks noGrp="1"/>
          </p:cNvSpPr>
          <p:nvPr>
            <p:ph type="title"/>
          </p:nvPr>
        </p:nvSpPr>
        <p:spPr>
          <a:xfrm>
            <a:off x="782540" y="241423"/>
            <a:ext cx="10919791" cy="817632"/>
          </a:xfrm>
        </p:spPr>
        <p:txBody>
          <a:bodyPr>
            <a:normAutofit/>
          </a:bodyPr>
          <a:lstStyle/>
          <a:p>
            <a:pPr algn="ctr"/>
            <a:r>
              <a:rPr lang="en-US" dirty="0" smtClean="0"/>
              <a:t>BERT-model</a:t>
            </a:r>
            <a:endParaRPr lang="ru-RU" dirty="0"/>
          </a:p>
        </p:txBody>
      </p:sp>
      <p:sp>
        <p:nvSpPr>
          <p:cNvPr id="10" name="Прямоугольник 9"/>
          <p:cNvSpPr/>
          <p:nvPr/>
        </p:nvSpPr>
        <p:spPr>
          <a:xfrm>
            <a:off x="7153491" y="4498716"/>
            <a:ext cx="3130281" cy="369332"/>
          </a:xfrm>
          <a:prstGeom prst="rect">
            <a:avLst/>
          </a:prstGeom>
        </p:spPr>
        <p:txBody>
          <a:bodyPr wrap="none">
            <a:spAutoFit/>
          </a:bodyPr>
          <a:lstStyle/>
          <a:p>
            <a:r>
              <a:rPr lang="en-US" dirty="0" smtClean="0"/>
              <a:t>Figure 1. BERT model explained</a:t>
            </a:r>
            <a:endParaRPr lang="ru-RU" dirty="0"/>
          </a:p>
        </p:txBody>
      </p:sp>
      <p:sp>
        <p:nvSpPr>
          <p:cNvPr id="13" name="Прямоугольник 12"/>
          <p:cNvSpPr/>
          <p:nvPr/>
        </p:nvSpPr>
        <p:spPr>
          <a:xfrm>
            <a:off x="2812494" y="6464409"/>
            <a:ext cx="3328155" cy="369332"/>
          </a:xfrm>
          <a:prstGeom prst="rect">
            <a:avLst/>
          </a:prstGeom>
        </p:spPr>
        <p:txBody>
          <a:bodyPr wrap="none">
            <a:spAutoFit/>
          </a:bodyPr>
          <a:lstStyle/>
          <a:p>
            <a:r>
              <a:rPr lang="en-US" dirty="0" smtClean="0"/>
              <a:t>Table 1. Two types of BERT model</a:t>
            </a:r>
            <a:endParaRPr lang="ru-RU" dirty="0"/>
          </a:p>
        </p:txBody>
      </p:sp>
    </p:spTree>
    <p:extLst>
      <p:ext uri="{BB962C8B-B14F-4D97-AF65-F5344CB8AC3E}">
        <p14:creationId xmlns:p14="http://schemas.microsoft.com/office/powerpoint/2010/main" val="118177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59FDF-F474-4761-5411-3CE6930933C4}"/>
              </a:ext>
            </a:extLst>
          </p:cNvPr>
          <p:cNvSpPr>
            <a:spLocks noGrp="1"/>
          </p:cNvSpPr>
          <p:nvPr>
            <p:ph type="title"/>
          </p:nvPr>
        </p:nvSpPr>
        <p:spPr/>
        <p:txBody>
          <a:bodyPr/>
          <a:lstStyle/>
          <a:p>
            <a:pPr algn="ctr"/>
            <a:r>
              <a:rPr lang="en-US" dirty="0" smtClean="0"/>
              <a:t>Transfer learning</a:t>
            </a:r>
            <a:endParaRPr lang="ru-RU" dirty="0"/>
          </a:p>
        </p:txBody>
      </p:sp>
      <p:sp>
        <p:nvSpPr>
          <p:cNvPr id="3" name="Объект 2"/>
          <p:cNvSpPr>
            <a:spLocks noGrp="1"/>
          </p:cNvSpPr>
          <p:nvPr>
            <p:ph idx="1"/>
          </p:nvPr>
        </p:nvSpPr>
        <p:spPr>
          <a:xfrm>
            <a:off x="838200" y="1532219"/>
            <a:ext cx="5157083" cy="3430187"/>
          </a:xfrm>
        </p:spPr>
        <p:txBody>
          <a:bodyPr>
            <a:normAutofit/>
          </a:bodyPr>
          <a:lstStyle/>
          <a:p>
            <a:pPr marL="0" indent="0">
              <a:buNone/>
            </a:pPr>
            <a:r>
              <a:rPr lang="en-US" sz="2000" dirty="0"/>
              <a:t>Transfer </a:t>
            </a:r>
            <a:r>
              <a:rPr lang="en-US" sz="2000" dirty="0" smtClean="0"/>
              <a:t>learning </a:t>
            </a:r>
            <a:r>
              <a:rPr lang="en-US" sz="2000" dirty="0"/>
              <a:t>is a research problem in machine </a:t>
            </a:r>
            <a:r>
              <a:rPr lang="en-US" sz="2000" dirty="0" smtClean="0"/>
              <a:t>learning</a:t>
            </a:r>
            <a:r>
              <a:rPr lang="en-US" sz="2000" dirty="0"/>
              <a:t> </a:t>
            </a:r>
            <a:r>
              <a:rPr lang="en-US" sz="2000" dirty="0" smtClean="0"/>
              <a:t>that </a:t>
            </a:r>
            <a:r>
              <a:rPr lang="en-US" sz="2000" dirty="0"/>
              <a:t>focuses on applying knowledge gained while solving one task to a related </a:t>
            </a:r>
            <a:r>
              <a:rPr lang="en-US" sz="2000" dirty="0" smtClean="0"/>
              <a:t>task. In current task, BERT transfer learning have two ways:</a:t>
            </a:r>
          </a:p>
          <a:p>
            <a:pPr marL="457200" indent="-457200">
              <a:buAutoNum type="arabicPeriod"/>
            </a:pPr>
            <a:r>
              <a:rPr lang="en-US" sz="2000" dirty="0" smtClean="0"/>
              <a:t>Freeze layers which not need to be trained and add new net after them;</a:t>
            </a:r>
          </a:p>
          <a:p>
            <a:pPr marL="457200" indent="-457200">
              <a:buAutoNum type="arabicPeriod"/>
            </a:pPr>
            <a:r>
              <a:rPr lang="en-US" sz="2000" dirty="0" smtClean="0"/>
              <a:t>Use BERT hidden layers and get informative word </a:t>
            </a:r>
            <a:r>
              <a:rPr lang="en-US" sz="2000" dirty="0" err="1" smtClean="0"/>
              <a:t>embeddings</a:t>
            </a:r>
            <a:r>
              <a:rPr lang="en-US" sz="2000" dirty="0" smtClean="0"/>
              <a:t> from them.</a:t>
            </a:r>
          </a:p>
          <a:p>
            <a:pPr marL="0" indent="0">
              <a:buNone/>
            </a:pPr>
            <a:endParaRPr lang="ru-RU" sz="2000" dirty="0"/>
          </a:p>
        </p:txBody>
      </p:sp>
      <p:pic>
        <p:nvPicPr>
          <p:cNvPr id="2050" name="Picture 2" descr="An Ultimate Guide To Transfer Learning In NLP"/>
          <p:cNvPicPr>
            <a:picLocks noChangeAspect="1" noChangeArrowheads="1"/>
          </p:cNvPicPr>
          <p:nvPr/>
        </p:nvPicPr>
        <p:blipFill rotWithShape="1">
          <a:blip r:embed="rId2">
            <a:extLst>
              <a:ext uri="{28A0092B-C50C-407E-A947-70E740481C1C}">
                <a14:useLocalDpi xmlns:a14="http://schemas.microsoft.com/office/drawing/2010/main" val="0"/>
              </a:ext>
            </a:extLst>
          </a:blip>
          <a:srcRect l="13323" r="13277"/>
          <a:stretch/>
        </p:blipFill>
        <p:spPr bwMode="auto">
          <a:xfrm>
            <a:off x="7315200" y="1389095"/>
            <a:ext cx="4643562" cy="3136781"/>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stretch>
            <a:fillRect/>
          </a:stretch>
        </p:blipFill>
        <p:spPr>
          <a:xfrm>
            <a:off x="0" y="5045353"/>
            <a:ext cx="8357760" cy="1295234"/>
          </a:xfrm>
          <a:prstGeom prst="rect">
            <a:avLst/>
          </a:prstGeom>
        </p:spPr>
      </p:pic>
      <p:sp>
        <p:nvSpPr>
          <p:cNvPr id="6" name="Прямоугольник 5"/>
          <p:cNvSpPr/>
          <p:nvPr/>
        </p:nvSpPr>
        <p:spPr>
          <a:xfrm>
            <a:off x="7986404" y="4449950"/>
            <a:ext cx="3580083" cy="369332"/>
          </a:xfrm>
          <a:prstGeom prst="rect">
            <a:avLst/>
          </a:prstGeom>
        </p:spPr>
        <p:txBody>
          <a:bodyPr wrap="none">
            <a:spAutoFit/>
          </a:bodyPr>
          <a:lstStyle/>
          <a:p>
            <a:r>
              <a:rPr lang="en-US" dirty="0" smtClean="0"/>
              <a:t>Figure 2. Transfer </a:t>
            </a:r>
            <a:r>
              <a:rPr lang="en-US" dirty="0"/>
              <a:t>learning </a:t>
            </a:r>
            <a:r>
              <a:rPr lang="en-US" dirty="0" smtClean="0"/>
              <a:t>explained</a:t>
            </a:r>
            <a:endParaRPr lang="ru-RU" dirty="0"/>
          </a:p>
        </p:txBody>
      </p:sp>
      <p:sp>
        <p:nvSpPr>
          <p:cNvPr id="9" name="Прямоугольник 8"/>
          <p:cNvSpPr/>
          <p:nvPr/>
        </p:nvSpPr>
        <p:spPr>
          <a:xfrm>
            <a:off x="1951796" y="6320131"/>
            <a:ext cx="5316777" cy="369332"/>
          </a:xfrm>
          <a:prstGeom prst="rect">
            <a:avLst/>
          </a:prstGeom>
        </p:spPr>
        <p:txBody>
          <a:bodyPr wrap="none">
            <a:spAutoFit/>
          </a:bodyPr>
          <a:lstStyle/>
          <a:p>
            <a:r>
              <a:rPr lang="en-US" dirty="0" smtClean="0"/>
              <a:t>Figure 3. Different models for using BERT hidden layers</a:t>
            </a:r>
            <a:endParaRPr lang="ru-RU" dirty="0"/>
          </a:p>
        </p:txBody>
      </p:sp>
    </p:spTree>
    <p:extLst>
      <p:ext uri="{BB962C8B-B14F-4D97-AF65-F5344CB8AC3E}">
        <p14:creationId xmlns:p14="http://schemas.microsoft.com/office/powerpoint/2010/main" val="69476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C4BDDD-6C7A-8849-2353-7D63D8B17FE5}"/>
              </a:ext>
            </a:extLst>
          </p:cNvPr>
          <p:cNvSpPr>
            <a:spLocks noGrp="1"/>
          </p:cNvSpPr>
          <p:nvPr>
            <p:ph type="title"/>
          </p:nvPr>
        </p:nvSpPr>
        <p:spPr>
          <a:xfrm>
            <a:off x="639417" y="317417"/>
            <a:ext cx="10820400" cy="897144"/>
          </a:xfrm>
        </p:spPr>
        <p:txBody>
          <a:bodyPr>
            <a:normAutofit/>
          </a:bodyPr>
          <a:lstStyle/>
          <a:p>
            <a:pPr algn="ctr"/>
            <a:r>
              <a:rPr lang="en-US" dirty="0" smtClean="0"/>
              <a:t>Linear model</a:t>
            </a:r>
            <a:endParaRPr lang="ru-RU" dirty="0"/>
          </a:p>
        </p:txBody>
      </p:sp>
      <p:sp>
        <p:nvSpPr>
          <p:cNvPr id="3" name="Объект 2"/>
          <p:cNvSpPr>
            <a:spLocks noGrp="1"/>
          </p:cNvSpPr>
          <p:nvPr>
            <p:ph idx="1"/>
          </p:nvPr>
        </p:nvSpPr>
        <p:spPr>
          <a:xfrm>
            <a:off x="838200" y="1825625"/>
            <a:ext cx="6874565" cy="4351338"/>
          </a:xfrm>
        </p:spPr>
        <p:txBody>
          <a:bodyPr>
            <a:normAutofit/>
          </a:bodyPr>
          <a:lstStyle/>
          <a:p>
            <a:pPr marL="0" indent="0">
              <a:buNone/>
            </a:pPr>
            <a:r>
              <a:rPr lang="en-US" sz="2000" dirty="0"/>
              <a:t>In the field of machine learning, the goal of statistical classification is to use an object's characteristics to identify which </a:t>
            </a:r>
            <a:r>
              <a:rPr lang="en-US" sz="2000" dirty="0" smtClean="0"/>
              <a:t>class </a:t>
            </a:r>
            <a:r>
              <a:rPr lang="en-US" sz="2000" dirty="0"/>
              <a:t>it belongs to. A linear classifier achieves this by making a classification decision based on the value of a linear combination of the </a:t>
            </a:r>
            <a:r>
              <a:rPr lang="en-US" sz="2000" dirty="0" smtClean="0"/>
              <a:t>features. Output score of this combination is:</a:t>
            </a:r>
          </a:p>
        </p:txBody>
      </p:sp>
      <p:sp>
        <p:nvSpPr>
          <p:cNvPr id="7" name="AutoShape 4" descr="y=f({\vec {w}}\cdot {\vec {x}})=f\left(\sum _{j}w_{j}x_{j}\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6" descr="y=f({\vec {w}}\cdot {\vec {x}})=f\left(\sum _{j}w_{j}x_{j}\r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2"/>
          <a:stretch>
            <a:fillRect/>
          </a:stretch>
        </p:blipFill>
        <p:spPr>
          <a:xfrm>
            <a:off x="838200" y="3389830"/>
            <a:ext cx="3200400" cy="904875"/>
          </a:xfrm>
          <a:prstGeom prst="rect">
            <a:avLst/>
          </a:prstGeom>
        </p:spPr>
      </p:pic>
      <p:graphicFrame>
        <p:nvGraphicFramePr>
          <p:cNvPr id="14" name="Таблица 13"/>
          <p:cNvGraphicFramePr>
            <a:graphicFrameLocks noGrp="1"/>
          </p:cNvGraphicFramePr>
          <p:nvPr>
            <p:extLst>
              <p:ext uri="{D42A27DB-BD31-4B8C-83A1-F6EECF244321}">
                <p14:modId xmlns:p14="http://schemas.microsoft.com/office/powerpoint/2010/main" val="1925465646"/>
              </p:ext>
            </p:extLst>
          </p:nvPr>
        </p:nvGraphicFramePr>
        <p:xfrm>
          <a:off x="307975" y="5403837"/>
          <a:ext cx="8128000" cy="741680"/>
        </p:xfrm>
        <a:graphic>
          <a:graphicData uri="http://schemas.openxmlformats.org/drawingml/2006/table">
            <a:tbl>
              <a:tblPr firstRow="1" firstCol="1" bandRow="1">
                <a:tableStyleId>{5940675A-B579-460E-94D1-54222C63F5DA}</a:tableStyleId>
              </a:tblPr>
              <a:tblGrid>
                <a:gridCol w="2032000">
                  <a:extLst>
                    <a:ext uri="{9D8B030D-6E8A-4147-A177-3AD203B41FA5}">
                      <a16:colId xmlns:a16="http://schemas.microsoft.com/office/drawing/2014/main" val="305308510"/>
                    </a:ext>
                  </a:extLst>
                </a:gridCol>
                <a:gridCol w="2032000">
                  <a:extLst>
                    <a:ext uri="{9D8B030D-6E8A-4147-A177-3AD203B41FA5}">
                      <a16:colId xmlns:a16="http://schemas.microsoft.com/office/drawing/2014/main" val="3633194564"/>
                    </a:ext>
                  </a:extLst>
                </a:gridCol>
                <a:gridCol w="2032000">
                  <a:extLst>
                    <a:ext uri="{9D8B030D-6E8A-4147-A177-3AD203B41FA5}">
                      <a16:colId xmlns:a16="http://schemas.microsoft.com/office/drawing/2014/main" val="2177654043"/>
                    </a:ext>
                  </a:extLst>
                </a:gridCol>
                <a:gridCol w="2032000">
                  <a:extLst>
                    <a:ext uri="{9D8B030D-6E8A-4147-A177-3AD203B41FA5}">
                      <a16:colId xmlns:a16="http://schemas.microsoft.com/office/drawing/2014/main" val="3999244152"/>
                    </a:ext>
                  </a:extLst>
                </a:gridCol>
              </a:tblGrid>
              <a:tr h="370840">
                <a:tc>
                  <a:txBody>
                    <a:bodyPr/>
                    <a:lstStyle/>
                    <a:p>
                      <a:endParaRPr lang="ru-RU" dirty="0"/>
                    </a:p>
                  </a:txBody>
                  <a:tcPr/>
                </a:tc>
                <a:tc>
                  <a:txBody>
                    <a:bodyPr/>
                    <a:lstStyle/>
                    <a:p>
                      <a:r>
                        <a:rPr lang="en-US" dirty="0" smtClean="0"/>
                        <a:t>Precision</a:t>
                      </a:r>
                      <a:endParaRPr lang="ru-RU" dirty="0"/>
                    </a:p>
                  </a:txBody>
                  <a:tcPr/>
                </a:tc>
                <a:tc>
                  <a:txBody>
                    <a:bodyPr/>
                    <a:lstStyle/>
                    <a:p>
                      <a:r>
                        <a:rPr lang="en-US" dirty="0" smtClean="0"/>
                        <a:t>Recall</a:t>
                      </a:r>
                      <a:endParaRPr lang="ru-RU" dirty="0"/>
                    </a:p>
                  </a:txBody>
                  <a:tcPr/>
                </a:tc>
                <a:tc>
                  <a:txBody>
                    <a:bodyPr/>
                    <a:lstStyle/>
                    <a:p>
                      <a:r>
                        <a:rPr lang="en-US" dirty="0" smtClean="0"/>
                        <a:t>F1-score</a:t>
                      </a:r>
                      <a:endParaRPr lang="ru-RU" dirty="0"/>
                    </a:p>
                  </a:txBody>
                  <a:tcPr/>
                </a:tc>
                <a:extLst>
                  <a:ext uri="{0D108BD9-81ED-4DB2-BD59-A6C34878D82A}">
                    <a16:rowId xmlns:a16="http://schemas.microsoft.com/office/drawing/2014/main" val="1744020489"/>
                  </a:ext>
                </a:extLst>
              </a:tr>
              <a:tr h="370840">
                <a:tc>
                  <a:txBody>
                    <a:bodyPr/>
                    <a:lstStyle/>
                    <a:p>
                      <a:r>
                        <a:rPr lang="en-US" dirty="0" smtClean="0"/>
                        <a:t>SVM</a:t>
                      </a:r>
                      <a:endParaRPr lang="ru-RU" dirty="0"/>
                    </a:p>
                  </a:txBody>
                  <a:tcPr/>
                </a:tc>
                <a:tc>
                  <a:txBody>
                    <a:bodyPr/>
                    <a:lstStyle/>
                    <a:p>
                      <a:r>
                        <a:rPr lang="en-US" dirty="0" smtClean="0"/>
                        <a:t>92.6</a:t>
                      </a:r>
                      <a:endParaRPr lang="ru-RU" dirty="0"/>
                    </a:p>
                  </a:txBody>
                  <a:tcPr/>
                </a:tc>
                <a:tc>
                  <a:txBody>
                    <a:bodyPr/>
                    <a:lstStyle/>
                    <a:p>
                      <a:r>
                        <a:rPr lang="en-US" dirty="0" smtClean="0"/>
                        <a:t>91.2</a:t>
                      </a:r>
                      <a:endParaRPr lang="ru-RU" dirty="0"/>
                    </a:p>
                  </a:txBody>
                  <a:tcPr/>
                </a:tc>
                <a:tc>
                  <a:txBody>
                    <a:bodyPr/>
                    <a:lstStyle/>
                    <a:p>
                      <a:r>
                        <a:rPr lang="en-US" dirty="0" smtClean="0"/>
                        <a:t>91.8</a:t>
                      </a:r>
                      <a:endParaRPr lang="ru-RU" dirty="0"/>
                    </a:p>
                  </a:txBody>
                  <a:tcPr/>
                </a:tc>
                <a:extLst>
                  <a:ext uri="{0D108BD9-81ED-4DB2-BD59-A6C34878D82A}">
                    <a16:rowId xmlns:a16="http://schemas.microsoft.com/office/drawing/2014/main" val="3601574224"/>
                  </a:ext>
                </a:extLst>
              </a:tr>
            </a:tbl>
          </a:graphicData>
        </a:graphic>
      </p:graphicFrame>
      <p:pic>
        <p:nvPicPr>
          <p:cNvPr id="3082" name="Picture 10" descr="File:Svm separating hyperpla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6902" y="1343769"/>
            <a:ext cx="3618334" cy="3457007"/>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8076902" y="4798964"/>
            <a:ext cx="3330655" cy="369332"/>
          </a:xfrm>
          <a:prstGeom prst="rect">
            <a:avLst/>
          </a:prstGeom>
        </p:spPr>
        <p:txBody>
          <a:bodyPr wrap="none">
            <a:spAutoFit/>
          </a:bodyPr>
          <a:lstStyle/>
          <a:p>
            <a:r>
              <a:rPr lang="en-US" dirty="0" smtClean="0"/>
              <a:t>Figure 4. Support Vector Machine</a:t>
            </a:r>
            <a:endParaRPr lang="ru-RU" dirty="0"/>
          </a:p>
        </p:txBody>
      </p:sp>
      <p:sp>
        <p:nvSpPr>
          <p:cNvPr id="18" name="Прямоугольник 17"/>
          <p:cNvSpPr/>
          <p:nvPr/>
        </p:nvSpPr>
        <p:spPr>
          <a:xfrm>
            <a:off x="2552070" y="6145517"/>
            <a:ext cx="3325334" cy="369332"/>
          </a:xfrm>
          <a:prstGeom prst="rect">
            <a:avLst/>
          </a:prstGeom>
        </p:spPr>
        <p:txBody>
          <a:bodyPr wrap="none">
            <a:spAutoFit/>
          </a:bodyPr>
          <a:lstStyle/>
          <a:p>
            <a:r>
              <a:rPr lang="en-US" dirty="0" smtClean="0"/>
              <a:t>Table 2. Results of linear classifier</a:t>
            </a:r>
            <a:endParaRPr lang="ru-RU" dirty="0"/>
          </a:p>
        </p:txBody>
      </p:sp>
    </p:spTree>
    <p:extLst>
      <p:ext uri="{BB962C8B-B14F-4D97-AF65-F5344CB8AC3E}">
        <p14:creationId xmlns:p14="http://schemas.microsoft.com/office/powerpoint/2010/main" val="10105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C4BDDD-6C7A-8849-2353-7D63D8B17FE5}"/>
              </a:ext>
            </a:extLst>
          </p:cNvPr>
          <p:cNvSpPr>
            <a:spLocks noGrp="1"/>
          </p:cNvSpPr>
          <p:nvPr>
            <p:ph type="title"/>
          </p:nvPr>
        </p:nvSpPr>
        <p:spPr>
          <a:xfrm>
            <a:off x="639417" y="317417"/>
            <a:ext cx="10820400" cy="897144"/>
          </a:xfrm>
        </p:spPr>
        <p:txBody>
          <a:bodyPr>
            <a:normAutofit/>
          </a:bodyPr>
          <a:lstStyle/>
          <a:p>
            <a:pPr algn="ctr"/>
            <a:r>
              <a:rPr lang="en-US" dirty="0" smtClean="0"/>
              <a:t>Fully-connected model</a:t>
            </a:r>
            <a:endParaRPr lang="ru-RU" dirty="0"/>
          </a:p>
        </p:txBody>
      </p:sp>
      <p:sp>
        <p:nvSpPr>
          <p:cNvPr id="3" name="Объект 2"/>
          <p:cNvSpPr>
            <a:spLocks noGrp="1"/>
          </p:cNvSpPr>
          <p:nvPr>
            <p:ph idx="1"/>
          </p:nvPr>
        </p:nvSpPr>
        <p:spPr>
          <a:xfrm>
            <a:off x="838200" y="1825625"/>
            <a:ext cx="6874565" cy="2855568"/>
          </a:xfrm>
        </p:spPr>
        <p:txBody>
          <a:bodyPr>
            <a:normAutofit/>
          </a:bodyPr>
          <a:lstStyle/>
          <a:p>
            <a:pPr marL="0" indent="0">
              <a:buNone/>
            </a:pPr>
            <a:r>
              <a:rPr lang="en-US" sz="2400" dirty="0"/>
              <a:t>A fully</a:t>
            </a:r>
            <a:r>
              <a:rPr lang="en-US" sz="2400" b="1" dirty="0"/>
              <a:t> </a:t>
            </a:r>
            <a:r>
              <a:rPr lang="en-US" sz="2400" dirty="0"/>
              <a:t>connected neural network consists of a series of fully</a:t>
            </a:r>
            <a:r>
              <a:rPr lang="en-US" sz="2400" b="1" dirty="0"/>
              <a:t> </a:t>
            </a:r>
            <a:r>
              <a:rPr lang="en-US" sz="2400" dirty="0"/>
              <a:t>connected layers that connect every neuron in one layer to every neuron in the other layer.</a:t>
            </a:r>
          </a:p>
          <a:p>
            <a:pPr marL="0" indent="0">
              <a:buNone/>
            </a:pPr>
            <a:r>
              <a:rPr lang="en-US" sz="2400" dirty="0"/>
              <a:t>The major advantage of fully connected networks is that they are </a:t>
            </a:r>
            <a:r>
              <a:rPr lang="ru-RU" sz="2400" dirty="0" smtClean="0"/>
              <a:t>«</a:t>
            </a:r>
            <a:r>
              <a:rPr lang="en-US" sz="2400" dirty="0" smtClean="0"/>
              <a:t>structure agnostic</a:t>
            </a:r>
            <a:r>
              <a:rPr lang="ru-RU" sz="2400" dirty="0" smtClean="0"/>
              <a:t>»</a:t>
            </a:r>
            <a:r>
              <a:rPr lang="en-US" sz="2400" dirty="0" smtClean="0"/>
              <a:t> </a:t>
            </a:r>
            <a:r>
              <a:rPr lang="en-US" sz="2400" dirty="0"/>
              <a:t>i.e. </a:t>
            </a:r>
            <a:r>
              <a:rPr lang="en-US" sz="2400" dirty="0" smtClean="0"/>
              <a:t>they can work with all data without some base </a:t>
            </a:r>
            <a:r>
              <a:rPr lang="en-US" sz="2400" dirty="0" smtClean="0"/>
              <a:t>hypothesis</a:t>
            </a:r>
            <a:r>
              <a:rPr lang="en-US" sz="2400" dirty="0" smtClean="0"/>
              <a:t>. </a:t>
            </a:r>
            <a:endParaRPr lang="en-US" sz="2400" dirty="0" smtClean="0"/>
          </a:p>
        </p:txBody>
      </p:sp>
      <p:sp>
        <p:nvSpPr>
          <p:cNvPr id="7" name="AutoShape 4" descr="y=f({\vec {w}}\cdot {\vec {x}})=f\left(\sum _{j}w_{j}x_{j}\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6" descr="y=f({\vec {w}}\cdot {\vec {x}})=f\left(\sum _{j}w_{j}x_{j}\r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14" name="Таблица 13"/>
          <p:cNvGraphicFramePr>
            <a:graphicFrameLocks noGrp="1"/>
          </p:cNvGraphicFramePr>
          <p:nvPr>
            <p:extLst>
              <p:ext uri="{D42A27DB-BD31-4B8C-83A1-F6EECF244321}">
                <p14:modId xmlns:p14="http://schemas.microsoft.com/office/powerpoint/2010/main" val="354534525"/>
              </p:ext>
            </p:extLst>
          </p:nvPr>
        </p:nvGraphicFramePr>
        <p:xfrm>
          <a:off x="307975" y="5403837"/>
          <a:ext cx="8128000" cy="741680"/>
        </p:xfrm>
        <a:graphic>
          <a:graphicData uri="http://schemas.openxmlformats.org/drawingml/2006/table">
            <a:tbl>
              <a:tblPr firstRow="1" firstCol="1" bandRow="1">
                <a:tableStyleId>{5940675A-B579-460E-94D1-54222C63F5DA}</a:tableStyleId>
              </a:tblPr>
              <a:tblGrid>
                <a:gridCol w="2032000">
                  <a:extLst>
                    <a:ext uri="{9D8B030D-6E8A-4147-A177-3AD203B41FA5}">
                      <a16:colId xmlns:a16="http://schemas.microsoft.com/office/drawing/2014/main" val="305308510"/>
                    </a:ext>
                  </a:extLst>
                </a:gridCol>
                <a:gridCol w="2032000">
                  <a:extLst>
                    <a:ext uri="{9D8B030D-6E8A-4147-A177-3AD203B41FA5}">
                      <a16:colId xmlns:a16="http://schemas.microsoft.com/office/drawing/2014/main" val="3633194564"/>
                    </a:ext>
                  </a:extLst>
                </a:gridCol>
                <a:gridCol w="2032000">
                  <a:extLst>
                    <a:ext uri="{9D8B030D-6E8A-4147-A177-3AD203B41FA5}">
                      <a16:colId xmlns:a16="http://schemas.microsoft.com/office/drawing/2014/main" val="2177654043"/>
                    </a:ext>
                  </a:extLst>
                </a:gridCol>
                <a:gridCol w="2032000">
                  <a:extLst>
                    <a:ext uri="{9D8B030D-6E8A-4147-A177-3AD203B41FA5}">
                      <a16:colId xmlns:a16="http://schemas.microsoft.com/office/drawing/2014/main" val="3999244152"/>
                    </a:ext>
                  </a:extLst>
                </a:gridCol>
              </a:tblGrid>
              <a:tr h="370840">
                <a:tc>
                  <a:txBody>
                    <a:bodyPr/>
                    <a:lstStyle/>
                    <a:p>
                      <a:endParaRPr lang="ru-RU" dirty="0"/>
                    </a:p>
                  </a:txBody>
                  <a:tcPr/>
                </a:tc>
                <a:tc>
                  <a:txBody>
                    <a:bodyPr/>
                    <a:lstStyle/>
                    <a:p>
                      <a:r>
                        <a:rPr lang="en-US" dirty="0" smtClean="0"/>
                        <a:t>Precision</a:t>
                      </a:r>
                      <a:endParaRPr lang="ru-RU" dirty="0"/>
                    </a:p>
                  </a:txBody>
                  <a:tcPr/>
                </a:tc>
                <a:tc>
                  <a:txBody>
                    <a:bodyPr/>
                    <a:lstStyle/>
                    <a:p>
                      <a:r>
                        <a:rPr lang="en-US" dirty="0" smtClean="0"/>
                        <a:t>Recall</a:t>
                      </a:r>
                      <a:endParaRPr lang="ru-RU" dirty="0"/>
                    </a:p>
                  </a:txBody>
                  <a:tcPr/>
                </a:tc>
                <a:tc>
                  <a:txBody>
                    <a:bodyPr/>
                    <a:lstStyle/>
                    <a:p>
                      <a:r>
                        <a:rPr lang="en-US" dirty="0" smtClean="0"/>
                        <a:t>F1-score</a:t>
                      </a:r>
                      <a:endParaRPr lang="ru-RU" dirty="0"/>
                    </a:p>
                  </a:txBody>
                  <a:tcPr/>
                </a:tc>
                <a:extLst>
                  <a:ext uri="{0D108BD9-81ED-4DB2-BD59-A6C34878D82A}">
                    <a16:rowId xmlns:a16="http://schemas.microsoft.com/office/drawing/2014/main" val="1744020489"/>
                  </a:ext>
                </a:extLst>
              </a:tr>
              <a:tr h="370840">
                <a:tc>
                  <a:txBody>
                    <a:bodyPr/>
                    <a:lstStyle/>
                    <a:p>
                      <a:r>
                        <a:rPr lang="en-US" dirty="0" smtClean="0"/>
                        <a:t>Fully-connected</a:t>
                      </a:r>
                      <a:endParaRPr lang="ru-RU" dirty="0"/>
                    </a:p>
                  </a:txBody>
                  <a:tcPr/>
                </a:tc>
                <a:tc>
                  <a:txBody>
                    <a:bodyPr/>
                    <a:lstStyle/>
                    <a:p>
                      <a:r>
                        <a:rPr lang="en-US" dirty="0" smtClean="0"/>
                        <a:t>93.4</a:t>
                      </a:r>
                      <a:endParaRPr lang="ru-RU" dirty="0"/>
                    </a:p>
                  </a:txBody>
                  <a:tcPr/>
                </a:tc>
                <a:tc>
                  <a:txBody>
                    <a:bodyPr/>
                    <a:lstStyle/>
                    <a:p>
                      <a:r>
                        <a:rPr lang="en-US" dirty="0" smtClean="0"/>
                        <a:t>92.7</a:t>
                      </a:r>
                      <a:endParaRPr lang="ru-RU" dirty="0"/>
                    </a:p>
                  </a:txBody>
                  <a:tcPr/>
                </a:tc>
                <a:tc>
                  <a:txBody>
                    <a:bodyPr/>
                    <a:lstStyle/>
                    <a:p>
                      <a:r>
                        <a:rPr lang="en-US" dirty="0" smtClean="0"/>
                        <a:t>93</a:t>
                      </a:r>
                      <a:endParaRPr lang="ru-RU" dirty="0"/>
                    </a:p>
                  </a:txBody>
                  <a:tcPr/>
                </a:tc>
                <a:extLst>
                  <a:ext uri="{0D108BD9-81ED-4DB2-BD59-A6C34878D82A}">
                    <a16:rowId xmlns:a16="http://schemas.microsoft.com/office/drawing/2014/main" val="3601574224"/>
                  </a:ext>
                </a:extLst>
              </a:tr>
            </a:tbl>
          </a:graphicData>
        </a:graphic>
      </p:graphicFrame>
      <p:sp>
        <p:nvSpPr>
          <p:cNvPr id="15" name="Прямоугольник 14"/>
          <p:cNvSpPr/>
          <p:nvPr/>
        </p:nvSpPr>
        <p:spPr>
          <a:xfrm>
            <a:off x="8076902" y="4798964"/>
            <a:ext cx="2892715" cy="369332"/>
          </a:xfrm>
          <a:prstGeom prst="rect">
            <a:avLst/>
          </a:prstGeom>
        </p:spPr>
        <p:txBody>
          <a:bodyPr wrap="none">
            <a:spAutoFit/>
          </a:bodyPr>
          <a:lstStyle/>
          <a:p>
            <a:r>
              <a:rPr lang="en-US" dirty="0" smtClean="0"/>
              <a:t>Figure 5. Fully-connected NN</a:t>
            </a:r>
            <a:endParaRPr lang="ru-RU" dirty="0"/>
          </a:p>
        </p:txBody>
      </p:sp>
      <p:sp>
        <p:nvSpPr>
          <p:cNvPr id="18" name="Прямоугольник 17"/>
          <p:cNvSpPr/>
          <p:nvPr/>
        </p:nvSpPr>
        <p:spPr>
          <a:xfrm>
            <a:off x="2552070" y="6145517"/>
            <a:ext cx="4220066" cy="369332"/>
          </a:xfrm>
          <a:prstGeom prst="rect">
            <a:avLst/>
          </a:prstGeom>
        </p:spPr>
        <p:txBody>
          <a:bodyPr wrap="none">
            <a:spAutoFit/>
          </a:bodyPr>
          <a:lstStyle/>
          <a:p>
            <a:r>
              <a:rPr lang="en-US" dirty="0" smtClean="0"/>
              <a:t>Table 2. Results of fully-connected network</a:t>
            </a:r>
            <a:endParaRPr lang="ru-RU" dirty="0"/>
          </a:p>
        </p:txBody>
      </p:sp>
      <p:pic>
        <p:nvPicPr>
          <p:cNvPr id="4" name="Рисунок 3"/>
          <p:cNvPicPr>
            <a:picLocks noChangeAspect="1"/>
          </p:cNvPicPr>
          <p:nvPr/>
        </p:nvPicPr>
        <p:blipFill>
          <a:blip r:embed="rId2"/>
          <a:stretch>
            <a:fillRect/>
          </a:stretch>
        </p:blipFill>
        <p:spPr>
          <a:xfrm>
            <a:off x="8153399" y="2149974"/>
            <a:ext cx="3630433" cy="2531219"/>
          </a:xfrm>
          <a:prstGeom prst="rect">
            <a:avLst/>
          </a:prstGeom>
        </p:spPr>
      </p:pic>
    </p:spTree>
    <p:extLst>
      <p:ext uri="{BB962C8B-B14F-4D97-AF65-F5344CB8AC3E}">
        <p14:creationId xmlns:p14="http://schemas.microsoft.com/office/powerpoint/2010/main" val="147069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C4BDDD-6C7A-8849-2353-7D63D8B17FE5}"/>
              </a:ext>
            </a:extLst>
          </p:cNvPr>
          <p:cNvSpPr>
            <a:spLocks noGrp="1"/>
          </p:cNvSpPr>
          <p:nvPr>
            <p:ph type="title"/>
          </p:nvPr>
        </p:nvSpPr>
        <p:spPr>
          <a:xfrm>
            <a:off x="639417" y="317417"/>
            <a:ext cx="10820400" cy="897144"/>
          </a:xfrm>
        </p:spPr>
        <p:txBody>
          <a:bodyPr>
            <a:normAutofit/>
          </a:bodyPr>
          <a:lstStyle/>
          <a:p>
            <a:pPr algn="ctr"/>
            <a:r>
              <a:rPr lang="en-US" dirty="0" smtClean="0"/>
              <a:t>LSTM</a:t>
            </a:r>
            <a:endParaRPr lang="ru-RU" dirty="0"/>
          </a:p>
        </p:txBody>
      </p:sp>
      <p:sp>
        <p:nvSpPr>
          <p:cNvPr id="3" name="Объект 2"/>
          <p:cNvSpPr>
            <a:spLocks noGrp="1"/>
          </p:cNvSpPr>
          <p:nvPr>
            <p:ph idx="1"/>
          </p:nvPr>
        </p:nvSpPr>
        <p:spPr>
          <a:xfrm>
            <a:off x="830249" y="1371641"/>
            <a:ext cx="6874565" cy="2855568"/>
          </a:xfrm>
        </p:spPr>
        <p:txBody>
          <a:bodyPr>
            <a:normAutofit/>
          </a:bodyPr>
          <a:lstStyle/>
          <a:p>
            <a:pPr marL="0" indent="0">
              <a:buNone/>
            </a:pPr>
            <a:r>
              <a:rPr lang="en-US" sz="2000" dirty="0"/>
              <a:t>LSTM networks are a type of recurrent neural network (RNN) that was developed to deal with circumstances where RNNs failed. When it comes to RNNs, they are networks that function on current inputs while taking into account prior outputs (feedback) and keeping them in memory for a brief period of time (short-term memory</a:t>
            </a:r>
            <a:r>
              <a:rPr lang="en-US" sz="2000" dirty="0" smtClean="0"/>
              <a:t>). LSTM correct two main problems of RNN:</a:t>
            </a:r>
          </a:p>
          <a:p>
            <a:pPr marL="457200" indent="-457200">
              <a:buFont typeface="+mj-lt"/>
              <a:buAutoNum type="arabicPeriod"/>
            </a:pPr>
            <a:r>
              <a:rPr lang="en-US" sz="2000" dirty="0" smtClean="0"/>
              <a:t>RNN doesn’t save data for long period of time;</a:t>
            </a:r>
          </a:p>
          <a:p>
            <a:pPr marL="457200" indent="-457200">
              <a:buFont typeface="+mj-lt"/>
              <a:buAutoNum type="arabicPeriod"/>
            </a:pPr>
            <a:r>
              <a:rPr lang="en-US" sz="2000" dirty="0" smtClean="0"/>
              <a:t>RNN has problem of </a:t>
            </a:r>
            <a:r>
              <a:rPr lang="en-US" sz="2000" dirty="0"/>
              <a:t>exploding and disappearing gradients</a:t>
            </a:r>
            <a:endParaRPr lang="en-US" sz="2000" dirty="0" smtClean="0"/>
          </a:p>
        </p:txBody>
      </p:sp>
      <p:sp>
        <p:nvSpPr>
          <p:cNvPr id="7" name="AutoShape 4" descr="y=f({\vec {w}}\cdot {\vec {x}})=f\left(\sum _{j}w_{j}x_{j}\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6" descr="y=f({\vec {w}}\cdot {\vec {x}})=f\left(\sum _{j}w_{j}x_{j}\r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14" name="Таблица 13"/>
          <p:cNvGraphicFramePr>
            <a:graphicFrameLocks noGrp="1"/>
          </p:cNvGraphicFramePr>
          <p:nvPr>
            <p:extLst>
              <p:ext uri="{D42A27DB-BD31-4B8C-83A1-F6EECF244321}">
                <p14:modId xmlns:p14="http://schemas.microsoft.com/office/powerpoint/2010/main" val="613265026"/>
              </p:ext>
            </p:extLst>
          </p:nvPr>
        </p:nvGraphicFramePr>
        <p:xfrm>
          <a:off x="307975" y="5236408"/>
          <a:ext cx="8128000" cy="741680"/>
        </p:xfrm>
        <a:graphic>
          <a:graphicData uri="http://schemas.openxmlformats.org/drawingml/2006/table">
            <a:tbl>
              <a:tblPr firstRow="1" firstCol="1" bandRow="1">
                <a:tableStyleId>{5940675A-B579-460E-94D1-54222C63F5DA}</a:tableStyleId>
              </a:tblPr>
              <a:tblGrid>
                <a:gridCol w="2032000">
                  <a:extLst>
                    <a:ext uri="{9D8B030D-6E8A-4147-A177-3AD203B41FA5}">
                      <a16:colId xmlns:a16="http://schemas.microsoft.com/office/drawing/2014/main" val="305308510"/>
                    </a:ext>
                  </a:extLst>
                </a:gridCol>
                <a:gridCol w="2032000">
                  <a:extLst>
                    <a:ext uri="{9D8B030D-6E8A-4147-A177-3AD203B41FA5}">
                      <a16:colId xmlns:a16="http://schemas.microsoft.com/office/drawing/2014/main" val="3633194564"/>
                    </a:ext>
                  </a:extLst>
                </a:gridCol>
                <a:gridCol w="2032000">
                  <a:extLst>
                    <a:ext uri="{9D8B030D-6E8A-4147-A177-3AD203B41FA5}">
                      <a16:colId xmlns:a16="http://schemas.microsoft.com/office/drawing/2014/main" val="2177654043"/>
                    </a:ext>
                  </a:extLst>
                </a:gridCol>
                <a:gridCol w="2032000">
                  <a:extLst>
                    <a:ext uri="{9D8B030D-6E8A-4147-A177-3AD203B41FA5}">
                      <a16:colId xmlns:a16="http://schemas.microsoft.com/office/drawing/2014/main" val="3999244152"/>
                    </a:ext>
                  </a:extLst>
                </a:gridCol>
              </a:tblGrid>
              <a:tr h="370840">
                <a:tc>
                  <a:txBody>
                    <a:bodyPr/>
                    <a:lstStyle/>
                    <a:p>
                      <a:endParaRPr lang="ru-RU" dirty="0"/>
                    </a:p>
                  </a:txBody>
                  <a:tcPr/>
                </a:tc>
                <a:tc>
                  <a:txBody>
                    <a:bodyPr/>
                    <a:lstStyle/>
                    <a:p>
                      <a:r>
                        <a:rPr lang="en-US" dirty="0" smtClean="0"/>
                        <a:t>Precision</a:t>
                      </a:r>
                      <a:endParaRPr lang="ru-RU" dirty="0"/>
                    </a:p>
                  </a:txBody>
                  <a:tcPr/>
                </a:tc>
                <a:tc>
                  <a:txBody>
                    <a:bodyPr/>
                    <a:lstStyle/>
                    <a:p>
                      <a:r>
                        <a:rPr lang="en-US" dirty="0" smtClean="0"/>
                        <a:t>Recall</a:t>
                      </a:r>
                      <a:endParaRPr lang="ru-RU" dirty="0"/>
                    </a:p>
                  </a:txBody>
                  <a:tcPr/>
                </a:tc>
                <a:tc>
                  <a:txBody>
                    <a:bodyPr/>
                    <a:lstStyle/>
                    <a:p>
                      <a:r>
                        <a:rPr lang="en-US" dirty="0" smtClean="0"/>
                        <a:t>F1-score</a:t>
                      </a:r>
                      <a:endParaRPr lang="ru-RU" dirty="0"/>
                    </a:p>
                  </a:txBody>
                  <a:tcPr/>
                </a:tc>
                <a:extLst>
                  <a:ext uri="{0D108BD9-81ED-4DB2-BD59-A6C34878D82A}">
                    <a16:rowId xmlns:a16="http://schemas.microsoft.com/office/drawing/2014/main" val="1744020489"/>
                  </a:ext>
                </a:extLst>
              </a:tr>
              <a:tr h="370840">
                <a:tc>
                  <a:txBody>
                    <a:bodyPr/>
                    <a:lstStyle/>
                    <a:p>
                      <a:r>
                        <a:rPr lang="en-US" dirty="0" smtClean="0"/>
                        <a:t>LSTM</a:t>
                      </a:r>
                      <a:endParaRPr lang="ru-RU" dirty="0"/>
                    </a:p>
                  </a:txBody>
                  <a:tcPr/>
                </a:tc>
                <a:tc>
                  <a:txBody>
                    <a:bodyPr/>
                    <a:lstStyle/>
                    <a:p>
                      <a:r>
                        <a:rPr lang="en-US" dirty="0" smtClean="0"/>
                        <a:t>89.8</a:t>
                      </a:r>
                      <a:endParaRPr lang="ru-RU" dirty="0"/>
                    </a:p>
                  </a:txBody>
                  <a:tcPr/>
                </a:tc>
                <a:tc>
                  <a:txBody>
                    <a:bodyPr/>
                    <a:lstStyle/>
                    <a:p>
                      <a:r>
                        <a:rPr lang="en-US" dirty="0" smtClean="0"/>
                        <a:t>91.1</a:t>
                      </a:r>
                      <a:endParaRPr lang="ru-RU" dirty="0"/>
                    </a:p>
                  </a:txBody>
                  <a:tcPr/>
                </a:tc>
                <a:tc>
                  <a:txBody>
                    <a:bodyPr/>
                    <a:lstStyle/>
                    <a:p>
                      <a:r>
                        <a:rPr lang="en-US" dirty="0" smtClean="0"/>
                        <a:t>90.4</a:t>
                      </a:r>
                      <a:endParaRPr lang="ru-RU" dirty="0"/>
                    </a:p>
                  </a:txBody>
                  <a:tcPr/>
                </a:tc>
                <a:extLst>
                  <a:ext uri="{0D108BD9-81ED-4DB2-BD59-A6C34878D82A}">
                    <a16:rowId xmlns:a16="http://schemas.microsoft.com/office/drawing/2014/main" val="3601574224"/>
                  </a:ext>
                </a:extLst>
              </a:tr>
            </a:tbl>
          </a:graphicData>
        </a:graphic>
      </p:graphicFrame>
      <p:sp>
        <p:nvSpPr>
          <p:cNvPr id="15" name="Прямоугольник 14"/>
          <p:cNvSpPr/>
          <p:nvPr/>
        </p:nvSpPr>
        <p:spPr>
          <a:xfrm>
            <a:off x="9189299" y="4681193"/>
            <a:ext cx="1930528" cy="369332"/>
          </a:xfrm>
          <a:prstGeom prst="rect">
            <a:avLst/>
          </a:prstGeom>
        </p:spPr>
        <p:txBody>
          <a:bodyPr wrap="none">
            <a:spAutoFit/>
          </a:bodyPr>
          <a:lstStyle/>
          <a:p>
            <a:r>
              <a:rPr lang="en-US" dirty="0" smtClean="0"/>
              <a:t>Figure 6. LSTM cell</a:t>
            </a:r>
            <a:endParaRPr lang="ru-RU" dirty="0"/>
          </a:p>
        </p:txBody>
      </p:sp>
      <p:sp>
        <p:nvSpPr>
          <p:cNvPr id="18" name="Прямоугольник 17"/>
          <p:cNvSpPr/>
          <p:nvPr/>
        </p:nvSpPr>
        <p:spPr>
          <a:xfrm>
            <a:off x="2758804" y="5985831"/>
            <a:ext cx="2437270" cy="369332"/>
          </a:xfrm>
          <a:prstGeom prst="rect">
            <a:avLst/>
          </a:prstGeom>
        </p:spPr>
        <p:txBody>
          <a:bodyPr wrap="none">
            <a:spAutoFit/>
          </a:bodyPr>
          <a:lstStyle/>
          <a:p>
            <a:r>
              <a:rPr lang="en-US" dirty="0" smtClean="0"/>
              <a:t>Table 3. Results of LSTM</a:t>
            </a:r>
            <a:endParaRPr lang="ru-RU" dirty="0"/>
          </a:p>
        </p:txBody>
      </p:sp>
      <p:sp>
        <p:nvSpPr>
          <p:cNvPr id="9" name="AutoShape 6" descr="https://miro.medium.com/v2/resize:fit:1100/format:webp/1*DbzpEg77lJr5r_ZKgXfALw.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4" name="Picture 8" descr="A gated recurrent unit neural network."/>
          <p:cNvPicPr>
            <a:picLocks noChangeAspect="1" noChangeArrowheads="1"/>
          </p:cNvPicPr>
          <p:nvPr/>
        </p:nvPicPr>
        <p:blipFill rotWithShape="1">
          <a:blip r:embed="rId2">
            <a:extLst>
              <a:ext uri="{28A0092B-C50C-407E-A947-70E740481C1C}">
                <a14:useLocalDpi xmlns:a14="http://schemas.microsoft.com/office/drawing/2010/main" val="0"/>
              </a:ext>
            </a:extLst>
          </a:blip>
          <a:srcRect r="51953"/>
          <a:stretch/>
        </p:blipFill>
        <p:spPr bwMode="auto">
          <a:xfrm>
            <a:off x="7992597" y="2140616"/>
            <a:ext cx="3952036" cy="254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3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2F60CE-04E0-126C-CF39-D1F465C3A4BB}"/>
              </a:ext>
            </a:extLst>
          </p:cNvPr>
          <p:cNvSpPr>
            <a:spLocks noGrp="1"/>
          </p:cNvSpPr>
          <p:nvPr>
            <p:ph type="title"/>
          </p:nvPr>
        </p:nvSpPr>
        <p:spPr/>
        <p:txBody>
          <a:bodyPr/>
          <a:lstStyle/>
          <a:p>
            <a:pPr algn="ctr"/>
            <a:r>
              <a:rPr lang="en-US" dirty="0"/>
              <a:t>Results</a:t>
            </a:r>
            <a:endParaRPr lang="ru-RU" dirty="0"/>
          </a:p>
        </p:txBody>
      </p:sp>
      <p:sp>
        <p:nvSpPr>
          <p:cNvPr id="3" name="Объект 2">
            <a:extLst>
              <a:ext uri="{FF2B5EF4-FFF2-40B4-BE49-F238E27FC236}">
                <a16:creationId xmlns:a16="http://schemas.microsoft.com/office/drawing/2014/main" id="{7C3279E6-73A7-BA9B-CA3C-F0A53195CFEE}"/>
              </a:ext>
            </a:extLst>
          </p:cNvPr>
          <p:cNvSpPr>
            <a:spLocks noGrp="1"/>
          </p:cNvSpPr>
          <p:nvPr>
            <p:ph idx="1"/>
          </p:nvPr>
        </p:nvSpPr>
        <p:spPr/>
        <p:txBody>
          <a:bodyPr>
            <a:normAutofit/>
          </a:bodyPr>
          <a:lstStyle/>
          <a:p>
            <a:pPr marL="0" indent="0">
              <a:buNone/>
            </a:pPr>
            <a:r>
              <a:rPr lang="en-US" dirty="0"/>
              <a:t>In this research </a:t>
            </a:r>
            <a:r>
              <a:rPr lang="en-US" dirty="0" smtClean="0"/>
              <a:t>paper, </a:t>
            </a:r>
            <a:r>
              <a:rPr lang="en-US" dirty="0"/>
              <a:t>the problem of </a:t>
            </a:r>
            <a:r>
              <a:rPr lang="en-US" dirty="0" smtClean="0"/>
              <a:t>fine-tuning named entity recognition network was solved. Two ways of transfer learning method (freezing layers and getting hidden layers as embedding) was used with different additional networks. Final results show that using simple linear or low-layers fully connected models is better that use hidden layers of BERT-model with LTSM architecture. Difficult architecture can be </a:t>
            </a:r>
            <a:r>
              <a:rPr lang="en-US" dirty="0" err="1" smtClean="0"/>
              <a:t>overfitted</a:t>
            </a:r>
            <a:r>
              <a:rPr lang="en-US" dirty="0" smtClean="0"/>
              <a:t> on hidden states of language-model and fine-tuning algorithm needs only in simple classifier to get good results.</a:t>
            </a:r>
            <a:endParaRPr lang="ru-RU" dirty="0"/>
          </a:p>
        </p:txBody>
      </p:sp>
    </p:spTree>
    <p:extLst>
      <p:ext uri="{BB962C8B-B14F-4D97-AF65-F5344CB8AC3E}">
        <p14:creationId xmlns:p14="http://schemas.microsoft.com/office/powerpoint/2010/main" val="39845777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704</Words>
  <Application>Microsoft Office PowerPoint</Application>
  <PresentationFormat>Широкоэкранный</PresentationFormat>
  <Paragraphs>68</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Development of an fine-tuning named entity recognition algorithm</vt:lpstr>
      <vt:lpstr>Abstract</vt:lpstr>
      <vt:lpstr>BERT-model</vt:lpstr>
      <vt:lpstr>Transfer learning</vt:lpstr>
      <vt:lpstr>Linear model</vt:lpstr>
      <vt:lpstr>Fully-connected model</vt:lpstr>
      <vt:lpstr>LSTM</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Reinforcement Learning Approach for Solving Multi-Depot Vehicle Routing Problem</dc:title>
  <dc:creator>Pavel Bezzub</dc:creator>
  <cp:lastModifiedBy>Verendeev Ilia Maksimovich</cp:lastModifiedBy>
  <cp:revision>17</cp:revision>
  <dcterms:created xsi:type="dcterms:W3CDTF">2023-04-10T21:16:34Z</dcterms:created>
  <dcterms:modified xsi:type="dcterms:W3CDTF">2023-05-25T16:47:24Z</dcterms:modified>
</cp:coreProperties>
</file>