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drawings/drawing2.xml" ContentType="application/vnd.openxmlformats-officedocument.drawingml.chartshape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drawings/drawing3.xml" ContentType="application/vnd.openxmlformats-officedocument.drawingml.chartshape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drawings/drawing4.xml" ContentType="application/vnd.openxmlformats-officedocument.drawingml.chartshape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316" r:id="rId2"/>
    <p:sldId id="31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72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323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319" r:id="rId36"/>
    <p:sldId id="320" r:id="rId37"/>
    <p:sldId id="297" r:id="rId38"/>
    <p:sldId id="298" r:id="rId39"/>
    <p:sldId id="301" r:id="rId40"/>
    <p:sldId id="321" r:id="rId41"/>
    <p:sldId id="302" r:id="rId42"/>
    <p:sldId id="322" r:id="rId43"/>
    <p:sldId id="303" r:id="rId44"/>
    <p:sldId id="304" r:id="rId45"/>
    <p:sldId id="305" r:id="rId46"/>
    <p:sldId id="306" r:id="rId47"/>
    <p:sldId id="307" r:id="rId48"/>
    <p:sldId id="308" r:id="rId4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5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075" autoAdjust="0"/>
  </p:normalViewPr>
  <p:slideViewPr>
    <p:cSldViewPr>
      <p:cViewPr varScale="1">
        <p:scale>
          <a:sx n="75" d="100"/>
          <a:sy n="75" d="100"/>
        </p:scale>
        <p:origin x="1680" y="2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hlean\Desktop\&#1042;&#1099;&#1073;&#1086;&#1088;%20&#1072;&#1089;&#1087;&#1080;&#1088;&#1072;&#1085;&#1090;&#1091;&#1088;&#1099;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hlean\Desktop\&#1082;%20&#1083;&#1077;&#1082;&#1094;&#1080;&#1080;%204%20&#1090;&#1072;&#1073;&#1083;&#1080;&#1095;&#1082;&#1072;%20&#1080;&#1089;&#1087;&#1088;%20&#1040;2.xlsx" TargetMode="External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Users\ehlean\Desktop\&#1082;%20&#1083;&#1077;&#1082;&#1094;&#1080;&#1080;%204%20&#1090;&#1072;&#1073;&#1083;&#1080;&#1095;&#1082;&#1072;%20&#1080;&#1089;&#1087;&#1088;%20&#1040;2.xlsx" TargetMode="External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C:\Users\ehlean\Desktop\&#1082;%20&#1083;&#1077;&#1082;&#1094;&#1080;&#1080;%204%20&#1090;&#1072;&#1073;&#1083;&#1080;&#1095;&#1082;&#1072;%20&#1080;&#1089;&#1087;&#1088;%20&#1040;2.xlsx" TargetMode="External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oleObject" Target="file:///C:\Users\ehlean\Desktop\&#1082;%20&#1083;&#1077;&#1082;&#1094;&#1080;&#1080;%204%20&#1090;&#1072;&#1073;&#1083;&#1080;&#1095;&#1082;&#1072;%20&#1080;&#1089;&#1087;&#1088;%20&#1040;2.xlsx" TargetMode="External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hlean\Downloads\&#1082;%20&#1083;&#1077;&#1082;&#1094;&#1080;&#1080;%204%20&#1090;&#1072;&#1073;&#1083;&#1080;&#1095;&#1082;&#1072;.xlsx" TargetMode="External"/><Relationship Id="rId1" Type="http://schemas.openxmlformats.org/officeDocument/2006/relationships/themeOverride" Target="../theme/themeOverride14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hlean\Desktop\&#1042;&#1099;&#1073;&#1086;&#1088;%20&#1072;&#1089;&#1087;&#1080;&#1088;&#1072;&#1085;&#1090;&#1091;&#1088;&#1099;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hlean\Desktop\&#1042;&#1099;&#1073;&#1086;&#1088;%20&#1072;&#1089;&#1087;&#1080;&#1088;&#1072;&#1085;&#1090;&#1091;&#1088;&#1099;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-\Desktop\&#1082;%20&#1083;&#1077;&#1082;&#1094;&#1080;&#1080;%204%20&#1090;&#1072;&#1073;&#1083;&#1080;&#1095;&#1082;&#1072;%20&#1080;&#1089;&#1087;&#1088;%20&#1040;2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-\Desktop\&#1082;%20&#1083;&#1077;&#1082;&#1094;&#1080;&#1080;%204%20&#1090;&#1072;&#1073;&#1083;&#1080;&#1095;&#1082;&#1072;%20&#1080;&#1089;&#1087;&#1088;%20&#1040;2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-\Desktop\&#1082;%20&#1083;&#1077;&#1082;&#1094;&#1080;&#1080;%204%20&#1090;&#1072;&#1073;&#1083;&#1080;&#1095;&#1082;&#1072;%20&#1080;&#1089;&#1087;&#1088;%20&#1040;2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-\Desktop\&#1082;%20&#1083;&#1077;&#1082;&#1094;&#1080;&#1080;%204%20&#1090;&#1072;&#1073;&#1083;&#1080;&#1095;&#1082;&#1072;%20&#1080;&#1089;&#1087;&#1088;%20&#1040;2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hlean\Desktop\&#1082;%20&#1083;&#1077;&#1082;&#1094;&#1080;&#1080;%204%20&#1090;&#1072;&#1073;&#1083;&#1080;&#1095;&#1082;&#1072;%20&#1080;&#1089;&#1087;&#1088;%20&#1040;2.xlsx" TargetMode="External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hlean\Desktop\&#1082;%20&#1083;&#1077;&#1082;&#1094;&#1080;&#1080;%204%20&#1090;&#1072;&#1073;&#1083;&#1080;&#1095;&#1082;&#1072;%20&#1080;&#1089;&#1087;&#1088;%20&#1040;2.xlsx" TargetMode="External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lineChart>
        <c:grouping val="stacked"/>
        <c:varyColors val="0"/>
        <c:ser>
          <c:idx val="1"/>
          <c:order val="0"/>
          <c:tx>
            <c:v>Правило D(a1)</c:v>
          </c:tx>
          <c:marker>
            <c:symbol val="none"/>
          </c:marker>
          <c:cat>
            <c:numRef>
              <c:f>'Задание 3'!$B$79:$L$79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'Задание 3'!$B$80:$L$80</c:f>
              <c:numCache>
                <c:formatCode>General</c:formatCode>
                <c:ptCount val="11"/>
                <c:pt idx="0">
                  <c:v>0.71</c:v>
                </c:pt>
                <c:pt idx="1">
                  <c:v>0.71</c:v>
                </c:pt>
                <c:pt idx="2">
                  <c:v>0.71</c:v>
                </c:pt>
                <c:pt idx="3">
                  <c:v>0.71</c:v>
                </c:pt>
                <c:pt idx="4">
                  <c:v>0.71</c:v>
                </c:pt>
                <c:pt idx="5">
                  <c:v>0.71</c:v>
                </c:pt>
                <c:pt idx="6">
                  <c:v>0.71</c:v>
                </c:pt>
                <c:pt idx="7">
                  <c:v>0.71</c:v>
                </c:pt>
                <c:pt idx="8">
                  <c:v>0.65999999999999992</c:v>
                </c:pt>
                <c:pt idx="9">
                  <c:v>0.55999999999999994</c:v>
                </c:pt>
                <c:pt idx="10">
                  <c:v>0.45999999999999996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53-4E6D-92CD-1CC424383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851008"/>
        <c:axId val="152441344"/>
      </c:lineChart>
      <c:catAx>
        <c:axId val="159851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2441344"/>
        <c:crosses val="autoZero"/>
        <c:auto val="1"/>
        <c:lblAlgn val="ctr"/>
        <c:lblOffset val="100"/>
        <c:noMultiLvlLbl val="0"/>
      </c:catAx>
      <c:valAx>
        <c:axId val="152441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9851008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0"/>
  </c:chart>
  <c:spPr>
    <a:solidFill>
      <a:schemeClr val="tx1"/>
    </a:solidFill>
  </c:spPr>
  <c:txPr>
    <a:bodyPr/>
    <a:lstStyle/>
    <a:p>
      <a:pPr>
        <a:defRPr sz="1200" b="1">
          <a:solidFill>
            <a:schemeClr val="bg1"/>
          </a:solidFill>
        </a:defRPr>
      </a:pPr>
      <a:endParaRPr lang="ru-RU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Высокий (В)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'[к лекции 4 табличка испр А2.xlsx]Задание 4'!$C$14:$E$14</c:f>
              <c:numCache>
                <c:formatCode>General</c:formatCode>
                <c:ptCount val="3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</c:numCache>
            </c:numRef>
          </c:cat>
          <c:val>
            <c:numRef>
              <c:f>'[к лекции 4 табличка испр А2.xlsx]Задание 4'!$C$10:$E$10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4A-438B-A6BF-FE808AD3E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472448"/>
        <c:axId val="244115136"/>
      </c:lineChart>
      <c:catAx>
        <c:axId val="18647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4115136"/>
        <c:crosses val="autoZero"/>
        <c:auto val="1"/>
        <c:lblAlgn val="ctr"/>
        <c:lblOffset val="100"/>
        <c:noMultiLvlLbl val="0"/>
      </c:catAx>
      <c:valAx>
        <c:axId val="24411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472448"/>
        <c:crosses val="autoZero"/>
        <c:crossBetween val="between"/>
      </c:valAx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bg1"/>
          </a:solidFill>
        </a:defRPr>
      </a:pPr>
      <a:endParaRPr lang="ru-RU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23473957116918928"/>
          <c:y val="5.28521430087434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3943179614004462"/>
          <c:y val="0.26569653644491759"/>
          <c:w val="0.72207775676462027"/>
          <c:h val="0.59368645161746658"/>
        </c:manualLayout>
      </c:layout>
      <c:lineChart>
        <c:grouping val="standard"/>
        <c:varyColors val="0"/>
        <c:ser>
          <c:idx val="0"/>
          <c:order val="0"/>
          <c:tx>
            <c:v>Очень высокий (ОВ)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'[к лекции 4 табличка испр А2.xlsx]Задание 4'!$C$15:$D$15</c:f>
              <c:numCache>
                <c:formatCode>General</c:formatCode>
                <c:ptCount val="2"/>
                <c:pt idx="0">
                  <c:v>0.75</c:v>
                </c:pt>
                <c:pt idx="1">
                  <c:v>1</c:v>
                </c:pt>
              </c:numCache>
            </c:numRef>
          </c:cat>
          <c:val>
            <c:numRef>
              <c:f>'[к лекции 4 табличка испр А2.xlsx]Задание 4'!$C$10:$D$10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65-4EA3-B0DD-C4176D9D5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041216"/>
        <c:axId val="244116864"/>
      </c:lineChart>
      <c:catAx>
        <c:axId val="30804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4116864"/>
        <c:crosses val="autoZero"/>
        <c:auto val="1"/>
        <c:lblAlgn val="ctr"/>
        <c:lblOffset val="100"/>
        <c:noMultiLvlLbl val="0"/>
      </c:catAx>
      <c:valAx>
        <c:axId val="24411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8041216"/>
        <c:crosses val="autoZero"/>
        <c:crossBetween val="between"/>
      </c:valAx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bg1"/>
          </a:solidFill>
        </a:defRPr>
      </a:pPr>
      <a:endParaRPr lang="ru-RU"/>
    </a:p>
  </c:txPr>
  <c:externalData r:id="rId2">
    <c:autoUpdate val="0"/>
  </c:externalData>
  <c:userShapes r:id="rId3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Высокий (В)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'[к лекции 4 табличка испр А2.xlsx]Задание 4'!$C$14:$E$14</c:f>
              <c:numCache>
                <c:formatCode>General</c:formatCode>
                <c:ptCount val="3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</c:numCache>
            </c:numRef>
          </c:cat>
          <c:val>
            <c:numRef>
              <c:f>'[к лекции 4 табличка испр А2.xlsx]Задание 4'!$C$10:$E$10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4A-438B-A6BF-FE808AD3E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389504"/>
        <c:axId val="140428992"/>
      </c:lineChart>
      <c:catAx>
        <c:axId val="18638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0428992"/>
        <c:crosses val="autoZero"/>
        <c:auto val="1"/>
        <c:lblAlgn val="ctr"/>
        <c:lblOffset val="100"/>
        <c:noMultiLvlLbl val="0"/>
      </c:catAx>
      <c:valAx>
        <c:axId val="14042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389504"/>
        <c:crosses val="autoZero"/>
        <c:crossBetween val="between"/>
      </c:valAx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bg1"/>
          </a:solidFill>
        </a:defRPr>
      </a:pPr>
      <a:endParaRPr lang="ru-RU"/>
    </a:p>
  </c:txPr>
  <c:externalData r:id="rId2">
    <c:autoUpdate val="0"/>
  </c:externalData>
  <c:userShapes r:id="rId3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Очень высокий (ОВ)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'Задание 4'!$C$34:$E$34</c:f>
              <c:numCache>
                <c:formatCode>General</c:formatCode>
                <c:ptCount val="3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</c:numCache>
            </c:numRef>
          </c:cat>
          <c:val>
            <c:numRef>
              <c:f>'Задание 4'!$V$67:$X$67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65-4EA3-B0DD-C4176D9D5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718720"/>
        <c:axId val="140427840"/>
      </c:lineChart>
      <c:catAx>
        <c:axId val="18671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0427840"/>
        <c:crosses val="autoZero"/>
        <c:auto val="1"/>
        <c:lblAlgn val="ctr"/>
        <c:lblOffset val="100"/>
        <c:noMultiLvlLbl val="0"/>
      </c:catAx>
      <c:valAx>
        <c:axId val="1404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718720"/>
        <c:crosses val="autoZero"/>
        <c:crossBetween val="between"/>
      </c:valAx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bg1"/>
          </a:solidFill>
        </a:defRPr>
      </a:pPr>
      <a:endParaRPr lang="ru-RU"/>
    </a:p>
  </c:txPr>
  <c:externalData r:id="rId2">
    <c:autoUpdate val="0"/>
  </c:externalData>
  <c:userShapes r:id="rId3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7432852143482006E-2"/>
          <c:y val="8.3333333333333301E-2"/>
          <c:w val="0.708854330708661"/>
          <c:h val="0.82246937882764704"/>
        </c:manualLayout>
      </c:layout>
      <c:scatterChart>
        <c:scatterStyle val="lineMarker"/>
        <c:varyColors val="0"/>
        <c:ser>
          <c:idx val="0"/>
          <c:order val="0"/>
          <c:xVal>
            <c:numRef>
              <c:f>'[к лекции 4 табличка.xlsx]Задание 4'!$L$31:$N$31</c:f>
              <c:numCache>
                <c:formatCode>General</c:formatCode>
                <c:ptCount val="3"/>
                <c:pt idx="0">
                  <c:v>0.18</c:v>
                </c:pt>
                <c:pt idx="1">
                  <c:v>0.76999999999999991</c:v>
                </c:pt>
                <c:pt idx="2">
                  <c:v>1.96</c:v>
                </c:pt>
              </c:numCache>
            </c:numRef>
          </c:xVal>
          <c:yVal>
            <c:numRef>
              <c:f>'[к лекции 4 табличка.xlsx]Задание 4'!$L$26:$N$26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10-45DA-9955-C7D9AA503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239168"/>
        <c:axId val="243239744"/>
      </c:scatterChart>
      <c:valAx>
        <c:axId val="243239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3239744"/>
        <c:crosses val="autoZero"/>
        <c:crossBetween val="midCat"/>
      </c:valAx>
      <c:valAx>
        <c:axId val="243239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3239168"/>
        <c:crosses val="autoZero"/>
        <c:crossBetween val="midCat"/>
      </c:valAx>
      <c:spPr>
        <a:solidFill>
          <a:schemeClr val="tx1"/>
        </a:solidFill>
      </c:spPr>
    </c:plotArea>
    <c:plotVisOnly val="1"/>
    <c:dispBlanksAs val="gap"/>
    <c:showDLblsOverMax val="0"/>
  </c:chart>
  <c:txPr>
    <a:bodyPr/>
    <a:lstStyle/>
    <a:p>
      <a:pPr>
        <a:defRPr sz="1200" b="1">
          <a:solidFill>
            <a:schemeClr val="bg1"/>
          </a:solidFill>
        </a:defRPr>
      </a:pPr>
      <a:endParaRPr lang="ru-RU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lineChart>
        <c:grouping val="stacked"/>
        <c:varyColors val="0"/>
        <c:ser>
          <c:idx val="1"/>
          <c:order val="0"/>
          <c:tx>
            <c:v>Правило D(a2)</c:v>
          </c:tx>
          <c:marker>
            <c:symbol val="none"/>
          </c:marker>
          <c:cat>
            <c:numRef>
              <c:f>'Задание 3'!$B$79:$L$79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'Задание 3'!$B$81:$L$81</c:f>
              <c:numCache>
                <c:formatCode>General</c:formatCode>
                <c:ptCount val="11"/>
                <c:pt idx="0">
                  <c:v>0.29000000000000004</c:v>
                </c:pt>
                <c:pt idx="1">
                  <c:v>0.39</c:v>
                </c:pt>
                <c:pt idx="2">
                  <c:v>0.43000000000000005</c:v>
                </c:pt>
                <c:pt idx="3">
                  <c:v>0.43000000000000005</c:v>
                </c:pt>
                <c:pt idx="4">
                  <c:v>0.43000000000000005</c:v>
                </c:pt>
                <c:pt idx="5">
                  <c:v>0.43000000000000005</c:v>
                </c:pt>
                <c:pt idx="6">
                  <c:v>0.43000000000000005</c:v>
                </c:pt>
                <c:pt idx="7">
                  <c:v>0.43000000000000005</c:v>
                </c:pt>
                <c:pt idx="8">
                  <c:v>0.43000000000000005</c:v>
                </c:pt>
                <c:pt idx="9">
                  <c:v>0.43000000000000005</c:v>
                </c:pt>
                <c:pt idx="10">
                  <c:v>0.57000000000000006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0-44BB-86A6-48F3C623C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854080"/>
        <c:axId val="153953984"/>
      </c:lineChart>
      <c:catAx>
        <c:axId val="159854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3953984"/>
        <c:crosses val="autoZero"/>
        <c:auto val="1"/>
        <c:lblAlgn val="ctr"/>
        <c:lblOffset val="100"/>
        <c:noMultiLvlLbl val="0"/>
      </c:catAx>
      <c:valAx>
        <c:axId val="153953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9854080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0"/>
  </c:chart>
  <c:spPr>
    <a:solidFill>
      <a:schemeClr val="tx1"/>
    </a:solidFill>
  </c:spPr>
  <c:txPr>
    <a:bodyPr/>
    <a:lstStyle/>
    <a:p>
      <a:pPr>
        <a:defRPr sz="1200" b="1">
          <a:solidFill>
            <a:schemeClr val="bg1"/>
          </a:solidFill>
        </a:defRPr>
      </a:pPr>
      <a:endParaRPr lang="ru-RU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 dirty="0"/>
              <a:t>Правило </a:t>
            </a:r>
            <a:r>
              <a:rPr lang="en-US" dirty="0"/>
              <a:t>D(a3)</a:t>
            </a:r>
          </a:p>
        </c:rich>
      </c:tx>
      <c:overlay val="0"/>
    </c:title>
    <c:autoTitleDeleted val="0"/>
    <c:plotArea>
      <c:layout/>
      <c:lineChart>
        <c:grouping val="stacked"/>
        <c:varyColors val="0"/>
        <c:ser>
          <c:idx val="1"/>
          <c:order val="0"/>
          <c:tx>
            <c:v>Правило D(a3)</c:v>
          </c:tx>
          <c:marker>
            <c:symbol val="none"/>
          </c:marker>
          <c:cat>
            <c:numRef>
              <c:f>'Задание 3'!$B$79:$L$79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'Задание 3'!$B$82:$L$82</c:f>
              <c:numCache>
                <c:formatCode>General</c:formatCode>
                <c:ptCount val="11"/>
                <c:pt idx="0">
                  <c:v>0.71</c:v>
                </c:pt>
                <c:pt idx="1">
                  <c:v>0.80999999999999994</c:v>
                </c:pt>
                <c:pt idx="2">
                  <c:v>0.86</c:v>
                </c:pt>
                <c:pt idx="3">
                  <c:v>0.86</c:v>
                </c:pt>
                <c:pt idx="4">
                  <c:v>0.86</c:v>
                </c:pt>
                <c:pt idx="5">
                  <c:v>0.8</c:v>
                </c:pt>
                <c:pt idx="6">
                  <c:v>0.70000000000000007</c:v>
                </c:pt>
                <c:pt idx="7">
                  <c:v>0.60000000000000009</c:v>
                </c:pt>
                <c:pt idx="8">
                  <c:v>0.5</c:v>
                </c:pt>
                <c:pt idx="9">
                  <c:v>0.4</c:v>
                </c:pt>
                <c:pt idx="10">
                  <c:v>0.30000000000000004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2A-499E-AA91-3FDB6791A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965632"/>
        <c:axId val="166068800"/>
      </c:lineChart>
      <c:catAx>
        <c:axId val="160965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6068800"/>
        <c:crosses val="autoZero"/>
        <c:auto val="1"/>
        <c:lblAlgn val="ctr"/>
        <c:lblOffset val="100"/>
        <c:noMultiLvlLbl val="0"/>
      </c:catAx>
      <c:valAx>
        <c:axId val="166068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965632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0"/>
  </c:chart>
  <c:spPr>
    <a:solidFill>
      <a:schemeClr val="tx1"/>
    </a:solidFill>
  </c:spPr>
  <c:txPr>
    <a:bodyPr/>
    <a:lstStyle/>
    <a:p>
      <a:pPr>
        <a:defRPr b="1">
          <a:solidFill>
            <a:schemeClr val="bg1"/>
          </a:solidFill>
        </a:defRPr>
      </a:pPr>
      <a:endParaRPr lang="ru-RU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Важный (В)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'[к лекции 4 табличка испр А2.xlsx]Задание 4'!$C$5:$E$5</c:f>
              <c:numCache>
                <c:formatCode>General</c:formatCode>
                <c:ptCount val="3"/>
                <c:pt idx="0">
                  <c:v>0.4</c:v>
                </c:pt>
                <c:pt idx="1">
                  <c:v>0.7</c:v>
                </c:pt>
                <c:pt idx="2">
                  <c:v>1</c:v>
                </c:pt>
              </c:numCache>
            </c:numRef>
          </c:cat>
          <c:val>
            <c:numRef>
              <c:f>'[к лекции 4 табличка испр А2.xlsx]Задание 4'!$C$4:$E$4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CF-4DEF-8FD4-AA79EB5C9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050432"/>
        <c:axId val="243694336"/>
      </c:lineChart>
      <c:catAx>
        <c:axId val="30805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3694336"/>
        <c:crosses val="autoZero"/>
        <c:auto val="1"/>
        <c:lblAlgn val="ctr"/>
        <c:lblOffset val="100"/>
        <c:noMultiLvlLbl val="0"/>
      </c:catAx>
      <c:valAx>
        <c:axId val="24369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8050432"/>
        <c:crosses val="autoZero"/>
        <c:crossBetween val="between"/>
      </c:valAx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bg1"/>
          </a:solidFill>
        </a:defRPr>
      </a:pPr>
      <a:endParaRPr lang="ru-RU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Очень важный (ОВ)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'[к лекции 4 табличка испр А2.xlsx]Задание 4'!$C$6:$E$6</c:f>
              <c:numCache>
                <c:formatCode>General</c:formatCode>
                <c:ptCount val="3"/>
                <c:pt idx="0">
                  <c:v>0.7</c:v>
                </c:pt>
                <c:pt idx="1">
                  <c:v>1</c:v>
                </c:pt>
                <c:pt idx="2">
                  <c:v>1</c:v>
                </c:pt>
              </c:numCache>
            </c:numRef>
          </c:cat>
          <c:val>
            <c:numRef>
              <c:f>'[к лекции 4 табличка испр А2.xlsx]Задание 4'!$C$4:$D$4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B0-46EC-BEA3-21225488C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690816"/>
        <c:axId val="244056640"/>
      </c:lineChart>
      <c:catAx>
        <c:axId val="18269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4056640"/>
        <c:crosses val="autoZero"/>
        <c:auto val="1"/>
        <c:lblAlgn val="ctr"/>
        <c:lblOffset val="100"/>
        <c:noMultiLvlLbl val="0"/>
      </c:catAx>
      <c:valAx>
        <c:axId val="24405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2690816"/>
        <c:crosses val="autoZero"/>
        <c:crossBetween val="between"/>
      </c:valAx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bg1"/>
          </a:solidFill>
        </a:defRPr>
      </a:pPr>
      <a:endParaRPr lang="ru-RU"/>
    </a:p>
  </c:txPr>
  <c:externalData r:id="rId2">
    <c:autoUpdate val="0"/>
  </c:externalData>
  <c:userShapes r:id="rId3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Не очень важный (НОВ)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'[к лекции 4 табличка испр А2.xlsx]Задание 4'!$C$7:$E$7</c:f>
              <c:numCache>
                <c:formatCode>General</c:formatCode>
                <c:ptCount val="3"/>
                <c:pt idx="0">
                  <c:v>0.1</c:v>
                </c:pt>
                <c:pt idx="1">
                  <c:v>0.4</c:v>
                </c:pt>
                <c:pt idx="2">
                  <c:v>0.7</c:v>
                </c:pt>
              </c:numCache>
            </c:numRef>
          </c:cat>
          <c:val>
            <c:numRef>
              <c:f>'[к лекции 4 табличка испр А2.xlsx]Задание 4'!$C$4:$E$4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75-452C-A6D0-7662EA214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048896"/>
        <c:axId val="244058368"/>
      </c:lineChart>
      <c:catAx>
        <c:axId val="30804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4058368"/>
        <c:crosses val="autoZero"/>
        <c:auto val="1"/>
        <c:lblAlgn val="ctr"/>
        <c:lblOffset val="100"/>
        <c:noMultiLvlLbl val="0"/>
      </c:catAx>
      <c:valAx>
        <c:axId val="24405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8048896"/>
        <c:crosses val="autoZero"/>
        <c:crossBetween val="between"/>
      </c:valAx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bg1"/>
          </a:solidFill>
        </a:defRPr>
      </a:pPr>
      <a:endParaRPr lang="ru-RU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"Очень низкий (ОН)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'[к лекции 4 табличка испр А2.xlsx]Задание 4'!$D$11:$E$11</c:f>
              <c:numCache>
                <c:formatCode>General</c:formatCode>
                <c:ptCount val="2"/>
                <c:pt idx="0">
                  <c:v>0</c:v>
                </c:pt>
                <c:pt idx="1">
                  <c:v>0.3</c:v>
                </c:pt>
              </c:numCache>
            </c:numRef>
          </c:cat>
          <c:val>
            <c:numRef>
              <c:f>'[к лекции 4 табличка испр А2.xlsx]Задание 4'!$D$10:$E$10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EF-411A-9F20-5CF5C02F8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727680"/>
        <c:axId val="244060672"/>
      </c:lineChart>
      <c:catAx>
        <c:axId val="18272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4060672"/>
        <c:crosses val="autoZero"/>
        <c:auto val="1"/>
        <c:lblAlgn val="ctr"/>
        <c:lblOffset val="100"/>
        <c:noMultiLvlLbl val="0"/>
      </c:catAx>
      <c:valAx>
        <c:axId val="24406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2727680"/>
        <c:crosses val="autoZero"/>
        <c:crossBetween val="between"/>
      </c:valAx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bg1"/>
          </a:solidFill>
        </a:defRPr>
      </a:pPr>
      <a:endParaRPr lang="ru-RU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7953468133170379E-2"/>
          <c:y val="0.21906757191414639"/>
          <c:w val="0.87265164981668708"/>
          <c:h val="0.64195317865308221"/>
        </c:manualLayout>
      </c:layout>
      <c:lineChart>
        <c:grouping val="standard"/>
        <c:varyColors val="0"/>
        <c:ser>
          <c:idx val="0"/>
          <c:order val="0"/>
          <c:tx>
            <c:v>Низкий (Н)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'[к лекции 4 табличка испр А2.xlsx]Задание 4'!$C$12:$E$12</c:f>
              <c:numCache>
                <c:formatCode>General</c:formatCode>
                <c:ptCount val="3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</c:numCache>
            </c:numRef>
          </c:cat>
          <c:val>
            <c:numRef>
              <c:f>'[к лекции 4 табличка испр А2.xlsx]Задание 4'!$C$10:$E$10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B0-40E2-8ACC-57A9BD76A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043264"/>
        <c:axId val="244062400"/>
      </c:lineChart>
      <c:catAx>
        <c:axId val="30804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4062400"/>
        <c:crosses val="autoZero"/>
        <c:auto val="1"/>
        <c:lblAlgn val="ctr"/>
        <c:lblOffset val="100"/>
        <c:noMultiLvlLbl val="0"/>
      </c:catAx>
      <c:valAx>
        <c:axId val="24406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8043264"/>
        <c:crosses val="autoZero"/>
        <c:crossBetween val="between"/>
      </c:valAx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bg1"/>
          </a:solidFill>
        </a:defRPr>
      </a:pPr>
      <a:endParaRPr lang="ru-RU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Средний (С)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'[к лекции 4 табличка испр А2.xlsx]Задание 4'!$C$13:$E$13</c:f>
              <c:numCache>
                <c:formatCode>General</c:formatCode>
                <c:ptCount val="3"/>
                <c:pt idx="0">
                  <c:v>0.3</c:v>
                </c:pt>
                <c:pt idx="1">
                  <c:v>0.5</c:v>
                </c:pt>
                <c:pt idx="2">
                  <c:v>0.7</c:v>
                </c:pt>
              </c:numCache>
            </c:numRef>
          </c:cat>
          <c:val>
            <c:numRef>
              <c:f>'[к лекции 4 табличка испр А2.xlsx]Задание 4'!$C$10:$E$10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78-4FDE-BDA6-E75927E87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758400"/>
        <c:axId val="244061248"/>
      </c:lineChart>
      <c:catAx>
        <c:axId val="18275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4061248"/>
        <c:crosses val="autoZero"/>
        <c:auto val="1"/>
        <c:lblAlgn val="ctr"/>
        <c:lblOffset val="100"/>
        <c:noMultiLvlLbl val="0"/>
      </c:catAx>
      <c:valAx>
        <c:axId val="24406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2758400"/>
        <c:crosses val="autoZero"/>
        <c:crossBetween val="between"/>
      </c:valAx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bg1"/>
          </a:solidFill>
        </a:defRPr>
      </a:pPr>
      <a:endParaRPr lang="ru-RU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5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0.74772</cdr:x>
      <cdr:y>0.28892</cdr:y>
    </cdr:from>
    <cdr:to>
      <cdr:x>0.74772</cdr:x>
      <cdr:y>0.86677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:a16="http://schemas.microsoft.com/office/drawing/2014/main" id="{063BACB2-877B-4269-9241-41246F9A011A}"/>
            </a:ext>
          </a:extLst>
        </cdr:cNvPr>
        <cdr:cNvCxnSpPr/>
      </cdr:nvCxnSpPr>
      <cdr:spPr>
        <a:xfrm xmlns:a="http://schemas.openxmlformats.org/drawingml/2006/main">
          <a:off x="2315198" y="792565"/>
          <a:ext cx="0" cy="158516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0.78306</cdr:x>
      <cdr:y>0.34812</cdr:y>
    </cdr:from>
    <cdr:to>
      <cdr:x>0.78306</cdr:x>
      <cdr:y>0.86216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:a16="http://schemas.microsoft.com/office/drawing/2014/main" id="{218B82A1-5389-4BD7-8EBA-7241B85992F4}"/>
            </a:ext>
          </a:extLst>
        </cdr:cNvPr>
        <cdr:cNvCxnSpPr/>
      </cdr:nvCxnSpPr>
      <cdr:spPr>
        <a:xfrm xmlns:a="http://schemas.openxmlformats.org/drawingml/2006/main">
          <a:off x="1663017" y="920166"/>
          <a:ext cx="0" cy="135872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0.07407</cdr:x>
      <cdr:y>0.57429</cdr:y>
    </cdr:from>
    <cdr:to>
      <cdr:x>0.66667</cdr:x>
      <cdr:y>0.57429</cdr:y>
    </cdr:to>
    <cdr:cxnSp macro="">
      <cdr:nvCxnSpPr>
        <cdr:cNvPr id="7" name="Прямая соединительная линия 6">
          <a:extLst xmlns:a="http://schemas.openxmlformats.org/drawingml/2006/main">
            <a:ext uri="{FF2B5EF4-FFF2-40B4-BE49-F238E27FC236}">
              <a16:creationId xmlns:a16="http://schemas.microsoft.com/office/drawing/2014/main" id="{6CE95A65-BDEF-4B41-BCA6-A20A349030B5}"/>
            </a:ext>
          </a:extLst>
        </cdr:cNvPr>
        <cdr:cNvCxnSpPr/>
      </cdr:nvCxnSpPr>
      <cdr:spPr>
        <a:xfrm xmlns:a="http://schemas.openxmlformats.org/drawingml/2006/main">
          <a:off x="432048" y="1440507"/>
          <a:ext cx="3456384" cy="0"/>
        </a:xfrm>
        <a:prstGeom xmlns:a="http://schemas.openxmlformats.org/drawingml/2006/main" prst="line">
          <a:avLst/>
        </a:prstGeom>
        <a:ln xmlns:a="http://schemas.openxmlformats.org/drawingml/2006/main"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0.66667</cdr:x>
      <cdr:y>0.57429</cdr:y>
    </cdr:from>
    <cdr:to>
      <cdr:x>0.66667</cdr:x>
      <cdr:y>0.86137</cdr:y>
    </cdr:to>
    <cdr:cxnSp macro="">
      <cdr:nvCxnSpPr>
        <cdr:cNvPr id="9" name="Прямая соединительная линия 8">
          <a:extLst xmlns:a="http://schemas.openxmlformats.org/drawingml/2006/main">
            <a:ext uri="{FF2B5EF4-FFF2-40B4-BE49-F238E27FC236}">
              <a16:creationId xmlns:a16="http://schemas.microsoft.com/office/drawing/2014/main" id="{A5496458-9373-40BF-96C5-C851219BEC99}"/>
            </a:ext>
          </a:extLst>
        </cdr:cNvPr>
        <cdr:cNvCxnSpPr/>
      </cdr:nvCxnSpPr>
      <cdr:spPr>
        <a:xfrm xmlns:a="http://schemas.openxmlformats.org/drawingml/2006/main">
          <a:off x="3888432" y="1440507"/>
          <a:ext cx="0" cy="720080"/>
        </a:xfrm>
        <a:prstGeom xmlns:a="http://schemas.openxmlformats.org/drawingml/2006/main" prst="line">
          <a:avLst/>
        </a:prstGeom>
        <a:ln xmlns:a="http://schemas.openxmlformats.org/drawingml/2006/main"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0.82212</cdr:x>
      <cdr:y>0.29388</cdr:y>
    </cdr:from>
    <cdr:to>
      <cdr:x>0.82212</cdr:x>
      <cdr:y>0.90184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:a16="http://schemas.microsoft.com/office/drawing/2014/main" id="{2F76FBFB-F297-43F6-B236-B647DB2312BB}"/>
            </a:ext>
          </a:extLst>
        </cdr:cNvPr>
        <cdr:cNvCxnSpPr/>
      </cdr:nvCxnSpPr>
      <cdr:spPr>
        <a:xfrm xmlns:a="http://schemas.openxmlformats.org/drawingml/2006/main">
          <a:off x="3758755" y="806172"/>
          <a:ext cx="0" cy="166775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91B8F12-B3BB-486B-99A9-76D75582DF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05D126-43AF-4638-84EA-993F3101E3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699053B-4836-40A7-BBC7-E8909327D6A1}" type="datetimeFigureOut">
              <a:rPr lang="ru-RU"/>
              <a:pPr>
                <a:defRPr/>
              </a:pPr>
              <a:t>25.02.2020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02FD9797-49BB-41BA-9C47-A380E2DF11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6A8D587C-00BF-48F0-8E2D-B9F0DFBF1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261EAF-CE74-4EE9-9ACB-3FB1FDE3FD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DAB640-5442-4EAE-90D9-F7D43D2D3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0577F6-C297-4874-85AA-043EDC9EF99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>
            <a:extLst>
              <a:ext uri="{FF2B5EF4-FFF2-40B4-BE49-F238E27FC236}">
                <a16:creationId xmlns:a16="http://schemas.microsoft.com/office/drawing/2014/main" id="{339B9257-F780-477B-B73E-D17D10B52A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Заметки 2">
            <a:extLst>
              <a:ext uri="{FF2B5EF4-FFF2-40B4-BE49-F238E27FC236}">
                <a16:creationId xmlns:a16="http://schemas.microsoft.com/office/drawing/2014/main" id="{EB721207-F114-4782-9E0F-F17FDB31E5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40964" name="Номер слайда 3">
            <a:extLst>
              <a:ext uri="{FF2B5EF4-FFF2-40B4-BE49-F238E27FC236}">
                <a16:creationId xmlns:a16="http://schemas.microsoft.com/office/drawing/2014/main" id="{F5E85138-9B42-4DBE-9360-0A4E9B268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5FB1BA-86EB-4241-A452-2DA874EB66CA}" type="slidenum">
              <a:rPr lang="ru-RU" altLang="ru-RU"/>
              <a:pPr/>
              <a:t>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>
            <a:extLst>
              <a:ext uri="{FF2B5EF4-FFF2-40B4-BE49-F238E27FC236}">
                <a16:creationId xmlns:a16="http://schemas.microsoft.com/office/drawing/2014/main" id="{661372F6-4968-494F-BFE1-8E9B77EAAA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>
            <a:extLst>
              <a:ext uri="{FF2B5EF4-FFF2-40B4-BE49-F238E27FC236}">
                <a16:creationId xmlns:a16="http://schemas.microsoft.com/office/drawing/2014/main" id="{7B53C547-9F36-4148-AD5E-9EAE286F44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1988" name="Номер слайда 3">
            <a:extLst>
              <a:ext uri="{FF2B5EF4-FFF2-40B4-BE49-F238E27FC236}">
                <a16:creationId xmlns:a16="http://schemas.microsoft.com/office/drawing/2014/main" id="{261DF019-FC70-4A14-8FD8-325B9A904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3955432-0E04-4AA7-A9D9-C675BD878BFB}" type="slidenum">
              <a:rPr lang="ru-RU" altLang="ru-RU"/>
              <a:pPr/>
              <a:t>12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>
            <a:extLst>
              <a:ext uri="{FF2B5EF4-FFF2-40B4-BE49-F238E27FC236}">
                <a16:creationId xmlns:a16="http://schemas.microsoft.com/office/drawing/2014/main" id="{F9E8A00E-D95A-4B0B-937F-9707F89BDA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Заметки 2">
            <a:extLst>
              <a:ext uri="{FF2B5EF4-FFF2-40B4-BE49-F238E27FC236}">
                <a16:creationId xmlns:a16="http://schemas.microsoft.com/office/drawing/2014/main" id="{C3CCA00D-7F44-40A4-B170-E7BF44F44E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3012" name="Номер слайда 3">
            <a:extLst>
              <a:ext uri="{FF2B5EF4-FFF2-40B4-BE49-F238E27FC236}">
                <a16:creationId xmlns:a16="http://schemas.microsoft.com/office/drawing/2014/main" id="{75083A1E-5050-490B-A7F8-1EEAD5A45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18F1CE9-06C2-48B2-A498-8D5F46A1E541}" type="slidenum">
              <a:rPr lang="ru-RU" altLang="ru-RU"/>
              <a:pPr/>
              <a:t>18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Образ слайда 1">
            <a:extLst>
              <a:ext uri="{FF2B5EF4-FFF2-40B4-BE49-F238E27FC236}">
                <a16:creationId xmlns:a16="http://schemas.microsoft.com/office/drawing/2014/main" id="{65A2E4AC-0B11-4A60-93E6-782DB48F72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Заметки 2">
            <a:extLst>
              <a:ext uri="{FF2B5EF4-FFF2-40B4-BE49-F238E27FC236}">
                <a16:creationId xmlns:a16="http://schemas.microsoft.com/office/drawing/2014/main" id="{ED502303-F66E-415D-9B4A-73652A436F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62468" name="Номер слайда 3">
            <a:extLst>
              <a:ext uri="{FF2B5EF4-FFF2-40B4-BE49-F238E27FC236}">
                <a16:creationId xmlns:a16="http://schemas.microsoft.com/office/drawing/2014/main" id="{B0B10C16-DDCA-46DE-8DC0-39C427C87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8F2ED74-2E51-47DA-B914-2BA9F1DC54A0}" type="slidenum">
              <a:rPr lang="ru-RU" altLang="ru-RU"/>
              <a:pPr/>
              <a:t>39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Образ слайда 1">
            <a:extLst>
              <a:ext uri="{FF2B5EF4-FFF2-40B4-BE49-F238E27FC236}">
                <a16:creationId xmlns:a16="http://schemas.microsoft.com/office/drawing/2014/main" id="{15276E99-1858-4C2E-BE9D-58CA45F3F5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Заметки 2">
            <a:extLst>
              <a:ext uri="{FF2B5EF4-FFF2-40B4-BE49-F238E27FC236}">
                <a16:creationId xmlns:a16="http://schemas.microsoft.com/office/drawing/2014/main" id="{54FC5AEB-5B58-402E-B6BC-4732BE96FB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63492" name="Номер слайда 3">
            <a:extLst>
              <a:ext uri="{FF2B5EF4-FFF2-40B4-BE49-F238E27FC236}">
                <a16:creationId xmlns:a16="http://schemas.microsoft.com/office/drawing/2014/main" id="{21A447DF-C46A-46DA-88D2-D14F02290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1B99FA-0025-4AF6-B349-F6F488C59D6A}" type="slidenum">
              <a:rPr lang="ru-RU" altLang="ru-RU"/>
              <a:pPr/>
              <a:t>40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13">
            <a:extLst>
              <a:ext uri="{FF2B5EF4-FFF2-40B4-BE49-F238E27FC236}">
                <a16:creationId xmlns:a16="http://schemas.microsoft.com/office/drawing/2014/main" id="{8D2052E1-BC83-4D13-BCB5-A44936E1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D4995FA2-7078-462D-919B-5D03C343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>
            <a:extLst>
              <a:ext uri="{FF2B5EF4-FFF2-40B4-BE49-F238E27FC236}">
                <a16:creationId xmlns:a16="http://schemas.microsoft.com/office/drawing/2014/main" id="{647C9E9E-7F78-45B5-B488-51ECF3EE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98A64B-12A2-4861-8D43-31BFA2303E2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5773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>
            <a:extLst>
              <a:ext uri="{FF2B5EF4-FFF2-40B4-BE49-F238E27FC236}">
                <a16:creationId xmlns:a16="http://schemas.microsoft.com/office/drawing/2014/main" id="{53907B02-293A-4557-9B98-2BEA5A99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F28F1345-1816-441D-BDB1-59231E9D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>
            <a:extLst>
              <a:ext uri="{FF2B5EF4-FFF2-40B4-BE49-F238E27FC236}">
                <a16:creationId xmlns:a16="http://schemas.microsoft.com/office/drawing/2014/main" id="{3B0AF0F1-BA8E-44C9-BC5F-FC88523B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F52ED-ED31-4AAA-B81E-FB643752594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785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>
            <a:extLst>
              <a:ext uri="{FF2B5EF4-FFF2-40B4-BE49-F238E27FC236}">
                <a16:creationId xmlns:a16="http://schemas.microsoft.com/office/drawing/2014/main" id="{E96D48AD-69B3-42FB-AC6B-9B21E024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AE4D32CA-9EDB-4DD9-B4FC-056D0677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>
            <a:extLst>
              <a:ext uri="{FF2B5EF4-FFF2-40B4-BE49-F238E27FC236}">
                <a16:creationId xmlns:a16="http://schemas.microsoft.com/office/drawing/2014/main" id="{BCC546A5-69BD-4561-A5F7-11841468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2A909-3247-41F5-A643-287CFEAFB9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9948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>
            <a:extLst>
              <a:ext uri="{FF2B5EF4-FFF2-40B4-BE49-F238E27FC236}">
                <a16:creationId xmlns:a16="http://schemas.microsoft.com/office/drawing/2014/main" id="{86E7F2E8-9D43-46C6-A71A-0D609679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51F8BD7E-E60E-4528-B229-18092BBE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>
            <a:extLst>
              <a:ext uri="{FF2B5EF4-FFF2-40B4-BE49-F238E27FC236}">
                <a16:creationId xmlns:a16="http://schemas.microsoft.com/office/drawing/2014/main" id="{848DA92A-6720-4391-85E9-EAEAF443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31B06-645F-4DE1-A10A-C3CA296384D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4723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BCA2B8-E000-47E2-99A2-2EC96176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09382E-A49D-4972-A8E7-652231B5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5F69B1-A0F7-430B-897F-B7E68522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24795-F0E3-4D9D-8BE0-8B61C66490B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2141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>
            <a:extLst>
              <a:ext uri="{FF2B5EF4-FFF2-40B4-BE49-F238E27FC236}">
                <a16:creationId xmlns:a16="http://schemas.microsoft.com/office/drawing/2014/main" id="{27A38535-400E-4152-BFB7-B9CB3B73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1F220C5D-F332-4416-B6AA-D73768C5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>
            <a:extLst>
              <a:ext uri="{FF2B5EF4-FFF2-40B4-BE49-F238E27FC236}">
                <a16:creationId xmlns:a16="http://schemas.microsoft.com/office/drawing/2014/main" id="{ABEA7D47-1DCF-4427-8C0D-D099BEC7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9BF8-A3BF-4F9E-B524-E6034C94CF2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384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13">
            <a:extLst>
              <a:ext uri="{FF2B5EF4-FFF2-40B4-BE49-F238E27FC236}">
                <a16:creationId xmlns:a16="http://schemas.microsoft.com/office/drawing/2014/main" id="{9EB3D8B6-3256-4DCA-A546-A4FBA324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">
            <a:extLst>
              <a:ext uri="{FF2B5EF4-FFF2-40B4-BE49-F238E27FC236}">
                <a16:creationId xmlns:a16="http://schemas.microsoft.com/office/drawing/2014/main" id="{070073B4-0209-420E-B094-1DE06C6A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>
            <a:extLst>
              <a:ext uri="{FF2B5EF4-FFF2-40B4-BE49-F238E27FC236}">
                <a16:creationId xmlns:a16="http://schemas.microsoft.com/office/drawing/2014/main" id="{0B674B6E-C938-4C9F-8D31-BD28FDE5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7D996-0C7A-498A-9095-0FC83A8D798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357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13">
            <a:extLst>
              <a:ext uri="{FF2B5EF4-FFF2-40B4-BE49-F238E27FC236}">
                <a16:creationId xmlns:a16="http://schemas.microsoft.com/office/drawing/2014/main" id="{F6EEA7F9-040A-427F-872B-D450CB95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">
            <a:extLst>
              <a:ext uri="{FF2B5EF4-FFF2-40B4-BE49-F238E27FC236}">
                <a16:creationId xmlns:a16="http://schemas.microsoft.com/office/drawing/2014/main" id="{AF9878F0-E5E1-427B-894E-151DE816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>
            <a:extLst>
              <a:ext uri="{FF2B5EF4-FFF2-40B4-BE49-F238E27FC236}">
                <a16:creationId xmlns:a16="http://schemas.microsoft.com/office/drawing/2014/main" id="{7AD1A391-5FC4-42C3-9F29-3073B457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0989F-B2FB-4E4A-AA80-CEF9B0C631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5233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>
            <a:extLst>
              <a:ext uri="{FF2B5EF4-FFF2-40B4-BE49-F238E27FC236}">
                <a16:creationId xmlns:a16="http://schemas.microsoft.com/office/drawing/2014/main" id="{13BC6A17-0226-4CF2-984E-DFE3700A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481AAD-2449-404C-8855-B2AC3BBE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>
            <a:extLst>
              <a:ext uri="{FF2B5EF4-FFF2-40B4-BE49-F238E27FC236}">
                <a16:creationId xmlns:a16="http://schemas.microsoft.com/office/drawing/2014/main" id="{2E5F603E-822D-4CDE-97E4-4A9FEF93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BDF51-AF10-4075-9C80-91631DC14A4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779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>
            <a:extLst>
              <a:ext uri="{FF2B5EF4-FFF2-40B4-BE49-F238E27FC236}">
                <a16:creationId xmlns:a16="http://schemas.microsoft.com/office/drawing/2014/main" id="{0DE47C20-93F7-421A-AFA4-AC6350C9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A9F4E2A7-8902-40F0-A879-204BADAC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>
            <a:extLst>
              <a:ext uri="{FF2B5EF4-FFF2-40B4-BE49-F238E27FC236}">
                <a16:creationId xmlns:a16="http://schemas.microsoft.com/office/drawing/2014/main" id="{CAF3E795-E2DF-4E15-9BAE-A808FC6F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B0743-8E04-4704-BFD4-F747E46B30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556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13">
            <a:extLst>
              <a:ext uri="{FF2B5EF4-FFF2-40B4-BE49-F238E27FC236}">
                <a16:creationId xmlns:a16="http://schemas.microsoft.com/office/drawing/2014/main" id="{7F2ED625-FF96-4778-BD44-6849339A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8ABB8733-A77D-4E0D-AD53-B6D4129E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>
            <a:extLst>
              <a:ext uri="{FF2B5EF4-FFF2-40B4-BE49-F238E27FC236}">
                <a16:creationId xmlns:a16="http://schemas.microsoft.com/office/drawing/2014/main" id="{256B082A-4199-410C-8B00-43D6667E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F2FEA-DA5B-41C8-BFC0-0076115F245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7289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839F3BB2-FB4C-4063-9D35-536054C1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Текст 12">
            <a:extLst>
              <a:ext uri="{FF2B5EF4-FFF2-40B4-BE49-F238E27FC236}">
                <a16:creationId xmlns:a16="http://schemas.microsoft.com/office/drawing/2014/main" id="{7924FDEC-1AD3-49EF-B89C-4B9DC42BCB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4" name="Дата 13">
            <a:extLst>
              <a:ext uri="{FF2B5EF4-FFF2-40B4-BE49-F238E27FC236}">
                <a16:creationId xmlns:a16="http://schemas.microsoft.com/office/drawing/2014/main" id="{28215D5D-9CCF-4C40-8AEF-EC14FF6D1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39B1AB-9B0A-4094-8C4D-D132EA1DB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D0FF43A4-86A6-4857-AFEB-8A3957812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BCBCBC"/>
                </a:solidFill>
              </a:defRPr>
            </a:lvl1pPr>
          </a:lstStyle>
          <a:p>
            <a:fld id="{9AED1924-694E-4AF3-B610-E8BB1D69DDE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9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anose="05020102010507070707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anose="05040102010807070707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chart" Target="../charts/chart1.xml"/><Relationship Id="rId4" Type="http://schemas.openxmlformats.org/officeDocument/2006/relationships/image" Target="../media/image2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chart" Target="../charts/chart14.xml"/><Relationship Id="rId4" Type="http://schemas.openxmlformats.org/officeDocument/2006/relationships/image" Target="../media/image3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34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C112FC1-8887-4E94-AABA-7C70408B22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133522" y="1916832"/>
            <a:ext cx="9277522" cy="201525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chemeClr val="accent2"/>
                </a:solidFill>
              </a:rPr>
              <a:t>ТЕОРИЯ</a:t>
            </a:r>
            <a:br>
              <a:rPr lang="ru-RU" dirty="0">
                <a:solidFill>
                  <a:schemeClr val="accent2"/>
                </a:solidFill>
              </a:rPr>
            </a:br>
            <a:r>
              <a:rPr lang="ru-RU" dirty="0">
                <a:solidFill>
                  <a:schemeClr val="accent2"/>
                </a:solidFill>
              </a:rPr>
              <a:t>принятия решений </a:t>
            </a:r>
            <a:br>
              <a:rPr lang="ru-RU" dirty="0">
                <a:solidFill>
                  <a:schemeClr val="accent2"/>
                </a:solidFill>
              </a:rPr>
            </a:b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89B9F90-363C-4766-9ABF-B7EAC5B099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51050" y="5661025"/>
            <a:ext cx="5076825" cy="6000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ru-RU" altLang="ru-RU" b="1" i="1">
                <a:solidFill>
                  <a:srgbClr val="644646"/>
                </a:solidFill>
              </a:rPr>
              <a:t>Тихомирова Анна Николаевна</a:t>
            </a:r>
          </a:p>
          <a:p>
            <a:pPr eaLnBrk="1" hangingPunct="1">
              <a:spcBef>
                <a:spcPct val="0"/>
              </a:spcBef>
            </a:pPr>
            <a:r>
              <a:rPr lang="en-US" altLang="ru-RU" b="1" i="1">
                <a:solidFill>
                  <a:srgbClr val="644646"/>
                </a:solidFill>
                <a:latin typeface="Times New Roman" panose="02020603050405020304" pitchFamily="18" charset="0"/>
              </a:rPr>
              <a:t>anna@butovo.com</a:t>
            </a:r>
            <a:endParaRPr lang="ru-RU" altLang="ru-RU" b="1" i="1">
              <a:solidFill>
                <a:srgbClr val="64464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7E4F9-A98A-4530-B509-EADCC80E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8640"/>
            <a:ext cx="851763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Оценки альтернатив по критериям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BBB2FD-B0F3-43D0-BAE1-14EE2302A08B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412875"/>
          <a:ext cx="7921625" cy="23971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7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6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092"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а</a:t>
                      </a:r>
                      <a:r>
                        <a:rPr lang="ru-RU" sz="1800" baseline="-25000" dirty="0"/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/>
                        <a:t>а</a:t>
                      </a:r>
                      <a:r>
                        <a:rPr lang="ru-RU" sz="1800" baseline="-25000"/>
                        <a:t>2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а</a:t>
                      </a:r>
                      <a:r>
                        <a:rPr lang="ru-RU" sz="1800" baseline="-25000" dirty="0"/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92"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/>
                        <a:t>С</a:t>
                      </a:r>
                      <a:r>
                        <a:rPr lang="ru-RU" sz="1800" baseline="-25000"/>
                        <a:t>1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Очень высокая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Достаточно</a:t>
                      </a:r>
                      <a:r>
                        <a:rPr lang="ru-RU" sz="1800" baseline="0" dirty="0"/>
                        <a:t> в</a:t>
                      </a:r>
                      <a:r>
                        <a:rPr lang="ru-RU" sz="1800" dirty="0"/>
                        <a:t>ысокая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Низкая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92"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/>
                        <a:t>С</a:t>
                      </a:r>
                      <a:r>
                        <a:rPr lang="ru-RU" sz="1800" baseline="-25000"/>
                        <a:t>2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+mn-lt"/>
                          <a:ea typeface="+mn-ea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92"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/>
                        <a:t>С</a:t>
                      </a:r>
                      <a:r>
                        <a:rPr lang="ru-RU" sz="1800" baseline="-25000"/>
                        <a:t>3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Не высокое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Высокое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Среднее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758"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С</a:t>
                      </a:r>
                      <a:r>
                        <a:rPr lang="ru-RU" sz="1800" baseline="-25000" dirty="0"/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 baseline="0" dirty="0"/>
                        <a:t>45 тыс. руб.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145 тыс. руб.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indent="16510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33 тыс. руб.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72" name="Прямоугольник 4">
            <a:extLst>
              <a:ext uri="{FF2B5EF4-FFF2-40B4-BE49-F238E27FC236}">
                <a16:creationId xmlns:a16="http://schemas.microsoft.com/office/drawing/2014/main" id="{D5EE7DDC-5F92-4A12-BC4D-1C88F734F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652963"/>
            <a:ext cx="482441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20675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1" algn="just" eaLnBrk="1" hangingPunct="1">
              <a:spcBef>
                <a:spcPts val="0"/>
              </a:spcBef>
              <a:buClr>
                <a:srgbClr val="C00000"/>
              </a:buClr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accent2"/>
                </a:solidFill>
              </a:rPr>
              <a:t>с</a:t>
            </a:r>
            <a:r>
              <a:rPr lang="ru-RU" altLang="ru-RU" sz="1800" baseline="-25000" dirty="0">
                <a:solidFill>
                  <a:schemeClr val="accent2"/>
                </a:solidFill>
              </a:rPr>
              <a:t>1</a:t>
            </a:r>
            <a:r>
              <a:rPr lang="ru-RU" altLang="ru-RU" sz="1800" dirty="0">
                <a:solidFill>
                  <a:schemeClr val="accent2"/>
                </a:solidFill>
              </a:rPr>
              <a:t> — авторитетность; </a:t>
            </a:r>
          </a:p>
          <a:p>
            <a:pPr marL="0" lvl="1" algn="just" eaLnBrk="1" hangingPunct="1">
              <a:spcBef>
                <a:spcPts val="0"/>
              </a:spcBef>
              <a:buClr>
                <a:srgbClr val="C00000"/>
              </a:buClr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accent2"/>
                </a:solidFill>
                <a:latin typeface="+mn-lt"/>
              </a:rPr>
              <a:t>с</a:t>
            </a:r>
            <a:r>
              <a:rPr lang="ru-RU" altLang="ru-RU" sz="1800" baseline="-25000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ru-RU" altLang="ru-RU" sz="1800" dirty="0">
                <a:solidFill>
                  <a:schemeClr val="accent2"/>
                </a:solidFill>
                <a:latin typeface="+mn-lt"/>
              </a:rPr>
              <a:t> — количество международных партнеров по направлению в США;</a:t>
            </a:r>
          </a:p>
          <a:p>
            <a:pPr marL="0" lvl="1" algn="just" eaLnBrk="1" hangingPunct="1">
              <a:spcBef>
                <a:spcPts val="0"/>
              </a:spcBef>
              <a:buClr>
                <a:srgbClr val="C00000"/>
              </a:buClr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accent2"/>
                </a:solidFill>
                <a:latin typeface="+mn-lt"/>
              </a:rPr>
              <a:t>с</a:t>
            </a:r>
            <a:r>
              <a:rPr lang="ru-RU" altLang="ru-RU" sz="1800" baseline="-25000" dirty="0">
                <a:solidFill>
                  <a:schemeClr val="accent2"/>
                </a:solidFill>
                <a:latin typeface="+mn-lt"/>
              </a:rPr>
              <a:t>3</a:t>
            </a:r>
            <a:r>
              <a:rPr lang="ru-RU" altLang="ru-RU" sz="1800" dirty="0">
                <a:solidFill>
                  <a:schemeClr val="accent2"/>
                </a:solidFill>
                <a:latin typeface="+mn-lt"/>
              </a:rPr>
              <a:t> — разнообразие смежных направлений</a:t>
            </a:r>
          </a:p>
          <a:p>
            <a:pPr marL="0" lvl="1" algn="just" eaLnBrk="1" hangingPunct="1">
              <a:spcBef>
                <a:spcPts val="0"/>
              </a:spcBef>
              <a:buClr>
                <a:srgbClr val="C00000"/>
              </a:buClr>
              <a:buFont typeface="Wingdings 2" panose="05020102010507070707" pitchFamily="18" charset="2"/>
              <a:buNone/>
              <a:defRPr/>
            </a:pPr>
            <a:r>
              <a:rPr lang="en-US" altLang="ru-RU" sz="1800" dirty="0">
                <a:solidFill>
                  <a:schemeClr val="accent2"/>
                </a:solidFill>
                <a:latin typeface="+mn-lt"/>
              </a:rPr>
              <a:t>c</a:t>
            </a:r>
            <a:r>
              <a:rPr lang="ru-RU" altLang="ru-RU" sz="1800" baseline="-25000" dirty="0">
                <a:solidFill>
                  <a:schemeClr val="accent2"/>
                </a:solidFill>
                <a:latin typeface="+mn-lt"/>
              </a:rPr>
              <a:t>4</a:t>
            </a:r>
            <a:r>
              <a:rPr lang="ru-RU" altLang="ru-RU" sz="1800" dirty="0">
                <a:solidFill>
                  <a:schemeClr val="accent2"/>
                </a:solidFill>
                <a:latin typeface="+mn-lt"/>
              </a:rPr>
              <a:t> — стоимость обучения в семестр; 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2525DE1-40EE-42F5-A83C-6787309BD94D}"/>
              </a:ext>
            </a:extLst>
          </p:cNvPr>
          <p:cNvGraphicFramePr>
            <a:graphicFrameLocks noGrp="1"/>
          </p:cNvGraphicFramePr>
          <p:nvPr/>
        </p:nvGraphicFramePr>
        <p:xfrm>
          <a:off x="6732588" y="4724400"/>
          <a:ext cx="1643062" cy="1566862"/>
        </p:xfrm>
        <a:graphic>
          <a:graphicData uri="http://schemas.openxmlformats.org/drawingml/2006/table">
            <a:tbl>
              <a:tblPr/>
              <a:tblGrid>
                <a:gridCol w="668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99" marR="68599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99" marR="68599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9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99" marR="685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0,078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29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99" marR="685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0,558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29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99" marR="685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0,136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29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99" marR="685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0,228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44" name="Прямоугольник 5">
            <a:extLst>
              <a:ext uri="{FF2B5EF4-FFF2-40B4-BE49-F238E27FC236}">
                <a16:creationId xmlns:a16="http://schemas.microsoft.com/office/drawing/2014/main" id="{E9E2E655-67AE-4194-A96E-6EC0CB19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149725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>
                <a:solidFill>
                  <a:schemeClr val="accent2"/>
                </a:solidFill>
              </a:rPr>
              <a:t>Веса критериев</a:t>
            </a:r>
            <a:endParaRPr lang="ru-RU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511A1-AB16-4454-94DC-761FB5CB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Функции принадлежности критериев</a:t>
            </a:r>
          </a:p>
        </p:txBody>
      </p:sp>
      <p:sp>
        <p:nvSpPr>
          <p:cNvPr id="13315" name="Rectangle 18">
            <a:extLst>
              <a:ext uri="{FF2B5EF4-FFF2-40B4-BE49-F238E27FC236}">
                <a16:creationId xmlns:a16="http://schemas.microsoft.com/office/drawing/2014/main" id="{96F03313-5FD6-4B8A-8A16-AC80E7FB5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6" name="Rectangle 48">
            <a:extLst>
              <a:ext uri="{FF2B5EF4-FFF2-40B4-BE49-F238E27FC236}">
                <a16:creationId xmlns:a16="http://schemas.microsoft.com/office/drawing/2014/main" id="{DA94EFBF-EF08-4DBD-B4A7-B776D95BE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7" name="Прямоугольник 18506">
            <a:extLst>
              <a:ext uri="{FF2B5EF4-FFF2-40B4-BE49-F238E27FC236}">
                <a16:creationId xmlns:a16="http://schemas.microsoft.com/office/drawing/2014/main" id="{79443F88-E32F-4870-947B-A0D025747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92275"/>
            <a:ext cx="4365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b="1" i="1">
                <a:solidFill>
                  <a:schemeClr val="bg1"/>
                </a:solidFill>
                <a:latin typeface="Times New Roman" panose="02020603050405020304" pitchFamily="18" charset="0"/>
              </a:rPr>
              <a:t> С</a:t>
            </a:r>
            <a:r>
              <a:rPr lang="ru-RU" altLang="ru-RU" b="1" i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1 </a:t>
            </a:r>
            <a:r>
              <a:rPr lang="ru-RU" altLang="ru-RU" b="1">
                <a:solidFill>
                  <a:schemeClr val="bg1"/>
                </a:solidFill>
                <a:latin typeface="Times New Roman" panose="02020603050405020304" pitchFamily="18" charset="0"/>
              </a:rPr>
              <a:t>– авторитетность </a:t>
            </a:r>
          </a:p>
          <a:p>
            <a:r>
              <a:rPr lang="ru-RU" altLang="ru-RU" b="1">
                <a:solidFill>
                  <a:schemeClr val="bg1"/>
                </a:solidFill>
                <a:latin typeface="Times New Roman" panose="02020603050405020304" pitchFamily="18" charset="0"/>
              </a:rPr>
              <a:t>(каждое деление = 10 условных единиц) </a:t>
            </a:r>
            <a:endParaRPr lang="ru-RU" altLang="ru-RU" b="1">
              <a:solidFill>
                <a:schemeClr val="bg1"/>
              </a:solidFill>
            </a:endParaRPr>
          </a:p>
        </p:txBody>
      </p:sp>
      <p:sp>
        <p:nvSpPr>
          <p:cNvPr id="13318" name="Text Box 27">
            <a:extLst>
              <a:ext uri="{FF2B5EF4-FFF2-40B4-BE49-F238E27FC236}">
                <a16:creationId xmlns:a16="http://schemas.microsoft.com/office/drawing/2014/main" id="{88337A44-7955-4C9B-A55A-347F87AA7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8" y="4973638"/>
            <a:ext cx="2427287" cy="327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13319" name="Прямоугольник 202">
            <a:extLst>
              <a:ext uri="{FF2B5EF4-FFF2-40B4-BE49-F238E27FC236}">
                <a16:creationId xmlns:a16="http://schemas.microsoft.com/office/drawing/2014/main" id="{C9764B7F-F6DB-4D0C-B416-921F4661C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1700213"/>
            <a:ext cx="38814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b="1" i="1">
                <a:solidFill>
                  <a:schemeClr val="bg1"/>
                </a:solidFill>
                <a:latin typeface="Times New Roman" panose="02020603050405020304" pitchFamily="18" charset="0"/>
              </a:rPr>
              <a:t> С</a:t>
            </a:r>
            <a:r>
              <a:rPr lang="ru-RU" altLang="ru-RU" b="1" i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2 </a:t>
            </a:r>
            <a:r>
              <a:rPr lang="ru-RU" altLang="ru-RU" b="1">
                <a:solidFill>
                  <a:schemeClr val="bg1"/>
                </a:solidFill>
                <a:latin typeface="Times New Roman" panose="02020603050405020304" pitchFamily="18" charset="0"/>
              </a:rPr>
              <a:t>– количество международных </a:t>
            </a:r>
          </a:p>
          <a:p>
            <a:r>
              <a:rPr lang="ru-RU" altLang="ru-RU" b="1">
                <a:solidFill>
                  <a:schemeClr val="bg1"/>
                </a:solidFill>
                <a:latin typeface="Times New Roman" panose="02020603050405020304" pitchFamily="18" charset="0"/>
              </a:rPr>
              <a:t>партнеров по направлению в США</a:t>
            </a:r>
            <a:endParaRPr lang="ru-RU" altLang="ru-RU" b="1">
              <a:solidFill>
                <a:schemeClr val="bg1"/>
              </a:solidFill>
            </a:endParaRPr>
          </a:p>
        </p:txBody>
      </p:sp>
      <p:grpSp>
        <p:nvGrpSpPr>
          <p:cNvPr id="13320" name="Group 13">
            <a:extLst>
              <a:ext uri="{FF2B5EF4-FFF2-40B4-BE49-F238E27FC236}">
                <a16:creationId xmlns:a16="http://schemas.microsoft.com/office/drawing/2014/main" id="{6BD16818-A0E2-403A-93AF-FE8BAC344948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2420938"/>
            <a:ext cx="8858250" cy="3405187"/>
            <a:chOff x="0" y="0"/>
            <a:chExt cx="7031" cy="2143"/>
          </a:xfrm>
        </p:grpSpPr>
        <p:cxnSp>
          <p:nvCxnSpPr>
            <p:cNvPr id="13339" name="AutoShape 24">
              <a:extLst>
                <a:ext uri="{FF2B5EF4-FFF2-40B4-BE49-F238E27FC236}">
                  <a16:creationId xmlns:a16="http://schemas.microsoft.com/office/drawing/2014/main" id="{54738D7A-692E-46C3-A5A2-C52ED50BBA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2" y="1693"/>
              <a:ext cx="3298" cy="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0" name="AutoShape 23">
              <a:extLst>
                <a:ext uri="{FF2B5EF4-FFF2-40B4-BE49-F238E27FC236}">
                  <a16:creationId xmlns:a16="http://schemas.microsoft.com/office/drawing/2014/main" id="{2F2FF2CF-A31B-4376-9A8F-659D1B4A19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4" y="36"/>
              <a:ext cx="0" cy="16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1" name="AutoShape 22">
              <a:extLst>
                <a:ext uri="{FF2B5EF4-FFF2-40B4-BE49-F238E27FC236}">
                  <a16:creationId xmlns:a16="http://schemas.microsoft.com/office/drawing/2014/main" id="{58F72B21-EB41-4E32-8DDA-C8D26746CA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4" y="72"/>
              <a:ext cx="3078" cy="16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2" name="AutoShape 21">
              <a:extLst>
                <a:ext uri="{FF2B5EF4-FFF2-40B4-BE49-F238E27FC236}">
                  <a16:creationId xmlns:a16="http://schemas.microsoft.com/office/drawing/2014/main" id="{6CD104DD-9280-45C0-A149-0DC8A462B3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45" y="815"/>
              <a:ext cx="0" cy="13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3" name="AutoShape 20">
              <a:extLst>
                <a:ext uri="{FF2B5EF4-FFF2-40B4-BE49-F238E27FC236}">
                  <a16:creationId xmlns:a16="http://schemas.microsoft.com/office/drawing/2014/main" id="{26D9BD02-4FA5-4E3E-85E4-35C5727C42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0" y="1513"/>
              <a:ext cx="1" cy="4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4" name="AutoShape 19">
              <a:extLst>
                <a:ext uri="{FF2B5EF4-FFF2-40B4-BE49-F238E27FC236}">
                  <a16:creationId xmlns:a16="http://schemas.microsoft.com/office/drawing/2014/main" id="{D76A4AAB-580A-40F3-81DF-DC41E7E59F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34" y="1275"/>
              <a:ext cx="1" cy="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5" name="AutoShape 18">
              <a:extLst>
                <a:ext uri="{FF2B5EF4-FFF2-40B4-BE49-F238E27FC236}">
                  <a16:creationId xmlns:a16="http://schemas.microsoft.com/office/drawing/2014/main" id="{7CA22E00-78D4-4AB3-892C-4CBF79159F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85" y="1048"/>
              <a:ext cx="1" cy="10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46" name="Text Box 14">
              <a:extLst>
                <a:ext uri="{FF2B5EF4-FFF2-40B4-BE49-F238E27FC236}">
                  <a16:creationId xmlns:a16="http://schemas.microsoft.com/office/drawing/2014/main" id="{4B74C20A-F653-4551-801F-D29F5F39D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01" cy="1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3347" name="AutoShape 21">
              <a:extLst>
                <a:ext uri="{FF2B5EF4-FFF2-40B4-BE49-F238E27FC236}">
                  <a16:creationId xmlns:a16="http://schemas.microsoft.com/office/drawing/2014/main" id="{D5C4631B-907C-439B-95BD-B07FABAB09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14" y="546"/>
              <a:ext cx="1" cy="14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8" name="AutoShape 21">
              <a:extLst>
                <a:ext uri="{FF2B5EF4-FFF2-40B4-BE49-F238E27FC236}">
                  <a16:creationId xmlns:a16="http://schemas.microsoft.com/office/drawing/2014/main" id="{980CAC91-5540-4192-8A41-EF2EFDC3FD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947" y="279"/>
              <a:ext cx="37" cy="17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9" name="AutoShape 21">
              <a:extLst>
                <a:ext uri="{FF2B5EF4-FFF2-40B4-BE49-F238E27FC236}">
                  <a16:creationId xmlns:a16="http://schemas.microsoft.com/office/drawing/2014/main" id="{0681AAA2-B9DB-4F46-BD98-433A4B1AC3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353" y="107"/>
              <a:ext cx="37" cy="15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0" name="Text Box 14">
              <a:extLst>
                <a:ext uri="{FF2B5EF4-FFF2-40B4-BE49-F238E27FC236}">
                  <a16:creationId xmlns:a16="http://schemas.microsoft.com/office/drawing/2014/main" id="{A9EA00DF-8009-4056-9464-A65498858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88"/>
              <a:ext cx="401" cy="1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0,57</a:t>
              </a:r>
            </a:p>
          </p:txBody>
        </p:sp>
        <p:sp>
          <p:nvSpPr>
            <p:cNvPr id="13351" name="Text Box 14">
              <a:extLst>
                <a:ext uri="{FF2B5EF4-FFF2-40B4-BE49-F238E27FC236}">
                  <a16:creationId xmlns:a16="http://schemas.microsoft.com/office/drawing/2014/main" id="{C915017E-4DF9-4700-8BF0-FCA73C536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376"/>
              <a:ext cx="401" cy="1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0,14</a:t>
              </a:r>
            </a:p>
          </p:txBody>
        </p:sp>
        <p:sp>
          <p:nvSpPr>
            <p:cNvPr id="13352" name="Text Box 14">
              <a:extLst>
                <a:ext uri="{FF2B5EF4-FFF2-40B4-BE49-F238E27FC236}">
                  <a16:creationId xmlns:a16="http://schemas.microsoft.com/office/drawing/2014/main" id="{FEEC1D41-F45E-4FE1-BBDF-92C3A877F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03"/>
              <a:ext cx="401" cy="1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0,86</a:t>
              </a:r>
            </a:p>
          </p:txBody>
        </p:sp>
        <p:cxnSp>
          <p:nvCxnSpPr>
            <p:cNvPr id="13353" name="AutoShape 24">
              <a:extLst>
                <a:ext uri="{FF2B5EF4-FFF2-40B4-BE49-F238E27FC236}">
                  <a16:creationId xmlns:a16="http://schemas.microsoft.com/office/drawing/2014/main" id="{5DC8C30A-605C-4116-98F5-8321B2EFAD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3" y="1691"/>
              <a:ext cx="3298" cy="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4" name="AutoShape 23">
              <a:extLst>
                <a:ext uri="{FF2B5EF4-FFF2-40B4-BE49-F238E27FC236}">
                  <a16:creationId xmlns:a16="http://schemas.microsoft.com/office/drawing/2014/main" id="{58B28C33-FE59-45F5-86A7-29C681C8DA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25" y="34"/>
              <a:ext cx="0" cy="16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5" name="Text Box 14">
              <a:extLst>
                <a:ext uri="{FF2B5EF4-FFF2-40B4-BE49-F238E27FC236}">
                  <a16:creationId xmlns:a16="http://schemas.microsoft.com/office/drawing/2014/main" id="{3476DFC3-96BF-429A-8944-FECA3E0C2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0"/>
              <a:ext cx="401" cy="1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56" name="Text Box 14">
              <a:extLst>
                <a:ext uri="{FF2B5EF4-FFF2-40B4-BE49-F238E27FC236}">
                  <a16:creationId xmlns:a16="http://schemas.microsoft.com/office/drawing/2014/main" id="{C4599DEB-C608-48D2-9ACF-0EA56FB2C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1" y="770"/>
              <a:ext cx="401" cy="1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</a:t>
              </a:r>
              <a:r>
                <a:rPr lang="en-US" altLang="ru-RU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46</a:t>
              </a:r>
              <a:endParaRPr lang="ru-RU" altLang="ru-RU" sz="11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57" name="Text Box 14">
              <a:extLst>
                <a:ext uri="{FF2B5EF4-FFF2-40B4-BE49-F238E27FC236}">
                  <a16:creationId xmlns:a16="http://schemas.microsoft.com/office/drawing/2014/main" id="{9D3595E7-411A-4553-BB99-42D6EEEC0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1" y="1138"/>
              <a:ext cx="401" cy="1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</a:t>
              </a:r>
              <a:r>
                <a:rPr lang="en-US" altLang="ru-RU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endParaRPr lang="ru-RU" altLang="ru-RU" sz="11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58" name="Text Box 14">
              <a:extLst>
                <a:ext uri="{FF2B5EF4-FFF2-40B4-BE49-F238E27FC236}">
                  <a16:creationId xmlns:a16="http://schemas.microsoft.com/office/drawing/2014/main" id="{F315C8E6-FA2A-464E-8D68-35E68A024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0" y="102"/>
              <a:ext cx="401" cy="1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</a:t>
              </a:r>
              <a:r>
                <a:rPr lang="en-US" altLang="ru-RU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92</a:t>
              </a:r>
              <a:endParaRPr lang="ru-RU" altLang="ru-RU" sz="11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59" name="Text Box 14">
              <a:extLst>
                <a:ext uri="{FF2B5EF4-FFF2-40B4-BE49-F238E27FC236}">
                  <a16:creationId xmlns:a16="http://schemas.microsoft.com/office/drawing/2014/main" id="{CD11F9BF-8926-4BEA-AFAD-DCC4EBFCB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" y="1722"/>
              <a:ext cx="401" cy="1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60" name="Text Box 14">
              <a:extLst>
                <a:ext uri="{FF2B5EF4-FFF2-40B4-BE49-F238E27FC236}">
                  <a16:creationId xmlns:a16="http://schemas.microsoft.com/office/drawing/2014/main" id="{7B9C4E33-4B82-4B7C-BC0F-B390F397F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6" y="1722"/>
              <a:ext cx="401" cy="1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61" name="Text Box 14">
              <a:extLst>
                <a:ext uri="{FF2B5EF4-FFF2-40B4-BE49-F238E27FC236}">
                  <a16:creationId xmlns:a16="http://schemas.microsoft.com/office/drawing/2014/main" id="{AD1FD103-E721-4B6D-B21D-C2233418B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" y="1728"/>
              <a:ext cx="401" cy="1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</p:grp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57044CB-0197-43B2-A235-11EF7C35AA24}"/>
              </a:ext>
            </a:extLst>
          </p:cNvPr>
          <p:cNvCxnSpPr/>
          <p:nvPr/>
        </p:nvCxnSpPr>
        <p:spPr>
          <a:xfrm flipH="1">
            <a:off x="563563" y="4802188"/>
            <a:ext cx="4603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5EAE906E-2181-4013-B608-F3526DCEA350}"/>
              </a:ext>
            </a:extLst>
          </p:cNvPr>
          <p:cNvCxnSpPr/>
          <p:nvPr/>
        </p:nvCxnSpPr>
        <p:spPr>
          <a:xfrm flipH="1">
            <a:off x="541338" y="3689350"/>
            <a:ext cx="21336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3A73EFF8-F4FC-4D46-87FC-DE2DE94B017D}"/>
              </a:ext>
            </a:extLst>
          </p:cNvPr>
          <p:cNvCxnSpPr/>
          <p:nvPr/>
        </p:nvCxnSpPr>
        <p:spPr>
          <a:xfrm flipH="1">
            <a:off x="541338" y="2890838"/>
            <a:ext cx="337185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777B9ADA-651F-4DE1-9B76-EC1F2E2F34FD}"/>
              </a:ext>
            </a:extLst>
          </p:cNvPr>
          <p:cNvCxnSpPr/>
          <p:nvPr/>
        </p:nvCxnSpPr>
        <p:spPr>
          <a:xfrm flipH="1">
            <a:off x="563563" y="2559050"/>
            <a:ext cx="379095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 Box 278">
            <a:extLst>
              <a:ext uri="{FF2B5EF4-FFF2-40B4-BE49-F238E27FC236}">
                <a16:creationId xmlns:a16="http://schemas.microsoft.com/office/drawing/2014/main" id="{3371EF2A-C7F6-4798-87BD-AB11783B0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59" y="5311238"/>
            <a:ext cx="565642" cy="131426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2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Низкая</a:t>
            </a:r>
          </a:p>
        </p:txBody>
      </p:sp>
      <p:sp>
        <p:nvSpPr>
          <p:cNvPr id="67" name="Text Box 279">
            <a:extLst>
              <a:ext uri="{FF2B5EF4-FFF2-40B4-BE49-F238E27FC236}">
                <a16:creationId xmlns:a16="http://schemas.microsoft.com/office/drawing/2014/main" id="{036B96FC-84B8-4E8A-A40C-F7326FA6D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764" y="5311238"/>
            <a:ext cx="593450" cy="1314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2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Достаточно низкая</a:t>
            </a:r>
          </a:p>
        </p:txBody>
      </p:sp>
      <p:sp>
        <p:nvSpPr>
          <p:cNvPr id="68" name="Text Box 280">
            <a:extLst>
              <a:ext uri="{FF2B5EF4-FFF2-40B4-BE49-F238E27FC236}">
                <a16:creationId xmlns:a16="http://schemas.microsoft.com/office/drawing/2014/main" id="{4DD4520E-1DA9-49C7-A6B9-73D01E80B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369" y="5311238"/>
            <a:ext cx="565643" cy="1314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2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Средняя                   </a:t>
            </a:r>
          </a:p>
        </p:txBody>
      </p:sp>
      <p:sp>
        <p:nvSpPr>
          <p:cNvPr id="69" name="Text Box 281">
            <a:extLst>
              <a:ext uri="{FF2B5EF4-FFF2-40B4-BE49-F238E27FC236}">
                <a16:creationId xmlns:a16="http://schemas.microsoft.com/office/drawing/2014/main" id="{BE56F42D-B1F2-4993-BAC9-F1D4366E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088" y="5311238"/>
            <a:ext cx="578991" cy="131426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2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Достаточно выс.</a:t>
            </a:r>
          </a:p>
        </p:txBody>
      </p:sp>
      <p:sp>
        <p:nvSpPr>
          <p:cNvPr id="70" name="Text Box 282">
            <a:extLst>
              <a:ext uri="{FF2B5EF4-FFF2-40B4-BE49-F238E27FC236}">
                <a16:creationId xmlns:a16="http://schemas.microsoft.com/office/drawing/2014/main" id="{945AC657-6749-4373-BF95-18635FE2F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042" y="5311238"/>
            <a:ext cx="580102" cy="1314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2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Высокий</a:t>
            </a:r>
          </a:p>
        </p:txBody>
      </p:sp>
      <p:sp>
        <p:nvSpPr>
          <p:cNvPr id="71" name="Text Box 283">
            <a:extLst>
              <a:ext uri="{FF2B5EF4-FFF2-40B4-BE49-F238E27FC236}">
                <a16:creationId xmlns:a16="http://schemas.microsoft.com/office/drawing/2014/main" id="{64A97041-54EB-410B-B15D-4BB986813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5" y="5307551"/>
            <a:ext cx="716917" cy="1317951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2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   Очень высокий</a:t>
            </a:r>
          </a:p>
        </p:txBody>
      </p:sp>
      <p:pic>
        <p:nvPicPr>
          <p:cNvPr id="13331" name="Рисунок 200">
            <a:extLst>
              <a:ext uri="{FF2B5EF4-FFF2-40B4-BE49-F238E27FC236}">
                <a16:creationId xmlns:a16="http://schemas.microsoft.com/office/drawing/2014/main" id="{57DC5D86-33F5-4618-A346-DA20DED06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96674">
            <a:off x="5058569" y="2715419"/>
            <a:ext cx="3673475" cy="23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2A7D827-EA93-45A3-B177-F97D0B602847}"/>
              </a:ext>
            </a:extLst>
          </p:cNvPr>
          <p:cNvCxnSpPr/>
          <p:nvPr/>
        </p:nvCxnSpPr>
        <p:spPr>
          <a:xfrm>
            <a:off x="5578475" y="4292600"/>
            <a:ext cx="0" cy="8778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>
            <a:extLst>
              <a:ext uri="{FF2B5EF4-FFF2-40B4-BE49-F238E27FC236}">
                <a16:creationId xmlns:a16="http://schemas.microsoft.com/office/drawing/2014/main" id="{17ED46AA-1241-4E0E-8E41-7603D3CA6172}"/>
              </a:ext>
            </a:extLst>
          </p:cNvPr>
          <p:cNvCxnSpPr/>
          <p:nvPr/>
        </p:nvCxnSpPr>
        <p:spPr>
          <a:xfrm>
            <a:off x="5940425" y="3822700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>
            <a:extLst>
              <a:ext uri="{FF2B5EF4-FFF2-40B4-BE49-F238E27FC236}">
                <a16:creationId xmlns:a16="http://schemas.microsoft.com/office/drawing/2014/main" id="{39F0D3D1-3C05-416F-ACC6-9CDFE43852C6}"/>
              </a:ext>
            </a:extLst>
          </p:cNvPr>
          <p:cNvCxnSpPr/>
          <p:nvPr/>
        </p:nvCxnSpPr>
        <p:spPr>
          <a:xfrm>
            <a:off x="7667625" y="2728913"/>
            <a:ext cx="0" cy="24415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CED0FF9-735A-4926-8406-CA04CAAB8DCB}"/>
              </a:ext>
            </a:extLst>
          </p:cNvPr>
          <p:cNvCxnSpPr/>
          <p:nvPr/>
        </p:nvCxnSpPr>
        <p:spPr>
          <a:xfrm flipH="1">
            <a:off x="4835525" y="4292600"/>
            <a:ext cx="7429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303F5A14-CFDC-4220-98EA-A35DFF690417}"/>
              </a:ext>
            </a:extLst>
          </p:cNvPr>
          <p:cNvCxnSpPr/>
          <p:nvPr/>
        </p:nvCxnSpPr>
        <p:spPr>
          <a:xfrm flipH="1">
            <a:off x="4835525" y="3789363"/>
            <a:ext cx="11049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>
            <a:extLst>
              <a:ext uri="{FF2B5EF4-FFF2-40B4-BE49-F238E27FC236}">
                <a16:creationId xmlns:a16="http://schemas.microsoft.com/office/drawing/2014/main" id="{5AED0937-A786-4E95-89D3-91FB037CD295}"/>
              </a:ext>
            </a:extLst>
          </p:cNvPr>
          <p:cNvCxnSpPr/>
          <p:nvPr/>
        </p:nvCxnSpPr>
        <p:spPr>
          <a:xfrm flipH="1">
            <a:off x="4824413" y="2708275"/>
            <a:ext cx="28432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" name="Прямоугольник 2">
            <a:extLst>
              <a:ext uri="{FF2B5EF4-FFF2-40B4-BE49-F238E27FC236}">
                <a16:creationId xmlns:a16="http://schemas.microsoft.com/office/drawing/2014/main" id="{ABC02868-4B80-4632-BF46-4E2DEB717E5D}"/>
              </a:ext>
            </a:extLst>
          </p:cNvPr>
          <p:cNvSpPr/>
          <p:nvPr/>
        </p:nvSpPr>
        <p:spPr>
          <a:xfrm>
            <a:off x="7740650" y="2474913"/>
            <a:ext cx="1050925" cy="576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116E9-D9AE-42BE-8569-A9342CDA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07" y="188640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Функции принадлежности критериев</a:t>
            </a:r>
          </a:p>
        </p:txBody>
      </p:sp>
      <p:sp>
        <p:nvSpPr>
          <p:cNvPr id="14339" name="Rectangle 17">
            <a:extLst>
              <a:ext uri="{FF2B5EF4-FFF2-40B4-BE49-F238E27FC236}">
                <a16:creationId xmlns:a16="http://schemas.microsoft.com/office/drawing/2014/main" id="{E71327F3-7FE1-4BC0-93A9-38B385D46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4340" name="Rectangle 34">
            <a:extLst>
              <a:ext uri="{FF2B5EF4-FFF2-40B4-BE49-F238E27FC236}">
                <a16:creationId xmlns:a16="http://schemas.microsoft.com/office/drawing/2014/main" id="{B9B3EEDA-4286-4846-A1CD-02FC65ED1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4341" name="Rectangle 48">
            <a:extLst>
              <a:ext uri="{FF2B5EF4-FFF2-40B4-BE49-F238E27FC236}">
                <a16:creationId xmlns:a16="http://schemas.microsoft.com/office/drawing/2014/main" id="{34248A66-AD7F-4E3E-B278-BA793C4D9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4342" name="Прямоугольник 57">
            <a:extLst>
              <a:ext uri="{FF2B5EF4-FFF2-40B4-BE49-F238E27FC236}">
                <a16:creationId xmlns:a16="http://schemas.microsoft.com/office/drawing/2014/main" id="{27FDF9CD-7171-4079-992A-2F893B2C0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566863"/>
            <a:ext cx="43672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b="1" i="1">
                <a:solidFill>
                  <a:schemeClr val="bg1"/>
                </a:solidFill>
                <a:latin typeface="Times New Roman" panose="02020603050405020304" pitchFamily="18" charset="0"/>
              </a:rPr>
              <a:t> С</a:t>
            </a:r>
            <a:r>
              <a:rPr lang="ru-RU" altLang="ru-RU" b="1" i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3 </a:t>
            </a:r>
            <a:r>
              <a:rPr lang="ru-RU" altLang="ru-RU" b="1">
                <a:solidFill>
                  <a:schemeClr val="bg1"/>
                </a:solidFill>
                <a:latin typeface="Times New Roman" panose="02020603050405020304" pitchFamily="18" charset="0"/>
              </a:rPr>
              <a:t>– разнообразие форматов</a:t>
            </a:r>
          </a:p>
          <a:p>
            <a:r>
              <a:rPr lang="ru-RU" altLang="ru-RU" b="1">
                <a:solidFill>
                  <a:schemeClr val="bg1"/>
                </a:solidFill>
                <a:latin typeface="Times New Roman" panose="02020603050405020304" pitchFamily="18" charset="0"/>
              </a:rPr>
              <a:t>(каждое деление = 10 условных единиц) </a:t>
            </a:r>
            <a:endParaRPr lang="ru-RU" altLang="ru-RU" b="1">
              <a:solidFill>
                <a:schemeClr val="bg1"/>
              </a:solidFill>
            </a:endParaRPr>
          </a:p>
        </p:txBody>
      </p:sp>
      <p:grpSp>
        <p:nvGrpSpPr>
          <p:cNvPr id="14343" name="Group 13">
            <a:extLst>
              <a:ext uri="{FF2B5EF4-FFF2-40B4-BE49-F238E27FC236}">
                <a16:creationId xmlns:a16="http://schemas.microsoft.com/office/drawing/2014/main" id="{C7C15279-B3B2-4AF8-BCD3-0FC543452C90}"/>
              </a:ext>
            </a:extLst>
          </p:cNvPr>
          <p:cNvGrpSpPr>
            <a:grpSpLocks/>
          </p:cNvGrpSpPr>
          <p:nvPr/>
        </p:nvGrpSpPr>
        <p:grpSpPr bwMode="auto">
          <a:xfrm>
            <a:off x="138113" y="2103438"/>
            <a:ext cx="4654550" cy="3459162"/>
            <a:chOff x="149" y="-50"/>
            <a:chExt cx="3675" cy="2175"/>
          </a:xfrm>
        </p:grpSpPr>
        <p:cxnSp>
          <p:nvCxnSpPr>
            <p:cNvPr id="14370" name="AutoShape 24">
              <a:extLst>
                <a:ext uri="{FF2B5EF4-FFF2-40B4-BE49-F238E27FC236}">
                  <a16:creationId xmlns:a16="http://schemas.microsoft.com/office/drawing/2014/main" id="{466038DB-9170-4B31-91BB-863A3595A3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4" y="1657"/>
              <a:ext cx="3298" cy="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1" name="AutoShape 23">
              <a:extLst>
                <a:ext uri="{FF2B5EF4-FFF2-40B4-BE49-F238E27FC236}">
                  <a16:creationId xmlns:a16="http://schemas.microsoft.com/office/drawing/2014/main" id="{BCDCC46A-5CAA-4BF6-A53C-F034703325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76" y="0"/>
              <a:ext cx="0" cy="16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2" name="AutoShape 22">
              <a:extLst>
                <a:ext uri="{FF2B5EF4-FFF2-40B4-BE49-F238E27FC236}">
                  <a16:creationId xmlns:a16="http://schemas.microsoft.com/office/drawing/2014/main" id="{7C735F07-2F5C-4EC4-BEC8-9E90A52FFA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76" y="36"/>
              <a:ext cx="3078" cy="16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3" name="AutoShape 21">
              <a:extLst>
                <a:ext uri="{FF2B5EF4-FFF2-40B4-BE49-F238E27FC236}">
                  <a16:creationId xmlns:a16="http://schemas.microsoft.com/office/drawing/2014/main" id="{6048BE5A-7352-42A7-A51A-CC961B654E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97" y="779"/>
              <a:ext cx="0" cy="13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4" name="AutoShape 20">
              <a:extLst>
                <a:ext uri="{FF2B5EF4-FFF2-40B4-BE49-F238E27FC236}">
                  <a16:creationId xmlns:a16="http://schemas.microsoft.com/office/drawing/2014/main" id="{069004AC-F2F7-40A8-8623-7EA4A72FAE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52" y="1477"/>
              <a:ext cx="1" cy="4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5" name="AutoShape 19">
              <a:extLst>
                <a:ext uri="{FF2B5EF4-FFF2-40B4-BE49-F238E27FC236}">
                  <a16:creationId xmlns:a16="http://schemas.microsoft.com/office/drawing/2014/main" id="{1B5593E2-64EB-4EC2-8449-105809A260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86" y="1239"/>
              <a:ext cx="1" cy="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6" name="AutoShape 18">
              <a:extLst>
                <a:ext uri="{FF2B5EF4-FFF2-40B4-BE49-F238E27FC236}">
                  <a16:creationId xmlns:a16="http://schemas.microsoft.com/office/drawing/2014/main" id="{15D886AE-D3BE-4049-9C3F-C66B45DD8E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37" y="1012"/>
              <a:ext cx="1" cy="10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7" name="AutoShape 15">
              <a:extLst>
                <a:ext uri="{FF2B5EF4-FFF2-40B4-BE49-F238E27FC236}">
                  <a16:creationId xmlns:a16="http://schemas.microsoft.com/office/drawing/2014/main" id="{E0E1D16D-65D7-4F5E-AD21-76A7D6842D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89" y="26"/>
              <a:ext cx="3030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78" name="Text Box 14">
              <a:extLst>
                <a:ext uri="{FF2B5EF4-FFF2-40B4-BE49-F238E27FC236}">
                  <a16:creationId xmlns:a16="http://schemas.microsoft.com/office/drawing/2014/main" id="{9F4064A5-494A-46E3-8ACB-90717AB73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" y="-50"/>
              <a:ext cx="401" cy="46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11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4379" name="AutoShape 21">
              <a:extLst>
                <a:ext uri="{FF2B5EF4-FFF2-40B4-BE49-F238E27FC236}">
                  <a16:creationId xmlns:a16="http://schemas.microsoft.com/office/drawing/2014/main" id="{979A31D1-3EDF-42D5-94B2-28FAE55971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6" y="510"/>
              <a:ext cx="1" cy="14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0" name="AutoShape 21">
              <a:extLst>
                <a:ext uri="{FF2B5EF4-FFF2-40B4-BE49-F238E27FC236}">
                  <a16:creationId xmlns:a16="http://schemas.microsoft.com/office/drawing/2014/main" id="{8709736A-CF8C-48AB-AD5B-2A52E49C1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085" y="278"/>
              <a:ext cx="37" cy="17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1" name="AutoShape 21">
              <a:extLst>
                <a:ext uri="{FF2B5EF4-FFF2-40B4-BE49-F238E27FC236}">
                  <a16:creationId xmlns:a16="http://schemas.microsoft.com/office/drawing/2014/main" id="{6BF9E049-4661-44C9-AD66-005D521013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505" y="26"/>
              <a:ext cx="37" cy="15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82" name="Text Box 14">
              <a:extLst>
                <a:ext uri="{FF2B5EF4-FFF2-40B4-BE49-F238E27FC236}">
                  <a16:creationId xmlns:a16="http://schemas.microsoft.com/office/drawing/2014/main" id="{4939C8C3-C868-4C75-8317-AC83A2516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446"/>
              <a:ext cx="401" cy="2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0,71</a:t>
              </a:r>
            </a:p>
          </p:txBody>
        </p:sp>
        <p:sp>
          <p:nvSpPr>
            <p:cNvPr id="14383" name="Text Box 14">
              <a:extLst>
                <a:ext uri="{FF2B5EF4-FFF2-40B4-BE49-F238E27FC236}">
                  <a16:creationId xmlns:a16="http://schemas.microsoft.com/office/drawing/2014/main" id="{1C341E26-0A39-4981-9D76-9504EC87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" y="919"/>
              <a:ext cx="401" cy="16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0,57</a:t>
              </a:r>
            </a:p>
          </p:txBody>
        </p:sp>
        <p:sp>
          <p:nvSpPr>
            <p:cNvPr id="14384" name="Text Box 14">
              <a:extLst>
                <a:ext uri="{FF2B5EF4-FFF2-40B4-BE49-F238E27FC236}">
                  <a16:creationId xmlns:a16="http://schemas.microsoft.com/office/drawing/2014/main" id="{727A31DF-137B-4413-91F4-7D148C84D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175"/>
              <a:ext cx="401" cy="23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0,29</a:t>
              </a:r>
            </a:p>
          </p:txBody>
        </p:sp>
        <p:sp>
          <p:nvSpPr>
            <p:cNvPr id="14385" name="Text Box 14">
              <a:extLst>
                <a:ext uri="{FF2B5EF4-FFF2-40B4-BE49-F238E27FC236}">
                  <a16:creationId xmlns:a16="http://schemas.microsoft.com/office/drawing/2014/main" id="{9A2CDBB9-13DC-493A-853C-B166F5C50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0" y="1662"/>
              <a:ext cx="664" cy="46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 усл. ед.</a:t>
              </a:r>
            </a:p>
          </p:txBody>
        </p:sp>
      </p:grpSp>
      <p:sp>
        <p:nvSpPr>
          <p:cNvPr id="101" name="Text Box 278">
            <a:extLst>
              <a:ext uri="{FF2B5EF4-FFF2-40B4-BE49-F238E27FC236}">
                <a16:creationId xmlns:a16="http://schemas.microsoft.com/office/drawing/2014/main" id="{A95FDDE4-8B25-4666-9FA2-07D6BF324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91" y="5144280"/>
            <a:ext cx="557269" cy="1275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2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Низкое</a:t>
            </a:r>
          </a:p>
        </p:txBody>
      </p:sp>
      <p:sp>
        <p:nvSpPr>
          <p:cNvPr id="102" name="Text Box 279">
            <a:extLst>
              <a:ext uri="{FF2B5EF4-FFF2-40B4-BE49-F238E27FC236}">
                <a16:creationId xmlns:a16="http://schemas.microsoft.com/office/drawing/2014/main" id="{9D417DF1-89F6-4227-A43C-88FF92F62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323" y="5144280"/>
            <a:ext cx="588278" cy="12754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2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Не высокое</a:t>
            </a:r>
          </a:p>
        </p:txBody>
      </p:sp>
      <p:sp>
        <p:nvSpPr>
          <p:cNvPr id="103" name="Text Box 280">
            <a:extLst>
              <a:ext uri="{FF2B5EF4-FFF2-40B4-BE49-F238E27FC236}">
                <a16:creationId xmlns:a16="http://schemas.microsoft.com/office/drawing/2014/main" id="{BD79715D-F65F-4EE7-BB87-DA9CFD3C5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56" y="5144280"/>
            <a:ext cx="560471" cy="12754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2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Среднее</a:t>
            </a:r>
          </a:p>
        </p:txBody>
      </p:sp>
      <p:sp>
        <p:nvSpPr>
          <p:cNvPr id="104" name="Text Box 281">
            <a:extLst>
              <a:ext uri="{FF2B5EF4-FFF2-40B4-BE49-F238E27FC236}">
                <a16:creationId xmlns:a16="http://schemas.microsoft.com/office/drawing/2014/main" id="{432F12F3-B19B-426E-8F81-0E3FBFDC6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303" y="5144280"/>
            <a:ext cx="573819" cy="1275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2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Достаточно выс.</a:t>
            </a:r>
          </a:p>
        </p:txBody>
      </p:sp>
      <p:sp>
        <p:nvSpPr>
          <p:cNvPr id="105" name="Text Box 282">
            <a:extLst>
              <a:ext uri="{FF2B5EF4-FFF2-40B4-BE49-F238E27FC236}">
                <a16:creationId xmlns:a16="http://schemas.microsoft.com/office/drawing/2014/main" id="{5C5BBE31-57BD-42A3-B222-EFBC6DC2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085" y="5144280"/>
            <a:ext cx="574931" cy="12754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2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Высокое</a:t>
            </a:r>
          </a:p>
        </p:txBody>
      </p:sp>
      <p:sp>
        <p:nvSpPr>
          <p:cNvPr id="106" name="Text Box 283">
            <a:extLst>
              <a:ext uri="{FF2B5EF4-FFF2-40B4-BE49-F238E27FC236}">
                <a16:creationId xmlns:a16="http://schemas.microsoft.com/office/drawing/2014/main" id="{0ADCA284-9FED-4059-B84D-A6701EDB5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8247" y="5140593"/>
            <a:ext cx="711745" cy="1279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2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Очень высокое</a:t>
            </a:r>
          </a:p>
        </p:txBody>
      </p:sp>
      <p:sp>
        <p:nvSpPr>
          <p:cNvPr id="14350" name="Прямоугольник 154">
            <a:extLst>
              <a:ext uri="{FF2B5EF4-FFF2-40B4-BE49-F238E27FC236}">
                <a16:creationId xmlns:a16="http://schemas.microsoft.com/office/drawing/2014/main" id="{D1AB02A1-6D25-4531-B190-EB68FC1F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155892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b="1" i="1">
                <a:solidFill>
                  <a:schemeClr val="bg1"/>
                </a:solidFill>
                <a:latin typeface="Times New Roman" panose="02020603050405020304" pitchFamily="18" charset="0"/>
              </a:rPr>
              <a:t> С</a:t>
            </a:r>
            <a:r>
              <a:rPr lang="ru-RU" altLang="ru-RU" b="1" i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4 </a:t>
            </a:r>
            <a:r>
              <a:rPr lang="ru-RU" altLang="ru-RU" b="1">
                <a:solidFill>
                  <a:schemeClr val="bg1"/>
                </a:solidFill>
                <a:latin typeface="Times New Roman" panose="02020603050405020304" pitchFamily="18" charset="0"/>
              </a:rPr>
              <a:t>– стоимость обучения в семестр</a:t>
            </a:r>
            <a:endParaRPr lang="ru-RU" altLang="ru-RU" b="1">
              <a:solidFill>
                <a:schemeClr val="bg1"/>
              </a:solidFill>
            </a:endParaRPr>
          </a:p>
        </p:txBody>
      </p:sp>
      <p:cxnSp>
        <p:nvCxnSpPr>
          <p:cNvPr id="14351" name="AutoShape 24">
            <a:extLst>
              <a:ext uri="{FF2B5EF4-FFF2-40B4-BE49-F238E27FC236}">
                <a16:creationId xmlns:a16="http://schemas.microsoft.com/office/drawing/2014/main" id="{BC47D3A8-C6CF-41BF-8D06-04BC1545AD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05438" y="4822825"/>
            <a:ext cx="3198812" cy="12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23">
            <a:extLst>
              <a:ext uri="{FF2B5EF4-FFF2-40B4-BE49-F238E27FC236}">
                <a16:creationId xmlns:a16="http://schemas.microsoft.com/office/drawing/2014/main" id="{C97A08CA-207E-41E3-AD6C-718D5B644C9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5913" y="2190750"/>
            <a:ext cx="0" cy="2644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Text Box 14">
            <a:extLst>
              <a:ext uri="{FF2B5EF4-FFF2-40B4-BE49-F238E27FC236}">
                <a16:creationId xmlns:a16="http://schemas.microsoft.com/office/drawing/2014/main" id="{7F6AD08D-F1B1-4BF7-AB5B-5678F6DB0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2133600"/>
            <a:ext cx="504825" cy="3079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354" name="Text Box 14">
            <a:extLst>
              <a:ext uri="{FF2B5EF4-FFF2-40B4-BE49-F238E27FC236}">
                <a16:creationId xmlns:a16="http://schemas.microsoft.com/office/drawing/2014/main" id="{0B2933DD-3D97-4227-8555-D6A47C473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3213100"/>
            <a:ext cx="561975" cy="3079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1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0,3</a:t>
            </a:r>
          </a:p>
        </p:txBody>
      </p:sp>
      <p:sp>
        <p:nvSpPr>
          <p:cNvPr id="14355" name="Text Box 14">
            <a:extLst>
              <a:ext uri="{FF2B5EF4-FFF2-40B4-BE49-F238E27FC236}">
                <a16:creationId xmlns:a16="http://schemas.microsoft.com/office/drawing/2014/main" id="{6AD3D236-59A0-48BB-B59B-8DDD9DA17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425" y="3624263"/>
            <a:ext cx="561975" cy="30956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1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0,2</a:t>
            </a:r>
          </a:p>
        </p:txBody>
      </p:sp>
      <p:sp>
        <p:nvSpPr>
          <p:cNvPr id="14356" name="Text Box 14">
            <a:extLst>
              <a:ext uri="{FF2B5EF4-FFF2-40B4-BE49-F238E27FC236}">
                <a16:creationId xmlns:a16="http://schemas.microsoft.com/office/drawing/2014/main" id="{E950C379-5B4F-4567-B277-9A28EB543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4437063"/>
            <a:ext cx="561975" cy="3079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1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0,07</a:t>
            </a:r>
          </a:p>
        </p:txBody>
      </p:sp>
      <p:sp>
        <p:nvSpPr>
          <p:cNvPr id="14357" name="Text Box 14">
            <a:extLst>
              <a:ext uri="{FF2B5EF4-FFF2-40B4-BE49-F238E27FC236}">
                <a16:creationId xmlns:a16="http://schemas.microsoft.com/office/drawing/2014/main" id="{11C955B3-2F21-4DD4-A000-688836D6A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25" y="4872038"/>
            <a:ext cx="698500" cy="30956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1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 тыс. руб.</a:t>
            </a:r>
          </a:p>
        </p:txBody>
      </p:sp>
      <p:sp>
        <p:nvSpPr>
          <p:cNvPr id="14358" name="Text Box 14">
            <a:extLst>
              <a:ext uri="{FF2B5EF4-FFF2-40B4-BE49-F238E27FC236}">
                <a16:creationId xmlns:a16="http://schemas.microsoft.com/office/drawing/2014/main" id="{5F5BDBEB-FEB3-47CC-94CF-7AF4C0932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4872038"/>
            <a:ext cx="703263" cy="30956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1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 тыс. руб.</a:t>
            </a:r>
          </a:p>
        </p:txBody>
      </p:sp>
      <p:sp>
        <p:nvSpPr>
          <p:cNvPr id="14359" name="Text Box 14">
            <a:extLst>
              <a:ext uri="{FF2B5EF4-FFF2-40B4-BE49-F238E27FC236}">
                <a16:creationId xmlns:a16="http://schemas.microsoft.com/office/drawing/2014/main" id="{AEEA6A44-A30C-4B6E-B97E-9C88434C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863" y="4878388"/>
            <a:ext cx="790575" cy="3079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1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145 тыс. руб.</a:t>
            </a:r>
          </a:p>
        </p:txBody>
      </p:sp>
      <p:pic>
        <p:nvPicPr>
          <p:cNvPr id="14360" name="Рисунок 68">
            <a:extLst>
              <a:ext uri="{FF2B5EF4-FFF2-40B4-BE49-F238E27FC236}">
                <a16:creationId xmlns:a16="http://schemas.microsoft.com/office/drawing/2014/main" id="{4C9ADDB1-7DA9-4AD7-9B60-7ADF1AD55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2335213"/>
            <a:ext cx="27559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3A00852-4586-4273-88CA-B958799B95F5}"/>
              </a:ext>
            </a:extLst>
          </p:cNvPr>
          <p:cNvCxnSpPr/>
          <p:nvPr/>
        </p:nvCxnSpPr>
        <p:spPr>
          <a:xfrm>
            <a:off x="5978525" y="3390900"/>
            <a:ext cx="0" cy="14811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C377CE-8770-425A-922F-2D050CBCBAC1}"/>
              </a:ext>
            </a:extLst>
          </p:cNvPr>
          <p:cNvCxnSpPr/>
          <p:nvPr/>
        </p:nvCxnSpPr>
        <p:spPr>
          <a:xfrm>
            <a:off x="6248400" y="3792538"/>
            <a:ext cx="0" cy="10795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627044BF-3B30-46BD-ABA3-4F072EF6DCFB}"/>
              </a:ext>
            </a:extLst>
          </p:cNvPr>
          <p:cNvCxnSpPr/>
          <p:nvPr/>
        </p:nvCxnSpPr>
        <p:spPr>
          <a:xfrm>
            <a:off x="8237538" y="4586288"/>
            <a:ext cx="0" cy="2857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2F96DD2-C12E-4769-BD3E-9CCA36182A44}"/>
              </a:ext>
            </a:extLst>
          </p:cNvPr>
          <p:cNvCxnSpPr/>
          <p:nvPr/>
        </p:nvCxnSpPr>
        <p:spPr>
          <a:xfrm>
            <a:off x="5395913" y="3390900"/>
            <a:ext cx="5826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359BAEFE-2070-454E-93C4-85BB2174575A}"/>
              </a:ext>
            </a:extLst>
          </p:cNvPr>
          <p:cNvCxnSpPr/>
          <p:nvPr/>
        </p:nvCxnSpPr>
        <p:spPr>
          <a:xfrm>
            <a:off x="5383213" y="3792538"/>
            <a:ext cx="8651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019E4B9-D560-4C35-8FD3-4E884BA40658}"/>
              </a:ext>
            </a:extLst>
          </p:cNvPr>
          <p:cNvCxnSpPr/>
          <p:nvPr/>
        </p:nvCxnSpPr>
        <p:spPr>
          <a:xfrm>
            <a:off x="5353050" y="4591050"/>
            <a:ext cx="28844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EC4D67E-1BA3-4BFE-8E5B-BA2BCE62BA59}"/>
              </a:ext>
            </a:extLst>
          </p:cNvPr>
          <p:cNvCxnSpPr/>
          <p:nvPr/>
        </p:nvCxnSpPr>
        <p:spPr>
          <a:xfrm flipH="1">
            <a:off x="573088" y="2997200"/>
            <a:ext cx="27511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9BAE4EB-EEB6-46A4-AA13-4D23FCA532BC}"/>
              </a:ext>
            </a:extLst>
          </p:cNvPr>
          <p:cNvCxnSpPr/>
          <p:nvPr/>
        </p:nvCxnSpPr>
        <p:spPr>
          <a:xfrm flipH="1">
            <a:off x="552450" y="3789363"/>
            <a:ext cx="1546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4110F72-4617-40C5-AAE2-9803817F442B}"/>
              </a:ext>
            </a:extLst>
          </p:cNvPr>
          <p:cNvCxnSpPr/>
          <p:nvPr/>
        </p:nvCxnSpPr>
        <p:spPr>
          <a:xfrm flipH="1">
            <a:off x="552450" y="4152900"/>
            <a:ext cx="10255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>
            <a:extLst>
              <a:ext uri="{FF2B5EF4-FFF2-40B4-BE49-F238E27FC236}">
                <a16:creationId xmlns:a16="http://schemas.microsoft.com/office/drawing/2014/main" id="{D861CBA0-85EE-48A7-A9CD-28874C300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5365" name="Rectangle 8">
            <a:extLst>
              <a:ext uri="{FF2B5EF4-FFF2-40B4-BE49-F238E27FC236}">
                <a16:creationId xmlns:a16="http://schemas.microsoft.com/office/drawing/2014/main" id="{4AF05483-771F-43D5-B6D8-DF38E18D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5367" name="Rectangle 10">
            <a:extLst>
              <a:ext uri="{FF2B5EF4-FFF2-40B4-BE49-F238E27FC236}">
                <a16:creationId xmlns:a16="http://schemas.microsoft.com/office/drawing/2014/main" id="{B74C0188-E576-4200-A6F2-37F75E0AE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5369" name="Rectangle 12">
            <a:extLst>
              <a:ext uri="{FF2B5EF4-FFF2-40B4-BE49-F238E27FC236}">
                <a16:creationId xmlns:a16="http://schemas.microsoft.com/office/drawing/2014/main" id="{1F7F49B8-96C2-4FCA-8CDA-5F38778A7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89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5371" name="Rectangle 14">
            <a:extLst>
              <a:ext uri="{FF2B5EF4-FFF2-40B4-BE49-F238E27FC236}">
                <a16:creationId xmlns:a16="http://schemas.microsoft.com/office/drawing/2014/main" id="{59A1BA9D-E964-4DE3-8849-7A5AF5271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5373" name="Rectangle 16">
            <a:extLst>
              <a:ext uri="{FF2B5EF4-FFF2-40B4-BE49-F238E27FC236}">
                <a16:creationId xmlns:a16="http://schemas.microsoft.com/office/drawing/2014/main" id="{57F4010B-6F1A-4A72-A6C5-24FCDFFD4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10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5374" name="Rectangle 18">
            <a:extLst>
              <a:ext uri="{FF2B5EF4-FFF2-40B4-BE49-F238E27FC236}">
                <a16:creationId xmlns:a16="http://schemas.microsoft.com/office/drawing/2014/main" id="{748E016E-1411-4A71-BF33-6E0B8FC99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5376" name="Rectangle 20">
            <a:extLst>
              <a:ext uri="{FF2B5EF4-FFF2-40B4-BE49-F238E27FC236}">
                <a16:creationId xmlns:a16="http://schemas.microsoft.com/office/drawing/2014/main" id="{D027DA6D-9A4C-46D2-B6CE-F6EAC150D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5378" name="Rectangle 22">
            <a:extLst>
              <a:ext uri="{FF2B5EF4-FFF2-40B4-BE49-F238E27FC236}">
                <a16:creationId xmlns:a16="http://schemas.microsoft.com/office/drawing/2014/main" id="{59D19F21-92E5-4BFB-82FC-E67B16190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5380" name="Rectangle 24">
            <a:extLst>
              <a:ext uri="{FF2B5EF4-FFF2-40B4-BE49-F238E27FC236}">
                <a16:creationId xmlns:a16="http://schemas.microsoft.com/office/drawing/2014/main" id="{B70DB18D-106E-4ACF-9CBF-8A489AC2A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2ECF05F7-4080-426F-9405-2DF33489E443}"/>
              </a:ext>
            </a:extLst>
          </p:cNvPr>
          <p:cNvSpPr txBox="1">
            <a:spLocks/>
          </p:cNvSpPr>
          <p:nvPr/>
        </p:nvSpPr>
        <p:spPr>
          <a:xfrm>
            <a:off x="323528" y="2254250"/>
            <a:ext cx="8229600" cy="114300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Способ А. </a:t>
            </a:r>
          </a:p>
          <a:p>
            <a:pPr eaLnBrk="1" hangingPunct="1">
              <a:defRPr/>
            </a:pP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отношений предпочтения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CEF4A-5341-4B06-B6D4-B9959BDF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отношений предпочтения</a:t>
            </a:r>
          </a:p>
        </p:txBody>
      </p:sp>
      <p:sp>
        <p:nvSpPr>
          <p:cNvPr id="16387" name="Прямоугольник 3">
            <a:extLst>
              <a:ext uri="{FF2B5EF4-FFF2-40B4-BE49-F238E27FC236}">
                <a16:creationId xmlns:a16="http://schemas.microsoft.com/office/drawing/2014/main" id="{0888E04D-F996-47DA-B832-712AB1467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44675"/>
            <a:ext cx="352901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На основании функций принадлежности построены следующие отношения предпочтения на множестве альтернатив: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1E1E574B-E37F-4F86-8DC8-D4193DD9C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16389" name="Object 2">
            <a:extLst>
              <a:ext uri="{FF2B5EF4-FFF2-40B4-BE49-F238E27FC236}">
                <a16:creationId xmlns:a16="http://schemas.microsoft.com/office/drawing/2014/main" id="{E19D717A-8540-404E-9E2E-E1D8561B5E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7300" y="2133600"/>
          <a:ext cx="46243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Формула" r:id="rId3" imgW="3009900" imgH="558800" progId="Equation.3">
                  <p:embed/>
                </p:oleObj>
              </mc:Choice>
              <mc:Fallback>
                <p:oleObj name="Формула" r:id="rId3" imgW="3009900" imgH="558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2133600"/>
                        <a:ext cx="46243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120CA2E-4CA5-46D4-8FF6-81C8EE6B585D}"/>
              </a:ext>
            </a:extLst>
          </p:cNvPr>
          <p:cNvGraphicFramePr>
            <a:graphicFrameLocks noGrp="1"/>
          </p:cNvGraphicFramePr>
          <p:nvPr/>
        </p:nvGraphicFramePr>
        <p:xfrm>
          <a:off x="6156325" y="4437063"/>
          <a:ext cx="24384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17" name="Rectangle 3">
            <a:extLst>
              <a:ext uri="{FF2B5EF4-FFF2-40B4-BE49-F238E27FC236}">
                <a16:creationId xmlns:a16="http://schemas.microsoft.com/office/drawing/2014/main" id="{73599402-A70F-48BB-9FDC-D6771F1F2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76700"/>
            <a:ext cx="1119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80975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μ</a:t>
            </a:r>
            <a:r>
              <a:rPr lang="en-US" altLang="ru-RU" sz="1800" i="1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R1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800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) =</a:t>
            </a:r>
          </a:p>
        </p:txBody>
      </p:sp>
      <p:sp>
        <p:nvSpPr>
          <p:cNvPr id="16418" name="Rectangle 1">
            <a:extLst>
              <a:ext uri="{FF2B5EF4-FFF2-40B4-BE49-F238E27FC236}">
                <a16:creationId xmlns:a16="http://schemas.microsoft.com/office/drawing/2014/main" id="{2C9CDE37-35B1-4762-BFA2-88B40CD49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3424238"/>
            <a:ext cx="3630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80975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μ</a:t>
            </a:r>
            <a:r>
              <a:rPr lang="ru-RU" altLang="ru-RU" sz="1800" i="1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С</a:t>
            </a:r>
            <a:r>
              <a:rPr lang="ru-RU" altLang="ru-RU" sz="1800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800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) = {0,86/</a:t>
            </a:r>
            <a:r>
              <a:rPr lang="ru-RU" altLang="ru-RU" sz="1800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sz="1800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; 0,57/</a:t>
            </a:r>
            <a:r>
              <a:rPr lang="ru-RU" altLang="ru-RU" sz="1800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sz="1800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; 0,14/</a:t>
            </a:r>
            <a:r>
              <a:rPr lang="ru-RU" altLang="ru-RU" sz="1800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sz="1800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3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6419" name="Прямоугольник 3">
            <a:extLst>
              <a:ext uri="{FF2B5EF4-FFF2-40B4-BE49-F238E27FC236}">
                <a16:creationId xmlns:a16="http://schemas.microsoft.com/office/drawing/2014/main" id="{AEFE68E0-F8B3-4735-9C90-7B6C09B78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429000"/>
            <a:ext cx="352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Имеем:</a:t>
            </a:r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ADAA9993-3799-4BC0-A1F8-932C6DC7057E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4437063"/>
          <a:ext cx="4464050" cy="1097280"/>
        </p:xfrm>
        <a:graphic>
          <a:graphicData uri="http://schemas.openxmlformats.org/drawingml/2006/table">
            <a:tbl>
              <a:tblPr/>
              <a:tblGrid>
                <a:gridCol w="64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1,0</a:t>
                      </a:r>
                    </a:p>
                  </a:txBody>
                  <a:tcPr marL="68578" marR="68578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0,86 - 0,57</a:t>
                      </a:r>
                    </a:p>
                  </a:txBody>
                  <a:tcPr marL="68578" marR="68578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0,86-0,14</a:t>
                      </a:r>
                    </a:p>
                  </a:txBody>
                  <a:tcPr marL="68578" marR="68578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68578" marR="68578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1,0</a:t>
                      </a:r>
                    </a:p>
                  </a:txBody>
                  <a:tcPr marL="68578" marR="68578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0,57-0,14</a:t>
                      </a:r>
                    </a:p>
                  </a:txBody>
                  <a:tcPr marL="68578" marR="68578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8" marR="68578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8" marR="68578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1,0</a:t>
                      </a:r>
                    </a:p>
                  </a:txBody>
                  <a:tcPr marL="68578" marR="68578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47" name="Rectangle 3">
            <a:extLst>
              <a:ext uri="{FF2B5EF4-FFF2-40B4-BE49-F238E27FC236}">
                <a16:creationId xmlns:a16="http://schemas.microsoft.com/office/drawing/2014/main" id="{D8C9C30A-86B2-44DC-9BA2-F334FFF16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081463"/>
            <a:ext cx="1119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80975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μ</a:t>
            </a:r>
            <a:r>
              <a:rPr lang="en-US" altLang="ru-RU" sz="1800" i="1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R1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800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) =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7CD25-457E-414A-99A1-C38517CC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отношений предпочтения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EE77A88-E864-4BC1-8C16-B701A4ED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AD1A266-53A3-4635-B4E4-9210527B1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5" y="2352675"/>
            <a:ext cx="1119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80975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μ</a:t>
            </a:r>
            <a:r>
              <a:rPr lang="en-US" altLang="ru-RU" sz="1800" i="1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R</a:t>
            </a:r>
            <a:r>
              <a:rPr lang="ru-RU" altLang="ru-RU" sz="1800" i="1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800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) =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1A6B9CC-873D-4A0C-80FF-750B370C4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584700"/>
            <a:ext cx="1152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μ</a:t>
            </a:r>
            <a:r>
              <a:rPr lang="en-US" altLang="ru-RU" sz="1800" i="1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R</a:t>
            </a:r>
            <a:r>
              <a:rPr lang="ru-RU" altLang="ru-RU" sz="1800" i="1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3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800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) =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07AF269-A0B6-4E2C-BE13-96EF0F401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573588"/>
            <a:ext cx="1119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80975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μ</a:t>
            </a:r>
            <a:r>
              <a:rPr lang="en-US" altLang="ru-RU" sz="1800" i="1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R</a:t>
            </a:r>
            <a:r>
              <a:rPr lang="ru-RU" altLang="ru-RU" sz="1800" i="1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4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800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) =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9A1F73E7-5287-4A4B-8979-C4B0744DB33E}"/>
              </a:ext>
            </a:extLst>
          </p:cNvPr>
          <p:cNvGraphicFramePr>
            <a:graphicFrameLocks noGrp="1"/>
          </p:cNvGraphicFramePr>
          <p:nvPr/>
        </p:nvGraphicFramePr>
        <p:xfrm>
          <a:off x="6381750" y="2763838"/>
          <a:ext cx="24384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4A389CF-D650-4E7B-8E82-33660A87080E}"/>
              </a:ext>
            </a:extLst>
          </p:cNvPr>
          <p:cNvGraphicFramePr>
            <a:graphicFrameLocks noGrp="1"/>
          </p:cNvGraphicFramePr>
          <p:nvPr/>
        </p:nvGraphicFramePr>
        <p:xfrm>
          <a:off x="1692275" y="4581525"/>
          <a:ext cx="24384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3199F42C-7239-402A-8C3D-96F9B21D8187}"/>
              </a:ext>
            </a:extLst>
          </p:cNvPr>
          <p:cNvGraphicFramePr>
            <a:graphicFrameLocks noGrp="1"/>
          </p:cNvGraphicFramePr>
          <p:nvPr/>
        </p:nvGraphicFramePr>
        <p:xfrm>
          <a:off x="5629275" y="4508500"/>
          <a:ext cx="2438400" cy="109855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96" name="Rectangle 1">
            <a:extLst>
              <a:ext uri="{FF2B5EF4-FFF2-40B4-BE49-F238E27FC236}">
                <a16:creationId xmlns:a16="http://schemas.microsoft.com/office/drawing/2014/main" id="{65EC8898-BB0D-4D23-B987-514C25AF9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2547938"/>
            <a:ext cx="563245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80975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>
                <a:solidFill>
                  <a:schemeClr val="accent2"/>
                </a:solidFill>
                <a:cs typeface="Times New Roman" panose="02020603050405020304" pitchFamily="18" charset="0"/>
              </a:rPr>
              <a:t>μ</a:t>
            </a:r>
            <a:r>
              <a:rPr lang="ru-RU" altLang="ru-RU" i="1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С</a:t>
            </a:r>
            <a:r>
              <a:rPr lang="ru-RU" altLang="ru-RU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ru-RU" altLang="ru-RU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>
                <a:solidFill>
                  <a:schemeClr val="accent2"/>
                </a:solidFill>
                <a:cs typeface="Times New Roman" panose="02020603050405020304" pitchFamily="18" charset="0"/>
              </a:rPr>
              <a:t>) = {0,46/</a:t>
            </a:r>
            <a:r>
              <a:rPr lang="ru-RU" altLang="ru-RU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r>
              <a:rPr lang="ru-RU" altLang="ru-RU">
                <a:solidFill>
                  <a:schemeClr val="accent2"/>
                </a:solidFill>
                <a:cs typeface="Times New Roman" panose="02020603050405020304" pitchFamily="18" charset="0"/>
              </a:rPr>
              <a:t>; 0,92/</a:t>
            </a:r>
            <a:r>
              <a:rPr lang="ru-RU" altLang="ru-RU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ru-RU" altLang="ru-RU">
                <a:solidFill>
                  <a:schemeClr val="accent2"/>
                </a:solidFill>
                <a:cs typeface="Times New Roman" panose="02020603050405020304" pitchFamily="18" charset="0"/>
              </a:rPr>
              <a:t>; 0,29/</a:t>
            </a:r>
            <a:r>
              <a:rPr lang="ru-RU" altLang="ru-RU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3</a:t>
            </a:r>
            <a:r>
              <a:rPr lang="ru-RU" altLang="ru-RU">
                <a:solidFill>
                  <a:schemeClr val="accent2"/>
                </a:solidFill>
                <a:cs typeface="Times New Roman" panose="02020603050405020304" pitchFamily="18" charset="0"/>
              </a:rPr>
              <a:t>}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>
                <a:solidFill>
                  <a:schemeClr val="accent2"/>
                </a:solidFill>
                <a:cs typeface="Times New Roman" panose="02020603050405020304" pitchFamily="18" charset="0"/>
              </a:rPr>
              <a:t>μ</a:t>
            </a:r>
            <a:r>
              <a:rPr lang="ru-RU" altLang="ru-RU" i="1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С</a:t>
            </a:r>
            <a:r>
              <a:rPr lang="ru-RU" altLang="ru-RU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3</a:t>
            </a:r>
            <a:r>
              <a:rPr lang="ru-RU" altLang="ru-RU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>
                <a:solidFill>
                  <a:schemeClr val="accent2"/>
                </a:solidFill>
                <a:cs typeface="Times New Roman" panose="02020603050405020304" pitchFamily="18" charset="0"/>
              </a:rPr>
              <a:t>) = {0,29/</a:t>
            </a:r>
            <a:r>
              <a:rPr lang="ru-RU" altLang="ru-RU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r>
              <a:rPr lang="ru-RU" altLang="ru-RU">
                <a:solidFill>
                  <a:schemeClr val="accent2"/>
                </a:solidFill>
                <a:cs typeface="Times New Roman" panose="02020603050405020304" pitchFamily="18" charset="0"/>
              </a:rPr>
              <a:t>; 0,71/</a:t>
            </a:r>
            <a:r>
              <a:rPr lang="ru-RU" altLang="ru-RU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ru-RU" altLang="ru-RU">
                <a:solidFill>
                  <a:schemeClr val="accent2"/>
                </a:solidFill>
                <a:cs typeface="Times New Roman" panose="02020603050405020304" pitchFamily="18" charset="0"/>
              </a:rPr>
              <a:t>; 0,43/</a:t>
            </a:r>
            <a:r>
              <a:rPr lang="ru-RU" altLang="ru-RU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3</a:t>
            </a:r>
            <a:r>
              <a:rPr lang="ru-RU" altLang="ru-RU">
                <a:solidFill>
                  <a:schemeClr val="accent2"/>
                </a:solidFill>
                <a:cs typeface="Times New Roman" panose="02020603050405020304" pitchFamily="18" charset="0"/>
              </a:rPr>
              <a:t>}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>
                <a:solidFill>
                  <a:schemeClr val="accent2"/>
                </a:solidFill>
                <a:cs typeface="Times New Roman" panose="02020603050405020304" pitchFamily="18" charset="0"/>
              </a:rPr>
              <a:t>μ</a:t>
            </a:r>
            <a:r>
              <a:rPr lang="ru-RU" altLang="ru-RU" i="1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С</a:t>
            </a:r>
            <a:r>
              <a:rPr lang="ru-RU" altLang="ru-RU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4</a:t>
            </a:r>
            <a:r>
              <a:rPr lang="ru-RU" altLang="ru-RU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>
                <a:solidFill>
                  <a:schemeClr val="accent2"/>
                </a:solidFill>
                <a:cs typeface="Times New Roman" panose="02020603050405020304" pitchFamily="18" charset="0"/>
              </a:rPr>
              <a:t>) = {0,2/</a:t>
            </a:r>
            <a:r>
              <a:rPr lang="ru-RU" altLang="ru-RU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r>
              <a:rPr lang="ru-RU" altLang="ru-RU">
                <a:solidFill>
                  <a:schemeClr val="accent2"/>
                </a:solidFill>
                <a:cs typeface="Times New Roman" panose="02020603050405020304" pitchFamily="18" charset="0"/>
              </a:rPr>
              <a:t>; 0,07/</a:t>
            </a:r>
            <a:r>
              <a:rPr lang="ru-RU" altLang="ru-RU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ru-RU" altLang="ru-RU">
                <a:solidFill>
                  <a:schemeClr val="accent2"/>
                </a:solidFill>
                <a:cs typeface="Times New Roman" panose="02020603050405020304" pitchFamily="18" charset="0"/>
              </a:rPr>
              <a:t>; 0,3/</a:t>
            </a:r>
            <a:r>
              <a:rPr lang="ru-RU" altLang="ru-RU" i="1">
                <a:solidFill>
                  <a:schemeClr val="accent2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3</a:t>
            </a:r>
            <a:r>
              <a:rPr lang="ru-RU" altLang="ru-RU">
                <a:solidFill>
                  <a:schemeClr val="accent2"/>
                </a:solidFill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7497" name="Прямоугольник 3">
            <a:extLst>
              <a:ext uri="{FF2B5EF4-FFF2-40B4-BE49-F238E27FC236}">
                <a16:creationId xmlns:a16="http://schemas.microsoft.com/office/drawing/2014/main" id="{9A6B3F54-56BB-42A3-9990-9FEE716F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1700213"/>
            <a:ext cx="2820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Имеем: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Группа 10">
            <a:extLst>
              <a:ext uri="{FF2B5EF4-FFF2-40B4-BE49-F238E27FC236}">
                <a16:creationId xmlns:a16="http://schemas.microsoft.com/office/drawing/2014/main" id="{F8DE1911-148E-479E-8421-B8A7E9139F94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916113"/>
            <a:ext cx="5905500" cy="369887"/>
            <a:chOff x="251520" y="1700808"/>
            <a:chExt cx="5904656" cy="369332"/>
          </a:xfrm>
        </p:grpSpPr>
        <p:graphicFrame>
          <p:nvGraphicFramePr>
            <p:cNvPr id="18468" name="Object 2">
              <a:extLst>
                <a:ext uri="{FF2B5EF4-FFF2-40B4-BE49-F238E27FC236}">
                  <a16:creationId xmlns:a16="http://schemas.microsoft.com/office/drawing/2014/main" id="{17A2B026-30EF-4CE4-B8BB-DB1BBCB38F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928" y="1700808"/>
            <a:ext cx="360040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0" name="Формула" r:id="rId3" imgW="164814" imgH="126780" progId="Equation.3">
                    <p:embed/>
                  </p:oleObj>
                </mc:Choice>
                <mc:Fallback>
                  <p:oleObj name="Формула" r:id="rId3" imgW="164814" imgH="12678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28" y="1700808"/>
                          <a:ext cx="360040" cy="288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9" name="Rectangle 4">
              <a:extLst>
                <a:ext uri="{FF2B5EF4-FFF2-40B4-BE49-F238E27FC236}">
                  <a16:creationId xmlns:a16="http://schemas.microsoft.com/office/drawing/2014/main" id="{7657B9D3-C29F-4E30-92F9-BCC643857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1700808"/>
              <a:ext cx="59046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buChar char="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buChar char="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buChar char="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buChar char="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chemeClr val="accent2"/>
                  </a:solidFill>
                  <a:cs typeface="Times New Roman" panose="02020603050405020304" pitchFamily="18" charset="0"/>
                </a:rPr>
                <a:t>Строим нечеткое отношение Q</a:t>
              </a:r>
              <a:r>
                <a:rPr lang="ru-RU" altLang="ru-RU" sz="1800" baseline="-30000">
                  <a:solidFill>
                    <a:schemeClr val="accent2"/>
                  </a:solidFill>
                  <a:cs typeface="Times New Roman" panose="02020603050405020304" pitchFamily="18" charset="0"/>
                </a:rPr>
                <a:t>1</a:t>
              </a:r>
              <a:r>
                <a:rPr lang="ru-RU" altLang="ru-RU" sz="1800">
                  <a:solidFill>
                    <a:schemeClr val="accent2"/>
                  </a:solidFill>
                  <a:cs typeface="Times New Roman" panose="02020603050405020304" pitchFamily="18" charset="0"/>
                </a:rPr>
                <a:t> = R</a:t>
              </a:r>
              <a:r>
                <a:rPr lang="ru-RU" altLang="ru-RU" sz="1800" baseline="-30000">
                  <a:solidFill>
                    <a:schemeClr val="accent2"/>
                  </a:solidFill>
                  <a:cs typeface="Times New Roman" panose="02020603050405020304" pitchFamily="18" charset="0"/>
                </a:rPr>
                <a:t>1           </a:t>
              </a:r>
              <a:r>
                <a:rPr lang="ru-RU" altLang="ru-RU" sz="1800">
                  <a:solidFill>
                    <a:schemeClr val="accent2"/>
                  </a:solidFill>
                  <a:cs typeface="Times New Roman" panose="02020603050405020304" pitchFamily="18" charset="0"/>
                </a:rPr>
                <a:t>R</a:t>
              </a:r>
              <a:r>
                <a:rPr lang="ru-RU" altLang="ru-RU" sz="1800" baseline="-30000">
                  <a:solidFill>
                    <a:schemeClr val="accent2"/>
                  </a:solidFill>
                  <a:cs typeface="Times New Roman" panose="02020603050405020304" pitchFamily="18" charset="0"/>
                </a:rPr>
                <a:t>2          </a:t>
              </a:r>
              <a:r>
                <a:rPr lang="ru-RU" altLang="ru-RU" sz="1800">
                  <a:solidFill>
                    <a:schemeClr val="accent2"/>
                  </a:solidFill>
                  <a:cs typeface="Times New Roman" panose="02020603050405020304" pitchFamily="18" charset="0"/>
                </a:rPr>
                <a:t> …      R</a:t>
              </a:r>
              <a:r>
                <a:rPr lang="ru-RU" altLang="ru-RU" sz="1800" baseline="-30000">
                  <a:solidFill>
                    <a:schemeClr val="accent2"/>
                  </a:solidFill>
                  <a:cs typeface="Times New Roman" panose="02020603050405020304" pitchFamily="18" charset="0"/>
                </a:rPr>
                <a:t>5</a:t>
              </a:r>
              <a:endPara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470" name="Object 3">
              <a:extLst>
                <a:ext uri="{FF2B5EF4-FFF2-40B4-BE49-F238E27FC236}">
                  <a16:creationId xmlns:a16="http://schemas.microsoft.com/office/drawing/2014/main" id="{18BEBF5A-796D-458A-B63F-FDBAD43BBB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000" y="1700808"/>
            <a:ext cx="360363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1" name="Формула" r:id="rId5" imgW="164814" imgH="126780" progId="Equation.3">
                    <p:embed/>
                  </p:oleObj>
                </mc:Choice>
                <mc:Fallback>
                  <p:oleObj name="Формула" r:id="rId5" imgW="164814" imgH="1267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1700808"/>
                          <a:ext cx="360363" cy="287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1" name="Object 4">
              <a:extLst>
                <a:ext uri="{FF2B5EF4-FFF2-40B4-BE49-F238E27FC236}">
                  <a16:creationId xmlns:a16="http://schemas.microsoft.com/office/drawing/2014/main" id="{14A1F49A-B374-456A-A4F5-DE6BCC221A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8064" y="1700808"/>
            <a:ext cx="360363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2" name="Формула" r:id="rId6" imgW="164814" imgH="126780" progId="Equation.3">
                    <p:embed/>
                  </p:oleObj>
                </mc:Choice>
                <mc:Fallback>
                  <p:oleObj name="Формула" r:id="rId6" imgW="164814" imgH="1267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064" y="1700808"/>
                          <a:ext cx="360363" cy="287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F9D1817-3D95-4673-A01A-665C25EE3DA2}"/>
              </a:ext>
            </a:extLst>
          </p:cNvPr>
          <p:cNvGraphicFramePr>
            <a:graphicFrameLocks noGrp="1"/>
          </p:cNvGraphicFramePr>
          <p:nvPr/>
        </p:nvGraphicFramePr>
        <p:xfrm>
          <a:off x="2216150" y="3357563"/>
          <a:ext cx="4032252" cy="145732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3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7" marR="6857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а</a:t>
                      </a:r>
                      <a:r>
                        <a:rPr lang="ru-RU" sz="1800" baseline="-25000"/>
                        <a:t>1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7" marR="6857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а</a:t>
                      </a:r>
                      <a:r>
                        <a:rPr lang="ru-RU" sz="1800" baseline="-25000" dirty="0"/>
                        <a:t>2</a:t>
                      </a:r>
                      <a:endParaRPr lang="ru-RU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7" marR="6857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а</a:t>
                      </a:r>
                      <a:r>
                        <a:rPr lang="ru-RU" sz="1800" baseline="-25000"/>
                        <a:t>3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7" marR="68577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а</a:t>
                      </a:r>
                      <a:r>
                        <a:rPr lang="ru-RU" sz="1800" baseline="-25000"/>
                        <a:t>1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7" marR="6857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1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7" marR="6857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/>
                        <a:t>0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7" marR="6857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/>
                        <a:t>0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7" marR="68577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а</a:t>
                      </a:r>
                      <a:r>
                        <a:rPr lang="ru-RU" sz="1800" baseline="-25000"/>
                        <a:t>2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7" marR="6857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/>
                        <a:t>0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7" marR="6857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/>
                        <a:t>1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7" marR="6857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/>
                        <a:t>0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7" marR="68577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а</a:t>
                      </a:r>
                      <a:r>
                        <a:rPr lang="ru-RU" sz="1800" baseline="-25000" dirty="0"/>
                        <a:t>3</a:t>
                      </a:r>
                      <a:endParaRPr lang="ru-RU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7" marR="6857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0</a:t>
                      </a:r>
                      <a:endParaRPr lang="ru-RU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7" marR="6857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/>
                        <a:t>0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7" marR="6857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ru-RU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7" marR="68577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62" name="Прямоугольник 13">
            <a:extLst>
              <a:ext uri="{FF2B5EF4-FFF2-40B4-BE49-F238E27FC236}">
                <a16:creationId xmlns:a16="http://schemas.microsoft.com/office/drawing/2014/main" id="{A3199FFF-B35D-4A11-AFC8-6CD8663B8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084763"/>
            <a:ext cx="813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Находим подмножество недоминируемых альтернатив на множестве {А, μ</a:t>
            </a:r>
            <a:r>
              <a:rPr lang="en-US" altLang="ru-RU" sz="1800" i="1" baseline="-25000">
                <a:solidFill>
                  <a:schemeClr val="accent2"/>
                </a:solidFill>
                <a:cs typeface="Times New Roman" panose="02020603050405020304" pitchFamily="18" charset="0"/>
              </a:rPr>
              <a:t>Q</a:t>
            </a:r>
            <a:r>
              <a:rPr lang="ru-RU" altLang="ru-RU" sz="1800" i="1" baseline="-2500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}:</a:t>
            </a:r>
          </a:p>
        </p:txBody>
      </p:sp>
      <p:sp>
        <p:nvSpPr>
          <p:cNvPr id="18463" name="Rectangle 11">
            <a:extLst>
              <a:ext uri="{FF2B5EF4-FFF2-40B4-BE49-F238E27FC236}">
                <a16:creationId xmlns:a16="http://schemas.microsoft.com/office/drawing/2014/main" id="{FD6B911F-6887-4C34-9D24-1C2971B26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18464" name="Object 5">
            <a:extLst>
              <a:ext uri="{FF2B5EF4-FFF2-40B4-BE49-F238E27FC236}">
                <a16:creationId xmlns:a16="http://schemas.microsoft.com/office/drawing/2014/main" id="{55AA775F-9E52-42DF-A5F3-BE6763A93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5589588"/>
          <a:ext cx="3987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Формула" r:id="rId7" imgW="2641600" imgH="330200" progId="Equation.3">
                  <p:embed/>
                </p:oleObj>
              </mc:Choice>
              <mc:Fallback>
                <p:oleObj name="Формула" r:id="rId7" imgW="26416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589588"/>
                        <a:ext cx="3987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C1887B9-FF44-4909-B96D-55D9410222D0}"/>
              </a:ext>
            </a:extLst>
          </p:cNvPr>
          <p:cNvSpPr txBox="1"/>
          <p:nvPr/>
        </p:nvSpPr>
        <p:spPr>
          <a:xfrm>
            <a:off x="323850" y="2420938"/>
            <a:ext cx="8424863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Операция пересечения нечетких отношений вычисляется как минимальное значение из всех отношений по каждой ячейке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466" name="Rectangle 3">
            <a:extLst>
              <a:ext uri="{FF2B5EF4-FFF2-40B4-BE49-F238E27FC236}">
                <a16:creationId xmlns:a16="http://schemas.microsoft.com/office/drawing/2014/main" id="{D9495F98-714E-4E4E-9BCC-9122153A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3284538"/>
            <a:ext cx="1135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80975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μ</a:t>
            </a:r>
            <a:r>
              <a:rPr lang="en-US" altLang="ru-RU" sz="1800" i="1" baseline="-30000">
                <a:solidFill>
                  <a:schemeClr val="bg1"/>
                </a:solidFill>
                <a:cs typeface="Times New Roman" panose="02020603050405020304" pitchFamily="18" charset="0"/>
              </a:rPr>
              <a:t>Q1</a:t>
            </a: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800" i="1">
                <a:solidFill>
                  <a:schemeClr val="bg1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) =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51647233-E072-4018-B59A-B479AEC57F0C}"/>
              </a:ext>
            </a:extLst>
          </p:cNvPr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отношений предпочтения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E54CE1A-93A8-4AB1-9BC2-1E90538EC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19459" name="Object 2">
            <a:extLst>
              <a:ext uri="{FF2B5EF4-FFF2-40B4-BE49-F238E27FC236}">
                <a16:creationId xmlns:a16="http://schemas.microsoft.com/office/drawing/2014/main" id="{FB2B9511-61BA-4CD0-AFA7-95404848D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138" y="3068638"/>
          <a:ext cx="82835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Формула" r:id="rId3" imgW="5168900" imgH="266700" progId="Equation.3">
                  <p:embed/>
                </p:oleObj>
              </mc:Choice>
              <mc:Fallback>
                <p:oleObj name="Формула" r:id="rId3" imgW="5168900" imgH="266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3068638"/>
                        <a:ext cx="82835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>
            <a:extLst>
              <a:ext uri="{FF2B5EF4-FFF2-40B4-BE49-F238E27FC236}">
                <a16:creationId xmlns:a16="http://schemas.microsoft.com/office/drawing/2014/main" id="{70E3D781-4AFA-46E6-9304-FB2AC8816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19461" name="Object 3">
            <a:extLst>
              <a:ext uri="{FF2B5EF4-FFF2-40B4-BE49-F238E27FC236}">
                <a16:creationId xmlns:a16="http://schemas.microsoft.com/office/drawing/2014/main" id="{ED41C7B4-5945-437C-A700-7332D553A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2263" y="3859213"/>
          <a:ext cx="62499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Формула" r:id="rId5" imgW="4381500" imgH="266700" progId="Equation.3">
                  <p:embed/>
                </p:oleObj>
              </mc:Choice>
              <mc:Fallback>
                <p:oleObj name="Формула" r:id="rId5" imgW="43815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859213"/>
                        <a:ext cx="624998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>
            <a:extLst>
              <a:ext uri="{FF2B5EF4-FFF2-40B4-BE49-F238E27FC236}">
                <a16:creationId xmlns:a16="http://schemas.microsoft.com/office/drawing/2014/main" id="{C5632489-0C4A-4BE8-A3E6-ADC2CBB39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19463" name="Object 4">
            <a:extLst>
              <a:ext uri="{FF2B5EF4-FFF2-40B4-BE49-F238E27FC236}">
                <a16:creationId xmlns:a16="http://schemas.microsoft.com/office/drawing/2014/main" id="{7DB408E7-5760-46C8-B739-D43E9F909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2263" y="4795838"/>
          <a:ext cx="62357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Формула" r:id="rId7" imgW="4368800" imgH="266700" progId="Equation.3">
                  <p:embed/>
                </p:oleObj>
              </mc:Choice>
              <mc:Fallback>
                <p:oleObj name="Формула" r:id="rId7" imgW="43688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4795838"/>
                        <a:ext cx="62357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>
            <a:extLst>
              <a:ext uri="{FF2B5EF4-FFF2-40B4-BE49-F238E27FC236}">
                <a16:creationId xmlns:a16="http://schemas.microsoft.com/office/drawing/2014/main" id="{A0773C89-A98B-478C-98AE-159BB8704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9465" name="Прямоугольник 11">
            <a:extLst>
              <a:ext uri="{FF2B5EF4-FFF2-40B4-BE49-F238E27FC236}">
                <a16:creationId xmlns:a16="http://schemas.microsoft.com/office/drawing/2014/main" id="{1AF75001-4D5E-47F9-962E-8D39E6137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5876925"/>
            <a:ext cx="4402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множество недоминируемых альтернатив </a:t>
            </a:r>
          </a:p>
        </p:txBody>
      </p:sp>
      <p:sp>
        <p:nvSpPr>
          <p:cNvPr id="13" name="Стрелка вниз 12">
            <a:extLst>
              <a:ext uri="{FF2B5EF4-FFF2-40B4-BE49-F238E27FC236}">
                <a16:creationId xmlns:a16="http://schemas.microsoft.com/office/drawing/2014/main" id="{04892273-C464-439D-AECB-DA407F3BEB21}"/>
              </a:ext>
            </a:extLst>
          </p:cNvPr>
          <p:cNvSpPr/>
          <p:nvPr/>
        </p:nvSpPr>
        <p:spPr>
          <a:xfrm>
            <a:off x="4211638" y="5300663"/>
            <a:ext cx="485775" cy="576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accent2"/>
              </a:solidFill>
            </a:endParaRPr>
          </a:p>
        </p:txBody>
      </p:sp>
      <p:sp>
        <p:nvSpPr>
          <p:cNvPr id="19467" name="Rectangle 10">
            <a:extLst>
              <a:ext uri="{FF2B5EF4-FFF2-40B4-BE49-F238E27FC236}">
                <a16:creationId xmlns:a16="http://schemas.microsoft.com/office/drawing/2014/main" id="{F2370180-2909-4BF5-B324-3ECA9816A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pSp>
        <p:nvGrpSpPr>
          <p:cNvPr id="19468" name="Группа 16">
            <a:extLst>
              <a:ext uri="{FF2B5EF4-FFF2-40B4-BE49-F238E27FC236}">
                <a16:creationId xmlns:a16="http://schemas.microsoft.com/office/drawing/2014/main" id="{D8F28A44-599C-4AE3-9707-D66D6C19BF4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6165850"/>
            <a:ext cx="2447925" cy="569913"/>
            <a:chOff x="3275856" y="5733256"/>
            <a:chExt cx="2448272" cy="569004"/>
          </a:xfrm>
        </p:grpSpPr>
        <p:graphicFrame>
          <p:nvGraphicFramePr>
            <p:cNvPr id="19498" name="Object 5">
              <a:extLst>
                <a:ext uri="{FF2B5EF4-FFF2-40B4-BE49-F238E27FC236}">
                  <a16:creationId xmlns:a16="http://schemas.microsoft.com/office/drawing/2014/main" id="{0D5497B9-7911-441B-9141-F7FB70C0F4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5856" y="5753580"/>
            <a:ext cx="845882" cy="548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1" r:id="rId9" imgW="355446" imgH="228501" progId="Equation.DSMT4">
                    <p:embed/>
                  </p:oleObj>
                </mc:Choice>
                <mc:Fallback>
                  <p:oleObj r:id="rId9" imgW="355446" imgH="228501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5753580"/>
                          <a:ext cx="845882" cy="548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9" name="Rectangle 11">
              <a:extLst>
                <a:ext uri="{FF2B5EF4-FFF2-40B4-BE49-F238E27FC236}">
                  <a16:creationId xmlns:a16="http://schemas.microsoft.com/office/drawing/2014/main" id="{DD17F2E6-D604-4814-A541-585F6621E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5733256"/>
              <a:ext cx="1656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buChar char="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buChar char="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buChar char="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buChar char="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chemeClr val="accent2"/>
                  </a:solidFill>
                  <a:cs typeface="Times New Roman" panose="02020603050405020304" pitchFamily="18" charset="0"/>
                </a:rPr>
                <a:t> </a:t>
              </a:r>
              <a:r>
                <a:rPr lang="ru-RU" altLang="ru-RU" sz="2400">
                  <a:solidFill>
                    <a:schemeClr val="accent2"/>
                  </a:solidFill>
                  <a:cs typeface="Times New Roman" panose="02020603050405020304" pitchFamily="18" charset="0"/>
                </a:rPr>
                <a:t>= ||1 1 1|| </a:t>
              </a:r>
            </a:p>
          </p:txBody>
        </p:sp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56B7F725-B6B8-4E15-A5C8-FB0E9365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отношений предпочтения</a:t>
            </a: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E3A03CAD-0410-48E4-B37A-3D7C0C00B648}"/>
              </a:ext>
            </a:extLst>
          </p:cNvPr>
          <p:cNvGraphicFramePr>
            <a:graphicFrameLocks noGrp="1"/>
          </p:cNvGraphicFramePr>
          <p:nvPr/>
        </p:nvGraphicFramePr>
        <p:xfrm>
          <a:off x="3851275" y="1525588"/>
          <a:ext cx="2351088" cy="11509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87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92" marR="6859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а</a:t>
                      </a:r>
                      <a:r>
                        <a:rPr lang="ru-RU" sz="1800" baseline="-25000"/>
                        <a:t>1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92" marR="6859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а</a:t>
                      </a:r>
                      <a:r>
                        <a:rPr lang="ru-RU" sz="1800" baseline="-25000" dirty="0"/>
                        <a:t>2</a:t>
                      </a:r>
                      <a:endParaRPr lang="ru-RU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92" marR="6859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а</a:t>
                      </a:r>
                      <a:r>
                        <a:rPr lang="ru-RU" sz="1800" baseline="-25000"/>
                        <a:t>3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92" marR="68592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а</a:t>
                      </a:r>
                      <a:r>
                        <a:rPr lang="ru-RU" sz="1800" baseline="-25000"/>
                        <a:t>1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92" marR="6859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1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92" marR="6859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/>
                        <a:t>0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92" marR="6859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/>
                        <a:t>0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92" marR="68592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а</a:t>
                      </a:r>
                      <a:r>
                        <a:rPr lang="ru-RU" sz="1800" baseline="-25000"/>
                        <a:t>2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92" marR="6859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/>
                        <a:t>0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92" marR="6859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/>
                        <a:t>1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92" marR="6859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0</a:t>
                      </a:r>
                      <a:endParaRPr lang="ru-RU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92" marR="68592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а</a:t>
                      </a:r>
                      <a:r>
                        <a:rPr lang="ru-RU" sz="1800" baseline="-25000"/>
                        <a:t>3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92" marR="6859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0</a:t>
                      </a:r>
                      <a:endParaRPr lang="ru-RU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92" marR="6859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/>
                        <a:t>0</a:t>
                      </a:r>
                      <a:endParaRPr lang="ru-RU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92" marR="6859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ru-RU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92" marR="68592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97" name="Rectangle 3">
            <a:extLst>
              <a:ext uri="{FF2B5EF4-FFF2-40B4-BE49-F238E27FC236}">
                <a16:creationId xmlns:a16="http://schemas.microsoft.com/office/drawing/2014/main" id="{A1611DCB-A500-4CF9-84BE-0A715B50F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613" y="2051050"/>
            <a:ext cx="1004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80975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chemeClr val="bg1"/>
                </a:solidFill>
                <a:cs typeface="Times New Roman" panose="02020603050405020304" pitchFamily="18" charset="0"/>
              </a:rPr>
              <a:t>μ</a:t>
            </a:r>
            <a:r>
              <a:rPr lang="en-US" altLang="ru-RU" sz="1800" b="1" i="1" baseline="-30000">
                <a:solidFill>
                  <a:schemeClr val="bg1"/>
                </a:solidFill>
                <a:cs typeface="Times New Roman" panose="02020603050405020304" pitchFamily="18" charset="0"/>
              </a:rPr>
              <a:t>Q1</a:t>
            </a:r>
            <a:r>
              <a:rPr lang="ru-RU" altLang="ru-RU" sz="1800" b="1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800" b="1" i="1">
                <a:solidFill>
                  <a:schemeClr val="bg1"/>
                </a:solidFill>
                <a:cs typeface="Times New Roman" panose="02020603050405020304" pitchFamily="18" charset="0"/>
              </a:rPr>
              <a:t>а</a:t>
            </a:r>
            <a:r>
              <a:rPr lang="ru-RU" altLang="ru-RU" sz="1800" b="1">
                <a:solidFill>
                  <a:schemeClr val="bg1"/>
                </a:solidFill>
                <a:cs typeface="Times New Roman" panose="02020603050405020304" pitchFamily="18" charset="0"/>
              </a:rPr>
              <a:t>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15D13249-60E0-4337-9A4A-14732564C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4221163"/>
            <a:ext cx="3840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80975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Вычислим нечеткое отношение </a:t>
            </a:r>
            <a:r>
              <a:rPr lang="en-US" altLang="ru-RU" sz="1800" i="1">
                <a:solidFill>
                  <a:schemeClr val="accent2"/>
                </a:solidFill>
                <a:cs typeface="Times New Roman" panose="02020603050405020304" pitchFamily="18" charset="0"/>
              </a:rPr>
              <a:t>Q</a:t>
            </a:r>
            <a:r>
              <a:rPr lang="ru-RU" altLang="ru-RU" sz="1800" baseline="-3000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ru-RU" altLang="ru-RU" sz="1800" i="1">
                <a:solidFill>
                  <a:schemeClr val="accent2"/>
                </a:solidFill>
                <a:cs typeface="Times New Roman" panose="02020603050405020304" pitchFamily="18" charset="0"/>
              </a:rPr>
              <a:t>:</a:t>
            </a:r>
            <a:endParaRPr lang="ru-RU" altLang="ru-RU" sz="180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F786A58-6DAF-4D75-B5E6-A861EB9A4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20484" name="Object 2">
            <a:extLst>
              <a:ext uri="{FF2B5EF4-FFF2-40B4-BE49-F238E27FC236}">
                <a16:creationId xmlns:a16="http://schemas.microsoft.com/office/drawing/2014/main" id="{33DA87DF-8AB1-4E69-851F-9EFBA05721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943350"/>
          <a:ext cx="345598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Формула" r:id="rId4" imgW="1892300" imgH="431800" progId="Equation.3">
                  <p:embed/>
                </p:oleObj>
              </mc:Choice>
              <mc:Fallback>
                <p:oleObj name="Формула" r:id="rId4" imgW="18923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943350"/>
                        <a:ext cx="345598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Прямоугольник 6">
            <a:extLst>
              <a:ext uri="{FF2B5EF4-FFF2-40B4-BE49-F238E27FC236}">
                <a16:creationId xmlns:a16="http://schemas.microsoft.com/office/drawing/2014/main" id="{CFD94C7F-A6D8-4AED-9EDF-FCDAA395A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557338"/>
            <a:ext cx="7200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Коэффициенты </a:t>
            </a:r>
            <a:r>
              <a:rPr lang="ru-RU" altLang="ru-RU" sz="1800" i="1">
                <a:solidFill>
                  <a:schemeClr val="accent2"/>
                </a:solidFill>
                <a:cs typeface="Times New Roman" panose="02020603050405020304" pitchFamily="18" charset="0"/>
              </a:rPr>
              <a:t>w</a:t>
            </a:r>
            <a:r>
              <a:rPr lang="ru-RU" altLang="ru-RU" sz="1800" i="1" baseline="-25000">
                <a:solidFill>
                  <a:schemeClr val="accent2"/>
                </a:solidFill>
                <a:cs typeface="Times New Roman" panose="02020603050405020304" pitchFamily="18" charset="0"/>
              </a:rPr>
              <a:t>k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 относительной важности критериев имеют следующие значения (даны в условии явно или через рейтинги):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BD48A6D3-D6E8-495C-B234-10061B829E55}"/>
              </a:ext>
            </a:extLst>
          </p:cNvPr>
          <p:cNvGraphicFramePr>
            <a:graphicFrameLocks noGrp="1"/>
          </p:cNvGraphicFramePr>
          <p:nvPr/>
        </p:nvGraphicFramePr>
        <p:xfrm>
          <a:off x="384175" y="2235200"/>
          <a:ext cx="1498600" cy="154781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4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342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342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342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342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EA808F6D-4B63-4C22-BBCF-39D85A3F99F0}"/>
              </a:ext>
            </a:extLst>
          </p:cNvPr>
          <p:cNvSpPr/>
          <p:nvPr/>
        </p:nvSpPr>
        <p:spPr>
          <a:xfrm>
            <a:off x="4500563" y="5108575"/>
            <a:ext cx="776287" cy="792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accent2"/>
              </a:solidFill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FB66E6D-FCCE-4806-A284-2892F1BF6C19}"/>
              </a:ext>
            </a:extLst>
          </p:cNvPr>
          <p:cNvGraphicFramePr>
            <a:graphicFrameLocks noGrp="1"/>
          </p:cNvGraphicFramePr>
          <p:nvPr/>
        </p:nvGraphicFramePr>
        <p:xfrm>
          <a:off x="5364163" y="4792663"/>
          <a:ext cx="3384550" cy="1295400"/>
        </p:xfrm>
        <a:graphic>
          <a:graphicData uri="http://schemas.openxmlformats.org/drawingml/2006/table">
            <a:tbl>
              <a:tblPr/>
              <a:tblGrid>
                <a:gridCol w="84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0,3</a:t>
                      </a:r>
                      <a:r>
                        <a:rPr lang="en-US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9B2D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  <a:r>
                        <a:rPr lang="en-US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9B2D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D014160-C225-4CDF-8316-AB002716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отношений предпочтения</a:t>
            </a:r>
          </a:p>
        </p:txBody>
      </p:sp>
      <p:sp>
        <p:nvSpPr>
          <p:cNvPr id="20525" name="TextBox 3">
            <a:extLst>
              <a:ext uri="{FF2B5EF4-FFF2-40B4-BE49-F238E27FC236}">
                <a16:creationId xmlns:a16="http://schemas.microsoft.com/office/drawing/2014/main" id="{E2CA7418-1367-473B-8EBF-E0EB472DA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5157788"/>
            <a:ext cx="41624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С учетом полученных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отношений предпочтения на множестве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альтернатив по критериям 1-4 получим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 19">
            <a:extLst>
              <a:ext uri="{FF2B5EF4-FFF2-40B4-BE49-F238E27FC236}">
                <a16:creationId xmlns:a16="http://schemas.microsoft.com/office/drawing/2014/main" id="{BDB7F25F-C8A5-4340-84F2-678296F39D99}"/>
              </a:ext>
            </a:extLst>
          </p:cNvPr>
          <p:cNvSpPr/>
          <p:nvPr/>
        </p:nvSpPr>
        <p:spPr>
          <a:xfrm>
            <a:off x="1547813" y="3424238"/>
            <a:ext cx="576262" cy="2889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96CB839-21F0-4CAE-9997-25D6CB756F8A}"/>
              </a:ext>
            </a:extLst>
          </p:cNvPr>
          <p:cNvSpPr/>
          <p:nvPr/>
        </p:nvSpPr>
        <p:spPr>
          <a:xfrm>
            <a:off x="4140200" y="2166938"/>
            <a:ext cx="576263" cy="2889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F68627C-8ECE-4E5A-B121-6CB63442C533}"/>
              </a:ext>
            </a:extLst>
          </p:cNvPr>
          <p:cNvSpPr/>
          <p:nvPr/>
        </p:nvSpPr>
        <p:spPr>
          <a:xfrm>
            <a:off x="1547813" y="2205038"/>
            <a:ext cx="576262" cy="2873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B428A5A-9BA4-47EE-A6AB-A25275F61808}"/>
              </a:ext>
            </a:extLst>
          </p:cNvPr>
          <p:cNvSpPr/>
          <p:nvPr/>
        </p:nvSpPr>
        <p:spPr>
          <a:xfrm>
            <a:off x="4165600" y="3429000"/>
            <a:ext cx="576263" cy="2873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FF27F72-C056-42F8-B473-93AE59BD0A0D}"/>
              </a:ext>
            </a:extLst>
          </p:cNvPr>
          <p:cNvSpPr/>
          <p:nvPr/>
        </p:nvSpPr>
        <p:spPr>
          <a:xfrm>
            <a:off x="6732588" y="620713"/>
            <a:ext cx="792162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1511" name="Rectangle 1">
            <a:extLst>
              <a:ext uri="{FF2B5EF4-FFF2-40B4-BE49-F238E27FC236}">
                <a16:creationId xmlns:a16="http://schemas.microsoft.com/office/drawing/2014/main" id="{109D2CCF-BF20-4498-9855-916D2812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652963"/>
            <a:ext cx="196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80975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solidFill>
                  <a:schemeClr val="accent2"/>
                </a:solidFill>
                <a:cs typeface="Times New Roman" panose="02020603050405020304" pitchFamily="18" charset="0"/>
              </a:rPr>
              <a:t>Пояснения:</a:t>
            </a:r>
          </a:p>
        </p:txBody>
      </p:sp>
      <p:sp>
        <p:nvSpPr>
          <p:cNvPr id="21512" name="Rectangle 3">
            <a:extLst>
              <a:ext uri="{FF2B5EF4-FFF2-40B4-BE49-F238E27FC236}">
                <a16:creationId xmlns:a16="http://schemas.microsoft.com/office/drawing/2014/main" id="{FE40421A-5877-4015-B501-3DFD51B6A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0090117-4F9D-42CC-9370-6C872DE0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41784"/>
            <a:ext cx="41148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отношений предпочтения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24AF21E-DD49-4B13-9209-0AF579663025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925638"/>
          <a:ext cx="2438400" cy="110172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0908BC96-519D-4C23-9ECC-6AD046827446}"/>
              </a:ext>
            </a:extLst>
          </p:cNvPr>
          <p:cNvGraphicFramePr>
            <a:graphicFrameLocks noGrp="1"/>
          </p:cNvGraphicFramePr>
          <p:nvPr/>
        </p:nvGraphicFramePr>
        <p:xfrm>
          <a:off x="2916238" y="1925638"/>
          <a:ext cx="24384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645BE897-8E06-4ACA-9C63-8D980F35F27F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3141663"/>
          <a:ext cx="24384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EBB51636-42A3-46AE-82F0-B7CEF905F4BA}"/>
              </a:ext>
            </a:extLst>
          </p:cNvPr>
          <p:cNvGraphicFramePr>
            <a:graphicFrameLocks noGrp="1"/>
          </p:cNvGraphicFramePr>
          <p:nvPr/>
        </p:nvGraphicFramePr>
        <p:xfrm>
          <a:off x="2925763" y="3141663"/>
          <a:ext cx="24384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E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E12E210-B560-41C0-AF8B-024B169183B0}"/>
              </a:ext>
            </a:extLst>
          </p:cNvPr>
          <p:cNvGraphicFramePr>
            <a:graphicFrameLocks noGrp="1"/>
          </p:cNvGraphicFramePr>
          <p:nvPr/>
        </p:nvGraphicFramePr>
        <p:xfrm>
          <a:off x="5003800" y="260350"/>
          <a:ext cx="3384550" cy="1295400"/>
        </p:xfrm>
        <a:graphic>
          <a:graphicData uri="http://schemas.openxmlformats.org/drawingml/2006/table">
            <a:tbl>
              <a:tblPr/>
              <a:tblGrid>
                <a:gridCol w="84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0,3</a:t>
                      </a:r>
                      <a:r>
                        <a:rPr lang="en-US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9B2D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  <a:r>
                        <a:rPr lang="en-US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9B2D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0,05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9B2D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CFCF90-B5D2-4131-80AE-0AC7502C9B02}"/>
              </a:ext>
            </a:extLst>
          </p:cNvPr>
          <p:cNvSpPr txBox="1"/>
          <p:nvPr/>
        </p:nvSpPr>
        <p:spPr>
          <a:xfrm>
            <a:off x="436563" y="5132388"/>
            <a:ext cx="78073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400" dirty="0">
                <a:solidFill>
                  <a:schemeClr val="accent2"/>
                </a:solidFill>
                <a:latin typeface="+mn-lt"/>
              </a:rPr>
              <a:t>(а</a:t>
            </a:r>
            <a:r>
              <a:rPr lang="ru-RU" sz="2400" baseline="-25000" dirty="0">
                <a:solidFill>
                  <a:schemeClr val="accent2"/>
                </a:solidFill>
                <a:latin typeface="+mn-lt"/>
              </a:rPr>
              <a:t>1</a:t>
            </a:r>
            <a:r>
              <a:rPr lang="ru-RU" sz="2400" dirty="0">
                <a:solidFill>
                  <a:schemeClr val="accent2"/>
                </a:solidFill>
                <a:latin typeface="+mn-lt"/>
              </a:rPr>
              <a:t>,а</a:t>
            </a:r>
            <a:r>
              <a:rPr lang="ru-RU" sz="2400" baseline="-25000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ru-RU" sz="2400" dirty="0">
                <a:solidFill>
                  <a:schemeClr val="accent2"/>
                </a:solidFill>
                <a:latin typeface="+mn-lt"/>
              </a:rPr>
              <a:t>) = 0,2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9</a:t>
            </a:r>
            <a:r>
              <a:rPr lang="ru-RU" sz="2400" dirty="0">
                <a:solidFill>
                  <a:schemeClr val="accent2"/>
                </a:solidFill>
                <a:latin typeface="+mn-lt"/>
              </a:rPr>
              <a:t>*0,078+0*0,558+0*0,136+0,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13</a:t>
            </a:r>
            <a:r>
              <a:rPr lang="ru-RU" sz="2400" dirty="0">
                <a:solidFill>
                  <a:schemeClr val="accent2"/>
                </a:solidFill>
                <a:latin typeface="+mn-lt"/>
              </a:rPr>
              <a:t>*0,228 = 0,05</a:t>
            </a:r>
          </a:p>
          <a:p>
            <a:pPr eaLnBrk="1" hangingPunct="1">
              <a:defRPr/>
            </a:pPr>
            <a:r>
              <a:rPr lang="ru-RU" sz="2400" dirty="0">
                <a:solidFill>
                  <a:schemeClr val="accent2"/>
                </a:solidFill>
                <a:latin typeface="+mn-lt"/>
              </a:rPr>
              <a:t>(а</a:t>
            </a:r>
            <a:r>
              <a:rPr lang="ru-RU" sz="2400" baseline="-25000" dirty="0">
                <a:solidFill>
                  <a:schemeClr val="accent2"/>
                </a:solidFill>
                <a:latin typeface="+mn-lt"/>
              </a:rPr>
              <a:t>3</a:t>
            </a:r>
            <a:r>
              <a:rPr lang="ru-RU" sz="2400" dirty="0">
                <a:solidFill>
                  <a:schemeClr val="accent2"/>
                </a:solidFill>
                <a:latin typeface="+mn-lt"/>
              </a:rPr>
              <a:t>,а</a:t>
            </a:r>
            <a:r>
              <a:rPr lang="ru-RU" sz="2400" baseline="-25000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ru-RU" sz="2400" dirty="0">
                <a:solidFill>
                  <a:schemeClr val="accent2"/>
                </a:solidFill>
                <a:latin typeface="+mn-lt"/>
              </a:rPr>
              <a:t>) = 0*0,078+0*0,558+0*0,136+0,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ru-RU" sz="2400" dirty="0">
                <a:solidFill>
                  <a:schemeClr val="accent2"/>
                </a:solidFill>
                <a:latin typeface="+mn-lt"/>
              </a:rPr>
              <a:t>3*0,228 = 0,05</a:t>
            </a:r>
          </a:p>
          <a:p>
            <a:pPr eaLnBrk="1" hangingPunct="1">
              <a:defRPr/>
            </a:pPr>
            <a:endParaRPr lang="ru-R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E0D56A53-12E7-49A4-9BDD-8CF27EEBD4B2}"/>
              </a:ext>
            </a:extLst>
          </p:cNvPr>
          <p:cNvGraphicFramePr>
            <a:graphicFrameLocks noGrp="1"/>
          </p:cNvGraphicFramePr>
          <p:nvPr/>
        </p:nvGraphicFramePr>
        <p:xfrm>
          <a:off x="6307138" y="2049463"/>
          <a:ext cx="1643062" cy="1566862"/>
        </p:xfrm>
        <a:graphic>
          <a:graphicData uri="http://schemas.openxmlformats.org/drawingml/2006/table">
            <a:tbl>
              <a:tblPr/>
              <a:tblGrid>
                <a:gridCol w="668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99" marR="68599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99" marR="68599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9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99" marR="685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0,078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29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99" marR="685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0,558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29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99" marR="685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0,136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29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99" marR="685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0,228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EF7EC-867F-4659-8BB9-4B41D40E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92" y="1412776"/>
            <a:ext cx="8229600" cy="1152128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ЛР№3</a:t>
            </a: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Методы принятия решения в условиях неопределенности </a:t>
            </a:r>
          </a:p>
        </p:txBody>
      </p:sp>
      <p:sp>
        <p:nvSpPr>
          <p:cNvPr id="4099" name="TextBox 2">
            <a:extLst>
              <a:ext uri="{FF2B5EF4-FFF2-40B4-BE49-F238E27FC236}">
                <a16:creationId xmlns:a16="http://schemas.microsoft.com/office/drawing/2014/main" id="{E38811BD-006D-488A-A12D-4FBFBF047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4653136"/>
            <a:ext cx="727233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000" b="1" dirty="0">
                <a:solidFill>
                  <a:srgbClr val="742217"/>
                </a:solidFill>
              </a:rPr>
              <a:t>А. Метод отношений предпочтения</a:t>
            </a:r>
          </a:p>
          <a:p>
            <a:pPr eaLnBrk="1" hangingPunct="1"/>
            <a:r>
              <a:rPr lang="ru-RU" altLang="ru-RU" sz="3000" b="1" dirty="0">
                <a:solidFill>
                  <a:srgbClr val="742217"/>
                </a:solidFill>
              </a:rPr>
              <a:t>Б. Нечеткий логический вывод </a:t>
            </a:r>
          </a:p>
          <a:p>
            <a:pPr eaLnBrk="1" hangingPunct="1"/>
            <a:r>
              <a:rPr lang="ru-RU" altLang="ru-RU" sz="3000" b="1" dirty="0">
                <a:solidFill>
                  <a:srgbClr val="742217"/>
                </a:solidFill>
              </a:rPr>
              <a:t>С. Метод аддитивной свертки    </a:t>
            </a:r>
          </a:p>
          <a:p>
            <a:pPr eaLnBrk="1" hangingPunct="1"/>
            <a:endParaRPr lang="ru-RU" altLang="ru-RU" sz="3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>
            <a:extLst>
              <a:ext uri="{FF2B5EF4-FFF2-40B4-BE49-F238E27FC236}">
                <a16:creationId xmlns:a16="http://schemas.microsoft.com/office/drawing/2014/main" id="{D0697A92-EAA6-45EE-B28F-64A279474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916113"/>
            <a:ext cx="813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Находим подмножество недоминируемых альтернатив на множестве {А, μ</a:t>
            </a:r>
            <a:r>
              <a:rPr lang="en-US" altLang="ru-RU" sz="1800" i="1" baseline="-25000">
                <a:solidFill>
                  <a:schemeClr val="accent2"/>
                </a:solidFill>
                <a:cs typeface="Times New Roman" panose="02020603050405020304" pitchFamily="18" charset="0"/>
              </a:rPr>
              <a:t>Q</a:t>
            </a:r>
            <a:r>
              <a:rPr lang="ru-RU" altLang="ru-RU" sz="1800" i="1" baseline="-2500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}: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73A0BCD6-345C-47E1-9C5F-37BCA7E1C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22532" name="Object 2">
            <a:extLst>
              <a:ext uri="{FF2B5EF4-FFF2-40B4-BE49-F238E27FC236}">
                <a16:creationId xmlns:a16="http://schemas.microsoft.com/office/drawing/2014/main" id="{A5896650-302B-47F2-BABE-E83CACB8DD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349500"/>
          <a:ext cx="40751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Формула" r:id="rId3" imgW="2692400" imgH="330200" progId="Equation.3">
                  <p:embed/>
                </p:oleObj>
              </mc:Choice>
              <mc:Fallback>
                <p:oleObj name="Формула" r:id="rId3" imgW="2692400" imgH="33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49500"/>
                        <a:ext cx="40751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7">
            <a:extLst>
              <a:ext uri="{FF2B5EF4-FFF2-40B4-BE49-F238E27FC236}">
                <a16:creationId xmlns:a16="http://schemas.microsoft.com/office/drawing/2014/main" id="{08663624-7278-49FA-ABB4-608E2910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924175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подмножество недоминируемых альтернатив </a:t>
            </a:r>
          </a:p>
        </p:txBody>
      </p:sp>
      <p:grpSp>
        <p:nvGrpSpPr>
          <p:cNvPr id="22534" name="Группа 13">
            <a:extLst>
              <a:ext uri="{FF2B5EF4-FFF2-40B4-BE49-F238E27FC236}">
                <a16:creationId xmlns:a16="http://schemas.microsoft.com/office/drawing/2014/main" id="{69507C8B-0AF8-4977-8CF3-C9D2E6EC5644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3357563"/>
            <a:ext cx="4354512" cy="576262"/>
            <a:chOff x="683568" y="4149080"/>
            <a:chExt cx="4356599" cy="576064"/>
          </a:xfrm>
        </p:grpSpPr>
        <p:graphicFrame>
          <p:nvGraphicFramePr>
            <p:cNvPr id="22546" name="Object 3">
              <a:extLst>
                <a:ext uri="{FF2B5EF4-FFF2-40B4-BE49-F238E27FC236}">
                  <a16:creationId xmlns:a16="http://schemas.microsoft.com/office/drawing/2014/main" id="{7F2087C2-4107-4EDF-B56D-FD33B24B0C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3568" y="4149080"/>
            <a:ext cx="936104" cy="576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9" r:id="rId5" imgW="368300" imgH="228600" progId="Equation.DSMT4">
                    <p:embed/>
                  </p:oleObj>
                </mc:Choice>
                <mc:Fallback>
                  <p:oleObj r:id="rId5" imgW="3683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4149080"/>
                          <a:ext cx="936104" cy="5760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7" name="Rectangle 8">
              <a:extLst>
                <a:ext uri="{FF2B5EF4-FFF2-40B4-BE49-F238E27FC236}">
                  <a16:creationId xmlns:a16="http://schemas.microsoft.com/office/drawing/2014/main" id="{BDE562B5-DD30-48ED-B7FC-C2EC32C7F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648" y="4149159"/>
              <a:ext cx="3636519" cy="46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buChar char="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buChar char="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buChar char="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buChar char="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400" i="1">
                  <a:solidFill>
                    <a:schemeClr val="accent2"/>
                  </a:solidFill>
                  <a:cs typeface="Times New Roman" panose="02020603050405020304" pitchFamily="18" charset="0"/>
                </a:rPr>
                <a:t> (а</a:t>
              </a:r>
              <a:r>
                <a:rPr lang="en-US" altLang="ru-RU" sz="2400" i="1" baseline="-30000">
                  <a:solidFill>
                    <a:schemeClr val="accent2"/>
                  </a:solidFill>
                  <a:cs typeface="Times New Roman" panose="02020603050405020304" pitchFamily="18" charset="0"/>
                </a:rPr>
                <a:t>i</a:t>
              </a:r>
              <a:r>
                <a:rPr lang="ru-RU" altLang="ru-RU" sz="2400" i="1">
                  <a:solidFill>
                    <a:schemeClr val="accent2"/>
                  </a:solidFill>
                  <a:cs typeface="Times New Roman" panose="02020603050405020304" pitchFamily="18" charset="0"/>
                </a:rPr>
                <a:t>)</a:t>
              </a:r>
              <a:r>
                <a:rPr lang="ru-RU" altLang="ru-RU" sz="2400">
                  <a:solidFill>
                    <a:schemeClr val="accent2"/>
                  </a:solidFill>
                  <a:cs typeface="Times New Roman" panose="02020603050405020304" pitchFamily="18" charset="0"/>
                </a:rPr>
                <a:t> = || 0,74 </a:t>
              </a:r>
              <a:r>
                <a:rPr lang="en-US" altLang="ru-RU" sz="2400">
                  <a:solidFill>
                    <a:schemeClr val="accent2"/>
                  </a:solidFill>
                  <a:cs typeface="Times New Roman" panose="02020603050405020304" pitchFamily="18" charset="0"/>
                </a:rPr>
                <a:t> </a:t>
              </a:r>
              <a:r>
                <a:rPr lang="ru-RU" altLang="ru-RU" sz="2400">
                  <a:solidFill>
                    <a:schemeClr val="accent2"/>
                  </a:solidFill>
                  <a:cs typeface="Times New Roman" panose="02020603050405020304" pitchFamily="18" charset="0"/>
                </a:rPr>
                <a:t> 1,26   0,63 ||. </a:t>
              </a:r>
            </a:p>
          </p:txBody>
        </p:sp>
      </p:grpSp>
      <p:graphicFrame>
        <p:nvGraphicFramePr>
          <p:cNvPr id="22535" name="Object 4">
            <a:extLst>
              <a:ext uri="{FF2B5EF4-FFF2-40B4-BE49-F238E27FC236}">
                <a16:creationId xmlns:a16="http://schemas.microsoft.com/office/drawing/2014/main" id="{A7339CEC-3F5C-444C-8D75-73270FA511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4508500"/>
          <a:ext cx="546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r:id="rId7" imgW="355446" imgH="228501" progId="Equation.DSMT4">
                  <p:embed/>
                </p:oleObj>
              </mc:Choice>
              <mc:Fallback>
                <p:oleObj r:id="rId7" imgW="355446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508500"/>
                        <a:ext cx="546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5">
            <a:extLst>
              <a:ext uri="{FF2B5EF4-FFF2-40B4-BE49-F238E27FC236}">
                <a16:creationId xmlns:a16="http://schemas.microsoft.com/office/drawing/2014/main" id="{82858508-D56B-4366-AE02-44CE85D8E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4508500"/>
          <a:ext cx="5762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r:id="rId9" imgW="368300" imgH="228600" progId="Equation.DSMT4">
                  <p:embed/>
                </p:oleObj>
              </mc:Choice>
              <mc:Fallback>
                <p:oleObj r:id="rId9" imgW="3683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508500"/>
                        <a:ext cx="5762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11">
            <a:extLst>
              <a:ext uri="{FF2B5EF4-FFF2-40B4-BE49-F238E27FC236}">
                <a16:creationId xmlns:a16="http://schemas.microsoft.com/office/drawing/2014/main" id="{3F9DAB56-DCAC-4B02-BD1F-C43BFD5B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221163"/>
            <a:ext cx="6029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Результирующее множество недоминируемых альтернатив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— это пересечение множеств          и </a:t>
            </a:r>
          </a:p>
        </p:txBody>
      </p:sp>
      <p:sp>
        <p:nvSpPr>
          <p:cNvPr id="19" name="Стрелка углом вверх 18">
            <a:extLst>
              <a:ext uri="{FF2B5EF4-FFF2-40B4-BE49-F238E27FC236}">
                <a16:creationId xmlns:a16="http://schemas.microsoft.com/office/drawing/2014/main" id="{E40CF031-0AB0-418F-BFE7-1BA0F8722780}"/>
              </a:ext>
            </a:extLst>
          </p:cNvPr>
          <p:cNvSpPr/>
          <p:nvPr/>
        </p:nvSpPr>
        <p:spPr>
          <a:xfrm rot="5400000">
            <a:off x="2201863" y="2127250"/>
            <a:ext cx="850900" cy="230187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accent2"/>
              </a:solidFill>
            </a:endParaRPr>
          </a:p>
        </p:txBody>
      </p:sp>
      <p:sp>
        <p:nvSpPr>
          <p:cNvPr id="22539" name="Rectangle 14">
            <a:extLst>
              <a:ext uri="{FF2B5EF4-FFF2-40B4-BE49-F238E27FC236}">
                <a16:creationId xmlns:a16="http://schemas.microsoft.com/office/drawing/2014/main" id="{DF29280B-F873-4243-8084-FCA98A145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22540" name="Object 6">
            <a:extLst>
              <a:ext uri="{FF2B5EF4-FFF2-40B4-BE49-F238E27FC236}">
                <a16:creationId xmlns:a16="http://schemas.microsoft.com/office/drawing/2014/main" id="{56268966-7445-4B27-AA82-2329D54E23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550" y="4941888"/>
          <a:ext cx="6194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Уравнение" r:id="rId10" imgW="3822700" imgH="266700" progId="Equation.3">
                  <p:embed/>
                </p:oleObj>
              </mc:Choice>
              <mc:Fallback>
                <p:oleObj name="Уравнение" r:id="rId10" imgW="3822700" imgH="26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4941888"/>
                        <a:ext cx="6194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Стрелка вниз 21">
            <a:extLst>
              <a:ext uri="{FF2B5EF4-FFF2-40B4-BE49-F238E27FC236}">
                <a16:creationId xmlns:a16="http://schemas.microsoft.com/office/drawing/2014/main" id="{8D704AAE-3A9A-4C16-A7A2-4B7D984869FC}"/>
              </a:ext>
            </a:extLst>
          </p:cNvPr>
          <p:cNvSpPr/>
          <p:nvPr/>
        </p:nvSpPr>
        <p:spPr>
          <a:xfrm>
            <a:off x="3851275" y="5445125"/>
            <a:ext cx="792163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accent2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4BDB14C-599C-40B8-9BE5-BEAE22175F34}"/>
              </a:ext>
            </a:extLst>
          </p:cNvPr>
          <p:cNvSpPr/>
          <p:nvPr/>
        </p:nvSpPr>
        <p:spPr>
          <a:xfrm>
            <a:off x="1403648" y="5949280"/>
            <a:ext cx="590465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Рациональным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 следует считать выбор альтернативы 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</a:rPr>
              <a:t>а</a:t>
            </a:r>
            <a:r>
              <a:rPr lang="ru-RU" b="1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, имеющей максимальную степень недоминируемости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51D6F34D-C61D-4280-968B-BC705746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отношений предпочтения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911C7-83FF-42EB-9B59-D42ACC40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Способ Б. </a:t>
            </a: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нечеткого логического вывода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911C7-83FF-42EB-9B59-D42ACC40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нечеткого логического вывода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5E85B1CC-73CE-4A03-9074-6EAB2815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Clr>
                <a:schemeClr val="accent1"/>
              </a:buClr>
              <a:buSzPct val="80000"/>
              <a:defRPr/>
            </a:pPr>
            <a:endParaRPr lang="ru-RU" sz="2000" dirty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endParaRPr lang="ru-RU" sz="2000" dirty="0">
              <a:solidFill>
                <a:schemeClr val="accent2"/>
              </a:solidFill>
            </a:endParaRPr>
          </a:p>
          <a:p>
            <a:pPr marL="0" indent="0" algn="ctr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sz="2000" dirty="0">
                <a:solidFill>
                  <a:schemeClr val="accent2"/>
                </a:solidFill>
              </a:rPr>
              <a:t>На основании приведенных выше исходных данных о критериях и альтернативах экспертом сформулированы правила </a:t>
            </a:r>
          </a:p>
          <a:p>
            <a:pPr marL="0" indent="0" algn="ctr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sz="2000" dirty="0">
                <a:solidFill>
                  <a:schemeClr val="accent2"/>
                </a:solidFill>
              </a:rPr>
              <a:t>(</a:t>
            </a:r>
            <a:r>
              <a:rPr lang="ru-RU" sz="2000" dirty="0">
                <a:solidFill>
                  <a:srgbClr val="00B050"/>
                </a:solidFill>
              </a:rPr>
              <a:t>в лабораторной работе будут заданы дополнительно</a:t>
            </a:r>
            <a:r>
              <a:rPr lang="ru-RU" sz="2000" dirty="0">
                <a:solidFill>
                  <a:schemeClr val="accent2"/>
                </a:solidFill>
              </a:rPr>
              <a:t>):</a:t>
            </a:r>
          </a:p>
          <a:p>
            <a:pPr marL="0" indent="0" algn="ctr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ru-RU" sz="2000" dirty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r>
              <a:rPr lang="ru-RU" sz="2000" dirty="0">
                <a:solidFill>
                  <a:schemeClr val="accent2"/>
                </a:solidFill>
              </a:rPr>
              <a:t> d</a:t>
            </a:r>
            <a:r>
              <a:rPr lang="ru-RU" sz="2000" baseline="-25000" dirty="0">
                <a:solidFill>
                  <a:schemeClr val="accent2"/>
                </a:solidFill>
              </a:rPr>
              <a:t>1</a:t>
            </a:r>
            <a:r>
              <a:rPr lang="ru-RU" sz="2000" dirty="0">
                <a:solidFill>
                  <a:schemeClr val="accent2"/>
                </a:solidFill>
              </a:rPr>
              <a:t> : "Если С</a:t>
            </a:r>
            <a:r>
              <a:rPr lang="ru-RU" sz="2000" baseline="-25000" dirty="0">
                <a:solidFill>
                  <a:schemeClr val="accent2"/>
                </a:solidFill>
              </a:rPr>
              <a:t>2</a:t>
            </a:r>
            <a:r>
              <a:rPr lang="ru-RU" sz="2000" dirty="0">
                <a:solidFill>
                  <a:schemeClr val="accent2"/>
                </a:solidFill>
              </a:rPr>
              <a:t> = большое, и С</a:t>
            </a:r>
            <a:r>
              <a:rPr lang="ru-RU" sz="2000" baseline="-25000" dirty="0">
                <a:solidFill>
                  <a:schemeClr val="accent2"/>
                </a:solidFill>
              </a:rPr>
              <a:t>3</a:t>
            </a:r>
            <a:r>
              <a:rPr lang="ru-RU" sz="2000" dirty="0">
                <a:solidFill>
                  <a:schemeClr val="accent2"/>
                </a:solidFill>
              </a:rPr>
              <a:t> = высокое, и С</a:t>
            </a:r>
            <a:r>
              <a:rPr lang="ru-RU" sz="2000" baseline="-25000" dirty="0">
                <a:solidFill>
                  <a:schemeClr val="accent2"/>
                </a:solidFill>
              </a:rPr>
              <a:t>4</a:t>
            </a:r>
            <a:r>
              <a:rPr lang="ru-RU" sz="2000" dirty="0">
                <a:solidFill>
                  <a:schemeClr val="accent2"/>
                </a:solidFill>
              </a:rPr>
              <a:t> = высокая, то Y = удовлетворительный";</a:t>
            </a: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endParaRPr lang="ru-RU" sz="2000" dirty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r>
              <a:rPr lang="ru-RU" sz="2000" dirty="0">
                <a:solidFill>
                  <a:schemeClr val="accent2"/>
                </a:solidFill>
              </a:rPr>
              <a:t>d</a:t>
            </a:r>
            <a:r>
              <a:rPr lang="ru-RU" sz="2000" baseline="-25000" dirty="0">
                <a:solidFill>
                  <a:schemeClr val="accent2"/>
                </a:solidFill>
              </a:rPr>
              <a:t>2</a:t>
            </a:r>
            <a:r>
              <a:rPr lang="ru-RU" sz="2000" dirty="0">
                <a:solidFill>
                  <a:schemeClr val="accent2"/>
                </a:solidFill>
              </a:rPr>
              <a:t> : "Если С</a:t>
            </a:r>
            <a:r>
              <a:rPr lang="ru-RU" sz="2000" baseline="-25000" dirty="0">
                <a:solidFill>
                  <a:schemeClr val="accent2"/>
                </a:solidFill>
              </a:rPr>
              <a:t>1</a:t>
            </a:r>
            <a:r>
              <a:rPr lang="ru-RU" sz="2000" dirty="0">
                <a:solidFill>
                  <a:schemeClr val="accent2"/>
                </a:solidFill>
              </a:rPr>
              <a:t> = низкая или С</a:t>
            </a:r>
            <a:r>
              <a:rPr lang="ru-RU" sz="2000" baseline="-25000" dirty="0">
                <a:solidFill>
                  <a:schemeClr val="accent2"/>
                </a:solidFill>
              </a:rPr>
              <a:t>2</a:t>
            </a:r>
            <a:r>
              <a:rPr lang="ru-RU" sz="2000" dirty="0">
                <a:solidFill>
                  <a:schemeClr val="accent2"/>
                </a:solidFill>
              </a:rPr>
              <a:t> = маленькое, и С</a:t>
            </a:r>
            <a:r>
              <a:rPr lang="ru-RU" sz="2000" baseline="-25000" dirty="0">
                <a:solidFill>
                  <a:schemeClr val="accent2"/>
                </a:solidFill>
              </a:rPr>
              <a:t>4</a:t>
            </a:r>
            <a:r>
              <a:rPr lang="ru-RU" sz="2000" dirty="0">
                <a:solidFill>
                  <a:schemeClr val="accent2"/>
                </a:solidFill>
              </a:rPr>
              <a:t> = высокая, то Y = неудовлетворительный";</a:t>
            </a: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endParaRPr lang="ru-RU" sz="2000" dirty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r>
              <a:rPr lang="ru-RU" sz="2000" dirty="0">
                <a:solidFill>
                  <a:schemeClr val="accent2"/>
                </a:solidFill>
              </a:rPr>
              <a:t>d</a:t>
            </a:r>
            <a:r>
              <a:rPr lang="ru-RU" sz="2000" baseline="-25000" dirty="0">
                <a:solidFill>
                  <a:schemeClr val="accent2"/>
                </a:solidFill>
              </a:rPr>
              <a:t>3</a:t>
            </a:r>
            <a:r>
              <a:rPr lang="ru-RU" sz="2000" dirty="0">
                <a:solidFill>
                  <a:schemeClr val="accent2"/>
                </a:solidFill>
              </a:rPr>
              <a:t> : "Если С</a:t>
            </a:r>
            <a:r>
              <a:rPr lang="ru-RU" sz="2000" baseline="-25000" dirty="0">
                <a:solidFill>
                  <a:schemeClr val="accent2"/>
                </a:solidFill>
              </a:rPr>
              <a:t>1</a:t>
            </a:r>
            <a:r>
              <a:rPr lang="ru-RU" sz="2000" dirty="0">
                <a:solidFill>
                  <a:schemeClr val="accent2"/>
                </a:solidFill>
              </a:rPr>
              <a:t> = высокая, и С</a:t>
            </a:r>
            <a:r>
              <a:rPr lang="ru-RU" sz="2000" baseline="-25000" dirty="0">
                <a:solidFill>
                  <a:schemeClr val="accent2"/>
                </a:solidFill>
              </a:rPr>
              <a:t>2</a:t>
            </a:r>
            <a:r>
              <a:rPr lang="ru-RU" sz="2000" dirty="0">
                <a:solidFill>
                  <a:schemeClr val="accent2"/>
                </a:solidFill>
              </a:rPr>
              <a:t> = большое, и С</a:t>
            </a:r>
            <a:r>
              <a:rPr lang="ru-RU" sz="2000" baseline="-25000" dirty="0">
                <a:solidFill>
                  <a:schemeClr val="accent2"/>
                </a:solidFill>
              </a:rPr>
              <a:t>3</a:t>
            </a:r>
            <a:r>
              <a:rPr lang="ru-RU" sz="2000" dirty="0">
                <a:solidFill>
                  <a:schemeClr val="accent2"/>
                </a:solidFill>
              </a:rPr>
              <a:t>= высокое или С</a:t>
            </a:r>
            <a:r>
              <a:rPr lang="ru-RU" sz="2000" baseline="-25000" dirty="0">
                <a:solidFill>
                  <a:schemeClr val="accent2"/>
                </a:solidFill>
              </a:rPr>
              <a:t>4</a:t>
            </a:r>
            <a:r>
              <a:rPr lang="ru-RU" sz="2000" dirty="0">
                <a:solidFill>
                  <a:schemeClr val="accent2"/>
                </a:solidFill>
              </a:rPr>
              <a:t>= очень низкая , то Y = безупречный".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ru-RU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75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855DF620-2B55-4309-BA63-46447200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chemeClr val="accent1"/>
              </a:buClr>
              <a:buSzPct val="80000"/>
              <a:defRPr/>
            </a:pPr>
            <a:endParaRPr lang="ru-RU" sz="2000" dirty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endParaRPr lang="ru-RU" sz="2000" dirty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r>
              <a:rPr lang="ru-RU" sz="2000" dirty="0">
                <a:solidFill>
                  <a:schemeClr val="accent2"/>
                </a:solidFill>
              </a:rPr>
              <a:t>Переменная </a:t>
            </a:r>
            <a:r>
              <a:rPr lang="en-US" sz="2000" i="1" dirty="0">
                <a:solidFill>
                  <a:schemeClr val="accent2"/>
                </a:solidFill>
              </a:rPr>
              <a:t>Y</a:t>
            </a:r>
            <a:r>
              <a:rPr lang="ru-RU" sz="2000" dirty="0">
                <a:solidFill>
                  <a:schemeClr val="accent2"/>
                </a:solidFill>
              </a:rPr>
              <a:t> задана на множестве </a:t>
            </a:r>
            <a:r>
              <a:rPr lang="en-US" sz="2000" i="1" dirty="0">
                <a:solidFill>
                  <a:schemeClr val="accent2"/>
                </a:solidFill>
              </a:rPr>
              <a:t>J</a:t>
            </a:r>
            <a:r>
              <a:rPr lang="ru-RU" sz="2000" i="1" dirty="0">
                <a:solidFill>
                  <a:schemeClr val="accent2"/>
                </a:solidFill>
              </a:rPr>
              <a:t> =</a:t>
            </a:r>
            <a:r>
              <a:rPr lang="ru-RU" sz="2000" dirty="0">
                <a:solidFill>
                  <a:schemeClr val="accent2"/>
                </a:solidFill>
              </a:rPr>
              <a:t> {0; 0,1; 0,2</a:t>
            </a:r>
            <a:r>
              <a:rPr lang="ru-RU" sz="2000" i="1" dirty="0">
                <a:solidFill>
                  <a:schemeClr val="accent2"/>
                </a:solidFill>
              </a:rPr>
              <a:t>; ...;</a:t>
            </a:r>
            <a:r>
              <a:rPr lang="ru-RU" sz="2000" dirty="0">
                <a:solidFill>
                  <a:schemeClr val="accent2"/>
                </a:solidFill>
              </a:rPr>
              <a:t> 1}.</a:t>
            </a: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endParaRPr lang="ru-RU" sz="2000" dirty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r>
              <a:rPr lang="ru-RU" sz="2000" dirty="0">
                <a:solidFill>
                  <a:schemeClr val="accent2"/>
                </a:solidFill>
              </a:rPr>
              <a:t>Значения переменной </a:t>
            </a:r>
            <a:r>
              <a:rPr lang="en-US" sz="2000" i="1" dirty="0">
                <a:solidFill>
                  <a:schemeClr val="accent2"/>
                </a:solidFill>
              </a:rPr>
              <a:t>Y</a:t>
            </a:r>
            <a:r>
              <a:rPr lang="ru-RU" sz="2000" dirty="0">
                <a:solidFill>
                  <a:schemeClr val="accent2"/>
                </a:solidFill>
              </a:rPr>
              <a:t> заданы с помощью следующих функций принадлежности:</a:t>
            </a: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endParaRPr lang="ru-RU" sz="2000" dirty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sz="2000" i="1" dirty="0">
                <a:solidFill>
                  <a:schemeClr val="accent2"/>
                </a:solidFill>
              </a:rPr>
              <a:t>S</a:t>
            </a:r>
            <a:r>
              <a:rPr lang="ru-RU" sz="2000" dirty="0">
                <a:solidFill>
                  <a:schemeClr val="accent2"/>
                </a:solidFill>
              </a:rPr>
              <a:t> = удовлетворительный, </a:t>
            </a:r>
            <a:r>
              <a:rPr lang="ru-RU" sz="2000" dirty="0">
                <a:solidFill>
                  <a:schemeClr val="accent2"/>
                </a:solidFill>
                <a:sym typeface="Symbol"/>
              </a:rPr>
              <a:t></a:t>
            </a:r>
            <a:r>
              <a:rPr lang="en-US" sz="2000" i="1" baseline="-25000" dirty="0">
                <a:solidFill>
                  <a:schemeClr val="accent2"/>
                </a:solidFill>
              </a:rPr>
              <a:t>S</a:t>
            </a:r>
            <a:r>
              <a:rPr lang="ru-RU" sz="2000" i="1" dirty="0">
                <a:solidFill>
                  <a:schemeClr val="accent2"/>
                </a:solidFill>
              </a:rPr>
              <a:t>(</a:t>
            </a:r>
            <a:r>
              <a:rPr lang="en-US" sz="2000" i="1" dirty="0">
                <a:solidFill>
                  <a:schemeClr val="accent2"/>
                </a:solidFill>
              </a:rPr>
              <a:t>x</a:t>
            </a:r>
            <a:r>
              <a:rPr lang="ru-RU" sz="2000" i="1" dirty="0">
                <a:solidFill>
                  <a:schemeClr val="accent2"/>
                </a:solidFill>
              </a:rPr>
              <a:t>)</a:t>
            </a:r>
            <a:r>
              <a:rPr lang="ru-RU" sz="2000" dirty="0">
                <a:solidFill>
                  <a:schemeClr val="accent2"/>
                </a:solidFill>
              </a:rPr>
              <a:t> </a:t>
            </a:r>
            <a:r>
              <a:rPr lang="ru-RU" sz="2000" i="1" dirty="0">
                <a:solidFill>
                  <a:schemeClr val="accent2"/>
                </a:solidFill>
              </a:rPr>
              <a:t>= х, х</a:t>
            </a:r>
            <a:r>
              <a:rPr lang="ru-RU" sz="2000" i="1" dirty="0">
                <a:solidFill>
                  <a:schemeClr val="accent2"/>
                </a:solidFill>
                <a:sym typeface="Symbol"/>
              </a:rPr>
              <a:t></a:t>
            </a:r>
            <a:r>
              <a:rPr lang="ru-RU" sz="2000" i="1" dirty="0">
                <a:solidFill>
                  <a:schemeClr val="accent2"/>
                </a:solidFill>
              </a:rPr>
              <a:t> J;</a:t>
            </a:r>
            <a:endParaRPr lang="ru-RU" sz="2000" dirty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endParaRPr lang="ru-RU" sz="2000" i="1" dirty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sz="2000" i="1" dirty="0">
                <a:solidFill>
                  <a:schemeClr val="accent2"/>
                </a:solidFill>
              </a:rPr>
              <a:t>Р </a:t>
            </a:r>
            <a:r>
              <a:rPr lang="ru-RU" sz="2000" dirty="0">
                <a:solidFill>
                  <a:schemeClr val="accent2"/>
                </a:solidFill>
              </a:rPr>
              <a:t>= безупречный,                                      , </a:t>
            </a:r>
            <a:r>
              <a:rPr lang="ru-RU" sz="2000" i="1" dirty="0">
                <a:solidFill>
                  <a:schemeClr val="accent2"/>
                </a:solidFill>
              </a:rPr>
              <a:t> </a:t>
            </a:r>
            <a:r>
              <a:rPr lang="ru-RU" sz="2000" i="1" dirty="0" err="1">
                <a:solidFill>
                  <a:schemeClr val="accent2"/>
                </a:solidFill>
              </a:rPr>
              <a:t>х</a:t>
            </a:r>
            <a:r>
              <a:rPr lang="ru-RU" sz="2000" i="1" dirty="0">
                <a:solidFill>
                  <a:schemeClr val="accent2"/>
                </a:solidFill>
                <a:sym typeface="Symbol"/>
              </a:rPr>
              <a:t></a:t>
            </a:r>
            <a:r>
              <a:rPr lang="ru-RU" sz="2000" i="1" dirty="0">
                <a:solidFill>
                  <a:schemeClr val="accent2"/>
                </a:solidFill>
              </a:rPr>
              <a:t> J;</a:t>
            </a:r>
            <a:endParaRPr lang="ru-RU" sz="2000" dirty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endParaRPr lang="ru-RU" sz="2000" i="1" dirty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sz="2000" i="1" dirty="0">
                <a:solidFill>
                  <a:schemeClr val="accent2"/>
                </a:solidFill>
              </a:rPr>
              <a:t>US</a:t>
            </a:r>
            <a:r>
              <a:rPr lang="ru-RU" sz="2000" i="1" dirty="0">
                <a:solidFill>
                  <a:schemeClr val="accent2"/>
                </a:solidFill>
              </a:rPr>
              <a:t> =</a:t>
            </a:r>
            <a:r>
              <a:rPr lang="ru-RU" sz="2000" dirty="0">
                <a:solidFill>
                  <a:schemeClr val="accent2"/>
                </a:solidFill>
              </a:rPr>
              <a:t> неудовлетворительный, </a:t>
            </a:r>
            <a:r>
              <a:rPr lang="ru-RU" sz="2000" dirty="0">
                <a:solidFill>
                  <a:schemeClr val="accent2"/>
                </a:solidFill>
                <a:sym typeface="Symbol"/>
              </a:rPr>
              <a:t></a:t>
            </a:r>
            <a:r>
              <a:rPr lang="en-US" sz="2000" i="1" baseline="-25000" dirty="0">
                <a:solidFill>
                  <a:schemeClr val="accent2"/>
                </a:solidFill>
              </a:rPr>
              <a:t>US</a:t>
            </a:r>
            <a:r>
              <a:rPr lang="ru-RU" sz="2000" dirty="0">
                <a:solidFill>
                  <a:schemeClr val="accent2"/>
                </a:solidFill>
              </a:rPr>
              <a:t>(</a:t>
            </a:r>
            <a:r>
              <a:rPr lang="en-US" sz="2000" i="1" dirty="0">
                <a:solidFill>
                  <a:schemeClr val="accent2"/>
                </a:solidFill>
              </a:rPr>
              <a:t>x</a:t>
            </a:r>
            <a:r>
              <a:rPr lang="ru-RU" sz="2000" dirty="0">
                <a:solidFill>
                  <a:schemeClr val="accent2"/>
                </a:solidFill>
              </a:rPr>
              <a:t>) = 1 – </a:t>
            </a:r>
            <a:r>
              <a:rPr lang="ru-RU" sz="2000" i="1" dirty="0" err="1">
                <a:solidFill>
                  <a:schemeClr val="accent2"/>
                </a:solidFill>
              </a:rPr>
              <a:t>х</a:t>
            </a:r>
            <a:r>
              <a:rPr lang="ru-RU" sz="2000" dirty="0">
                <a:solidFill>
                  <a:schemeClr val="accent2"/>
                </a:solidFill>
              </a:rPr>
              <a:t>, </a:t>
            </a:r>
            <a:r>
              <a:rPr lang="en-US" sz="2000" i="1" dirty="0">
                <a:solidFill>
                  <a:schemeClr val="accent2"/>
                </a:solidFill>
              </a:rPr>
              <a:t>x</a:t>
            </a:r>
            <a:r>
              <a:rPr lang="en-US" sz="2000" cap="small" dirty="0">
                <a:solidFill>
                  <a:schemeClr val="accent2"/>
                </a:solidFill>
              </a:rPr>
              <a:t> </a:t>
            </a:r>
            <a:r>
              <a:rPr lang="ru-RU" sz="2000" cap="small" dirty="0">
                <a:solidFill>
                  <a:schemeClr val="accent2"/>
                </a:solidFill>
                <a:sym typeface="Symbol"/>
              </a:rPr>
              <a:t></a:t>
            </a:r>
            <a:r>
              <a:rPr lang="ru-RU" sz="2000" cap="small" dirty="0">
                <a:solidFill>
                  <a:schemeClr val="accent2"/>
                </a:solidFill>
              </a:rPr>
              <a:t> </a:t>
            </a:r>
            <a:r>
              <a:rPr lang="ru-RU" sz="2000" i="1" dirty="0">
                <a:solidFill>
                  <a:schemeClr val="accent2"/>
                </a:solidFill>
              </a:rPr>
              <a:t>J</a:t>
            </a:r>
            <a:r>
              <a:rPr lang="ru-RU" sz="2000" dirty="0">
                <a:solidFill>
                  <a:schemeClr val="accent2"/>
                </a:solidFill>
              </a:rPr>
              <a:t>. </a:t>
            </a: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endParaRPr lang="ru-RU" sz="2000" dirty="0">
              <a:solidFill>
                <a:schemeClr val="accent2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98F8D8D-CC3C-4700-BE71-D3E0BA43B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24580" name="Object 2">
            <a:extLst>
              <a:ext uri="{FF2B5EF4-FFF2-40B4-BE49-F238E27FC236}">
                <a16:creationId xmlns:a16="http://schemas.microsoft.com/office/drawing/2014/main" id="{06FE8D8C-9200-4111-8CA5-03DFB0727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8913" y="4652963"/>
          <a:ext cx="210026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Уравнение" r:id="rId3" imgW="1371600" imgH="508000" progId="Equation.3">
                  <p:embed/>
                </p:oleObj>
              </mc:Choice>
              <mc:Fallback>
                <p:oleObj name="Уравнение" r:id="rId3" imgW="1371600" imgH="50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4652963"/>
                        <a:ext cx="210026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7080BC3-1833-41D3-A49D-492986082CC5}"/>
              </a:ext>
            </a:extLst>
          </p:cNvPr>
          <p:cNvSpPr txBox="1">
            <a:spLocks/>
          </p:cNvSpPr>
          <p:nvPr/>
        </p:nvSpPr>
        <p:spPr>
          <a:xfrm>
            <a:off x="502836" y="260648"/>
            <a:ext cx="8229600" cy="114300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нечеткого логического вывода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ABD53532-1575-45C6-B2CC-16555B6A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77925"/>
            <a:ext cx="8229600" cy="5346700"/>
          </a:xfrm>
        </p:spPr>
        <p:txBody>
          <a:bodyPr>
            <a:normAutofit/>
          </a:bodyPr>
          <a:lstStyle/>
          <a:p>
            <a:pPr marL="0" indent="0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sz="2000" dirty="0">
                <a:solidFill>
                  <a:schemeClr val="accent2"/>
                </a:solidFill>
              </a:rPr>
              <a:t>В рассматриваемой задаче выбора университета для обучения в аспирантуре правила заданы следующими нечеткими множествами</a:t>
            </a:r>
          </a:p>
          <a:p>
            <a:pPr marL="0" indent="0" algn="ctr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ru-RU" sz="2000" dirty="0">
              <a:solidFill>
                <a:schemeClr val="accent2"/>
              </a:solidFill>
            </a:endParaRPr>
          </a:p>
          <a:p>
            <a:pPr marL="0" indent="0" algn="ctr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ru-RU" sz="2000" dirty="0">
              <a:solidFill>
                <a:schemeClr val="accent2"/>
              </a:solidFill>
            </a:endParaRPr>
          </a:p>
          <a:p>
            <a:pPr marL="0" indent="0" algn="ctr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br>
              <a:rPr lang="ru-RU" sz="2000" dirty="0">
                <a:solidFill>
                  <a:schemeClr val="accent2"/>
                </a:solidFill>
              </a:rPr>
            </a:br>
            <a:endParaRPr lang="ru-RU" sz="2000" dirty="0">
              <a:solidFill>
                <a:schemeClr val="accent2"/>
              </a:solidFill>
            </a:endParaRPr>
          </a:p>
          <a:p>
            <a:pPr marL="0" indent="0" algn="ctr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ru-RU" sz="2000" dirty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sz="2000" b="1" i="1" dirty="0">
                <a:solidFill>
                  <a:schemeClr val="accent2"/>
                </a:solidFill>
              </a:rPr>
              <a:t>С</a:t>
            </a:r>
            <a:r>
              <a:rPr lang="ru-RU" sz="2000" b="1" baseline="-25000" dirty="0">
                <a:solidFill>
                  <a:schemeClr val="accent2"/>
                </a:solidFill>
              </a:rPr>
              <a:t>1</a:t>
            </a:r>
            <a:r>
              <a:rPr lang="ru-RU" sz="2000" b="1" dirty="0">
                <a:solidFill>
                  <a:schemeClr val="accent2"/>
                </a:solidFill>
              </a:rPr>
              <a:t> – авторитетность</a:t>
            </a:r>
            <a:endParaRPr lang="ru-RU" sz="2000" dirty="0">
              <a:solidFill>
                <a:schemeClr val="accent2"/>
              </a:solidFill>
            </a:endParaRP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chemeClr val="accent2"/>
                </a:solidFill>
              </a:rPr>
              <a:t>Высокая (</a:t>
            </a:r>
            <a:r>
              <a:rPr lang="en-US" sz="2000" dirty="0">
                <a:solidFill>
                  <a:schemeClr val="accent2"/>
                </a:solidFill>
              </a:rPr>
              <a:t>F</a:t>
            </a:r>
            <a:r>
              <a:rPr lang="ru-RU" sz="2000" dirty="0">
                <a:solidFill>
                  <a:schemeClr val="accent2"/>
                </a:solidFill>
              </a:rPr>
              <a:t>)  μ</a:t>
            </a:r>
            <a:r>
              <a:rPr lang="en-US" sz="2000" i="1" baseline="-25000" dirty="0" err="1">
                <a:solidFill>
                  <a:schemeClr val="accent2"/>
                </a:solidFill>
              </a:rPr>
              <a:t>F</a:t>
            </a:r>
            <a:r>
              <a:rPr lang="ru-RU" sz="2000" dirty="0">
                <a:solidFill>
                  <a:schemeClr val="accent2"/>
                </a:solidFill>
              </a:rPr>
              <a:t> = {0,</a:t>
            </a:r>
            <a:r>
              <a:rPr lang="en-US" sz="2000" dirty="0">
                <a:solidFill>
                  <a:schemeClr val="accent2"/>
                </a:solidFill>
              </a:rPr>
              <a:t>86</a:t>
            </a:r>
            <a:r>
              <a:rPr lang="ru-RU" sz="2000" i="1" dirty="0">
                <a:solidFill>
                  <a:schemeClr val="accent2"/>
                </a:solidFill>
              </a:rPr>
              <a:t>/а</a:t>
            </a:r>
            <a:r>
              <a:rPr lang="ru-RU" sz="2000" i="1" baseline="-25000" dirty="0">
                <a:solidFill>
                  <a:schemeClr val="accent2"/>
                </a:solidFill>
              </a:rPr>
              <a:t>1</a:t>
            </a:r>
            <a:r>
              <a:rPr lang="ru-RU" sz="2000" i="1" dirty="0">
                <a:solidFill>
                  <a:schemeClr val="accent2"/>
                </a:solidFill>
              </a:rPr>
              <a:t>; </a:t>
            </a:r>
            <a:r>
              <a:rPr lang="ru-RU" sz="2000" dirty="0">
                <a:solidFill>
                  <a:schemeClr val="accent2"/>
                </a:solidFill>
              </a:rPr>
              <a:t>0,</a:t>
            </a:r>
            <a:r>
              <a:rPr lang="en-US" sz="2000" dirty="0">
                <a:solidFill>
                  <a:schemeClr val="accent2"/>
                </a:solidFill>
              </a:rPr>
              <a:t>57</a:t>
            </a:r>
            <a:r>
              <a:rPr lang="ru-RU" sz="2000" i="1" dirty="0">
                <a:solidFill>
                  <a:schemeClr val="accent2"/>
                </a:solidFill>
              </a:rPr>
              <a:t>/а</a:t>
            </a:r>
            <a:r>
              <a:rPr lang="ru-RU" sz="2000" i="1" baseline="-25000" dirty="0">
                <a:solidFill>
                  <a:schemeClr val="accent2"/>
                </a:solidFill>
              </a:rPr>
              <a:t>2</a:t>
            </a:r>
            <a:r>
              <a:rPr lang="ru-RU" sz="2000" i="1" dirty="0">
                <a:solidFill>
                  <a:schemeClr val="accent2"/>
                </a:solidFill>
              </a:rPr>
              <a:t>; </a:t>
            </a:r>
            <a:r>
              <a:rPr lang="ru-RU" sz="2000" dirty="0">
                <a:solidFill>
                  <a:schemeClr val="accent2"/>
                </a:solidFill>
              </a:rPr>
              <a:t>0,</a:t>
            </a:r>
            <a:r>
              <a:rPr lang="en-US" sz="2000" dirty="0">
                <a:solidFill>
                  <a:schemeClr val="accent2"/>
                </a:solidFill>
              </a:rPr>
              <a:t>14</a:t>
            </a:r>
            <a:r>
              <a:rPr lang="ru-RU" sz="2000" i="1" dirty="0">
                <a:solidFill>
                  <a:schemeClr val="accent2"/>
                </a:solidFill>
              </a:rPr>
              <a:t>/а</a:t>
            </a:r>
            <a:r>
              <a:rPr lang="ru-RU" sz="2000" i="1" baseline="-25000" dirty="0">
                <a:solidFill>
                  <a:schemeClr val="accent2"/>
                </a:solidFill>
              </a:rPr>
              <a:t>3</a:t>
            </a:r>
            <a:r>
              <a:rPr lang="ru-RU" sz="2000" dirty="0">
                <a:solidFill>
                  <a:schemeClr val="accent2"/>
                </a:solidFill>
              </a:rPr>
              <a:t>};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chemeClr val="accent2"/>
                </a:solidFill>
              </a:rPr>
              <a:t>Низкая (</a:t>
            </a:r>
            <a:r>
              <a:rPr lang="en-US" sz="2000" dirty="0">
                <a:solidFill>
                  <a:schemeClr val="accent2"/>
                </a:solidFill>
              </a:rPr>
              <a:t>F</a:t>
            </a:r>
            <a:r>
              <a:rPr lang="ru-RU" sz="2000" baseline="-25000" dirty="0">
                <a:solidFill>
                  <a:schemeClr val="accent2"/>
                </a:solidFill>
              </a:rPr>
              <a:t>2</a:t>
            </a:r>
            <a:r>
              <a:rPr lang="ru-RU" sz="2000" dirty="0">
                <a:solidFill>
                  <a:schemeClr val="accent2"/>
                </a:solidFill>
              </a:rPr>
              <a:t>) μ</a:t>
            </a:r>
            <a:r>
              <a:rPr lang="en-US" sz="2000" i="1" baseline="-25000" dirty="0">
                <a:solidFill>
                  <a:schemeClr val="accent2"/>
                </a:solidFill>
              </a:rPr>
              <a:t>F</a:t>
            </a:r>
            <a:r>
              <a:rPr lang="ru-RU" sz="2000" i="1" baseline="-25000" dirty="0">
                <a:solidFill>
                  <a:schemeClr val="accent2"/>
                </a:solidFill>
              </a:rPr>
              <a:t>2</a:t>
            </a:r>
            <a:r>
              <a:rPr lang="ru-RU" sz="2000" dirty="0">
                <a:solidFill>
                  <a:schemeClr val="accent2"/>
                </a:solidFill>
              </a:rPr>
              <a:t> </a:t>
            </a:r>
            <a:r>
              <a:rPr lang="ru-RU" sz="2000" i="1" dirty="0">
                <a:solidFill>
                  <a:schemeClr val="accent2"/>
                </a:solidFill>
              </a:rPr>
              <a:t>(</a:t>
            </a:r>
            <a:r>
              <a:rPr lang="en-US" sz="2000" i="1" dirty="0">
                <a:solidFill>
                  <a:schemeClr val="accent2"/>
                </a:solidFill>
              </a:rPr>
              <a:t>a</a:t>
            </a:r>
            <a:r>
              <a:rPr lang="ru-RU" sz="2000" i="1" dirty="0">
                <a:solidFill>
                  <a:schemeClr val="accent2"/>
                </a:solidFill>
              </a:rPr>
              <a:t>)</a:t>
            </a:r>
            <a:r>
              <a:rPr lang="ru-RU" sz="2000" dirty="0">
                <a:solidFill>
                  <a:schemeClr val="accent2"/>
                </a:solidFill>
              </a:rPr>
              <a:t> = 1  - μ</a:t>
            </a:r>
            <a:r>
              <a:rPr lang="en-US" sz="2000" i="1" baseline="-25000" dirty="0" err="1">
                <a:solidFill>
                  <a:schemeClr val="accent2"/>
                </a:solidFill>
              </a:rPr>
              <a:t>F</a:t>
            </a:r>
            <a:r>
              <a:rPr lang="ru-RU" sz="2000" i="1" dirty="0">
                <a:solidFill>
                  <a:schemeClr val="accent2"/>
                </a:solidFill>
              </a:rPr>
              <a:t>(</a:t>
            </a:r>
            <a:r>
              <a:rPr lang="en-US" sz="2000" i="1" dirty="0">
                <a:solidFill>
                  <a:schemeClr val="accent2"/>
                </a:solidFill>
              </a:rPr>
              <a:t>a</a:t>
            </a:r>
            <a:r>
              <a:rPr lang="ru-RU" sz="2000" i="1" dirty="0">
                <a:solidFill>
                  <a:schemeClr val="accent2"/>
                </a:solidFill>
              </a:rPr>
              <a:t>)</a:t>
            </a:r>
            <a:r>
              <a:rPr lang="ru-RU" sz="2000" dirty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sz="2000" dirty="0">
                <a:solidFill>
                  <a:schemeClr val="accent2"/>
                </a:solidFill>
              </a:rPr>
              <a:t> 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sz="2000" b="1" i="1" dirty="0">
                <a:solidFill>
                  <a:schemeClr val="accent2"/>
                </a:solidFill>
              </a:rPr>
              <a:t>С</a:t>
            </a:r>
            <a:r>
              <a:rPr lang="ru-RU" sz="2000" b="1" baseline="-25000" dirty="0">
                <a:solidFill>
                  <a:schemeClr val="accent2"/>
                </a:solidFill>
              </a:rPr>
              <a:t>2</a:t>
            </a:r>
            <a:r>
              <a:rPr lang="ru-RU" sz="2000" b="1" dirty="0">
                <a:solidFill>
                  <a:schemeClr val="accent2"/>
                </a:solidFill>
              </a:rPr>
              <a:t> – наличие международных партнеров по направлению в США</a:t>
            </a:r>
            <a:endParaRPr lang="ru-RU" sz="2000" dirty="0">
              <a:solidFill>
                <a:schemeClr val="accent2"/>
              </a:solidFill>
            </a:endParaRP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chemeClr val="accent2"/>
                </a:solidFill>
              </a:rPr>
              <a:t>Большое (</a:t>
            </a:r>
            <a:r>
              <a:rPr lang="en-US" sz="2000" dirty="0">
                <a:solidFill>
                  <a:schemeClr val="accent2"/>
                </a:solidFill>
              </a:rPr>
              <a:t>G</a:t>
            </a:r>
            <a:r>
              <a:rPr lang="ru-RU" sz="2000" dirty="0">
                <a:solidFill>
                  <a:schemeClr val="accent2"/>
                </a:solidFill>
              </a:rPr>
              <a:t>)  μ</a:t>
            </a:r>
            <a:r>
              <a:rPr lang="en-US" sz="2000" i="1" baseline="-25000" dirty="0" err="1">
                <a:solidFill>
                  <a:schemeClr val="accent2"/>
                </a:solidFill>
              </a:rPr>
              <a:t>G</a:t>
            </a:r>
            <a:r>
              <a:rPr lang="ru-RU" sz="2000" dirty="0">
                <a:solidFill>
                  <a:schemeClr val="accent2"/>
                </a:solidFill>
              </a:rPr>
              <a:t> = {0,46</a:t>
            </a:r>
            <a:r>
              <a:rPr lang="ru-RU" sz="2000" i="1" dirty="0">
                <a:solidFill>
                  <a:schemeClr val="accent2"/>
                </a:solidFill>
              </a:rPr>
              <a:t>/а</a:t>
            </a:r>
            <a:r>
              <a:rPr lang="ru-RU" sz="2000" i="1" baseline="-25000" dirty="0">
                <a:solidFill>
                  <a:schemeClr val="accent2"/>
                </a:solidFill>
              </a:rPr>
              <a:t>1</a:t>
            </a:r>
            <a:r>
              <a:rPr lang="ru-RU" sz="2000" i="1" dirty="0">
                <a:solidFill>
                  <a:schemeClr val="accent2"/>
                </a:solidFill>
              </a:rPr>
              <a:t>; </a:t>
            </a:r>
            <a:r>
              <a:rPr lang="en-US" sz="2000" dirty="0">
                <a:solidFill>
                  <a:schemeClr val="accent2"/>
                </a:solidFill>
              </a:rPr>
              <a:t>0,</a:t>
            </a:r>
            <a:r>
              <a:rPr lang="ru-RU" sz="2000" dirty="0">
                <a:solidFill>
                  <a:schemeClr val="accent2"/>
                </a:solidFill>
              </a:rPr>
              <a:t>92</a:t>
            </a:r>
            <a:r>
              <a:rPr lang="ru-RU" sz="2000" i="1" dirty="0">
                <a:solidFill>
                  <a:schemeClr val="accent2"/>
                </a:solidFill>
              </a:rPr>
              <a:t>/а</a:t>
            </a:r>
            <a:r>
              <a:rPr lang="ru-RU" sz="2000" i="1" baseline="-25000" dirty="0">
                <a:solidFill>
                  <a:schemeClr val="accent2"/>
                </a:solidFill>
              </a:rPr>
              <a:t>2</a:t>
            </a:r>
            <a:r>
              <a:rPr lang="ru-RU" sz="2000" i="1" dirty="0">
                <a:solidFill>
                  <a:schemeClr val="accent2"/>
                </a:solidFill>
              </a:rPr>
              <a:t>; </a:t>
            </a:r>
            <a:r>
              <a:rPr lang="ru-RU" sz="2000" dirty="0">
                <a:solidFill>
                  <a:schemeClr val="accent2"/>
                </a:solidFill>
              </a:rPr>
              <a:t>0,29</a:t>
            </a:r>
            <a:r>
              <a:rPr lang="ru-RU" sz="2000" i="1" dirty="0">
                <a:solidFill>
                  <a:schemeClr val="accent2"/>
                </a:solidFill>
              </a:rPr>
              <a:t>/а</a:t>
            </a:r>
            <a:r>
              <a:rPr lang="ru-RU" sz="2000" i="1" baseline="-25000" dirty="0">
                <a:solidFill>
                  <a:schemeClr val="accent2"/>
                </a:solidFill>
              </a:rPr>
              <a:t>3</a:t>
            </a:r>
            <a:r>
              <a:rPr lang="ru-RU" sz="2000" dirty="0">
                <a:solidFill>
                  <a:schemeClr val="accent2"/>
                </a:solidFill>
              </a:rPr>
              <a:t>};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chemeClr val="accent2"/>
                </a:solidFill>
              </a:rPr>
              <a:t>Маленькое (</a:t>
            </a:r>
            <a:r>
              <a:rPr lang="en-US" sz="2000" dirty="0">
                <a:solidFill>
                  <a:schemeClr val="accent2"/>
                </a:solidFill>
              </a:rPr>
              <a:t>G</a:t>
            </a:r>
            <a:r>
              <a:rPr lang="ru-RU" sz="2000" baseline="-25000" dirty="0">
                <a:solidFill>
                  <a:schemeClr val="accent2"/>
                </a:solidFill>
              </a:rPr>
              <a:t>2</a:t>
            </a:r>
            <a:r>
              <a:rPr lang="ru-RU" sz="2000" dirty="0">
                <a:solidFill>
                  <a:schemeClr val="accent2"/>
                </a:solidFill>
              </a:rPr>
              <a:t>) μ</a:t>
            </a:r>
            <a:r>
              <a:rPr lang="en-US" sz="2000" i="1" baseline="-25000" dirty="0">
                <a:solidFill>
                  <a:schemeClr val="accent2"/>
                </a:solidFill>
              </a:rPr>
              <a:t>G</a:t>
            </a:r>
            <a:r>
              <a:rPr lang="ru-RU" sz="2000" i="1" baseline="-25000" dirty="0">
                <a:solidFill>
                  <a:schemeClr val="accent2"/>
                </a:solidFill>
              </a:rPr>
              <a:t>2</a:t>
            </a:r>
            <a:r>
              <a:rPr lang="ru-RU" sz="2000" dirty="0">
                <a:solidFill>
                  <a:schemeClr val="accent2"/>
                </a:solidFill>
              </a:rPr>
              <a:t> </a:t>
            </a:r>
            <a:r>
              <a:rPr lang="ru-RU" sz="2000" i="1" dirty="0">
                <a:solidFill>
                  <a:schemeClr val="accent2"/>
                </a:solidFill>
              </a:rPr>
              <a:t>(</a:t>
            </a:r>
            <a:r>
              <a:rPr lang="en-US" sz="2000" i="1" dirty="0">
                <a:solidFill>
                  <a:schemeClr val="accent2"/>
                </a:solidFill>
              </a:rPr>
              <a:t>a</a:t>
            </a:r>
            <a:r>
              <a:rPr lang="ru-RU" sz="2000" i="1" dirty="0">
                <a:solidFill>
                  <a:schemeClr val="accent2"/>
                </a:solidFill>
              </a:rPr>
              <a:t>)</a:t>
            </a:r>
            <a:r>
              <a:rPr lang="ru-RU" sz="2000" dirty="0">
                <a:solidFill>
                  <a:schemeClr val="accent2"/>
                </a:solidFill>
              </a:rPr>
              <a:t> = 1  - μ</a:t>
            </a:r>
            <a:r>
              <a:rPr lang="en-US" sz="2000" i="1" baseline="-25000" dirty="0" err="1">
                <a:solidFill>
                  <a:schemeClr val="accent2"/>
                </a:solidFill>
              </a:rPr>
              <a:t>G</a:t>
            </a:r>
            <a:r>
              <a:rPr lang="ru-RU" sz="2000" i="1" dirty="0">
                <a:solidFill>
                  <a:schemeClr val="accent2"/>
                </a:solidFill>
              </a:rPr>
              <a:t>(</a:t>
            </a:r>
            <a:r>
              <a:rPr lang="en-US" sz="2000" i="1" dirty="0">
                <a:solidFill>
                  <a:schemeClr val="accent2"/>
                </a:solidFill>
              </a:rPr>
              <a:t>a</a:t>
            </a:r>
            <a:r>
              <a:rPr lang="ru-RU" sz="2000" i="1" dirty="0">
                <a:solidFill>
                  <a:schemeClr val="accent2"/>
                </a:solidFill>
              </a:rPr>
              <a:t>)</a:t>
            </a:r>
            <a:r>
              <a:rPr lang="ru-RU" sz="2000" dirty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endParaRPr lang="ru-RU" sz="2000" dirty="0">
              <a:solidFill>
                <a:schemeClr val="accent2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861F049-A094-4E49-9E21-06BCE70B1FAA}"/>
              </a:ext>
            </a:extLst>
          </p:cNvPr>
          <p:cNvSpPr txBox="1">
            <a:spLocks/>
          </p:cNvSpPr>
          <p:nvPr/>
        </p:nvSpPr>
        <p:spPr>
          <a:xfrm>
            <a:off x="476705" y="0"/>
            <a:ext cx="8229600" cy="114300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нечеткого логического вывода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29D2D43-6125-44DC-BE8E-7053C77A6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75420"/>
              </p:ext>
            </p:extLst>
          </p:nvPr>
        </p:nvGraphicFramePr>
        <p:xfrm>
          <a:off x="1907704" y="2060848"/>
          <a:ext cx="4537075" cy="1504951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499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B461EC4E-59CE-4D17-9DEB-5472261EE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b="1" i="1" dirty="0">
                <a:solidFill>
                  <a:schemeClr val="accent2"/>
                </a:solidFill>
              </a:rPr>
              <a:t>С</a:t>
            </a:r>
            <a:r>
              <a:rPr lang="ru-RU" b="1" baseline="-25000" dirty="0">
                <a:solidFill>
                  <a:schemeClr val="accent2"/>
                </a:solidFill>
              </a:rPr>
              <a:t>3</a:t>
            </a:r>
            <a:r>
              <a:rPr lang="ru-RU" b="1" dirty="0">
                <a:solidFill>
                  <a:schemeClr val="accent2"/>
                </a:solidFill>
              </a:rPr>
              <a:t> – разнообразие смежных направлений</a:t>
            </a:r>
            <a:endParaRPr lang="ru-RU" dirty="0">
              <a:solidFill>
                <a:schemeClr val="accent2"/>
              </a:solidFill>
            </a:endParaRP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sz="3200" dirty="0">
                <a:solidFill>
                  <a:schemeClr val="accent2"/>
                </a:solidFill>
              </a:rPr>
              <a:t>Высокое (</a:t>
            </a:r>
            <a:r>
              <a:rPr lang="en-US" sz="3200" dirty="0">
                <a:solidFill>
                  <a:schemeClr val="accent2"/>
                </a:solidFill>
              </a:rPr>
              <a:t>H</a:t>
            </a:r>
            <a:r>
              <a:rPr lang="ru-RU" sz="3200" dirty="0">
                <a:solidFill>
                  <a:schemeClr val="accent2"/>
                </a:solidFill>
              </a:rPr>
              <a:t>)  μ</a:t>
            </a:r>
            <a:r>
              <a:rPr lang="en-US" sz="3200" i="1" baseline="-25000" dirty="0" err="1">
                <a:solidFill>
                  <a:schemeClr val="accent2"/>
                </a:solidFill>
              </a:rPr>
              <a:t>H</a:t>
            </a:r>
            <a:r>
              <a:rPr lang="ru-RU" sz="3200" dirty="0">
                <a:solidFill>
                  <a:schemeClr val="accent2"/>
                </a:solidFill>
              </a:rPr>
              <a:t> = {0,</a:t>
            </a:r>
            <a:r>
              <a:rPr lang="en-US" sz="3200" dirty="0">
                <a:solidFill>
                  <a:schemeClr val="accent2"/>
                </a:solidFill>
              </a:rPr>
              <a:t>29</a:t>
            </a:r>
            <a:r>
              <a:rPr lang="ru-RU" sz="3200" i="1" dirty="0">
                <a:solidFill>
                  <a:schemeClr val="accent2"/>
                </a:solidFill>
              </a:rPr>
              <a:t>/а</a:t>
            </a:r>
            <a:r>
              <a:rPr lang="ru-RU" sz="3200" i="1" baseline="-25000" dirty="0">
                <a:solidFill>
                  <a:schemeClr val="accent2"/>
                </a:solidFill>
              </a:rPr>
              <a:t>1</a:t>
            </a:r>
            <a:r>
              <a:rPr lang="ru-RU" sz="3200" i="1" dirty="0">
                <a:solidFill>
                  <a:schemeClr val="accent2"/>
                </a:solidFill>
              </a:rPr>
              <a:t>; </a:t>
            </a:r>
            <a:r>
              <a:rPr lang="ru-RU" sz="3200" dirty="0">
                <a:solidFill>
                  <a:schemeClr val="accent2"/>
                </a:solidFill>
              </a:rPr>
              <a:t>0,</a:t>
            </a:r>
            <a:r>
              <a:rPr lang="en-US" sz="3200" dirty="0">
                <a:solidFill>
                  <a:schemeClr val="accent2"/>
                </a:solidFill>
              </a:rPr>
              <a:t>71</a:t>
            </a:r>
            <a:r>
              <a:rPr lang="ru-RU" sz="3200" i="1" dirty="0">
                <a:solidFill>
                  <a:schemeClr val="accent2"/>
                </a:solidFill>
              </a:rPr>
              <a:t>/а</a:t>
            </a:r>
            <a:r>
              <a:rPr lang="ru-RU" sz="3200" i="1" baseline="-25000" dirty="0">
                <a:solidFill>
                  <a:schemeClr val="accent2"/>
                </a:solidFill>
              </a:rPr>
              <a:t>2</a:t>
            </a:r>
            <a:r>
              <a:rPr lang="ru-RU" sz="3200" i="1" dirty="0">
                <a:solidFill>
                  <a:schemeClr val="accent2"/>
                </a:solidFill>
              </a:rPr>
              <a:t>; </a:t>
            </a:r>
            <a:r>
              <a:rPr lang="ru-RU" sz="3200" dirty="0">
                <a:solidFill>
                  <a:schemeClr val="accent2"/>
                </a:solidFill>
              </a:rPr>
              <a:t>0,</a:t>
            </a:r>
            <a:r>
              <a:rPr lang="en-US" sz="3200" dirty="0">
                <a:solidFill>
                  <a:schemeClr val="accent2"/>
                </a:solidFill>
              </a:rPr>
              <a:t>43</a:t>
            </a:r>
            <a:r>
              <a:rPr lang="ru-RU" sz="3200" i="1" dirty="0">
                <a:solidFill>
                  <a:schemeClr val="accent2"/>
                </a:solidFill>
              </a:rPr>
              <a:t>/а</a:t>
            </a:r>
            <a:r>
              <a:rPr lang="ru-RU" sz="3200" i="1" baseline="-25000" dirty="0">
                <a:solidFill>
                  <a:schemeClr val="accent2"/>
                </a:solidFill>
              </a:rPr>
              <a:t>3</a:t>
            </a:r>
            <a:r>
              <a:rPr lang="ru-RU" sz="3200" dirty="0">
                <a:solidFill>
                  <a:schemeClr val="accent2"/>
                </a:solidFill>
              </a:rPr>
              <a:t>};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sz="3200" dirty="0">
                <a:solidFill>
                  <a:schemeClr val="accent2"/>
                </a:solidFill>
              </a:rPr>
              <a:t>Низкое (</a:t>
            </a:r>
            <a:r>
              <a:rPr lang="en-US" sz="3200" dirty="0">
                <a:solidFill>
                  <a:schemeClr val="accent2"/>
                </a:solidFill>
              </a:rPr>
              <a:t>H</a:t>
            </a:r>
            <a:r>
              <a:rPr lang="ru-RU" sz="3200" baseline="-25000" dirty="0">
                <a:solidFill>
                  <a:schemeClr val="accent2"/>
                </a:solidFill>
              </a:rPr>
              <a:t>2</a:t>
            </a:r>
            <a:r>
              <a:rPr lang="ru-RU" sz="3200" dirty="0">
                <a:solidFill>
                  <a:schemeClr val="accent2"/>
                </a:solidFill>
              </a:rPr>
              <a:t>) μ</a:t>
            </a:r>
            <a:r>
              <a:rPr lang="en-US" sz="3200" i="1" baseline="-25000" dirty="0">
                <a:solidFill>
                  <a:schemeClr val="accent2"/>
                </a:solidFill>
              </a:rPr>
              <a:t>H</a:t>
            </a:r>
            <a:r>
              <a:rPr lang="ru-RU" sz="3200" i="1" baseline="-25000" dirty="0">
                <a:solidFill>
                  <a:schemeClr val="accent2"/>
                </a:solidFill>
              </a:rPr>
              <a:t>2</a:t>
            </a:r>
            <a:r>
              <a:rPr lang="ru-RU" sz="3200" dirty="0">
                <a:solidFill>
                  <a:schemeClr val="accent2"/>
                </a:solidFill>
              </a:rPr>
              <a:t> </a:t>
            </a:r>
            <a:r>
              <a:rPr lang="ru-RU" sz="3200" i="1" dirty="0">
                <a:solidFill>
                  <a:schemeClr val="accent2"/>
                </a:solidFill>
              </a:rPr>
              <a:t>(</a:t>
            </a:r>
            <a:r>
              <a:rPr lang="en-US" sz="3200" i="1" dirty="0">
                <a:solidFill>
                  <a:schemeClr val="accent2"/>
                </a:solidFill>
              </a:rPr>
              <a:t>a</a:t>
            </a:r>
            <a:r>
              <a:rPr lang="ru-RU" sz="3200" i="1" dirty="0">
                <a:solidFill>
                  <a:schemeClr val="accent2"/>
                </a:solidFill>
              </a:rPr>
              <a:t>)</a:t>
            </a:r>
            <a:r>
              <a:rPr lang="ru-RU" sz="3200" dirty="0">
                <a:solidFill>
                  <a:schemeClr val="accent2"/>
                </a:solidFill>
              </a:rPr>
              <a:t> = 1  - μ</a:t>
            </a:r>
            <a:r>
              <a:rPr lang="en-US" sz="3200" i="1" baseline="-25000" dirty="0" err="1">
                <a:solidFill>
                  <a:schemeClr val="accent2"/>
                </a:solidFill>
              </a:rPr>
              <a:t>H</a:t>
            </a:r>
            <a:r>
              <a:rPr lang="ru-RU" sz="3200" i="1" dirty="0">
                <a:solidFill>
                  <a:schemeClr val="accent2"/>
                </a:solidFill>
              </a:rPr>
              <a:t>(</a:t>
            </a:r>
            <a:r>
              <a:rPr lang="en-US" sz="3200" i="1" dirty="0">
                <a:solidFill>
                  <a:schemeClr val="accent2"/>
                </a:solidFill>
              </a:rPr>
              <a:t>a</a:t>
            </a:r>
            <a:r>
              <a:rPr lang="ru-RU" sz="3200" i="1" dirty="0">
                <a:solidFill>
                  <a:schemeClr val="accent2"/>
                </a:solidFill>
              </a:rPr>
              <a:t>)</a:t>
            </a:r>
            <a:r>
              <a:rPr lang="ru-RU" sz="3200" dirty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endParaRPr lang="ru-RU" dirty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b="1" i="1" dirty="0">
                <a:solidFill>
                  <a:schemeClr val="accent2"/>
                </a:solidFill>
              </a:rPr>
              <a:t>С</a:t>
            </a:r>
            <a:r>
              <a:rPr lang="ru-RU" b="1" baseline="-25000" dirty="0">
                <a:solidFill>
                  <a:schemeClr val="accent2"/>
                </a:solidFill>
              </a:rPr>
              <a:t>4</a:t>
            </a:r>
            <a:r>
              <a:rPr lang="ru-RU" b="1" dirty="0">
                <a:solidFill>
                  <a:schemeClr val="accent2"/>
                </a:solidFill>
              </a:rPr>
              <a:t> – стоимость обучения</a:t>
            </a:r>
            <a:endParaRPr lang="ru-RU" dirty="0">
              <a:solidFill>
                <a:schemeClr val="accent2"/>
              </a:solidFill>
            </a:endParaRP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sz="2900" dirty="0">
                <a:solidFill>
                  <a:schemeClr val="accent2"/>
                </a:solidFill>
              </a:rPr>
              <a:t>Низкая (</a:t>
            </a:r>
            <a:r>
              <a:rPr lang="en-US" sz="2900" i="1" dirty="0">
                <a:solidFill>
                  <a:schemeClr val="accent2"/>
                </a:solidFill>
              </a:rPr>
              <a:t>K</a:t>
            </a:r>
            <a:r>
              <a:rPr lang="ru-RU" sz="2900" dirty="0">
                <a:solidFill>
                  <a:schemeClr val="accent2"/>
                </a:solidFill>
              </a:rPr>
              <a:t>)</a:t>
            </a:r>
            <a:r>
              <a:rPr lang="ru-RU" sz="2900" i="1" dirty="0">
                <a:solidFill>
                  <a:schemeClr val="accent2"/>
                </a:solidFill>
              </a:rPr>
              <a:t> </a:t>
            </a:r>
            <a:r>
              <a:rPr lang="ru-RU" sz="2900" dirty="0">
                <a:solidFill>
                  <a:schemeClr val="accent2"/>
                </a:solidFill>
              </a:rPr>
              <a:t>μ</a:t>
            </a:r>
            <a:r>
              <a:rPr lang="en-US" sz="2900" baseline="-25000" dirty="0" err="1">
                <a:solidFill>
                  <a:schemeClr val="accent2"/>
                </a:solidFill>
              </a:rPr>
              <a:t>K</a:t>
            </a:r>
            <a:r>
              <a:rPr lang="ru-RU" sz="2900" dirty="0">
                <a:solidFill>
                  <a:schemeClr val="accent2"/>
                </a:solidFill>
              </a:rPr>
              <a:t> = {0,</a:t>
            </a:r>
            <a:r>
              <a:rPr lang="en-US" sz="2900" dirty="0">
                <a:solidFill>
                  <a:schemeClr val="accent2"/>
                </a:solidFill>
              </a:rPr>
              <a:t>2</a:t>
            </a:r>
            <a:r>
              <a:rPr lang="ru-RU" sz="2900" dirty="0">
                <a:solidFill>
                  <a:schemeClr val="accent2"/>
                </a:solidFill>
              </a:rPr>
              <a:t>/</a:t>
            </a:r>
            <a:r>
              <a:rPr lang="en-US" sz="2900" i="1" dirty="0">
                <a:solidFill>
                  <a:schemeClr val="accent2"/>
                </a:solidFill>
              </a:rPr>
              <a:t>a</a:t>
            </a:r>
            <a:r>
              <a:rPr lang="ru-RU" sz="2900" i="1" baseline="-25000" dirty="0">
                <a:solidFill>
                  <a:schemeClr val="accent2"/>
                </a:solidFill>
              </a:rPr>
              <a:t>1</a:t>
            </a:r>
            <a:r>
              <a:rPr lang="ru-RU" sz="2900" dirty="0">
                <a:solidFill>
                  <a:schemeClr val="accent2"/>
                </a:solidFill>
              </a:rPr>
              <a:t>, 0</a:t>
            </a:r>
            <a:r>
              <a:rPr lang="en-US" sz="2900" dirty="0">
                <a:solidFill>
                  <a:schemeClr val="accent2"/>
                </a:solidFill>
              </a:rPr>
              <a:t>,07</a:t>
            </a:r>
            <a:r>
              <a:rPr lang="ru-RU" sz="2900" i="1" dirty="0">
                <a:solidFill>
                  <a:schemeClr val="accent2"/>
                </a:solidFill>
              </a:rPr>
              <a:t>/а</a:t>
            </a:r>
            <a:r>
              <a:rPr lang="ru-RU" sz="2900" i="1" baseline="-25000" dirty="0">
                <a:solidFill>
                  <a:schemeClr val="accent2"/>
                </a:solidFill>
              </a:rPr>
              <a:t>2</a:t>
            </a:r>
            <a:r>
              <a:rPr lang="ru-RU" sz="2900" i="1" dirty="0">
                <a:solidFill>
                  <a:schemeClr val="accent2"/>
                </a:solidFill>
              </a:rPr>
              <a:t>,</a:t>
            </a:r>
            <a:r>
              <a:rPr lang="ru-RU" sz="2900" dirty="0">
                <a:solidFill>
                  <a:schemeClr val="accent2"/>
                </a:solidFill>
              </a:rPr>
              <a:t> 0,</a:t>
            </a:r>
            <a:r>
              <a:rPr lang="en-US" sz="2900" dirty="0">
                <a:solidFill>
                  <a:schemeClr val="accent2"/>
                </a:solidFill>
              </a:rPr>
              <a:t>3</a:t>
            </a:r>
            <a:r>
              <a:rPr lang="ru-RU" sz="2900" dirty="0">
                <a:solidFill>
                  <a:schemeClr val="accent2"/>
                </a:solidFill>
              </a:rPr>
              <a:t>/</a:t>
            </a:r>
            <a:r>
              <a:rPr lang="en-US" sz="2900" i="1" dirty="0">
                <a:solidFill>
                  <a:schemeClr val="accent2"/>
                </a:solidFill>
              </a:rPr>
              <a:t>a</a:t>
            </a:r>
            <a:r>
              <a:rPr lang="ru-RU" sz="2900" i="1" baseline="-25000" dirty="0">
                <a:solidFill>
                  <a:schemeClr val="accent2"/>
                </a:solidFill>
              </a:rPr>
              <a:t>3</a:t>
            </a:r>
            <a:r>
              <a:rPr lang="ru-RU" sz="2900" dirty="0">
                <a:solidFill>
                  <a:schemeClr val="accent2"/>
                </a:solidFill>
              </a:rPr>
              <a:t>}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sz="2900" dirty="0">
                <a:solidFill>
                  <a:schemeClr val="accent2"/>
                </a:solidFill>
              </a:rPr>
              <a:t>Очень низкая (</a:t>
            </a:r>
            <a:r>
              <a:rPr lang="en-US" sz="2900" dirty="0">
                <a:solidFill>
                  <a:schemeClr val="accent2"/>
                </a:solidFill>
              </a:rPr>
              <a:t>K</a:t>
            </a:r>
            <a:r>
              <a:rPr lang="ru-RU" sz="2900" baseline="-25000" dirty="0">
                <a:solidFill>
                  <a:schemeClr val="accent2"/>
                </a:solidFill>
              </a:rPr>
              <a:t>1</a:t>
            </a:r>
            <a:r>
              <a:rPr lang="ru-RU" sz="2900" dirty="0">
                <a:solidFill>
                  <a:schemeClr val="accent2"/>
                </a:solidFill>
              </a:rPr>
              <a:t>) μ</a:t>
            </a:r>
            <a:r>
              <a:rPr lang="en-US" sz="2900" baseline="-25000" dirty="0">
                <a:solidFill>
                  <a:schemeClr val="accent2"/>
                </a:solidFill>
              </a:rPr>
              <a:t>K</a:t>
            </a:r>
            <a:r>
              <a:rPr lang="ru-RU" sz="2900" baseline="-25000" dirty="0">
                <a:solidFill>
                  <a:schemeClr val="accent2"/>
                </a:solidFill>
              </a:rPr>
              <a:t>1</a:t>
            </a:r>
            <a:r>
              <a:rPr lang="ru-RU" sz="2900" i="1" dirty="0">
                <a:solidFill>
                  <a:schemeClr val="accent2"/>
                </a:solidFill>
              </a:rPr>
              <a:t>(</a:t>
            </a:r>
            <a:r>
              <a:rPr lang="en-US" sz="2900" i="1" dirty="0">
                <a:solidFill>
                  <a:schemeClr val="accent2"/>
                </a:solidFill>
              </a:rPr>
              <a:t>a</a:t>
            </a:r>
            <a:r>
              <a:rPr lang="ru-RU" sz="2900" i="1" dirty="0">
                <a:solidFill>
                  <a:schemeClr val="accent2"/>
                </a:solidFill>
              </a:rPr>
              <a:t>)</a:t>
            </a:r>
            <a:r>
              <a:rPr lang="ru-RU" sz="2900" dirty="0">
                <a:solidFill>
                  <a:schemeClr val="accent2"/>
                </a:solidFill>
              </a:rPr>
              <a:t> = μ</a:t>
            </a:r>
            <a:r>
              <a:rPr lang="en-US" sz="2900" baseline="-25000" dirty="0">
                <a:solidFill>
                  <a:schemeClr val="accent2"/>
                </a:solidFill>
              </a:rPr>
              <a:t>K</a:t>
            </a:r>
            <a:r>
              <a:rPr lang="ru-RU" sz="2900" baseline="30000" dirty="0">
                <a:solidFill>
                  <a:schemeClr val="accent2"/>
                </a:solidFill>
              </a:rPr>
              <a:t>2</a:t>
            </a:r>
            <a:r>
              <a:rPr lang="ru-RU" sz="2900" i="1" dirty="0">
                <a:solidFill>
                  <a:schemeClr val="accent2"/>
                </a:solidFill>
              </a:rPr>
              <a:t>(</a:t>
            </a:r>
            <a:r>
              <a:rPr lang="en-US" sz="2900" i="1" dirty="0">
                <a:solidFill>
                  <a:schemeClr val="accent2"/>
                </a:solidFill>
              </a:rPr>
              <a:t>a</a:t>
            </a:r>
            <a:r>
              <a:rPr lang="ru-RU" sz="2900" i="1" dirty="0">
                <a:solidFill>
                  <a:schemeClr val="accent2"/>
                </a:solidFill>
              </a:rPr>
              <a:t>)</a:t>
            </a:r>
            <a:r>
              <a:rPr lang="ru-RU" sz="2900" dirty="0">
                <a:solidFill>
                  <a:schemeClr val="accent2"/>
                </a:solidFill>
              </a:rPr>
              <a:t>;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sz="2900" dirty="0">
                <a:solidFill>
                  <a:schemeClr val="accent2"/>
                </a:solidFill>
              </a:rPr>
              <a:t>Высокая (</a:t>
            </a:r>
            <a:r>
              <a:rPr lang="en-US" sz="2900" dirty="0">
                <a:solidFill>
                  <a:schemeClr val="accent2"/>
                </a:solidFill>
              </a:rPr>
              <a:t>K</a:t>
            </a:r>
            <a:r>
              <a:rPr lang="ru-RU" sz="2900" baseline="-25000" dirty="0">
                <a:solidFill>
                  <a:schemeClr val="accent2"/>
                </a:solidFill>
              </a:rPr>
              <a:t>2</a:t>
            </a:r>
            <a:r>
              <a:rPr lang="ru-RU" sz="2900" dirty="0">
                <a:solidFill>
                  <a:schemeClr val="accent2"/>
                </a:solidFill>
              </a:rPr>
              <a:t>) μ</a:t>
            </a:r>
            <a:r>
              <a:rPr lang="en-US" sz="2900" baseline="-25000" dirty="0">
                <a:solidFill>
                  <a:schemeClr val="accent2"/>
                </a:solidFill>
              </a:rPr>
              <a:t>K</a:t>
            </a:r>
            <a:r>
              <a:rPr lang="ru-RU" sz="2900" baseline="-25000" dirty="0">
                <a:solidFill>
                  <a:schemeClr val="accent2"/>
                </a:solidFill>
              </a:rPr>
              <a:t>2</a:t>
            </a:r>
            <a:r>
              <a:rPr lang="ru-RU" sz="2900" i="1" dirty="0">
                <a:solidFill>
                  <a:schemeClr val="accent2"/>
                </a:solidFill>
              </a:rPr>
              <a:t>(</a:t>
            </a:r>
            <a:r>
              <a:rPr lang="en-US" sz="2900" i="1" dirty="0">
                <a:solidFill>
                  <a:schemeClr val="accent2"/>
                </a:solidFill>
              </a:rPr>
              <a:t>a</a:t>
            </a:r>
            <a:r>
              <a:rPr lang="ru-RU" sz="2900" i="1" dirty="0">
                <a:solidFill>
                  <a:schemeClr val="accent2"/>
                </a:solidFill>
              </a:rPr>
              <a:t>) = </a:t>
            </a:r>
            <a:r>
              <a:rPr lang="ru-RU" sz="2900" dirty="0">
                <a:solidFill>
                  <a:schemeClr val="accent2"/>
                </a:solidFill>
              </a:rPr>
              <a:t>1- μ</a:t>
            </a:r>
            <a:r>
              <a:rPr lang="en-US" sz="2900" baseline="-25000" dirty="0" err="1">
                <a:solidFill>
                  <a:schemeClr val="accent2"/>
                </a:solidFill>
              </a:rPr>
              <a:t>K</a:t>
            </a:r>
            <a:r>
              <a:rPr lang="ru-RU" sz="2900" i="1" dirty="0">
                <a:solidFill>
                  <a:schemeClr val="accent2"/>
                </a:solidFill>
              </a:rPr>
              <a:t>(</a:t>
            </a:r>
            <a:r>
              <a:rPr lang="en-US" sz="2900" i="1" dirty="0">
                <a:solidFill>
                  <a:schemeClr val="accent2"/>
                </a:solidFill>
              </a:rPr>
              <a:t>a</a:t>
            </a:r>
            <a:r>
              <a:rPr lang="ru-RU" sz="2900" i="1" dirty="0">
                <a:solidFill>
                  <a:schemeClr val="accent2"/>
                </a:solidFill>
              </a:rPr>
              <a:t>).</a:t>
            </a:r>
            <a:endParaRPr lang="ru-RU" sz="2900" dirty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endParaRPr lang="ru-RU" dirty="0">
              <a:solidFill>
                <a:schemeClr val="accent2"/>
              </a:solidFill>
            </a:endParaRPr>
          </a:p>
          <a:p>
            <a:pPr marL="0" indent="457200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dirty="0">
                <a:solidFill>
                  <a:schemeClr val="accent2"/>
                </a:solidFill>
              </a:rPr>
              <a:t>Дополнительные градации лингвистических оценок (со словом «очень», «не») рассчитываются по приведенным формулам на базе основной функции принадлежности.</a:t>
            </a:r>
          </a:p>
          <a:p>
            <a:pPr marL="0" indent="457200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264E131-437A-4010-874D-3662CFF931CC}"/>
              </a:ext>
            </a:extLst>
          </p:cNvPr>
          <p:cNvSpPr txBox="1">
            <a:spLocks/>
          </p:cNvSpPr>
          <p:nvPr/>
        </p:nvSpPr>
        <p:spPr>
          <a:xfrm>
            <a:off x="502836" y="260648"/>
            <a:ext cx="8229600" cy="114300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нечеткого логического вывода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2CAC51D-109F-4803-B95F-F06A4FAD3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600200"/>
            <a:ext cx="8713787" cy="4708525"/>
          </a:xfrm>
        </p:spPr>
        <p:txBody>
          <a:bodyPr/>
          <a:lstStyle/>
          <a:p>
            <a:pPr eaLnBrk="1" hangingPunct="1">
              <a:defRPr/>
            </a:pPr>
            <a:endParaRPr lang="ru-RU" sz="2000" dirty="0">
              <a:solidFill>
                <a:schemeClr val="accent2"/>
              </a:solidFill>
            </a:endParaRPr>
          </a:p>
          <a:p>
            <a:pPr marL="0" indent="0" algn="ctr" eaLnBrk="1" hangingPunct="1">
              <a:buFont typeface="Wingdings 2" panose="05020102010507070707" pitchFamily="18" charset="2"/>
              <a:buNone/>
              <a:defRPr/>
            </a:pPr>
            <a:r>
              <a:rPr lang="ru-RU" sz="2400" dirty="0">
                <a:solidFill>
                  <a:schemeClr val="accent2"/>
                </a:solidFill>
              </a:rPr>
              <a:t>С учетом введенных обозначений правила </a:t>
            </a:r>
            <a:r>
              <a:rPr lang="en-US" sz="2400" b="1" i="1" dirty="0">
                <a:solidFill>
                  <a:schemeClr val="accent2"/>
                </a:solidFill>
              </a:rPr>
              <a:t>d</a:t>
            </a:r>
            <a:r>
              <a:rPr lang="ru-RU" sz="2400" b="1" i="1" baseline="-25000" dirty="0">
                <a:solidFill>
                  <a:schemeClr val="accent2"/>
                </a:solidFill>
              </a:rPr>
              <a:t>1</a:t>
            </a:r>
            <a:r>
              <a:rPr lang="ru-RU" sz="2400" b="1" i="1" dirty="0">
                <a:solidFill>
                  <a:schemeClr val="accent2"/>
                </a:solidFill>
              </a:rPr>
              <a:t>, </a:t>
            </a:r>
            <a:r>
              <a:rPr lang="en-US" sz="2400" b="1" i="1" dirty="0">
                <a:solidFill>
                  <a:schemeClr val="accent2"/>
                </a:solidFill>
              </a:rPr>
              <a:t>d</a:t>
            </a:r>
            <a:r>
              <a:rPr lang="ru-RU" sz="2400" b="1" i="1" baseline="-25000" dirty="0">
                <a:solidFill>
                  <a:schemeClr val="accent2"/>
                </a:solidFill>
              </a:rPr>
              <a:t>2</a:t>
            </a:r>
            <a:r>
              <a:rPr lang="ru-RU" sz="2400" b="1" i="1" dirty="0">
                <a:solidFill>
                  <a:schemeClr val="accent2"/>
                </a:solidFill>
              </a:rPr>
              <a:t>, </a:t>
            </a:r>
            <a:r>
              <a:rPr lang="en-US" sz="2400" b="1" i="1" dirty="0">
                <a:solidFill>
                  <a:schemeClr val="accent2"/>
                </a:solidFill>
              </a:rPr>
              <a:t>d</a:t>
            </a:r>
            <a:r>
              <a:rPr lang="ru-RU" sz="2400" b="1" i="1" baseline="-25000" dirty="0">
                <a:solidFill>
                  <a:schemeClr val="accent2"/>
                </a:solidFill>
              </a:rPr>
              <a:t>3</a:t>
            </a:r>
            <a:r>
              <a:rPr lang="ru-RU" sz="2400" dirty="0">
                <a:solidFill>
                  <a:schemeClr val="accent2"/>
                </a:solidFill>
              </a:rPr>
              <a:t> принимают вид:</a:t>
            </a:r>
          </a:p>
          <a:p>
            <a:pPr marL="0" indent="0" algn="ctr" eaLnBrk="1" hangingPunct="1">
              <a:buFont typeface="Wingdings 2" panose="05020102010507070707" pitchFamily="18" charset="2"/>
              <a:buNone/>
              <a:defRPr/>
            </a:pPr>
            <a:endParaRPr lang="ru-RU" sz="2400" dirty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i="1" dirty="0">
                <a:solidFill>
                  <a:schemeClr val="accent2"/>
                </a:solidFill>
              </a:rPr>
              <a:t>d</a:t>
            </a:r>
            <a:r>
              <a:rPr lang="en-US" sz="2400" i="1" baseline="-25000" dirty="0">
                <a:solidFill>
                  <a:schemeClr val="accent2"/>
                </a:solidFill>
              </a:rPr>
              <a:t>1</a:t>
            </a:r>
            <a:r>
              <a:rPr lang="en-US" sz="2400" dirty="0">
                <a:solidFill>
                  <a:schemeClr val="accent2"/>
                </a:solidFill>
              </a:rPr>
              <a:t> = </a:t>
            </a:r>
            <a:r>
              <a:rPr lang="ru-RU" sz="2400" dirty="0">
                <a:solidFill>
                  <a:schemeClr val="accent2"/>
                </a:solidFill>
              </a:rPr>
              <a:t>«Если С</a:t>
            </a:r>
            <a:r>
              <a:rPr lang="ru-RU" sz="2400" baseline="-25000" dirty="0">
                <a:solidFill>
                  <a:schemeClr val="accent2"/>
                </a:solidFill>
              </a:rPr>
              <a:t>2 </a:t>
            </a:r>
            <a:r>
              <a:rPr lang="ru-RU" sz="2400" dirty="0">
                <a:solidFill>
                  <a:schemeClr val="accent2"/>
                </a:solidFill>
              </a:rPr>
              <a:t>=</a:t>
            </a:r>
            <a:r>
              <a:rPr lang="en-US" sz="2400" dirty="0">
                <a:solidFill>
                  <a:schemeClr val="accent2"/>
                </a:solidFill>
              </a:rPr>
              <a:t> G</a:t>
            </a:r>
            <a:r>
              <a:rPr lang="ru-RU" sz="2400" dirty="0">
                <a:solidFill>
                  <a:schemeClr val="accent2"/>
                </a:solidFill>
              </a:rPr>
              <a:t> и С</a:t>
            </a:r>
            <a:r>
              <a:rPr lang="en-US" sz="2400" baseline="-25000" dirty="0">
                <a:solidFill>
                  <a:schemeClr val="accent2"/>
                </a:solidFill>
              </a:rPr>
              <a:t>3</a:t>
            </a:r>
            <a:r>
              <a:rPr lang="ru-RU" sz="2400" baseline="-25000" dirty="0">
                <a:solidFill>
                  <a:schemeClr val="accent2"/>
                </a:solidFill>
              </a:rPr>
              <a:t> </a:t>
            </a:r>
            <a:r>
              <a:rPr lang="ru-RU" sz="2400" dirty="0">
                <a:solidFill>
                  <a:schemeClr val="accent2"/>
                </a:solidFill>
              </a:rPr>
              <a:t>=</a:t>
            </a:r>
            <a:r>
              <a:rPr lang="en-US" sz="2400" dirty="0">
                <a:solidFill>
                  <a:schemeClr val="accent2"/>
                </a:solidFill>
              </a:rPr>
              <a:t> H</a:t>
            </a:r>
            <a:r>
              <a:rPr lang="ru-RU" sz="2400" dirty="0">
                <a:solidFill>
                  <a:schemeClr val="accent2"/>
                </a:solidFill>
              </a:rPr>
              <a:t> и С</a:t>
            </a:r>
            <a:r>
              <a:rPr lang="en-US" sz="2400" baseline="-25000" dirty="0">
                <a:solidFill>
                  <a:schemeClr val="accent2"/>
                </a:solidFill>
              </a:rPr>
              <a:t>4</a:t>
            </a:r>
            <a:r>
              <a:rPr lang="ru-RU" sz="2400" baseline="-25000" dirty="0">
                <a:solidFill>
                  <a:schemeClr val="accent2"/>
                </a:solidFill>
              </a:rPr>
              <a:t> </a:t>
            </a:r>
            <a:r>
              <a:rPr lang="ru-RU" sz="2400" dirty="0">
                <a:solidFill>
                  <a:schemeClr val="accent2"/>
                </a:solidFill>
              </a:rPr>
              <a:t>=</a:t>
            </a:r>
            <a:r>
              <a:rPr lang="en-US" sz="2400" dirty="0">
                <a:solidFill>
                  <a:schemeClr val="accent2"/>
                </a:solidFill>
              </a:rPr>
              <a:t> K</a:t>
            </a:r>
            <a:r>
              <a:rPr lang="en-US" sz="2400" baseline="-25000" dirty="0">
                <a:solidFill>
                  <a:schemeClr val="accent2"/>
                </a:solidFill>
              </a:rPr>
              <a:t>2</a:t>
            </a:r>
            <a:r>
              <a:rPr lang="ru-RU" sz="2400" baseline="-25000" dirty="0">
                <a:solidFill>
                  <a:schemeClr val="accent2"/>
                </a:solidFill>
              </a:rPr>
              <a:t> </a:t>
            </a:r>
            <a:r>
              <a:rPr lang="ru-RU" sz="2400" dirty="0">
                <a:solidFill>
                  <a:schemeClr val="accent2"/>
                </a:solidFill>
              </a:rPr>
              <a:t>, то Y=S»	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i="1" dirty="0">
                <a:solidFill>
                  <a:schemeClr val="accent2"/>
                </a:solidFill>
              </a:rPr>
              <a:t>d</a:t>
            </a:r>
            <a:r>
              <a:rPr lang="en-US" sz="2400" i="1" baseline="-25000" dirty="0">
                <a:solidFill>
                  <a:schemeClr val="accent2"/>
                </a:solidFill>
              </a:rPr>
              <a:t>2</a:t>
            </a:r>
            <a:r>
              <a:rPr lang="en-US" sz="2400" dirty="0">
                <a:solidFill>
                  <a:schemeClr val="accent2"/>
                </a:solidFill>
              </a:rPr>
              <a:t> = </a:t>
            </a:r>
            <a:r>
              <a:rPr lang="ru-RU" sz="2400" dirty="0">
                <a:solidFill>
                  <a:schemeClr val="accent2"/>
                </a:solidFill>
              </a:rPr>
              <a:t>«Если </a:t>
            </a:r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ru-RU" sz="2400" dirty="0">
                <a:solidFill>
                  <a:schemeClr val="accent2"/>
                </a:solidFill>
              </a:rPr>
              <a:t>С</a:t>
            </a:r>
            <a:r>
              <a:rPr lang="en-US" sz="2400" baseline="-25000" dirty="0">
                <a:solidFill>
                  <a:schemeClr val="accent2"/>
                </a:solidFill>
              </a:rPr>
              <a:t>1</a:t>
            </a:r>
            <a:r>
              <a:rPr lang="ru-RU" sz="2400" baseline="-25000" dirty="0">
                <a:solidFill>
                  <a:schemeClr val="accent2"/>
                </a:solidFill>
              </a:rPr>
              <a:t> </a:t>
            </a:r>
            <a:r>
              <a:rPr lang="ru-RU" sz="2400" dirty="0">
                <a:solidFill>
                  <a:schemeClr val="accent2"/>
                </a:solidFill>
              </a:rPr>
              <a:t>=</a:t>
            </a:r>
            <a:r>
              <a:rPr lang="en-US" sz="2400" dirty="0">
                <a:solidFill>
                  <a:schemeClr val="accent2"/>
                </a:solidFill>
              </a:rPr>
              <a:t> F</a:t>
            </a:r>
            <a:r>
              <a:rPr lang="en-US" sz="2400" baseline="-25000" dirty="0">
                <a:solidFill>
                  <a:schemeClr val="accent2"/>
                </a:solidFill>
              </a:rPr>
              <a:t>2</a:t>
            </a:r>
            <a:r>
              <a:rPr lang="ru-RU" sz="2400" dirty="0">
                <a:solidFill>
                  <a:schemeClr val="accent2"/>
                </a:solidFill>
              </a:rPr>
              <a:t> или С</a:t>
            </a:r>
            <a:r>
              <a:rPr lang="ru-RU" sz="2400" baseline="-25000" dirty="0">
                <a:solidFill>
                  <a:schemeClr val="accent2"/>
                </a:solidFill>
              </a:rPr>
              <a:t>2 </a:t>
            </a:r>
            <a:r>
              <a:rPr lang="ru-RU" sz="2400" dirty="0">
                <a:solidFill>
                  <a:schemeClr val="accent2"/>
                </a:solidFill>
              </a:rPr>
              <a:t>=</a:t>
            </a:r>
            <a:r>
              <a:rPr lang="en-US" sz="2400" dirty="0">
                <a:solidFill>
                  <a:schemeClr val="accent2"/>
                </a:solidFill>
              </a:rPr>
              <a:t> G</a:t>
            </a:r>
            <a:r>
              <a:rPr lang="en-US" sz="2400" baseline="-25000" dirty="0">
                <a:solidFill>
                  <a:schemeClr val="accent2"/>
                </a:solidFill>
              </a:rPr>
              <a:t>2</a:t>
            </a:r>
            <a:r>
              <a:rPr lang="en-US" sz="2400" dirty="0">
                <a:solidFill>
                  <a:schemeClr val="accent2"/>
                </a:solidFill>
              </a:rPr>
              <a:t>) </a:t>
            </a:r>
            <a:r>
              <a:rPr lang="ru-RU" sz="2400" dirty="0">
                <a:solidFill>
                  <a:schemeClr val="accent2"/>
                </a:solidFill>
              </a:rPr>
              <a:t>и С</a:t>
            </a:r>
            <a:r>
              <a:rPr lang="en-US" sz="2400" baseline="-25000" dirty="0">
                <a:solidFill>
                  <a:schemeClr val="accent2"/>
                </a:solidFill>
              </a:rPr>
              <a:t>4</a:t>
            </a:r>
            <a:r>
              <a:rPr lang="ru-RU" sz="2400" baseline="-25000" dirty="0">
                <a:solidFill>
                  <a:schemeClr val="accent2"/>
                </a:solidFill>
              </a:rPr>
              <a:t> </a:t>
            </a:r>
            <a:r>
              <a:rPr lang="ru-RU" sz="2400" dirty="0">
                <a:solidFill>
                  <a:schemeClr val="accent2"/>
                </a:solidFill>
              </a:rPr>
              <a:t>=</a:t>
            </a:r>
            <a:r>
              <a:rPr lang="en-US" sz="2400" dirty="0">
                <a:solidFill>
                  <a:schemeClr val="accent2"/>
                </a:solidFill>
              </a:rPr>
              <a:t> K</a:t>
            </a:r>
            <a:r>
              <a:rPr lang="en-US" sz="2400" baseline="-25000" dirty="0">
                <a:solidFill>
                  <a:schemeClr val="accent2"/>
                </a:solidFill>
              </a:rPr>
              <a:t>2</a:t>
            </a:r>
            <a:r>
              <a:rPr lang="ru-RU" sz="2400" dirty="0">
                <a:solidFill>
                  <a:schemeClr val="accent2"/>
                </a:solidFill>
              </a:rPr>
              <a:t>, то Y=US» 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i="1" dirty="0">
                <a:solidFill>
                  <a:schemeClr val="accent2"/>
                </a:solidFill>
              </a:rPr>
              <a:t>d</a:t>
            </a:r>
            <a:r>
              <a:rPr lang="en-US" sz="2400" i="1" baseline="-25000" dirty="0">
                <a:solidFill>
                  <a:schemeClr val="accent2"/>
                </a:solidFill>
              </a:rPr>
              <a:t>3</a:t>
            </a:r>
            <a:r>
              <a:rPr lang="en-US" sz="2400" dirty="0">
                <a:solidFill>
                  <a:schemeClr val="accent2"/>
                </a:solidFill>
              </a:rPr>
              <a:t> = </a:t>
            </a:r>
            <a:r>
              <a:rPr lang="ru-RU" sz="2400" dirty="0">
                <a:solidFill>
                  <a:schemeClr val="accent2"/>
                </a:solidFill>
              </a:rPr>
              <a:t>«Если </a:t>
            </a:r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ru-RU" sz="2400" dirty="0">
                <a:solidFill>
                  <a:schemeClr val="accent2"/>
                </a:solidFill>
              </a:rPr>
              <a:t>С</a:t>
            </a:r>
            <a:r>
              <a:rPr lang="en-US" sz="2400" baseline="-25000" dirty="0">
                <a:solidFill>
                  <a:schemeClr val="accent2"/>
                </a:solidFill>
              </a:rPr>
              <a:t>1</a:t>
            </a:r>
            <a:r>
              <a:rPr lang="ru-RU" sz="2400" baseline="-25000" dirty="0">
                <a:solidFill>
                  <a:schemeClr val="accent2"/>
                </a:solidFill>
              </a:rPr>
              <a:t> </a:t>
            </a:r>
            <a:r>
              <a:rPr lang="ru-RU" sz="2400" dirty="0">
                <a:solidFill>
                  <a:schemeClr val="accent2"/>
                </a:solidFill>
              </a:rPr>
              <a:t>=</a:t>
            </a:r>
            <a:r>
              <a:rPr lang="en-US" sz="2400" dirty="0">
                <a:solidFill>
                  <a:schemeClr val="accent2"/>
                </a:solidFill>
              </a:rPr>
              <a:t> F</a:t>
            </a:r>
            <a:r>
              <a:rPr lang="ru-RU" sz="2400" dirty="0">
                <a:solidFill>
                  <a:schemeClr val="accent2"/>
                </a:solidFill>
              </a:rPr>
              <a:t> и С</a:t>
            </a:r>
            <a:r>
              <a:rPr lang="ru-RU" sz="2400" baseline="-25000" dirty="0">
                <a:solidFill>
                  <a:schemeClr val="accent2"/>
                </a:solidFill>
              </a:rPr>
              <a:t>2 </a:t>
            </a:r>
            <a:r>
              <a:rPr lang="ru-RU" sz="2400" dirty="0">
                <a:solidFill>
                  <a:schemeClr val="accent2"/>
                </a:solidFill>
              </a:rPr>
              <a:t>=</a:t>
            </a:r>
            <a:r>
              <a:rPr lang="en-US" sz="2400" dirty="0">
                <a:solidFill>
                  <a:schemeClr val="accent2"/>
                </a:solidFill>
              </a:rPr>
              <a:t> G </a:t>
            </a:r>
            <a:r>
              <a:rPr lang="ru-RU" sz="2400" dirty="0">
                <a:solidFill>
                  <a:schemeClr val="accent2"/>
                </a:solidFill>
              </a:rPr>
              <a:t>и С</a:t>
            </a:r>
            <a:r>
              <a:rPr lang="en-US" sz="2400" baseline="-25000" dirty="0">
                <a:solidFill>
                  <a:schemeClr val="accent2"/>
                </a:solidFill>
              </a:rPr>
              <a:t>3</a:t>
            </a:r>
            <a:r>
              <a:rPr lang="ru-RU" sz="2400" baseline="-25000" dirty="0">
                <a:solidFill>
                  <a:schemeClr val="accent2"/>
                </a:solidFill>
              </a:rPr>
              <a:t> </a:t>
            </a:r>
            <a:r>
              <a:rPr lang="ru-RU" sz="2400" dirty="0">
                <a:solidFill>
                  <a:schemeClr val="accent2"/>
                </a:solidFill>
              </a:rPr>
              <a:t>=</a:t>
            </a:r>
            <a:r>
              <a:rPr lang="en-US" sz="2400" dirty="0">
                <a:solidFill>
                  <a:schemeClr val="accent2"/>
                </a:solidFill>
              </a:rPr>
              <a:t> H) </a:t>
            </a:r>
            <a:r>
              <a:rPr lang="ru-RU" sz="2400" dirty="0">
                <a:solidFill>
                  <a:schemeClr val="accent2"/>
                </a:solidFill>
              </a:rPr>
              <a:t>или С</a:t>
            </a:r>
            <a:r>
              <a:rPr lang="en-US" sz="2400" baseline="-25000" dirty="0">
                <a:solidFill>
                  <a:schemeClr val="accent2"/>
                </a:solidFill>
              </a:rPr>
              <a:t>4</a:t>
            </a:r>
            <a:r>
              <a:rPr lang="ru-RU" sz="2400" baseline="-25000" dirty="0">
                <a:solidFill>
                  <a:schemeClr val="accent2"/>
                </a:solidFill>
              </a:rPr>
              <a:t> </a:t>
            </a:r>
            <a:r>
              <a:rPr lang="ru-RU" sz="2400" dirty="0">
                <a:solidFill>
                  <a:schemeClr val="accent2"/>
                </a:solidFill>
              </a:rPr>
              <a:t>=</a:t>
            </a:r>
            <a:r>
              <a:rPr lang="en-US" sz="2400" dirty="0">
                <a:solidFill>
                  <a:schemeClr val="accent2"/>
                </a:solidFill>
              </a:rPr>
              <a:t> K</a:t>
            </a:r>
            <a:r>
              <a:rPr lang="ru-RU" sz="2400" baseline="-25000" dirty="0">
                <a:solidFill>
                  <a:schemeClr val="accent2"/>
                </a:solidFill>
              </a:rPr>
              <a:t>1</a:t>
            </a:r>
            <a:r>
              <a:rPr lang="ru-RU" sz="2400" dirty="0">
                <a:solidFill>
                  <a:schemeClr val="accent2"/>
                </a:solidFill>
              </a:rPr>
              <a:t>, то Y=P»</a:t>
            </a:r>
            <a:r>
              <a:rPr lang="ru-RU" sz="2400" b="1" i="1" dirty="0">
                <a:solidFill>
                  <a:schemeClr val="accent2"/>
                </a:solidFill>
              </a:rPr>
              <a:t>		</a:t>
            </a:r>
          </a:p>
          <a:p>
            <a:pPr eaLnBrk="1" hangingPunct="1">
              <a:defRPr/>
            </a:pP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488362A-0B8C-425E-A2A6-6D7B73B67AAE}"/>
              </a:ext>
            </a:extLst>
          </p:cNvPr>
          <p:cNvSpPr txBox="1">
            <a:spLocks/>
          </p:cNvSpPr>
          <p:nvPr/>
        </p:nvSpPr>
        <p:spPr>
          <a:xfrm>
            <a:off x="502836" y="260648"/>
            <a:ext cx="8229600" cy="114300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нечеткого логического вывода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Содержимое 2">
            <a:extLst>
              <a:ext uri="{FF2B5EF4-FFF2-40B4-BE49-F238E27FC236}">
                <a16:creationId xmlns:a16="http://schemas.microsoft.com/office/drawing/2014/main" id="{E6A45D5F-DFF8-447A-81B6-4D07B2437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6525" indent="0"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accent2"/>
                </a:solidFill>
                <a:cs typeface="Times New Roman" pitchFamily="18" charset="0"/>
              </a:rPr>
              <a:t>Функции принадлежности  для левых частей приведенных правил имеют вид: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800" dirty="0">
                <a:solidFill>
                  <a:schemeClr val="accent2"/>
                </a:solidFill>
                <a:cs typeface="Times New Roman" pitchFamily="18" charset="0"/>
              </a:rPr>
              <a:t>Для </a:t>
            </a:r>
            <a:r>
              <a:rPr lang="en-US" altLang="ru-RU" sz="18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1800" b="1" i="1" baseline="-25000" dirty="0">
                <a:solidFill>
                  <a:schemeClr val="accent2"/>
                </a:solidFill>
                <a:cs typeface="Times New Roman" pitchFamily="18" charset="0"/>
              </a:rPr>
              <a:t>1</a:t>
            </a:r>
          </a:p>
          <a:p>
            <a:pPr eaLnBrk="1" hangingPunct="1">
              <a:defRPr/>
            </a:pPr>
            <a:endParaRPr lang="ru-RU" altLang="ru-RU" sz="1800" dirty="0">
              <a:solidFill>
                <a:schemeClr val="accent2"/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ru-RU" altLang="ru-RU" sz="1800" dirty="0">
              <a:solidFill>
                <a:schemeClr val="accent2"/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ru-RU" altLang="ru-RU" sz="1800" dirty="0">
              <a:solidFill>
                <a:schemeClr val="accent2"/>
              </a:solidFill>
              <a:cs typeface="Times New Roman" pitchFamily="18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800" dirty="0">
                <a:solidFill>
                  <a:schemeClr val="accent2"/>
                </a:solidFill>
                <a:cs typeface="Times New Roman" pitchFamily="18" charset="0"/>
              </a:rPr>
              <a:t> Для </a:t>
            </a:r>
            <a:r>
              <a:rPr lang="en-US" altLang="ru-RU" sz="18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1800" b="1" i="1" baseline="-25000" dirty="0">
                <a:solidFill>
                  <a:schemeClr val="accent2"/>
                </a:solidFill>
                <a:cs typeface="Times New Roman" pitchFamily="18" charset="0"/>
              </a:rPr>
              <a:t>2</a:t>
            </a:r>
          </a:p>
          <a:p>
            <a:pPr eaLnBrk="1" hangingPunct="1">
              <a:defRPr/>
            </a:pPr>
            <a:endParaRPr lang="ru-RU" altLang="ru-RU" sz="1800" dirty="0">
              <a:solidFill>
                <a:schemeClr val="accent2"/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ru-RU" altLang="ru-RU" sz="1800" dirty="0">
              <a:solidFill>
                <a:schemeClr val="accent2"/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ru-RU" altLang="ru-RU" sz="1800" dirty="0">
              <a:solidFill>
                <a:schemeClr val="accent2"/>
              </a:solidFill>
              <a:cs typeface="Times New Roman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800" dirty="0">
                <a:solidFill>
                  <a:schemeClr val="accent2"/>
                </a:solidFill>
                <a:cs typeface="Times New Roman" pitchFamily="18" charset="0"/>
              </a:rPr>
              <a:t>Для </a:t>
            </a:r>
            <a:r>
              <a:rPr lang="en-US" altLang="ru-RU" sz="18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1800" b="1" i="1" baseline="-25000" dirty="0">
                <a:solidFill>
                  <a:schemeClr val="accent2"/>
                </a:solidFill>
                <a:cs typeface="Times New Roman" pitchFamily="18" charset="0"/>
              </a:rPr>
              <a:t>3</a:t>
            </a:r>
            <a:endParaRPr lang="ru-RU" altLang="ru-RU" sz="1800" dirty="0">
              <a:solidFill>
                <a:schemeClr val="accent2"/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ru-RU" altLang="ru-RU" sz="1800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9BF4293-31F5-4DB9-9D2B-0312CD255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28676" name="Object 2">
            <a:extLst>
              <a:ext uri="{FF2B5EF4-FFF2-40B4-BE49-F238E27FC236}">
                <a16:creationId xmlns:a16="http://schemas.microsoft.com/office/drawing/2014/main" id="{2AC0E058-1A9B-4C3B-B79C-F2F3DC35B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7363" y="1916113"/>
          <a:ext cx="38528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Уравнение" r:id="rId3" imgW="2400300" imgH="266700" progId="Equation.3">
                  <p:embed/>
                </p:oleObj>
              </mc:Choice>
              <mc:Fallback>
                <p:oleObj name="Уравнение" r:id="rId3" imgW="2400300" imgH="266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1916113"/>
                        <a:ext cx="38528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4">
            <a:extLst>
              <a:ext uri="{FF2B5EF4-FFF2-40B4-BE49-F238E27FC236}">
                <a16:creationId xmlns:a16="http://schemas.microsoft.com/office/drawing/2014/main" id="{94011C30-1B1A-4527-BB15-5A7559523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28678" name="Object 3">
            <a:extLst>
              <a:ext uri="{FF2B5EF4-FFF2-40B4-BE49-F238E27FC236}">
                <a16:creationId xmlns:a16="http://schemas.microsoft.com/office/drawing/2014/main" id="{EA4C53B5-292D-4C24-84A3-4634C0AA3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8" y="2349500"/>
          <a:ext cx="90392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Уравнение" r:id="rId5" imgW="6502400" imgH="482600" progId="Equation.3">
                  <p:embed/>
                </p:oleObj>
              </mc:Choice>
              <mc:Fallback>
                <p:oleObj name="Уравнение" r:id="rId5" imgW="65024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2349500"/>
                        <a:ext cx="90392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6">
            <a:extLst>
              <a:ext uri="{FF2B5EF4-FFF2-40B4-BE49-F238E27FC236}">
                <a16:creationId xmlns:a16="http://schemas.microsoft.com/office/drawing/2014/main" id="{BAD1315E-07F8-4AEE-A1A0-9DA9D8426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28680" name="Object 4">
            <a:extLst>
              <a:ext uri="{FF2B5EF4-FFF2-40B4-BE49-F238E27FC236}">
                <a16:creationId xmlns:a16="http://schemas.microsoft.com/office/drawing/2014/main" id="{6E55A3F3-AAA1-4B8B-83F9-95453C9C1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5788" y="3232150"/>
          <a:ext cx="49149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Уравнение" r:id="rId7" imgW="3060700" imgH="254000" progId="Equation.3">
                  <p:embed/>
                </p:oleObj>
              </mc:Choice>
              <mc:Fallback>
                <p:oleObj name="Уравнение" r:id="rId7" imgW="30607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3232150"/>
                        <a:ext cx="49149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8">
            <a:extLst>
              <a:ext uri="{FF2B5EF4-FFF2-40B4-BE49-F238E27FC236}">
                <a16:creationId xmlns:a16="http://schemas.microsoft.com/office/drawing/2014/main" id="{8C4DBF17-47D2-462C-AE74-870837527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28682" name="Object 5">
            <a:extLst>
              <a:ext uri="{FF2B5EF4-FFF2-40B4-BE49-F238E27FC236}">
                <a16:creationId xmlns:a16="http://schemas.microsoft.com/office/drawing/2014/main" id="{B8C412C6-3FCF-43A7-AC7B-9598F97ED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13" y="3689350"/>
          <a:ext cx="8824912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Уравнение" r:id="rId9" imgW="6057900" imgH="800100" progId="Equation.3">
                  <p:embed/>
                </p:oleObj>
              </mc:Choice>
              <mc:Fallback>
                <p:oleObj name="Уравнение" r:id="rId9" imgW="6057900" imgH="800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3689350"/>
                        <a:ext cx="8824912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10">
            <a:extLst>
              <a:ext uri="{FF2B5EF4-FFF2-40B4-BE49-F238E27FC236}">
                <a16:creationId xmlns:a16="http://schemas.microsoft.com/office/drawing/2014/main" id="{0C7B13EA-34DB-430B-9531-41F18743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28684" name="Object 6">
            <a:extLst>
              <a:ext uri="{FF2B5EF4-FFF2-40B4-BE49-F238E27FC236}">
                <a16:creationId xmlns:a16="http://schemas.microsoft.com/office/drawing/2014/main" id="{022E40A2-2566-403F-8CAB-DBB5F89634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3400" y="4849813"/>
          <a:ext cx="48656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Уравнение" r:id="rId11" imgW="3035300" imgH="266700" progId="Equation.3">
                  <p:embed/>
                </p:oleObj>
              </mc:Choice>
              <mc:Fallback>
                <p:oleObj name="Уравнение" r:id="rId11" imgW="3035300" imgH="26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4849813"/>
                        <a:ext cx="486568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2">
            <a:extLst>
              <a:ext uri="{FF2B5EF4-FFF2-40B4-BE49-F238E27FC236}">
                <a16:creationId xmlns:a16="http://schemas.microsoft.com/office/drawing/2014/main" id="{C59D267B-AA65-400E-9E82-798AF3743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28686" name="Object 7">
            <a:extLst>
              <a:ext uri="{FF2B5EF4-FFF2-40B4-BE49-F238E27FC236}">
                <a16:creationId xmlns:a16="http://schemas.microsoft.com/office/drawing/2014/main" id="{13567D58-AE97-4AA0-9B72-B8D7176FBA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8" y="5454650"/>
          <a:ext cx="88169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Уравнение" r:id="rId13" imgW="5753100" imgH="749300" progId="Equation.3">
                  <p:embed/>
                </p:oleObj>
              </mc:Choice>
              <mc:Fallback>
                <p:oleObj name="Уравнение" r:id="rId13" imgW="5753100" imgH="749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5454650"/>
                        <a:ext cx="88169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A9ACAE44-D8CC-4514-A4F1-418DE4831801}"/>
              </a:ext>
            </a:extLst>
          </p:cNvPr>
          <p:cNvSpPr txBox="1">
            <a:spLocks/>
          </p:cNvSpPr>
          <p:nvPr/>
        </p:nvSpPr>
        <p:spPr>
          <a:xfrm>
            <a:off x="502836" y="260648"/>
            <a:ext cx="8229600" cy="114300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нечеткого логического вывода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Содержимое 2">
            <a:extLst>
              <a:ext uri="{FF2B5EF4-FFF2-40B4-BE49-F238E27FC236}">
                <a16:creationId xmlns:a16="http://schemas.microsoft.com/office/drawing/2014/main" id="{E63C67C1-9271-4854-8032-83AC5A5F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6525" indent="0"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Правила приобретут следующий вид:</a:t>
            </a:r>
          </a:p>
          <a:p>
            <a:pPr algn="ctr"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altLang="ru-RU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ru-RU" sz="1800" b="1" i="1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r>
              <a:rPr lang="ru-RU" altLang="ru-RU" sz="18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= «Если </a:t>
            </a:r>
            <a:r>
              <a:rPr lang="ru-RU" altLang="ru-RU" sz="1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С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 = </a:t>
            </a:r>
            <a:r>
              <a:rPr lang="ru-RU" altLang="ru-RU" sz="1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18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, </a:t>
            </a:r>
            <a:r>
              <a:rPr lang="en-US" altLang="ru-RU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 = </a:t>
            </a:r>
            <a:r>
              <a:rPr lang="en-US" altLang="ru-RU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»</a:t>
            </a:r>
          </a:p>
          <a:p>
            <a:pPr algn="ctr"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fr-FR" altLang="ru-RU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ru-RU" sz="1800" b="1" i="1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ru-RU" altLang="ru-RU" sz="18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 = 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«Если</a:t>
            </a:r>
            <a:r>
              <a:rPr lang="ru-RU" altLang="ru-RU" sz="18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fr-FR" altLang="ru-RU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 = </a:t>
            </a:r>
            <a:r>
              <a:rPr lang="ru-RU" altLang="ru-RU" sz="1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18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, то </a:t>
            </a:r>
            <a:r>
              <a:rPr lang="fr-FR" altLang="ru-RU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 = </a:t>
            </a:r>
            <a:r>
              <a:rPr lang="en-US" altLang="ru-RU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»</a:t>
            </a:r>
            <a:r>
              <a:rPr lang="ru-RU" altLang="ru-RU" sz="18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algn="ctr"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fr-FR" altLang="ru-RU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ru-RU" sz="1800" b="1" i="1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3</a:t>
            </a:r>
            <a:r>
              <a:rPr lang="ru-RU" altLang="ru-RU" sz="18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 = 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«Если </a:t>
            </a:r>
            <a:r>
              <a:rPr lang="fr-FR" altLang="ru-RU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 = </a:t>
            </a:r>
            <a:r>
              <a:rPr lang="ru-RU" altLang="ru-RU" sz="1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18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3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, то  </a:t>
            </a:r>
            <a:r>
              <a:rPr lang="fr-FR" altLang="ru-RU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 = </a:t>
            </a:r>
            <a:r>
              <a:rPr lang="fr-FR" altLang="ru-RU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»</a:t>
            </a:r>
          </a:p>
          <a:p>
            <a:pPr marL="136525" indent="0"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Используя для преобразования правил импликацию </a:t>
            </a:r>
            <a:r>
              <a:rPr lang="ru-RU" altLang="ru-RU" sz="1800" dirty="0" err="1">
                <a:solidFill>
                  <a:schemeClr val="bg1"/>
                </a:solidFill>
                <a:cs typeface="Times New Roman" panose="02020603050405020304" pitchFamily="18" charset="0"/>
              </a:rPr>
              <a:t>Лукасевича</a:t>
            </a:r>
            <a:endParaRPr lang="ru-RU" altLang="ru-RU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136525" indent="0"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получим нечеткие отношения </a:t>
            </a:r>
            <a:r>
              <a:rPr lang="en-US" altLang="ru-RU" sz="1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ru-RU" sz="1800" i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ru-RU" altLang="ru-RU" sz="1800" i="1" dirty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en-US" altLang="ru-RU" sz="1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ru-RU" sz="1800" i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ru-RU" altLang="ru-RU" sz="1800" i="1" dirty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en-US" altLang="ru-RU" sz="1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ru-RU" sz="1800" i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на </a:t>
            </a:r>
            <a:r>
              <a:rPr lang="en-US" altLang="ru-RU" sz="1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x J</a:t>
            </a:r>
          </a:p>
          <a:p>
            <a:pPr eaLnBrk="1" hangingPunct="1">
              <a:defRPr/>
            </a:pPr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136525" indent="0"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Правило М</a:t>
            </a:r>
            <a:r>
              <a:rPr lang="ru-RU" altLang="ru-RU" sz="1800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: </a:t>
            </a:r>
            <a:r>
              <a:rPr lang="en-US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{0,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29;</a:t>
            </a:r>
            <a:r>
              <a:rPr lang="en-US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0,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71;</a:t>
            </a:r>
            <a:r>
              <a:rPr lang="en-US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0,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29</a:t>
            </a:r>
            <a:r>
              <a:rPr lang="en-US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}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– значения</a:t>
            </a:r>
            <a:r>
              <a:rPr lang="en-US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    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; </a:t>
            </a:r>
            <a:r>
              <a:rPr lang="fr-FR" alt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– значение </a:t>
            </a:r>
          </a:p>
          <a:p>
            <a:pPr eaLnBrk="1" hangingPunct="1">
              <a:defRPr/>
            </a:pPr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4258222-10A3-4BA5-81B8-FA0C2F3B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29700" name="Object 2">
            <a:extLst>
              <a:ext uri="{FF2B5EF4-FFF2-40B4-BE49-F238E27FC236}">
                <a16:creationId xmlns:a16="http://schemas.microsoft.com/office/drawing/2014/main" id="{B385957A-8AE5-4390-AF95-25A47511D6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3284538"/>
          <a:ext cx="3114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6" name="Формула" r:id="rId3" imgW="1651000" imgH="228600" progId="Equation.3">
                  <p:embed/>
                </p:oleObj>
              </mc:Choice>
              <mc:Fallback>
                <p:oleObj name="Формула" r:id="rId3" imgW="165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284538"/>
                        <a:ext cx="3114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636E7B7-2BF9-4CBB-B821-64FA1A1CA853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5157788"/>
          <a:ext cx="8640764" cy="149701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49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3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03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4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24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88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425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160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60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endParaRPr lang="ru-RU" sz="1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</a:t>
                      </a:r>
                      <a:endParaRPr lang="ru-RU" sz="1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</a:t>
                      </a:r>
                      <a:endParaRPr lang="ru-RU" sz="1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</a:t>
                      </a:r>
                      <a:endParaRPr lang="ru-RU" sz="1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</a:t>
                      </a:r>
                      <a:endParaRPr lang="ru-RU" sz="1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5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6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(а</a:t>
                      </a:r>
                      <a:r>
                        <a:rPr lang="ru-RU" sz="16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25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6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(а</a:t>
                      </a:r>
                      <a:r>
                        <a:rPr lang="ru-RU" sz="16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25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6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(а</a:t>
                      </a:r>
                      <a:r>
                        <a:rPr lang="ru-RU" sz="16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F47C917-3F81-4802-98BC-FE6AC145AE06}"/>
              </a:ext>
            </a:extLst>
          </p:cNvPr>
          <p:cNvSpPr txBox="1">
            <a:spLocks/>
          </p:cNvSpPr>
          <p:nvPr/>
        </p:nvSpPr>
        <p:spPr>
          <a:xfrm>
            <a:off x="502836" y="260648"/>
            <a:ext cx="8229600" cy="114300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нечеткого логического вывода</a:t>
            </a:r>
          </a:p>
        </p:txBody>
      </p:sp>
      <p:graphicFrame>
        <p:nvGraphicFramePr>
          <p:cNvPr id="29758" name="Объект 3">
            <a:extLst>
              <a:ext uri="{FF2B5EF4-FFF2-40B4-BE49-F238E27FC236}">
                <a16:creationId xmlns:a16="http://schemas.microsoft.com/office/drawing/2014/main" id="{DD4FF9A1-946A-4A85-AFBC-81FE230A5F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5025" y="4486275"/>
          <a:ext cx="5032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7" name="Уравнение" r:id="rId5" imgW="266469" imgH="241091" progId="Equation.3">
                  <p:embed/>
                </p:oleObj>
              </mc:Choice>
              <mc:Fallback>
                <p:oleObj name="Уравнение" r:id="rId5" imgW="266469" imgH="241091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4486275"/>
                        <a:ext cx="5032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9" name="Объект 4">
            <a:extLst>
              <a:ext uri="{FF2B5EF4-FFF2-40B4-BE49-F238E27FC236}">
                <a16:creationId xmlns:a16="http://schemas.microsoft.com/office/drawing/2014/main" id="{D26278DA-FBAF-4621-87D6-FC64A1C68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5250" y="4486275"/>
          <a:ext cx="5032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Формула" r:id="rId7" imgW="266469" imgH="241091" progId="Equation.3">
                  <p:embed/>
                </p:oleObj>
              </mc:Choice>
              <mc:Fallback>
                <p:oleObj name="Формула" r:id="rId7" imgW="266469" imgH="241091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4486275"/>
                        <a:ext cx="5032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3DEA22A-98B2-4568-ADB2-DD021FF80CD9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744663"/>
          <a:ext cx="8208960" cy="113188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11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8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8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4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2972">
                <a:tc>
                  <a:txBody>
                    <a:bodyPr/>
                    <a:lstStyle/>
                    <a:p>
                      <a:pPr indent="0" algn="just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</a:rPr>
                        <a:t>0</a:t>
                      </a:r>
                      <a:endParaRPr lang="ru-RU" sz="1600" dirty="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</a:rPr>
                        <a:t>0,1</a:t>
                      </a:r>
                      <a:endParaRPr lang="ru-RU" sz="1600" dirty="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</a:rPr>
                        <a:t>0,2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</a:rPr>
                        <a:t>0,3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</a:rPr>
                        <a:t>0,4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</a:rPr>
                        <a:t>0,5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</a:rPr>
                        <a:t>0,6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</a:rPr>
                        <a:t>0,7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</a:rPr>
                        <a:t>0,8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</a:rPr>
                        <a:t>0,9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</a:rPr>
                        <a:t>1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indent="0" algn="just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D</a:t>
                      </a:r>
                      <a:r>
                        <a:rPr lang="ru-RU" sz="1600" baseline="-25000">
                          <a:latin typeface="+mn-lt"/>
                        </a:rPr>
                        <a:t>2</a:t>
                      </a:r>
                      <a:r>
                        <a:rPr lang="ru-RU" sz="1600">
                          <a:latin typeface="+mn-lt"/>
                        </a:rPr>
                        <a:t>(а</a:t>
                      </a:r>
                      <a:r>
                        <a:rPr lang="ru-RU" sz="1600" baseline="-25000">
                          <a:latin typeface="+mn-lt"/>
                        </a:rPr>
                        <a:t>1</a:t>
                      </a:r>
                      <a:r>
                        <a:rPr lang="ru-RU" sz="1600">
                          <a:latin typeface="+mn-lt"/>
                        </a:rPr>
                        <a:t>)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indent="0" algn="just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D</a:t>
                      </a:r>
                      <a:r>
                        <a:rPr lang="ru-RU" sz="1600" baseline="-25000">
                          <a:latin typeface="+mn-lt"/>
                        </a:rPr>
                        <a:t>2</a:t>
                      </a:r>
                      <a:r>
                        <a:rPr lang="ru-RU" sz="1600">
                          <a:latin typeface="+mn-lt"/>
                        </a:rPr>
                        <a:t>(а</a:t>
                      </a:r>
                      <a:r>
                        <a:rPr lang="ru-RU" sz="1600" baseline="-25000">
                          <a:latin typeface="+mn-lt"/>
                        </a:rPr>
                        <a:t>2</a:t>
                      </a:r>
                      <a:r>
                        <a:rPr lang="ru-RU" sz="1600">
                          <a:latin typeface="+mn-lt"/>
                        </a:rPr>
                        <a:t>)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0,57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indent="0" algn="just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D</a:t>
                      </a:r>
                      <a:r>
                        <a:rPr lang="ru-RU" sz="1600" baseline="-25000">
                          <a:latin typeface="+mn-lt"/>
                        </a:rPr>
                        <a:t>2</a:t>
                      </a:r>
                      <a:r>
                        <a:rPr lang="ru-RU" sz="1600">
                          <a:latin typeface="+mn-lt"/>
                        </a:rPr>
                        <a:t>(а</a:t>
                      </a:r>
                      <a:r>
                        <a:rPr lang="ru-RU" sz="1600" baseline="-25000">
                          <a:latin typeface="+mn-lt"/>
                        </a:rPr>
                        <a:t>3</a:t>
                      </a:r>
                      <a:r>
                        <a:rPr lang="ru-RU" sz="1600">
                          <a:latin typeface="+mn-lt"/>
                        </a:rPr>
                        <a:t>)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1618C6C-383B-4E32-BCAD-DC5E52CADC2A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3592513"/>
          <a:ext cx="8208960" cy="113188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11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8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8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4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2972">
                <a:tc>
                  <a:txBody>
                    <a:bodyPr/>
                    <a:lstStyle/>
                    <a:p>
                      <a:pPr indent="0" algn="just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</a:rPr>
                        <a:t>0</a:t>
                      </a:r>
                      <a:endParaRPr lang="ru-RU" sz="1600" dirty="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</a:rPr>
                        <a:t>0,1</a:t>
                      </a:r>
                      <a:endParaRPr lang="ru-RU" sz="1600" dirty="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</a:rPr>
                        <a:t>0,2</a:t>
                      </a:r>
                      <a:endParaRPr lang="ru-RU" sz="1600" dirty="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</a:rPr>
                        <a:t>0,3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</a:rPr>
                        <a:t>0,4</a:t>
                      </a:r>
                      <a:endParaRPr lang="ru-RU" sz="1600" dirty="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</a:rPr>
                        <a:t>0,5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</a:rPr>
                        <a:t>0,6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</a:rPr>
                        <a:t>0,7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</a:rPr>
                        <a:t>0,8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</a:rPr>
                        <a:t>0,9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</a:rPr>
                        <a:t>1</a:t>
                      </a:r>
                      <a:endParaRPr lang="ru-RU" sz="1600" dirty="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indent="0" algn="just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D</a:t>
                      </a:r>
                      <a:r>
                        <a:rPr lang="ru-RU" sz="1600" baseline="-25000">
                          <a:latin typeface="+mn-lt"/>
                        </a:rPr>
                        <a:t>3</a:t>
                      </a:r>
                      <a:r>
                        <a:rPr lang="ru-RU" sz="1600">
                          <a:latin typeface="+mn-lt"/>
                        </a:rPr>
                        <a:t>(а</a:t>
                      </a:r>
                      <a:r>
                        <a:rPr lang="ru-RU" sz="1600" baseline="-25000">
                          <a:latin typeface="+mn-lt"/>
                        </a:rPr>
                        <a:t>1</a:t>
                      </a:r>
                      <a:r>
                        <a:rPr lang="ru-RU" sz="1600">
                          <a:latin typeface="+mn-lt"/>
                        </a:rPr>
                        <a:t>)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indent="0" algn="just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D</a:t>
                      </a:r>
                      <a:r>
                        <a:rPr lang="ru-RU" sz="1600" baseline="-25000">
                          <a:latin typeface="+mn-lt"/>
                        </a:rPr>
                        <a:t>3</a:t>
                      </a:r>
                      <a:r>
                        <a:rPr lang="ru-RU" sz="1600">
                          <a:latin typeface="+mn-lt"/>
                        </a:rPr>
                        <a:t>(а</a:t>
                      </a:r>
                      <a:r>
                        <a:rPr lang="ru-RU" sz="1600" baseline="-25000">
                          <a:latin typeface="+mn-lt"/>
                        </a:rPr>
                        <a:t>2</a:t>
                      </a:r>
                      <a:r>
                        <a:rPr lang="ru-RU" sz="1600">
                          <a:latin typeface="+mn-lt"/>
                        </a:rPr>
                        <a:t>)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indent="0" algn="just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D</a:t>
                      </a:r>
                      <a:r>
                        <a:rPr lang="ru-RU" sz="1600" baseline="-25000">
                          <a:latin typeface="+mn-lt"/>
                        </a:rPr>
                        <a:t>3</a:t>
                      </a:r>
                      <a:r>
                        <a:rPr lang="ru-RU" sz="1600">
                          <a:latin typeface="+mn-lt"/>
                        </a:rPr>
                        <a:t>(а</a:t>
                      </a:r>
                      <a:r>
                        <a:rPr lang="ru-RU" sz="1600" baseline="-25000">
                          <a:latin typeface="+mn-lt"/>
                        </a:rPr>
                        <a:t>3</a:t>
                      </a:r>
                      <a:r>
                        <a:rPr lang="ru-RU" sz="1600">
                          <a:latin typeface="+mn-lt"/>
                        </a:rPr>
                        <a:t>)</a:t>
                      </a:r>
                      <a:endParaRPr lang="ru-RU" sz="1600">
                        <a:solidFill>
                          <a:schemeClr val="accent2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6679A2-AF02-4646-84FA-A962D3C99878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5195888"/>
          <a:ext cx="8137525" cy="1689100"/>
        </p:xfrm>
        <a:graphic>
          <a:graphicData uri="http://schemas.openxmlformats.org/drawingml/2006/table">
            <a:tbl>
              <a:tblPr/>
              <a:tblGrid>
                <a:gridCol w="70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165100" algn="just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211" marR="6821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just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211" marR="68211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211" marR="682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211" marR="6821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211" marR="6821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211" marR="6821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0,4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211" marR="6821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0,5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211" marR="6821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0,6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211" marR="6821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0,7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211" marR="6821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0,8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211" marR="6821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0,9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211" marR="6821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211" marR="68211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 rowSpan="3">
                  <a:txBody>
                    <a:bodyPr/>
                    <a:lstStyle/>
                    <a:p>
                      <a:pPr marL="0" marR="0" lvl="0" indent="165100" algn="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D=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211" marR="6821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just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211" marR="68211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65100" algn="just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211" marR="68211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65100" algn="just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211" marR="68211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0,81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67551B4-CFB5-4089-A348-CB8830CF66BA}"/>
              </a:ext>
            </a:extLst>
          </p:cNvPr>
          <p:cNvSpPr txBox="1">
            <a:spLocks/>
          </p:cNvSpPr>
          <p:nvPr/>
        </p:nvSpPr>
        <p:spPr>
          <a:xfrm>
            <a:off x="502836" y="125760"/>
            <a:ext cx="8229600" cy="114300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нечеткого логического вывода</a:t>
            </a:r>
          </a:p>
        </p:txBody>
      </p:sp>
      <p:sp>
        <p:nvSpPr>
          <p:cNvPr id="38056" name="Прямоугольник 7">
            <a:extLst>
              <a:ext uri="{FF2B5EF4-FFF2-40B4-BE49-F238E27FC236}">
                <a16:creationId xmlns:a16="http://schemas.microsoft.com/office/drawing/2014/main" id="{CCC91A82-853E-4DE1-9993-7D809518D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97425"/>
            <a:ext cx="7345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и в результате их пересечения  функциональное решение </a:t>
            </a:r>
            <a:r>
              <a:rPr lang="en-US" altLang="ru-RU" sz="1800" i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D</a:t>
            </a:r>
            <a:r>
              <a:rPr lang="ru-RU" altLang="ru-RU" sz="1800" i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altLang="ru-RU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081" name="Прямоугольник 1">
            <a:extLst>
              <a:ext uri="{FF2B5EF4-FFF2-40B4-BE49-F238E27FC236}">
                <a16:creationId xmlns:a16="http://schemas.microsoft.com/office/drawing/2014/main" id="{DD433B90-679F-45AD-A5E0-FE4C486D2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8" y="1282700"/>
            <a:ext cx="8667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6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Правило М</a:t>
            </a:r>
            <a:r>
              <a:rPr lang="ru-RU" altLang="ru-RU" baseline="-250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2</a:t>
            </a:r>
            <a:r>
              <a:rPr lang="ru-RU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{0,54</a:t>
            </a:r>
            <a:r>
              <a:rPr lang="ru-RU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;</a:t>
            </a:r>
            <a:r>
              <a:rPr lang="en-US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0,43</a:t>
            </a:r>
            <a:r>
              <a:rPr lang="ru-RU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;</a:t>
            </a:r>
            <a:r>
              <a:rPr lang="en-US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0,7}</a:t>
            </a:r>
            <a:r>
              <a:rPr lang="ru-RU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– значения</a:t>
            </a:r>
            <a:r>
              <a:rPr lang="en-US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    </a:t>
            </a:r>
            <a:r>
              <a:rPr lang="ru-RU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; </a:t>
            </a:r>
            <a:r>
              <a:rPr lang="en-US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1-</a:t>
            </a:r>
            <a:r>
              <a:rPr lang="fr-FR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Y</a:t>
            </a:r>
            <a:r>
              <a:rPr lang="ru-RU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– значение </a:t>
            </a:r>
          </a:p>
        </p:txBody>
      </p:sp>
      <p:graphicFrame>
        <p:nvGraphicFramePr>
          <p:cNvPr id="30890" name="Объект 3">
            <a:extLst>
              <a:ext uri="{FF2B5EF4-FFF2-40B4-BE49-F238E27FC236}">
                <a16:creationId xmlns:a16="http://schemas.microsoft.com/office/drawing/2014/main" id="{D554F5B0-706D-47A7-A2B3-753BA2FD3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1196975"/>
          <a:ext cx="5032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6" name="Уравнение" r:id="rId3" imgW="266469" imgH="241091" progId="Equation.3">
                  <p:embed/>
                </p:oleObj>
              </mc:Choice>
              <mc:Fallback>
                <p:oleObj name="Уравнение" r:id="rId3" imgW="266469" imgH="241091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196975"/>
                        <a:ext cx="5032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1" name="Объект 4">
            <a:extLst>
              <a:ext uri="{FF2B5EF4-FFF2-40B4-BE49-F238E27FC236}">
                <a16:creationId xmlns:a16="http://schemas.microsoft.com/office/drawing/2014/main" id="{A78EBA53-6949-47FB-B8C2-BA9DAA9F4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1196975"/>
          <a:ext cx="5032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7" name="Формула" r:id="rId5" imgW="266469" imgH="241091" progId="Equation.3">
                  <p:embed/>
                </p:oleObj>
              </mc:Choice>
              <mc:Fallback>
                <p:oleObj name="Формула" r:id="rId5" imgW="266469" imgH="241091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196975"/>
                        <a:ext cx="50323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84" name="Прямоугольник 9">
            <a:extLst>
              <a:ext uri="{FF2B5EF4-FFF2-40B4-BE49-F238E27FC236}">
                <a16:creationId xmlns:a16="http://schemas.microsoft.com/office/drawing/2014/main" id="{8A069BA5-B718-4FB2-AFA2-3413EF451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2927350"/>
            <a:ext cx="8667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6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Правило М</a:t>
            </a:r>
            <a:r>
              <a:rPr lang="ru-RU" altLang="ru-RU" baseline="-250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3</a:t>
            </a:r>
            <a:r>
              <a:rPr lang="ru-RU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{0,</a:t>
            </a:r>
            <a:r>
              <a:rPr lang="ru-RU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29;</a:t>
            </a:r>
            <a:r>
              <a:rPr lang="en-US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0,</a:t>
            </a:r>
            <a:r>
              <a:rPr lang="ru-RU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57;</a:t>
            </a:r>
            <a:r>
              <a:rPr lang="en-US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0,</a:t>
            </a:r>
            <a:r>
              <a:rPr lang="ru-RU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14</a:t>
            </a:r>
            <a:r>
              <a:rPr lang="en-US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}</a:t>
            </a:r>
            <a:r>
              <a:rPr lang="ru-RU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– значения</a:t>
            </a:r>
            <a:r>
              <a:rPr lang="en-US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    </a:t>
            </a:r>
            <a:r>
              <a:rPr lang="ru-RU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; если </a:t>
            </a:r>
            <a:r>
              <a:rPr lang="en-US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x&lt;1, </a:t>
            </a:r>
            <a:r>
              <a:rPr lang="ru-RU" alt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то 0 – значение       , если х = 1, то 1 – значение </a:t>
            </a:r>
          </a:p>
        </p:txBody>
      </p:sp>
      <p:graphicFrame>
        <p:nvGraphicFramePr>
          <p:cNvPr id="30893" name="Объект 3">
            <a:extLst>
              <a:ext uri="{FF2B5EF4-FFF2-40B4-BE49-F238E27FC236}">
                <a16:creationId xmlns:a16="http://schemas.microsoft.com/office/drawing/2014/main" id="{630368D9-A99C-45EA-B9F1-930F98417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840038"/>
          <a:ext cx="50323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8" name="Уравнение" r:id="rId7" imgW="266469" imgH="241091" progId="Equation.3">
                  <p:embed/>
                </p:oleObj>
              </mc:Choice>
              <mc:Fallback>
                <p:oleObj name="Уравнение" r:id="rId7" imgW="266469" imgH="241091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840038"/>
                        <a:ext cx="50323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4" name="Объект 4">
            <a:extLst>
              <a:ext uri="{FF2B5EF4-FFF2-40B4-BE49-F238E27FC236}">
                <a16:creationId xmlns:a16="http://schemas.microsoft.com/office/drawing/2014/main" id="{D7EAE604-C72A-4F71-868B-6EB8DA2B6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2901950"/>
          <a:ext cx="5032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9" name="Формула" r:id="rId8" imgW="266469" imgH="241091" progId="Equation.3">
                  <p:embed/>
                </p:oleObj>
              </mc:Choice>
              <mc:Fallback>
                <p:oleObj name="Формула" r:id="rId8" imgW="266469" imgH="241091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901950"/>
                        <a:ext cx="50323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5" name="Объект 4">
            <a:extLst>
              <a:ext uri="{FF2B5EF4-FFF2-40B4-BE49-F238E27FC236}">
                <a16:creationId xmlns:a16="http://schemas.microsoft.com/office/drawing/2014/main" id="{BB51E7A9-E4B3-4E53-AD8F-E24E5C343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138488"/>
          <a:ext cx="50323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0" name="Формула" r:id="rId9" imgW="266469" imgH="241091" progId="Equation.3">
                  <p:embed/>
                </p:oleObj>
              </mc:Choice>
              <mc:Fallback>
                <p:oleObj name="Формула" r:id="rId9" imgW="266469" imgH="241091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138488"/>
                        <a:ext cx="50323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6BDA0-8ACE-48DB-BDE6-AE9127AC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Постановка задачи</a:t>
            </a:r>
          </a:p>
        </p:txBody>
      </p:sp>
      <p:sp>
        <p:nvSpPr>
          <p:cNvPr id="5123" name="Содержимое 2">
            <a:extLst>
              <a:ext uri="{FF2B5EF4-FFF2-40B4-BE49-F238E27FC236}">
                <a16:creationId xmlns:a16="http://schemas.microsoft.com/office/drawing/2014/main" id="{9DA43C61-C538-4B6E-869D-D305551B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ru-RU" altLang="ru-RU" u="sng">
                <a:solidFill>
                  <a:srgbClr val="00B050"/>
                </a:solidFill>
              </a:rPr>
              <a:t>Главной целью </a:t>
            </a:r>
            <a:r>
              <a:rPr lang="ru-RU" altLang="ru-RU">
                <a:solidFill>
                  <a:schemeClr val="accent2"/>
                </a:solidFill>
              </a:rPr>
              <a:t>ЛПР является выбор университета с целью дальнейшего обучения а аспирантуре по направлению «Информатика и вычислительная техника». 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ru-RU" altLang="ru-RU">
              <a:solidFill>
                <a:schemeClr val="accent2"/>
              </a:solidFill>
            </a:endParaRP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ru-RU" altLang="ru-RU">
                <a:solidFill>
                  <a:schemeClr val="accent2"/>
                </a:solidFill>
              </a:rPr>
              <a:t>Объем ресурсов абитуриента ограничен, а форма обучения не важна. Рассматривается также вариант оплаты обучения за каждый отдельный семестр.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Прямоугольник 3">
            <a:extLst>
              <a:ext uri="{FF2B5EF4-FFF2-40B4-BE49-F238E27FC236}">
                <a16:creationId xmlns:a16="http://schemas.microsoft.com/office/drawing/2014/main" id="{4B457DFF-55AD-4150-9702-4E0C88AD0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05038"/>
            <a:ext cx="828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Теперь применим процедуру для сравнения нечетких подмножеств в единичном интервале для получения наилучшего решения на основе точечных оценок.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chemeClr val="bg1"/>
                </a:solidFill>
                <a:cs typeface="Times New Roman" panose="02020603050405020304" pitchFamily="18" charset="0"/>
              </a:rPr>
              <a:t>Для первой альтернативы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A0AAC5E-5B05-4E7A-AEB0-02B6345A4D79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3500438"/>
          <a:ext cx="7704138" cy="636588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8294">
                <a:tc>
                  <a:txBody>
                    <a:bodyPr/>
                    <a:lstStyle/>
                    <a:p>
                      <a:pPr marL="0" marR="0" lvl="0" indent="165100" algn="just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0,6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0,7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0,8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0,9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94">
                <a:tc>
                  <a:txBody>
                    <a:bodyPr/>
                    <a:lstStyle/>
                    <a:p>
                      <a:pPr marL="0" marR="0" lvl="0" indent="165100" algn="just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0,66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0,56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0,46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1774" name="Группа 9">
            <a:extLst>
              <a:ext uri="{FF2B5EF4-FFF2-40B4-BE49-F238E27FC236}">
                <a16:creationId xmlns:a16="http://schemas.microsoft.com/office/drawing/2014/main" id="{B975EDF0-95EB-41B4-AE75-D50FACA114DD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508500"/>
            <a:ext cx="8526463" cy="647700"/>
            <a:chOff x="294398" y="3789040"/>
            <a:chExt cx="8526074" cy="646331"/>
          </a:xfrm>
        </p:grpSpPr>
        <p:graphicFrame>
          <p:nvGraphicFramePr>
            <p:cNvPr id="31778" name="Object 2">
              <a:extLst>
                <a:ext uri="{FF2B5EF4-FFF2-40B4-BE49-F238E27FC236}">
                  <a16:creationId xmlns:a16="http://schemas.microsoft.com/office/drawing/2014/main" id="{8A63D4CC-A68C-4680-A254-08A6E9A1D5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7904" y="3861048"/>
            <a:ext cx="405045" cy="3750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7" name="Формула" r:id="rId3" imgW="253890" imgH="241195" progId="Equation.3">
                    <p:embed/>
                  </p:oleObj>
                </mc:Choice>
                <mc:Fallback>
                  <p:oleObj name="Формула" r:id="rId3" imgW="253890" imgH="241195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3861048"/>
                          <a:ext cx="405045" cy="3750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9" name="Object 3">
              <a:extLst>
                <a:ext uri="{FF2B5EF4-FFF2-40B4-BE49-F238E27FC236}">
                  <a16:creationId xmlns:a16="http://schemas.microsoft.com/office/drawing/2014/main" id="{4FE44B29-33D5-4F02-ADDE-1CEAC6CBF8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64088" y="3861048"/>
            <a:ext cx="780087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8" name="Формула" r:id="rId5" imgW="495085" imgH="228501" progId="Equation.3">
                    <p:embed/>
                  </p:oleObj>
                </mc:Choice>
                <mc:Fallback>
                  <p:oleObj name="Формула" r:id="rId5" imgW="495085" imgH="228501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088" y="3861048"/>
                          <a:ext cx="780087" cy="360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0" name="Rectangle 3">
              <a:extLst>
                <a:ext uri="{FF2B5EF4-FFF2-40B4-BE49-F238E27FC236}">
                  <a16:creationId xmlns:a16="http://schemas.microsoft.com/office/drawing/2014/main" id="{C83CCFC1-1842-4685-B483-073C09761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98" y="3789040"/>
              <a:ext cx="852607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buChar char="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buChar char="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buChar char="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buChar char="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chemeClr val="bg1"/>
                  </a:solidFill>
                  <a:cs typeface="Times New Roman" panose="02020603050405020304" pitchFamily="18" charset="0"/>
                </a:rPr>
                <a:t>Вычисляем уровневые множества         и мощность               такого множества по формуле</a:t>
              </a:r>
            </a:p>
          </p:txBody>
        </p:sp>
      </p:grpSp>
      <p:sp>
        <p:nvSpPr>
          <p:cNvPr id="31775" name="Rectangle 7">
            <a:extLst>
              <a:ext uri="{FF2B5EF4-FFF2-40B4-BE49-F238E27FC236}">
                <a16:creationId xmlns:a16="http://schemas.microsoft.com/office/drawing/2014/main" id="{EC1A42E0-7451-400F-93F3-9515F9C34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31776" name="Object 4">
            <a:extLst>
              <a:ext uri="{FF2B5EF4-FFF2-40B4-BE49-F238E27FC236}">
                <a16:creationId xmlns:a16="http://schemas.microsoft.com/office/drawing/2014/main" id="{A5580BB8-5E48-4B2E-B5E1-E432F8652F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4613" y="5143500"/>
          <a:ext cx="21145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Формула" r:id="rId7" imgW="1054100" imgH="444500" progId="Equation.3">
                  <p:embed/>
                </p:oleObj>
              </mc:Choice>
              <mc:Fallback>
                <p:oleObj name="Формула" r:id="rId7" imgW="10541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5143500"/>
                        <a:ext cx="21145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641D9AB-4BDF-4656-97FC-9CD92F0AD7A3}"/>
              </a:ext>
            </a:extLst>
          </p:cNvPr>
          <p:cNvSpPr txBox="1">
            <a:spLocks/>
          </p:cNvSpPr>
          <p:nvPr/>
        </p:nvSpPr>
        <p:spPr>
          <a:xfrm>
            <a:off x="502836" y="260648"/>
            <a:ext cx="8229600" cy="114300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нечеткого логического вывода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Содержимое 2">
            <a:extLst>
              <a:ext uri="{FF2B5EF4-FFF2-40B4-BE49-F238E27FC236}">
                <a16:creationId xmlns:a16="http://schemas.microsoft.com/office/drawing/2014/main" id="{740BD63B-8141-41F2-A621-E37CDF8B8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341438"/>
            <a:ext cx="8229600" cy="395922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0 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&lt; α  &lt; 0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,46; </a:t>
            </a:r>
            <a:r>
              <a:rPr lang="en-US" altLang="ru-RU" sz="2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d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α = 0,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46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2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r>
              <a:rPr lang="en-US" altLang="ru-RU" sz="2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α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 = 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{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0; 0,1; 0,2; 0,3; 0,4; 0,5; 0,6; 0,7; 0,8; 0,9; 1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}</a:t>
            </a:r>
            <a:endParaRPr lang="ru-RU" altLang="ru-RU" sz="24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2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2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r>
              <a:rPr lang="en-US" altLang="ru-RU" sz="2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α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) = 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5,5/11=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0,5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0,46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&lt; 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α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  &lt; 0,56; </a:t>
            </a:r>
            <a:r>
              <a:rPr lang="en-US" altLang="ru-RU" sz="2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d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α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 = 0,1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2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r>
              <a:rPr lang="en-US" altLang="ru-RU" sz="2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α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 = {0; 0,1; 0,2; 0,3; 0,4; 0,5; 0,6; 0,7; 0,8; 0,9}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2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2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r>
              <a:rPr lang="en-US" altLang="ru-RU" sz="2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α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) = (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5,5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-1)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/10=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0,45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0,56 &lt; 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α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  &lt; 0,66; </a:t>
            </a:r>
            <a:r>
              <a:rPr lang="en-US" altLang="ru-RU" sz="2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d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α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 = 0,1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2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r>
              <a:rPr lang="en-US" altLang="ru-RU" sz="2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α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 = {0; 0,1; 0,2; 0,3; 0,4; 0,5; 0,6; 0,7; 0,8}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2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2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r>
              <a:rPr lang="en-US" altLang="ru-RU" sz="2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α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) = (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5,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5-1-0,9)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/9=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0,4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0,66 &lt; 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α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  &lt; 0,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71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; </a:t>
            </a:r>
            <a:r>
              <a:rPr lang="en-US" altLang="ru-RU" sz="2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d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α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 = 0,05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2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r>
              <a:rPr lang="en-US" altLang="ru-RU" sz="2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α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 = {0; 0,1; 0,2; 0,3; 0,4; 0,5; 0,6; 0,7}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2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2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r>
              <a:rPr lang="en-US" altLang="ru-RU" sz="2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α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) = (5,5-1-0,9-0,8)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/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8</a:t>
            </a:r>
            <a:r>
              <a:rPr lang="en-US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=</a:t>
            </a:r>
            <a:r>
              <a:rPr lang="ru-RU" altLang="ru-RU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0,35</a:t>
            </a:r>
          </a:p>
          <a:p>
            <a:pPr marL="136525" indent="0" eaLnBrk="1" hangingPunct="1">
              <a:buClr>
                <a:schemeClr val="accent2"/>
              </a:buClr>
              <a:buFont typeface="Wingdings 2" panose="05020102010507070707" pitchFamily="18" charset="2"/>
              <a:buNone/>
              <a:defRPr/>
            </a:pPr>
            <a:endParaRPr lang="ru-RU" altLang="ru-RU" sz="16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600" dirty="0">
                <a:solidFill>
                  <a:schemeClr val="accent2"/>
                </a:solidFill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defRPr/>
            </a:pPr>
            <a:endParaRPr lang="ru-RU" altLang="ru-RU" sz="16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600" dirty="0">
                <a:solidFill>
                  <a:schemeClr val="accent2"/>
                </a:solidFill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defRPr/>
            </a:pPr>
            <a:endParaRPr lang="ru-RU" altLang="ru-RU" sz="1600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F2723E8-E98A-458F-9057-0A5780734AD9}"/>
              </a:ext>
            </a:extLst>
          </p:cNvPr>
          <p:cNvSpPr txBox="1">
            <a:spLocks/>
          </p:cNvSpPr>
          <p:nvPr/>
        </p:nvSpPr>
        <p:spPr>
          <a:xfrm>
            <a:off x="502836" y="116632"/>
            <a:ext cx="8229600" cy="114300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нечеткого логического вывода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Содержимое 2">
            <a:extLst>
              <a:ext uri="{FF2B5EF4-FFF2-40B4-BE49-F238E27FC236}">
                <a16:creationId xmlns:a16="http://schemas.microsoft.com/office/drawing/2014/main" id="{9EEB42B4-12CE-4AC2-8C1C-A6556DBF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4365625"/>
            <a:ext cx="8424862" cy="2519363"/>
          </a:xfrm>
        </p:spPr>
        <p:txBody>
          <a:bodyPr/>
          <a:lstStyle/>
          <a:p>
            <a:pPr marL="136525" indent="0"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Найдем точечную оценку </a:t>
            </a:r>
            <a:r>
              <a:rPr lang="ru-RU" altLang="ru-RU" sz="1800" i="1" dirty="0">
                <a:solidFill>
                  <a:schemeClr val="bg1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800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altLang="ru-RU" sz="1800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defRPr/>
            </a:pPr>
            <a:endParaRPr lang="ru-RU" altLang="ru-RU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i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ru-RU" sz="1800" i="1" dirty="0">
                <a:solidFill>
                  <a:schemeClr val="bg1"/>
                </a:solidFill>
                <a:cs typeface="Times New Roman" panose="02020603050405020304" pitchFamily="18" charset="0"/>
              </a:rPr>
              <a:t>F</a:t>
            </a:r>
            <a:r>
              <a:rPr lang="en-US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en-US" altLang="ru-RU" sz="1800" i="1" dirty="0">
                <a:solidFill>
                  <a:schemeClr val="bg1"/>
                </a:solidFill>
                <a:cs typeface="Times New Roman" panose="02020603050405020304" pitchFamily="18" charset="0"/>
              </a:rPr>
              <a:t>E</a:t>
            </a:r>
            <a:r>
              <a:rPr lang="en-US" altLang="ru-RU" sz="1800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) = 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(0,5*0,46 + 0,45*0,1 + 0,4*0,1 + 0,35*0,05) / 0,71 = 0,333 / 0,71 = 0,468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ru-RU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ru-RU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ru-RU" altLang="ru-RU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0,468</a:t>
            </a:r>
            <a:endParaRPr lang="ru-RU" altLang="ru-RU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17A7273-F705-4396-B218-1697EE44E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33796" name="Object 2">
            <a:extLst>
              <a:ext uri="{FF2B5EF4-FFF2-40B4-BE49-F238E27FC236}">
                <a16:creationId xmlns:a16="http://schemas.microsoft.com/office/drawing/2014/main" id="{B225C053-29A1-4176-AC4C-3B7383307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9025" y="4724400"/>
          <a:ext cx="30861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Формула" r:id="rId3" imgW="1778000" imgH="457200" progId="Equation.3">
                  <p:embed/>
                </p:oleObj>
              </mc:Choice>
              <mc:Fallback>
                <p:oleObj name="Формула" r:id="rId3" imgW="1778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4724400"/>
                        <a:ext cx="30861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641AD30-5735-467E-92C9-CACD23A9EACC}"/>
              </a:ext>
            </a:extLst>
          </p:cNvPr>
          <p:cNvSpPr txBox="1">
            <a:spLocks/>
          </p:cNvSpPr>
          <p:nvPr/>
        </p:nvSpPr>
        <p:spPr>
          <a:xfrm>
            <a:off x="502836" y="260648"/>
            <a:ext cx="8229600" cy="114300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нечеткого логического вывода</a:t>
            </a:r>
          </a:p>
        </p:txBody>
      </p:sp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C56D7A9B-213E-4367-AB74-41CEB285A857}"/>
              </a:ext>
            </a:extLst>
          </p:cNvPr>
          <p:cNvGraphicFramePr>
            <a:graphicFrameLocks/>
          </p:cNvGraphicFramePr>
          <p:nvPr/>
        </p:nvGraphicFramePr>
        <p:xfrm>
          <a:off x="1403648" y="1561630"/>
          <a:ext cx="5981003" cy="280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8913" name="Прямая соединительная линия 38912">
            <a:extLst>
              <a:ext uri="{FF2B5EF4-FFF2-40B4-BE49-F238E27FC236}">
                <a16:creationId xmlns:a16="http://schemas.microsoft.com/office/drawing/2014/main" id="{D32DA9DB-0166-416F-BDD7-3A34C1217782}"/>
              </a:ext>
            </a:extLst>
          </p:cNvPr>
          <p:cNvCxnSpPr/>
          <p:nvPr/>
        </p:nvCxnSpPr>
        <p:spPr>
          <a:xfrm flipV="1">
            <a:off x="3492500" y="1989138"/>
            <a:ext cx="0" cy="2087562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917" name="Прямоугольник 38916">
            <a:extLst>
              <a:ext uri="{FF2B5EF4-FFF2-40B4-BE49-F238E27FC236}">
                <a16:creationId xmlns:a16="http://schemas.microsoft.com/office/drawing/2014/main" id="{A3F7A1DC-2A8A-47E0-92A6-46FC58D97461}"/>
              </a:ext>
            </a:extLst>
          </p:cNvPr>
          <p:cNvSpPr/>
          <p:nvPr/>
        </p:nvSpPr>
        <p:spPr>
          <a:xfrm>
            <a:off x="3608388" y="3770313"/>
            <a:ext cx="530225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ru-RU" sz="1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0,</a:t>
            </a:r>
            <a:r>
              <a:rPr lang="ru-RU" altLang="ru-RU" sz="1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468</a:t>
            </a:r>
            <a:endParaRPr lang="ru-RU" sz="1200" b="1" dirty="0">
              <a:latin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Содержимое 2">
            <a:extLst>
              <a:ext uri="{FF2B5EF4-FFF2-40B4-BE49-F238E27FC236}">
                <a16:creationId xmlns:a16="http://schemas.microsoft.com/office/drawing/2014/main" id="{FC1F68E7-AC95-4E63-AACE-128AE150B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8" y="1557338"/>
            <a:ext cx="8229600" cy="4175125"/>
          </a:xfrm>
        </p:spPr>
        <p:txBody>
          <a:bodyPr/>
          <a:lstStyle/>
          <a:p>
            <a:pPr marL="136525" indent="0"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второй альтернативы</a:t>
            </a:r>
          </a:p>
          <a:p>
            <a:pPr eaLnBrk="1" hangingPunct="1">
              <a:defRPr/>
            </a:pPr>
            <a:endParaRPr lang="ru-RU" altLang="ru-RU" sz="18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0 </a:t>
            </a:r>
            <a:r>
              <a:rPr lang="en-US" altLang="ru-RU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α  &lt; 0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,29; </a:t>
            </a:r>
            <a:r>
              <a:rPr lang="en-US" altLang="ru-RU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= 0,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29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8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 = </a:t>
            </a:r>
            <a:r>
              <a:rPr lang="en-US" altLang="ru-RU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0; 0,1; 0,2; 0,3; 0,4; 0,5; 0,6; 0,7; 0,8; 0,9; 1</a:t>
            </a:r>
            <a:r>
              <a:rPr lang="en-US" altLang="ru-RU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8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) = 5,5/11 = 0,5 </a:t>
            </a:r>
          </a:p>
          <a:p>
            <a:pPr marL="136525" indent="0" eaLnBrk="1" hangingPunct="1">
              <a:buClr>
                <a:schemeClr val="accent2"/>
              </a:buClr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0,29 &lt; </a:t>
            </a:r>
            <a:r>
              <a:rPr lang="en-US" altLang="ru-RU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  &lt; 0,39; </a:t>
            </a:r>
            <a:r>
              <a:rPr lang="en-US" altLang="ru-RU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 = 0,1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8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 = {0,1; 0,2; 0,3; 0,4; 0,5; 0,6; 0,7; 0,8; 0,9; 1}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8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) = (5,5-0)/10 = 0,55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0,39 &lt; </a:t>
            </a:r>
            <a:r>
              <a:rPr lang="en-US" altLang="ru-RU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  &lt; </a:t>
            </a:r>
            <a:r>
              <a:rPr lang="en-US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0,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43; </a:t>
            </a:r>
            <a:r>
              <a:rPr lang="en-US" altLang="ru-RU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 = 0,</a:t>
            </a:r>
            <a:r>
              <a:rPr lang="en-US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04</a:t>
            </a:r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8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 = {0,2; 0,3; 0,4; 0,5; 0,6; 0,7; 0,8; 0,9}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8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) = (5,5-0-0,1)/9=0,6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0,43 &lt; </a:t>
            </a:r>
            <a:r>
              <a:rPr lang="en-US" altLang="ru-RU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  &lt; </a:t>
            </a:r>
            <a:r>
              <a:rPr lang="en-US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0,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57; </a:t>
            </a:r>
            <a:r>
              <a:rPr lang="en-US" altLang="ru-RU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 = 0,14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8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 = {1}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8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) = (5,5-0,9-0,8-0,7-0,6-0,5-0,4-0,3-0,2-0,1-0)/1=1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136525" indent="0" eaLnBrk="1" hangingPunct="1">
              <a:buFont typeface="Wingdings 2" panose="05020102010507070707" pitchFamily="18" charset="2"/>
              <a:buNone/>
              <a:defRPr/>
            </a:pPr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DF1D325-D09A-45E5-9591-87E56C24CD1D}"/>
              </a:ext>
            </a:extLst>
          </p:cNvPr>
          <p:cNvGraphicFramePr>
            <a:graphicFrameLocks noGrp="1"/>
          </p:cNvGraphicFramePr>
          <p:nvPr/>
        </p:nvGraphicFramePr>
        <p:xfrm>
          <a:off x="746125" y="1989138"/>
          <a:ext cx="7858127" cy="636588"/>
        </p:xfrm>
        <a:graphic>
          <a:graphicData uri="http://schemas.openxmlformats.org/drawingml/2006/table">
            <a:tbl>
              <a:tblPr/>
              <a:tblGrid>
                <a:gridCol w="50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15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8294">
                <a:tc>
                  <a:txBody>
                    <a:bodyPr/>
                    <a:lstStyle/>
                    <a:p>
                      <a:pPr marL="0" marR="0" lvl="0" indent="165100" algn="just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0,7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0,8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0,9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94">
                <a:tc>
                  <a:txBody>
                    <a:bodyPr/>
                    <a:lstStyle/>
                    <a:p>
                      <a:pPr marL="0" marR="0" lvl="0" indent="165100" algn="just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16FA952-12F4-4B7D-9883-CC360D3E120E}"/>
              </a:ext>
            </a:extLst>
          </p:cNvPr>
          <p:cNvSpPr txBox="1">
            <a:spLocks/>
          </p:cNvSpPr>
          <p:nvPr/>
        </p:nvSpPr>
        <p:spPr>
          <a:xfrm>
            <a:off x="502836" y="260648"/>
            <a:ext cx="8229600" cy="114300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нечеткого логического вывода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Содержимое 2">
            <a:extLst>
              <a:ext uri="{FF2B5EF4-FFF2-40B4-BE49-F238E27FC236}">
                <a16:creationId xmlns:a16="http://schemas.microsoft.com/office/drawing/2014/main" id="{29605723-064D-4AF8-8C1F-BA47AECA9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3" y="5445125"/>
            <a:ext cx="8229600" cy="141287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Найдем точечную оценку </a:t>
            </a:r>
            <a:r>
              <a:rPr lang="ru-RU" altLang="ru-RU" sz="1800" i="1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800" baseline="-2500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ru-RU" sz="1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en-US" altLang="ru-RU" sz="1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1800" baseline="-2500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) = (0,5*0,29 + 0,55*0,1 + 0,6*0,04 + 1*0,14) / 0,57 = 0,</a:t>
            </a:r>
            <a:r>
              <a:rPr lang="en-US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364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 / 0,57 = 0,639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ru-RU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sz="1800" b="1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ru-RU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1800" b="1" baseline="-2500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ru-RU" altLang="ru-RU" sz="1800" b="1">
                <a:solidFill>
                  <a:srgbClr val="FF0000"/>
                </a:solidFill>
                <a:cs typeface="Times New Roman" panose="02020603050405020304" pitchFamily="18" charset="0"/>
              </a:rPr>
              <a:t>) = 0,639</a:t>
            </a:r>
            <a:endParaRPr lang="ru-RU" altLang="ru-RU" sz="180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110D640-C445-407E-A888-53C7DED73BD5}"/>
              </a:ext>
            </a:extLst>
          </p:cNvPr>
          <p:cNvSpPr txBox="1">
            <a:spLocks/>
          </p:cNvSpPr>
          <p:nvPr/>
        </p:nvSpPr>
        <p:spPr>
          <a:xfrm>
            <a:off x="502836" y="260648"/>
            <a:ext cx="8229600" cy="114300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нечеткого логического вывода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B92FF59-412F-490E-8FC8-F3419BA37DAD}"/>
              </a:ext>
            </a:extLst>
          </p:cNvPr>
          <p:cNvGraphicFramePr>
            <a:graphicFrameLocks/>
          </p:cNvGraphicFramePr>
          <p:nvPr/>
        </p:nvGraphicFramePr>
        <p:xfrm>
          <a:off x="1399309" y="1780309"/>
          <a:ext cx="6345382" cy="3297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865A123-0947-498A-A1F1-4D19571C3AFF}"/>
              </a:ext>
            </a:extLst>
          </p:cNvPr>
          <p:cNvCxnSpPr/>
          <p:nvPr/>
        </p:nvCxnSpPr>
        <p:spPr>
          <a:xfrm flipV="1">
            <a:off x="4284663" y="2133600"/>
            <a:ext cx="0" cy="2663825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5916EF6-32B6-4491-A23D-D49A8A5A03CE}"/>
              </a:ext>
            </a:extLst>
          </p:cNvPr>
          <p:cNvSpPr/>
          <p:nvPr/>
        </p:nvSpPr>
        <p:spPr>
          <a:xfrm>
            <a:off x="4284663" y="4491038"/>
            <a:ext cx="530225" cy="2778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ru-RU" sz="1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0,</a:t>
            </a:r>
            <a:r>
              <a:rPr lang="ru-RU" altLang="ru-RU" sz="1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639</a:t>
            </a:r>
            <a:endParaRPr lang="ru-RU" sz="1200" b="1" dirty="0">
              <a:latin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Содержимое 2">
            <a:extLst>
              <a:ext uri="{FF2B5EF4-FFF2-40B4-BE49-F238E27FC236}">
                <a16:creationId xmlns:a16="http://schemas.microsoft.com/office/drawing/2014/main" id="{546FD7E2-4337-405E-A80A-361E78BA0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8" y="1557338"/>
            <a:ext cx="8229600" cy="4175125"/>
          </a:xfrm>
        </p:spPr>
        <p:txBody>
          <a:bodyPr/>
          <a:lstStyle/>
          <a:p>
            <a:pPr marL="136525" indent="0"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третьей альтернативы</a:t>
            </a:r>
          </a:p>
          <a:p>
            <a:pPr eaLnBrk="1" hangingPunct="1">
              <a:defRPr/>
            </a:pPr>
            <a:endParaRPr lang="ru-RU" altLang="ru-RU" sz="18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0 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α  &lt; 0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,3; </a:t>
            </a:r>
            <a:r>
              <a:rPr lang="en-US" altLang="ru-RU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= 0,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= 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0; 0,1; 0,2; 0,3; 0,4; 0,5; 0,6; 0,7; 0,8; 0,9; 1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altLang="ru-RU" sz="14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) = 0,5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0,3 &lt; 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 &lt; 0,4; </a:t>
            </a:r>
            <a:r>
              <a:rPr lang="en-US" altLang="ru-RU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= 0,1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= {0; 0,1; 0,2; 0,3; 0,4; 0,5; 0,6; 0,7; 0,8; 0,9}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) = 0,45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0,4 &lt; 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 &lt; 0,5; </a:t>
            </a:r>
            <a:r>
              <a:rPr lang="en-US" altLang="ru-RU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= 0,1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= {0; 0,1; 0,2; 0,3; 0,4; 0,5; 0,6; 0,7; 0,8}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) = 0,4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0,5 &lt; 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 &lt; </a:t>
            </a:r>
            <a:r>
              <a:rPr lang="en-US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0,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6; </a:t>
            </a:r>
            <a:r>
              <a:rPr lang="en-US" altLang="ru-RU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= 0,1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= {0; 0,1; 0,2; 0,3; 0,4; 0,5; 0,6; 0,7}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) = 0,35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0,6 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α  &lt; 0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,7; </a:t>
            </a:r>
            <a:r>
              <a:rPr lang="en-US" altLang="ru-RU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= 0,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= 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0; 0,1; 0,2; 0,3; 0,4; 0,5; 0,6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altLang="ru-RU" sz="14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) = 0,3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endParaRPr lang="ru-RU" altLang="ru-RU" sz="14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endParaRPr lang="ru-RU" altLang="ru-RU" sz="14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endParaRPr lang="ru-RU" altLang="ru-RU" sz="14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136525" indent="0" eaLnBrk="1" hangingPunct="1">
              <a:buFont typeface="Wingdings 2" panose="05020102010507070707" pitchFamily="18" charset="2"/>
              <a:buNone/>
              <a:defRPr/>
            </a:pPr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87FD98C-B5FC-4E65-A4D0-404E5E098AC2}"/>
              </a:ext>
            </a:extLst>
          </p:cNvPr>
          <p:cNvGraphicFramePr>
            <a:graphicFrameLocks noGrp="1"/>
          </p:cNvGraphicFramePr>
          <p:nvPr/>
        </p:nvGraphicFramePr>
        <p:xfrm>
          <a:off x="746125" y="1989138"/>
          <a:ext cx="7858127" cy="636588"/>
        </p:xfrm>
        <a:graphic>
          <a:graphicData uri="http://schemas.openxmlformats.org/drawingml/2006/table">
            <a:tbl>
              <a:tblPr/>
              <a:tblGrid>
                <a:gridCol w="50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15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8294">
                <a:tc>
                  <a:txBody>
                    <a:bodyPr/>
                    <a:lstStyle/>
                    <a:p>
                      <a:pPr marL="0" marR="0" lvl="0" indent="165100" algn="just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0,7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0,8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0,9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94">
                <a:tc>
                  <a:txBody>
                    <a:bodyPr/>
                    <a:lstStyle/>
                    <a:p>
                      <a:pPr marL="0" marR="0" lvl="0" indent="165100" algn="just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0,81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22E5A11-DE09-49EB-91CF-D838216D1866}"/>
              </a:ext>
            </a:extLst>
          </p:cNvPr>
          <p:cNvSpPr txBox="1">
            <a:spLocks/>
          </p:cNvSpPr>
          <p:nvPr/>
        </p:nvSpPr>
        <p:spPr>
          <a:xfrm>
            <a:off x="502836" y="260648"/>
            <a:ext cx="8229600" cy="114300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нечеткого логического вывода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Содержимое 2">
            <a:extLst>
              <a:ext uri="{FF2B5EF4-FFF2-40B4-BE49-F238E27FC236}">
                <a16:creationId xmlns:a16="http://schemas.microsoft.com/office/drawing/2014/main" id="{9F59547F-A8CB-4224-B319-20AA8901E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8" y="1557338"/>
            <a:ext cx="8229600" cy="4175125"/>
          </a:xfrm>
        </p:spPr>
        <p:txBody>
          <a:bodyPr/>
          <a:lstStyle/>
          <a:p>
            <a:pPr marL="136525" indent="0"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третьей альтернативы</a:t>
            </a:r>
          </a:p>
          <a:p>
            <a:pPr eaLnBrk="1" hangingPunct="1">
              <a:defRPr/>
            </a:pPr>
            <a:endParaRPr lang="ru-RU" altLang="ru-RU" sz="18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0,7 &lt; 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 &lt; 0,71; </a:t>
            </a:r>
            <a:r>
              <a:rPr lang="en-US" altLang="ru-RU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= 0,1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= {0; 0,1; 0,2; 0,3; 0,4; 0,5}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) = (0+0,1+0,2+0,3+0,4+0,5)/6  = 0</a:t>
            </a:r>
            <a:r>
              <a:rPr lang="en-US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,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25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0,71 &lt; 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 &lt; 0,8; </a:t>
            </a:r>
            <a:r>
              <a:rPr lang="en-US" altLang="ru-RU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= 0,</a:t>
            </a:r>
            <a:r>
              <a:rPr lang="en-US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04</a:t>
            </a:r>
            <a:endParaRPr lang="ru-RU" altLang="ru-RU" sz="14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= {0,1; 0,2; 0,3; 0,4; 0,5}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) = (0,1+0,2+0,3+0,4+0,5)/5  = 0,3</a:t>
            </a:r>
          </a:p>
          <a:p>
            <a:pPr marL="136525" indent="0" eaLnBrk="1" hangingPunct="1">
              <a:buClr>
                <a:schemeClr val="accent2"/>
              </a:buClr>
              <a:buFont typeface="Wingdings 2" panose="05020102010507070707" pitchFamily="18" charset="2"/>
              <a:buNone/>
              <a:defRPr/>
            </a:pP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0,8 &lt; 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 &lt; </a:t>
            </a:r>
            <a:r>
              <a:rPr lang="en-US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0,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81; </a:t>
            </a:r>
            <a:r>
              <a:rPr lang="en-US" altLang="ru-RU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= 0,3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= {0,1; 0,2; 0,3; 0,4}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) = (0,1+0,2+0,3+0,4)/4 = 0,25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Для 0,81 &lt; 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 &lt; </a:t>
            </a:r>
            <a:r>
              <a:rPr lang="en-US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0,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86; </a:t>
            </a:r>
            <a:r>
              <a:rPr lang="en-US" altLang="ru-RU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= 0,25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 = {0,2; 0,3; 0,4}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М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4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4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1400" dirty="0">
                <a:solidFill>
                  <a:schemeClr val="accent2"/>
                </a:solidFill>
                <a:cs typeface="Times New Roman" panose="02020603050405020304" pitchFamily="18" charset="0"/>
              </a:rPr>
              <a:t>) = (0,2+0,3+0,4)/3 = 0,3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endParaRPr lang="ru-RU" altLang="ru-RU" sz="14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136525" indent="0" eaLnBrk="1" hangingPunct="1">
              <a:buFont typeface="Wingdings 2" panose="05020102010507070707" pitchFamily="18" charset="2"/>
              <a:buNone/>
              <a:defRPr/>
            </a:pPr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FF75417-C6E2-4037-BA04-FC7009F06E65}"/>
              </a:ext>
            </a:extLst>
          </p:cNvPr>
          <p:cNvGraphicFramePr>
            <a:graphicFrameLocks noGrp="1"/>
          </p:cNvGraphicFramePr>
          <p:nvPr/>
        </p:nvGraphicFramePr>
        <p:xfrm>
          <a:off x="746125" y="1989138"/>
          <a:ext cx="7858127" cy="636588"/>
        </p:xfrm>
        <a:graphic>
          <a:graphicData uri="http://schemas.openxmlformats.org/drawingml/2006/table">
            <a:tbl>
              <a:tblPr/>
              <a:tblGrid>
                <a:gridCol w="50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15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8294">
                <a:tc>
                  <a:txBody>
                    <a:bodyPr/>
                    <a:lstStyle/>
                    <a:p>
                      <a:pPr marL="0" marR="0" lvl="0" indent="165100" algn="just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0,7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0,8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0,9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94">
                <a:tc>
                  <a:txBody>
                    <a:bodyPr/>
                    <a:lstStyle/>
                    <a:p>
                      <a:pPr marL="0" marR="0" lvl="0" indent="165100" algn="just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0,81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DED906E-DB9A-4BA3-BD71-E4D8C564E968}"/>
              </a:ext>
            </a:extLst>
          </p:cNvPr>
          <p:cNvSpPr txBox="1">
            <a:spLocks/>
          </p:cNvSpPr>
          <p:nvPr/>
        </p:nvSpPr>
        <p:spPr>
          <a:xfrm>
            <a:off x="502836" y="260648"/>
            <a:ext cx="8229600" cy="114300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нечеткого логического вывода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 вправо 4">
            <a:extLst>
              <a:ext uri="{FF2B5EF4-FFF2-40B4-BE49-F238E27FC236}">
                <a16:creationId xmlns:a16="http://schemas.microsoft.com/office/drawing/2014/main" id="{A97C4B17-58F0-49E4-ACFB-000D27C28BE4}"/>
              </a:ext>
            </a:extLst>
          </p:cNvPr>
          <p:cNvSpPr/>
          <p:nvPr/>
        </p:nvSpPr>
        <p:spPr>
          <a:xfrm>
            <a:off x="1476375" y="6308725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D78650C-32E7-4722-9D5E-E5AA7DF1E2ED}"/>
              </a:ext>
            </a:extLst>
          </p:cNvPr>
          <p:cNvSpPr/>
          <p:nvPr/>
        </p:nvSpPr>
        <p:spPr>
          <a:xfrm>
            <a:off x="2627784" y="6165304"/>
            <a:ext cx="626469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Максимальную оценку имеет вторая альтернатива, следовательно, она является наиболее предпочтительной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E8D6FFE-CB39-412A-9A46-ACF8AED6A771}"/>
              </a:ext>
            </a:extLst>
          </p:cNvPr>
          <p:cNvSpPr txBox="1">
            <a:spLocks/>
          </p:cNvSpPr>
          <p:nvPr/>
        </p:nvSpPr>
        <p:spPr>
          <a:xfrm>
            <a:off x="502836" y="260648"/>
            <a:ext cx="8229600" cy="114300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нечеткого логического вывода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4A980D8F-9B75-444C-B59F-4A3CFB14CACD}"/>
              </a:ext>
            </a:extLst>
          </p:cNvPr>
          <p:cNvGraphicFramePr>
            <a:graphicFrameLocks/>
          </p:cNvGraphicFramePr>
          <p:nvPr/>
        </p:nvGraphicFramePr>
        <p:xfrm>
          <a:off x="1331640" y="1556792"/>
          <a:ext cx="655272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20" name="Содержимое 2">
            <a:extLst>
              <a:ext uri="{FF2B5EF4-FFF2-40B4-BE49-F238E27FC236}">
                <a16:creationId xmlns:a16="http://schemas.microsoft.com/office/drawing/2014/main" id="{E4EEDB8A-91D6-4406-AE11-0AE8C793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5075238"/>
            <a:ext cx="8229600" cy="141287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Найдем точечную оценку </a:t>
            </a:r>
            <a:r>
              <a:rPr lang="ru-RU" altLang="ru-RU" sz="1800" i="1">
                <a:solidFill>
                  <a:schemeClr val="accent2"/>
                </a:solidFill>
                <a:cs typeface="Times New Roman" panose="02020603050405020304" pitchFamily="18" charset="0"/>
              </a:rPr>
              <a:t>Е</a:t>
            </a:r>
            <a:r>
              <a:rPr lang="ru-RU" altLang="ru-RU" sz="1800" baseline="-25000">
                <a:solidFill>
                  <a:schemeClr val="accent2"/>
                </a:solidFill>
                <a:cs typeface="Times New Roman" panose="02020603050405020304" pitchFamily="18" charset="0"/>
              </a:rPr>
              <a:t>3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ru-RU" sz="1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en-US" altLang="ru-RU" sz="1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1800" baseline="-25000">
                <a:solidFill>
                  <a:schemeClr val="accent2"/>
                </a:solidFill>
                <a:cs typeface="Times New Roman" panose="02020603050405020304" pitchFamily="18" charset="0"/>
              </a:rPr>
              <a:t>3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) = (0,5*0,3 + 0,45*0,1 + 0,4*0,1 + 0,35*0,1 + 0,3*0,1 + 0,25*0,01 +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+ 0,3*0,09 + 0,25* 0,01 + 0,3*0,05) / 0,86 = 0,</a:t>
            </a:r>
            <a:r>
              <a:rPr lang="en-US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3</a:t>
            </a: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47/ 0,86 = 0,403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ru-RU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sz="1800" b="1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ru-RU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1800" b="1" baseline="-2500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r>
              <a:rPr lang="ru-RU" altLang="ru-RU" sz="1800" b="1">
                <a:solidFill>
                  <a:srgbClr val="FF0000"/>
                </a:solidFill>
                <a:cs typeface="Times New Roman" panose="02020603050405020304" pitchFamily="18" charset="0"/>
              </a:rPr>
              <a:t>) = 0,403</a:t>
            </a:r>
            <a:endParaRPr lang="ru-RU" altLang="ru-RU" sz="180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72C282D-ED27-419F-B7EB-818DEFED4FB6}"/>
              </a:ext>
            </a:extLst>
          </p:cNvPr>
          <p:cNvCxnSpPr/>
          <p:nvPr/>
        </p:nvCxnSpPr>
        <p:spPr>
          <a:xfrm flipV="1">
            <a:off x="3249613" y="2060575"/>
            <a:ext cx="0" cy="2663825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24B4914-6549-4CD8-BEBB-50EB7DEA93F4}"/>
              </a:ext>
            </a:extLst>
          </p:cNvPr>
          <p:cNvSpPr/>
          <p:nvPr/>
        </p:nvSpPr>
        <p:spPr>
          <a:xfrm>
            <a:off x="3321050" y="4418013"/>
            <a:ext cx="530225" cy="2778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ru-RU" sz="1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0,376</a:t>
            </a:r>
            <a:endParaRPr lang="ru-RU" sz="1200" b="1" dirty="0">
              <a:latin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0793A15-F162-4472-9E5F-6D09C943A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2465387"/>
            <a:ext cx="8229600" cy="8112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Способ С. </a:t>
            </a: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аддитивной свертки</a:t>
            </a: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38A1A641-F7BC-4FB7-8821-05468B923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65E1F668-466F-4A1C-B8B3-83E1D1A8B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45062" name="Rectangle 8">
            <a:extLst>
              <a:ext uri="{FF2B5EF4-FFF2-40B4-BE49-F238E27FC236}">
                <a16:creationId xmlns:a16="http://schemas.microsoft.com/office/drawing/2014/main" id="{B5D394D5-32E9-41F0-99B5-0DEAE930E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45063" name="Rectangle 10">
            <a:extLst>
              <a:ext uri="{FF2B5EF4-FFF2-40B4-BE49-F238E27FC236}">
                <a16:creationId xmlns:a16="http://schemas.microsoft.com/office/drawing/2014/main" id="{77F3709E-D5AD-4C74-A334-35FBC827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45064" name="Rectangle 12">
            <a:extLst>
              <a:ext uri="{FF2B5EF4-FFF2-40B4-BE49-F238E27FC236}">
                <a16:creationId xmlns:a16="http://schemas.microsoft.com/office/drawing/2014/main" id="{84C18E66-9681-4A6B-BC98-93181CDB3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45065" name="Rectangle 14">
            <a:extLst>
              <a:ext uri="{FF2B5EF4-FFF2-40B4-BE49-F238E27FC236}">
                <a16:creationId xmlns:a16="http://schemas.microsoft.com/office/drawing/2014/main" id="{143B3669-E37A-442D-BA22-18BBD5272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Содержимое 2">
            <a:extLst>
              <a:ext uri="{FF2B5EF4-FFF2-40B4-BE49-F238E27FC236}">
                <a16:creationId xmlns:a16="http://schemas.microsoft.com/office/drawing/2014/main" id="{E04B4598-181E-4F31-82CE-3F09933C2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57250"/>
            <a:ext cx="8229600" cy="4708525"/>
          </a:xfrm>
        </p:spPr>
        <p:txBody>
          <a:bodyPr/>
          <a:lstStyle/>
          <a:p>
            <a:pPr eaLnBrk="1" hangingPunct="1"/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Важность </a:t>
            </a:r>
            <a:r>
              <a:rPr lang="ru-RU" altLang="ru-RU" sz="1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критериев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 (</a:t>
            </a:r>
            <a:r>
              <a:rPr lang="ru-RU" altLang="ru-RU" sz="18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С</a:t>
            </a:r>
            <a:r>
              <a:rPr lang="en-US" altLang="ru-RU" sz="1800" i="1" baseline="-25000" dirty="0" err="1">
                <a:solidFill>
                  <a:schemeClr val="accent2"/>
                </a:solidFill>
                <a:cs typeface="Times New Roman" panose="02020603050405020304" pitchFamily="18" charset="0"/>
              </a:rPr>
              <a:t>i</a:t>
            </a:r>
            <a:r>
              <a:rPr lang="ru-RU" altLang="ru-RU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) будет задана треугольными нечеткими числами с функциями принадлежности следующего вида:</a:t>
            </a:r>
          </a:p>
          <a:p>
            <a:pPr eaLnBrk="1" hangingPunct="1"/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E6364D2-FCE3-4874-9F2D-FA0941CE2DBF}"/>
              </a:ext>
            </a:extLst>
          </p:cNvPr>
          <p:cNvGraphicFramePr>
            <a:graphicFrameLocks noGrp="1"/>
          </p:cNvGraphicFramePr>
          <p:nvPr/>
        </p:nvGraphicFramePr>
        <p:xfrm>
          <a:off x="1285875" y="2071688"/>
          <a:ext cx="5976939" cy="109728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200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0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0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1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0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/>
                        <a:t>Важный 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В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0,4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0,7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1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/>
                        <a:t>Очень важный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ОВ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0,7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1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/>
                        <a:t>Не очень важный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НОВ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0,1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0,4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0,7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24B1846-A4A6-45C5-AA61-25C0BC449AB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811213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аддитивной свертки</a:t>
            </a: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89632CB-EDD7-4FFB-B91C-C7D9755B193B}"/>
              </a:ext>
            </a:extLst>
          </p:cNvPr>
          <p:cNvGraphicFramePr>
            <a:graphicFrameLocks/>
          </p:cNvGraphicFramePr>
          <p:nvPr/>
        </p:nvGraphicFramePr>
        <p:xfrm>
          <a:off x="88328" y="3222625"/>
          <a:ext cx="316739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12457130-368A-448E-9DAB-89E76C89BBA9}"/>
              </a:ext>
            </a:extLst>
          </p:cNvPr>
          <p:cNvGraphicFramePr>
            <a:graphicFrameLocks/>
          </p:cNvGraphicFramePr>
          <p:nvPr/>
        </p:nvGraphicFramePr>
        <p:xfrm>
          <a:off x="3178915" y="3222625"/>
          <a:ext cx="309634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A3260542-472D-42D7-AC19-D948B8099A6C}"/>
              </a:ext>
            </a:extLst>
          </p:cNvPr>
          <p:cNvGraphicFramePr>
            <a:graphicFrameLocks/>
          </p:cNvGraphicFramePr>
          <p:nvPr/>
        </p:nvGraphicFramePr>
        <p:xfrm>
          <a:off x="6158778" y="3222625"/>
          <a:ext cx="2985222" cy="2694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6CE06-DB7D-469D-8224-866B58CC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Список альтернатив</a:t>
            </a:r>
          </a:p>
        </p:txBody>
      </p:sp>
      <p:sp>
        <p:nvSpPr>
          <p:cNvPr id="6147" name="Содержимое 2">
            <a:extLst>
              <a:ext uri="{FF2B5EF4-FFF2-40B4-BE49-F238E27FC236}">
                <a16:creationId xmlns:a16="http://schemas.microsoft.com/office/drawing/2014/main" id="{47CAC613-575D-4D5D-A4DC-A1CF649B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r>
              <a:rPr lang="ru-RU" altLang="ru-RU">
                <a:solidFill>
                  <a:schemeClr val="accent2"/>
                </a:solidFill>
              </a:rPr>
              <a:t>Абитуриент должен осуществить выбор одного из университетов (</a:t>
            </a:r>
            <a:r>
              <a:rPr lang="ru-RU" altLang="ru-RU" u="sng">
                <a:solidFill>
                  <a:srgbClr val="00B050"/>
                </a:solidFill>
              </a:rPr>
              <a:t>альтернативы</a:t>
            </a:r>
            <a:r>
              <a:rPr lang="ru-RU" altLang="ru-RU">
                <a:solidFill>
                  <a:schemeClr val="accent2"/>
                </a:solidFill>
              </a:rPr>
              <a:t>): </a:t>
            </a:r>
          </a:p>
          <a:p>
            <a:pPr indent="0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endParaRPr lang="ru-RU" altLang="ru-RU">
              <a:solidFill>
                <a:schemeClr val="accent2"/>
              </a:solidFill>
            </a:endParaRPr>
          </a:p>
          <a:p>
            <a:pPr lvl="1" indent="0" eaLnBrk="1" hangingPunct="1"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ru-RU" altLang="ru-RU" b="1" i="1">
                <a:solidFill>
                  <a:srgbClr val="FF0000"/>
                </a:solidFill>
              </a:rPr>
              <a:t>а</a:t>
            </a:r>
            <a:r>
              <a:rPr lang="ru-RU" altLang="ru-RU" b="1" i="1" baseline="-25000">
                <a:solidFill>
                  <a:srgbClr val="FF0000"/>
                </a:solidFill>
              </a:rPr>
              <a:t>1</a:t>
            </a:r>
            <a:r>
              <a:rPr lang="ru-RU" altLang="ru-RU" i="1">
                <a:solidFill>
                  <a:schemeClr val="accent2"/>
                </a:solidFill>
              </a:rPr>
              <a:t> —</a:t>
            </a:r>
            <a:r>
              <a:rPr lang="ru-RU" altLang="ru-RU">
                <a:solidFill>
                  <a:schemeClr val="accent2"/>
                </a:solidFill>
              </a:rPr>
              <a:t> НИЯУ «МИФИ»;</a:t>
            </a:r>
          </a:p>
          <a:p>
            <a:pPr lvl="1" indent="0" eaLnBrk="1" hangingPunct="1"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ru-RU" altLang="ru-RU" b="1" i="1">
                <a:solidFill>
                  <a:srgbClr val="FF0000"/>
                </a:solidFill>
              </a:rPr>
              <a:t>а</a:t>
            </a:r>
            <a:r>
              <a:rPr lang="ru-RU" altLang="ru-RU" b="1" i="1" baseline="-25000">
                <a:solidFill>
                  <a:srgbClr val="FF0000"/>
                </a:solidFill>
              </a:rPr>
              <a:t>2</a:t>
            </a:r>
            <a:r>
              <a:rPr lang="ru-RU" altLang="ru-RU" i="1">
                <a:solidFill>
                  <a:schemeClr val="accent2"/>
                </a:solidFill>
              </a:rPr>
              <a:t> —</a:t>
            </a:r>
            <a:r>
              <a:rPr lang="ru-RU" altLang="ru-RU">
                <a:solidFill>
                  <a:schemeClr val="accent2"/>
                </a:solidFill>
              </a:rPr>
              <a:t> Московский государственный университет</a:t>
            </a:r>
            <a:r>
              <a:rPr lang="en-US" altLang="ru-RU">
                <a:solidFill>
                  <a:schemeClr val="accent2"/>
                </a:solidFill>
              </a:rPr>
              <a:t> (</a:t>
            </a:r>
            <a:r>
              <a:rPr lang="ru-RU" altLang="ru-RU">
                <a:solidFill>
                  <a:schemeClr val="accent2"/>
                </a:solidFill>
              </a:rPr>
              <a:t>МГУ); </a:t>
            </a:r>
          </a:p>
          <a:p>
            <a:pPr lvl="1" indent="0" eaLnBrk="1" hangingPunct="1"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ru-RU" b="1" i="1">
                <a:solidFill>
                  <a:srgbClr val="FF0000"/>
                </a:solidFill>
              </a:rPr>
              <a:t>a</a:t>
            </a:r>
            <a:r>
              <a:rPr lang="ru-RU" altLang="ru-RU" b="1" i="1" baseline="-25000">
                <a:solidFill>
                  <a:srgbClr val="FF0000"/>
                </a:solidFill>
              </a:rPr>
              <a:t>3</a:t>
            </a:r>
            <a:r>
              <a:rPr lang="ru-RU" altLang="ru-RU">
                <a:solidFill>
                  <a:srgbClr val="FF0000"/>
                </a:solidFill>
              </a:rPr>
              <a:t> </a:t>
            </a:r>
            <a:r>
              <a:rPr lang="ru-RU" altLang="ru-RU">
                <a:solidFill>
                  <a:schemeClr val="accent2"/>
                </a:solidFill>
              </a:rPr>
              <a:t>— Московский технологический институт (МИРЭА).</a:t>
            </a:r>
          </a:p>
          <a:p>
            <a:pPr indent="0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endParaRPr lang="ru-RU" altLang="ru-RU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Содержимое 2">
            <a:extLst>
              <a:ext uri="{FF2B5EF4-FFF2-40B4-BE49-F238E27FC236}">
                <a16:creationId xmlns:a16="http://schemas.microsoft.com/office/drawing/2014/main" id="{07B9AFC0-8C2F-4E15-909D-C9CFE3F5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2013"/>
            <a:ext cx="8229600" cy="470852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sz="1800">
                <a:solidFill>
                  <a:schemeClr val="accent2"/>
                </a:solidFill>
                <a:cs typeface="Times New Roman" panose="02020603050405020304" pitchFamily="18" charset="0"/>
              </a:rPr>
              <a:t>Для оценки альтернатив будут заданы лингвистические значения:</a:t>
            </a:r>
          </a:p>
          <a:p>
            <a:pPr eaLnBrk="1" hangingPunct="1"/>
            <a:endParaRPr lang="ru-RU" altLang="ru-RU" sz="18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180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A44E57C-6FE9-41E7-BED0-6123F81A1714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249363"/>
          <a:ext cx="5183187" cy="1920876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735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9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0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1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0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/>
                        <a:t>Очень низкий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ОН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0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0,3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/>
                        <a:t>Низкий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Н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0,1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0,3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0,5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/>
                        <a:t>Средний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С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0,3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0,5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0,7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/>
                        <a:t>Высокий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В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0,5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0,75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/>
                        <a:t>Очень высокий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ОВ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0,75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/>
                        <a:t>1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1B1A5012-46A8-4ECB-8EA8-0A20DC19BB9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811213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аддитивной свертки</a:t>
            </a: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190" name="Прямоугольник 7">
            <a:extLst>
              <a:ext uri="{FF2B5EF4-FFF2-40B4-BE49-F238E27FC236}">
                <a16:creationId xmlns:a16="http://schemas.microsoft.com/office/drawing/2014/main" id="{DEFD2C73-131B-4DB0-A1BB-4F7CFAEE6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935663"/>
            <a:ext cx="83581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1800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При выполнении лабораторной работы обе эти таблицы будут предоставлены в каждом индивидуальном варианте как дополнительная информация.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ru-RU" altLang="ru-RU" sz="1800" dirty="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22553CDB-16B4-4DF2-9D2B-B760338D1CB2}"/>
              </a:ext>
            </a:extLst>
          </p:cNvPr>
          <p:cNvGraphicFramePr>
            <a:graphicFrameLocks/>
          </p:cNvGraphicFramePr>
          <p:nvPr/>
        </p:nvGraphicFramePr>
        <p:xfrm>
          <a:off x="5724128" y="1124744"/>
          <a:ext cx="2286269" cy="244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5CF1DA1-86D5-4CFF-A569-821D91DD6155}"/>
              </a:ext>
            </a:extLst>
          </p:cNvPr>
          <p:cNvCxnSpPr/>
          <p:nvPr/>
        </p:nvCxnSpPr>
        <p:spPr>
          <a:xfrm>
            <a:off x="6570663" y="1881188"/>
            <a:ext cx="0" cy="1411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01138B93-4CE7-4F1E-9B5A-E4CD4AA56DE8}"/>
              </a:ext>
            </a:extLst>
          </p:cNvPr>
          <p:cNvGraphicFramePr>
            <a:graphicFrameLocks/>
          </p:cNvGraphicFramePr>
          <p:nvPr/>
        </p:nvGraphicFramePr>
        <p:xfrm>
          <a:off x="107504" y="3292440"/>
          <a:ext cx="2376264" cy="2556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1353DA25-3476-40DF-A1B2-D89C03A2013A}"/>
              </a:ext>
            </a:extLst>
          </p:cNvPr>
          <p:cNvGraphicFramePr>
            <a:graphicFrameLocks/>
          </p:cNvGraphicFramePr>
          <p:nvPr/>
        </p:nvGraphicFramePr>
        <p:xfrm>
          <a:off x="2483768" y="3441616"/>
          <a:ext cx="2520280" cy="2494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CA7A380F-712A-4B72-B9CE-148AC69A9CEF}"/>
              </a:ext>
            </a:extLst>
          </p:cNvPr>
          <p:cNvGraphicFramePr>
            <a:graphicFrameLocks/>
          </p:cNvGraphicFramePr>
          <p:nvPr/>
        </p:nvGraphicFramePr>
        <p:xfrm>
          <a:off x="4880721" y="3427338"/>
          <a:ext cx="2448272" cy="2508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22001BA0-D012-4EAC-9592-9FC12627AF08}"/>
              </a:ext>
            </a:extLst>
          </p:cNvPr>
          <p:cNvGraphicFramePr>
            <a:graphicFrameLocks/>
          </p:cNvGraphicFramePr>
          <p:nvPr/>
        </p:nvGraphicFramePr>
        <p:xfrm>
          <a:off x="7020272" y="3292440"/>
          <a:ext cx="2123728" cy="2643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6E31875-7D16-4D7A-BDFD-EDCD9950F03E}"/>
              </a:ext>
            </a:extLst>
          </p:cNvPr>
          <p:cNvGraphicFramePr>
            <a:graphicFrameLocks noGrp="1"/>
          </p:cNvGraphicFramePr>
          <p:nvPr/>
        </p:nvGraphicFramePr>
        <p:xfrm>
          <a:off x="6862763" y="4724400"/>
          <a:ext cx="1852612" cy="1592265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45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45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В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45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45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45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ОН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D46A78C4-9458-418F-932B-60340DB0807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811213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аддитивной свертки</a:t>
            </a: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535BD66-8CA2-476A-BE78-84E9C2EFA3AF}"/>
              </a:ext>
            </a:extLst>
          </p:cNvPr>
          <p:cNvGraphicFramePr>
            <a:graphicFrameLocks noGrp="1"/>
          </p:cNvGraphicFramePr>
          <p:nvPr/>
        </p:nvGraphicFramePr>
        <p:xfrm>
          <a:off x="500063" y="2643188"/>
          <a:ext cx="2286000" cy="1414460"/>
        </p:xfrm>
        <a:graphic>
          <a:graphicData uri="http://schemas.openxmlformats.org/drawingml/2006/table">
            <a:tbl>
              <a:tblPr/>
              <a:tblGrid>
                <a:gridCol w="66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92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92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92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92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88" name="Прямоугольник 8">
            <a:extLst>
              <a:ext uri="{FF2B5EF4-FFF2-40B4-BE49-F238E27FC236}">
                <a16:creationId xmlns:a16="http://schemas.microsoft.com/office/drawing/2014/main" id="{E9C243F9-9F98-4B26-BC98-1E95D032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000125"/>
            <a:ext cx="83581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1800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В качестве пример рассмотрим альтернативу №1.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ru-RU" altLang="ru-RU" sz="1800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1800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Пример определения уровня важности альтернатив по новым шаблонам.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ru-RU" altLang="ru-RU" sz="1800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ru-RU" altLang="ru-RU" sz="1800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9189" name="TextBox 12">
            <a:extLst>
              <a:ext uri="{FF2B5EF4-FFF2-40B4-BE49-F238E27FC236}">
                <a16:creationId xmlns:a16="http://schemas.microsoft.com/office/drawing/2014/main" id="{69A9FAEE-177D-4059-8116-C499C7E65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928813"/>
            <a:ext cx="1412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latin typeface="+mn-lt"/>
              </a:rPr>
              <a:t>Это данные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latin typeface="+mn-lt"/>
              </a:rPr>
              <a:t>со слайда 15</a:t>
            </a:r>
          </a:p>
        </p:txBody>
      </p:sp>
      <p:sp>
        <p:nvSpPr>
          <p:cNvPr id="50214" name="TextBox 15">
            <a:extLst>
              <a:ext uri="{FF2B5EF4-FFF2-40B4-BE49-F238E27FC236}">
                <a16:creationId xmlns:a16="http://schemas.microsoft.com/office/drawing/2014/main" id="{36126CF4-4DC9-439C-88BE-C50AE7D70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588" y="3152775"/>
            <a:ext cx="335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49191" name="TextBox 17">
            <a:extLst>
              <a:ext uri="{FF2B5EF4-FFF2-40B4-BE49-F238E27FC236}">
                <a16:creationId xmlns:a16="http://schemas.microsoft.com/office/drawing/2014/main" id="{070C7EB1-FFEA-4B97-B16C-9E39D32DA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1928813"/>
            <a:ext cx="5572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latin typeface="+mn-lt"/>
              </a:rPr>
              <a:t>Посмотрим, куда попадают эти значения, если смотреть на вид нечетких чисел  со слайда 45</a:t>
            </a:r>
          </a:p>
        </p:txBody>
      </p: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D262C436-1F69-48F6-B265-6C3DB26F2733}"/>
              </a:ext>
            </a:extLst>
          </p:cNvPr>
          <p:cNvGraphicFramePr>
            <a:graphicFrameLocks noGrp="1"/>
          </p:cNvGraphicFramePr>
          <p:nvPr/>
        </p:nvGraphicFramePr>
        <p:xfrm>
          <a:off x="3714750" y="2643188"/>
          <a:ext cx="3975101" cy="137160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795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ОН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0,75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0,75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71" marR="6857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237" name="TextBox 20">
            <a:extLst>
              <a:ext uri="{FF2B5EF4-FFF2-40B4-BE49-F238E27FC236}">
                <a16:creationId xmlns:a16="http://schemas.microsoft.com/office/drawing/2014/main" id="{A2ED488A-285E-408F-B610-4E85B25E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500563"/>
            <a:ext cx="7643812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Для оценки альтернативы №1 по критерию С</a:t>
            </a:r>
            <a:r>
              <a:rPr lang="ru-RU" altLang="ru-RU" sz="1800" baseline="-2500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 (знач. – </a:t>
            </a:r>
            <a:r>
              <a:rPr lang="ru-RU" altLang="ru-RU" sz="1800">
                <a:solidFill>
                  <a:srgbClr val="FF0000"/>
                </a:solidFill>
                <a:cs typeface="Times New Roman" panose="02020603050405020304" pitchFamily="18" charset="0"/>
              </a:rPr>
              <a:t>0,86</a:t>
            </a: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):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В диапазон ОН: 0-0-0,3 не попадает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В диапазон Н: 0,1-0,3-0,5 не попадает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В диапазон С: 0,3-0,5-0,7 не попадает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В диапазон В: 0,5-0,75-1 попадает со </a:t>
            </a:r>
            <a:r>
              <a:rPr lang="ru-RU" altLang="ru-RU" sz="1800">
                <a:solidFill>
                  <a:srgbClr val="00B050"/>
                </a:solidFill>
                <a:cs typeface="Times New Roman" panose="02020603050405020304" pitchFamily="18" charset="0"/>
              </a:rPr>
              <a:t>значением =</a:t>
            </a:r>
            <a:r>
              <a:rPr lang="en-US" altLang="ru-RU" sz="1800">
                <a:solidFill>
                  <a:srgbClr val="00B050"/>
                </a:solidFill>
                <a:cs typeface="Times New Roman" panose="02020603050405020304" pitchFamily="18" charset="0"/>
              </a:rPr>
              <a:t>0,56</a:t>
            </a:r>
            <a:endParaRPr lang="ru-RU" altLang="ru-RU" sz="180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В диапазон ОВ: 0,75-1-1 попадает со </a:t>
            </a:r>
            <a:r>
              <a:rPr lang="ru-RU" altLang="ru-RU" sz="1800">
                <a:solidFill>
                  <a:srgbClr val="00B050"/>
                </a:solidFill>
                <a:cs typeface="Times New Roman" panose="02020603050405020304" pitchFamily="18" charset="0"/>
              </a:rPr>
              <a:t>значением =0</a:t>
            </a:r>
            <a:r>
              <a:rPr lang="en-US" altLang="ru-RU" sz="1800">
                <a:solidFill>
                  <a:srgbClr val="00B050"/>
                </a:solidFill>
                <a:cs typeface="Times New Roman" panose="02020603050405020304" pitchFamily="18" charset="0"/>
              </a:rPr>
              <a:t>,44</a:t>
            </a:r>
            <a:endParaRPr lang="ru-RU" altLang="ru-RU" sz="180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Выбираем тот диапазон, где </a:t>
            </a:r>
            <a:r>
              <a:rPr lang="ru-RU" altLang="ru-RU" sz="1800">
                <a:solidFill>
                  <a:srgbClr val="00B050"/>
                </a:solidFill>
                <a:cs typeface="Times New Roman" panose="02020603050405020304" pitchFamily="18" charset="0"/>
              </a:rPr>
              <a:t>значение максимально  = </a:t>
            </a:r>
            <a:r>
              <a:rPr lang="en-US" altLang="ru-RU" sz="1800">
                <a:solidFill>
                  <a:srgbClr val="00B050"/>
                </a:solidFill>
                <a:cs typeface="Times New Roman" panose="02020603050405020304" pitchFamily="18" charset="0"/>
              </a:rPr>
              <a:t>0,56</a:t>
            </a:r>
            <a:r>
              <a:rPr lang="ru-RU" altLang="ru-RU" sz="1800">
                <a:solidFill>
                  <a:srgbClr val="00B050"/>
                </a:solidFill>
                <a:cs typeface="Times New Roman" panose="02020603050405020304" pitchFamily="18" charset="0"/>
              </a:rPr>
              <a:t> (В)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32A4FCB-0D8A-485C-A83A-99F60B04E2A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811213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аддитивной свертки</a:t>
            </a: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203" name="TextBox 15">
            <a:extLst>
              <a:ext uri="{FF2B5EF4-FFF2-40B4-BE49-F238E27FC236}">
                <a16:creationId xmlns:a16="http://schemas.microsoft.com/office/drawing/2014/main" id="{C4130396-1351-4A27-8BFB-0DCC775CC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588" y="3152775"/>
            <a:ext cx="335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035FAA94-D8D2-4671-9306-36FF4E92ECEA}"/>
              </a:ext>
            </a:extLst>
          </p:cNvPr>
          <p:cNvGraphicFramePr>
            <a:graphicFrameLocks/>
          </p:cNvGraphicFramePr>
          <p:nvPr/>
        </p:nvGraphicFramePr>
        <p:xfrm>
          <a:off x="1835696" y="1268413"/>
          <a:ext cx="5832648" cy="2508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Диаграмма 15">
            <a:extLst>
              <a:ext uri="{FF2B5EF4-FFF2-40B4-BE49-F238E27FC236}">
                <a16:creationId xmlns:a16="http://schemas.microsoft.com/office/drawing/2014/main" id="{5CCD78D6-0172-4B81-A368-A0B02A559E1D}"/>
              </a:ext>
            </a:extLst>
          </p:cNvPr>
          <p:cNvGraphicFramePr>
            <a:graphicFrameLocks/>
          </p:cNvGraphicFramePr>
          <p:nvPr/>
        </p:nvGraphicFramePr>
        <p:xfrm>
          <a:off x="2051720" y="3721046"/>
          <a:ext cx="57171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41E8472-536B-4221-9A46-F5A2F4809F37}"/>
              </a:ext>
            </a:extLst>
          </p:cNvPr>
          <p:cNvSpPr/>
          <p:nvPr/>
        </p:nvSpPr>
        <p:spPr>
          <a:xfrm>
            <a:off x="2268538" y="2492375"/>
            <a:ext cx="530225" cy="2778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ru-RU" sz="1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0,</a:t>
            </a:r>
            <a:r>
              <a:rPr lang="en-US" altLang="ru-RU" sz="1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5</a:t>
            </a:r>
            <a:r>
              <a:rPr lang="ru-RU" altLang="ru-RU" sz="1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6</a:t>
            </a:r>
            <a:endParaRPr lang="ru-RU" sz="1200" b="1" dirty="0">
              <a:latin typeface="+mn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D946FE5-3083-4217-8F2B-F5E41B348152}"/>
              </a:ext>
            </a:extLst>
          </p:cNvPr>
          <p:cNvSpPr/>
          <p:nvPr/>
        </p:nvSpPr>
        <p:spPr>
          <a:xfrm>
            <a:off x="5508625" y="3500438"/>
            <a:ext cx="530225" cy="2778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ru-RU" sz="1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0,</a:t>
            </a:r>
            <a:r>
              <a:rPr lang="en-US" altLang="ru-RU" sz="1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8</a:t>
            </a:r>
            <a:r>
              <a:rPr lang="ru-RU" altLang="ru-RU" sz="1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6</a:t>
            </a:r>
            <a:endParaRPr lang="ru-RU" sz="1200" b="1" dirty="0">
              <a:latin typeface="+mn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8C1970A-C505-4FAC-B66B-8AE2E245B76B}"/>
              </a:ext>
            </a:extLst>
          </p:cNvPr>
          <p:cNvCxnSpPr/>
          <p:nvPr/>
        </p:nvCxnSpPr>
        <p:spPr>
          <a:xfrm>
            <a:off x="5867400" y="5373688"/>
            <a:ext cx="0" cy="736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4DB72FE-4162-49F6-B489-80FD964AD7C6}"/>
              </a:ext>
            </a:extLst>
          </p:cNvPr>
          <p:cNvSpPr/>
          <p:nvPr/>
        </p:nvSpPr>
        <p:spPr>
          <a:xfrm>
            <a:off x="5618163" y="6188075"/>
            <a:ext cx="530225" cy="2778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ru-RU" sz="1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0,</a:t>
            </a:r>
            <a:r>
              <a:rPr lang="en-US" altLang="ru-RU" sz="1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8</a:t>
            </a:r>
            <a:r>
              <a:rPr lang="ru-RU" altLang="ru-RU" sz="1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6</a:t>
            </a:r>
            <a:endParaRPr lang="ru-RU" sz="1200" b="1" dirty="0">
              <a:latin typeface="+mn-lt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A918B5B-7333-40D6-AEB8-4540E93D3518}"/>
              </a:ext>
            </a:extLst>
          </p:cNvPr>
          <p:cNvCxnSpPr/>
          <p:nvPr/>
        </p:nvCxnSpPr>
        <p:spPr>
          <a:xfrm flipH="1">
            <a:off x="2484438" y="5373688"/>
            <a:ext cx="338296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CDA30FE-69C2-4B59-9424-86EEA622E12A}"/>
              </a:ext>
            </a:extLst>
          </p:cNvPr>
          <p:cNvSpPr/>
          <p:nvPr/>
        </p:nvSpPr>
        <p:spPr>
          <a:xfrm>
            <a:off x="2484438" y="5157788"/>
            <a:ext cx="530225" cy="2778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ru-RU" sz="1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0,</a:t>
            </a:r>
            <a:r>
              <a:rPr lang="en-US" altLang="ru-RU" sz="1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44</a:t>
            </a:r>
            <a:endParaRPr lang="ru-RU" sz="1200" b="1" dirty="0">
              <a:latin typeface="+mn-lt"/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AC87360-1405-46CF-B97A-26FAF17C4F11}"/>
              </a:ext>
            </a:extLst>
          </p:cNvPr>
          <p:cNvCxnSpPr/>
          <p:nvPr/>
        </p:nvCxnSpPr>
        <p:spPr>
          <a:xfrm flipH="1">
            <a:off x="3276600" y="6110288"/>
            <a:ext cx="1800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Содержимое 2">
            <a:extLst>
              <a:ext uri="{FF2B5EF4-FFF2-40B4-BE49-F238E27FC236}">
                <a16:creationId xmlns:a16="http://schemas.microsoft.com/office/drawing/2014/main" id="{3F550566-A76D-414A-9467-48F8DBE9F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43063"/>
            <a:ext cx="8229600" cy="4708525"/>
          </a:xfrm>
        </p:spPr>
        <p:txBody>
          <a:bodyPr/>
          <a:lstStyle/>
          <a:p>
            <a:pPr eaLnBrk="1" hangingPunct="1"/>
            <a:endParaRPr lang="ru-RU" altLang="ru-RU" sz="18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18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18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18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18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18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18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18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18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ru-RU" altLang="ru-RU" sz="180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27F3DD6-5BD5-44AF-9D5F-3E03C571B512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4724400"/>
          <a:ext cx="6696075" cy="1592265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845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Важность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45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</a:t>
                      </a:r>
                      <a:r>
                        <a:rPr lang="ru-RU" sz="16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очень важный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45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Важный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45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</a:t>
                      </a:r>
                      <a:r>
                        <a:rPr lang="ru-RU" sz="16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очень важный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45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</a:t>
                      </a:r>
                      <a:r>
                        <a:rPr lang="ru-RU" sz="16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очень важный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71BA0D17-FCC9-4174-8E55-27391236150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811213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аддитивной свертки</a:t>
            </a: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4D12047C-7690-4573-B48C-7BF52A404B7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484313"/>
          <a:ext cx="4537075" cy="1504951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499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B23361B1-47C5-4ABF-91A7-FFBAD599C1B7}"/>
              </a:ext>
            </a:extLst>
          </p:cNvPr>
          <p:cNvGraphicFramePr>
            <a:graphicFrameLocks noGrp="1"/>
          </p:cNvGraphicFramePr>
          <p:nvPr/>
        </p:nvGraphicFramePr>
        <p:xfrm>
          <a:off x="6011863" y="1484313"/>
          <a:ext cx="1498600" cy="1547811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342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342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342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342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261" name="TextBox 8">
            <a:extLst>
              <a:ext uri="{FF2B5EF4-FFF2-40B4-BE49-F238E27FC236}">
                <a16:creationId xmlns:a16="http://schemas.microsoft.com/office/drawing/2014/main" id="{87FF7522-84EA-4B83-8A06-24131331E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500438"/>
            <a:ext cx="79549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latin typeface="+mn-lt"/>
              </a:rPr>
              <a:t>Далее, по аналогичному принципу для других альтернатив по всем критериям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latin typeface="+mn-lt"/>
              </a:rPr>
              <a:t>и  для весов, получим: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ru-RU" altLang="ru-RU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0262" name="Прямоугольник 9">
            <a:extLst>
              <a:ext uri="{FF2B5EF4-FFF2-40B4-BE49-F238E27FC236}">
                <a16:creationId xmlns:a16="http://schemas.microsoft.com/office/drawing/2014/main" id="{7ED09920-49C7-4438-BFFA-852AF64B8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000125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latin typeface="+mn-lt"/>
              </a:rPr>
              <a:t>Полные данные со слайда 15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ECE6A6BF-E357-460B-8DC7-52D4D64D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113"/>
            <a:ext cx="8229600" cy="4392612"/>
          </a:xfrm>
        </p:spPr>
        <p:txBody>
          <a:bodyPr>
            <a:normAutofit/>
          </a:bodyPr>
          <a:lstStyle/>
          <a:p>
            <a:pPr marL="136525" indent="0" eaLnBrk="1" hangingPunct="1">
              <a:buFont typeface="Wingdings 2" panose="05020102010507070707" pitchFamily="18" charset="2"/>
              <a:buNone/>
              <a:defRPr/>
            </a:pPr>
            <a:r>
              <a:rPr lang="ru-RU" sz="1800" dirty="0">
                <a:solidFill>
                  <a:schemeClr val="accent2"/>
                </a:solidFill>
                <a:cs typeface="Times New Roman" pitchFamily="18" charset="0"/>
              </a:rPr>
              <a:t>Нечеткая оценка каждой альтернативы </a:t>
            </a:r>
            <a:r>
              <a:rPr lang="en-US" sz="1800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i="1" baseline="-25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dirty="0">
                <a:solidFill>
                  <a:schemeClr val="accent2"/>
                </a:solidFill>
                <a:cs typeface="Times New Roman" pitchFamily="18" charset="0"/>
              </a:rPr>
              <a:t> определяется как сумма по всем критериям произведения оценки по каждому критерию и важности самого критерия.</a:t>
            </a:r>
          </a:p>
          <a:p>
            <a:pPr eaLnBrk="1" hangingPunct="1">
              <a:defRPr/>
            </a:pPr>
            <a:endParaRPr lang="ru-RU" sz="1800" dirty="0">
              <a:solidFill>
                <a:schemeClr val="accent2"/>
              </a:solidFill>
              <a:cs typeface="Times New Roman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Первая альтернатива</a:t>
            </a:r>
            <a:endParaRPr lang="ru-RU" sz="1800" dirty="0">
              <a:solidFill>
                <a:schemeClr val="accent2">
                  <a:lumMod val="75000"/>
                </a:schemeClr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ru-RU" sz="1800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840DAA3-8745-4164-BFF4-DCF039F4F513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-819150"/>
          <a:ext cx="8353425" cy="625792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94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710881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НОВ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1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1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НОВ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1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ОН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НОВ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2FF12CCF-88B4-440F-9F80-EFCC8B3F170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811213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аддитивной свертки</a:t>
            </a: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673E3CB7-1E02-4A87-B00D-DB009D45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Вторая альтернатива</a:t>
            </a:r>
          </a:p>
          <a:p>
            <a:pPr eaLnBrk="1" hangingPunct="1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Третья альтернатива</a:t>
            </a:r>
            <a:endParaRPr lang="ru-RU" sz="1800" dirty="0">
              <a:solidFill>
                <a:schemeClr val="accent2">
                  <a:lumMod val="75000"/>
                </a:schemeClr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ru-RU" sz="1800" dirty="0">
              <a:solidFill>
                <a:schemeClr val="accent2">
                  <a:lumMod val="75000"/>
                </a:schemeClr>
              </a:solidFill>
              <a:cs typeface="Times New Roman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BA38158-4D40-47A3-BCD6-40AE82824A5D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916113"/>
          <a:ext cx="8351838" cy="1865311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8199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НОВ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1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1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НОВ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1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ОН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НОВ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0,93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B42CA74-5794-4447-9105-DBC9A906601F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4652963"/>
          <a:ext cx="8713788" cy="186531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8268">
                <a:tc>
                  <a:txBody>
                    <a:bodyPr/>
                    <a:lstStyle/>
                    <a:p>
                      <a:pPr marL="0" marR="0" lvl="0" indent="16510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6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ОН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НОВ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16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16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НОВ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=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16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НОВ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1,41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D1D5E74-89BF-4D18-BA5E-CFCCD5B6B0D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811213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аддитивной свертки</a:t>
            </a: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Содержимое 2">
            <a:extLst>
              <a:ext uri="{FF2B5EF4-FFF2-40B4-BE49-F238E27FC236}">
                <a16:creationId xmlns:a16="http://schemas.microsoft.com/office/drawing/2014/main" id="{30A1F6E7-8A29-4BB9-B666-49F6F5EED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400675"/>
          </a:xfrm>
        </p:spPr>
        <p:txBody>
          <a:bodyPr/>
          <a:lstStyle/>
          <a:p>
            <a:pPr eaLnBrk="1" hangingPunct="1">
              <a:buClr>
                <a:schemeClr val="accent1"/>
              </a:buClr>
              <a:buSzPct val="80000"/>
              <a:defRPr/>
            </a:pPr>
            <a:endParaRPr lang="ru-RU" altLang="ru-RU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136525" indent="0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Нечеткие оценки альтернатив </a:t>
            </a:r>
            <a:r>
              <a:rPr lang="en-US" altLang="ru-RU" sz="1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ru-RU" sz="1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имеют следующие функции принадлежности: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μ</a:t>
            </a:r>
            <a:r>
              <a:rPr lang="en-US" altLang="ru-RU" sz="18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en-US" alt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{0/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0,18; 1/0,77; 0/1,96</a:t>
            </a:r>
            <a:r>
              <a:rPr lang="en-US" alt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altLang="ru-RU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μ</a:t>
            </a:r>
            <a:r>
              <a:rPr lang="en-US" altLang="ru-RU" sz="18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1800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alt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{0/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0,26; 1/0,93; 0/2,19</a:t>
            </a:r>
            <a:r>
              <a:rPr lang="en-US" alt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altLang="ru-RU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μ</a:t>
            </a:r>
            <a:r>
              <a:rPr lang="en-US" altLang="ru-RU" sz="18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1800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  <a:r>
              <a:rPr lang="en-US" alt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{0/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0,06; 1/0,45; 0/1,41</a:t>
            </a:r>
            <a:r>
              <a:rPr lang="en-US" alt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altLang="ru-RU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 </a:t>
            </a:r>
          </a:p>
          <a:p>
            <a:pPr marL="136525" indent="0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Для перехода от нечеткой оценки альтернативы к четкой воспользуемся следующей процедурой: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altLang="ru-RU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Для первой альтернативы:</a:t>
            </a:r>
            <a:endParaRPr lang="ru-RU" altLang="ru-RU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buClrTx/>
              <a:buSzPct val="80000"/>
              <a:buFont typeface="Wingdings 2" panose="05020102010507070707" pitchFamily="18" charset="2"/>
              <a:buAutoNum type="arabicPeriod"/>
              <a:defRPr/>
            </a:pP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Посчитаем площадь фигуры 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под кривой  μ</a:t>
            </a:r>
            <a:r>
              <a:rPr lang="en-US" altLang="ru-RU" sz="1800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R</a:t>
            </a:r>
            <a:r>
              <a:rPr lang="ru-RU" altLang="ru-RU" sz="1800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= {0/0,18; 1/0,77; 0/1,96}</a:t>
            </a: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endParaRPr lang="ru-RU" altLang="ru-RU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80000"/>
              <a:defRPr/>
            </a:pPr>
            <a:endParaRPr lang="ru-RU" altLang="ru-RU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D3C2730-E5B6-47CE-90B5-9ED69B198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55300" name="Object 2">
            <a:extLst>
              <a:ext uri="{FF2B5EF4-FFF2-40B4-BE49-F238E27FC236}">
                <a16:creationId xmlns:a16="http://schemas.microsoft.com/office/drawing/2014/main" id="{7609B085-B579-46F0-8963-E1C5CD1E2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088" y="5157788"/>
          <a:ext cx="445293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Уравнение" r:id="rId3" imgW="2679700" imgH="393700" progId="Equation.3">
                  <p:embed/>
                </p:oleObj>
              </mc:Choice>
              <mc:Fallback>
                <p:oleObj name="Уравнение" r:id="rId3" imgW="2679700" imgH="393700" progId="Equation.3">
                  <p:embed/>
                  <p:pic>
                    <p:nvPicPr>
                      <p:cNvPr id="55300" name="Object 2">
                        <a:extLst>
                          <a:ext uri="{FF2B5EF4-FFF2-40B4-BE49-F238E27FC236}">
                            <a16:creationId xmlns:a16="http://schemas.microsoft.com/office/drawing/2014/main" id="{7609B085-B579-46F0-8963-E1C5CD1E2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5157788"/>
                        <a:ext cx="4452937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>
            <a:extLst>
              <a:ext uri="{FF2B5EF4-FFF2-40B4-BE49-F238E27FC236}">
                <a16:creationId xmlns:a16="http://schemas.microsoft.com/office/drawing/2014/main" id="{B3BBB26B-362B-4AAD-9871-BCEB2010C6A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811213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аддитивной свертки</a:t>
            </a: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7C2EB4A8-1422-4A6E-B821-6E6D5C2011C0}"/>
              </a:ext>
            </a:extLst>
          </p:cNvPr>
          <p:cNvGraphicFramePr>
            <a:graphicFrameLocks/>
          </p:cNvGraphicFramePr>
          <p:nvPr/>
        </p:nvGraphicFramePr>
        <p:xfrm>
          <a:off x="5148064" y="3706265"/>
          <a:ext cx="4673662" cy="2903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Содержимое 2">
            <a:extLst>
              <a:ext uri="{FF2B5EF4-FFF2-40B4-BE49-F238E27FC236}">
                <a16:creationId xmlns:a16="http://schemas.microsoft.com/office/drawing/2014/main" id="{2A68EF0D-E729-4B53-BD1D-2E95A6A8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2. Т.к. правая часть фигуры больше, найдем уравнение правой прямой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Уравнение прямой, проходящей через две заданные несовпадающие точки</a:t>
            </a:r>
          </a:p>
          <a:p>
            <a:pPr eaLnBrk="1" hangingPunct="1">
              <a:buClr>
                <a:schemeClr val="accent1"/>
              </a:buClr>
              <a:buSzPct val="80000"/>
            </a:pPr>
            <a:endParaRPr lang="ru-RU" altLang="ru-RU" sz="180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80000"/>
            </a:pPr>
            <a:endParaRPr lang="ru-RU" altLang="ru-RU" sz="180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 точки </a:t>
            </a:r>
            <a:r>
              <a:rPr lang="en-US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0,77</a:t>
            </a:r>
            <a:r>
              <a:rPr lang="en-US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; 1) </a:t>
            </a: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и </a:t>
            </a:r>
            <a:r>
              <a:rPr lang="en-US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1,96</a:t>
            </a:r>
            <a:r>
              <a:rPr lang="en-US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;0)</a:t>
            </a:r>
            <a:endParaRPr lang="ru-RU" altLang="ru-RU" sz="180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endParaRPr lang="ru-RU" altLang="ru-RU" sz="180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endParaRPr lang="ru-RU" altLang="ru-RU" sz="180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ru-RU" sz="1800" b="1" i="1">
                <a:solidFill>
                  <a:schemeClr val="bg1"/>
                </a:solidFill>
                <a:cs typeface="Times New Roman" panose="02020603050405020304" pitchFamily="18" charset="0"/>
              </a:rPr>
              <a:t>y</a:t>
            </a:r>
            <a:r>
              <a:rPr lang="ru-RU" altLang="ru-RU" sz="1800" b="1">
                <a:solidFill>
                  <a:schemeClr val="bg1"/>
                </a:solidFill>
                <a:cs typeface="Times New Roman" panose="02020603050405020304" pitchFamily="18" charset="0"/>
              </a:rPr>
              <a:t> = -0,84*</a:t>
            </a:r>
            <a:r>
              <a:rPr lang="en-US" altLang="ru-RU" sz="1800" b="1" i="1">
                <a:solidFill>
                  <a:schemeClr val="bg1"/>
                </a:solidFill>
                <a:cs typeface="Times New Roman" panose="02020603050405020304" pitchFamily="18" charset="0"/>
              </a:rPr>
              <a:t>x</a:t>
            </a:r>
            <a:r>
              <a:rPr lang="ru-RU" altLang="ru-RU" sz="1800" b="1">
                <a:solidFill>
                  <a:schemeClr val="bg1"/>
                </a:solidFill>
                <a:cs typeface="Times New Roman" panose="02020603050405020304" pitchFamily="18" charset="0"/>
              </a:rPr>
              <a:t> + 1,65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endParaRPr lang="ru-RU" altLang="ru-RU" sz="1800" b="1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r>
              <a:rPr lang="ru-RU" altLang="ru-RU" sz="1800">
                <a:solidFill>
                  <a:schemeClr val="bg1"/>
                </a:solidFill>
                <a:cs typeface="Times New Roman" panose="02020603050405020304" pitchFamily="18" charset="0"/>
              </a:rPr>
              <a:t>3. Для нахождения центра масс данной фигуры, т.е. такую точку на оси абсцисс, что площадь фигуры справа от нее будет равна площади фигуры слева от нее.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endParaRPr lang="ru-RU" altLang="ru-RU" sz="1800" b="1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80000"/>
            </a:pPr>
            <a:endParaRPr lang="ru-RU" altLang="ru-RU" sz="180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56323" name="Picture 2">
            <a:extLst>
              <a:ext uri="{FF2B5EF4-FFF2-40B4-BE49-F238E27FC236}">
                <a16:creationId xmlns:a16="http://schemas.microsoft.com/office/drawing/2014/main" id="{7F883644-5E98-4EC9-AAEE-37FC25B85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49500"/>
            <a:ext cx="19431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4">
            <a:extLst>
              <a:ext uri="{FF2B5EF4-FFF2-40B4-BE49-F238E27FC236}">
                <a16:creationId xmlns:a16="http://schemas.microsoft.com/office/drawing/2014/main" id="{2FB34E93-2401-4BF2-8B31-0F9C1ADD5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56325" name="Object 2">
            <a:extLst>
              <a:ext uri="{FF2B5EF4-FFF2-40B4-BE49-F238E27FC236}">
                <a16:creationId xmlns:a16="http://schemas.microsoft.com/office/drawing/2014/main" id="{3100DADD-51BC-4746-A2FF-348034C4BA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284538"/>
          <a:ext cx="180181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Уравнение" r:id="rId4" imgW="1155700" imgH="419100" progId="Equation.3">
                  <p:embed/>
                </p:oleObj>
              </mc:Choice>
              <mc:Fallback>
                <p:oleObj name="Уравнение" r:id="rId4" imgW="1155700" imgH="419100" progId="Equation.3">
                  <p:embed/>
                  <p:pic>
                    <p:nvPicPr>
                      <p:cNvPr id="56325" name="Object 2">
                        <a:extLst>
                          <a:ext uri="{FF2B5EF4-FFF2-40B4-BE49-F238E27FC236}">
                            <a16:creationId xmlns:a16="http://schemas.microsoft.com/office/drawing/2014/main" id="{3100DADD-51BC-4746-A2FF-348034C4BA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84538"/>
                        <a:ext cx="1801813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Rectangle 6">
            <a:extLst>
              <a:ext uri="{FF2B5EF4-FFF2-40B4-BE49-F238E27FC236}">
                <a16:creationId xmlns:a16="http://schemas.microsoft.com/office/drawing/2014/main" id="{9A27A804-1696-4ADE-A2A9-CCA268318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56327" name="Object 3">
            <a:extLst>
              <a:ext uri="{FF2B5EF4-FFF2-40B4-BE49-F238E27FC236}">
                <a16:creationId xmlns:a16="http://schemas.microsoft.com/office/drawing/2014/main" id="{7301210C-3B63-4A3F-B529-302C256F0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8625" y="5381625"/>
          <a:ext cx="3149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Уравнение" r:id="rId6" imgW="2476500" imgH="393700" progId="Equation.3">
                  <p:embed/>
                </p:oleObj>
              </mc:Choice>
              <mc:Fallback>
                <p:oleObj name="Уравнение" r:id="rId6" imgW="2476500" imgH="393700" progId="Equation.3">
                  <p:embed/>
                  <p:pic>
                    <p:nvPicPr>
                      <p:cNvPr id="56327" name="Object 3">
                        <a:extLst>
                          <a:ext uri="{FF2B5EF4-FFF2-40B4-BE49-F238E27FC236}">
                            <a16:creationId xmlns:a16="http://schemas.microsoft.com/office/drawing/2014/main" id="{7301210C-3B63-4A3F-B529-302C256F0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5381625"/>
                        <a:ext cx="3149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Rectangle 8">
            <a:extLst>
              <a:ext uri="{FF2B5EF4-FFF2-40B4-BE49-F238E27FC236}">
                <a16:creationId xmlns:a16="http://schemas.microsoft.com/office/drawing/2014/main" id="{29A6FBFB-F524-43BB-92EA-62536D715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56329" name="Object 4">
            <a:extLst>
              <a:ext uri="{FF2B5EF4-FFF2-40B4-BE49-F238E27FC236}">
                <a16:creationId xmlns:a16="http://schemas.microsoft.com/office/drawing/2014/main" id="{5AD54849-203D-4052-98DA-029CA5AAA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588" y="5992813"/>
          <a:ext cx="284956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Уравнение" r:id="rId8" imgW="1676400" imgH="228600" progId="Equation.3">
                  <p:embed/>
                </p:oleObj>
              </mc:Choice>
              <mc:Fallback>
                <p:oleObj name="Уравнение" r:id="rId8" imgW="1676400" imgH="228600" progId="Equation.3">
                  <p:embed/>
                  <p:pic>
                    <p:nvPicPr>
                      <p:cNvPr id="56329" name="Object 4">
                        <a:extLst>
                          <a:ext uri="{FF2B5EF4-FFF2-40B4-BE49-F238E27FC236}">
                            <a16:creationId xmlns:a16="http://schemas.microsoft.com/office/drawing/2014/main" id="{5AD54849-203D-4052-98DA-029CA5AAA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5992813"/>
                        <a:ext cx="284956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206806BC-9C04-45EA-837F-79D16C2C70C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811213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аддитивной свертки</a:t>
            </a: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Содержимое 2">
            <a:extLst>
              <a:ext uri="{FF2B5EF4-FFF2-40B4-BE49-F238E27FC236}">
                <a16:creationId xmlns:a16="http://schemas.microsoft.com/office/drawing/2014/main" id="{6727B200-941C-43A4-8FF6-4BF9C293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Решаем квадратное уравнение</a:t>
            </a:r>
          </a:p>
          <a:p>
            <a:pPr eaLnBrk="1" hangingPunct="1">
              <a:defRPr/>
            </a:pPr>
            <a:endParaRPr lang="ru-RU" altLang="ru-RU" sz="1800" i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i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i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800" i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800" i="1" dirty="0">
                <a:solidFill>
                  <a:schemeClr val="bg1"/>
                </a:solidFill>
                <a:cs typeface="Times New Roman" panose="02020603050405020304" pitchFamily="18" charset="0"/>
              </a:rPr>
              <a:t>х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1800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= 0,93,  </a:t>
            </a:r>
            <a:r>
              <a:rPr lang="ru-RU" altLang="ru-RU" sz="1800" i="1" dirty="0">
                <a:solidFill>
                  <a:schemeClr val="bg1"/>
                </a:solidFill>
                <a:cs typeface="Times New Roman" panose="02020603050405020304" pitchFamily="18" charset="0"/>
              </a:rPr>
              <a:t>х</a:t>
            </a:r>
            <a:r>
              <a:rPr lang="ru-RU" altLang="ru-RU" sz="1800" baseline="30000" dirty="0">
                <a:solidFill>
                  <a:schemeClr val="bg1"/>
                </a:solidFill>
                <a:cs typeface="Times New Roman" panose="02020603050405020304" pitchFamily="18" charset="0"/>
              </a:rPr>
              <a:t>*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= 3 – находится за пределами фигуры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ru-RU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Аналогичным образом считаются остальные оценки предпочтительности альтернатив: </a:t>
            </a:r>
          </a:p>
          <a:p>
            <a:pPr marL="136525" indent="0"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1800" i="1" dirty="0">
                <a:solidFill>
                  <a:schemeClr val="bg1"/>
                </a:solidFill>
                <a:cs typeface="Times New Roman" panose="02020603050405020304" pitchFamily="18" charset="0"/>
              </a:rPr>
              <a:t>х</a:t>
            </a:r>
            <a:r>
              <a:rPr lang="ru-RU" altLang="ru-RU" sz="1800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= 1,09, </a:t>
            </a:r>
            <a:r>
              <a:rPr lang="ru-RU" altLang="ru-RU" sz="1800" i="1" dirty="0">
                <a:solidFill>
                  <a:schemeClr val="bg1"/>
                </a:solidFill>
                <a:cs typeface="Times New Roman" panose="02020603050405020304" pitchFamily="18" charset="0"/>
              </a:rPr>
              <a:t>х</a:t>
            </a:r>
            <a:r>
              <a:rPr lang="ru-RU" altLang="ru-RU" sz="1800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= 0,88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EB5D5A9-C79F-420E-A4F2-D7295CC96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57348" name="Object 2">
            <a:extLst>
              <a:ext uri="{FF2B5EF4-FFF2-40B4-BE49-F238E27FC236}">
                <a16:creationId xmlns:a16="http://schemas.microsoft.com/office/drawing/2014/main" id="{E2CE6741-BB12-4146-8C9B-64E54B9F8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773238"/>
          <a:ext cx="18716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Формула" r:id="rId3" imgW="1002865" imgH="203112" progId="Equation.3">
                  <p:embed/>
                </p:oleObj>
              </mc:Choice>
              <mc:Fallback>
                <p:oleObj name="Формула" r:id="rId3" imgW="1002865" imgH="203112" progId="Equation.3">
                  <p:embed/>
                  <p:pic>
                    <p:nvPicPr>
                      <p:cNvPr id="57348" name="Object 2">
                        <a:extLst>
                          <a:ext uri="{FF2B5EF4-FFF2-40B4-BE49-F238E27FC236}">
                            <a16:creationId xmlns:a16="http://schemas.microsoft.com/office/drawing/2014/main" id="{E2CE6741-BB12-4146-8C9B-64E54B9F8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187166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4">
            <a:extLst>
              <a:ext uri="{FF2B5EF4-FFF2-40B4-BE49-F238E27FC236}">
                <a16:creationId xmlns:a16="http://schemas.microsoft.com/office/drawing/2014/main" id="{01FFEDA1-5906-401A-B003-DDA7A5A6D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57350" name="Object 3">
            <a:extLst>
              <a:ext uri="{FF2B5EF4-FFF2-40B4-BE49-F238E27FC236}">
                <a16:creationId xmlns:a16="http://schemas.microsoft.com/office/drawing/2014/main" id="{59F1125A-DB21-4A3F-B9FA-542276BD82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2133600"/>
          <a:ext cx="18764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Уравнение" r:id="rId5" imgW="1294838" imgH="444307" progId="Equation.3">
                  <p:embed/>
                </p:oleObj>
              </mc:Choice>
              <mc:Fallback>
                <p:oleObj name="Уравнение" r:id="rId5" imgW="1294838" imgH="444307" progId="Equation.3">
                  <p:embed/>
                  <p:pic>
                    <p:nvPicPr>
                      <p:cNvPr id="57350" name="Object 3">
                        <a:extLst>
                          <a:ext uri="{FF2B5EF4-FFF2-40B4-BE49-F238E27FC236}">
                            <a16:creationId xmlns:a16="http://schemas.microsoft.com/office/drawing/2014/main" id="{59F1125A-DB21-4A3F-B9FA-542276BD82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133600"/>
                        <a:ext cx="18764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трелка углом вверх 7">
            <a:extLst>
              <a:ext uri="{FF2B5EF4-FFF2-40B4-BE49-F238E27FC236}">
                <a16:creationId xmlns:a16="http://schemas.microsoft.com/office/drawing/2014/main" id="{969FA5F1-F080-4333-BD65-3FBE12931DC1}"/>
              </a:ext>
            </a:extLst>
          </p:cNvPr>
          <p:cNvSpPr/>
          <p:nvPr/>
        </p:nvSpPr>
        <p:spPr>
          <a:xfrm rot="5400000">
            <a:off x="2677319" y="4747419"/>
            <a:ext cx="849312" cy="1524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7739A1FD-394F-4108-AC98-0C28BB0F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0" y="5229200"/>
            <a:ext cx="2880320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indent="165100" algn="ctr" eaLnBrk="1" hangingPunct="1">
              <a:defRPr/>
            </a:pPr>
            <a:r>
              <a:rPr lang="ru-RU" b="1" dirty="0">
                <a:solidFill>
                  <a:srgbClr val="742217"/>
                </a:solidFill>
                <a:cs typeface="Times New Roman" pitchFamily="18" charset="0"/>
              </a:rPr>
              <a:t>Лучшей альтернативой является   - </a:t>
            </a:r>
            <a:r>
              <a:rPr lang="en-US" altLang="ru-RU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i="1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endParaRPr lang="ru-RU" b="1" dirty="0">
              <a:solidFill>
                <a:srgbClr val="742217"/>
              </a:solidFill>
              <a:cs typeface="Times New Roman" pitchFamily="18" charset="0"/>
            </a:endParaRPr>
          </a:p>
          <a:p>
            <a:pPr indent="165100" algn="ctr" eaLnBrk="1" hangingPunct="1">
              <a:defRPr/>
            </a:pPr>
            <a:r>
              <a:rPr lang="en-US" b="1" dirty="0">
                <a:solidFill>
                  <a:srgbClr val="742217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b="1" dirty="0">
                <a:solidFill>
                  <a:srgbClr val="742217"/>
                </a:solidFill>
                <a:cs typeface="Times New Roman" pitchFamily="18" charset="0"/>
              </a:rPr>
              <a:t> худшей  - </a:t>
            </a:r>
            <a:r>
              <a:rPr lang="en-US" altLang="ru-RU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i="1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3</a:t>
            </a:r>
            <a:r>
              <a:rPr lang="ru-RU" b="1" i="1" dirty="0">
                <a:solidFill>
                  <a:srgbClr val="742217"/>
                </a:solidFill>
                <a:cs typeface="Times New Roman" pitchFamily="18" charset="0"/>
              </a:rPr>
              <a:t>.</a:t>
            </a:r>
            <a:endParaRPr lang="ru-RU" b="1" dirty="0">
              <a:solidFill>
                <a:srgbClr val="742217"/>
              </a:solidFill>
              <a:cs typeface="Times New Roman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2494AF3-B0E8-40A5-A9A4-C5471183A6B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811213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Метод аддитивной свертки</a:t>
            </a: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97689-18C2-4374-86BA-7590071A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Альтернатива - 1 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AEF7AB3D-C463-4954-9B06-0C760439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/>
          </a:bodyPr>
          <a:lstStyle/>
          <a:p>
            <a:pPr marL="0" indent="0" algn="ctr" eaLnBrk="1" hangingPunct="1">
              <a:buFont typeface="Wingdings 2" panose="05020102010507070707" pitchFamily="18" charset="2"/>
              <a:buNone/>
              <a:defRPr/>
            </a:pPr>
            <a:r>
              <a:rPr lang="ru-RU" sz="2400" b="1" dirty="0">
                <a:solidFill>
                  <a:srgbClr val="00B050"/>
                </a:solidFill>
              </a:rPr>
              <a:t>НИЯУ «МИФИ» (</a:t>
            </a:r>
            <a:r>
              <a:rPr lang="en-US" sz="2400" b="1" i="1" dirty="0">
                <a:solidFill>
                  <a:srgbClr val="00B050"/>
                </a:solidFill>
              </a:rPr>
              <a:t>a</a:t>
            </a:r>
            <a:r>
              <a:rPr lang="ru-RU" sz="2400" b="1" i="1" baseline="-25000" dirty="0">
                <a:solidFill>
                  <a:srgbClr val="00B050"/>
                </a:solidFill>
              </a:rPr>
              <a:t>1</a:t>
            </a:r>
            <a:r>
              <a:rPr lang="ru-RU" sz="2400" b="1" dirty="0">
                <a:solidFill>
                  <a:srgbClr val="00B050"/>
                </a:solidFill>
              </a:rPr>
              <a:t>) </a:t>
            </a:r>
          </a:p>
          <a:p>
            <a:pPr marL="136525" indent="0" algn="just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sz="2400" b="1" i="1" dirty="0">
                <a:solidFill>
                  <a:schemeClr val="accent2"/>
                </a:solidFill>
              </a:rPr>
              <a:t>Национальный исследовательский ядерный университет «МИФИ́» (а1) </a:t>
            </a:r>
            <a:r>
              <a:rPr lang="ru-RU" sz="2400" dirty="0">
                <a:solidFill>
                  <a:schemeClr val="accent2"/>
                </a:solidFill>
              </a:rPr>
              <a:t>— один из первых двух национальных исследовательских университетов России, образован 8 апреля 2009 года на базе Московского инженерно-физического института.	</a:t>
            </a:r>
          </a:p>
          <a:p>
            <a:pPr marL="136525" indent="0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sz="2400" dirty="0">
                <a:solidFill>
                  <a:schemeClr val="accent2"/>
                </a:solidFill>
              </a:rPr>
              <a:t>		</a:t>
            </a:r>
          </a:p>
          <a:p>
            <a:pPr algn="just"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solidFill>
                  <a:schemeClr val="accent2"/>
                </a:solidFill>
              </a:rPr>
              <a:t>Авторитетность: очень высокая.			</a:t>
            </a:r>
          </a:p>
          <a:p>
            <a:pPr algn="just"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solidFill>
                  <a:schemeClr val="accent2"/>
                </a:solidFill>
              </a:rPr>
              <a:t>Количество международных партнеров по направлению: 3 (IBM, </a:t>
            </a:r>
            <a:r>
              <a:rPr lang="ru-RU" sz="2400" dirty="0" err="1">
                <a:solidFill>
                  <a:schemeClr val="accent2"/>
                </a:solidFill>
              </a:rPr>
              <a:t>Google</a:t>
            </a:r>
            <a:r>
              <a:rPr lang="ru-RU" sz="2400" dirty="0">
                <a:solidFill>
                  <a:schemeClr val="accent2"/>
                </a:solidFill>
              </a:rPr>
              <a:t>, </a:t>
            </a:r>
            <a:r>
              <a:rPr lang="ru-RU" sz="2400" dirty="0" err="1">
                <a:solidFill>
                  <a:schemeClr val="accent2"/>
                </a:solidFill>
              </a:rPr>
              <a:t>Kaspersky</a:t>
            </a:r>
            <a:r>
              <a:rPr lang="ru-RU" sz="2400" dirty="0">
                <a:solidFill>
                  <a:schemeClr val="accent2"/>
                </a:solidFill>
              </a:rPr>
              <a:t>).			</a:t>
            </a:r>
          </a:p>
          <a:p>
            <a:pPr algn="just"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solidFill>
                  <a:schemeClr val="accent2"/>
                </a:solidFill>
              </a:rPr>
              <a:t>Разнообразие смежных направлений: не высокое.</a:t>
            </a:r>
          </a:p>
          <a:p>
            <a:pPr algn="just"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solidFill>
                  <a:schemeClr val="accent2"/>
                </a:solidFill>
              </a:rPr>
              <a:t>Стоимость обучения: 45 тыс. руб.			</a:t>
            </a:r>
          </a:p>
          <a:p>
            <a:pPr eaLnBrk="1" hangingPunct="1">
              <a:defRPr/>
            </a:pPr>
            <a:endParaRPr lang="ru-RU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F7BA8-1FAA-4B09-8C44-AB6F94E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Альтернатива - 2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62080225-5F36-42CF-A0B7-410142D66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>
            <a:normAutofit fontScale="92500"/>
          </a:bodyPr>
          <a:lstStyle/>
          <a:p>
            <a:pPr algn="ctr" eaLnBrk="1" hangingPunct="1">
              <a:buFont typeface="Wingdings 2" panose="05020102010507070707" pitchFamily="18" charset="2"/>
              <a:buNone/>
              <a:defRPr/>
            </a:pPr>
            <a:r>
              <a:rPr lang="ru-RU" sz="3000" b="1" dirty="0">
                <a:solidFill>
                  <a:srgbClr val="00B050"/>
                </a:solidFill>
              </a:rPr>
              <a:t>Московский государственный университет</a:t>
            </a:r>
            <a:r>
              <a:rPr lang="en-US" sz="3000" b="1" dirty="0">
                <a:solidFill>
                  <a:srgbClr val="00B050"/>
                </a:solidFill>
              </a:rPr>
              <a:t> </a:t>
            </a:r>
            <a:r>
              <a:rPr lang="ru-RU" sz="3000" b="1" dirty="0">
                <a:solidFill>
                  <a:srgbClr val="00B050"/>
                </a:solidFill>
              </a:rPr>
              <a:t>(</a:t>
            </a:r>
            <a:r>
              <a:rPr lang="en-US" sz="3000" b="1" i="1" dirty="0">
                <a:solidFill>
                  <a:srgbClr val="00B050"/>
                </a:solidFill>
              </a:rPr>
              <a:t>a</a:t>
            </a:r>
            <a:r>
              <a:rPr lang="en-US" sz="3000" b="1" i="1" baseline="-25000" dirty="0">
                <a:solidFill>
                  <a:srgbClr val="00B050"/>
                </a:solidFill>
              </a:rPr>
              <a:t>2</a:t>
            </a:r>
            <a:r>
              <a:rPr lang="ru-RU" sz="3000" b="1" dirty="0">
                <a:solidFill>
                  <a:srgbClr val="00B050"/>
                </a:solidFill>
              </a:rPr>
              <a:t>) </a:t>
            </a:r>
          </a:p>
          <a:p>
            <a:pPr marL="136525" indent="0" algn="just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b="1" i="1" dirty="0">
                <a:solidFill>
                  <a:schemeClr val="accent2"/>
                </a:solidFill>
              </a:rPr>
              <a:t>«МГУ» (а2) </a:t>
            </a:r>
            <a:r>
              <a:rPr lang="ru-RU" dirty="0">
                <a:solidFill>
                  <a:schemeClr val="accent2"/>
                </a:solidFill>
              </a:rPr>
              <a:t>– один из старейших и крупнейших классических университетов России, один из центров отечественной науки и культуры, расположенный в Москве.		</a:t>
            </a:r>
          </a:p>
          <a:p>
            <a:pPr marL="136525" indent="0" algn="just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dirty="0">
                <a:solidFill>
                  <a:schemeClr val="accent2"/>
                </a:solidFill>
              </a:rPr>
              <a:t>	</a:t>
            </a:r>
          </a:p>
          <a:p>
            <a:pPr algn="just"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dirty="0">
                <a:solidFill>
                  <a:schemeClr val="accent2"/>
                </a:solidFill>
              </a:rPr>
              <a:t>Авторитетность: достаточно высокая.	</a:t>
            </a:r>
          </a:p>
          <a:p>
            <a:pPr algn="just"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dirty="0">
                <a:solidFill>
                  <a:schemeClr val="accent2"/>
                </a:solidFill>
              </a:rPr>
              <a:t>Количество международных партнеров по направлению: 9 (университеты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>
                <a:solidFill>
                  <a:schemeClr val="accent2"/>
                </a:solidFill>
              </a:rPr>
              <a:t>и корпорации).	</a:t>
            </a:r>
          </a:p>
          <a:p>
            <a:pPr algn="just"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dirty="0">
                <a:solidFill>
                  <a:schemeClr val="accent2"/>
                </a:solidFill>
              </a:rPr>
              <a:t>Разнообразие смежных направлений: высокое.</a:t>
            </a:r>
          </a:p>
          <a:p>
            <a:pPr algn="just"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dirty="0">
                <a:solidFill>
                  <a:schemeClr val="accent2"/>
                </a:solidFill>
              </a:rPr>
              <a:t>Стоимость обучения: 145 тыс. руб.		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BD094-768A-4A63-B21C-A1B2A033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Альтернатива - 3</a:t>
            </a:r>
          </a:p>
        </p:txBody>
      </p:sp>
      <p:sp>
        <p:nvSpPr>
          <p:cNvPr id="13315" name="Содержимое 2">
            <a:extLst>
              <a:ext uri="{FF2B5EF4-FFF2-40B4-BE49-F238E27FC236}">
                <a16:creationId xmlns:a16="http://schemas.microsoft.com/office/drawing/2014/main" id="{C9E7BE55-4322-4309-94DF-4A2A64B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708525"/>
          </a:xfrm>
        </p:spPr>
        <p:txBody>
          <a:bodyPr/>
          <a:lstStyle/>
          <a:p>
            <a:pPr algn="ctr" eaLnBrk="1" hangingPunct="1">
              <a:buFont typeface="Wingdings 2" panose="05020102010507070707" pitchFamily="18" charset="2"/>
              <a:buNone/>
              <a:defRPr/>
            </a:pPr>
            <a:r>
              <a:rPr lang="ru-RU" altLang="ru-RU" sz="2400" b="1" dirty="0">
                <a:solidFill>
                  <a:srgbClr val="00B050"/>
                </a:solidFill>
              </a:rPr>
              <a:t>МИРЭА</a:t>
            </a:r>
            <a:r>
              <a:rPr lang="en-US" altLang="ru-RU" sz="2400" b="1" dirty="0">
                <a:solidFill>
                  <a:srgbClr val="00B050"/>
                </a:solidFill>
              </a:rPr>
              <a:t> </a:t>
            </a:r>
            <a:r>
              <a:rPr lang="ru-RU" sz="2400" b="1" dirty="0">
                <a:solidFill>
                  <a:srgbClr val="00B050"/>
                </a:solidFill>
              </a:rPr>
              <a:t>(</a:t>
            </a:r>
            <a:r>
              <a:rPr lang="en-US" sz="2400" b="1" i="1" dirty="0">
                <a:solidFill>
                  <a:srgbClr val="00B050"/>
                </a:solidFill>
              </a:rPr>
              <a:t>a</a:t>
            </a:r>
            <a:r>
              <a:rPr lang="en-US" sz="2400" b="1" i="1" baseline="-25000" dirty="0">
                <a:solidFill>
                  <a:srgbClr val="00B050"/>
                </a:solidFill>
              </a:rPr>
              <a:t>3</a:t>
            </a:r>
            <a:r>
              <a:rPr lang="ru-RU" sz="2400" b="1" dirty="0">
                <a:solidFill>
                  <a:srgbClr val="00B050"/>
                </a:solidFill>
              </a:rPr>
              <a:t>) </a:t>
            </a:r>
          </a:p>
          <a:p>
            <a:pPr marL="136525" indent="0" algn="just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ru-RU" altLang="ru-RU" sz="2400" b="1" i="1" dirty="0">
                <a:solidFill>
                  <a:schemeClr val="accent2"/>
                </a:solidFill>
              </a:rPr>
              <a:t>МИРЭА (а3) </a:t>
            </a:r>
            <a:r>
              <a:rPr lang="ru-RU" altLang="ru-RU" sz="2400" dirty="0">
                <a:solidFill>
                  <a:schemeClr val="accent2"/>
                </a:solidFill>
              </a:rPr>
              <a:t>– создан в 1947 году как Всесоюзный заочный энергетический институт, а в 1967 году постановлением Правительства от 30 июня 1967 года № 588 был преобразован в Московский институт радиотехники, электроники и автоматики (МИРЭА) и начал обучать студентов и по очной (дневной) форме.			</a:t>
            </a:r>
          </a:p>
          <a:p>
            <a:pPr algn="just"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altLang="ru-RU" sz="2400" dirty="0">
                <a:solidFill>
                  <a:schemeClr val="accent2"/>
                </a:solidFill>
              </a:rPr>
              <a:t>Авторитетность: низкая.			</a:t>
            </a:r>
          </a:p>
          <a:p>
            <a:pPr algn="just"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altLang="ru-RU" sz="2400" dirty="0">
                <a:solidFill>
                  <a:schemeClr val="accent2"/>
                </a:solidFill>
              </a:rPr>
              <a:t>Количество международных партнеров по направлению: 2 (</a:t>
            </a:r>
            <a:r>
              <a:rPr lang="ru-RU" altLang="ru-RU" sz="2400" dirty="0" err="1">
                <a:solidFill>
                  <a:schemeClr val="accent2"/>
                </a:solidFill>
              </a:rPr>
              <a:t>ИнтерЭВМ</a:t>
            </a:r>
            <a:r>
              <a:rPr lang="ru-RU" altLang="ru-RU" sz="2400" dirty="0">
                <a:solidFill>
                  <a:schemeClr val="accent2"/>
                </a:solidFill>
              </a:rPr>
              <a:t> и международная программа обмена студентами).</a:t>
            </a:r>
          </a:p>
          <a:p>
            <a:pPr algn="just"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altLang="ru-RU" sz="2400" dirty="0">
                <a:solidFill>
                  <a:schemeClr val="accent2"/>
                </a:solidFill>
              </a:rPr>
              <a:t>Разнообразие смежных направлений: среднее.	</a:t>
            </a:r>
          </a:p>
          <a:p>
            <a:pPr algn="just"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altLang="ru-RU" sz="2400" dirty="0">
                <a:solidFill>
                  <a:schemeClr val="accent2"/>
                </a:solidFill>
              </a:rPr>
              <a:t>Стоимость обучения: 33 тыс. руб.			</a:t>
            </a:r>
          </a:p>
          <a:p>
            <a:pPr eaLnBrk="1" hangingPunct="1">
              <a:defRPr/>
            </a:pPr>
            <a:endParaRPr lang="ru-RU" altLang="ru-RU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C76DA-4BA5-4DF5-8307-A0E64C91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Список критериев</a:t>
            </a:r>
          </a:p>
        </p:txBody>
      </p:sp>
      <p:sp>
        <p:nvSpPr>
          <p:cNvPr id="12291" name="Содержимое 2">
            <a:extLst>
              <a:ext uri="{FF2B5EF4-FFF2-40B4-BE49-F238E27FC236}">
                <a16:creationId xmlns:a16="http://schemas.microsoft.com/office/drawing/2014/main" id="{74A23C38-2E69-454D-BF06-DFB006CF8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924425"/>
          </a:xfrm>
        </p:spPr>
        <p:txBody>
          <a:bodyPr/>
          <a:lstStyle/>
          <a:p>
            <a:pPr marL="0" indent="0" algn="just" eaLnBrk="1" hangingPunct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ru-RU" altLang="ru-RU" sz="2200" dirty="0">
                <a:solidFill>
                  <a:schemeClr val="accent2"/>
                </a:solidFill>
              </a:rPr>
              <a:t>Для выбора сформирован следующий набор </a:t>
            </a:r>
            <a:r>
              <a:rPr lang="ru-RU" altLang="ru-RU" sz="2200" u="sng" dirty="0">
                <a:solidFill>
                  <a:srgbClr val="00B050"/>
                </a:solidFill>
              </a:rPr>
              <a:t>критериев</a:t>
            </a:r>
            <a:r>
              <a:rPr lang="ru-RU" altLang="ru-RU" sz="2200" dirty="0">
                <a:solidFill>
                  <a:schemeClr val="accent2"/>
                </a:solidFill>
              </a:rPr>
              <a:t>:</a:t>
            </a:r>
          </a:p>
          <a:p>
            <a:pPr marL="0" lvl="1" indent="0" algn="just" eaLnBrk="1" hangingPunct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ru-RU" altLang="ru-RU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1" indent="0" algn="just" eaLnBrk="1" hangingPunct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200" i="1" dirty="0">
                <a:solidFill>
                  <a:schemeClr val="accent2"/>
                </a:solidFill>
              </a:rPr>
              <a:t>Авторитетность(С</a:t>
            </a:r>
            <a:r>
              <a:rPr lang="ru-RU" altLang="ru-RU" sz="2200" i="1" baseline="-25000" dirty="0">
                <a:solidFill>
                  <a:schemeClr val="accent2"/>
                </a:solidFill>
              </a:rPr>
              <a:t>1</a:t>
            </a:r>
            <a:r>
              <a:rPr lang="ru-RU" altLang="ru-RU" sz="2200" i="1" dirty="0">
                <a:solidFill>
                  <a:schemeClr val="accent2"/>
                </a:solidFill>
              </a:rPr>
              <a:t>);</a:t>
            </a:r>
          </a:p>
          <a:p>
            <a:pPr marL="0" lvl="1" indent="0" algn="just" eaLnBrk="1" hangingPunct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endParaRPr lang="ru-RU" altLang="ru-RU" sz="2200" i="1" dirty="0">
              <a:solidFill>
                <a:schemeClr val="accent2"/>
              </a:solidFill>
            </a:endParaRPr>
          </a:p>
          <a:p>
            <a:pPr marL="0" lvl="1" indent="0" algn="just" eaLnBrk="1" hangingPunct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200" i="1" dirty="0">
                <a:solidFill>
                  <a:schemeClr val="accent2"/>
                </a:solidFill>
              </a:rPr>
              <a:t>Наличие международных партнеров по направлению в США (С</a:t>
            </a:r>
            <a:r>
              <a:rPr lang="ru-RU" altLang="ru-RU" sz="2200" i="1" baseline="-25000" dirty="0">
                <a:solidFill>
                  <a:schemeClr val="accent2"/>
                </a:solidFill>
              </a:rPr>
              <a:t>2</a:t>
            </a:r>
            <a:r>
              <a:rPr lang="ru-RU" altLang="ru-RU" sz="2200" i="1" dirty="0">
                <a:solidFill>
                  <a:schemeClr val="accent2"/>
                </a:solidFill>
              </a:rPr>
              <a:t>);</a:t>
            </a:r>
          </a:p>
          <a:p>
            <a:pPr marL="0" lvl="1" indent="0" algn="just" eaLnBrk="1" hangingPunct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endParaRPr lang="ru-RU" altLang="ru-RU" sz="2200" i="1" dirty="0">
              <a:solidFill>
                <a:schemeClr val="accent2"/>
              </a:solidFill>
            </a:endParaRPr>
          </a:p>
          <a:p>
            <a:pPr marL="0" lvl="1" indent="0" algn="just" eaLnBrk="1" hangingPunct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200" i="1" dirty="0">
                <a:solidFill>
                  <a:schemeClr val="accent2"/>
                </a:solidFill>
              </a:rPr>
              <a:t>Разнообразие смежных направлений (С</a:t>
            </a:r>
            <a:r>
              <a:rPr lang="ru-RU" altLang="ru-RU" sz="2200" i="1" baseline="-25000" dirty="0">
                <a:solidFill>
                  <a:schemeClr val="accent2"/>
                </a:solidFill>
              </a:rPr>
              <a:t>3</a:t>
            </a:r>
            <a:r>
              <a:rPr lang="ru-RU" altLang="ru-RU" sz="2200" i="1" dirty="0">
                <a:solidFill>
                  <a:schemeClr val="accent2"/>
                </a:solidFill>
              </a:rPr>
              <a:t>);</a:t>
            </a:r>
          </a:p>
          <a:p>
            <a:pPr marL="0" lvl="1" indent="0" algn="just" eaLnBrk="1" hangingPunct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endParaRPr lang="ru-RU" altLang="ru-RU" sz="2200" i="1" dirty="0">
              <a:solidFill>
                <a:schemeClr val="accent2"/>
              </a:solidFill>
            </a:endParaRPr>
          </a:p>
          <a:p>
            <a:pPr marL="0" lvl="1" indent="0" algn="just" eaLnBrk="1" hangingPunct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200" i="1" dirty="0">
                <a:solidFill>
                  <a:schemeClr val="accent2"/>
                </a:solidFill>
              </a:rPr>
              <a:t>Стоимость обучения (С</a:t>
            </a:r>
            <a:r>
              <a:rPr lang="ru-RU" altLang="ru-RU" sz="2200" i="1" baseline="-25000" dirty="0">
                <a:solidFill>
                  <a:schemeClr val="accent2"/>
                </a:solidFill>
              </a:rPr>
              <a:t>4</a:t>
            </a:r>
            <a:r>
              <a:rPr lang="ru-RU" altLang="ru-RU" sz="2200" i="1" dirty="0">
                <a:solidFill>
                  <a:schemeClr val="accent2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9E1C6-70FE-4629-87E2-3D1F03F8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741"/>
            <a:ext cx="8229600" cy="79695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Характеристика критериев</a:t>
            </a:r>
          </a:p>
        </p:txBody>
      </p:sp>
      <p:sp>
        <p:nvSpPr>
          <p:cNvPr id="11267" name="Содержимое 2">
            <a:extLst>
              <a:ext uri="{FF2B5EF4-FFF2-40B4-BE49-F238E27FC236}">
                <a16:creationId xmlns:a16="http://schemas.microsoft.com/office/drawing/2014/main" id="{80F48A76-51FD-431A-B435-CC7FA0AC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5" y="836613"/>
            <a:ext cx="8223250" cy="5832475"/>
          </a:xfrm>
        </p:spPr>
        <p:txBody>
          <a:bodyPr/>
          <a:lstStyle/>
          <a:p>
            <a:pPr marL="0" lvl="1" indent="0" algn="just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ru-RU" altLang="ru-RU" sz="2200" b="1" i="1">
                <a:solidFill>
                  <a:srgbClr val="00B050"/>
                </a:solidFill>
              </a:rPr>
              <a:t>Авторитетность (С</a:t>
            </a:r>
            <a:r>
              <a:rPr lang="ru-RU" altLang="ru-RU" sz="2200" b="1" i="1" baseline="-25000">
                <a:solidFill>
                  <a:srgbClr val="00B050"/>
                </a:solidFill>
              </a:rPr>
              <a:t>1</a:t>
            </a:r>
            <a:r>
              <a:rPr lang="ru-RU" altLang="ru-RU" sz="2200" b="1" i="1">
                <a:solidFill>
                  <a:srgbClr val="00B050"/>
                </a:solidFill>
              </a:rPr>
              <a:t>) </a:t>
            </a:r>
            <a:r>
              <a:rPr lang="ru-RU" altLang="ru-RU" sz="2200" b="1" i="1">
                <a:solidFill>
                  <a:schemeClr val="accent2"/>
                </a:solidFill>
              </a:rPr>
              <a:t>– </a:t>
            </a:r>
            <a:r>
              <a:rPr lang="ru-RU" altLang="ru-RU" sz="2200">
                <a:solidFill>
                  <a:schemeClr val="accent2"/>
                </a:solidFill>
              </a:rPr>
              <a:t>значительность, влиятельность, зависящая от доверия или других причин.</a:t>
            </a:r>
          </a:p>
          <a:p>
            <a:pPr marL="0" lvl="1" indent="0" algn="just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ru-RU" altLang="ru-RU" sz="1800">
              <a:solidFill>
                <a:srgbClr val="C00000"/>
              </a:solidFill>
            </a:endParaRPr>
          </a:p>
          <a:p>
            <a:pPr marL="0" lvl="1" indent="0" algn="just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ru-RU" altLang="ru-RU" sz="2200" b="1" i="1">
                <a:solidFill>
                  <a:srgbClr val="00B050"/>
                </a:solidFill>
              </a:rPr>
              <a:t>Количество международных партнеров по направлению в США (С</a:t>
            </a:r>
            <a:r>
              <a:rPr lang="ru-RU" altLang="ru-RU" sz="2200" b="1" i="1" baseline="-25000">
                <a:solidFill>
                  <a:srgbClr val="00B050"/>
                </a:solidFill>
              </a:rPr>
              <a:t>2</a:t>
            </a:r>
            <a:r>
              <a:rPr lang="ru-RU" altLang="ru-RU" sz="2200" b="1" i="1">
                <a:solidFill>
                  <a:srgbClr val="00B050"/>
                </a:solidFill>
              </a:rPr>
              <a:t>) </a:t>
            </a:r>
            <a:r>
              <a:rPr lang="ru-RU" altLang="ru-RU" sz="2200">
                <a:solidFill>
                  <a:schemeClr val="accent2"/>
                </a:solidFill>
              </a:rPr>
              <a:t>– количество международных организаций, которые осуществляют прием студентов по обмену на учебу и работу в случае миграции (рассматриваются только организации, базирующиеся в США).	</a:t>
            </a:r>
          </a:p>
          <a:p>
            <a:pPr marL="0" lvl="1" indent="0" algn="just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ru-RU" altLang="ru-RU" sz="1800">
              <a:solidFill>
                <a:srgbClr val="C00000"/>
              </a:solidFill>
            </a:endParaRPr>
          </a:p>
          <a:p>
            <a:pPr marL="0" lvl="1" indent="0" algn="just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ru-RU" altLang="ru-RU" sz="2200" b="1" i="1">
                <a:solidFill>
                  <a:srgbClr val="00B050"/>
                </a:solidFill>
              </a:rPr>
              <a:t>Разнообразие смежных направлений (С</a:t>
            </a:r>
            <a:r>
              <a:rPr lang="ru-RU" altLang="ru-RU" sz="2200" b="1" i="1" baseline="-25000">
                <a:solidFill>
                  <a:srgbClr val="00B050"/>
                </a:solidFill>
              </a:rPr>
              <a:t>3</a:t>
            </a:r>
            <a:r>
              <a:rPr lang="ru-RU" altLang="ru-RU" sz="2200" b="1" i="1">
                <a:solidFill>
                  <a:srgbClr val="00B050"/>
                </a:solidFill>
              </a:rPr>
              <a:t>) </a:t>
            </a:r>
            <a:r>
              <a:rPr lang="ru-RU" altLang="ru-RU" sz="2200">
                <a:solidFill>
                  <a:schemeClr val="accent2"/>
                </a:solidFill>
              </a:rPr>
              <a:t>– наличие смежных направлений по данной специальности.</a:t>
            </a:r>
          </a:p>
          <a:p>
            <a:pPr marL="0" lvl="1" indent="0" algn="just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ru-RU" altLang="ru-RU" sz="1800">
                <a:solidFill>
                  <a:schemeClr val="accent2"/>
                </a:solidFill>
              </a:rPr>
              <a:t>	</a:t>
            </a:r>
          </a:p>
          <a:p>
            <a:pPr marL="0" lvl="1" indent="0" algn="just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ru-RU" altLang="ru-RU" sz="2200" b="1" i="1">
                <a:solidFill>
                  <a:srgbClr val="00B050"/>
                </a:solidFill>
              </a:rPr>
              <a:t>Стоимость обучения в семестр на очной/заочной форме (С</a:t>
            </a:r>
            <a:r>
              <a:rPr lang="ru-RU" altLang="ru-RU" sz="2200" b="1" i="1" baseline="-25000">
                <a:solidFill>
                  <a:srgbClr val="00B050"/>
                </a:solidFill>
              </a:rPr>
              <a:t>4</a:t>
            </a:r>
            <a:r>
              <a:rPr lang="ru-RU" altLang="ru-RU" sz="2200" b="1" i="1">
                <a:solidFill>
                  <a:srgbClr val="00B050"/>
                </a:solidFill>
              </a:rPr>
              <a:t>) </a:t>
            </a:r>
            <a:r>
              <a:rPr lang="ru-RU" altLang="ru-RU" sz="2200">
                <a:solidFill>
                  <a:schemeClr val="accent2"/>
                </a:solidFill>
              </a:rPr>
              <a:t>–  минимальная денежная сумма, которую необходимо заплатить при условии коммерческого поступления на направление (форма обучения не важна, важна сумма оплаты).</a:t>
            </a:r>
            <a:r>
              <a:rPr lang="ru-RU" altLang="ru-RU" sz="2200">
                <a:solidFill>
                  <a:srgbClr val="C00000"/>
                </a:solidFill>
              </a:rPr>
              <a:t>	</a:t>
            </a:r>
            <a:endParaRPr lang="ru-RU" altLang="ru-RU" sz="1800">
              <a:solidFill>
                <a:schemeClr val="accent2"/>
              </a:solidFill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923D942C-3AFB-4C21-9BFC-47268F76D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праведливость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Апекс">
    <a:majorFont>
      <a:latin typeface="Lucida Sans"/>
      <a:ea typeface=""/>
      <a:cs typeface=""/>
      <a:font script="Grek" typeface="Arial"/>
      <a:font script="Cyrl" typeface="Arial"/>
      <a:font script="Jpan" typeface="HG丸ｺﾞｼｯｸM-PRO"/>
      <a:font script="Hang" typeface="휴먼옛체"/>
      <a:font script="Hans" typeface="黑体"/>
      <a:font script="Hant" typeface="微軟正黑體"/>
      <a:font script="Arab" typeface="Tahoma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Book Antiqua"/>
      <a:ea typeface=""/>
      <a:cs typeface=""/>
      <a:font script="Grek" typeface="Times New Roman"/>
      <a:font script="Cyrl" typeface="Times New Roman"/>
      <a:font script="Jpan" typeface="HG明朝B"/>
      <a:font script="Hang" typeface="돋움"/>
      <a:font script="Hans" typeface="宋体"/>
      <a:font script="Hant" typeface="新細明體"/>
      <a:font script="Arab" typeface="Times New Roman"/>
      <a:font script="Hebr" typeface="David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Апекс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0000"/>
              <a:satMod val="180000"/>
            </a:schemeClr>
          </a:gs>
          <a:gs pos="100000">
            <a:schemeClr val="phClr">
              <a:shade val="45000"/>
              <a:satMod val="120000"/>
            </a:schemeClr>
          </a:gs>
        </a:gsLst>
        <a:path path="circle">
          <a:fillToRect r="100000" b="100000"/>
        </a:path>
      </a:gradFill>
      <a:blipFill>
        <a:blip xmlns:r="http://schemas.openxmlformats.org/officeDocument/2006/relationships" r:embed="rId1">
          <a:duotone>
            <a:schemeClr val="phClr">
              <a:shade val="3000"/>
              <a:satMod val="110000"/>
            </a:schemeClr>
            <a:schemeClr val="phClr">
              <a:tint val="60000"/>
              <a:satMod val="425000"/>
            </a:schemeClr>
          </a:duotone>
        </a:blip>
        <a:stretch>
          <a:fillRect/>
        </a:stretch>
      </a:blipFill>
    </a:bgFillStyleLst>
  </a:fmtScheme>
</a:themeOverride>
</file>

<file path=ppt/theme/themeOverride10.xml><?xml version="1.0" encoding="utf-8"?>
<a:themeOverride xmlns:a="http://schemas.openxmlformats.org/drawingml/2006/main">
  <a:clrScheme name="Справедливость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Апекс">
    <a:majorFont>
      <a:latin typeface="Lucida Sans"/>
      <a:ea typeface=""/>
      <a:cs typeface=""/>
      <a:font script="Grek" typeface="Arial"/>
      <a:font script="Cyrl" typeface="Arial"/>
      <a:font script="Jpan" typeface="HG丸ｺﾞｼｯｸM-PRO"/>
      <a:font script="Hang" typeface="휴먼옛체"/>
      <a:font script="Hans" typeface="黑体"/>
      <a:font script="Hant" typeface="微軟正黑體"/>
      <a:font script="Arab" typeface="Tahoma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Book Antiqua"/>
      <a:ea typeface=""/>
      <a:cs typeface=""/>
      <a:font script="Grek" typeface="Times New Roman"/>
      <a:font script="Cyrl" typeface="Times New Roman"/>
      <a:font script="Jpan" typeface="HG明朝B"/>
      <a:font script="Hang" typeface="돋움"/>
      <a:font script="Hans" typeface="宋体"/>
      <a:font script="Hant" typeface="新細明體"/>
      <a:font script="Arab" typeface="Times New Roman"/>
      <a:font script="Hebr" typeface="David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Апекс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0000"/>
              <a:satMod val="180000"/>
            </a:schemeClr>
          </a:gs>
          <a:gs pos="100000">
            <a:schemeClr val="phClr">
              <a:shade val="45000"/>
              <a:satMod val="120000"/>
            </a:schemeClr>
          </a:gs>
        </a:gsLst>
        <a:path path="circle">
          <a:fillToRect r="100000" b="100000"/>
        </a:path>
      </a:gradFill>
      <a:blipFill>
        <a:blip xmlns:r="http://schemas.openxmlformats.org/officeDocument/2006/relationships" r:embed="rId1">
          <a:duotone>
            <a:schemeClr val="phClr">
              <a:shade val="3000"/>
              <a:satMod val="110000"/>
            </a:schemeClr>
            <a:schemeClr val="phClr">
              <a:tint val="60000"/>
              <a:satMod val="425000"/>
            </a:schemeClr>
          </a:duotone>
        </a:blip>
        <a:stretch>
          <a:fillRect/>
        </a:stretch>
      </a:blipFill>
    </a:bgFillStyleLst>
  </a:fmtScheme>
</a:themeOverride>
</file>

<file path=ppt/theme/themeOverride11.xml><?xml version="1.0" encoding="utf-8"?>
<a:themeOverride xmlns:a="http://schemas.openxmlformats.org/drawingml/2006/main">
  <a:clrScheme name="Справедливость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Апекс">
    <a:majorFont>
      <a:latin typeface="Lucida Sans"/>
      <a:ea typeface=""/>
      <a:cs typeface=""/>
      <a:font script="Grek" typeface="Arial"/>
      <a:font script="Cyrl" typeface="Arial"/>
      <a:font script="Jpan" typeface="HG丸ｺﾞｼｯｸM-PRO"/>
      <a:font script="Hang" typeface="휴먼옛체"/>
      <a:font script="Hans" typeface="黑体"/>
      <a:font script="Hant" typeface="微軟正黑體"/>
      <a:font script="Arab" typeface="Tahoma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Book Antiqua"/>
      <a:ea typeface=""/>
      <a:cs typeface=""/>
      <a:font script="Grek" typeface="Times New Roman"/>
      <a:font script="Cyrl" typeface="Times New Roman"/>
      <a:font script="Jpan" typeface="HG明朝B"/>
      <a:font script="Hang" typeface="돋움"/>
      <a:font script="Hans" typeface="宋体"/>
      <a:font script="Hant" typeface="新細明體"/>
      <a:font script="Arab" typeface="Times New Roman"/>
      <a:font script="Hebr" typeface="David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Апекс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0000"/>
              <a:satMod val="180000"/>
            </a:schemeClr>
          </a:gs>
          <a:gs pos="100000">
            <a:schemeClr val="phClr">
              <a:shade val="45000"/>
              <a:satMod val="120000"/>
            </a:schemeClr>
          </a:gs>
        </a:gsLst>
        <a:path path="circle">
          <a:fillToRect r="100000" b="100000"/>
        </a:path>
      </a:gradFill>
      <a:blipFill>
        <a:blip xmlns:r="http://schemas.openxmlformats.org/officeDocument/2006/relationships" r:embed="rId1">
          <a:duotone>
            <a:schemeClr val="phClr">
              <a:shade val="3000"/>
              <a:satMod val="110000"/>
            </a:schemeClr>
            <a:schemeClr val="phClr">
              <a:tint val="60000"/>
              <a:satMod val="425000"/>
            </a:schemeClr>
          </a:duotone>
        </a:blip>
        <a:stretch>
          <a:fillRect/>
        </a:stretch>
      </a:blipFill>
    </a:bgFillStyleLst>
  </a:fmtScheme>
</a:themeOverride>
</file>

<file path=ppt/theme/themeOverride12.xml><?xml version="1.0" encoding="utf-8"?>
<a:themeOverride xmlns:a="http://schemas.openxmlformats.org/drawingml/2006/main">
  <a:clrScheme name="Справедливость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Апекс">
    <a:majorFont>
      <a:latin typeface="Lucida Sans"/>
      <a:ea typeface=""/>
      <a:cs typeface=""/>
      <a:font script="Grek" typeface="Arial"/>
      <a:font script="Cyrl" typeface="Arial"/>
      <a:font script="Jpan" typeface="HG丸ｺﾞｼｯｸM-PRO"/>
      <a:font script="Hang" typeface="휴먼옛체"/>
      <a:font script="Hans" typeface="黑体"/>
      <a:font script="Hant" typeface="微軟正黑體"/>
      <a:font script="Arab" typeface="Tahoma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Book Antiqua"/>
      <a:ea typeface=""/>
      <a:cs typeface=""/>
      <a:font script="Grek" typeface="Times New Roman"/>
      <a:font script="Cyrl" typeface="Times New Roman"/>
      <a:font script="Jpan" typeface="HG明朝B"/>
      <a:font script="Hang" typeface="돋움"/>
      <a:font script="Hans" typeface="宋体"/>
      <a:font script="Hant" typeface="新細明體"/>
      <a:font script="Arab" typeface="Times New Roman"/>
      <a:font script="Hebr" typeface="David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Апекс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0000"/>
              <a:satMod val="180000"/>
            </a:schemeClr>
          </a:gs>
          <a:gs pos="100000">
            <a:schemeClr val="phClr">
              <a:shade val="45000"/>
              <a:satMod val="120000"/>
            </a:schemeClr>
          </a:gs>
        </a:gsLst>
        <a:path path="circle">
          <a:fillToRect r="100000" b="100000"/>
        </a:path>
      </a:gradFill>
      <a:blipFill>
        <a:blip xmlns:r="http://schemas.openxmlformats.org/officeDocument/2006/relationships" r:embed="rId1">
          <a:duotone>
            <a:schemeClr val="phClr">
              <a:shade val="3000"/>
              <a:satMod val="110000"/>
            </a:schemeClr>
            <a:schemeClr val="phClr">
              <a:tint val="60000"/>
              <a:satMod val="425000"/>
            </a:schemeClr>
          </a:duotone>
        </a:blip>
        <a:stretch>
          <a:fillRect/>
        </a:stretch>
      </a:blipFill>
    </a:bgFillStyleLst>
  </a:fmtScheme>
</a:themeOverride>
</file>

<file path=ppt/theme/themeOverride13.xml><?xml version="1.0" encoding="utf-8"?>
<a:themeOverride xmlns:a="http://schemas.openxmlformats.org/drawingml/2006/main">
  <a:clrScheme name="Справедливость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Апекс">
    <a:majorFont>
      <a:latin typeface="Lucida Sans"/>
      <a:ea typeface=""/>
      <a:cs typeface=""/>
      <a:font script="Grek" typeface="Arial"/>
      <a:font script="Cyrl" typeface="Arial"/>
      <a:font script="Jpan" typeface="HG丸ｺﾞｼｯｸM-PRO"/>
      <a:font script="Hang" typeface="휴먼옛체"/>
      <a:font script="Hans" typeface="黑体"/>
      <a:font script="Hant" typeface="微軟正黑體"/>
      <a:font script="Arab" typeface="Tahoma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Book Antiqua"/>
      <a:ea typeface=""/>
      <a:cs typeface=""/>
      <a:font script="Grek" typeface="Times New Roman"/>
      <a:font script="Cyrl" typeface="Times New Roman"/>
      <a:font script="Jpan" typeface="HG明朝B"/>
      <a:font script="Hang" typeface="돋움"/>
      <a:font script="Hans" typeface="宋体"/>
      <a:font script="Hant" typeface="新細明體"/>
      <a:font script="Arab" typeface="Times New Roman"/>
      <a:font script="Hebr" typeface="David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Апекс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0000"/>
              <a:satMod val="180000"/>
            </a:schemeClr>
          </a:gs>
          <a:gs pos="100000">
            <a:schemeClr val="phClr">
              <a:shade val="45000"/>
              <a:satMod val="120000"/>
            </a:schemeClr>
          </a:gs>
        </a:gsLst>
        <a:path path="circle">
          <a:fillToRect r="100000" b="100000"/>
        </a:path>
      </a:gradFill>
      <a:blipFill>
        <a:blip xmlns:r="http://schemas.openxmlformats.org/officeDocument/2006/relationships" r:embed="rId1">
          <a:duotone>
            <a:schemeClr val="phClr">
              <a:shade val="3000"/>
              <a:satMod val="110000"/>
            </a:schemeClr>
            <a:schemeClr val="phClr">
              <a:tint val="60000"/>
              <a:satMod val="425000"/>
            </a:schemeClr>
          </a:duotone>
        </a:blip>
        <a:stretch>
          <a:fillRect/>
        </a:stretch>
      </a:blipFill>
    </a:bgFillStyleLst>
  </a:fmtScheme>
</a:themeOverride>
</file>

<file path=ppt/theme/themeOverride14.xml><?xml version="1.0" encoding="utf-8"?>
<a:themeOverride xmlns:a="http://schemas.openxmlformats.org/drawingml/2006/main">
  <a:clrScheme name="Справедливость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Апекс">
    <a:majorFont>
      <a:latin typeface="Lucida Sans"/>
      <a:ea typeface=""/>
      <a:cs typeface=""/>
      <a:font script="Grek" typeface="Arial"/>
      <a:font script="Cyrl" typeface="Arial"/>
      <a:font script="Jpan" typeface="HG丸ｺﾞｼｯｸM-PRO"/>
      <a:font script="Hang" typeface="휴먼옛체"/>
      <a:font script="Hans" typeface="黑体"/>
      <a:font script="Hant" typeface="微軟正黑體"/>
      <a:font script="Arab" typeface="Tahoma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Book Antiqua"/>
      <a:ea typeface=""/>
      <a:cs typeface=""/>
      <a:font script="Grek" typeface="Times New Roman"/>
      <a:font script="Cyrl" typeface="Times New Roman"/>
      <a:font script="Jpan" typeface="HG明朝B"/>
      <a:font script="Hang" typeface="돋움"/>
      <a:font script="Hans" typeface="宋体"/>
      <a:font script="Hant" typeface="新細明體"/>
      <a:font script="Arab" typeface="Times New Roman"/>
      <a:font script="Hebr" typeface="David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Апекс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0000"/>
              <a:satMod val="180000"/>
            </a:schemeClr>
          </a:gs>
          <a:gs pos="100000">
            <a:schemeClr val="phClr">
              <a:shade val="45000"/>
              <a:satMod val="120000"/>
            </a:schemeClr>
          </a:gs>
        </a:gsLst>
        <a:path path="circle">
          <a:fillToRect r="100000" b="100000"/>
        </a:path>
      </a:gradFill>
      <a:blipFill>
        <a:blip xmlns:r="http://schemas.openxmlformats.org/officeDocument/2006/relationships" r:embed="rId1">
          <a:duotone>
            <a:schemeClr val="phClr">
              <a:shade val="3000"/>
              <a:satMod val="110000"/>
            </a:schemeClr>
            <a:schemeClr val="phClr">
              <a:tint val="60000"/>
              <a:satMod val="425000"/>
            </a:schemeClr>
          </a:duotone>
        </a:blip>
        <a:stretch>
          <a:fillRect/>
        </a:stretch>
      </a:blipFill>
    </a:bgFillStyleLst>
  </a:fmtScheme>
</a:themeOverride>
</file>

<file path=ppt/theme/themeOverride2.xml><?xml version="1.0" encoding="utf-8"?>
<a:themeOverride xmlns:a="http://schemas.openxmlformats.org/drawingml/2006/main">
  <a:clrScheme name="Справедливость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Апекс">
    <a:majorFont>
      <a:latin typeface="Lucida Sans"/>
      <a:ea typeface=""/>
      <a:cs typeface=""/>
      <a:font script="Grek" typeface="Arial"/>
      <a:font script="Cyrl" typeface="Arial"/>
      <a:font script="Jpan" typeface="HG丸ｺﾞｼｯｸM-PRO"/>
      <a:font script="Hang" typeface="휴먼옛체"/>
      <a:font script="Hans" typeface="黑体"/>
      <a:font script="Hant" typeface="微軟正黑體"/>
      <a:font script="Arab" typeface="Tahoma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Book Antiqua"/>
      <a:ea typeface=""/>
      <a:cs typeface=""/>
      <a:font script="Grek" typeface="Times New Roman"/>
      <a:font script="Cyrl" typeface="Times New Roman"/>
      <a:font script="Jpan" typeface="HG明朝B"/>
      <a:font script="Hang" typeface="돋움"/>
      <a:font script="Hans" typeface="宋体"/>
      <a:font script="Hant" typeface="新細明體"/>
      <a:font script="Arab" typeface="Times New Roman"/>
      <a:font script="Hebr" typeface="David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Апекс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0000"/>
              <a:satMod val="180000"/>
            </a:schemeClr>
          </a:gs>
          <a:gs pos="100000">
            <a:schemeClr val="phClr">
              <a:shade val="45000"/>
              <a:satMod val="120000"/>
            </a:schemeClr>
          </a:gs>
        </a:gsLst>
        <a:path path="circle">
          <a:fillToRect r="100000" b="100000"/>
        </a:path>
      </a:gradFill>
      <a:blipFill>
        <a:blip xmlns:r="http://schemas.openxmlformats.org/officeDocument/2006/relationships" r:embed="rId1">
          <a:duotone>
            <a:schemeClr val="phClr">
              <a:shade val="3000"/>
              <a:satMod val="110000"/>
            </a:schemeClr>
            <a:schemeClr val="phClr">
              <a:tint val="60000"/>
              <a:satMod val="425000"/>
            </a:schemeClr>
          </a:duotone>
        </a:blip>
        <a:stretch>
          <a:fillRect/>
        </a:stretch>
      </a:blipFill>
    </a:bgFillStyleLst>
  </a:fmtScheme>
</a:themeOverride>
</file>

<file path=ppt/theme/themeOverride3.xml><?xml version="1.0" encoding="utf-8"?>
<a:themeOverride xmlns:a="http://schemas.openxmlformats.org/drawingml/2006/main">
  <a:clrScheme name="Справедливость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Апекс">
    <a:majorFont>
      <a:latin typeface="Lucida Sans"/>
      <a:ea typeface=""/>
      <a:cs typeface=""/>
      <a:font script="Grek" typeface="Arial"/>
      <a:font script="Cyrl" typeface="Arial"/>
      <a:font script="Jpan" typeface="HG丸ｺﾞｼｯｸM-PRO"/>
      <a:font script="Hang" typeface="휴먼옛체"/>
      <a:font script="Hans" typeface="黑体"/>
      <a:font script="Hant" typeface="微軟正黑體"/>
      <a:font script="Arab" typeface="Tahoma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Book Antiqua"/>
      <a:ea typeface=""/>
      <a:cs typeface=""/>
      <a:font script="Grek" typeface="Times New Roman"/>
      <a:font script="Cyrl" typeface="Times New Roman"/>
      <a:font script="Jpan" typeface="HG明朝B"/>
      <a:font script="Hang" typeface="돋움"/>
      <a:font script="Hans" typeface="宋体"/>
      <a:font script="Hant" typeface="新細明體"/>
      <a:font script="Arab" typeface="Times New Roman"/>
      <a:font script="Hebr" typeface="David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Апекс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0000"/>
              <a:satMod val="180000"/>
            </a:schemeClr>
          </a:gs>
          <a:gs pos="100000">
            <a:schemeClr val="phClr">
              <a:shade val="45000"/>
              <a:satMod val="120000"/>
            </a:schemeClr>
          </a:gs>
        </a:gsLst>
        <a:path path="circle">
          <a:fillToRect r="100000" b="100000"/>
        </a:path>
      </a:gradFill>
      <a:blipFill>
        <a:blip xmlns:r="http://schemas.openxmlformats.org/officeDocument/2006/relationships" r:embed="rId1">
          <a:duotone>
            <a:schemeClr val="phClr">
              <a:shade val="3000"/>
              <a:satMod val="110000"/>
            </a:schemeClr>
            <a:schemeClr val="phClr">
              <a:tint val="60000"/>
              <a:satMod val="425000"/>
            </a:schemeClr>
          </a:duotone>
        </a:blip>
        <a:stretch>
          <a:fillRect/>
        </a:stretch>
      </a:blipFill>
    </a:bgFillStyleLst>
  </a:fmtScheme>
</a:themeOverride>
</file>

<file path=ppt/theme/themeOverride4.xml><?xml version="1.0" encoding="utf-8"?>
<a:themeOverride xmlns:a="http://schemas.openxmlformats.org/drawingml/2006/main">
  <a:clrScheme name="Справедливость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Апекс">
    <a:majorFont>
      <a:latin typeface="Lucida Sans"/>
      <a:ea typeface=""/>
      <a:cs typeface=""/>
      <a:font script="Grek" typeface="Arial"/>
      <a:font script="Cyrl" typeface="Arial"/>
      <a:font script="Jpan" typeface="HG丸ｺﾞｼｯｸM-PRO"/>
      <a:font script="Hang" typeface="휴먼옛체"/>
      <a:font script="Hans" typeface="黑体"/>
      <a:font script="Hant" typeface="微軟正黑體"/>
      <a:font script="Arab" typeface="Tahoma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Book Antiqua"/>
      <a:ea typeface=""/>
      <a:cs typeface=""/>
      <a:font script="Grek" typeface="Times New Roman"/>
      <a:font script="Cyrl" typeface="Times New Roman"/>
      <a:font script="Jpan" typeface="HG明朝B"/>
      <a:font script="Hang" typeface="돋움"/>
      <a:font script="Hans" typeface="宋体"/>
      <a:font script="Hant" typeface="新細明體"/>
      <a:font script="Arab" typeface="Times New Roman"/>
      <a:font script="Hebr" typeface="David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Апекс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0000"/>
              <a:satMod val="180000"/>
            </a:schemeClr>
          </a:gs>
          <a:gs pos="100000">
            <a:schemeClr val="phClr">
              <a:shade val="45000"/>
              <a:satMod val="120000"/>
            </a:schemeClr>
          </a:gs>
        </a:gsLst>
        <a:path path="circle">
          <a:fillToRect r="100000" b="100000"/>
        </a:path>
      </a:gradFill>
      <a:blipFill>
        <a:blip xmlns:r="http://schemas.openxmlformats.org/officeDocument/2006/relationships" r:embed="rId1">
          <a:duotone>
            <a:schemeClr val="phClr">
              <a:shade val="3000"/>
              <a:satMod val="110000"/>
            </a:schemeClr>
            <a:schemeClr val="phClr">
              <a:tint val="60000"/>
              <a:satMod val="425000"/>
            </a:schemeClr>
          </a:duotone>
        </a:blip>
        <a:stretch>
          <a:fillRect/>
        </a:stretch>
      </a:blipFill>
    </a:bgFillStyleLst>
  </a:fmtScheme>
</a:themeOverride>
</file>

<file path=ppt/theme/themeOverride5.xml><?xml version="1.0" encoding="utf-8"?>
<a:themeOverride xmlns:a="http://schemas.openxmlformats.org/drawingml/2006/main">
  <a:clrScheme name="Справедливость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Апекс">
    <a:majorFont>
      <a:latin typeface="Lucida Sans"/>
      <a:ea typeface=""/>
      <a:cs typeface=""/>
      <a:font script="Grek" typeface="Arial"/>
      <a:font script="Cyrl" typeface="Arial"/>
      <a:font script="Jpan" typeface="HG丸ｺﾞｼｯｸM-PRO"/>
      <a:font script="Hang" typeface="휴먼옛체"/>
      <a:font script="Hans" typeface="黑体"/>
      <a:font script="Hant" typeface="微軟正黑體"/>
      <a:font script="Arab" typeface="Tahoma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Book Antiqua"/>
      <a:ea typeface=""/>
      <a:cs typeface=""/>
      <a:font script="Grek" typeface="Times New Roman"/>
      <a:font script="Cyrl" typeface="Times New Roman"/>
      <a:font script="Jpan" typeface="HG明朝B"/>
      <a:font script="Hang" typeface="돋움"/>
      <a:font script="Hans" typeface="宋体"/>
      <a:font script="Hant" typeface="新細明體"/>
      <a:font script="Arab" typeface="Times New Roman"/>
      <a:font script="Hebr" typeface="David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Апекс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0000"/>
              <a:satMod val="180000"/>
            </a:schemeClr>
          </a:gs>
          <a:gs pos="100000">
            <a:schemeClr val="phClr">
              <a:shade val="45000"/>
              <a:satMod val="120000"/>
            </a:schemeClr>
          </a:gs>
        </a:gsLst>
        <a:path path="circle">
          <a:fillToRect r="100000" b="100000"/>
        </a:path>
      </a:gradFill>
      <a:blipFill>
        <a:blip xmlns:r="http://schemas.openxmlformats.org/officeDocument/2006/relationships" r:embed="rId1">
          <a:duotone>
            <a:schemeClr val="phClr">
              <a:shade val="3000"/>
              <a:satMod val="110000"/>
            </a:schemeClr>
            <a:schemeClr val="phClr">
              <a:tint val="60000"/>
              <a:satMod val="425000"/>
            </a:schemeClr>
          </a:duotone>
        </a:blip>
        <a:stretch>
          <a:fillRect/>
        </a:stretch>
      </a:blipFill>
    </a:bgFillStyleLst>
  </a:fmtScheme>
</a:themeOverride>
</file>

<file path=ppt/theme/themeOverride6.xml><?xml version="1.0" encoding="utf-8"?>
<a:themeOverride xmlns:a="http://schemas.openxmlformats.org/drawingml/2006/main">
  <a:clrScheme name="Справедливость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Апекс">
    <a:majorFont>
      <a:latin typeface="Lucida Sans"/>
      <a:ea typeface=""/>
      <a:cs typeface=""/>
      <a:font script="Grek" typeface="Arial"/>
      <a:font script="Cyrl" typeface="Arial"/>
      <a:font script="Jpan" typeface="HG丸ｺﾞｼｯｸM-PRO"/>
      <a:font script="Hang" typeface="휴먼옛체"/>
      <a:font script="Hans" typeface="黑体"/>
      <a:font script="Hant" typeface="微軟正黑體"/>
      <a:font script="Arab" typeface="Tahoma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Book Antiqua"/>
      <a:ea typeface=""/>
      <a:cs typeface=""/>
      <a:font script="Grek" typeface="Times New Roman"/>
      <a:font script="Cyrl" typeface="Times New Roman"/>
      <a:font script="Jpan" typeface="HG明朝B"/>
      <a:font script="Hang" typeface="돋움"/>
      <a:font script="Hans" typeface="宋体"/>
      <a:font script="Hant" typeface="新細明體"/>
      <a:font script="Arab" typeface="Times New Roman"/>
      <a:font script="Hebr" typeface="David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Апекс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0000"/>
              <a:satMod val="180000"/>
            </a:schemeClr>
          </a:gs>
          <a:gs pos="100000">
            <a:schemeClr val="phClr">
              <a:shade val="45000"/>
              <a:satMod val="120000"/>
            </a:schemeClr>
          </a:gs>
        </a:gsLst>
        <a:path path="circle">
          <a:fillToRect r="100000" b="100000"/>
        </a:path>
      </a:gradFill>
      <a:blipFill>
        <a:blip xmlns:r="http://schemas.openxmlformats.org/officeDocument/2006/relationships" r:embed="rId1">
          <a:duotone>
            <a:schemeClr val="phClr">
              <a:shade val="3000"/>
              <a:satMod val="110000"/>
            </a:schemeClr>
            <a:schemeClr val="phClr">
              <a:tint val="60000"/>
              <a:satMod val="425000"/>
            </a:schemeClr>
          </a:duotone>
        </a:blip>
        <a:stretch>
          <a:fillRect/>
        </a:stretch>
      </a:blipFill>
    </a:bgFillStyleLst>
  </a:fmtScheme>
</a:themeOverride>
</file>

<file path=ppt/theme/themeOverride7.xml><?xml version="1.0" encoding="utf-8"?>
<a:themeOverride xmlns:a="http://schemas.openxmlformats.org/drawingml/2006/main">
  <a:clrScheme name="Справедливость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Апекс">
    <a:majorFont>
      <a:latin typeface="Lucida Sans"/>
      <a:ea typeface=""/>
      <a:cs typeface=""/>
      <a:font script="Grek" typeface="Arial"/>
      <a:font script="Cyrl" typeface="Arial"/>
      <a:font script="Jpan" typeface="HG丸ｺﾞｼｯｸM-PRO"/>
      <a:font script="Hang" typeface="휴먼옛체"/>
      <a:font script="Hans" typeface="黑体"/>
      <a:font script="Hant" typeface="微軟正黑體"/>
      <a:font script="Arab" typeface="Tahoma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Book Antiqua"/>
      <a:ea typeface=""/>
      <a:cs typeface=""/>
      <a:font script="Grek" typeface="Times New Roman"/>
      <a:font script="Cyrl" typeface="Times New Roman"/>
      <a:font script="Jpan" typeface="HG明朝B"/>
      <a:font script="Hang" typeface="돋움"/>
      <a:font script="Hans" typeface="宋体"/>
      <a:font script="Hant" typeface="新細明體"/>
      <a:font script="Arab" typeface="Times New Roman"/>
      <a:font script="Hebr" typeface="David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Апекс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0000"/>
              <a:satMod val="180000"/>
            </a:schemeClr>
          </a:gs>
          <a:gs pos="100000">
            <a:schemeClr val="phClr">
              <a:shade val="45000"/>
              <a:satMod val="120000"/>
            </a:schemeClr>
          </a:gs>
        </a:gsLst>
        <a:path path="circle">
          <a:fillToRect r="100000" b="100000"/>
        </a:path>
      </a:gradFill>
      <a:blipFill>
        <a:blip xmlns:r="http://schemas.openxmlformats.org/officeDocument/2006/relationships" r:embed="rId1">
          <a:duotone>
            <a:schemeClr val="phClr">
              <a:shade val="3000"/>
              <a:satMod val="110000"/>
            </a:schemeClr>
            <a:schemeClr val="phClr">
              <a:tint val="60000"/>
              <a:satMod val="425000"/>
            </a:schemeClr>
          </a:duotone>
        </a:blip>
        <a:stretch>
          <a:fillRect/>
        </a:stretch>
      </a:blipFill>
    </a:bgFillStyleLst>
  </a:fmtScheme>
</a:themeOverride>
</file>

<file path=ppt/theme/themeOverride8.xml><?xml version="1.0" encoding="utf-8"?>
<a:themeOverride xmlns:a="http://schemas.openxmlformats.org/drawingml/2006/main">
  <a:clrScheme name="Справедливость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Апекс">
    <a:majorFont>
      <a:latin typeface="Lucida Sans"/>
      <a:ea typeface=""/>
      <a:cs typeface=""/>
      <a:font script="Grek" typeface="Arial"/>
      <a:font script="Cyrl" typeface="Arial"/>
      <a:font script="Jpan" typeface="HG丸ｺﾞｼｯｸM-PRO"/>
      <a:font script="Hang" typeface="휴먼옛체"/>
      <a:font script="Hans" typeface="黑体"/>
      <a:font script="Hant" typeface="微軟正黑體"/>
      <a:font script="Arab" typeface="Tahoma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Book Antiqua"/>
      <a:ea typeface=""/>
      <a:cs typeface=""/>
      <a:font script="Grek" typeface="Times New Roman"/>
      <a:font script="Cyrl" typeface="Times New Roman"/>
      <a:font script="Jpan" typeface="HG明朝B"/>
      <a:font script="Hang" typeface="돋움"/>
      <a:font script="Hans" typeface="宋体"/>
      <a:font script="Hant" typeface="新細明體"/>
      <a:font script="Arab" typeface="Times New Roman"/>
      <a:font script="Hebr" typeface="David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Апекс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0000"/>
              <a:satMod val="180000"/>
            </a:schemeClr>
          </a:gs>
          <a:gs pos="100000">
            <a:schemeClr val="phClr">
              <a:shade val="45000"/>
              <a:satMod val="120000"/>
            </a:schemeClr>
          </a:gs>
        </a:gsLst>
        <a:path path="circle">
          <a:fillToRect r="100000" b="100000"/>
        </a:path>
      </a:gradFill>
      <a:blipFill>
        <a:blip xmlns:r="http://schemas.openxmlformats.org/officeDocument/2006/relationships" r:embed="rId1">
          <a:duotone>
            <a:schemeClr val="phClr">
              <a:shade val="3000"/>
              <a:satMod val="110000"/>
            </a:schemeClr>
            <a:schemeClr val="phClr">
              <a:tint val="60000"/>
              <a:satMod val="425000"/>
            </a:schemeClr>
          </a:duotone>
        </a:blip>
        <a:stretch>
          <a:fillRect/>
        </a:stretch>
      </a:blipFill>
    </a:bgFillStyleLst>
  </a:fmtScheme>
</a:themeOverride>
</file>

<file path=ppt/theme/themeOverride9.xml><?xml version="1.0" encoding="utf-8"?>
<a:themeOverride xmlns:a="http://schemas.openxmlformats.org/drawingml/2006/main">
  <a:clrScheme name="Справедливость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Апекс">
    <a:majorFont>
      <a:latin typeface="Lucida Sans"/>
      <a:ea typeface=""/>
      <a:cs typeface=""/>
      <a:font script="Grek" typeface="Arial"/>
      <a:font script="Cyrl" typeface="Arial"/>
      <a:font script="Jpan" typeface="HG丸ｺﾞｼｯｸM-PRO"/>
      <a:font script="Hang" typeface="휴먼옛체"/>
      <a:font script="Hans" typeface="黑体"/>
      <a:font script="Hant" typeface="微軟正黑體"/>
      <a:font script="Arab" typeface="Tahoma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Book Antiqua"/>
      <a:ea typeface=""/>
      <a:cs typeface=""/>
      <a:font script="Grek" typeface="Times New Roman"/>
      <a:font script="Cyrl" typeface="Times New Roman"/>
      <a:font script="Jpan" typeface="HG明朝B"/>
      <a:font script="Hang" typeface="돋움"/>
      <a:font script="Hans" typeface="宋体"/>
      <a:font script="Hant" typeface="新細明體"/>
      <a:font script="Arab" typeface="Times New Roman"/>
      <a:font script="Hebr" typeface="David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Апекс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0000"/>
              <a:satMod val="180000"/>
            </a:schemeClr>
          </a:gs>
          <a:gs pos="100000">
            <a:schemeClr val="phClr">
              <a:shade val="45000"/>
              <a:satMod val="120000"/>
            </a:schemeClr>
          </a:gs>
        </a:gsLst>
        <a:path path="circle">
          <a:fillToRect r="100000" b="100000"/>
        </a:path>
      </a:gradFill>
      <a:blipFill>
        <a:blip xmlns:r="http://schemas.openxmlformats.org/officeDocument/2006/relationships" r:embed="rId1">
          <a:duotone>
            <a:schemeClr val="phClr">
              <a:shade val="3000"/>
              <a:satMod val="110000"/>
            </a:schemeClr>
            <a:schemeClr val="phClr">
              <a:tint val="60000"/>
              <a:satMod val="425000"/>
            </a:schemeClr>
          </a:duotone>
        </a:blip>
        <a:stretch>
          <a:fillRect/>
        </a:stretch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4528</TotalTime>
  <Words>4066</Words>
  <Application>Microsoft Office PowerPoint</Application>
  <PresentationFormat>Экран (4:3)</PresentationFormat>
  <Paragraphs>1319</Paragraphs>
  <Slides>48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48</vt:i4>
      </vt:variant>
    </vt:vector>
  </HeadingPairs>
  <TitlesOfParts>
    <vt:vector size="60" baseType="lpstr">
      <vt:lpstr>Arial</vt:lpstr>
      <vt:lpstr>Book Antiqua</vt:lpstr>
      <vt:lpstr>Calibri</vt:lpstr>
      <vt:lpstr>Lucida Sans</vt:lpstr>
      <vt:lpstr>Times New Roman</vt:lpstr>
      <vt:lpstr>Wingdings</vt:lpstr>
      <vt:lpstr>Wingdings 2</vt:lpstr>
      <vt:lpstr>Wingdings 3</vt:lpstr>
      <vt:lpstr>Апекс</vt:lpstr>
      <vt:lpstr>Формула</vt:lpstr>
      <vt:lpstr>Equation.DSMT4</vt:lpstr>
      <vt:lpstr>Уравнение</vt:lpstr>
      <vt:lpstr>ТЕОРИЯ принятия решений  </vt:lpstr>
      <vt:lpstr>ЛР№3  Методы принятия решения в условиях неопределенности </vt:lpstr>
      <vt:lpstr>Постановка задачи</vt:lpstr>
      <vt:lpstr>Список альтернатив</vt:lpstr>
      <vt:lpstr>Альтернатива - 1 </vt:lpstr>
      <vt:lpstr>Альтернатива - 2</vt:lpstr>
      <vt:lpstr>Альтернатива - 3</vt:lpstr>
      <vt:lpstr>Список критериев</vt:lpstr>
      <vt:lpstr>Характеристика критериев</vt:lpstr>
      <vt:lpstr>Оценки альтернатив по критериям</vt:lpstr>
      <vt:lpstr>Функции принадлежности критериев</vt:lpstr>
      <vt:lpstr>Функции принадлежности критериев</vt:lpstr>
      <vt:lpstr>Презентация PowerPoint</vt:lpstr>
      <vt:lpstr>Метод отношений предпочтения</vt:lpstr>
      <vt:lpstr>Метод отношений предпочтения</vt:lpstr>
      <vt:lpstr>Презентация PowerPoint</vt:lpstr>
      <vt:lpstr>Метод отношений предпочтения</vt:lpstr>
      <vt:lpstr>Метод отношений предпочтения</vt:lpstr>
      <vt:lpstr>Метод отношений предпочтения</vt:lpstr>
      <vt:lpstr>Метод отношений предпочтения</vt:lpstr>
      <vt:lpstr>Способ Б.   Метод нечеткого логического вывода</vt:lpstr>
      <vt:lpstr>Метод нечеткого логического вывода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Способ С.   Метод аддитивной свертки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Математика</dc:title>
  <dc:creator>Владелец</dc:creator>
  <cp:lastModifiedBy>Анна Т</cp:lastModifiedBy>
  <cp:revision>255</cp:revision>
  <dcterms:created xsi:type="dcterms:W3CDTF">2011-09-13T11:53:54Z</dcterms:created>
  <dcterms:modified xsi:type="dcterms:W3CDTF">2020-02-24T21:06:47Z</dcterms:modified>
</cp:coreProperties>
</file>