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1" r:id="rId3"/>
    <p:sldId id="262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105" d="100"/>
          <a:sy n="105" d="100"/>
        </p:scale>
        <p:origin x="1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6752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9998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2318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46206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7041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3418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89930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05122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123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77425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Cross</a:t>
            </a:r>
            <a:r>
              <a:rPr lang="ru-RU" b="1" dirty="0"/>
              <a:t>-</a:t>
            </a:r>
            <a:r>
              <a:rPr lang="en-US" b="1" dirty="0"/>
              <a:t>validation</a:t>
            </a:r>
            <a:endParaRPr lang="ru-RU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13600"/>
            <a:ext cx="85206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 err="1" smtClean="0"/>
              <a:t>Верендеев</a:t>
            </a:r>
            <a:r>
              <a:rPr lang="ru-RU" dirty="0" smtClean="0"/>
              <a:t> И</a:t>
            </a:r>
            <a:r>
              <a:rPr lang="en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М.</a:t>
            </a:r>
            <a:r>
              <a:rPr lang="en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М22-501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Вариант </a:t>
            </a:r>
            <a:r>
              <a:rPr lang="ru-RU" dirty="0"/>
              <a:t>1</a:t>
            </a:r>
            <a:r>
              <a:rPr lang="en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dirty="0" smtClean="0"/>
              <a:t>02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510450" y="4686374"/>
            <a:ext cx="81231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ru-RU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dirty="0"/>
          </a:p>
        </p:txBody>
      </p:sp>
      <p:cxnSp>
        <p:nvCxnSpPr>
          <p:cNvPr id="57" name="Google Shape;57;p13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" name="Google Shape;58;p13" descr="lab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474" y="47899"/>
            <a:ext cx="1085755" cy="121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mephi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50" y="95800"/>
            <a:ext cx="1240423" cy="121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9112" y="95800"/>
            <a:ext cx="5235976" cy="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743825" y="860025"/>
            <a:ext cx="37989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i="0" u="none" strike="noStrike" cap="none">
                <a:solidFill>
                  <a:schemeClr val="dk2"/>
                </a:solidFill>
              </a:rPr>
              <a:t>Курс “Машинное обучение”</a:t>
            </a:r>
            <a:endParaRPr sz="1800" i="0" u="none" strike="noStrike" cap="none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/>
              <a:t>Лабораторная работа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en-US" sz="1600" b="1" dirty="0" smtClean="0"/>
              <a:t>4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Был проведен эксперимент по определения зависимости </a:t>
            </a:r>
            <a:r>
              <a:rPr lang="en-US" sz="1400" dirty="0" smtClean="0"/>
              <a:t>MSE LOO </a:t>
            </a:r>
            <a:r>
              <a:rPr lang="ru-RU" sz="1400" dirty="0" smtClean="0"/>
              <a:t>кросс-</a:t>
            </a:r>
            <a:r>
              <a:rPr lang="ru-RU" sz="1400" dirty="0" err="1" smtClean="0"/>
              <a:t>валидации</a:t>
            </a:r>
            <a:r>
              <a:rPr lang="ru-RU" sz="1400" dirty="0" smtClean="0"/>
              <a:t> от размера используемой выборки.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03" y="2046803"/>
            <a:ext cx="6071848" cy="25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3136271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en-US" sz="1600" b="1" dirty="0" smtClean="0"/>
              <a:t>4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Для каждого части используемой выборки из списка (0.1</a:t>
            </a:r>
            <a:r>
              <a:rPr lang="en-US" sz="1400" dirty="0" smtClean="0"/>
              <a:t>, 0.3, 0.5, 0.7, 0.9</a:t>
            </a:r>
            <a:r>
              <a:rPr lang="ru-RU" sz="1400" dirty="0" smtClean="0"/>
              <a:t>) были построены графики зависимости ошибки обучения от количества регрессоров </a:t>
            </a:r>
            <a:r>
              <a:rPr lang="en-US" sz="1400" dirty="0" smtClean="0"/>
              <a:t>m</a:t>
            </a:r>
            <a:r>
              <a:rPr lang="ru-RU" sz="1400" dirty="0" smtClean="0"/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75" y="1272650"/>
            <a:ext cx="2032415" cy="7875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81" y="2068853"/>
            <a:ext cx="2010294" cy="7458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975" y="2814716"/>
            <a:ext cx="2032415" cy="7579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578" y="3572623"/>
            <a:ext cx="2143897" cy="78697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975" y="4327129"/>
            <a:ext cx="1990230" cy="7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 smtClean="0"/>
              <a:t>В данной лабораторной работе были исследованы методы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 smtClean="0"/>
              <a:t>На исходных данных был определен характер распределения данных и порог, после которого модели начинали переобучаться.</a:t>
            </a:r>
            <a:br>
              <a:rPr lang="ru-RU" dirty="0" smtClean="0"/>
            </a:br>
            <a:r>
              <a:rPr lang="ru-RU" dirty="0" smtClean="0"/>
              <a:t>Были использованы два метода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 – </a:t>
            </a:r>
            <a:r>
              <a:rPr lang="en-US" dirty="0" smtClean="0"/>
              <a:t>K-Fold </a:t>
            </a:r>
            <a:r>
              <a:rPr lang="ru-RU" dirty="0" smtClean="0"/>
              <a:t>и </a:t>
            </a:r>
            <a:r>
              <a:rPr lang="en-US" dirty="0" smtClean="0"/>
              <a:t>LOO</a:t>
            </a:r>
            <a:r>
              <a:rPr lang="ru-RU" dirty="0" smtClean="0"/>
              <a:t>. По результатам экспериментов </a:t>
            </a:r>
            <a:r>
              <a:rPr lang="en-US" dirty="0" smtClean="0"/>
              <a:t>LOO </a:t>
            </a:r>
            <a:r>
              <a:rPr lang="ru-RU" dirty="0" smtClean="0"/>
              <a:t>– </a:t>
            </a:r>
            <a:r>
              <a:rPr lang="ru-RU" dirty="0" err="1" smtClean="0"/>
              <a:t>валидация</a:t>
            </a:r>
            <a:r>
              <a:rPr lang="ru-RU" dirty="0" smtClean="0"/>
              <a:t> дает низкие показатели </a:t>
            </a:r>
            <a:r>
              <a:rPr lang="en-US" dirty="0" smtClean="0"/>
              <a:t>MSE</a:t>
            </a:r>
            <a:r>
              <a:rPr lang="ru-RU" dirty="0" smtClean="0"/>
              <a:t> на переобучающихся моделях, что ведет к неверному оцениванию их работы.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 smtClean="0"/>
              <a:t>Кроме того, была оценена зависимость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 </a:t>
            </a:r>
            <a:r>
              <a:rPr lang="en-US" dirty="0" smtClean="0"/>
              <a:t>K-Fold </a:t>
            </a:r>
            <a:r>
              <a:rPr lang="ru-RU" dirty="0" smtClean="0"/>
              <a:t>от количества </a:t>
            </a:r>
            <a:r>
              <a:rPr lang="ru-RU" dirty="0" err="1" smtClean="0"/>
              <a:t>фолдов</a:t>
            </a:r>
            <a:r>
              <a:rPr lang="ru-RU" dirty="0"/>
              <a:t> </a:t>
            </a:r>
            <a:r>
              <a:rPr lang="ru-RU" dirty="0" smtClean="0"/>
              <a:t>и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 </a:t>
            </a:r>
            <a:r>
              <a:rPr lang="en-US" dirty="0" smtClean="0"/>
              <a:t>LOO </a:t>
            </a:r>
            <a:r>
              <a:rPr lang="ru-RU" dirty="0" smtClean="0"/>
              <a:t>от количества исходных данных для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Исходные данные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Объем выборки</a:t>
            </a:r>
            <a:r>
              <a:rPr lang="en-US" sz="2400" dirty="0"/>
              <a:t>: </a:t>
            </a:r>
            <a:r>
              <a:rPr lang="en-US" sz="2400" dirty="0" smtClean="0"/>
              <a:t>300 </a:t>
            </a:r>
            <a:r>
              <a:rPr lang="ru-RU" sz="2400" dirty="0"/>
              <a:t>строк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Признаки</a:t>
            </a:r>
            <a:r>
              <a:rPr lang="en-US" sz="2400" dirty="0"/>
              <a:t>: x – </a:t>
            </a:r>
            <a:r>
              <a:rPr lang="ru-RU" sz="2400" dirty="0"/>
              <a:t>независимая переменная</a:t>
            </a:r>
            <a:r>
              <a:rPr lang="en-US" sz="2400" dirty="0"/>
              <a:t>.</a:t>
            </a:r>
            <a:endParaRPr lang="ru-RU"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Целевое значение</a:t>
            </a:r>
            <a:r>
              <a:rPr lang="en-US" sz="2400" dirty="0"/>
              <a:t>: y – </a:t>
            </a:r>
            <a:r>
              <a:rPr lang="ru-RU" sz="2400" dirty="0"/>
              <a:t>зависимая переменная.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20" y="2514351"/>
            <a:ext cx="2082384" cy="21189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761" y="2407009"/>
            <a:ext cx="3867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111" y="1613749"/>
            <a:ext cx="4091838" cy="2269423"/>
          </a:xfrm>
          <a:prstGeom prst="rect">
            <a:avLst/>
          </a:prstGeom>
        </p:spPr>
      </p:pic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24425"/>
            <a:ext cx="4272411" cy="16432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55" y="3467371"/>
            <a:ext cx="4163856" cy="13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2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1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При использовании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dirty="0"/>
              <a:t>c</a:t>
            </a:r>
            <a:r>
              <a:rPr lang="en-US" sz="1400" dirty="0" smtClean="0"/>
              <a:t>ross-validation</a:t>
            </a:r>
            <a:r>
              <a:rPr lang="ru-RU" sz="1400" dirty="0" smtClean="0"/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метода</a:t>
            </a:r>
            <a:r>
              <a:rPr lang="en-US" sz="1400" dirty="0" smtClean="0"/>
              <a:t> K-fold</a:t>
            </a:r>
            <a:r>
              <a:rPr lang="ru-RU" sz="1400" dirty="0" smtClean="0"/>
              <a:t> с </a:t>
            </a:r>
            <a:r>
              <a:rPr lang="en-US" sz="1400" dirty="0" smtClean="0"/>
              <a:t>k=10,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для данного распределения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/>
              <a:t>и</a:t>
            </a:r>
            <a:r>
              <a:rPr lang="ru-RU" sz="1400" dirty="0" smtClean="0"/>
              <a:t>сходных данных ошибка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обучения достигает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минимума при </a:t>
            </a:r>
            <a:r>
              <a:rPr lang="en-US" sz="1400" dirty="0" smtClean="0"/>
              <a:t>m=2</a:t>
            </a:r>
            <a:r>
              <a:rPr lang="ru-RU" sz="1400" dirty="0" smtClean="0"/>
              <a:t> и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продолжает сохранять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данное значение до </a:t>
            </a:r>
            <a:r>
              <a:rPr lang="en-US" sz="1400" dirty="0" smtClean="0"/>
              <a:t>m=21.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после этого наблюдается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процесс переобучения модели, из-за </a:t>
            </a:r>
            <a:r>
              <a:rPr lang="en-US" sz="1400" dirty="0" smtClean="0"/>
              <a:t>MSE </a:t>
            </a:r>
            <a:r>
              <a:rPr lang="ru-RU" sz="1400" dirty="0" smtClean="0"/>
              <a:t>по </a:t>
            </a:r>
            <a:r>
              <a:rPr lang="ru-RU" sz="1400" dirty="0" err="1" smtClean="0"/>
              <a:t>фолдам</a:t>
            </a:r>
            <a:r>
              <a:rPr lang="ru-RU" sz="1400" dirty="0" smtClean="0"/>
              <a:t> становится выше, чем в предыдущих случаях.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41" y="1024425"/>
            <a:ext cx="6212246" cy="2675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ru-RU" sz="1600" b="1" dirty="0" smtClean="0"/>
              <a:t>2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При использовании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dirty="0"/>
              <a:t>c</a:t>
            </a:r>
            <a:r>
              <a:rPr lang="en-US" sz="1400" dirty="0" smtClean="0"/>
              <a:t>ross-validation</a:t>
            </a:r>
            <a:r>
              <a:rPr lang="ru-RU" sz="1400" dirty="0" smtClean="0"/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метода</a:t>
            </a:r>
            <a:r>
              <a:rPr lang="en-US" sz="1400" dirty="0" smtClean="0"/>
              <a:t> Leave-One-Out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dirty="0" smtClean="0"/>
              <a:t>(</a:t>
            </a:r>
            <a:r>
              <a:rPr lang="ru-RU" sz="1400" dirty="0" smtClean="0"/>
              <a:t>далее </a:t>
            </a:r>
            <a:r>
              <a:rPr lang="en-US" sz="1400" dirty="0" smtClean="0"/>
              <a:t>LOO), </a:t>
            </a:r>
            <a:r>
              <a:rPr lang="ru-RU" sz="1400" dirty="0" smtClean="0"/>
              <a:t>для данного </a:t>
            </a: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распределения наблюдается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ситуациях, схожая с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применением </a:t>
            </a:r>
            <a:r>
              <a:rPr lang="en-US" sz="1400" dirty="0" smtClean="0"/>
              <a:t>K-fold. </a:t>
            </a:r>
            <a:endParaRPr lang="ru-RU" sz="1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Отличительным пунктом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является то, что переобучение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модели можно наблюдать позже. Связано это с небольшим объемом тестовой выборки, по причине чего ошибка обучения зависит только от одной точки.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177" y="840675"/>
            <a:ext cx="6170957" cy="26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При использовании </a:t>
            </a:r>
            <a:r>
              <a:rPr lang="en-US" sz="1400" dirty="0" smtClean="0"/>
              <a:t>cross-validation</a:t>
            </a:r>
            <a:r>
              <a:rPr lang="ru-RU" sz="1400" dirty="0" smtClean="0"/>
              <a:t> метода</a:t>
            </a:r>
            <a:r>
              <a:rPr lang="en-US" sz="1400" dirty="0" smtClean="0"/>
              <a:t> </a:t>
            </a:r>
            <a:r>
              <a:rPr lang="ru-RU" sz="1400" dirty="0" smtClean="0"/>
              <a:t>Монте-Карло</a:t>
            </a:r>
            <a:r>
              <a:rPr lang="en-US" sz="1400" dirty="0" smtClean="0"/>
              <a:t> </a:t>
            </a:r>
            <a:r>
              <a:rPr lang="ru-RU" sz="1400" dirty="0" smtClean="0"/>
              <a:t>были построены гистограммы распределений </a:t>
            </a:r>
            <a:r>
              <a:rPr lang="en-US" sz="1400" dirty="0" smtClean="0"/>
              <a:t>MSE</a:t>
            </a:r>
            <a:r>
              <a:rPr lang="ru-RU" sz="1400" dirty="0" smtClean="0"/>
              <a:t>, получаемых по итогам кросс-</a:t>
            </a:r>
            <a:r>
              <a:rPr lang="ru-RU" sz="1400" dirty="0" err="1" smtClean="0"/>
              <a:t>валидации</a:t>
            </a:r>
            <a:r>
              <a:rPr lang="ru-RU" sz="1400" dirty="0"/>
              <a:t> </a:t>
            </a:r>
            <a:r>
              <a:rPr lang="ru-RU" sz="1400" dirty="0" smtClean="0"/>
              <a:t>для трех разных моделей.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81" y="2052596"/>
            <a:ext cx="2845973" cy="20105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354" y="3048340"/>
            <a:ext cx="2871746" cy="20295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506" y="2166856"/>
            <a:ext cx="2751565" cy="18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Статистические характеристики ошибок для трех экспериментов представлены ниже: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50358"/>
              </p:ext>
            </p:extLst>
          </p:nvPr>
        </p:nvGraphicFramePr>
        <p:xfrm>
          <a:off x="311700" y="1850801"/>
          <a:ext cx="8409280" cy="1949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320">
                  <a:extLst>
                    <a:ext uri="{9D8B030D-6E8A-4147-A177-3AD203B41FA5}">
                      <a16:colId xmlns:a16="http://schemas.microsoft.com/office/drawing/2014/main" val="4115291950"/>
                    </a:ext>
                  </a:extLst>
                </a:gridCol>
                <a:gridCol w="2102320">
                  <a:extLst>
                    <a:ext uri="{9D8B030D-6E8A-4147-A177-3AD203B41FA5}">
                      <a16:colId xmlns:a16="http://schemas.microsoft.com/office/drawing/2014/main" val="618698028"/>
                    </a:ext>
                  </a:extLst>
                </a:gridCol>
                <a:gridCol w="2102320">
                  <a:extLst>
                    <a:ext uri="{9D8B030D-6E8A-4147-A177-3AD203B41FA5}">
                      <a16:colId xmlns:a16="http://schemas.microsoft.com/office/drawing/2014/main" val="1541266602"/>
                    </a:ext>
                  </a:extLst>
                </a:gridCol>
                <a:gridCol w="2102320">
                  <a:extLst>
                    <a:ext uri="{9D8B030D-6E8A-4147-A177-3AD203B41FA5}">
                      <a16:colId xmlns:a16="http://schemas.microsoft.com/office/drawing/2014/main" val="1586212415"/>
                    </a:ext>
                  </a:extLst>
                </a:gridCol>
              </a:tblGrid>
              <a:tr h="61960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Простая 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Лучшая 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Переобученная</a:t>
                      </a:r>
                      <a:r>
                        <a:rPr lang="ru-RU" baseline="0" dirty="0" smtClean="0"/>
                        <a:t> модель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78824"/>
                  </a:ext>
                </a:extLst>
              </a:tr>
              <a:tr h="443440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6.73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5.61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9381"/>
                  </a:ext>
                </a:extLst>
              </a:tr>
              <a:tr h="4434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С.к.о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.71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293012"/>
                  </a:ext>
                </a:extLst>
              </a:tr>
              <a:tr h="443440">
                <a:tc>
                  <a:txBody>
                    <a:bodyPr/>
                    <a:lstStyle/>
                    <a:p>
                      <a:r>
                        <a:rPr lang="ru-RU" dirty="0" smtClean="0"/>
                        <a:t>Дисперсия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36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9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en-US" sz="1600" b="1" dirty="0" smtClean="0"/>
              <a:t>4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Был проведен эксперимент по определения зависимости </a:t>
            </a:r>
            <a:r>
              <a:rPr lang="en-US" sz="1400" dirty="0" smtClean="0"/>
              <a:t>MSE K-Fold </a:t>
            </a:r>
            <a:r>
              <a:rPr lang="ru-RU" sz="1400" dirty="0" smtClean="0"/>
              <a:t>кросс-</a:t>
            </a:r>
            <a:r>
              <a:rPr lang="ru-RU" sz="1400" dirty="0" err="1" smtClean="0"/>
              <a:t>валидации</a:t>
            </a:r>
            <a:r>
              <a:rPr lang="ru-RU" sz="1400" dirty="0" smtClean="0"/>
              <a:t> от количества </a:t>
            </a:r>
            <a:r>
              <a:rPr lang="ru-RU" sz="1400" dirty="0" err="1" smtClean="0"/>
              <a:t>фолдов</a:t>
            </a:r>
            <a:r>
              <a:rPr lang="ru-RU" sz="1400" dirty="0" smtClean="0"/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64" y="2071335"/>
            <a:ext cx="6370740" cy="26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3136271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en-US" sz="1600" b="1" dirty="0" smtClean="0"/>
              <a:t>4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Для каждого из значений </a:t>
            </a:r>
            <a:r>
              <a:rPr lang="en-US" sz="1400" dirty="0" smtClean="0"/>
              <a:t>k</a:t>
            </a:r>
            <a:r>
              <a:rPr lang="ru-RU" sz="1400" dirty="0" smtClean="0"/>
              <a:t> из списка (2, 4, 6, 8, 10) были построены графики зависимости ошибки обучения от количества регрессоров </a:t>
            </a:r>
            <a:r>
              <a:rPr lang="en-US" sz="1400" dirty="0" smtClean="0"/>
              <a:t>m</a:t>
            </a:r>
            <a:r>
              <a:rPr lang="ru-RU" sz="1400" dirty="0" smtClean="0"/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237" y="1272321"/>
            <a:ext cx="2032415" cy="7882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82" y="2060539"/>
            <a:ext cx="2032415" cy="7541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237" y="2814716"/>
            <a:ext cx="1958590" cy="760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181" y="3574991"/>
            <a:ext cx="2032415" cy="7681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975" y="4266538"/>
            <a:ext cx="1960852" cy="7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392</Words>
  <Application>Microsoft Office PowerPoint</Application>
  <PresentationFormat>Экран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Cross-validation</vt:lpstr>
      <vt:lpstr>Исходные данные</vt:lpstr>
      <vt:lpstr>Используемые методы и формулы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Verendeev Ilia Maksimovich</dc:creator>
  <cp:lastModifiedBy>Verendeev Ilia Maksimovich</cp:lastModifiedBy>
  <cp:revision>11</cp:revision>
  <dcterms:modified xsi:type="dcterms:W3CDTF">2022-12-27T08:02:25Z</dcterms:modified>
</cp:coreProperties>
</file>