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2" r:id="rId7"/>
    <p:sldId id="26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9F11D-B189-4010-8FCE-72BBC3E1A643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46E69-EDA4-4DF3-A8D7-9D872D3D1D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55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89797-22C7-FBB0-B2D7-E2C6EFEC2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A8DB45-8A89-F4C0-E699-85C1E4C58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C00022-65BC-0568-2268-68CF5368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B15-671D-4CF7-A02F-54613A58021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252BE7-D262-8295-01E2-2DBCFD92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BDBB59-F90A-FE87-1747-6B687D6B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2FC-9AFE-4520-9492-510C631F3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12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EDECD-ADC2-22E7-F711-23808F6E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0D6640-6D42-6F2F-7729-AB9109191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2D3FA0-C70C-0C96-4D66-CD54B20B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B15-671D-4CF7-A02F-54613A58021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43B943-1611-F9B3-647F-FF995798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5006A1-4308-B2B5-594F-4305EAAB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2FC-9AFE-4520-9492-510C631F3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72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B920A8-5079-D668-8B8A-2CDAE0A19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E6F228-DDF4-A97F-5B12-4D3C553D4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4DF778-546E-8314-B992-6F7C0A05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B15-671D-4CF7-A02F-54613A58021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536181-C54E-8C38-F413-45BAA738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978B3A-A7CE-D583-0306-B01F89F4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2FC-9AFE-4520-9492-510C631F3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71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8108B-A833-3ED0-9612-E0592607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D4BA0-8590-B437-ABD0-F7055109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BBC204-3349-C826-BA00-3106083D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B15-671D-4CF7-A02F-54613A58021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BCE4F-6CE9-94F7-8AAC-1C210095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4A0A09-0E83-C919-750F-981B9545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2FC-9AFE-4520-9492-510C631F3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8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377AC-A28D-8C39-05B1-6D0B49C6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B0B6F9-A7D0-2611-7729-FAB0C14F9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1C1FFB-47A0-6426-9E6A-1093F18C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B15-671D-4CF7-A02F-54613A58021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76EB8A-0B98-7933-3D9C-BF54F7FE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71B673-82D7-24FC-A18C-C4D1AE5B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2FC-9AFE-4520-9492-510C631F3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78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90AEB-1DDF-2C94-1A20-D047A1BB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6A70A5-841E-DA02-48DB-04D63A64A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84AD35-BC24-94BF-F74A-18529D6CF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DAFA1E-63E3-3109-62F6-B1C2F5D2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B15-671D-4CF7-A02F-54613A58021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891177-EA52-D56D-E412-B3E8956E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A258E6-42FA-CC77-144A-D24CA8AD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2FC-9AFE-4520-9492-510C631F3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0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E461A-22CA-8760-45B8-F9BD8172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03BFCB-381B-93D5-CE2D-DDF3D5FDB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20BB79-2BE3-4BB6-AF3A-30C114109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DAE54D-8660-9415-60B1-6F0745C08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9452D2-4261-5F4F-F08D-0DB1077F4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3E53B1-3FDF-F7D3-B3ED-8C4B779F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B15-671D-4CF7-A02F-54613A58021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7F837B-76FB-DEB5-083F-EB5711BF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462839A-4B4A-6938-B94D-11789B9C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2FC-9AFE-4520-9492-510C631F3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53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F35E5-92FC-FF33-9FCF-41C36C47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64AEAD8-8DED-CF6B-9800-36D718A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B15-671D-4CF7-A02F-54613A58021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20CDAE-E169-F1D6-4A59-6E32F98A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1CDA7E-60C3-6CF0-E4BD-8FE54696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2FC-9AFE-4520-9492-510C631F3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68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7E8AD9-DFB7-2F0F-036D-E93113CE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B15-671D-4CF7-A02F-54613A58021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0E6C28-7506-A400-B553-C4B78667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4E3DCE-F6AA-7E4B-B8E6-9DC285E2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2FC-9AFE-4520-9492-510C631F3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16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95858-2A05-AA47-8A83-BF139436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07EA08-18F0-0A94-8932-A39285E1B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343AF9-8EEC-D871-AACA-D05CFFB62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287901-87BB-4B81-F928-F30F3897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B15-671D-4CF7-A02F-54613A58021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46BC3C-6F8C-497A-36FF-1F47885E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4FE4EA-BD6F-F895-2532-AA48A300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2FC-9AFE-4520-9492-510C631F3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61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BF7C6-B272-C8DC-AB86-008566FD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9C8DFA-F719-F3AF-2F56-AAAEEBCD9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05D0BA-F3AC-E2F4-C06B-C96BA475B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7A9632-F77F-DC9A-86F4-C68BF15F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B15-671D-4CF7-A02F-54613A58021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A82780-6A31-0B50-AB06-9D186F38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4E13B0-D8BE-FA98-3DB1-FB3D6A85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2FC-9AFE-4520-9492-510C631F3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E1D686-A464-56CA-AB6A-875015AA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80415C-69BD-9006-F517-E8882578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CB7F8D-0396-C66C-A282-0A680E459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AB15-671D-4CF7-A02F-54613A58021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4CCEE7-6370-7935-16EA-2CA6932D9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AD6B63-3CBB-5743-B8EE-D68888BD8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382FC-9AFE-4520-9492-510C631F3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2596214"/>
            <a:ext cx="11360800" cy="1682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 dirty="0"/>
              <a:t>Binary confusion matrix based measures</a:t>
            </a:r>
            <a:endParaRPr lang="ru-RU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4418133"/>
            <a:ext cx="11360800" cy="140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800"/>
            </a:pPr>
            <a:r>
              <a:rPr lang="ru-RU" sz="4000" dirty="0" err="1" smtClean="0">
                <a:sym typeface="Arial"/>
              </a:rPr>
              <a:t>Верендеев</a:t>
            </a:r>
            <a:r>
              <a:rPr lang="ru-RU" sz="4000" dirty="0" smtClean="0">
                <a:sym typeface="Arial"/>
              </a:rPr>
              <a:t> И</a:t>
            </a:r>
            <a:r>
              <a:rPr lang="en" sz="4000" dirty="0" smtClean="0">
                <a:ea typeface="Arial"/>
                <a:cs typeface="Arial"/>
                <a:sym typeface="Arial"/>
              </a:rPr>
              <a:t>.</a:t>
            </a:r>
            <a:r>
              <a:rPr lang="ru-RU" sz="4000" dirty="0" smtClean="0">
                <a:ea typeface="Arial"/>
                <a:cs typeface="Arial"/>
                <a:sym typeface="Arial"/>
              </a:rPr>
              <a:t>М.</a:t>
            </a:r>
            <a:r>
              <a:rPr lang="en" sz="4000" dirty="0" smtClean="0">
                <a:ea typeface="Arial"/>
                <a:cs typeface="Arial"/>
                <a:sym typeface="Arial"/>
              </a:rPr>
              <a:t>, </a:t>
            </a:r>
            <a:r>
              <a:rPr lang="en" sz="4000" dirty="0"/>
              <a:t>М22-501</a:t>
            </a:r>
            <a:endParaRPr sz="40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800"/>
            </a:pPr>
            <a:r>
              <a:rPr lang="en" sz="4000" dirty="0">
                <a:ea typeface="Arial"/>
                <a:cs typeface="Arial"/>
                <a:sym typeface="Arial"/>
              </a:rPr>
              <a:t>Вариант </a:t>
            </a:r>
            <a:r>
              <a:rPr lang="en" sz="4000" dirty="0">
                <a:sym typeface="Arial"/>
              </a:rPr>
              <a:t>2</a:t>
            </a:r>
            <a:endParaRPr sz="40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680600" y="6248499"/>
            <a:ext cx="10830800" cy="51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800"/>
            </a:pPr>
            <a:r>
              <a:rPr lang="en"/>
              <a:t>2023</a:t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820200" y="3997367"/>
            <a:ext cx="66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8" name="Google Shape;58;p13" descr="lab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5966" y="63866"/>
            <a:ext cx="1447673" cy="162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descr="mephi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201" y="127733"/>
            <a:ext cx="1653897" cy="1624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descr="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25483" y="127734"/>
            <a:ext cx="6981301" cy="109083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3658433" y="1146700"/>
            <a:ext cx="5065200" cy="95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800"/>
            </a:pPr>
            <a:r>
              <a:rPr lang="en" dirty="0">
                <a:solidFill>
                  <a:schemeClr val="dk2"/>
                </a:solidFill>
              </a:rPr>
              <a:t>Курс “Машинное обучение”</a:t>
            </a:r>
            <a:endParaRPr dirty="0">
              <a:solidFill>
                <a:schemeClr val="dk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800"/>
            </a:pPr>
            <a:r>
              <a:rPr lang="en" sz="1867" dirty="0"/>
              <a:t>Лабораторная работа</a:t>
            </a:r>
            <a:endParaRPr sz="186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33BCC-F8F6-1BD0-2BC7-4DB5DDD1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837"/>
            <a:ext cx="9144000" cy="696286"/>
          </a:xfrm>
        </p:spPr>
        <p:txBody>
          <a:bodyPr>
            <a:normAutofit/>
          </a:bodyPr>
          <a:lstStyle/>
          <a:p>
            <a:r>
              <a:rPr lang="en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Исходные данные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0D3FDF-54B9-9B1E-BEBA-6FD64EB2B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216" y="1689348"/>
            <a:ext cx="3893446" cy="1655762"/>
          </a:xfrm>
        </p:spPr>
        <p:txBody>
          <a:bodyPr/>
          <a:lstStyle/>
          <a:p>
            <a:r>
              <a:rPr lang="ru-RU" dirty="0"/>
              <a:t>Выборка значений случайной величины </a:t>
            </a:r>
            <a:r>
              <a:rPr lang="en-US" dirty="0" smtClean="0"/>
              <a:t>x</a:t>
            </a:r>
            <a:r>
              <a:rPr lang="en-US" dirty="0" smtClean="0"/>
              <a:t>, y, </a:t>
            </a:r>
            <a:endParaRPr lang="en-US" dirty="0"/>
          </a:p>
          <a:p>
            <a:r>
              <a:rPr lang="ru-RU" dirty="0"/>
              <a:t>Объём выборки </a:t>
            </a:r>
            <a:r>
              <a:rPr lang="en-US" dirty="0"/>
              <a:t>N = </a:t>
            </a:r>
            <a:r>
              <a:rPr lang="ru-RU" dirty="0" smtClean="0"/>
              <a:t>350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45" y="3345110"/>
            <a:ext cx="3489671" cy="23982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793" y="3345110"/>
            <a:ext cx="57816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4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91664-6213-27C4-BE36-97D107AD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386270" cy="826112"/>
          </a:xfrm>
        </p:spPr>
        <p:txBody>
          <a:bodyPr>
            <a:normAutofit/>
          </a:bodyPr>
          <a:lstStyle/>
          <a:p>
            <a:r>
              <a:rPr lang="en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Используемые методы и формулы</a:t>
            </a:r>
            <a:endParaRPr lang="ru-RU" dirty="0"/>
          </a:p>
        </p:txBody>
      </p:sp>
      <p:pic>
        <p:nvPicPr>
          <p:cNvPr id="6" name="Picture 2" descr="Calculation of Precision, Recall and Accuracy in the confusion matrix. |  Download Scientific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878" y="1191237"/>
            <a:ext cx="7179862" cy="327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ncerDiscover: A configurable pipeline for cancer prediction and biomarker  identification using machine learning framework | bioRxi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2" y="1191237"/>
            <a:ext cx="4419600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82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0376285-E08A-6A5E-119C-D5CECB0D7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8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1800" b="1" u="sng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1800" b="1" u="sng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Построить таблицу сопряженности по заданным результатам бинарной классификации.</a:t>
            </a:r>
            <a:endParaRPr lang="ru-RU" b="1" u="sng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3" y="1190798"/>
            <a:ext cx="6738505" cy="49970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528" y="1190798"/>
            <a:ext cx="4144414" cy="220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4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3BA644-18BF-22FF-337E-25C5B684C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163"/>
            <a:ext cx="10515600" cy="895322"/>
          </a:xfrm>
        </p:spPr>
        <p:txBody>
          <a:bodyPr/>
          <a:lstStyle/>
          <a:p>
            <a:pPr marL="0" indent="0">
              <a:buNone/>
            </a:pPr>
            <a:r>
              <a:rPr lang="ru-RU" sz="1800" b="1" u="sng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1800" b="1" u="sng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Рассчитать показатели, основанные на таблице сопряженности: </a:t>
            </a:r>
            <a:r>
              <a:rPr lang="en-US" sz="1800" b="1" u="sng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error rate, accuracy, sensitivity, specificity, precision, fall-out, F1-score, Cohen’s kappa.</a:t>
            </a:r>
            <a:endParaRPr lang="ru-RU" b="1" u="sng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4485"/>
            <a:ext cx="9223899" cy="72563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199" y="2297395"/>
            <a:ext cx="10579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b="1" u="sng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b="1" u="sng" dirty="0" smtClean="0"/>
              <a:t>Построить </a:t>
            </a:r>
            <a:r>
              <a:rPr lang="ru-RU" b="1" u="sng" dirty="0"/>
              <a:t>график зависимости </a:t>
            </a:r>
            <a:r>
              <a:rPr lang="en-US" b="1" u="sng" dirty="0"/>
              <a:t>F</a:t>
            </a:r>
            <a:r>
              <a:rPr lang="en-US" b="1" u="sng" baseline="-25000" dirty="0">
                <a:sym typeface="Symbol" panose="05050102010706020507" pitchFamily="18" charset="2"/>
              </a:rPr>
              <a:t></a:t>
            </a:r>
            <a:r>
              <a:rPr lang="ru-RU" b="1" u="sng" dirty="0"/>
              <a:t>(</a:t>
            </a:r>
            <a:r>
              <a:rPr lang="en-US" b="1" u="sng" dirty="0">
                <a:sym typeface="Symbol" panose="05050102010706020507" pitchFamily="18" charset="2"/>
              </a:rPr>
              <a:t></a:t>
            </a:r>
            <a:r>
              <a:rPr lang="ru-RU" b="1" u="sng" dirty="0"/>
              <a:t>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749081"/>
            <a:ext cx="6023777" cy="384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0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03F805-CCA4-C530-D861-406337A5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051"/>
            <a:ext cx="10515600" cy="489226"/>
          </a:xfrm>
        </p:spPr>
        <p:txBody>
          <a:bodyPr/>
          <a:lstStyle/>
          <a:p>
            <a:pPr marL="0" indent="0">
              <a:buNone/>
            </a:pPr>
            <a:r>
              <a:rPr lang="ru-RU" sz="1800" b="1" u="sng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ru-RU" sz="1800" b="1" u="sng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Построить графики зависимости чувствительности и специфичности от объёма выборки.</a:t>
            </a:r>
            <a:endParaRPr lang="ru-RU" b="1" u="sng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352" y="771278"/>
            <a:ext cx="5266912" cy="3428462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3F92B69E-84B4-74AA-83E6-5111134F7345}"/>
              </a:ext>
            </a:extLst>
          </p:cNvPr>
          <p:cNvSpPr txBox="1">
            <a:spLocks/>
          </p:cNvSpPr>
          <p:nvPr/>
        </p:nvSpPr>
        <p:spPr>
          <a:xfrm>
            <a:off x="838200" y="4497993"/>
            <a:ext cx="10515600" cy="97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b="1" u="sng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Сравнить значения показателей, основанных на таблице сопряженности,  для случая, если положительные и отрицательные классы инвертированы (т.е. если все метки +1 заменить на -1, и все метки -1 – на +1).</a:t>
            </a:r>
            <a:endParaRPr lang="ru-RU" b="1" u="sng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70497"/>
            <a:ext cx="10515600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3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A42EE-C42F-995A-C89C-27810478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82AF72-8358-ECEF-9A36-8C8DE8813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 sz="2800" dirty="0"/>
              <a:t>В лабораторной работе были </a:t>
            </a:r>
            <a:r>
              <a:rPr lang="ru-RU" sz="2800" dirty="0" smtClean="0"/>
              <a:t>исследова</a:t>
            </a:r>
            <a:r>
              <a:rPr lang="ru-RU" dirty="0" smtClean="0"/>
              <a:t>ны метрики, основанные на матрице сопряженности для задачи бинарной классификации</a:t>
            </a:r>
            <a:r>
              <a:rPr lang="ru-RU" sz="2800" dirty="0" smtClean="0"/>
              <a:t>.</a:t>
            </a:r>
            <a:endParaRPr lang="ru-RU" sz="2800" dirty="0"/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800"/>
            </a:pPr>
            <a:r>
              <a:rPr lang="ru-RU" dirty="0" smtClean="0"/>
              <a:t>Была построена таблица </a:t>
            </a:r>
            <a:r>
              <a:rPr lang="ru-RU" dirty="0"/>
              <a:t>сопряженности по заданным результатам бинарной </a:t>
            </a:r>
            <a:r>
              <a:rPr lang="ru-RU" dirty="0" smtClean="0"/>
              <a:t>классификации</a:t>
            </a:r>
            <a:r>
              <a:rPr lang="en-US" dirty="0" smtClean="0"/>
              <a:t>;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800"/>
            </a:pPr>
            <a:r>
              <a:rPr lang="ru-RU" dirty="0" smtClean="0"/>
              <a:t>Были рассчитаны показатели</a:t>
            </a:r>
            <a:r>
              <a:rPr lang="en-US" dirty="0"/>
              <a:t>, </a:t>
            </a:r>
            <a:r>
              <a:rPr lang="ru-RU" dirty="0"/>
              <a:t>основанные на таблице сопряженности</a:t>
            </a:r>
            <a:r>
              <a:rPr lang="en-US" dirty="0"/>
              <a:t>: error rate, accuracy, sensitivity, specificity, precision, fall-out, F1-score, Cohen’s </a:t>
            </a:r>
            <a:r>
              <a:rPr lang="en-US" dirty="0" smtClean="0"/>
              <a:t>kappa;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800"/>
            </a:pPr>
            <a:r>
              <a:rPr lang="ru-RU" dirty="0" smtClean="0"/>
              <a:t>Был построен график </a:t>
            </a:r>
            <a:r>
              <a:rPr lang="ru-RU" dirty="0"/>
              <a:t>зависимости </a:t>
            </a:r>
            <a:r>
              <a:rPr lang="en-US" dirty="0"/>
              <a:t>F</a:t>
            </a:r>
            <a:r>
              <a:rPr lang="en-US" baseline="-25000" dirty="0">
                <a:sym typeface="Symbol" panose="05050102010706020507" pitchFamily="18" charset="2"/>
              </a:rPr>
              <a:t></a:t>
            </a:r>
            <a:r>
              <a:rPr lang="ru-RU" dirty="0"/>
              <a:t>(</a:t>
            </a:r>
            <a:r>
              <a:rPr lang="en-US" dirty="0">
                <a:sym typeface="Symbol" panose="05050102010706020507" pitchFamily="18" charset="2"/>
              </a:rPr>
              <a:t>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800"/>
            </a:pPr>
            <a:r>
              <a:rPr lang="ru-RU" dirty="0" smtClean="0"/>
              <a:t>Был построен график </a:t>
            </a:r>
            <a:r>
              <a:rPr lang="ru-RU" dirty="0"/>
              <a:t>зависимости чувствительности и специфичности от объёма </a:t>
            </a:r>
            <a:r>
              <a:rPr lang="ru-RU" dirty="0" smtClean="0"/>
              <a:t>выборки;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800"/>
            </a:pPr>
            <a:r>
              <a:rPr lang="ru-RU" dirty="0" smtClean="0"/>
              <a:t>Были сравнены значения </a:t>
            </a:r>
            <a:r>
              <a:rPr lang="ru-RU" dirty="0"/>
              <a:t>показателей, основанных на таблице сопряженности,  для случая, если положительные и отрицательные классы инвертированы (т.е. если все метки +1 заменить на -1, и все метки -1 – на +1</a:t>
            </a:r>
            <a:r>
              <a:rPr lang="ru-RU" dirty="0" smtClean="0"/>
              <a:t>)</a:t>
            </a:r>
            <a:r>
              <a:rPr lang="ru-RU" dirty="0"/>
              <a:t>.</a:t>
            </a:r>
            <a:endParaRPr lang="ru-RU" sz="2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lang="ru-RU" sz="2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4631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262</Words>
  <Application>Microsoft Office PowerPoint</Application>
  <PresentationFormat>Широкоэкранный</PresentationFormat>
  <Paragraphs>23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Symbol</vt:lpstr>
      <vt:lpstr>Times New Roman</vt:lpstr>
      <vt:lpstr>Тема Office</vt:lpstr>
      <vt:lpstr>Binary confusion matrix based measures</vt:lpstr>
      <vt:lpstr>Исходные данные</vt:lpstr>
      <vt:lpstr>Используемые методы и формулы</vt:lpstr>
      <vt:lpstr>Презентация PowerPoint</vt:lpstr>
      <vt:lpstr>Презентация PowerPoint</vt:lpstr>
      <vt:lpstr>Презентация PowerPoint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Non-parametric one-dimensional density estimation</dc:title>
  <dc:creator>Pavel Bezzub</dc:creator>
  <cp:lastModifiedBy>Verendeev Ilia Maksimovich</cp:lastModifiedBy>
  <cp:revision>16</cp:revision>
  <dcterms:created xsi:type="dcterms:W3CDTF">2023-05-26T15:30:02Z</dcterms:created>
  <dcterms:modified xsi:type="dcterms:W3CDTF">2023-05-27T12:00:06Z</dcterms:modified>
</cp:coreProperties>
</file>