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8" r:id="rId6"/>
    <p:sldId id="260" r:id="rId7"/>
    <p:sldId id="269" r:id="rId8"/>
    <p:sldId id="270" r:id="rId9"/>
    <p:sldId id="261" r:id="rId10"/>
    <p:sldId id="271" r:id="rId11"/>
    <p:sldId id="272" r:id="rId12"/>
    <p:sldId id="262" r:id="rId13"/>
    <p:sldId id="273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9F11D-B189-4010-8FCE-72BBC3E1A643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6E69-EDA4-4DF3-A8D7-9D872D3D1D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55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9797-22C7-FBB0-B2D7-E2C6EFEC2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8DB45-8A89-F4C0-E699-85C1E4C5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00022-65BC-0568-2268-68CF5368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52BE7-D262-8295-01E2-2DBCFD92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DBB59-F90A-FE87-1747-6B687D6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EDECD-ADC2-22E7-F711-23808F6E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0D6640-6D42-6F2F-7729-AB910919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D3FA0-C70C-0C96-4D66-CD54B20B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3B943-1611-F9B3-647F-FF995798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006A1-4308-B2B5-594F-4305EAAB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B920A8-5079-D668-8B8A-2CDAE0A19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6F228-DDF4-A97F-5B12-4D3C553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DF778-546E-8314-B992-6F7C0A05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36181-C54E-8C38-F413-45BAA738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78B3A-A7CE-D583-0306-B01F89F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8108B-A833-3ED0-9612-E0592607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D4BA0-8590-B437-ABD0-F7055109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BC204-3349-C826-BA00-3106083D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BCE4F-6CE9-94F7-8AAC-1C210095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A0A09-0E83-C919-750F-981B9545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377AC-A28D-8C39-05B1-6D0B49C6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B0B6F9-A7D0-2611-7729-FAB0C14F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C1FFB-47A0-6426-9E6A-1093F18C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6EB8A-0B98-7933-3D9C-BF54F7FE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1B673-82D7-24FC-A18C-C4D1AE5B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8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90AEB-1DDF-2C94-1A20-D047A1B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A70A5-841E-DA02-48DB-04D63A6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4AD35-BC24-94BF-F74A-18529D6C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AFA1E-63E3-3109-62F6-B1C2F5D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891177-EA52-D56D-E412-B3E8956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258E6-42FA-CC77-144A-D24CA8AD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E461A-22CA-8760-45B8-F9BD8172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03BFCB-381B-93D5-CE2D-DDF3D5FD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0BB79-2BE3-4BB6-AF3A-30C11410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DAE54D-8660-9415-60B1-6F0745C08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9452D2-4261-5F4F-F08D-0DB1077F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3E53B1-3FDF-F7D3-B3ED-8C4B779F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7F837B-76FB-DEB5-083F-EB5711BF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62839A-4B4A-6938-B94D-11789B9C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3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F35E5-92FC-FF33-9FCF-41C36C47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4AEAD8-8DED-CF6B-9800-36D718A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20CDAE-E169-F1D6-4A59-6E32F98A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1CDA7E-60C3-6CF0-E4BD-8FE54696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E8AD9-DFB7-2F0F-036D-E93113CE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0E6C28-7506-A400-B553-C4B78667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E3DCE-F6AA-7E4B-B8E6-9DC285E2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95858-2A05-AA47-8A83-BF139436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7EA08-18F0-0A94-8932-A39285E1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43AF9-8EEC-D871-AACA-D05CFFB6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87901-87BB-4B81-F928-F30F3897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6BC3C-6F8C-497A-36FF-1F47885E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FE4EA-BD6F-F895-2532-AA48A30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61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BF7C6-B272-C8DC-AB86-008566FD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9C8DFA-F719-F3AF-2F56-AAAEEBCD9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05D0BA-F3AC-E2F4-C06B-C96BA475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A9632-F77F-DC9A-86F4-C68BF15F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82780-6A31-0B50-AB06-9D186F38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4E13B0-D8BE-FA98-3DB1-FB3D6A85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1D686-A464-56CA-AB6A-875015AA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0415C-69BD-9006-F517-E8882578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B7F8D-0396-C66C-A282-0A680E459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AB15-671D-4CF7-A02F-54613A580216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CCEE7-6370-7935-16EA-2CA6932D9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D6B63-3CBB-5743-B8EE-D68888BD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82FC-9AFE-4520-9492-510C631F3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103233"/>
            <a:ext cx="11360800" cy="168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4800" dirty="0"/>
              <a:t>Non-parametric multi-dimensional density estimation</a:t>
            </a:r>
            <a:endParaRPr 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418133"/>
            <a:ext cx="11360800" cy="14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sz="4000" dirty="0" err="1" smtClean="0"/>
              <a:t>Верендеев</a:t>
            </a:r>
            <a:r>
              <a:rPr lang="ru-RU" sz="4000" dirty="0" smtClean="0"/>
              <a:t> И.М</a:t>
            </a:r>
            <a:r>
              <a:rPr lang="en" sz="4000" dirty="0" smtClean="0">
                <a:ea typeface="Arial"/>
                <a:cs typeface="Arial"/>
                <a:sym typeface="Arial"/>
              </a:rPr>
              <a:t>., </a:t>
            </a:r>
            <a:r>
              <a:rPr lang="en" sz="4000" dirty="0"/>
              <a:t>М22-501</a:t>
            </a:r>
            <a:endParaRPr sz="40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 sz="4000" dirty="0">
                <a:ea typeface="Arial"/>
                <a:cs typeface="Arial"/>
                <a:sym typeface="Arial"/>
              </a:rPr>
              <a:t>Вариант </a:t>
            </a:r>
            <a:r>
              <a:rPr lang="ru-RU" sz="4000" dirty="0">
                <a:sym typeface="Arial"/>
              </a:rPr>
              <a:t>2</a:t>
            </a:r>
            <a:endParaRPr sz="4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80600" y="6248499"/>
            <a:ext cx="10830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/>
              <a:t>2023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20200" y="39973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5966" y="63866"/>
            <a:ext cx="1447673" cy="162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01" y="127733"/>
            <a:ext cx="1653897" cy="162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483" y="127734"/>
            <a:ext cx="6981301" cy="10908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658433" y="1146700"/>
            <a:ext cx="5065200" cy="9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>
                <a:solidFill>
                  <a:schemeClr val="dk2"/>
                </a:solidFill>
              </a:rPr>
              <a:t>Курс “Машинное обучение”</a:t>
            </a:r>
            <a:endParaRPr>
              <a:solidFill>
                <a:schemeClr val="dk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" sz="1867"/>
              <a:t>Лабораторная работа</a:t>
            </a:r>
            <a:endParaRPr sz="186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F1B5-A8DB-5E3B-D9FD-1C397491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16" y="265274"/>
            <a:ext cx="10464567" cy="1068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u="sng" dirty="0" smtClean="0"/>
              <a:t>3) Визуализировать </a:t>
            </a:r>
            <a:r>
              <a:rPr lang="ru-RU" b="1" u="sng" dirty="0"/>
              <a:t>дисперсии и смещения восстановленной плотности распределения для каждой точки при различных значениях ширины гауссова окна: а) рассчитанной по правилу </a:t>
            </a:r>
            <a:r>
              <a:rPr lang="ru-RU" b="1" u="sng" dirty="0" err="1"/>
              <a:t>Сильвермана</a:t>
            </a:r>
            <a:r>
              <a:rPr lang="ru-RU" b="1" u="sng" dirty="0"/>
              <a:t>; б) слишком большой ширине окна; в) слишком малой ширине окна. </a:t>
            </a:r>
          </a:p>
          <a:p>
            <a:pPr marL="0" indent="0">
              <a:buNone/>
            </a:pPr>
            <a:endParaRPr lang="ru-R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340251" y="1333850"/>
            <a:ext cx="280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</a:t>
            </a:r>
            <a:r>
              <a:rPr lang="en-US" sz="2800" dirty="0" smtClean="0"/>
              <a:t>h = 0.</a:t>
            </a:r>
            <a:r>
              <a:rPr lang="ru-RU" sz="2800" dirty="0" smtClean="0"/>
              <a:t>38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16" y="1333850"/>
            <a:ext cx="5769504" cy="50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F1B5-A8DB-5E3B-D9FD-1C397491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16" y="265274"/>
            <a:ext cx="10464567" cy="1068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u="sng" dirty="0" smtClean="0"/>
              <a:t>3) Визуализировать </a:t>
            </a:r>
            <a:r>
              <a:rPr lang="ru-RU" b="1" u="sng" dirty="0"/>
              <a:t>дисперсии и смещения восстановленной плотности распределения для каждой точки при различных значениях ширины гауссова окна: а) рассчитанной по правилу </a:t>
            </a:r>
            <a:r>
              <a:rPr lang="ru-RU" b="1" u="sng" dirty="0" err="1"/>
              <a:t>Сильвермана</a:t>
            </a:r>
            <a:r>
              <a:rPr lang="ru-RU" b="1" u="sng" dirty="0"/>
              <a:t>; б) слишком большой ширине окна; в) слишком малой ширине окна. </a:t>
            </a:r>
          </a:p>
          <a:p>
            <a:pPr marL="0" indent="0">
              <a:buNone/>
            </a:pPr>
            <a:endParaRPr lang="ru-R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340251" y="1333850"/>
            <a:ext cx="280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</a:t>
            </a:r>
            <a:r>
              <a:rPr lang="en-US" sz="2800" dirty="0" smtClean="0"/>
              <a:t>h = 0.</a:t>
            </a:r>
            <a:r>
              <a:rPr lang="ru-RU" sz="2800" dirty="0"/>
              <a:t>9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16" y="1333850"/>
            <a:ext cx="5964163" cy="53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03F805-CCA4-C530-D861-406337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051"/>
            <a:ext cx="10515600" cy="1395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800" b="1" u="sng" dirty="0"/>
              <a:t>Построить графики зависимости дисперсии и смещения восстановленной плотности распределения в фиксированной точке (</a:t>
            </a:r>
            <a:r>
              <a:rPr lang="en-US" sz="1800" b="1" i="1" u="sng" dirty="0"/>
              <a:t>x</a:t>
            </a:r>
            <a:r>
              <a:rPr lang="ru-RU" sz="1800" b="1" u="sng" baseline="-25000" dirty="0"/>
              <a:t>1</a:t>
            </a:r>
            <a:r>
              <a:rPr lang="ru-RU" sz="1800" b="1" u="sng" dirty="0"/>
              <a:t>,</a:t>
            </a:r>
            <a:r>
              <a:rPr lang="en-US" sz="1800" b="1" u="sng" dirty="0"/>
              <a:t> </a:t>
            </a:r>
            <a:r>
              <a:rPr lang="en-US" sz="1800" b="1" i="1" u="sng" dirty="0"/>
              <a:t>x</a:t>
            </a:r>
            <a:r>
              <a:rPr lang="ru-RU" sz="1800" b="1" u="sng" baseline="-25000" dirty="0"/>
              <a:t>2</a:t>
            </a:r>
            <a:r>
              <a:rPr lang="ru-RU" sz="1800" b="1" u="sng" dirty="0"/>
              <a:t>) от коэффициента пропорциональности </a:t>
            </a:r>
            <a:r>
              <a:rPr lang="ru-RU" sz="1800" b="1" u="sng" dirty="0">
                <a:sym typeface="Symbol" panose="05050102010706020507" pitchFamily="18" charset="2"/>
              </a:rPr>
              <a:t></a:t>
            </a:r>
            <a:r>
              <a:rPr lang="ru-RU" sz="1800" b="1" u="sng" dirty="0"/>
              <a:t> (отношение ширины </a:t>
            </a:r>
            <a:r>
              <a:rPr lang="ru-RU" sz="1800" b="1" u="sng" dirty="0" smtClean="0"/>
              <a:t>окна </a:t>
            </a:r>
            <a:r>
              <a:rPr lang="ru-RU" sz="1800" b="1" u="sng" dirty="0"/>
              <a:t>к ширине </a:t>
            </a:r>
            <a:r>
              <a:rPr lang="ru-RU" sz="1800" b="1" u="sng" dirty="0" err="1"/>
              <a:t>Сильвермана</a:t>
            </a:r>
            <a:r>
              <a:rPr lang="ru-RU" sz="1800" b="1" u="sng" dirty="0"/>
              <a:t>) для: а) прямоугольного окна; б) гауссова окна; в) окна Епанечникова; г) треугольного окна.</a:t>
            </a:r>
          </a:p>
          <a:p>
            <a:pPr marL="0" indent="0">
              <a:buNone/>
            </a:pPr>
            <a:endParaRPr lang="ru-RU" sz="1800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430"/>
            <a:ext cx="10172475" cy="27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03F805-CCA4-C530-D861-406337A5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052"/>
            <a:ext cx="10515600" cy="1005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800" b="1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b="1" u="sng" dirty="0"/>
              <a:t>Построить графики зависимости средней интегральной ошибки восстановления плотности (</a:t>
            </a:r>
            <a:r>
              <a:rPr lang="en-US" sz="1800" b="1" u="sng" dirty="0"/>
              <a:t>MISE</a:t>
            </a:r>
            <a:r>
              <a:rPr lang="ru-RU" sz="1800" b="1" u="sng" dirty="0"/>
              <a:t>) от коэффициента пропорциональности </a:t>
            </a:r>
            <a:r>
              <a:rPr lang="ru-RU" sz="1800" b="1" u="sng" dirty="0">
                <a:sym typeface="Symbol" panose="05050102010706020507" pitchFamily="18" charset="2"/>
              </a:rPr>
              <a:t></a:t>
            </a:r>
            <a:r>
              <a:rPr lang="ru-RU" sz="1800" b="1" u="sng" dirty="0"/>
              <a:t>  для а) прямоугольного окна; б) гауссова окна; в) окна Епанечникова; г) треугольного окна</a:t>
            </a:r>
            <a:r>
              <a:rPr lang="ru-RU" sz="1800" b="1" u="sng" dirty="0" smtClean="0"/>
              <a:t>.</a:t>
            </a:r>
            <a:endParaRPr lang="ru-RU" sz="1800" b="1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50" y="1382258"/>
            <a:ext cx="8210099" cy="4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A42EE-C42F-995A-C89C-2781047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2AF72-8358-ECEF-9A36-8C8DE881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2800" dirty="0"/>
              <a:t>В лабораторной работе были исследованы методы восстановления плотности </a:t>
            </a:r>
            <a:r>
              <a:rPr lang="ru-RU" sz="2800" dirty="0" smtClean="0"/>
              <a:t>распределения для многомерного случая. </a:t>
            </a:r>
            <a:endParaRPr lang="ru-RU" sz="2800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визуализированы плотности </a:t>
            </a:r>
            <a:r>
              <a:rPr lang="ru-RU" dirty="0"/>
              <a:t>распределения, восстановленную с помощью </a:t>
            </a:r>
            <a:r>
              <a:rPr lang="ru-RU" dirty="0" smtClean="0"/>
              <a:t>гауссова окна, </a:t>
            </a:r>
            <a:r>
              <a:rPr lang="ru-RU" dirty="0"/>
              <a:t>для различных значений ширины </a:t>
            </a:r>
            <a:r>
              <a:rPr lang="ru-RU" dirty="0" smtClean="0"/>
              <a:t>окон</a:t>
            </a:r>
            <a:r>
              <a:rPr lang="en-US" dirty="0" smtClean="0"/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визуализированы </a:t>
            </a:r>
            <a:r>
              <a:rPr lang="ru-RU" dirty="0"/>
              <a:t>плотности распределения, восстановленные с </a:t>
            </a:r>
            <a:r>
              <a:rPr lang="ru-RU" dirty="0" smtClean="0"/>
              <a:t>использованием разных видов окон</a:t>
            </a:r>
            <a:r>
              <a:rPr lang="en-US" dirty="0" smtClean="0"/>
              <a:t>;</a:t>
            </a:r>
            <a:endParaRPr lang="ru-RU" sz="2800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визуализированы дисперсии </a:t>
            </a:r>
            <a:r>
              <a:rPr lang="ru-RU" dirty="0"/>
              <a:t>и смещения восстановленной плотности распределения для каждой точки при различных значениях ширины гауссова </a:t>
            </a:r>
            <a:r>
              <a:rPr lang="ru-RU" dirty="0" smtClean="0"/>
              <a:t>окна</a:t>
            </a:r>
            <a:r>
              <a:rPr lang="en-US" dirty="0" smtClean="0"/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построены </a:t>
            </a:r>
            <a:r>
              <a:rPr lang="ru-RU" dirty="0"/>
              <a:t>графики зависимости дисперсии и смещения восстановленной плотности распределения в фиксированной точке (</a:t>
            </a:r>
            <a:r>
              <a:rPr lang="en-US" i="1" dirty="0"/>
              <a:t>x</a:t>
            </a:r>
            <a:r>
              <a:rPr lang="ru-RU" baseline="-25000" dirty="0"/>
              <a:t>1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ru-RU" baseline="-25000" dirty="0"/>
              <a:t>2</a:t>
            </a:r>
            <a:r>
              <a:rPr lang="ru-RU" dirty="0"/>
              <a:t>) от коэффициента пропорциональности </a:t>
            </a:r>
            <a:r>
              <a:rPr lang="ru-RU" dirty="0" smtClean="0">
                <a:sym typeface="Symbol" panose="05050102010706020507" pitchFamily="18" charset="2"/>
              </a:rPr>
              <a:t></a:t>
            </a:r>
            <a:r>
              <a:rPr lang="en-US" dirty="0" smtClean="0">
                <a:sym typeface="Symbol" panose="05050102010706020507" pitchFamily="18" charset="2"/>
              </a:rPr>
              <a:t>;</a:t>
            </a:r>
            <a:endParaRPr lang="ru-RU" dirty="0" smtClean="0"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ru-RU" dirty="0" smtClean="0"/>
              <a:t>Были построены графики </a:t>
            </a:r>
            <a:r>
              <a:rPr lang="ru-RU" dirty="0"/>
              <a:t>зависимости средней интегральной ошибки восстановления плотности (</a:t>
            </a:r>
            <a:r>
              <a:rPr lang="en-US" dirty="0"/>
              <a:t>MISE</a:t>
            </a:r>
            <a:r>
              <a:rPr lang="ru-RU" dirty="0"/>
              <a:t>) от коэффициента пропорциональности </a:t>
            </a:r>
            <a:r>
              <a:rPr lang="ru-RU" dirty="0">
                <a:sym typeface="Symbol" panose="05050102010706020507" pitchFamily="18" charset="2"/>
              </a:rPr>
              <a:t></a:t>
            </a:r>
            <a:r>
              <a:rPr lang="ru-RU" dirty="0"/>
              <a:t>  </a:t>
            </a:r>
            <a:r>
              <a:rPr lang="ru-RU" dirty="0" smtClean="0"/>
              <a:t>для разных видов окон</a:t>
            </a:r>
            <a:r>
              <a:rPr lang="en-US" dirty="0" smtClean="0"/>
              <a:t>.</a:t>
            </a:r>
            <a:endParaRPr lang="ru-RU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ru-RU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6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33BCC-F8F6-1BD0-2BC7-4DB5DDD1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37"/>
            <a:ext cx="9144000" cy="696286"/>
          </a:xfrm>
        </p:spPr>
        <p:txBody>
          <a:bodyPr>
            <a:normAutofit/>
          </a:bodyPr>
          <a:lstStyle/>
          <a:p>
            <a:r>
              <a:rPr lang="e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D3FDF-54B9-9B1E-BEBA-6FD64EB2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16" y="1689348"/>
            <a:ext cx="3893446" cy="1655762"/>
          </a:xfrm>
        </p:spPr>
        <p:txBody>
          <a:bodyPr/>
          <a:lstStyle/>
          <a:p>
            <a:r>
              <a:rPr lang="ru-RU" dirty="0"/>
              <a:t>Выборка значений случайной величины </a:t>
            </a:r>
            <a:r>
              <a:rPr lang="en-US" dirty="0" smtClean="0"/>
              <a:t>x, y</a:t>
            </a:r>
            <a:endParaRPr lang="en-US" dirty="0"/>
          </a:p>
          <a:p>
            <a:r>
              <a:rPr lang="ru-RU" dirty="0"/>
              <a:t>Объём выборки </a:t>
            </a:r>
            <a:r>
              <a:rPr lang="en-US" dirty="0"/>
              <a:t>N = </a:t>
            </a:r>
            <a:r>
              <a:rPr lang="en-US" dirty="0" smtClean="0"/>
              <a:t>500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740D0-7509-1485-6424-CFEDFDFA1046}"/>
              </a:ext>
            </a:extLst>
          </p:cNvPr>
          <p:cNvSpPr txBox="1"/>
          <p:nvPr/>
        </p:nvSpPr>
        <p:spPr>
          <a:xfrm>
            <a:off x="526409" y="3944437"/>
            <a:ext cx="6270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Истинная плотность распределения: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40" y="1662311"/>
            <a:ext cx="5490636" cy="4234042"/>
          </a:xfrm>
          <a:prstGeom prst="rect">
            <a:avLst/>
          </a:prstGeom>
        </p:spPr>
      </p:pic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526409" y="4543823"/>
            <a:ext cx="155948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923799"/>
              </p:ext>
            </p:extLst>
          </p:nvPr>
        </p:nvGraphicFramePr>
        <p:xfrm>
          <a:off x="526408" y="4543823"/>
          <a:ext cx="5043901" cy="64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4" imgW="3124200" imgH="393700" progId="Equation.DSMT4">
                  <p:embed/>
                </p:oleObj>
              </mc:Choice>
              <mc:Fallback>
                <p:oleObj r:id="rId4" imgW="3124200" imgH="393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08" y="4543823"/>
                        <a:ext cx="5043901" cy="641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44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91664-6213-27C4-BE36-97D107AD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386270" cy="826112"/>
          </a:xfrm>
        </p:spPr>
        <p:txBody>
          <a:bodyPr>
            <a:normAutofit/>
          </a:bodyPr>
          <a:lstStyle/>
          <a:p>
            <a:r>
              <a:rPr lang="e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 lang="ru-RU" dirty="0"/>
          </a:p>
        </p:txBody>
      </p:sp>
      <p:pic>
        <p:nvPicPr>
          <p:cNvPr id="1026" name="Picture 2" descr="Доступные ядра">
            <a:extLst>
              <a:ext uri="{FF2B5EF4-FFF2-40B4-BE49-F238E27FC236}">
                <a16:creationId xmlns:a16="http://schemas.microsoft.com/office/drawing/2014/main" id="{924C293B-034B-4FE1-84F5-65D94DAD1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44" y="119123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D0C41-5034-0E06-39A5-E13733F6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1149271"/>
            <a:ext cx="3743847" cy="423921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5C2D3628-E2EE-EE34-7D77-5754365D3BC7}"/>
              </a:ext>
            </a:extLst>
          </p:cNvPr>
          <p:cNvSpPr txBox="1">
            <a:spLocks/>
          </p:cNvSpPr>
          <p:nvPr/>
        </p:nvSpPr>
        <p:spPr>
          <a:xfrm>
            <a:off x="6928607" y="5542575"/>
            <a:ext cx="3968692" cy="4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Mean integrated squared error (MISE)</a:t>
            </a:r>
            <a:r>
              <a:rPr lang="ru-RU" sz="1600" dirty="0"/>
              <a:t>: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862B03-59B3-048C-DACB-3E71DB1222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1"/>
          <a:stretch/>
        </p:blipFill>
        <p:spPr>
          <a:xfrm>
            <a:off x="6928607" y="6039096"/>
            <a:ext cx="4039164" cy="6591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D2F380-8B63-4D6E-3AEA-29E549D2E8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224229" y="5486233"/>
            <a:ext cx="3673905" cy="9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376285-E08A-6A5E-119C-D5CECB0D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886"/>
            <a:ext cx="10515600" cy="108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u="sng" dirty="0"/>
              <a:t>1. Визуализировать плотность распределения, восстановленную с помощью наивного метода, для различных значений ширины окон: а) рассчитанной по правилу </a:t>
            </a:r>
            <a:r>
              <a:rPr lang="ru-RU" sz="2000" b="1" u="sng" dirty="0" err="1"/>
              <a:t>Сильвермана</a:t>
            </a:r>
            <a:r>
              <a:rPr lang="ru-RU" sz="2000" b="1" u="sng" dirty="0"/>
              <a:t>; б) слишком большой ширине окна; в)</a:t>
            </a:r>
            <a:r>
              <a:rPr lang="en-US" sz="2000" b="1" u="sng" dirty="0"/>
              <a:t> </a:t>
            </a:r>
            <a:r>
              <a:rPr lang="ru-RU" sz="2000" b="1" u="sng" dirty="0"/>
              <a:t>слишком малой ширине окна.</a:t>
            </a:r>
          </a:p>
          <a:p>
            <a:pPr marL="0" indent="0">
              <a:buNone/>
            </a:pPr>
            <a:endParaRPr lang="ru-RU" sz="2000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90597"/>
            <a:ext cx="5737964" cy="2425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0147" y="1490597"/>
            <a:ext cx="215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</a:t>
            </a:r>
            <a:r>
              <a:rPr lang="en-US" sz="2800" dirty="0" smtClean="0"/>
              <a:t>h = 0.1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90147" y="4218442"/>
            <a:ext cx="329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</a:t>
            </a:r>
            <a:r>
              <a:rPr lang="en-US" sz="2800" dirty="0" smtClean="0"/>
              <a:t>h = 0.</a:t>
            </a:r>
            <a:r>
              <a:rPr lang="ru-RU" sz="2800" dirty="0" smtClean="0"/>
              <a:t>38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5567"/>
            <a:ext cx="5737965" cy="25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4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376285-E08A-6A5E-119C-D5CECB0D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886"/>
            <a:ext cx="10515600" cy="108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u="sng" dirty="0"/>
              <a:t>1. Визуализировать плотность распределения, восстановленную с помощью наивного метода, для различных значений ширины окон: а) рассчитанной по правилу </a:t>
            </a:r>
            <a:r>
              <a:rPr lang="ru-RU" sz="2000" b="1" u="sng" dirty="0" err="1"/>
              <a:t>Сильвермана</a:t>
            </a:r>
            <a:r>
              <a:rPr lang="ru-RU" sz="2000" b="1" u="sng" dirty="0"/>
              <a:t>; б) слишком большой ширине окна; в)</a:t>
            </a:r>
            <a:r>
              <a:rPr lang="en-US" sz="2000" b="1" u="sng" dirty="0"/>
              <a:t> </a:t>
            </a:r>
            <a:r>
              <a:rPr lang="ru-RU" sz="2000" b="1" u="sng" dirty="0"/>
              <a:t>слишком малой ширине окна.</a:t>
            </a:r>
          </a:p>
          <a:p>
            <a:pPr marL="0" indent="0">
              <a:buNone/>
            </a:pPr>
            <a:endParaRPr lang="ru-RU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290147" y="1490597"/>
            <a:ext cx="215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</a:t>
            </a:r>
            <a:r>
              <a:rPr lang="en-US" sz="2800" dirty="0" smtClean="0"/>
              <a:t>h = 0.</a:t>
            </a:r>
            <a:r>
              <a:rPr lang="ru-RU" sz="2800" dirty="0" smtClean="0"/>
              <a:t>9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597"/>
            <a:ext cx="5270587" cy="23209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2" y="3811589"/>
            <a:ext cx="10476587" cy="28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3BA644-18BF-22FF-337E-25C5B684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1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b="1" u="sng" dirty="0"/>
              <a:t>Визуализировать плотности распределения, восстановленные с использованием: а) прямоугольного окна; б) гауссова окна; в) окна Епанечникова; г) треугольного окна. Ширину окон определить по правилу </a:t>
            </a:r>
            <a:r>
              <a:rPr lang="ru-RU" sz="2000" b="1" u="sng" dirty="0" err="1"/>
              <a:t>Сильвермана</a:t>
            </a:r>
            <a:endParaRPr lang="ru-RU" sz="2000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005"/>
            <a:ext cx="6001011" cy="270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4339" y="1434005"/>
            <a:ext cx="315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Прямоугольное окно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04339" y="4491690"/>
            <a:ext cx="315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Гауссово Окно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7682"/>
            <a:ext cx="6203278" cy="26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3BA644-18BF-22FF-337E-25C5B684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1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b="1" u="sng" dirty="0"/>
              <a:t>Визуализировать плотности распределения, восстановленные с использованием: а) прямоугольного окна; б) гауссова окна; в) окна Епанечникова; г) треугольного окна. Ширину окон определить по правилу </a:t>
            </a:r>
            <a:r>
              <a:rPr lang="ru-RU" sz="2000" b="1" u="sng" dirty="0" err="1"/>
              <a:t>Сильвермана</a:t>
            </a:r>
            <a:endParaRPr lang="ru-R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04339" y="1434005"/>
            <a:ext cx="315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Епанечникова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04339" y="4491690"/>
            <a:ext cx="315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Треугольное окно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035"/>
            <a:ext cx="5966687" cy="2583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6219"/>
            <a:ext cx="5973630" cy="25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3BA644-18BF-22FF-337E-25C5B684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163"/>
            <a:ext cx="10515600" cy="130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b="1" u="sng" dirty="0"/>
              <a:t>Визуализировать плотности распределения, восстановленные с использованием: а) прямоугольного окна; б) гауссова окна; в) окна Епанечникова; г) треугольного окна. Ширину окон определить по правилу </a:t>
            </a:r>
            <a:r>
              <a:rPr lang="ru-RU" sz="2000" b="1" u="sng" dirty="0" err="1"/>
              <a:t>Сильвермана</a:t>
            </a:r>
            <a:endParaRPr lang="ru-RU" sz="2000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7" y="1458511"/>
            <a:ext cx="11284385" cy="306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F1B5-A8DB-5E3B-D9FD-1C397491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16" y="265274"/>
            <a:ext cx="10464567" cy="1068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u="sng" dirty="0" smtClean="0"/>
              <a:t>3) Визуализировать </a:t>
            </a:r>
            <a:r>
              <a:rPr lang="ru-RU" b="1" u="sng" dirty="0"/>
              <a:t>дисперсии и смещения восстановленной плотности распределения для каждой точки при различных значениях ширины гауссова окна: а) рассчитанной по правилу </a:t>
            </a:r>
            <a:r>
              <a:rPr lang="ru-RU" b="1" u="sng" dirty="0" err="1"/>
              <a:t>Сильвермана</a:t>
            </a:r>
            <a:r>
              <a:rPr lang="ru-RU" b="1" u="sng" dirty="0"/>
              <a:t>; б) слишком большой ширине окна; в) слишком малой ширине окна. </a:t>
            </a:r>
          </a:p>
          <a:p>
            <a:pPr marL="0" indent="0">
              <a:buNone/>
            </a:pP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1" y="1216851"/>
            <a:ext cx="6292601" cy="56411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251" y="1333850"/>
            <a:ext cx="215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Окно </a:t>
            </a:r>
            <a:r>
              <a:rPr lang="en-US" sz="2800" dirty="0" smtClean="0"/>
              <a:t>h = 0.1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07141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600</Words>
  <Application>Microsoft Office PowerPoint</Application>
  <PresentationFormat>Широкоэкранный</PresentationFormat>
  <Paragraphs>40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Symbol</vt:lpstr>
      <vt:lpstr>Times New Roman</vt:lpstr>
      <vt:lpstr>Тема Office</vt:lpstr>
      <vt:lpstr>Equation.DSMT4</vt:lpstr>
      <vt:lpstr>Non-parametric multi-dimensional density estimation</vt:lpstr>
      <vt:lpstr>Исходные данные</vt:lpstr>
      <vt:lpstr>Используемые методы и формулы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one-dimensional density estimation</dc:title>
  <dc:creator>Pavel Bezzub</dc:creator>
  <cp:lastModifiedBy>Verendeev Ilia Maksimovich</cp:lastModifiedBy>
  <cp:revision>17</cp:revision>
  <dcterms:created xsi:type="dcterms:W3CDTF">2023-05-26T15:30:02Z</dcterms:created>
  <dcterms:modified xsi:type="dcterms:W3CDTF">2023-05-27T13:18:06Z</dcterms:modified>
</cp:coreProperties>
</file>