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72" r:id="rId9"/>
    <p:sldId id="269" r:id="rId10"/>
    <p:sldId id="273" r:id="rId11"/>
    <p:sldId id="274" r:id="rId12"/>
    <p:sldId id="275" r:id="rId13"/>
    <p:sldId id="276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6769" autoAdjust="0"/>
  </p:normalViewPr>
  <p:slideViewPr>
    <p:cSldViewPr snapToGrid="0">
      <p:cViewPr>
        <p:scale>
          <a:sx n="50" d="100"/>
          <a:sy n="50" d="100"/>
        </p:scale>
        <p:origin x="36" y="36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8CD73CF-1F8D-4EDE-97C3-B9AB6FDFC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F05C73-5014-47A4-9BF8-FE86A280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8E68-D26D-4B24-A98F-C3C47E75E18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BB8D3C-A42E-4346-A6A0-AA484F649F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9EA927-D1AF-4129-969F-FE1CBF2611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F5BFF-FD88-431B-9261-C54811717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986E-7741-401F-97C8-0B8EB8A97C6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9198E-637A-4DAE-ADB5-B4A3EC97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7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198E-637A-4DAE-ADB5-B4A3EC97AF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198E-637A-4DAE-ADB5-B4A3EC97AF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198E-637A-4DAE-ADB5-B4A3EC97AF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478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630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734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306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414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014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664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132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573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313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957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B670-773E-4906-88F7-A04107748301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988F6-B14A-4451-8F1D-8E162EF975F9}" type="slidenum">
              <a:rPr lang="en-US" smtClean="0"/>
              <a:pPr/>
              <a:t>‹#›</a:t>
            </a:fld>
            <a:r>
              <a:rPr lang="pl-PL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6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="" xmlns:a16="http://schemas.microsoft.com/office/drawing/2014/main" id="{A4322390-8B58-46BE-88EB-D9FD30C0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845A0-9F10-4087-9C64-E186F5D5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22363"/>
            <a:ext cx="11144250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l-PL" sz="6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INFORMATYCZNY WYPOŻYCZALNI NART</a:t>
            </a:r>
            <a:endParaRPr lang="en-US" sz="6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C83984-D2F5-4404-A474-5E367B4B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483" y="5193792"/>
            <a:ext cx="5142641" cy="120700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l-PL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Dariusz </a:t>
            </a:r>
            <a:r>
              <a:rPr lang="pl-PL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l-PL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ucharczyk</a:t>
            </a:r>
          </a:p>
          <a:p>
            <a:pPr algn="ctr"/>
            <a:r>
              <a:rPr lang="pl-PL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Mateusz Jankiewicz</a:t>
            </a:r>
          </a:p>
          <a:p>
            <a:pPr algn="ctr"/>
            <a:r>
              <a:rPr lang="pl-PL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Paweł Cendrowski</a:t>
            </a:r>
            <a:endParaRPr lang="pl-PL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Walidacja danych #1</a:t>
            </a:r>
            <a:r>
              <a:rPr lang="pl-PL" b="1" dirty="0" smtClean="0">
                <a:solidFill>
                  <a:srgbClr val="FFFFFF"/>
                </a:solidFill>
              </a:rPr>
              <a:t/>
            </a:r>
            <a:br>
              <a:rPr lang="pl-PL" b="1" dirty="0" smtClean="0">
                <a:solidFill>
                  <a:srgbClr val="FFFFFF"/>
                </a:solidFill>
              </a:rPr>
            </a:br>
            <a:endParaRPr lang="pl-PL" b="1" dirty="0">
              <a:solidFill>
                <a:srgbClr val="FFFFFF"/>
              </a:solidFill>
            </a:endParaRPr>
          </a:p>
        </p:txBody>
      </p:sp>
      <p:pic>
        <p:nvPicPr>
          <p:cNvPr id="6" name="Obraz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12" y="3071811"/>
            <a:ext cx="6567216" cy="311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rostokąt 2"/>
          <p:cNvSpPr/>
          <p:nvPr/>
        </p:nvSpPr>
        <p:spPr>
          <a:xfrm>
            <a:off x="4653312" y="44736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fontAlgn="base">
              <a:lnSpc>
                <a:spcPct val="150000"/>
              </a:lnSpc>
              <a:spcAft>
                <a:spcPts val="0"/>
              </a:spcAft>
            </a:pP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50000"/>
              </a:lnSpc>
              <a:spcAft>
                <a:spcPts val="0"/>
              </a:spcAft>
            </a:pP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Scenariusz –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Brak podania danych podczas rezerwacji sprzętu</a:t>
            </a:r>
            <a:endParaRPr lang="pl-P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50000"/>
              </a:lnSpc>
              <a:spcAft>
                <a:spcPts val="0"/>
              </a:spcAft>
            </a:pP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Wynik –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Użytkownik otrzymuje komunikat z prośbą o uzupełnienie danych.</a:t>
            </a:r>
            <a:endParaRPr lang="pl-P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Walidacja danych #2</a:t>
            </a:r>
            <a:r>
              <a:rPr lang="pl-PL" b="1" dirty="0" smtClean="0">
                <a:solidFill>
                  <a:srgbClr val="FFFFFF"/>
                </a:solidFill>
              </a:rPr>
              <a:t/>
            </a:r>
            <a:br>
              <a:rPr lang="pl-PL" b="1" dirty="0" smtClean="0">
                <a:solidFill>
                  <a:srgbClr val="FFFFFF"/>
                </a:solidFill>
              </a:rPr>
            </a:br>
            <a:endParaRPr lang="pl-PL" b="1" dirty="0">
              <a:solidFill>
                <a:srgbClr val="FFFFFF"/>
              </a:solidFill>
            </a:endParaRPr>
          </a:p>
        </p:txBody>
      </p:sp>
      <p:pic>
        <p:nvPicPr>
          <p:cNvPr id="4098" name="Obraz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12" y="3205160"/>
            <a:ext cx="6567216" cy="299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7"/>
          <p:cNvSpPr/>
          <p:nvPr/>
        </p:nvSpPr>
        <p:spPr>
          <a:xfrm>
            <a:off x="4653312" y="46023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fontAlgn="base">
              <a:lnSpc>
                <a:spcPct val="150000"/>
              </a:lnSpc>
              <a:spcAft>
                <a:spcPts val="0"/>
              </a:spcAft>
            </a:pP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Scenariusz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–Próba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rezerwacji przy pustym koszyku.</a:t>
            </a:r>
            <a:endParaRPr lang="pl-P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50000"/>
              </a:lnSpc>
              <a:spcAft>
                <a:spcPts val="0"/>
              </a:spcAft>
            </a:pP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Wynik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Użytkownik otrzymuje komunikat „Koszyk jest pusty”.</a:t>
            </a:r>
            <a:endParaRPr lang="pl-P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Walidacja danych #3</a:t>
            </a:r>
            <a:r>
              <a:rPr lang="pl-PL" b="1" dirty="0" smtClean="0">
                <a:solidFill>
                  <a:srgbClr val="FFFFFF"/>
                </a:solidFill>
              </a:rPr>
              <a:t/>
            </a:r>
            <a:br>
              <a:rPr lang="pl-PL" b="1" dirty="0" smtClean="0">
                <a:solidFill>
                  <a:srgbClr val="FFFFFF"/>
                </a:solidFill>
              </a:rPr>
            </a:br>
            <a:endParaRPr lang="pl-PL" b="1" dirty="0">
              <a:solidFill>
                <a:srgbClr val="FFFFFF"/>
              </a:solidFill>
            </a:endParaRPr>
          </a:p>
        </p:txBody>
      </p:sp>
      <p:pic>
        <p:nvPicPr>
          <p:cNvPr id="5122" name="Obraz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595065"/>
            <a:ext cx="4051378" cy="351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rostokąt 8"/>
          <p:cNvSpPr/>
          <p:nvPr/>
        </p:nvSpPr>
        <p:spPr>
          <a:xfrm>
            <a:off x="4653312" y="4602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fontAlgn="base">
              <a:lnSpc>
                <a:spcPct val="150000"/>
              </a:lnSpc>
              <a:spcAft>
                <a:spcPts val="0"/>
              </a:spcAft>
            </a:pPr>
            <a:r>
              <a:rPr lang="pl-PL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Scenariusz –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Brak uzupełnia danych przy dodawaniu produktu przez administratora</a:t>
            </a:r>
            <a:endParaRPr lang="pl-P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50000"/>
              </a:lnSpc>
              <a:spcAft>
                <a:spcPts val="0"/>
              </a:spcAft>
            </a:pP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Wynik –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pojawienie się komunikatów z prośbą o uzupełnienie danych</a:t>
            </a:r>
            <a:endParaRPr lang="pl-P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sz="4000" b="1" dirty="0" smtClean="0">
                <a:solidFill>
                  <a:srgbClr val="FFFFFF"/>
                </a:solidFill>
              </a:rPr>
              <a:t>Uwierzytelnianie</a:t>
            </a:r>
            <a:r>
              <a:rPr lang="pl-PL" b="1" dirty="0" smtClean="0">
                <a:solidFill>
                  <a:srgbClr val="FFFFFF"/>
                </a:solidFill>
              </a:rPr>
              <a:t/>
            </a:r>
            <a:br>
              <a:rPr lang="pl-PL" b="1" dirty="0" smtClean="0">
                <a:solidFill>
                  <a:srgbClr val="FFFFFF"/>
                </a:solidFill>
              </a:rPr>
            </a:br>
            <a:endParaRPr lang="pl-PL" b="1" dirty="0">
              <a:solidFill>
                <a:srgbClr val="FFFFFF"/>
              </a:solidFill>
            </a:endParaRPr>
          </a:p>
        </p:txBody>
      </p:sp>
      <p:pic>
        <p:nvPicPr>
          <p:cNvPr id="8" name="Obraz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12" y="2239859"/>
            <a:ext cx="6567216" cy="395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rostokąt 11"/>
          <p:cNvSpPr/>
          <p:nvPr/>
        </p:nvSpPr>
        <p:spPr>
          <a:xfrm>
            <a:off x="5123212" y="5606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pl-PL" b="1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Scenariusz –</a:t>
            </a:r>
            <a:r>
              <a:rPr lang="pl-PL" sz="1600" b="1" kern="150" dirty="0"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pl-PL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 loguje się do systemu podając złe dane</a:t>
            </a:r>
            <a:endParaRPr lang="pl-PL" sz="1600" kern="150" dirty="0"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  <a:tabLst>
                <a:tab pos="5071745" algn="l"/>
              </a:tabLst>
            </a:pPr>
            <a:r>
              <a:rPr lang="pl-PL" kern="150" dirty="0"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 </a:t>
            </a:r>
            <a:endParaRPr lang="pl-PL" sz="1600" kern="150" dirty="0"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  <a:tabLst>
                <a:tab pos="5071745" algn="l"/>
              </a:tabLst>
            </a:pPr>
            <a:r>
              <a:rPr lang="pl-PL" b="1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Wynik –</a:t>
            </a:r>
            <a:r>
              <a:rPr lang="pl-PL" kern="150" dirty="0"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Administrator otrzymuje komunikat „Podana nazwa użytkownika lub hasło są niepoprawne”</a:t>
            </a:r>
            <a:endParaRPr lang="pl-PL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690879"/>
            <a:ext cx="3928110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Możliwe kierunki rozwoju aplikacji</a:t>
            </a:r>
            <a:endParaRPr lang="pl-PL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4F8340-7479-4832-87AE-4250EAA3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8" y="690880"/>
            <a:ext cx="6118452" cy="55575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l-PL" b="1" dirty="0" smtClean="0"/>
              <a:t>Powiadomienie o rezerwacji – email</a:t>
            </a:r>
          </a:p>
          <a:p>
            <a:pPr>
              <a:lnSpc>
                <a:spcPct val="150000"/>
              </a:lnSpc>
            </a:pPr>
            <a:r>
              <a:rPr lang="pl-PL" b="1" dirty="0" smtClean="0"/>
              <a:t>Wdrożenie metod płatności on-line</a:t>
            </a:r>
            <a:endParaRPr lang="pl-PL" b="1" dirty="0" smtClean="0"/>
          </a:p>
          <a:p>
            <a:pPr>
              <a:lnSpc>
                <a:spcPct val="150000"/>
              </a:lnSpc>
            </a:pPr>
            <a:r>
              <a:rPr lang="pl-PL" b="1" dirty="0" smtClean="0"/>
              <a:t>Materiały </a:t>
            </a:r>
            <a:r>
              <a:rPr lang="pl-PL" b="1" dirty="0" smtClean="0"/>
              <a:t>audio/video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9081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="" xmlns:a16="http://schemas.microsoft.com/office/drawing/2014/main" id="{A4322390-8B58-46BE-88EB-D9FD30C0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845A0-9F10-4087-9C64-E186F5D54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700" b="1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Dziękujemy </a:t>
            </a:r>
            <a:r>
              <a:rPr lang="pl-PL" sz="6700" b="1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 uwagę</a:t>
            </a:r>
            <a:endParaRPr lang="en-US" sz="67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0" y="614678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>
                <a:solidFill>
                  <a:srgbClr val="FFFFFF"/>
                </a:solidFill>
              </a:rPr>
              <a:t>Cel pracy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4F8340-7479-4832-87AE-4250EAA3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43" y="650240"/>
            <a:ext cx="5971470" cy="5557519"/>
          </a:xfrm>
        </p:spPr>
        <p:txBody>
          <a:bodyPr anchor="ctr">
            <a:normAutofit/>
          </a:bodyPr>
          <a:lstStyle/>
          <a:p>
            <a:pPr lvl="0" fontAlgn="auto"/>
            <a:r>
              <a:rPr lang="pl-PL" dirty="0"/>
              <a:t>System powinien umożliwić rezerwację sprzętu online.</a:t>
            </a:r>
            <a:endParaRPr lang="pl-PL" dirty="0"/>
          </a:p>
          <a:p>
            <a:pPr lvl="0" fontAlgn="auto"/>
            <a:r>
              <a:rPr lang="pl-PL" dirty="0"/>
              <a:t>System powinien umożliwić wybór </a:t>
            </a:r>
            <a:r>
              <a:rPr lang="pl-PL" dirty="0" smtClean="0"/>
              <a:t>daty wypożyczenia oraz zwrotu.</a:t>
            </a:r>
          </a:p>
          <a:p>
            <a:pPr lvl="0" fontAlgn="auto"/>
            <a:r>
              <a:rPr lang="pl-PL" dirty="0" smtClean="0"/>
              <a:t>System przetrzymuje informacje o ilości, cenie i parametrach technicznych sprzętu.</a:t>
            </a:r>
          </a:p>
          <a:p>
            <a:pPr>
              <a:lnSpc>
                <a:spcPct val="100000"/>
              </a:lnSpc>
            </a:pPr>
            <a:r>
              <a:rPr lang="pl-PL" dirty="0" smtClean="0"/>
              <a:t>System powinien umożliwić dodawanie i modyfikację sprzętu.</a:t>
            </a:r>
            <a:endParaRPr lang="pl-PL" dirty="0"/>
          </a:p>
          <a:p>
            <a:pPr>
              <a:lnSpc>
                <a:spcPct val="150000"/>
              </a:lnSpc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8081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Funkcje</a:t>
            </a:r>
            <a:br>
              <a:rPr lang="pl-PL" b="1" dirty="0" smtClean="0">
                <a:solidFill>
                  <a:srgbClr val="FFFFFF"/>
                </a:solidFill>
              </a:rPr>
            </a:br>
            <a:r>
              <a:rPr lang="pl-PL" b="1" dirty="0" smtClean="0">
                <a:solidFill>
                  <a:srgbClr val="FFFFFF"/>
                </a:solidFill>
              </a:rPr>
              <a:t>serwisu</a:t>
            </a:r>
            <a:endParaRPr lang="pl-PL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4F8340-7479-4832-87AE-4250EAA3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8" y="690880"/>
            <a:ext cx="6118452" cy="55575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l-PL" b="1" dirty="0" smtClean="0"/>
              <a:t>Rezerwacja sprzętu online</a:t>
            </a:r>
            <a:endParaRPr lang="pl-PL" b="1" dirty="0" smtClean="0"/>
          </a:p>
          <a:p>
            <a:pPr>
              <a:lnSpc>
                <a:spcPct val="150000"/>
              </a:lnSpc>
            </a:pPr>
            <a:r>
              <a:rPr lang="pl-PL" b="1" dirty="0" smtClean="0"/>
              <a:t>Przegląd dostępnego sprzętu</a:t>
            </a:r>
          </a:p>
          <a:p>
            <a:pPr>
              <a:lnSpc>
                <a:spcPct val="150000"/>
              </a:lnSpc>
            </a:pPr>
            <a:r>
              <a:rPr lang="pl-PL" b="1" dirty="0" smtClean="0"/>
              <a:t>Dodawanie, usuwanie, edycja sprzętu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6279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Zastosowane technologie</a:t>
            </a:r>
            <a:br>
              <a:rPr lang="pl-PL" b="1" dirty="0" smtClean="0">
                <a:solidFill>
                  <a:srgbClr val="FFFFFF"/>
                </a:solidFill>
              </a:rPr>
            </a:br>
            <a:endParaRPr lang="pl-PL" b="1" dirty="0">
              <a:solidFill>
                <a:srgbClr val="FFFFFF"/>
              </a:solidFill>
            </a:endParaRPr>
          </a:p>
        </p:txBody>
      </p:sp>
      <p:pic>
        <p:nvPicPr>
          <p:cNvPr id="5" name="Picture 4" descr="Image result for mvc5">
            <a:extLst>
              <a:ext uri="{FF2B5EF4-FFF2-40B4-BE49-F238E27FC236}">
                <a16:creationId xmlns:a16="http://schemas.microsoft.com/office/drawing/2014/main" xmlns="" xmlns:lc="http://schemas.openxmlformats.org/drawingml/2006/lockedCanvas" id="{45961801-A3A1-4F69-B90A-F8580DAC3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12" y="886777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html">
            <a:extLst>
              <a:ext uri="{FF2B5EF4-FFF2-40B4-BE49-F238E27FC236}">
                <a16:creationId xmlns:a16="http://schemas.microsoft.com/office/drawing/2014/main" xmlns="" xmlns:lc="http://schemas.openxmlformats.org/drawingml/2006/lockedCanvas" id="{19BD783F-3E45-41B4-8FBA-5BA4D4A4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169" y="3949663"/>
            <a:ext cx="2044773" cy="20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css">
            <a:extLst>
              <a:ext uri="{FF2B5EF4-FFF2-40B4-BE49-F238E27FC236}">
                <a16:creationId xmlns:a16="http://schemas.microsoft.com/office/drawing/2014/main" xmlns="" xmlns:lc="http://schemas.openxmlformats.org/drawingml/2006/lockedCanvas" id="{6E11A58B-7DAA-4088-82D4-0A92ED0A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46" y="3949663"/>
            <a:ext cx="1457700" cy="20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 descr="logo-mssql-logo">
            <a:extLst>
              <a:ext uri="{FF2B5EF4-FFF2-40B4-BE49-F238E27FC236}">
                <a16:creationId xmlns:a16="http://schemas.microsoft.com/office/drawing/2014/main" xmlns="" xmlns:lc="http://schemas.openxmlformats.org/drawingml/2006/lockedCanvas" id="{69514E5F-8695-4961-B09B-F7A44628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009" y="1353508"/>
            <a:ext cx="2044773" cy="14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Image result for jquery">
            <a:extLst>
              <a:ext uri="{FF2B5EF4-FFF2-40B4-BE49-F238E27FC236}">
                <a16:creationId xmlns:a16="http://schemas.microsoft.com/office/drawing/2014/main" xmlns="" xmlns:lc="http://schemas.openxmlformats.org/drawingml/2006/lockedCanvas" id="{7F085695-C5BF-453A-A64A-A22F93B7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23" y="4208744"/>
            <a:ext cx="1526612" cy="15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Diagram funkcjonalny</a:t>
            </a:r>
            <a:br>
              <a:rPr lang="pl-PL" b="1" dirty="0" smtClean="0">
                <a:solidFill>
                  <a:srgbClr val="FFFFFF"/>
                </a:solidFill>
              </a:rPr>
            </a:br>
            <a:endParaRPr lang="pl-PL" b="1" dirty="0">
              <a:solidFill>
                <a:srgbClr val="FFFFFF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96" y="457198"/>
            <a:ext cx="4067175" cy="5791200"/>
          </a:xfrm>
          <a:prstGeom prst="rect">
            <a:avLst/>
          </a:prstGeom>
        </p:spPr>
      </p:pic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2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Strona</a:t>
            </a:r>
            <a:br>
              <a:rPr lang="pl-PL" b="1" dirty="0" smtClean="0">
                <a:solidFill>
                  <a:srgbClr val="FFFFFF"/>
                </a:solidFill>
              </a:rPr>
            </a:br>
            <a:r>
              <a:rPr lang="pl-PL" b="1" dirty="0" smtClean="0">
                <a:solidFill>
                  <a:srgbClr val="FFFFFF"/>
                </a:solidFill>
              </a:rPr>
              <a:t>główna</a:t>
            </a:r>
            <a:br>
              <a:rPr lang="pl-PL" b="1" dirty="0" smtClean="0">
                <a:solidFill>
                  <a:srgbClr val="FFFFFF"/>
                </a:solidFill>
              </a:rPr>
            </a:br>
            <a:r>
              <a:rPr lang="pl-PL" b="1" dirty="0" smtClean="0">
                <a:solidFill>
                  <a:srgbClr val="FFFFFF"/>
                </a:solidFill>
              </a:rPr>
              <a:t/>
            </a:r>
            <a:br>
              <a:rPr lang="pl-PL" b="1" dirty="0" smtClean="0">
                <a:solidFill>
                  <a:srgbClr val="FFFFFF"/>
                </a:solidFill>
              </a:rPr>
            </a:br>
            <a:endParaRPr lang="pl-PL" b="1" dirty="0">
              <a:solidFill>
                <a:srgbClr val="FFFFFF"/>
              </a:solidFill>
            </a:endParaRPr>
          </a:p>
        </p:txBody>
      </p:sp>
      <p:pic>
        <p:nvPicPr>
          <p:cNvPr id="1026" name="Obraz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919478"/>
            <a:ext cx="6591378" cy="500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7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Koszyk</a:t>
            </a:r>
            <a:r>
              <a:rPr lang="pl-PL" b="1" dirty="0" smtClean="0">
                <a:solidFill>
                  <a:srgbClr val="FFFFFF"/>
                </a:solidFill>
              </a:rPr>
              <a:t/>
            </a:r>
            <a:br>
              <a:rPr lang="pl-PL" b="1" dirty="0" smtClean="0">
                <a:solidFill>
                  <a:srgbClr val="FFFFFF"/>
                </a:solidFill>
              </a:rPr>
            </a:br>
            <a:endParaRPr lang="pl-PL" b="1" dirty="0">
              <a:solidFill>
                <a:srgbClr val="FFFFFF"/>
              </a:solidFill>
            </a:endParaRPr>
          </a:p>
        </p:txBody>
      </p:sp>
      <p:pic>
        <p:nvPicPr>
          <p:cNvPr id="7" name="Obraz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2139950"/>
            <a:ext cx="659137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6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Formularz rezerwacji</a:t>
            </a:r>
            <a:r>
              <a:rPr lang="pl-PL" b="1" dirty="0" smtClean="0">
                <a:solidFill>
                  <a:srgbClr val="FFFFFF"/>
                </a:solidFill>
              </a:rPr>
              <a:t/>
            </a:r>
            <a:br>
              <a:rPr lang="pl-PL" b="1" dirty="0" smtClean="0">
                <a:solidFill>
                  <a:srgbClr val="FFFFFF"/>
                </a:solidFill>
              </a:rPr>
            </a:br>
            <a:endParaRPr lang="pl-PL" b="1" dirty="0">
              <a:solidFill>
                <a:srgbClr val="FFFFFF"/>
              </a:solidFill>
            </a:endParaRPr>
          </a:p>
        </p:txBody>
      </p:sp>
      <p:pic>
        <p:nvPicPr>
          <p:cNvPr id="5" name="Obraz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12" y="1719262"/>
            <a:ext cx="6567216" cy="335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6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0BDA80-627C-422A-AFFD-B7F1DC0F7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B73A4-35AD-451A-8E62-A7612CD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690879"/>
            <a:ext cx="3928110" cy="5557519"/>
          </a:xfrm>
        </p:spPr>
        <p:txBody>
          <a:bodyPr anchor="ctr">
            <a:normAutofit/>
          </a:bodyPr>
          <a:lstStyle/>
          <a:p>
            <a:pPr algn="r"/>
            <a:r>
              <a:rPr lang="pl-PL" b="1" dirty="0" smtClean="0">
                <a:solidFill>
                  <a:srgbClr val="FFFFFF"/>
                </a:solidFill>
              </a:rPr>
              <a:t>Przeprowadzone testy</a:t>
            </a:r>
            <a:endParaRPr lang="pl-PL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4F8340-7479-4832-87AE-4250EAA3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8" y="690880"/>
            <a:ext cx="6118452" cy="55575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l-PL" b="1" dirty="0" smtClean="0"/>
              <a:t>Bezpieczeństwo</a:t>
            </a:r>
            <a:endParaRPr lang="pl-PL" b="1" dirty="0" smtClean="0"/>
          </a:p>
          <a:p>
            <a:pPr>
              <a:lnSpc>
                <a:spcPct val="150000"/>
              </a:lnSpc>
            </a:pPr>
            <a:r>
              <a:rPr lang="pl-PL" b="1" dirty="0" smtClean="0"/>
              <a:t>Zgodność</a:t>
            </a:r>
            <a:endParaRPr lang="pl-PL" b="1" dirty="0" smtClean="0"/>
          </a:p>
        </p:txBody>
      </p:sp>
    </p:spTree>
    <p:extLst>
      <p:ext uri="{BB962C8B-B14F-4D97-AF65-F5344CB8AC3E}">
        <p14:creationId xmlns:p14="http://schemas.microsoft.com/office/powerpoint/2010/main" val="3655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155</Words>
  <Application>Microsoft Office PowerPoint</Application>
  <PresentationFormat>Panoramiczny</PresentationFormat>
  <Paragraphs>43</Paragraphs>
  <Slides>15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2" baseType="lpstr">
      <vt:lpstr>Andale Sans UI</vt:lpstr>
      <vt:lpstr>Arial</vt:lpstr>
      <vt:lpstr>Calibri</vt:lpstr>
      <vt:lpstr>Calibri Light</vt:lpstr>
      <vt:lpstr>Tahoma</vt:lpstr>
      <vt:lpstr>Times New Roman</vt:lpstr>
      <vt:lpstr>Motyw pakietu Office</vt:lpstr>
      <vt:lpstr>SYSTEM INFORMATYCZNY WYPOŻYCZALNI NART</vt:lpstr>
      <vt:lpstr>Cel pracy</vt:lpstr>
      <vt:lpstr>Funkcje serwisu</vt:lpstr>
      <vt:lpstr>Zastosowane technologie </vt:lpstr>
      <vt:lpstr>Diagram funkcjonalny </vt:lpstr>
      <vt:lpstr>Strona główna  </vt:lpstr>
      <vt:lpstr>Koszyk </vt:lpstr>
      <vt:lpstr>Formularz rezerwacji </vt:lpstr>
      <vt:lpstr>Przeprowadzone testy</vt:lpstr>
      <vt:lpstr>Walidacja danych #1 </vt:lpstr>
      <vt:lpstr>Walidacja danych #2 </vt:lpstr>
      <vt:lpstr>Walidacja danych #3 </vt:lpstr>
      <vt:lpstr>Uwierzytelnianie </vt:lpstr>
      <vt:lpstr>Możliwe kierunki rozwoju aplikacji</vt:lpstr>
      <vt:lpstr>Dziękujemy za uwagę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Serwis ogłoszeniowy do sprzedaży dóbr cyfrowych</dc:title>
  <dc:creator>Stanisław Minksztym</dc:creator>
  <cp:lastModifiedBy>Darokuchar KUCHAR</cp:lastModifiedBy>
  <cp:revision>57</cp:revision>
  <dcterms:created xsi:type="dcterms:W3CDTF">2019-09-04T13:08:14Z</dcterms:created>
  <dcterms:modified xsi:type="dcterms:W3CDTF">2020-03-03T19:16:54Z</dcterms:modified>
</cp:coreProperties>
</file>