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8" r:id="rId6"/>
    <p:sldId id="350" r:id="rId7"/>
    <p:sldId id="276" r:id="rId8"/>
    <p:sldId id="337" r:id="rId9"/>
    <p:sldId id="338" r:id="rId10"/>
    <p:sldId id="273" r:id="rId11"/>
    <p:sldId id="327" r:id="rId12"/>
    <p:sldId id="339" r:id="rId13"/>
    <p:sldId id="351" r:id="rId14"/>
    <p:sldId id="274" r:id="rId15"/>
    <p:sldId id="328" r:id="rId16"/>
    <p:sldId id="352" r:id="rId17"/>
    <p:sldId id="332" r:id="rId18"/>
    <p:sldId id="331" r:id="rId19"/>
    <p:sldId id="275" r:id="rId20"/>
    <p:sldId id="353" r:id="rId21"/>
    <p:sldId id="356" r:id="rId22"/>
    <p:sldId id="355" r:id="rId23"/>
    <p:sldId id="354" r:id="rId24"/>
    <p:sldId id="363" r:id="rId25"/>
    <p:sldId id="364" r:id="rId26"/>
    <p:sldId id="365" r:id="rId27"/>
    <p:sldId id="360" r:id="rId28"/>
    <p:sldId id="366" r:id="rId29"/>
    <p:sldId id="368" r:id="rId30"/>
    <p:sldId id="369" r:id="rId31"/>
    <p:sldId id="359" r:id="rId32"/>
    <p:sldId id="358" r:id="rId33"/>
    <p:sldId id="357" r:id="rId34"/>
    <p:sldId id="362" r:id="rId35"/>
    <p:sldId id="361" r:id="rId36"/>
    <p:sldId id="329" r:id="rId37"/>
    <p:sldId id="349" r:id="rId38"/>
    <p:sldId id="383" r:id="rId39"/>
    <p:sldId id="26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9" autoAdjust="0"/>
    <p:restoredTop sz="94710" autoAdjust="0"/>
  </p:normalViewPr>
  <p:slideViewPr>
    <p:cSldViewPr snapToGrid="0">
      <p:cViewPr varScale="1">
        <p:scale>
          <a:sx n="54" d="100"/>
          <a:sy n="54" d="100"/>
        </p:scale>
        <p:origin x="62" y="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第十组：张丽玮，陈欲晓，曾鸣，陈淋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人工智能大作业</a:t>
            </a:r>
            <a:r>
              <a:rPr lang="en-US" altLang="zh-CN" dirty="0"/>
              <a:t>——</a:t>
            </a:r>
            <a:r>
              <a:rPr lang="zh-CN" altLang="en-US" dirty="0"/>
              <a:t>三元组提取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185" y="1185670"/>
            <a:ext cx="8215313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在没有冗余数据情况下，主要有三种句形</a:t>
            </a:r>
            <a:endParaRPr 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(t1,t2,t3,a1,a2,a3,v1,v2,v3)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(t1,a1,v1),(t2,a2,v2),(t3,a3,v3)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(t1,t2,a1,v1,v2)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(t1,a1,v1),(t2,a1,v2)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(t1,a1,v1,t2,a2,v2)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结果为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(t1,a1,v1),(t2,a2,v2)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7548" y="2671570"/>
            <a:ext cx="821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在实现过程中，三种规则被总结出来用于描述数据情况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解决思路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3" y="508006"/>
            <a:ext cx="8943975" cy="5934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基于训练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095500" y="1290127"/>
            <a:ext cx="8215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上图是模型的基本框架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可以总结为两个部分：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基于规则的判断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基于</a:t>
            </a:r>
            <a:r>
              <a:rPr lang="en-US" altLang="zh-CN" sz="2400" dirty="0"/>
              <a:t>RNN</a:t>
            </a:r>
            <a:r>
              <a:rPr lang="zh-CN" altLang="en-US" sz="2400" dirty="0"/>
              <a:t>的训练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规则</a:t>
            </a:r>
            <a:r>
              <a:rPr lang="zh-CN" altLang="en-US" sz="3200" dirty="0">
                <a:sym typeface="Wingdings" panose="05000000000000000000" pitchFamily="2" charset="2"/>
              </a:rPr>
              <a:t>：</a:t>
            </a:r>
            <a:r>
              <a:rPr lang="zh-CN" altLang="en-US" sz="2400" dirty="0"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ym typeface="Wingdings" panose="05000000000000000000" pitchFamily="2" charset="2"/>
              </a:rPr>
              <a:t>times-t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>
                <a:sym typeface="Wingdings" panose="05000000000000000000" pitchFamily="2" charset="2"/>
              </a:rPr>
              <a:t>attributes-a</a:t>
            </a:r>
            <a:r>
              <a:rPr lang="zh-CN" altLang="en-US" sz="2400" dirty="0">
                <a:sym typeface="Wingdings" panose="05000000000000000000" pitchFamily="2" charset="2"/>
              </a:rPr>
              <a:t>，</a:t>
            </a:r>
            <a:r>
              <a:rPr lang="en-US" altLang="zh-CN" sz="2400" dirty="0">
                <a:sym typeface="Wingdings" panose="05000000000000000000" pitchFamily="2" charset="2"/>
              </a:rPr>
              <a:t>values-v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endParaRPr lang="en-US" altLang="zh-CN" sz="2400" dirty="0"/>
          </a:p>
          <a:p>
            <a:endParaRPr lang="en-US" altLang="zh-CN" sz="3200" dirty="0"/>
          </a:p>
          <a:p>
            <a:r>
              <a:rPr lang="en-US" altLang="zh-CN" sz="2800" dirty="0"/>
              <a:t>rule1</a:t>
            </a:r>
            <a:r>
              <a:rPr lang="zh-CN" altLang="en-US" sz="2800" dirty="0"/>
              <a:t>：</a:t>
            </a:r>
            <a:r>
              <a:rPr lang="en-US" altLang="zh-CN" sz="2800" dirty="0"/>
              <a:t>t*a=v</a:t>
            </a:r>
            <a:endParaRPr lang="en-US" altLang="zh-CN" sz="2800" dirty="0"/>
          </a:p>
          <a:p>
            <a:r>
              <a:rPr lang="zh-CN" altLang="en-US" sz="2400" dirty="0"/>
              <a:t>比如：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年，</a:t>
            </a:r>
            <a:r>
              <a:rPr lang="en-US" altLang="zh-CN" sz="2400" dirty="0"/>
              <a:t>x</a:t>
            </a:r>
            <a:r>
              <a:rPr lang="zh-CN" altLang="en-US" sz="2400" dirty="0"/>
              <a:t>年净利润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亿元，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en-US" altLang="zh-CN" sz="2800" dirty="0"/>
              <a:t>rule2:t=a=v</a:t>
            </a:r>
            <a:endParaRPr lang="en-US" altLang="zh-CN" sz="2800" dirty="0"/>
          </a:p>
          <a:p>
            <a:r>
              <a:rPr lang="zh-CN" altLang="en-US" sz="2400" dirty="0"/>
              <a:t>比如：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年净利润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en-US" altLang="zh-CN" sz="2800" dirty="0"/>
              <a:t>rule3:</a:t>
            </a:r>
            <a:r>
              <a:rPr lang="zh-CN" altLang="en-US" sz="2800" dirty="0"/>
              <a:t>关于分句</a:t>
            </a:r>
            <a:endParaRPr lang="en-US" altLang="zh-CN" sz="2800" dirty="0"/>
          </a:p>
          <a:p>
            <a:r>
              <a:rPr lang="zh-CN" altLang="en-US" sz="2400" dirty="0"/>
              <a:t>在分句中也采用了两条规则细化处理。两条规则如前。这里只是分句是一种特殊格式，将两句话化为一句，需要做个隔断。</a:t>
            </a:r>
            <a:endParaRPr lang="en-US" altLang="zh-CN" sz="2400" dirty="0"/>
          </a:p>
          <a:p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343" y="809531"/>
            <a:ext cx="821531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RNN</a:t>
            </a:r>
            <a:r>
              <a:rPr lang="zh-CN" altLang="en-US" sz="3600" dirty="0"/>
              <a:t>去冗余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发现数据，在含有占比，增加等数据的时候其实是不应该有三元组输出的，我们可以通过</a:t>
            </a:r>
            <a:r>
              <a:rPr lang="en-US" altLang="zh-CN" sz="2400" dirty="0"/>
              <a:t>RNN</a:t>
            </a:r>
            <a:r>
              <a:rPr lang="zh-CN" altLang="en-US" sz="2400" dirty="0"/>
              <a:t>把那些无法列举的词语改变词性，变成无关的词，不参与三元组的输出匹配。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、输入：输入是一个序列，这里对给出的</a:t>
            </a:r>
            <a:r>
              <a:rPr lang="en-US" altLang="zh-CN" sz="2400" dirty="0"/>
              <a:t>test data</a:t>
            </a:r>
            <a:r>
              <a:rPr lang="zh-CN" altLang="en-US" sz="2400" dirty="0"/>
              <a:t>进行预处理，词嵌入方式生成词向量，每个词向量都是一个节点的输入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、输出：输出一个以属性数目为维度的序列，分别是每个属性的概率，取概率最大的作为结果处理后的属性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、属性的主要区分在于</a:t>
            </a:r>
            <a:r>
              <a:rPr lang="en-US" altLang="zh-CN" sz="2400" dirty="0"/>
              <a:t>——</a:t>
            </a:r>
            <a:r>
              <a:rPr lang="zh-CN" altLang="en-US" sz="2400" dirty="0"/>
              <a:t>三元组属性</a:t>
            </a:r>
            <a:r>
              <a:rPr lang="en-US" altLang="zh-CN" sz="2400" dirty="0" err="1"/>
              <a:t>t,a,v</a:t>
            </a:r>
            <a:r>
              <a:rPr lang="zh-CN" altLang="en-US" sz="2400" dirty="0"/>
              <a:t>和无关属性，这样可以达到去冗余的目的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方案实现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代码框架：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2800" dirty="0"/>
              <a:t>五个模块：</a:t>
            </a:r>
            <a:endParaRPr lang="en-US" altLang="zh-CN" sz="2800" dirty="0"/>
          </a:p>
          <a:p>
            <a:r>
              <a:rPr lang="en-US" altLang="zh-CN" sz="2800" dirty="0"/>
              <a:t>frontend.py:	</a:t>
            </a:r>
            <a:r>
              <a:rPr lang="zh-CN" altLang="en-US" sz="2800" dirty="0"/>
              <a:t>模型前端（</a:t>
            </a:r>
            <a:r>
              <a:rPr lang="en-US" altLang="zh-CN" sz="2800" dirty="0"/>
              <a:t>RNN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backend.py:	</a:t>
            </a:r>
            <a:r>
              <a:rPr lang="zh-CN" altLang="en-US" sz="2800" dirty="0"/>
              <a:t>模型后端（规则）</a:t>
            </a:r>
            <a:endParaRPr lang="en-US" altLang="zh-CN" sz="2800" dirty="0"/>
          </a:p>
          <a:p>
            <a:r>
              <a:rPr lang="en-US" altLang="zh-CN" sz="2800" dirty="0"/>
              <a:t>train.py:	</a:t>
            </a:r>
            <a:r>
              <a:rPr lang="zh-CN" altLang="en-US" sz="2800" dirty="0"/>
              <a:t>训练代码</a:t>
            </a:r>
            <a:endParaRPr lang="en-US" altLang="zh-CN" sz="2800" dirty="0"/>
          </a:p>
          <a:p>
            <a:r>
              <a:rPr lang="en-US" altLang="zh-CN" sz="2800" dirty="0"/>
              <a:t>predict.py:	</a:t>
            </a:r>
            <a:r>
              <a:rPr lang="zh-CN" altLang="en-US" sz="2800" dirty="0"/>
              <a:t>预测代码</a:t>
            </a:r>
            <a:endParaRPr lang="zh-CN" altLang="en-US" sz="2800" dirty="0"/>
          </a:p>
          <a:p>
            <a:r>
              <a:rPr lang="en-US" altLang="zh-CN" sz="2800" dirty="0"/>
              <a:t>evaluate.py:	</a:t>
            </a:r>
            <a:r>
              <a:rPr lang="zh-CN" altLang="en-US" sz="2800" dirty="0"/>
              <a:t>评估代码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实现流程：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将</a:t>
            </a:r>
            <a:r>
              <a:rPr lang="en-US" altLang="zh-CN" sz="2800" dirty="0"/>
              <a:t>train.py, predict.py, evaluate.py</a:t>
            </a:r>
            <a:r>
              <a:rPr lang="zh-CN" altLang="en-US" sz="2800" dirty="0"/>
              <a:t>中</a:t>
            </a:r>
            <a:r>
              <a:rPr lang="en-US" altLang="zh-CN" sz="2800" dirty="0" err="1"/>
              <a:t>train_file_name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test_file_name</a:t>
            </a:r>
            <a:r>
              <a:rPr lang="zh-CN" altLang="en-US" sz="2800" dirty="0"/>
              <a:t>设置为正确的训练集和测试集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运行</a:t>
            </a:r>
            <a:r>
              <a:rPr lang="en-US" altLang="zh-CN" sz="2800" dirty="0"/>
              <a:t>train.py</a:t>
            </a:r>
            <a:r>
              <a:rPr lang="zh-CN" altLang="en-US" sz="2800" dirty="0"/>
              <a:t>开始训练，训练结果以</a:t>
            </a:r>
            <a:r>
              <a:rPr lang="en-US" altLang="zh-CN" sz="2800" dirty="0"/>
              <a:t>./</a:t>
            </a:r>
            <a:r>
              <a:rPr lang="en-US" altLang="zh-CN" sz="2800" dirty="0" err="1"/>
              <a:t>default.ckpt</a:t>
            </a:r>
            <a:r>
              <a:rPr lang="zh-CN" altLang="en-US" sz="2800" dirty="0"/>
              <a:t>保存</a:t>
            </a:r>
            <a:endParaRPr lang="zh-CN" altLang="en-US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运行</a:t>
            </a:r>
            <a:r>
              <a:rPr lang="en-US" altLang="zh-CN" sz="2800" dirty="0"/>
              <a:t>predict.py</a:t>
            </a:r>
            <a:r>
              <a:rPr lang="zh-CN" altLang="en-US" sz="2800" dirty="0"/>
              <a:t>，以测试集进行预测，输出结果到</a:t>
            </a:r>
            <a:r>
              <a:rPr lang="en-US" altLang="zh-CN" sz="2800" dirty="0" err="1"/>
              <a:t>result.json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运行</a:t>
            </a:r>
            <a:r>
              <a:rPr lang="en-US" altLang="zh-CN" sz="2800" dirty="0"/>
              <a:t>evaluate.py</a:t>
            </a:r>
            <a:r>
              <a:rPr lang="zh-CN" altLang="en-US" sz="2800" dirty="0"/>
              <a:t>，以测试集的</a:t>
            </a:r>
            <a:r>
              <a:rPr lang="en-US" altLang="zh-CN" sz="2800" dirty="0"/>
              <a:t>ground truth</a:t>
            </a:r>
            <a:r>
              <a:rPr lang="zh-CN" altLang="en-US" sz="2800" dirty="0"/>
              <a:t>和预测结果进行评估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/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/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ṡļîḍe"/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wrap="square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ïŝ1ïḋe"/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ïsḷíḑè"/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/>
            </a:bodyPr>
            <a:lstStyle/>
            <a:p>
              <a:pPr algn="r"/>
              <a:r>
                <a:rPr lang="zh-CN" altLang="en-US" sz="5400" b="1" spc="300" dirty="0">
                  <a:solidFill>
                    <a:schemeClr val="tx2"/>
                  </a:solidFill>
                </a:rPr>
                <a:t>内容</a:t>
              </a:r>
              <a:endParaRPr lang="en-US" altLang="zh-CN" sz="5400" b="1" spc="300" dirty="0">
                <a:solidFill>
                  <a:schemeClr val="tx2"/>
                </a:solidFill>
              </a:endParaRPr>
            </a:p>
          </p:txBody>
        </p:sp>
        <p:sp>
          <p:nvSpPr>
            <p:cNvPr id="8" name="i$ļïďe"/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îṡ1íḑé"/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íśľíḍé"/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ïşḻíḋê"/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isḻïḋé"/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isļiḓé"/>
            <p:cNvSpPr txBox="1"/>
            <p:nvPr/>
          </p:nvSpPr>
          <p:spPr>
            <a:xfrm>
              <a:off x="6900369" y="5325193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人员分工</a:t>
              </a:r>
              <a:endParaRPr lang="zh-CN" altLang="en-US" sz="3200" b="1" dirty="0"/>
            </a:p>
          </p:txBody>
        </p:sp>
        <p:sp>
          <p:nvSpPr>
            <p:cNvPr id="15" name="iṡ1íḑê"/>
            <p:cNvSpPr txBox="1"/>
            <p:nvPr/>
          </p:nvSpPr>
          <p:spPr>
            <a:xfrm>
              <a:off x="6900369" y="44554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方案实现</a:t>
              </a:r>
              <a:endParaRPr lang="zh-CN" altLang="en-US" sz="3200" b="1" dirty="0"/>
            </a:p>
          </p:txBody>
        </p:sp>
        <p:sp>
          <p:nvSpPr>
            <p:cNvPr id="17" name="íşḻïďê"/>
            <p:cNvSpPr txBox="1"/>
            <p:nvPr/>
          </p:nvSpPr>
          <p:spPr>
            <a:xfrm>
              <a:off x="6951000" y="3605879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解决思路</a:t>
              </a:r>
              <a:endParaRPr lang="zh-CN" altLang="en-US" sz="3200" b="1" dirty="0"/>
            </a:p>
          </p:txBody>
        </p:sp>
        <p:sp>
          <p:nvSpPr>
            <p:cNvPr id="19" name="iśļîďe"/>
            <p:cNvSpPr txBox="1"/>
            <p:nvPr/>
          </p:nvSpPr>
          <p:spPr>
            <a:xfrm>
              <a:off x="6951000" y="26945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数据分析</a:t>
              </a:r>
              <a:endParaRPr lang="zh-CN" altLang="en-US" sz="3200" b="1" dirty="0"/>
            </a:p>
          </p:txBody>
        </p:sp>
        <p:sp>
          <p:nvSpPr>
            <p:cNvPr id="21" name="îṧļïďé"/>
            <p:cNvSpPr txBox="1"/>
            <p:nvPr/>
          </p:nvSpPr>
          <p:spPr>
            <a:xfrm>
              <a:off x="6951000" y="17832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3200" b="1" dirty="0"/>
                <a:t>任务描述</a:t>
              </a:r>
              <a:endParaRPr lang="zh-CN" altLang="en-US" sz="3200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参数设置：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2800" dirty="0"/>
              <a:t>epochs=20,batchsize=500,iterations=5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注意事项：</a:t>
            </a:r>
            <a:endParaRPr lang="en-US" altLang="zh-CN" sz="2800" dirty="0"/>
          </a:p>
          <a:p>
            <a:r>
              <a:rPr lang="zh-CN" altLang="en-US" sz="2800" dirty="0"/>
              <a:t>建议使用服务器运行，在个人笔记本电脑内存可能不够。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frontend.py:	</a:t>
            </a:r>
            <a:r>
              <a:rPr lang="zh-CN" altLang="en-US" sz="4000" dirty="0"/>
              <a:t>模型前端（</a:t>
            </a:r>
            <a:r>
              <a:rPr lang="en-US" altLang="zh-CN" sz="4000" dirty="0"/>
              <a:t>RNN</a:t>
            </a:r>
            <a:r>
              <a:rPr lang="zh-CN" altLang="en-US" sz="4000" dirty="0"/>
              <a:t>）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2800" dirty="0"/>
              <a:t>使用的网络模型有三层：</a:t>
            </a:r>
            <a:endParaRPr lang="en-US" altLang="zh-CN" sz="2800" dirty="0"/>
          </a:p>
          <a:p>
            <a:r>
              <a:rPr lang="en-US" altLang="zh-CN" sz="2800" dirty="0"/>
              <a:t>word embedding</a:t>
            </a:r>
            <a:endParaRPr lang="en-US" altLang="zh-CN" sz="2800" dirty="0"/>
          </a:p>
          <a:p>
            <a:r>
              <a:rPr lang="en-US" altLang="zh-CN" sz="2800" dirty="0"/>
              <a:t>LSTM</a:t>
            </a:r>
            <a:endParaRPr lang="en-US" altLang="zh-CN" sz="2800" dirty="0"/>
          </a:p>
          <a:p>
            <a:r>
              <a:rPr lang="en-US" altLang="zh-CN" sz="2800" dirty="0" err="1"/>
              <a:t>softmax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word embedding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转换数据格式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输入是整数序列，取值范围</a:t>
            </a:r>
            <a:r>
              <a:rPr lang="en-US" altLang="zh-CN" sz="2800" dirty="0"/>
              <a:t>0-2839</a:t>
            </a:r>
            <a:r>
              <a:rPr lang="zh-CN" altLang="en-US" sz="2800" dirty="0"/>
              <a:t>，每两个数之间距离是固定的，把每个值对应到一个向量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LSTM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LSTM</a:t>
            </a:r>
            <a:r>
              <a:rPr lang="zh-CN" altLang="en-US" sz="2800" dirty="0"/>
              <a:t>：相关联的信息在序列中可能相距很远，普通</a:t>
            </a:r>
            <a:r>
              <a:rPr lang="en-US" altLang="zh-CN" sz="2800" dirty="0"/>
              <a:t>RNN</a:t>
            </a:r>
            <a:r>
              <a:rPr lang="zh-CN" altLang="en-US" sz="2800" dirty="0"/>
              <a:t>容易遗忘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Bidirectional</a:t>
            </a:r>
            <a:r>
              <a:rPr lang="zh-CN" altLang="en-US" sz="2800" dirty="0"/>
              <a:t>：判断一个词是否冗余可能需要从后面的词判断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224088" y="2075940"/>
            <a:ext cx="8215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Softmax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将</a:t>
            </a:r>
            <a:r>
              <a:rPr lang="en-US" altLang="zh-CN" sz="2800" dirty="0"/>
              <a:t>RNN</a:t>
            </a:r>
            <a:r>
              <a:rPr lang="zh-CN" altLang="en-US" sz="2800" dirty="0"/>
              <a:t>的结果经过线性变换</a:t>
            </a:r>
            <a:r>
              <a:rPr lang="en-US" altLang="zh-CN" sz="2800" dirty="0" err="1"/>
              <a:t>xw+b</a:t>
            </a:r>
            <a:r>
              <a:rPr lang="zh-CN" altLang="en-US" sz="2800" dirty="0"/>
              <a:t>得到一个向量序列，然后</a:t>
            </a:r>
            <a:r>
              <a:rPr lang="en-US" altLang="zh-CN" sz="2800" dirty="0" err="1"/>
              <a:t>softmax</a:t>
            </a:r>
            <a:r>
              <a:rPr lang="zh-CN" altLang="en-US" sz="2800" dirty="0"/>
              <a:t>规格化（使用</a:t>
            </a:r>
            <a:r>
              <a:rPr lang="en-US" altLang="zh-CN" sz="2800" dirty="0"/>
              <a:t>sigmoid</a:t>
            </a:r>
            <a:r>
              <a:rPr lang="zh-CN" altLang="en-US" sz="2800" dirty="0"/>
              <a:t>），预测结果用</a:t>
            </a:r>
            <a:r>
              <a:rPr lang="en-US" altLang="zh-CN" sz="2800" dirty="0"/>
              <a:t>argmax</a:t>
            </a:r>
            <a:r>
              <a:rPr lang="zh-CN" altLang="en-US" sz="2800" dirty="0"/>
              <a:t>取最大一维的编号输出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backend.py:	</a:t>
            </a:r>
            <a:r>
              <a:rPr lang="zh-CN" altLang="en-US" sz="4000" dirty="0"/>
              <a:t>模型后端（规则）</a:t>
            </a:r>
            <a:endParaRPr lang="en-US" altLang="zh-CN" sz="4000" dirty="0"/>
          </a:p>
          <a:p>
            <a:endParaRPr lang="en-US" altLang="zh-CN" sz="2800" dirty="0"/>
          </a:p>
          <a:p>
            <a:r>
              <a:rPr lang="zh-CN" altLang="en-US" sz="3600" dirty="0"/>
              <a:t>在</a:t>
            </a:r>
            <a:r>
              <a:rPr lang="en-US" altLang="zh-CN" sz="3600" dirty="0"/>
              <a:t>RNN</a:t>
            </a:r>
            <a:r>
              <a:rPr lang="zh-CN" altLang="en-US" sz="3600" dirty="0"/>
              <a:t>中得到的输出用于规则模块。</a:t>
            </a:r>
            <a:endParaRPr lang="en-US" altLang="zh-CN" sz="3600" dirty="0"/>
          </a:p>
          <a:p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因为我们提取三元组所需要的只有三项，</a:t>
            </a:r>
            <a:r>
              <a:rPr lang="en-US" altLang="zh-CN" sz="2800" dirty="0">
                <a:latin typeface="+mj-ea"/>
                <a:ea typeface="+mj-ea"/>
              </a:rPr>
              <a:t>RNN</a:t>
            </a:r>
            <a:r>
              <a:rPr lang="zh-CN" altLang="en-US" sz="2800" dirty="0">
                <a:latin typeface="+mj-ea"/>
                <a:ea typeface="+mj-ea"/>
              </a:rPr>
              <a:t>输出的序列每一项只需要能够取到四个值，取值</a:t>
            </a:r>
            <a:r>
              <a:rPr lang="en-US" altLang="zh-CN" sz="2800" dirty="0">
                <a:latin typeface="+mj-ea"/>
                <a:ea typeface="+mj-ea"/>
              </a:rPr>
              <a:t>0-3</a:t>
            </a:r>
            <a:r>
              <a:rPr lang="zh-CN" altLang="en-US" sz="2800" dirty="0">
                <a:latin typeface="+mj-ea"/>
                <a:ea typeface="+mj-ea"/>
              </a:rPr>
              <a:t>，</a:t>
            </a:r>
            <a:r>
              <a:rPr lang="en-US" altLang="zh-CN" sz="2800" dirty="0">
                <a:latin typeface="+mj-ea"/>
                <a:ea typeface="+mj-ea"/>
              </a:rPr>
              <a:t>0 1 2</a:t>
            </a:r>
            <a:r>
              <a:rPr lang="zh-CN" altLang="en-US" sz="2800" dirty="0">
                <a:latin typeface="+mj-ea"/>
                <a:ea typeface="+mj-ea"/>
              </a:rPr>
              <a:t>分别代表去冗余后的时间、属性、数值；其他全部为</a:t>
            </a:r>
            <a:r>
              <a:rPr lang="en-US" altLang="zh-CN" sz="2800" dirty="0">
                <a:latin typeface="+mj-ea"/>
                <a:ea typeface="+mj-ea"/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，表示不需要考虑。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获取每组的元素个数，</a:t>
            </a:r>
            <a:r>
              <a:rPr lang="en-US" altLang="zh-CN" sz="2800" dirty="0" err="1">
                <a:latin typeface="+mj-ea"/>
                <a:ea typeface="+mj-ea"/>
              </a:rPr>
              <a:t>a_n:attributes</a:t>
            </a:r>
            <a:r>
              <a:rPr lang="en-US" altLang="zh-CN" sz="2800" dirty="0">
                <a:latin typeface="+mj-ea"/>
                <a:ea typeface="+mj-ea"/>
              </a:rPr>
              <a:t>; </a:t>
            </a:r>
            <a:r>
              <a:rPr lang="en-US" altLang="zh-CN" sz="2800" dirty="0" err="1">
                <a:latin typeface="+mj-ea"/>
                <a:ea typeface="+mj-ea"/>
              </a:rPr>
              <a:t>t_n:times</a:t>
            </a:r>
            <a:r>
              <a:rPr lang="en-US" altLang="zh-CN" sz="2800" dirty="0">
                <a:latin typeface="+mj-ea"/>
                <a:ea typeface="+mj-ea"/>
              </a:rPr>
              <a:t>; </a:t>
            </a:r>
            <a:r>
              <a:rPr lang="en-US" altLang="zh-CN" sz="2800" dirty="0" err="1">
                <a:latin typeface="+mj-ea"/>
                <a:ea typeface="+mj-ea"/>
              </a:rPr>
              <a:t>v_n:values</a:t>
            </a:r>
            <a:r>
              <a:rPr lang="en-US" altLang="zh-CN" sz="2800" dirty="0">
                <a:latin typeface="+mj-ea"/>
                <a:ea typeface="+mj-ea"/>
              </a:rPr>
              <a:t>.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backend.py:	</a:t>
            </a:r>
            <a:r>
              <a:rPr lang="zh-CN" altLang="en-US" sz="4000" dirty="0"/>
              <a:t>模型后端（规则）</a:t>
            </a:r>
            <a:endParaRPr lang="en-US" altLang="zh-CN" sz="4000" dirty="0"/>
          </a:p>
          <a:p>
            <a:endParaRPr lang="en-US" altLang="zh-CN" sz="2800" dirty="0">
              <a:latin typeface="+mj-ea"/>
              <a:ea typeface="+mj-ea"/>
            </a:endParaRPr>
          </a:p>
          <a:p>
            <a:r>
              <a:rPr lang="en-US" altLang="zh-CN" sz="2800" dirty="0"/>
              <a:t>rule1</a:t>
            </a:r>
            <a:r>
              <a:rPr lang="zh-CN" altLang="en-US" sz="2800" dirty="0"/>
              <a:t>：</a:t>
            </a:r>
            <a:r>
              <a:rPr lang="en-US" altLang="zh-CN" sz="2800" dirty="0"/>
              <a:t>t*a=v</a:t>
            </a:r>
            <a:endParaRPr lang="en-US" altLang="zh-CN" sz="2800" dirty="0"/>
          </a:p>
          <a:p>
            <a:r>
              <a:rPr lang="zh-CN" altLang="en-US" sz="2800" dirty="0"/>
              <a:t>比如：</a:t>
            </a:r>
            <a:r>
              <a:rPr lang="en-US" altLang="zh-CN" sz="2800" dirty="0"/>
              <a:t>n</a:t>
            </a:r>
            <a:r>
              <a:rPr lang="zh-CN" altLang="en-US" sz="2800" dirty="0"/>
              <a:t>对</a:t>
            </a:r>
            <a:r>
              <a:rPr lang="en-US" altLang="zh-CN" sz="2800" dirty="0"/>
              <a:t>1</a:t>
            </a:r>
            <a:r>
              <a:rPr lang="zh-CN" altLang="en-US" sz="2800" dirty="0"/>
              <a:t>对</a:t>
            </a:r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x</a:t>
            </a:r>
            <a:r>
              <a:rPr lang="zh-CN" altLang="en-US" sz="2800" dirty="0"/>
              <a:t>年，</a:t>
            </a:r>
            <a:r>
              <a:rPr lang="en-US" altLang="zh-CN" sz="2800" dirty="0"/>
              <a:t>x</a:t>
            </a:r>
            <a:r>
              <a:rPr lang="zh-CN" altLang="en-US" sz="2800" dirty="0"/>
              <a:t>年净利润</a:t>
            </a:r>
            <a:r>
              <a:rPr lang="en-US" altLang="zh-CN" sz="2800" dirty="0"/>
              <a:t>xx</a:t>
            </a:r>
            <a:r>
              <a:rPr lang="zh-CN" altLang="en-US" sz="2800" dirty="0"/>
              <a:t>亿元，</a:t>
            </a:r>
            <a:r>
              <a:rPr lang="en-US" altLang="zh-CN" sz="2800" dirty="0"/>
              <a:t>xx</a:t>
            </a:r>
            <a:r>
              <a:rPr lang="zh-CN" altLang="en-US" sz="2800" dirty="0"/>
              <a:t>亿元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判断条件：</a:t>
            </a:r>
            <a:r>
              <a:rPr lang="pt-BR" altLang="zh-CN" sz="2800" dirty="0"/>
              <a:t> t_n*a_n==v_n</a:t>
            </a:r>
            <a:endParaRPr lang="pt-BR" altLang="zh-CN" sz="2800" dirty="0"/>
          </a:p>
          <a:p>
            <a:r>
              <a:rPr lang="zh-CN" altLang="en-US" sz="2800" dirty="0"/>
              <a:t>输出：对所有的</a:t>
            </a:r>
            <a:r>
              <a:rPr lang="en-US" altLang="zh-CN" sz="2800" dirty="0"/>
              <a:t>times</a:t>
            </a:r>
            <a:r>
              <a:rPr lang="zh-CN" altLang="en-US" sz="2800" dirty="0"/>
              <a:t>元素连接</a:t>
            </a:r>
            <a:r>
              <a:rPr lang="en-US" altLang="zh-CN" sz="2800" dirty="0"/>
              <a:t>attributes</a:t>
            </a:r>
            <a:r>
              <a:rPr lang="zh-CN" altLang="en-US" sz="2800" dirty="0"/>
              <a:t>，一一映射到</a:t>
            </a:r>
            <a:r>
              <a:rPr lang="en-US" altLang="zh-CN" sz="2800" dirty="0"/>
              <a:t>values</a:t>
            </a:r>
            <a:r>
              <a:rPr lang="zh-CN" altLang="en-US" sz="2800" dirty="0"/>
              <a:t>中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backend.py:	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模型后端（规则）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rule2:t=a=v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比如：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年净利润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xx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亿元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判断条件：</a:t>
            </a:r>
            <a:r>
              <a:rPr lang="pt-BR" altLang="zh-CN" sz="2800" dirty="0"/>
              <a:t> t_n==a_n==v_n</a:t>
            </a:r>
            <a:endParaRPr lang="pt-BR" altLang="zh-CN" sz="2800" dirty="0"/>
          </a:p>
          <a:p>
            <a:r>
              <a:rPr lang="zh-CN" altLang="en-US" sz="2800" dirty="0"/>
              <a:t>输出：按位置信息一一对应即可</a:t>
            </a:r>
            <a:endParaRPr lang="en-US" altLang="zh-CN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backend.py:	</a:t>
            </a:r>
            <a:r>
              <a:rPr lang="zh-CN" altLang="en-US" sz="4000" dirty="0"/>
              <a:t>模型后端（规则）</a:t>
            </a:r>
            <a:endParaRPr lang="en-US" altLang="zh-CN" sz="4000" dirty="0"/>
          </a:p>
          <a:p>
            <a:endParaRPr lang="en-US" altLang="zh-CN" sz="3200" dirty="0"/>
          </a:p>
          <a:p>
            <a:r>
              <a:rPr lang="en-US" altLang="zh-CN" sz="3200" dirty="0"/>
              <a:t>rule3:</a:t>
            </a:r>
            <a:r>
              <a:rPr lang="zh-CN" altLang="en-US" sz="3200" dirty="0"/>
              <a:t>关于分句</a:t>
            </a:r>
            <a:endParaRPr lang="en-US" altLang="zh-CN" sz="3200" dirty="0"/>
          </a:p>
          <a:p>
            <a:r>
              <a:rPr lang="en-US" altLang="zh-CN" sz="3200" dirty="0" err="1"/>
              <a:t>Eg:x</a:t>
            </a:r>
            <a:r>
              <a:rPr lang="zh-CN" altLang="en-US" sz="3200" dirty="0"/>
              <a:t>年净利润</a:t>
            </a:r>
            <a:r>
              <a:rPr lang="en-US" altLang="zh-CN" sz="3200" dirty="0"/>
              <a:t>xx</a:t>
            </a:r>
            <a:r>
              <a:rPr lang="zh-CN" altLang="en-US" sz="3200" dirty="0"/>
              <a:t>亿元，</a:t>
            </a:r>
            <a:r>
              <a:rPr lang="en-US" altLang="zh-CN" sz="3200" dirty="0"/>
              <a:t>x</a:t>
            </a:r>
            <a:r>
              <a:rPr lang="zh-CN" altLang="en-US" sz="3200" dirty="0"/>
              <a:t>年营业总额</a:t>
            </a:r>
            <a:r>
              <a:rPr lang="en-US" altLang="zh-CN" sz="3200" dirty="0"/>
              <a:t>xx</a:t>
            </a:r>
            <a:r>
              <a:rPr lang="zh-CN" altLang="en-US" sz="3200" dirty="0"/>
              <a:t>亿元</a:t>
            </a:r>
            <a:endParaRPr lang="en-US" altLang="zh-CN" sz="3200" dirty="0"/>
          </a:p>
          <a:p>
            <a:r>
              <a:rPr lang="zh-CN" altLang="en-US" sz="2800" dirty="0"/>
              <a:t>在分句中也采用了两条规则细化处理。两条规则如前。这里只是分句是一种特殊格式，将两句话化为一句，相当于需要做个隔断。隔断的实现使用三个组元素分别计数实现的。</a:t>
            </a:r>
            <a:endParaRPr lang="en-US" altLang="zh-CN" sz="2800" dirty="0"/>
          </a:p>
          <a:p>
            <a:endParaRPr lang="en-US" altLang="zh-CN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train.py:	</a:t>
            </a:r>
            <a:r>
              <a:rPr lang="zh-CN" altLang="en-US" sz="4000" dirty="0"/>
              <a:t>训练代码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2800" dirty="0"/>
              <a:t>准备</a:t>
            </a:r>
            <a:r>
              <a:rPr lang="en-US" altLang="zh-CN" sz="2800" dirty="0"/>
              <a:t>RNN</a:t>
            </a:r>
            <a:r>
              <a:rPr lang="zh-CN" altLang="en-US" sz="2800" dirty="0"/>
              <a:t>所需要的训练数据，在实验的过程中，训练数据使用的是：原训练集的前</a:t>
            </a:r>
            <a:r>
              <a:rPr lang="en-US" altLang="zh-CN" sz="2800" dirty="0"/>
              <a:t>2500</a:t>
            </a:r>
            <a:r>
              <a:rPr lang="zh-CN" altLang="en-US" sz="2800" dirty="0"/>
              <a:t>项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任务描述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predict.py:	</a:t>
            </a:r>
            <a:r>
              <a:rPr lang="zh-CN" altLang="en-US" sz="4000" dirty="0"/>
              <a:t>预测代码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2800" dirty="0"/>
              <a:t>对数据进行预测的部分，在实验中，用于试验的预测数据为划分的测试集：原训练集的后</a:t>
            </a:r>
            <a:r>
              <a:rPr lang="en-US" altLang="zh-CN" sz="2800" dirty="0"/>
              <a:t>500</a:t>
            </a:r>
            <a:r>
              <a:rPr lang="zh-CN" altLang="en-US" sz="2800" dirty="0"/>
              <a:t>项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2352675" y="1318702"/>
            <a:ext cx="82153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evaluate.py:	</a:t>
            </a:r>
            <a:r>
              <a:rPr lang="zh-CN" altLang="en-US" sz="4000" dirty="0"/>
              <a:t>评估代码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2800" dirty="0"/>
              <a:t>对预测的数据结果进行评估。实验中因为使用划分的测试集进行预测，所以，用测试集的</a:t>
            </a:r>
            <a:r>
              <a:rPr lang="en-US" altLang="zh-CN" sz="2800" dirty="0"/>
              <a:t>ground truth</a:t>
            </a:r>
            <a:r>
              <a:rPr lang="zh-CN" altLang="en-US" sz="2800" dirty="0"/>
              <a:t>和预测结果进行评估。预测输出两项内容：</a:t>
            </a:r>
            <a:r>
              <a:rPr lang="en-US" altLang="zh-CN" sz="2800" dirty="0" err="1"/>
              <a:t>precision,recall</a:t>
            </a:r>
            <a:r>
              <a:rPr lang="zh-CN" altLang="en-US" sz="2800" dirty="0"/>
              <a:t>，以下是较好的两次输出。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7" y="4629151"/>
            <a:ext cx="5705318" cy="5257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7" y="5474494"/>
            <a:ext cx="5530837" cy="5257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26" y="633696"/>
            <a:ext cx="10093157" cy="599281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8" y="4897721"/>
            <a:ext cx="1549678" cy="1728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828675"/>
            <a:ext cx="8696325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人员分工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人员分工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29130" y="1362710"/>
            <a:ext cx="811149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/>
              <a:t>张丽玮（组长）</a:t>
            </a:r>
            <a:r>
              <a:rPr lang="zh-CN" altLang="en-US" sz="2400"/>
              <a:t>：</a:t>
            </a:r>
            <a:r>
              <a:rPr lang="en-US" altLang="zh-CN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PPT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修改完善、内容提交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模型提出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参考上一届的做法，提出了一个去冗余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分类的想法，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但最终没有实施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编写代码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主要负责规则部分，使用两条规则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分句判断，在完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美去除冗余的情况下达到了百分百的准确率。也编写了词嵌入部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分的代码，分别采用了预训练库和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ensorflow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的方法，但是由于我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使用的是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words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训练，和陈欲晓预想的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RNN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模型不同，因此最后并没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有采用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929130" y="3573145"/>
            <a:ext cx="81114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/>
              <a:t>  	</a:t>
            </a:r>
            <a:r>
              <a:rPr lang="zh-CN" altLang="en-US" sz="2000" b="1"/>
              <a:t>陈欲晓 </a:t>
            </a:r>
            <a:r>
              <a:rPr lang="zh-CN" altLang="en-US" sz="2400"/>
              <a:t>：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模型提出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提出了去冗余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规则的模型，并最终采用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数据分析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分析训练数据寻找规律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编写代码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主要编写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RNN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部分代码，由于将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Index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进行训练，所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以词嵌入和训练糅合在了一起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代码调参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初期收到内存影响无法正常运行，之后采用服务器。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在不断调整，包括修改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index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分类为只有三元素和其他，不断改进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 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batch size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以得到更好的结果等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人员分工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29130" y="1362710"/>
            <a:ext cx="81114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/>
              <a:t>	    </a:t>
            </a:r>
            <a:r>
              <a:rPr lang="zh-CN" altLang="en-US" sz="2000" b="1"/>
              <a:t>陈淋 </a:t>
            </a:r>
            <a:r>
              <a:rPr lang="zh-CN" altLang="en-US" sz="2400"/>
              <a:t>：</a:t>
            </a:r>
            <a:r>
              <a:rPr lang="en-US" altLang="zh-CN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PPT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制作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资料查找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参与讨论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929130" y="2245995"/>
            <a:ext cx="81114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/>
              <a:t>  	    </a:t>
            </a:r>
            <a:r>
              <a:rPr lang="zh-CN" altLang="en-US" sz="2000" b="1"/>
              <a:t>曾鸣 </a:t>
            </a:r>
            <a:r>
              <a:rPr lang="zh-CN" altLang="en-US" sz="2400"/>
              <a:t>：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资料查找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数据分析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分析训练数据寻找规律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	  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参与讨论</a:t>
            </a:r>
            <a:endParaRPr lang="zh-CN" altLang="en-US" sz="1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629410" y="3741420"/>
            <a:ext cx="8277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备注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：全部组员确确实实都参与了，并且积极性比较高，一共组织两次集中讨论也比较有成效，最后代码编写较为顺利，基本整体完成效率较高，无论是提出模型、数据分析、代码编写还是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ppt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制作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0" dirty="0"/>
              <a:t>谢谢！</a:t>
            </a:r>
            <a:endParaRPr lang="zh-CN" altLang="en-US" sz="5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人工智能基础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第十组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/>
              <a:t>Given a sentence that describes the financial situation of a company in the past few years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714375" y="917492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得到</a:t>
            </a:r>
            <a:r>
              <a:rPr lang="en-US" altLang="zh-CN" sz="2800" dirty="0"/>
              <a:t>sentence</a:t>
            </a:r>
            <a:r>
              <a:rPr lang="zh-CN" altLang="en-US" sz="2800" dirty="0"/>
              <a:t>及其相关信息，从中提取出正确的三元组</a:t>
            </a:r>
            <a:endParaRPr lang="zh-CN" altLang="en-US" sz="28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2209800" y="1440712"/>
            <a:ext cx="82153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Eg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r>
              <a:rPr lang="en-US" altLang="zh-CN" sz="2400" dirty="0"/>
              <a:t>2015</a:t>
            </a:r>
            <a:r>
              <a:rPr lang="zh-CN" altLang="en-US" sz="2400" dirty="0"/>
              <a:t>年度，环球医疗实现营业收入</a:t>
            </a:r>
            <a:r>
              <a:rPr lang="en-US" altLang="zh-CN" sz="2400" dirty="0"/>
              <a:t>21.97</a:t>
            </a:r>
            <a:r>
              <a:rPr lang="zh-CN" altLang="en-US" sz="2400" dirty="0"/>
              <a:t>亿元，净利润</a:t>
            </a:r>
            <a:r>
              <a:rPr lang="en-US" altLang="zh-CN" sz="2400" dirty="0"/>
              <a:t>6.59</a:t>
            </a:r>
            <a:r>
              <a:rPr lang="zh-CN" altLang="en-US" sz="2400" dirty="0"/>
              <a:t>亿元。</a:t>
            </a:r>
            <a:endParaRPr lang="en-US" altLang="zh-CN" sz="2400" dirty="0"/>
          </a:p>
          <a:p>
            <a:r>
              <a:rPr lang="en-US" altLang="zh-CN" sz="2400" dirty="0"/>
              <a:t>‘times’  :  [0]</a:t>
            </a:r>
            <a:endParaRPr lang="en-US" altLang="zh-CN" sz="2400" dirty="0"/>
          </a:p>
          <a:p>
            <a:r>
              <a:rPr lang="en-US" altLang="zh-CN" sz="2400" dirty="0"/>
              <a:t>‘values’  :  [6,9]</a:t>
            </a:r>
            <a:endParaRPr lang="en-US" altLang="zh-CN" sz="2400" dirty="0"/>
          </a:p>
          <a:p>
            <a:r>
              <a:rPr lang="en-US" altLang="zh-CN" sz="2400" dirty="0"/>
              <a:t>‘words’  :  [‘2015</a:t>
            </a:r>
            <a:r>
              <a:rPr lang="zh-CN" altLang="en-US" sz="2400" dirty="0"/>
              <a:t>年度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环球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医疗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实现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营业收入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’21.97</a:t>
            </a:r>
            <a:r>
              <a:rPr lang="zh-CN" altLang="en-US" sz="2400" dirty="0"/>
              <a:t>亿元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净利润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’6.59</a:t>
            </a:r>
            <a:r>
              <a:rPr lang="zh-CN" altLang="en-US" sz="2400" dirty="0"/>
              <a:t>亿元</a:t>
            </a:r>
            <a:r>
              <a:rPr lang="en-US" altLang="zh-CN" sz="2400" dirty="0"/>
              <a:t>’</a:t>
            </a:r>
            <a:r>
              <a:rPr lang="zh-CN" altLang="en-US" sz="2400" dirty="0"/>
              <a:t>，</a:t>
            </a:r>
            <a:r>
              <a:rPr lang="en-US" altLang="zh-CN" sz="2400" dirty="0"/>
              <a:t>’</a:t>
            </a:r>
            <a:r>
              <a:rPr lang="zh-CN" altLang="en-US" sz="2400" dirty="0"/>
              <a:t>。</a:t>
            </a:r>
            <a:r>
              <a:rPr lang="en-US" altLang="zh-CN" sz="2400" dirty="0"/>
              <a:t>’]</a:t>
            </a:r>
            <a:endParaRPr lang="en-US" altLang="zh-CN" sz="2400" dirty="0"/>
          </a:p>
          <a:p>
            <a:r>
              <a:rPr lang="en-US" altLang="zh-CN" sz="2400" dirty="0"/>
              <a:t>‘attributes’  :  [5,8]</a:t>
            </a:r>
            <a:endParaRPr lang="en-US" altLang="zh-CN" sz="2400" dirty="0"/>
          </a:p>
          <a:p>
            <a:r>
              <a:rPr lang="en-US" altLang="zh-CN" sz="2400" dirty="0"/>
              <a:t>‘indexes’  :  [0,7,745,623,20,1,2,7,1,2,10]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我们需要得到的输出：</a:t>
            </a:r>
            <a:endParaRPr lang="en-US" altLang="zh-CN" sz="2400" dirty="0"/>
          </a:p>
          <a:p>
            <a:r>
              <a:rPr lang="en-US" altLang="zh-CN" sz="2400" dirty="0"/>
              <a:t>‘results’  :  [[0,5,6],[0,8,9]]</a:t>
            </a:r>
            <a:endParaRPr lang="en-US" altLang="zh-CN" sz="2400" dirty="0"/>
          </a:p>
          <a:p>
            <a:r>
              <a:rPr lang="en-US" altLang="zh-CN" sz="2400" dirty="0"/>
              <a:t>【2015</a:t>
            </a:r>
            <a:r>
              <a:rPr lang="zh-CN" altLang="en-US" sz="2400" dirty="0"/>
              <a:t>年，营业收入，</a:t>
            </a:r>
            <a:r>
              <a:rPr lang="en-US" altLang="zh-CN" sz="2400" dirty="0"/>
              <a:t>21.97</a:t>
            </a:r>
            <a:r>
              <a:rPr lang="zh-CN" altLang="en-US" sz="2400" dirty="0"/>
              <a:t>亿元</a:t>
            </a:r>
            <a:r>
              <a:rPr lang="en-US" altLang="zh-CN" sz="2400" dirty="0"/>
              <a:t>】</a:t>
            </a:r>
            <a:endParaRPr lang="en-US" altLang="zh-CN" sz="2400" dirty="0"/>
          </a:p>
          <a:p>
            <a:r>
              <a:rPr lang="en-US" altLang="zh-CN" sz="2400" dirty="0"/>
              <a:t>【2015</a:t>
            </a:r>
            <a:r>
              <a:rPr lang="zh-CN" altLang="en-US" sz="2400" dirty="0"/>
              <a:t>年，净利润，</a:t>
            </a:r>
            <a:r>
              <a:rPr lang="en-US" altLang="zh-CN" sz="2400" dirty="0"/>
              <a:t>6.59</a:t>
            </a:r>
            <a:r>
              <a:rPr lang="zh-CN" altLang="en-US" sz="2400" dirty="0"/>
              <a:t>亿元</a:t>
            </a:r>
            <a:r>
              <a:rPr lang="en-US" altLang="zh-CN" sz="2400" dirty="0"/>
              <a:t>】</a:t>
            </a:r>
            <a:endParaRPr lang="zh-CN" altLang="en-US" sz="2400" dirty="0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80" y="345440"/>
            <a:ext cx="6578600" cy="6167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22" y="5076114"/>
            <a:ext cx="1549678" cy="1728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20" y="648970"/>
            <a:ext cx="7360920" cy="4511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5275" y="5612765"/>
            <a:ext cx="882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即：输入</a:t>
            </a:r>
            <a:r>
              <a:rPr lang="en-US" altLang="zh-CN"/>
              <a:t>sentenceid\indexes\times\attributes\values</a:t>
            </a:r>
            <a:r>
              <a:rPr lang="zh-CN" altLang="en-US"/>
              <a:t>信息，输出匹配的三元组列表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数据分析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1988185" y="1185670"/>
            <a:ext cx="8215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普通数据，</a:t>
            </a:r>
            <a:r>
              <a:rPr lang="en-US" altLang="zh-CN" sz="2400" dirty="0"/>
              <a:t>times, values, attributes, </a:t>
            </a:r>
            <a:r>
              <a:rPr lang="zh-CN" altLang="en-US" sz="2400" dirty="0"/>
              <a:t>一一对应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不规则对应，如：只有一个</a:t>
            </a:r>
            <a:r>
              <a:rPr lang="en-US" altLang="zh-CN" sz="2400" dirty="0"/>
              <a:t>values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；只有一个</a:t>
            </a:r>
            <a:r>
              <a:rPr lang="en-US" altLang="zh-CN" sz="2400" dirty="0"/>
              <a:t>times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3.Times</a:t>
            </a:r>
            <a:r>
              <a:rPr lang="zh-CN" altLang="en-US" sz="2400" dirty="0"/>
              <a:t>之间的包含，如：</a:t>
            </a:r>
            <a:r>
              <a:rPr lang="en-US" altLang="zh-CN" sz="2400" dirty="0"/>
              <a:t>2012-2014</a:t>
            </a:r>
            <a:r>
              <a:rPr lang="zh-CN" altLang="en-US" sz="2400" dirty="0"/>
              <a:t>年（</a:t>
            </a:r>
            <a:r>
              <a:rPr lang="en-US" altLang="zh-CN" sz="2400" dirty="0"/>
              <a:t>2012</a:t>
            </a:r>
            <a:r>
              <a:rPr lang="zh-CN" altLang="en-US" sz="2400" dirty="0"/>
              <a:t>年，</a:t>
            </a:r>
            <a:r>
              <a:rPr lang="en-US" altLang="zh-CN" sz="2400" dirty="0"/>
              <a:t>2013</a:t>
            </a:r>
            <a:r>
              <a:rPr lang="zh-CN" altLang="en-US" sz="2400" dirty="0"/>
              <a:t>年，</a:t>
            </a:r>
            <a:r>
              <a:rPr lang="en-US" altLang="zh-CN" sz="2400" dirty="0"/>
              <a:t>2014</a:t>
            </a:r>
            <a:r>
              <a:rPr lang="zh-CN" altLang="en-US" sz="2400" dirty="0"/>
              <a:t>年）等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对比度的词语，如：占比，增长等需要排除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可以拆分两句话的对应，如：</a:t>
            </a:r>
            <a:r>
              <a:rPr lang="en-US" altLang="zh-CN" sz="2400" dirty="0"/>
              <a:t>x</a:t>
            </a:r>
            <a:r>
              <a:rPr lang="zh-CN" altLang="en-US" sz="2400" dirty="0"/>
              <a:t>年利润</a:t>
            </a:r>
            <a:r>
              <a:rPr lang="en-US" altLang="zh-CN" sz="2400" dirty="0"/>
              <a:t>xx</a:t>
            </a:r>
            <a:r>
              <a:rPr lang="zh-CN" altLang="en-US" sz="2400" dirty="0"/>
              <a:t>亿元，</a:t>
            </a:r>
            <a:r>
              <a:rPr lang="en-US" altLang="zh-CN" sz="2400" dirty="0"/>
              <a:t>x</a:t>
            </a:r>
            <a:r>
              <a:rPr lang="zh-CN" altLang="en-US" sz="2400" dirty="0"/>
              <a:t>年营业额</a:t>
            </a:r>
            <a:r>
              <a:rPr lang="en-US" altLang="zh-CN" sz="2400" dirty="0"/>
              <a:t>xx</a:t>
            </a:r>
            <a:r>
              <a:rPr lang="zh-CN" altLang="en-US" sz="2400" dirty="0"/>
              <a:t>亿元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无输出结果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923" y="325721"/>
            <a:ext cx="1549678" cy="1728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数据情况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0fb470e5-1029-42ce-833c-e9373f9ba9bf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3416</Words>
  <Application>WPS 演示</Application>
  <PresentationFormat>宽屏</PresentationFormat>
  <Paragraphs>327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宋体</vt:lpstr>
      <vt:lpstr>Wingdings</vt:lpstr>
      <vt:lpstr>Impact</vt:lpstr>
      <vt:lpstr>微软雅黑</vt:lpstr>
      <vt:lpstr>楷体</vt:lpstr>
      <vt:lpstr>Arial Unicode MS</vt:lpstr>
      <vt:lpstr>Calibri</vt:lpstr>
      <vt:lpstr>Arial</vt:lpstr>
      <vt:lpstr>主题5</vt:lpstr>
      <vt:lpstr>人工智能大作业——三元组提取</vt:lpstr>
      <vt:lpstr>PowerPoint 演示文稿</vt:lpstr>
      <vt:lpstr>任务描述</vt:lpstr>
      <vt:lpstr>Given a sentence that describes the financial situation of a company in the past few years</vt:lpstr>
      <vt:lpstr>PowerPoint 演示文稿</vt:lpstr>
      <vt:lpstr>PowerPoint 演示文稿</vt:lpstr>
      <vt:lpstr>PowerPoint 演示文稿</vt:lpstr>
      <vt:lpstr>数据分析</vt:lpstr>
      <vt:lpstr>数据情况</vt:lpstr>
      <vt:lpstr>数据情况</vt:lpstr>
      <vt:lpstr>数据情况</vt:lpstr>
      <vt:lpstr>解决思路</vt:lpstr>
      <vt:lpstr>基于训练</vt:lpstr>
      <vt:lpstr>PowerPoint 演示文稿</vt:lpstr>
      <vt:lpstr>PowerPoint 演示文稿</vt:lpstr>
      <vt:lpstr>PowerPoint 演示文稿</vt:lpstr>
      <vt:lpstr>方案实现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其他构想</vt:lpstr>
      <vt:lpstr>基于分类</vt:lpstr>
      <vt:lpstr>人员分工</vt:lpstr>
      <vt:lpstr>谢谢！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defense;training courseware</cp:category>
  <cp:lastModifiedBy>Mia sam mia</cp:lastModifiedBy>
  <cp:revision>63</cp:revision>
  <cp:lastPrinted>2018-02-05T16:00:00Z</cp:lastPrinted>
  <dcterms:created xsi:type="dcterms:W3CDTF">2018-02-05T16:00:00Z</dcterms:created>
  <dcterms:modified xsi:type="dcterms:W3CDTF">2019-01-21T16:54:24Z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2052-11.1.0.8214</vt:lpwstr>
  </property>
</Properties>
</file>