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handoutMasterIdLst>
    <p:handoutMasterId r:id="rId65"/>
  </p:handoutMasterIdLst>
  <p:sldIdLst>
    <p:sldId id="256" r:id="rId4"/>
    <p:sldId id="326" r:id="rId5"/>
    <p:sldId id="257" r:id="rId6"/>
    <p:sldId id="330" r:id="rId7"/>
    <p:sldId id="331" r:id="rId8"/>
    <p:sldId id="339" r:id="rId9"/>
    <p:sldId id="340" r:id="rId10"/>
    <p:sldId id="341" r:id="rId11"/>
    <p:sldId id="342" r:id="rId12"/>
    <p:sldId id="345" r:id="rId13"/>
    <p:sldId id="343" r:id="rId14"/>
    <p:sldId id="344" r:id="rId15"/>
    <p:sldId id="346" r:id="rId16"/>
    <p:sldId id="347" r:id="rId17"/>
    <p:sldId id="349" r:id="rId18"/>
    <p:sldId id="348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7" r:id="rId36"/>
    <p:sldId id="368" r:id="rId37"/>
    <p:sldId id="370" r:id="rId38"/>
    <p:sldId id="371" r:id="rId39"/>
    <p:sldId id="372" r:id="rId40"/>
    <p:sldId id="383" r:id="rId41"/>
    <p:sldId id="373" r:id="rId42"/>
    <p:sldId id="375" r:id="rId43"/>
    <p:sldId id="374" r:id="rId44"/>
    <p:sldId id="376" r:id="rId45"/>
    <p:sldId id="377" r:id="rId46"/>
    <p:sldId id="379" r:id="rId47"/>
    <p:sldId id="380" r:id="rId48"/>
    <p:sldId id="381" r:id="rId49"/>
    <p:sldId id="387" r:id="rId50"/>
    <p:sldId id="388" r:id="rId51"/>
    <p:sldId id="389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7" autoAdjust="0"/>
    <p:restoredTop sz="95541"/>
  </p:normalViewPr>
  <p:slideViewPr>
    <p:cSldViewPr snapToGrid="0">
      <p:cViewPr varScale="1">
        <p:scale>
          <a:sx n="105" d="100"/>
          <a:sy n="105" d="100"/>
        </p:scale>
        <p:origin x="1308" y="1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5EFF7-3F8B-45DB-9214-682DB86CFB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9AF7-D92C-4382-823D-4BE79E10E2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2B35-DE02-44D9-A599-F5C4BBA8DD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55CD26-CEB7-4301-A287-C0FD4B4A7B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r>
              <a:rPr lang="en-US" altLang="zh-CN" dirty="0"/>
              <a:t>——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4-6</a:t>
            </a:r>
            <a:r>
              <a:rPr lang="zh-CN" altLang="en-US" dirty="0"/>
              <a:t>章习题讲解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利用串的基本操作以及栈和集合的基本操作，编写“由一个算数表达式的前缀式求后缀式”的递推算法。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" t="5957" r="7703" b="8936"/>
          <a:stretch>
            <a:fillRect/>
          </a:stretch>
        </p:blipFill>
        <p:spPr>
          <a:xfrm>
            <a:off x="1439693" y="1601840"/>
            <a:ext cx="6342434" cy="5256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利用串的基本操作以及栈和集合的基本操作，编写“由一个算数表达式的前缀式求后缀式”的递推算法。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90" y="1605914"/>
            <a:ext cx="82004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Put_front_to_back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s)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stack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String r 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r.StrAssign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(“”);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s.StrLength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Is_Symbol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st.push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216" y="258424"/>
            <a:ext cx="820041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r.Concat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r.Concat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st.top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st.pop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st.empty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r.Concat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st.top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st.pop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假设以定长顺序存储结构表示串，试设计一个算法，求串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中出现的第一个最长重复子串及其位置，并分析你的算法的时间复杂度。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简答思路：从字符串的第一个位置开始，一一和后面的字符比较，如果相等，开始匹配以这个字符开头的字符串，并比较是否是最大的字符串，最终输出所有字符串。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abcdabc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j---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002" y="481848"/>
            <a:ext cx="64143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</a:rPr>
              <a:t>typedef</a:t>
            </a:r>
            <a:r>
              <a:rPr lang="en-US" altLang="zh-CN" kern="100" dirty="0">
                <a:latin typeface="Times New Roman" panose="02020603050405020304" pitchFamily="18" charset="0"/>
              </a:rPr>
              <a:t> unsigned char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SString</a:t>
            </a:r>
            <a:r>
              <a:rPr lang="en-US" altLang="zh-CN" kern="100" dirty="0">
                <a:latin typeface="Times New Roman" panose="02020603050405020304" pitchFamily="18" charset="0"/>
              </a:rPr>
              <a:t>[MAXSTRLEN+1];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 s[0] is the string's length 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void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CommonStr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SString</a:t>
            </a:r>
            <a:r>
              <a:rPr lang="en-US" altLang="zh-CN" kern="100" dirty="0">
                <a:latin typeface="Times New Roman" panose="02020603050405020304" pitchFamily="18" charset="0"/>
              </a:rPr>
              <a:t> s,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SString</a:t>
            </a:r>
            <a:r>
              <a:rPr lang="en-US" altLang="zh-CN" kern="100" dirty="0">
                <a:latin typeface="Times New Roman" panose="02020603050405020304" pitchFamily="18" charset="0"/>
              </a:rPr>
              <a:t> &amp;sub,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</a:rPr>
              <a:t> &amp;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loc</a:t>
            </a:r>
            <a:r>
              <a:rPr lang="en-US" altLang="zh-CN" kern="100" dirty="0">
                <a:latin typeface="Times New Roman" panose="02020603050405020304" pitchFamily="18" charset="0"/>
              </a:rPr>
              <a:t>)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/* </a:t>
            </a:r>
            <a:r>
              <a:rPr lang="zh-CN" altLang="zh-CN" kern="100" dirty="0">
                <a:latin typeface="Times New Roman" panose="02020603050405020304" pitchFamily="18" charset="0"/>
              </a:rPr>
              <a:t>求串</a:t>
            </a:r>
            <a:r>
              <a:rPr lang="en-US" altLang="zh-CN" kern="100" dirty="0">
                <a:latin typeface="Times New Roman" panose="02020603050405020304" pitchFamily="18" charset="0"/>
              </a:rPr>
              <a:t>s</a:t>
            </a:r>
            <a:r>
              <a:rPr lang="zh-CN" altLang="zh-CN" kern="100" dirty="0">
                <a:latin typeface="Times New Roman" panose="02020603050405020304" pitchFamily="18" charset="0"/>
              </a:rPr>
              <a:t>中出现的第一个最长重复子串</a:t>
            </a:r>
            <a:r>
              <a:rPr lang="en-US" altLang="zh-CN" kern="100" dirty="0">
                <a:latin typeface="Times New Roman" panose="02020603050405020304" pitchFamily="18" charset="0"/>
              </a:rPr>
              <a:t>sub</a:t>
            </a:r>
            <a:r>
              <a:rPr lang="zh-CN" altLang="zh-CN" kern="100" dirty="0">
                <a:latin typeface="Times New Roman" panose="02020603050405020304" pitchFamily="18" charset="0"/>
              </a:rPr>
              <a:t>及其位置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loc</a:t>
            </a:r>
            <a:r>
              <a:rPr lang="en-US" altLang="zh-CN" kern="100" dirty="0">
                <a:latin typeface="Times New Roman" panose="02020603050405020304" pitchFamily="18" charset="0"/>
              </a:rPr>
              <a:t> */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</a:rPr>
              <a:t> index=0,length=0,length1,i=0,j,k;        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while(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&lt;s[0]){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j=i+1;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while(j&lt;=s[0]){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if(s[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]==s[j]){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length1=1;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for(k=1;s[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i+k</a:t>
            </a:r>
            <a:r>
              <a:rPr lang="en-US" altLang="zh-CN" kern="100" dirty="0">
                <a:latin typeface="Times New Roman" panose="02020603050405020304" pitchFamily="18" charset="0"/>
              </a:rPr>
              <a:t>]==s[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j+k</a:t>
            </a:r>
            <a:r>
              <a:rPr lang="en-US" altLang="zh-CN" kern="100" dirty="0">
                <a:latin typeface="Times New Roman" panose="02020603050405020304" pitchFamily="18" charset="0"/>
              </a:rPr>
              <a:t>];k++) length1++;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if(length1&gt;=length){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  index=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; length=length1;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   j=j+length1;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   else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j++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}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</a:rPr>
              <a:t>++;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}      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loc</a:t>
            </a:r>
            <a:r>
              <a:rPr lang="en-US" altLang="zh-CN" kern="100" dirty="0">
                <a:latin typeface="Times New Roman" panose="02020603050405020304" pitchFamily="18" charset="0"/>
              </a:rPr>
              <a:t>=index; sub[0]=length;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数组的定义，实现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矩阵的压缩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广义表的定义，存储结构与递归算法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假设按低优先限存储整数数组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9,3,5,8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时，第一个元素的字节地址为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，每个整数占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个字符。问下列元素的存储地址是什么？（如果按高地址优先呢？）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(2)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(3)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(4)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8247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fr-FR" altLang="zh-CN" dirty="0"/>
              <a:t>LOC(0,0,0,0)=100</a:t>
            </a:r>
            <a:endParaRPr lang="fr-FR" altLang="zh-CN" dirty="0"/>
          </a:p>
          <a:p>
            <a:pPr marL="514350" indent="-514350">
              <a:buAutoNum type="arabicParenBoth"/>
            </a:pPr>
            <a:r>
              <a:rPr lang="fr-FR" altLang="zh-CN" dirty="0"/>
              <a:t>LOC(1,1,1,1)=100+(1×3×5×8 + 1×5×8 + 1×8 + 1)×4=776</a:t>
            </a:r>
            <a:endParaRPr lang="fr-FR" altLang="zh-CN" dirty="0"/>
          </a:p>
          <a:p>
            <a:pPr marL="514350" indent="-514350">
              <a:buAutoNum type="arabicParenBoth"/>
            </a:pPr>
            <a:r>
              <a:rPr lang="fr-FR" altLang="zh-CN" dirty="0"/>
              <a:t>LOC(3,1,2,5)=100+(3×3×5×8 + 1×5×8 + 2×8 + 5)×4=1784</a:t>
            </a:r>
            <a:endParaRPr lang="fr-FR" altLang="zh-CN" dirty="0"/>
          </a:p>
          <a:p>
            <a:pPr marL="514350" indent="-514350">
              <a:buAutoNum type="arabicParenBoth"/>
            </a:pPr>
            <a:r>
              <a:rPr lang="fr-FR" altLang="zh-CN" dirty="0"/>
              <a:t>LOC(8,2,4,7)=100+(8×3×5×8 + 2×5×8 + 4×8 + 7)×4=4416</a:t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，将其上三角元素按行存储于数组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(j)+c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。是推到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和常数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中不含常数项。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36701" y="3035300"/>
          <a:ext cx="5905503" cy="359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/>
                <a:gridCol w="656167"/>
                <a:gridCol w="656167"/>
                <a:gridCol w="656167"/>
                <a:gridCol w="656167"/>
                <a:gridCol w="656167"/>
                <a:gridCol w="656167"/>
                <a:gridCol w="656167"/>
                <a:gridCol w="656167"/>
              </a:tblGrid>
              <a:tr h="39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，将其上三角元素按行存储于数组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(j)+c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。是推到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和常数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中不含常数项。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50047" y="4528047"/>
                <a:ext cx="6796156" cy="1781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1+2+3+⋯+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r>
                  <a:rPr lang="en-US" altLang="zh-CN" sz="2400" b="0" dirty="0">
                    <a:ea typeface="Cambria Math" panose="02040503050406030204" pitchFamily="18" charset="0"/>
                  </a:rPr>
                  <a:t>f1=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dirty="0">
                    <a:ea typeface="Cambria Math" panose="02040503050406030204" pitchFamily="18" charset="0"/>
                  </a:rPr>
                  <a:t>, f2=j, c= -n-1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7" y="4528047"/>
                <a:ext cx="6796156" cy="1781770"/>
              </a:xfrm>
              <a:prstGeom prst="rect">
                <a:avLst/>
              </a:prstGeom>
              <a:blipFill rotWithShape="1">
                <a:blip r:embed="rId1"/>
                <a:stretch>
                  <a:fillRect l="-2783" b="-5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33351" y="2439471"/>
          <a:ext cx="2906676" cy="1768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64"/>
                <a:gridCol w="322964"/>
                <a:gridCol w="322964"/>
                <a:gridCol w="322964"/>
                <a:gridCol w="322964"/>
                <a:gridCol w="322964"/>
                <a:gridCol w="322964"/>
                <a:gridCol w="322964"/>
                <a:gridCol w="322964"/>
              </a:tblGrid>
              <a:tr h="196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en-US" altLang="zh-CN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en-US" altLang="zh-CN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en-US" altLang="zh-CN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555"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a</a:t>
                      </a:r>
                      <a:endParaRPr lang="en-US" altLang="zh-CN" sz="800" dirty="0"/>
                    </a:p>
                  </a:txBody>
                  <a:tcPr marL="45006" marR="45006" marT="22503" marB="225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，将其三条对角线上的元素存储于数组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B[3][n]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中，得到元素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B[u][v]=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，是导出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的下表变换公式。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43072" y="2133600"/>
          <a:ext cx="5905503" cy="359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/>
                <a:gridCol w="656167"/>
                <a:gridCol w="656167"/>
                <a:gridCol w="656167"/>
                <a:gridCol w="656167"/>
                <a:gridCol w="656167"/>
                <a:gridCol w="656167"/>
                <a:gridCol w="656167"/>
                <a:gridCol w="656167"/>
              </a:tblGrid>
              <a:tr h="39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3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串的定义和存储结构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串的基本操作实现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串的模式匹配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，将其三条对角线上的元素存储于数组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B[3][n]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中，得到元素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B[u][v]=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，是导出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的下表变换公式。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3373" y="2027237"/>
          <a:ext cx="3359673" cy="2044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297"/>
                <a:gridCol w="373297"/>
                <a:gridCol w="373297"/>
                <a:gridCol w="373297"/>
                <a:gridCol w="373297"/>
                <a:gridCol w="373297"/>
                <a:gridCol w="373297"/>
                <a:gridCol w="373297"/>
                <a:gridCol w="373297"/>
              </a:tblGrid>
              <a:tr h="227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en-US" altLang="zh-CN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189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zh-CN" altLang="en-US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a</a:t>
                      </a:r>
                      <a:endParaRPr lang="en-US" altLang="zh-CN" sz="1000" dirty="0"/>
                    </a:p>
                  </a:txBody>
                  <a:tcPr marL="52021" marR="52021" marT="26010" marB="26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13510" y="1906586"/>
          <a:ext cx="3848100" cy="285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  <a:gridCol w="962025"/>
              </a:tblGrid>
              <a:tr h="47625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[2]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[2]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46864" y="4764086"/>
            <a:ext cx="233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u=j-i+1,    v=i-1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设有三对角矩阵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，将其三对角线上的元素逐行存入数据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B[3n-2]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71796" y="2833992"/>
          <a:ext cx="5464179" cy="332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131"/>
                <a:gridCol w="607131"/>
                <a:gridCol w="607131"/>
                <a:gridCol w="607131"/>
                <a:gridCol w="607131"/>
                <a:gridCol w="607131"/>
                <a:gridCol w="607131"/>
                <a:gridCol w="607131"/>
                <a:gridCol w="607131"/>
              </a:tblGrid>
              <a:tr h="369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设有三对角矩阵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，将其三对角线上的元素逐行存入数据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B[3n-2]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k=2(i-1)+j-1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43497" y="2027237"/>
          <a:ext cx="3648078" cy="2220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342"/>
                <a:gridCol w="405342"/>
                <a:gridCol w="405342"/>
                <a:gridCol w="405342"/>
                <a:gridCol w="405342"/>
                <a:gridCol w="405342"/>
                <a:gridCol w="405342"/>
                <a:gridCol w="405342"/>
                <a:gridCol w="405342"/>
              </a:tblGrid>
              <a:tr h="246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1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1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420225" y="1678292"/>
          <a:ext cx="3848100" cy="3333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  <a:gridCol w="1282700"/>
                <a:gridCol w="1282700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设有三对角矩阵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，将其三对角线上的元素逐行存入数据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B[3n-2]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B[k]=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=(k+1)/3+1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j=k-2i+3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=k-2[(k+1)/3]-2+3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=k+1-2[(k+1)/3]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880597" y="-906463"/>
          <a:ext cx="3648078" cy="2220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342"/>
                <a:gridCol w="405342"/>
                <a:gridCol w="405342"/>
                <a:gridCol w="405342"/>
                <a:gridCol w="405342"/>
                <a:gridCol w="405342"/>
                <a:gridCol w="405342"/>
                <a:gridCol w="405342"/>
                <a:gridCol w="405342"/>
              </a:tblGrid>
              <a:tr h="246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1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1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en-US" altLang="zh-CN" sz="1100" dirty="0"/>
                    </a:p>
                  </a:txBody>
                  <a:tcPr marL="56487" marR="56487" marT="28243" marB="2824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0125" y="1998661"/>
          <a:ext cx="3848100" cy="3333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  <a:gridCol w="1282700"/>
                <a:gridCol w="1282700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假设一个准对角矩阵逐行存储到一个数据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B[4m]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的转化公式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97035" y="2002786"/>
          <a:ext cx="5464179" cy="332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131"/>
                <a:gridCol w="607131"/>
                <a:gridCol w="607131"/>
                <a:gridCol w="607131"/>
                <a:gridCol w="607131"/>
                <a:gridCol w="607131"/>
                <a:gridCol w="607131"/>
                <a:gridCol w="607131"/>
                <a:gridCol w="607131"/>
              </a:tblGrid>
              <a:tr h="369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00"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a</a:t>
                      </a:r>
                      <a:endParaRPr lang="en-US" altLang="zh-CN" sz="1700" dirty="0"/>
                    </a:p>
                  </a:txBody>
                  <a:tcPr marL="84607" marR="84607" marT="42303" marB="423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假设一个准对角矩阵逐行存储到一个数据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B[4m]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的转化公式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02199" y="1532886"/>
          <a:ext cx="3668715" cy="2232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35"/>
                <a:gridCol w="407635"/>
                <a:gridCol w="407635"/>
                <a:gridCol w="407635"/>
                <a:gridCol w="407635"/>
                <a:gridCol w="407635"/>
                <a:gridCol w="407635"/>
                <a:gridCol w="407635"/>
                <a:gridCol w="407635"/>
              </a:tblGrid>
              <a:tr h="248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87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a</a:t>
                      </a:r>
                      <a:endParaRPr lang="en-US" altLang="zh-CN" sz="1100" dirty="0"/>
                    </a:p>
                  </a:txBody>
                  <a:tcPr marL="56806" marR="56806" marT="28403" marB="28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7816" y="4284141"/>
          <a:ext cx="829309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18"/>
                <a:gridCol w="753918"/>
                <a:gridCol w="753918"/>
                <a:gridCol w="753918"/>
                <a:gridCol w="753918"/>
                <a:gridCol w="753918"/>
                <a:gridCol w="753918"/>
                <a:gridCol w="753918"/>
                <a:gridCol w="753918"/>
                <a:gridCol w="753918"/>
                <a:gridCol w="753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11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12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21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22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33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34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43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44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55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r>
                        <a:rPr lang="en-US" altLang="zh-CN" sz="2400" baseline="-25000" dirty="0"/>
                        <a:t>56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假设一个准对角矩阵逐行存储到一个数据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B[4m]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中，请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的转化公式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为奇数：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k=2(i-1)+(j-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i+j-2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k=2(i-1)+(j-i+1) = i+j-1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zh-CN" altLang="en-US" dirty="0"/>
              <a:t>另一种思路：</a:t>
            </a:r>
            <a:r>
              <a:rPr lang="en-US" altLang="zh-CN" dirty="0"/>
              <a:t>k=2(i-1) + (j – 2 * (i-1)/2)</a:t>
            </a: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2416" y="1769541"/>
          <a:ext cx="829309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18"/>
                <a:gridCol w="753918"/>
                <a:gridCol w="753918"/>
                <a:gridCol w="753918"/>
                <a:gridCol w="753918"/>
                <a:gridCol w="753918"/>
                <a:gridCol w="753918"/>
                <a:gridCol w="753918"/>
                <a:gridCol w="753918"/>
                <a:gridCol w="753918"/>
                <a:gridCol w="7539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a21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a22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a33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a34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a43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a44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a55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a56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…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求下列广义表操作的结果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[(</a:t>
            </a:r>
            <a:r>
              <a:rPr lang="en-US" altLang="zh-CN" dirty="0" err="1"/>
              <a:t>p,h,w</a:t>
            </a:r>
            <a:r>
              <a:rPr lang="en-US" altLang="zh-CN" dirty="0"/>
              <a:t>)]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[(</a:t>
            </a:r>
            <a:r>
              <a:rPr lang="en-US" altLang="zh-CN" dirty="0" err="1"/>
              <a:t>b,k,p,h</a:t>
            </a:r>
            <a:r>
              <a:rPr lang="en-US" altLang="zh-CN" dirty="0"/>
              <a:t>)]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))]]]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))]]]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求下列广义表操作的结果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40000"/>
              </a:lnSpc>
              <a:buFont typeface="Arial" panose="020B0604020202020204" pitchFamily="34" charset="0"/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[(</a:t>
            </a:r>
            <a:r>
              <a:rPr lang="en-US" altLang="zh-CN" dirty="0" err="1"/>
              <a:t>p,h,w</a:t>
            </a:r>
            <a:r>
              <a:rPr lang="en-US" altLang="zh-CN" dirty="0"/>
              <a:t>)] = p</a:t>
            </a:r>
            <a:endParaRPr lang="en-US" altLang="zh-CN" dirty="0"/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[(</a:t>
            </a:r>
            <a:r>
              <a:rPr lang="en-US" altLang="zh-CN" dirty="0" err="1"/>
              <a:t>b,k,p,h</a:t>
            </a:r>
            <a:r>
              <a:rPr lang="en-US" altLang="zh-CN" dirty="0"/>
              <a:t>)] = (</a:t>
            </a:r>
            <a:r>
              <a:rPr lang="en-US" altLang="zh-CN" dirty="0" err="1"/>
              <a:t>k,p,h</a:t>
            </a:r>
            <a:r>
              <a:rPr lang="en-US" altLang="zh-CN" dirty="0"/>
              <a:t>)</a:t>
            </a:r>
            <a:endParaRPr lang="en-US" altLang="zh-CN" dirty="0"/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 = 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endParaRPr lang="en-US" altLang="zh-CN" dirty="0"/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 = ((</a:t>
            </a:r>
            <a:r>
              <a:rPr lang="en-US" altLang="zh-CN" dirty="0" err="1"/>
              <a:t>c,d</a:t>
            </a:r>
            <a:r>
              <a:rPr lang="en-US" altLang="zh-CN" dirty="0"/>
              <a:t>))</a:t>
            </a:r>
            <a:endParaRPr lang="en-US" altLang="zh-CN" dirty="0"/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 = 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c,d</a:t>
            </a:r>
            <a:r>
              <a:rPr lang="en-US" altLang="zh-CN" dirty="0"/>
              <a:t>))]=  (</a:t>
            </a:r>
            <a:r>
              <a:rPr lang="en-US" altLang="zh-CN" dirty="0" err="1"/>
              <a:t>c,d</a:t>
            </a:r>
            <a:r>
              <a:rPr lang="en-US" altLang="zh-CN" dirty="0"/>
              <a:t>)</a:t>
            </a:r>
            <a:endParaRPr lang="en-US" altLang="zh-CN" dirty="0"/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 = </a:t>
            </a:r>
            <a:r>
              <a:rPr lang="en-US" altLang="zh-CN" dirty="0" err="1"/>
              <a:t>GetTail</a:t>
            </a:r>
            <a:r>
              <a:rPr lang="en-US" altLang="zh-CN" dirty="0"/>
              <a:t>[(</a:t>
            </a:r>
            <a:r>
              <a:rPr lang="en-US" altLang="zh-CN" dirty="0" err="1"/>
              <a:t>a,b</a:t>
            </a:r>
            <a:r>
              <a:rPr lang="en-US" altLang="zh-CN" dirty="0"/>
              <a:t>)]= (b)</a:t>
            </a:r>
            <a:endParaRPr lang="en-US" altLang="zh-CN" dirty="0"/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))]]] = </a:t>
            </a:r>
            <a:r>
              <a:rPr lang="en-US" altLang="zh-CN" dirty="0" err="1"/>
              <a:t>GetHead</a:t>
            </a:r>
            <a:r>
              <a:rPr lang="en-US" altLang="zh-CN" dirty="0"/>
              <a:t>[(b)]= b</a:t>
            </a:r>
            <a:endParaRPr lang="en-US" altLang="zh-CN" dirty="0"/>
          </a:p>
          <a:p>
            <a:pPr marL="514350" indent="-514350">
              <a:lnSpc>
                <a:spcPct val="140000"/>
              </a:lnSpc>
              <a:buAutoNum type="arabicParenBoth"/>
            </a:pPr>
            <a:r>
              <a:rPr lang="en-US" altLang="zh-CN" dirty="0" err="1"/>
              <a:t>GetTail</a:t>
            </a:r>
            <a:r>
              <a:rPr lang="en-US" altLang="zh-CN" dirty="0"/>
              <a:t>[</a:t>
            </a:r>
            <a:r>
              <a:rPr lang="en-US" altLang="zh-CN" dirty="0" err="1"/>
              <a:t>GetHead</a:t>
            </a:r>
            <a:r>
              <a:rPr lang="en-US" altLang="zh-CN" dirty="0"/>
              <a:t>[</a:t>
            </a:r>
            <a:r>
              <a:rPr lang="en-US" altLang="zh-CN" dirty="0" err="1"/>
              <a:t>GetTail</a:t>
            </a:r>
            <a:r>
              <a:rPr lang="en-US" altLang="zh-CN" dirty="0"/>
              <a:t>[((</a:t>
            </a:r>
            <a:r>
              <a:rPr lang="en-US" altLang="zh-CN" dirty="0" err="1"/>
              <a:t>a,b</a:t>
            </a:r>
            <a:r>
              <a:rPr lang="en-US" altLang="zh-CN" dirty="0"/>
              <a:t>),(</a:t>
            </a:r>
            <a:r>
              <a:rPr lang="en-US" altLang="zh-CN" dirty="0" err="1"/>
              <a:t>c,d</a:t>
            </a:r>
            <a:r>
              <a:rPr lang="en-US" altLang="zh-CN" dirty="0"/>
              <a:t>))]]] = </a:t>
            </a:r>
            <a:r>
              <a:rPr lang="en-US" altLang="zh-CN" dirty="0" err="1"/>
              <a:t>GetTail</a:t>
            </a:r>
            <a:r>
              <a:rPr lang="en-US" altLang="zh-CN" dirty="0"/>
              <a:t>[(</a:t>
            </a:r>
            <a:r>
              <a:rPr lang="en-US" altLang="zh-CN" dirty="0" err="1"/>
              <a:t>c,d</a:t>
            </a:r>
            <a:r>
              <a:rPr lang="en-US" altLang="zh-CN" dirty="0"/>
              <a:t>)]= (d)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利用广义表的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GetHead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GetTail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操作写出函数表达式，把原子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分别从下列广义表中分离出来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/>
              <a:t>L1=(apple, pear, banana, orange);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L2=((apple, pear),(banana, orange));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L3=(((apple), (pear), (banana), (orange)));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L4=(apple, (pear), ((banana)), (((orange))));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L5=((((apple))), ((pear)), (banana), orange);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L6=((((apple), pear), banana), orange);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L7=(apple, (pear, (banana), orange));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已知下列字符串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‘THIS’, f=‘A SAMPLE’, c=‘GOOD’, d=‘NE’, b=‘ 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(f,2,7),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3, 2)))),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Replace(f,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(f, 3, 6), c),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3, 1), d), g = ‘IS’,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u)))),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求问：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t, v,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Index(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Index(u, g)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各是什么？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/>
              <a:t>L1=(apple, pear, banana, orange);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L2=((apple, pear),(banana, orange));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L3=(((apple), (pear), (banana), (orange)));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L4=(apple, (pear), ((banana)), (((orange))));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L5=((((apple))), ((pear)), (banana), orange);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L6=((((apple), pear), banana), orange);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L7=(apple, (pear, (banana), orange));</a:t>
            </a: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0" indent="0">
              <a:lnSpc>
                <a:spcPct val="140000"/>
              </a:lnSpc>
              <a:buNone/>
            </a:pPr>
            <a:br>
              <a:rPr lang="en-US" altLang="zh-CN" dirty="0"/>
            </a:br>
            <a:r>
              <a:rPr lang="en-US" altLang="zh-CN" sz="5100" dirty="0"/>
              <a:t>(1)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[L1]]]</a:t>
            </a:r>
            <a:br>
              <a:rPr lang="en-US" altLang="zh-CN" sz="5100" dirty="0"/>
            </a:br>
            <a:r>
              <a:rPr lang="en-US" altLang="zh-CN" sz="5100" dirty="0"/>
              <a:t>(2)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[L2]]]</a:t>
            </a:r>
            <a:br>
              <a:rPr lang="en-US" altLang="zh-CN" sz="5100" dirty="0"/>
            </a:br>
            <a:r>
              <a:rPr lang="en-US" altLang="zh-CN" sz="5100" dirty="0"/>
              <a:t>(3)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[L3]]]]]</a:t>
            </a:r>
            <a:br>
              <a:rPr lang="en-US" altLang="zh-CN" sz="5100" dirty="0"/>
            </a:br>
            <a:r>
              <a:rPr lang="en-US" altLang="zh-CN" sz="5100" dirty="0"/>
              <a:t>(4)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[L4]]]]]</a:t>
            </a:r>
            <a:br>
              <a:rPr lang="en-US" altLang="zh-CN" sz="5100" dirty="0"/>
            </a:br>
            <a:r>
              <a:rPr lang="en-US" altLang="zh-CN" sz="5100" dirty="0"/>
              <a:t>(5)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[L5]]]]</a:t>
            </a:r>
            <a:br>
              <a:rPr lang="en-US" altLang="zh-CN" sz="5100" dirty="0"/>
            </a:br>
            <a:r>
              <a:rPr lang="en-US" altLang="zh-CN" sz="5100" dirty="0"/>
              <a:t>(6)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[L6]]]</a:t>
            </a:r>
            <a:br>
              <a:rPr lang="en-US" altLang="zh-CN" sz="5100" dirty="0"/>
            </a:br>
            <a:r>
              <a:rPr lang="en-US" altLang="zh-CN" sz="5100" dirty="0"/>
              <a:t>(7) 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GetHead</a:t>
            </a:r>
            <a:r>
              <a:rPr lang="en-US" altLang="zh-CN" sz="5100" dirty="0"/>
              <a:t>[</a:t>
            </a:r>
            <a:r>
              <a:rPr lang="en-US" altLang="zh-CN" sz="5100" dirty="0" err="1"/>
              <a:t>GetTail</a:t>
            </a:r>
            <a:r>
              <a:rPr lang="en-US" altLang="zh-CN" sz="5100" dirty="0"/>
              <a:t>[L7]]]]]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画出下列广义表的存储结构图，并求它的深度。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/>
              <a:t>((()), a, ((b, c), (), d), (((e))));</a:t>
            </a: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((((a), b)),(((), d), (e, f)));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画出下列广义表的存储结构图，并求它的深度。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en-US" altLang="zh-CN" dirty="0"/>
              <a:t>((()), a, ((b, c), (), d), (((e))));</a:t>
            </a: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2441575"/>
            <a:ext cx="7769225" cy="313088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画出下列广义表的存储结构图，并求它的深度。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 ((((a), b)),(((), d), (e, f)));</a:t>
            </a:r>
            <a:br>
              <a:rPr lang="en-US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 altLang="zh-CN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817350" y="3064672"/>
            <a:ext cx="1409700" cy="469900"/>
            <a:chOff x="711200" y="3035300"/>
            <a:chExt cx="1409700" cy="469900"/>
          </a:xfrm>
        </p:grpSpPr>
        <p:sp>
          <p:nvSpPr>
            <p:cNvPr id="4" name="矩形 3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287250" y="3904458"/>
            <a:ext cx="1409700" cy="469900"/>
            <a:chOff x="711200" y="3035300"/>
            <a:chExt cx="1409700" cy="469900"/>
          </a:xfrm>
        </p:grpSpPr>
        <p:sp>
          <p:nvSpPr>
            <p:cNvPr id="13" name="矩形 12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757150" y="4744244"/>
            <a:ext cx="1409700" cy="469900"/>
            <a:chOff x="711200" y="3035300"/>
            <a:chExt cx="1409700" cy="469900"/>
          </a:xfrm>
        </p:grpSpPr>
        <p:sp>
          <p:nvSpPr>
            <p:cNvPr id="17" name="矩形 16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227050" y="5584030"/>
            <a:ext cx="1409700" cy="469900"/>
            <a:chOff x="711200" y="3035300"/>
            <a:chExt cx="1409700" cy="469900"/>
          </a:xfrm>
        </p:grpSpPr>
        <p:sp>
          <p:nvSpPr>
            <p:cNvPr id="21" name="矩形 20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12503150" y="3520994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2998450" y="4374358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3481050" y="5214144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3696950" y="6343650"/>
            <a:ext cx="939800" cy="469900"/>
            <a:chOff x="711200" y="3035300"/>
            <a:chExt cx="939800" cy="469900"/>
          </a:xfrm>
        </p:grpSpPr>
        <p:sp>
          <p:nvSpPr>
            <p:cNvPr id="33" name="矩形 32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直接箭头连接符 35"/>
          <p:cNvCxnSpPr/>
          <p:nvPr/>
        </p:nvCxnSpPr>
        <p:spPr>
          <a:xfrm>
            <a:off x="13931900" y="5983122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4906624" y="4744244"/>
            <a:ext cx="1409700" cy="469900"/>
            <a:chOff x="711200" y="3035300"/>
            <a:chExt cx="1409700" cy="469900"/>
          </a:xfrm>
        </p:grpSpPr>
        <p:sp>
          <p:nvSpPr>
            <p:cNvPr id="38" name="矩形 37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直接箭头连接符 43"/>
          <p:cNvCxnSpPr/>
          <p:nvPr/>
        </p:nvCxnSpPr>
        <p:spPr>
          <a:xfrm>
            <a:off x="13227050" y="3290972"/>
            <a:ext cx="24751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4166850" y="4979194"/>
            <a:ext cx="758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5376524" y="5584030"/>
            <a:ext cx="939800" cy="469900"/>
            <a:chOff x="711200" y="3035300"/>
            <a:chExt cx="939800" cy="469900"/>
          </a:xfrm>
        </p:grpSpPr>
        <p:sp>
          <p:nvSpPr>
            <p:cNvPr id="47" name="矩形 46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15611474" y="5223502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15702219" y="3051094"/>
            <a:ext cx="1409700" cy="469900"/>
            <a:chOff x="711200" y="3035300"/>
            <a:chExt cx="1409700" cy="469900"/>
          </a:xfrm>
        </p:grpSpPr>
        <p:sp>
          <p:nvSpPr>
            <p:cNvPr id="51" name="矩形 50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6172119" y="3890880"/>
            <a:ext cx="1409700" cy="469900"/>
            <a:chOff x="711200" y="3035300"/>
            <a:chExt cx="1409700" cy="469900"/>
          </a:xfrm>
        </p:grpSpPr>
        <p:sp>
          <p:nvSpPr>
            <p:cNvPr id="55" name="矩形 54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642019" y="4730666"/>
            <a:ext cx="1409700" cy="469900"/>
            <a:chOff x="711200" y="3035300"/>
            <a:chExt cx="1409700" cy="469900"/>
          </a:xfrm>
        </p:grpSpPr>
        <p:sp>
          <p:nvSpPr>
            <p:cNvPr id="59" name="矩形 58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16388019" y="3507416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6883319" y="4360780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8797844" y="4721308"/>
            <a:ext cx="1409700" cy="469900"/>
            <a:chOff x="711200" y="3035300"/>
            <a:chExt cx="1409700" cy="469900"/>
          </a:xfrm>
        </p:grpSpPr>
        <p:sp>
          <p:nvSpPr>
            <p:cNvPr id="66" name="矩形 65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69" name="直接箭头连接符 68"/>
          <p:cNvCxnSpPr/>
          <p:nvPr/>
        </p:nvCxnSpPr>
        <p:spPr>
          <a:xfrm>
            <a:off x="18058070" y="4956258"/>
            <a:ext cx="758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19267744" y="5561094"/>
            <a:ext cx="939800" cy="469900"/>
            <a:chOff x="711200" y="3035300"/>
            <a:chExt cx="939800" cy="469900"/>
          </a:xfrm>
        </p:grpSpPr>
        <p:sp>
          <p:nvSpPr>
            <p:cNvPr id="71" name="矩形 70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3" name="直接箭头连接符 72"/>
          <p:cNvCxnSpPr/>
          <p:nvPr/>
        </p:nvCxnSpPr>
        <p:spPr>
          <a:xfrm>
            <a:off x="19502694" y="5200566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76" idx="1"/>
          </p:cNvCxnSpPr>
          <p:nvPr/>
        </p:nvCxnSpPr>
        <p:spPr>
          <a:xfrm flipV="1">
            <a:off x="17588171" y="4127416"/>
            <a:ext cx="2298189" cy="49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9886360" y="3892466"/>
            <a:ext cx="1409700" cy="469900"/>
            <a:chOff x="711200" y="3035300"/>
            <a:chExt cx="1409700" cy="469900"/>
          </a:xfrm>
        </p:grpSpPr>
        <p:sp>
          <p:nvSpPr>
            <p:cNvPr id="76" name="矩形 75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0356260" y="4732252"/>
            <a:ext cx="1409700" cy="469900"/>
            <a:chOff x="711200" y="3035300"/>
            <a:chExt cx="1409700" cy="469900"/>
          </a:xfrm>
        </p:grpSpPr>
        <p:sp>
          <p:nvSpPr>
            <p:cNvPr id="80" name="矩形 79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直接箭头连接符 82"/>
          <p:cNvCxnSpPr/>
          <p:nvPr/>
        </p:nvCxnSpPr>
        <p:spPr>
          <a:xfrm>
            <a:off x="20572160" y="4348788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20808697" y="5561094"/>
            <a:ext cx="939800" cy="469900"/>
            <a:chOff x="711200" y="3035300"/>
            <a:chExt cx="939800" cy="469900"/>
          </a:xfrm>
        </p:grpSpPr>
        <p:sp>
          <p:nvSpPr>
            <p:cNvPr id="85" name="矩形 84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直接箭头连接符 86"/>
          <p:cNvCxnSpPr/>
          <p:nvPr/>
        </p:nvCxnSpPr>
        <p:spPr>
          <a:xfrm>
            <a:off x="21043647" y="5200566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22505733" y="4713914"/>
            <a:ext cx="1409700" cy="469900"/>
            <a:chOff x="711200" y="3035300"/>
            <a:chExt cx="1409700" cy="469900"/>
          </a:xfrm>
        </p:grpSpPr>
        <p:sp>
          <p:nvSpPr>
            <p:cNvPr id="89" name="矩形 88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6510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^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接箭头连接符 91"/>
          <p:cNvCxnSpPr/>
          <p:nvPr/>
        </p:nvCxnSpPr>
        <p:spPr>
          <a:xfrm>
            <a:off x="21765959" y="4948864"/>
            <a:ext cx="758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22975633" y="5553700"/>
            <a:ext cx="939800" cy="469900"/>
            <a:chOff x="711200" y="3035300"/>
            <a:chExt cx="939800" cy="469900"/>
          </a:xfrm>
        </p:grpSpPr>
        <p:sp>
          <p:nvSpPr>
            <p:cNvPr id="94" name="矩形 93"/>
            <p:cNvSpPr/>
            <p:nvPr/>
          </p:nvSpPr>
          <p:spPr>
            <a:xfrm>
              <a:off x="7112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181100" y="3035300"/>
              <a:ext cx="469900" cy="469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直接箭头连接符 95"/>
          <p:cNvCxnSpPr/>
          <p:nvPr/>
        </p:nvCxnSpPr>
        <p:spPr>
          <a:xfrm>
            <a:off x="23210583" y="5193172"/>
            <a:ext cx="0" cy="360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图片 1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507" y="3044780"/>
            <a:ext cx="8321770" cy="26080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写出求给定集合的幂集的递归定义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假设给定集合为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的幂集的递归定义为什么？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E(X,Y)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表示集合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的并集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6032" y="2725580"/>
                <a:ext cx="5020056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∅                             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2725580"/>
                <a:ext cx="5020056" cy="617861"/>
              </a:xfrm>
              <a:prstGeom prst="rect">
                <a:avLst/>
              </a:prstGeom>
              <a:blipFill rotWithShape="1">
                <a:blip r:embed="rId1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中的某个元素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行中的最小值，第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列的最大值，则称此元素为该矩阵中的一个马鞍点。假设以二维数组存储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，编写求矩阵中马鞍点的算法。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基本思路：对于每一个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行的最小时和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行的最大值，如果他们都与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相等，则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是马鞍点；否则不是。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中的某个元素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行中的最小值，第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列的最大值，则称此元素为该矩阵中的一个马鞍点。假设以二维数组存储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，编写球矩阵中马鞍点的算法。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5691240" y="-258404"/>
            <a:ext cx="4572000" cy="211442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ElemType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e;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i,j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Flags;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NodeType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en-US" altLang="zh-CN" dirty="0"/>
              <a:t> A[RS][CS]={</a:t>
            </a:r>
            <a:br>
              <a:rPr lang="en-US" altLang="zh-CN" dirty="0"/>
            </a:br>
            <a:r>
              <a:rPr lang="en-US" altLang="zh-CN" dirty="0"/>
              <a:t>{2,1,3,4},</a:t>
            </a:r>
            <a:br>
              <a:rPr lang="en-US" altLang="zh-CN" dirty="0"/>
            </a:br>
            <a:r>
              <a:rPr lang="en-US" altLang="zh-CN" dirty="0"/>
              <a:t>{1,3,1,2},</a:t>
            </a:r>
            <a:br>
              <a:rPr lang="en-US" altLang="zh-CN" dirty="0"/>
            </a:br>
            <a:r>
              <a:rPr lang="en-US" altLang="zh-CN" dirty="0"/>
              <a:t>{2,7,1,3},</a:t>
            </a:r>
            <a:br>
              <a:rPr lang="en-US" altLang="zh-CN" dirty="0"/>
            </a:br>
            <a:r>
              <a:rPr lang="en-US" altLang="zh-CN" dirty="0"/>
              <a:t>{3,2,4,1}</a:t>
            </a:r>
            <a:br>
              <a:rPr lang="en-US" altLang="zh-CN" dirty="0"/>
            </a:br>
            <a:r>
              <a:rPr lang="en-US" altLang="zh-CN" dirty="0"/>
              <a:t>};</a:t>
            </a:r>
            <a:br>
              <a:rPr lang="en-US" altLang="zh-CN" dirty="0"/>
            </a:br>
            <a:r>
              <a:rPr lang="en-US" altLang="zh-CN" dirty="0" err="1"/>
              <a:t>NodeType</a:t>
            </a:r>
            <a:r>
              <a:rPr lang="en-US" altLang="zh-CN" dirty="0"/>
              <a:t> a[RS][CS];</a:t>
            </a:r>
            <a:br>
              <a:rPr lang="en-US" altLang="zh-CN" dirty="0"/>
            </a:br>
            <a:r>
              <a:rPr lang="en-US" altLang="zh-CN" dirty="0"/>
              <a:t>Initialize(</a:t>
            </a:r>
            <a:r>
              <a:rPr lang="en-US" altLang="zh-CN" dirty="0" err="1"/>
              <a:t>a,A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err="1"/>
              <a:t>SaddlePoint</a:t>
            </a:r>
            <a:r>
              <a:rPr lang="en-US" altLang="zh-CN" dirty="0"/>
              <a:t>(a);</a:t>
            </a:r>
            <a:br>
              <a:rPr lang="en-US" altLang="zh-CN" dirty="0"/>
            </a:br>
            <a:r>
              <a:rPr lang="en-US" altLang="zh-CN" dirty="0"/>
              <a:t>Show(a);</a:t>
            </a:r>
            <a:br>
              <a:rPr lang="en-US" altLang="zh-CN" dirty="0"/>
            </a:br>
            <a:r>
              <a:rPr lang="en-US" altLang="zh-CN" dirty="0"/>
              <a:t>return 0;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void Initialize(</a:t>
            </a:r>
            <a:r>
              <a:rPr lang="en-US" altLang="zh-CN" dirty="0" err="1"/>
              <a:t>NodeType</a:t>
            </a:r>
            <a:r>
              <a:rPr lang="en-US" altLang="zh-CN" dirty="0"/>
              <a:t> a[RS][CS],</a:t>
            </a:r>
            <a:r>
              <a:rPr lang="en-US" altLang="zh-CN" dirty="0" err="1"/>
              <a:t>ElemType</a:t>
            </a:r>
            <a:r>
              <a:rPr lang="en-US" altLang="zh-CN" dirty="0"/>
              <a:t> A[RS][CS])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RS;i</a:t>
            </a:r>
            <a:r>
              <a:rPr lang="en-US" altLang="zh-CN" dirty="0"/>
              <a:t>++){</a:t>
            </a:r>
            <a:br>
              <a:rPr lang="en-US" altLang="zh-CN" dirty="0"/>
            </a:br>
            <a:r>
              <a:rPr lang="en-US" altLang="zh-CN" dirty="0"/>
              <a:t>for(j=0;j&lt;</a:t>
            </a:r>
            <a:r>
              <a:rPr lang="en-US" altLang="zh-CN" dirty="0" err="1"/>
              <a:t>CS;j</a:t>
            </a:r>
            <a:r>
              <a:rPr lang="en-US" altLang="zh-CN" dirty="0"/>
              <a:t>++){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][j].e=A[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][j].j=j;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][j].Flags=0;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SaddlePoint</a:t>
            </a:r>
            <a:r>
              <a:rPr lang="en-US" altLang="zh-CN" dirty="0"/>
              <a:t>(</a:t>
            </a:r>
            <a:r>
              <a:rPr lang="en-US" altLang="zh-CN" dirty="0" err="1"/>
              <a:t>NodeType</a:t>
            </a:r>
            <a:r>
              <a:rPr lang="en-US" altLang="zh-CN" dirty="0"/>
              <a:t> a[RS][CS])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RS;i</a:t>
            </a:r>
            <a:r>
              <a:rPr lang="en-US" altLang="zh-CN" dirty="0"/>
              <a:t>++){</a:t>
            </a:r>
            <a:br>
              <a:rPr lang="en-US" altLang="zh-CN" dirty="0"/>
            </a:br>
            <a:r>
              <a:rPr lang="en-US" altLang="zh-CN" dirty="0"/>
              <a:t>x=</a:t>
            </a:r>
            <a:r>
              <a:rPr lang="en-US" altLang="zh-CN" dirty="0" err="1"/>
              <a:t>RowMin</a:t>
            </a:r>
            <a:r>
              <a:rPr lang="en-US" altLang="zh-CN" dirty="0"/>
              <a:t>(</a:t>
            </a:r>
            <a:r>
              <a:rPr lang="en-US" altLang="zh-CN" dirty="0" err="1"/>
              <a:t>a,i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for(j=0;j&lt;</a:t>
            </a:r>
            <a:r>
              <a:rPr lang="en-US" altLang="zh-CN" dirty="0" err="1"/>
              <a:t>CS;j</a:t>
            </a:r>
            <a:r>
              <a:rPr lang="en-US" altLang="zh-CN" dirty="0"/>
              <a:t>++){</a:t>
            </a:r>
            <a:br>
              <a:rPr lang="en-US" altLang="zh-CN" dirty="0"/>
            </a:br>
            <a:r>
              <a:rPr lang="en-US" altLang="zh-CN" dirty="0"/>
              <a:t>y=</a:t>
            </a:r>
            <a:r>
              <a:rPr lang="en-US" altLang="zh-CN" dirty="0" err="1"/>
              <a:t>ColMax</a:t>
            </a:r>
            <a:r>
              <a:rPr lang="en-US" altLang="zh-CN" dirty="0"/>
              <a:t>(</a:t>
            </a:r>
            <a:r>
              <a:rPr lang="en-US" altLang="zh-CN" dirty="0" err="1"/>
              <a:t>a,j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if(a[</a:t>
            </a:r>
            <a:r>
              <a:rPr lang="en-US" altLang="zh-CN" dirty="0" err="1"/>
              <a:t>i</a:t>
            </a:r>
            <a:r>
              <a:rPr lang="en-US" altLang="zh-CN" dirty="0"/>
              <a:t>][j].e==x&amp;&amp;a[</a:t>
            </a:r>
            <a:r>
              <a:rPr lang="en-US" altLang="zh-CN" dirty="0" err="1"/>
              <a:t>i</a:t>
            </a:r>
            <a:r>
              <a:rPr lang="en-US" altLang="zh-CN" dirty="0"/>
              <a:t>][j].e==y)</a:t>
            </a:r>
            <a:br>
              <a:rPr lang="en-US" altLang="zh-CN" dirty="0"/>
            </a:b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][j].Flags=1;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dirty="0" err="1"/>
              <a:t>RowMin</a:t>
            </a:r>
            <a:r>
              <a:rPr lang="en-US" altLang="zh-CN" dirty="0"/>
              <a:t>(</a:t>
            </a:r>
            <a:r>
              <a:rPr lang="en-US" altLang="zh-CN" dirty="0" err="1"/>
              <a:t>NodeType</a:t>
            </a:r>
            <a:r>
              <a:rPr lang="en-US" altLang="zh-CN" dirty="0"/>
              <a:t> a[RS][CS],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en-US" altLang="zh-CN" dirty="0"/>
              <a:t> x;</a:t>
            </a:r>
            <a:br>
              <a:rPr lang="en-US" altLang="zh-CN" dirty="0"/>
            </a:br>
            <a:r>
              <a:rPr lang="en-US" altLang="zh-CN" dirty="0"/>
              <a:t>x=a[k][0].e;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CS;i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if(x&gt;a[k][</a:t>
            </a:r>
            <a:r>
              <a:rPr lang="en-US" altLang="zh-CN" dirty="0" err="1"/>
              <a:t>i</a:t>
            </a:r>
            <a:r>
              <a:rPr lang="en-US" altLang="zh-CN" dirty="0"/>
              <a:t>].e){</a:t>
            </a:r>
            <a:br>
              <a:rPr lang="en-US" altLang="zh-CN" dirty="0"/>
            </a:br>
            <a:r>
              <a:rPr lang="en-US" altLang="zh-CN" dirty="0"/>
              <a:t>x=a[k][</a:t>
            </a:r>
            <a:r>
              <a:rPr lang="en-US" altLang="zh-CN" dirty="0" err="1"/>
              <a:t>i</a:t>
            </a:r>
            <a:r>
              <a:rPr lang="en-US" altLang="zh-CN" dirty="0"/>
              <a:t>].e;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return x;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dirty="0" err="1"/>
              <a:t>ColMax</a:t>
            </a:r>
            <a:r>
              <a:rPr lang="en-US" altLang="zh-CN" dirty="0"/>
              <a:t>(</a:t>
            </a:r>
            <a:r>
              <a:rPr lang="en-US" altLang="zh-CN" dirty="0" err="1"/>
              <a:t>NodeType</a:t>
            </a:r>
            <a:r>
              <a:rPr lang="en-US" altLang="zh-CN" dirty="0"/>
              <a:t> a[RS][CS],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 err="1"/>
              <a:t>ElemType</a:t>
            </a:r>
            <a:r>
              <a:rPr lang="en-US" altLang="zh-CN" dirty="0"/>
              <a:t> x;</a:t>
            </a:r>
            <a:br>
              <a:rPr lang="en-US" altLang="zh-CN" dirty="0"/>
            </a:br>
            <a:r>
              <a:rPr lang="en-US" altLang="zh-CN" dirty="0"/>
              <a:t>x=a[0][k].e;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</a:t>
            </a:r>
            <a:r>
              <a:rPr lang="en-US" altLang="zh-CN" dirty="0" err="1"/>
              <a:t>RS;i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if(x&lt;a[</a:t>
            </a:r>
            <a:r>
              <a:rPr lang="en-US" altLang="zh-CN" dirty="0" err="1"/>
              <a:t>i</a:t>
            </a:r>
            <a:r>
              <a:rPr lang="en-US" altLang="zh-CN" dirty="0"/>
              <a:t>][k].e){</a:t>
            </a:r>
            <a:br>
              <a:rPr lang="en-US" altLang="zh-CN" dirty="0"/>
            </a:br>
            <a:r>
              <a:rPr lang="en-US" altLang="zh-CN" dirty="0"/>
              <a:t>x=a[</a:t>
            </a:r>
            <a:r>
              <a:rPr lang="en-US" altLang="zh-CN" dirty="0" err="1"/>
              <a:t>i</a:t>
            </a:r>
            <a:r>
              <a:rPr lang="en-US" altLang="zh-CN" dirty="0"/>
              <a:t>][k].e;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return x;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775" y="202247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typedef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typedef struct{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e;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Flags;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r>
              <a:rPr lang="en-US" altLang="zh-CN" sz="2000" dirty="0" err="1"/>
              <a:t>NodeType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960007" y="2022474"/>
            <a:ext cx="60220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SaddlePoint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NodeType</a:t>
            </a:r>
            <a:r>
              <a:rPr lang="en-US" altLang="zh-CN" sz="2000" dirty="0"/>
              <a:t> a[RS][CS])</a:t>
            </a:r>
            <a:br>
              <a:rPr lang="en-US" altLang="zh-CN" sz="2000" dirty="0"/>
            </a:b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</a:t>
            </a:r>
            <a:r>
              <a:rPr lang="en-US" altLang="zh-CN" sz="2000" dirty="0" err="1"/>
              <a:t>RS;i</a:t>
            </a:r>
            <a:r>
              <a:rPr lang="en-US" altLang="zh-CN" sz="2000" dirty="0"/>
              <a:t>++){</a:t>
            </a:r>
            <a:br>
              <a:rPr lang="en-US" altLang="zh-CN" sz="2000" dirty="0"/>
            </a:br>
            <a:r>
              <a:rPr lang="en-US" altLang="zh-CN" sz="2000" dirty="0"/>
              <a:t>		x=</a:t>
            </a:r>
            <a:r>
              <a:rPr lang="en-US" altLang="zh-CN" sz="2000" dirty="0" err="1"/>
              <a:t>RowMin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a,i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		for(j=0;j&lt;</a:t>
            </a:r>
            <a:r>
              <a:rPr lang="en-US" altLang="zh-CN" sz="2000" dirty="0" err="1"/>
              <a:t>CS;j</a:t>
            </a:r>
            <a:r>
              <a:rPr lang="en-US" altLang="zh-CN" sz="2000" dirty="0"/>
              <a:t>++){</a:t>
            </a:r>
            <a:br>
              <a:rPr lang="en-US" altLang="zh-CN" sz="2000" dirty="0"/>
            </a:br>
            <a:r>
              <a:rPr lang="en-US" altLang="zh-CN" sz="2000" dirty="0"/>
              <a:t>			y=</a:t>
            </a:r>
            <a:r>
              <a:rPr lang="en-US" altLang="zh-CN" sz="2000" dirty="0" err="1"/>
              <a:t>ColMax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a,j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			if(a[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][j].e==x&amp;&amp;a[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][j].e==y)</a:t>
            </a:r>
            <a:br>
              <a:rPr lang="en-US" altLang="zh-CN" sz="2000" dirty="0"/>
            </a:br>
            <a:r>
              <a:rPr lang="en-US" altLang="zh-CN" sz="2000" dirty="0"/>
              <a:t>				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][j].Flags=1;</a:t>
            </a:r>
            <a:br>
              <a:rPr lang="en-US" altLang="zh-CN" sz="2000" dirty="0"/>
            </a:br>
            <a:r>
              <a:rPr lang="en-US" altLang="zh-CN" sz="2000" dirty="0"/>
              <a:t>		}</a:t>
            </a:r>
            <a:br>
              <a:rPr lang="en-US" altLang="zh-CN" sz="2000" dirty="0"/>
            </a:br>
            <a:r>
              <a:rPr lang="en-US" altLang="zh-CN" sz="2000" dirty="0"/>
              <a:t>	}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中的某个元素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行中的最小值，第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列的最大值，则称此元素为该矩阵中的一个马鞍点。假设以二维数组存储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，编写球矩阵中马鞍点的算法。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增量式思路：遍历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，对于每个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，将其余已经遍历的元素中的第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行的最小值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行的最大值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进行比较：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 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aij.flagx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aij.flagx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并将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行中已经遍历的等于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aij.flagx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&gt;y,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aij.flagy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列中中已经遍历的等于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的元素为马鞍点。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中的某个元素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行中的最小值，第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列的最大值，则称此元素为该矩阵中的一个马鞍点。假设以二维数组存储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，编写球矩阵中马鞍点的算法。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集合思路：先求出每一行最小值的结合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，在求出每一列最大值的集合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，然后对这两个集合求交，交集几位马鞍点的集合。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按表头和表尾的分析方法，写求广义表的深度的递归算法。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228" y="1677298"/>
            <a:ext cx="58710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广义表数据结构声明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typedef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enum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{ATOM,LIST}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ElemTag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; 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typedef struct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GLNode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{ 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ElemTag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tag; 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union { 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char atom; 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struct {  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GLNode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hp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 *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tp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; 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  }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ptr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; 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 }un;  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} *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</a:t>
            </a: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;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已知下列字符串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求问：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t, v,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Index(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Index(u, g)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各是什么？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‘THIS’, f = ‘A SAMPLE’, c=‘GOOD’, d=‘NE’, b=‘ ’,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s=‘THIS SAMPLE IS’, t=‘A GOOD’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u=‘ONE’, g=‘IS’,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V=‘THIS SAMPLE IS A GOOD ONE’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= 14,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v,g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3, Index(u, g) = 0;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按表头和表尾的分析方法，写求广义表的深度的递归算法。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307" y="1236583"/>
            <a:ext cx="85747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GListDepth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ls) 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/* Return the depth of list */ 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{ 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max = 0,dep = 0; 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p; 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if(!ls) return 1;//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空表深度为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1 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if(ls -&gt; tag == ATOM)return 0;//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原子深度为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0 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for(max = 0,p = ls; p; p = p -&gt; un.ptr.tp){ 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     dep =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GListDepth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(p -&gt; 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un.ptr.hp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);//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求以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p-&gt;</a:t>
            </a:r>
            <a:r>
              <a:rPr lang="en-US" altLang="zh-CN" sz="2200" dirty="0" err="1">
                <a:solidFill>
                  <a:srgbClr val="000000"/>
                </a:solidFill>
                <a:latin typeface="宋体" panose="02010600030101010101" pitchFamily="2" charset="-122"/>
              </a:rPr>
              <a:t>un.ptr.hp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为头结点的子表深度  </a:t>
            </a:r>
            <a:endParaRPr lang="zh-CN" altLang="en-US" sz="2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if(dep &gt; max) 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         max = dep; 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} 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   return max + 1;//</a:t>
            </a:r>
            <a:r>
              <a:rPr lang="zh-CN" altLang="en-US" sz="2200" dirty="0">
                <a:solidFill>
                  <a:srgbClr val="000000"/>
                </a:solidFill>
                <a:latin typeface="宋体" panose="02010600030101010101" pitchFamily="2" charset="-122"/>
              </a:rPr>
              <a:t>非空表的深度是各元素的深度的最大值加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1 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</a:rPr>
              <a:t>} </a:t>
            </a:r>
            <a:endParaRPr lang="en-US" altLang="zh-CN" sz="22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编写判定两个广义表是否相等的递归算法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0" y="1059107"/>
            <a:ext cx="8877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判两广义表是否相等，相等返回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OK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，否则返回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FALSE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Status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GListCompare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GList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&amp; L1,GList&amp; L2)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if(!L1 &amp;&amp; !L2) return OK; // L1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均为空表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if((!L1 &amp;&amp; L2) || (L1 &amp;&amp; !L2)) return FALSE;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else{ // L1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和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均非空表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if(L1-&gt;tag==L2-&gt;tag){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表属性相同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if(L1-&gt;tag==ATOM){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均为原子结点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if(L1-&gt;atom==L2-&gt;atom) return OK;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else return FALSE;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else{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均为表结点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if(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GListCompare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(L1-&gt;hp,L2-&gt;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hp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 &amp;&amp;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GListCompare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(L1-&gt;tp,L2-&gt;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</a:rPr>
              <a:t>tp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))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	return OK;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表头、表尾均相同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	else return FALSE;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	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	else return FALSE; //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表属性不同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	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b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试编写递归算法，逆转广义表中的数据元素。例如：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将广义表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(a,((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),()),(((d),e),f))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逆转为：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((f,(e,(d))),((),(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广义表类型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{ATOM,LIST}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ElemTag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ElemTag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union 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char atom;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}un;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第五章 数组和广义表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试编写递归算法，逆转广义表中的数据元素。例如：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296" y="1282750"/>
            <a:ext cx="869677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void </a:t>
            </a:r>
            <a:r>
              <a:rPr lang="zh-CN" altLang="en-US" sz="2000" b="1" dirty="0"/>
              <a:t>Reverse</a:t>
            </a:r>
            <a:r>
              <a:rPr lang="zh-CN" altLang="en-US" sz="2000" dirty="0"/>
              <a:t>(GList &amp;L)</a:t>
            </a:r>
            <a:endParaRPr lang="zh-CN" altLang="en-US" sz="2000" dirty="0"/>
          </a:p>
          <a:p>
            <a:r>
              <a:rPr lang="zh-CN" altLang="en-US" sz="2000" dirty="0"/>
              <a:t>/* 递归逆转广义表L */</a:t>
            </a:r>
            <a:endParaRPr lang="zh-CN" altLang="en-US" sz="2000" dirty="0"/>
          </a:p>
          <a:p>
            <a:r>
              <a:rPr lang="zh-CN" altLang="en-US" sz="2000" dirty="0"/>
              <a:t>{ GLNode *A[50];/*结点类型数组，用于存储逆转后的广义表*/</a:t>
            </a:r>
            <a:endParaRPr lang="zh-CN" altLang="en-US" sz="2000" dirty="0"/>
          </a:p>
          <a:p>
            <a:r>
              <a:rPr lang="zh-CN" altLang="en-US" sz="2000" dirty="0"/>
              <a:t>  GList p;/*建立新表*/</a:t>
            </a:r>
            <a:endParaRPr lang="zh-CN" altLang="en-US" sz="2000" dirty="0"/>
          </a:p>
          <a:p>
            <a:r>
              <a:rPr lang="zh-CN" altLang="en-US" sz="2000" dirty="0"/>
              <a:t>  int i ;/*用于记录逆转后的结点的位置*/</a:t>
            </a:r>
            <a:endParaRPr lang="zh-CN" altLang="en-US" sz="2000" dirty="0"/>
          </a:p>
          <a:p>
            <a:r>
              <a:rPr lang="zh-CN" altLang="en-US" sz="2000" dirty="0"/>
              <a:t>  if(L-&gt;tag||L-&gt;un.ptr.tp)</a:t>
            </a:r>
            <a:endParaRPr lang="zh-CN" altLang="en-US" sz="2000" dirty="0"/>
          </a:p>
          <a:p>
            <a:r>
              <a:rPr lang="zh-CN" altLang="en-US" sz="2000" dirty="0"/>
              <a:t>  {</a:t>
            </a:r>
            <a:endParaRPr lang="zh-CN" altLang="en-US" sz="2000" dirty="0"/>
          </a:p>
          <a:p>
            <a:r>
              <a:rPr lang="zh-CN" altLang="en-US" sz="2000" dirty="0"/>
              <a:t>    for(i=0,p=L;p;p=p-&gt;un.ptr.tp,i++)</a:t>
            </a:r>
            <a:endParaRPr lang="zh-CN" altLang="en-US" sz="2000" dirty="0"/>
          </a:p>
          <a:p>
            <a:r>
              <a:rPr lang="zh-CN" altLang="en-US" sz="2000" dirty="0"/>
              <a:t>   {</a:t>
            </a:r>
            <a:endParaRPr lang="zh-CN" altLang="en-US" sz="2000" dirty="0"/>
          </a:p>
          <a:p>
            <a:r>
              <a:rPr lang="zh-CN" altLang="en-US" sz="2000" dirty="0"/>
              <a:t>    if(p-&gt;un.ptr.hp) </a:t>
            </a:r>
            <a:r>
              <a:rPr lang="zh-CN" altLang="en-US" sz="2000" b="1" dirty="0"/>
              <a:t>Reverse</a:t>
            </a:r>
            <a:r>
              <a:rPr lang="zh-CN" altLang="en-US" sz="2000" dirty="0"/>
              <a:t>(p-&gt;un.ptr.hp);/*如果是子表的话，就逆转这个子表中的结点*/</a:t>
            </a:r>
            <a:endParaRPr lang="zh-CN" altLang="en-US" sz="2000" dirty="0"/>
          </a:p>
          <a:p>
            <a:r>
              <a:rPr lang="zh-CN" altLang="en-US" sz="2000" dirty="0"/>
              <a:t>    A[i]=p-&gt;un.ptr.hp;/*用A存储第一个结点后面的结点*/</a:t>
            </a:r>
            <a:endParaRPr lang="zh-CN" altLang="en-US" sz="2000" dirty="0"/>
          </a:p>
          <a:p>
            <a:r>
              <a:rPr lang="zh-CN" altLang="en-US" sz="2000" dirty="0"/>
              <a:t>    }</a:t>
            </a:r>
            <a:endParaRPr lang="zh-CN" altLang="en-US" sz="2000" dirty="0"/>
          </a:p>
          <a:p>
            <a:r>
              <a:rPr lang="zh-CN" altLang="en-US" sz="2000" dirty="0"/>
              <a:t>   for(p=L;p;p=p-&gt;un.ptr.tp)</a:t>
            </a:r>
            <a:endParaRPr lang="zh-CN" altLang="en-US" sz="2000" dirty="0"/>
          </a:p>
          <a:p>
            <a:r>
              <a:rPr lang="zh-CN" altLang="en-US" sz="2000" dirty="0"/>
              <a:t>   p-&gt;un.ptr.hp=A[--i];/*逆转广义表*/</a:t>
            </a:r>
            <a:endParaRPr lang="zh-CN" altLang="en-US" sz="2000" dirty="0"/>
          </a:p>
          <a:p>
            <a:r>
              <a:rPr lang="zh-CN" altLang="en-US" sz="2000" dirty="0"/>
              <a:t>  }</a:t>
            </a:r>
            <a:endParaRPr lang="zh-CN" altLang="en-US" sz="2000" dirty="0"/>
          </a:p>
          <a:p>
            <a:r>
              <a:rPr lang="zh-CN" altLang="en-US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树的定义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二叉树的操作，存储结构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树的遍历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先序遍历，中序遍历，后序遍历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树与森林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树和森林的相互转换，树和森林的遍历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已知一棵度为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的树中有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的结点，问该树中有多少个叶子结点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根据树的定义，在一颗树中，除树根结点外，每个结点有且仅有一个前驱结点，也就是说，每个结点与指向它的一个分支一一对应，所以除树根结点之外的结点树等于所有结点的分支数，即度数，从而可得树中的结点数等于所有结点的度数加 </a:t>
            </a:r>
            <a:r>
              <a:rPr lang="en-US" altLang="zh-CN" dirty="0"/>
              <a:t>1</a:t>
            </a:r>
            <a:r>
              <a:rPr lang="zh-CN" altLang="en-US" dirty="0"/>
              <a:t>。总结点数为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+ n</a:t>
            </a:r>
            <a:r>
              <a:rPr lang="en-US" altLang="zh-CN" baseline="-25000" dirty="0"/>
              <a:t>1 </a:t>
            </a:r>
            <a:r>
              <a:rPr lang="en-US" altLang="zh-CN" dirty="0"/>
              <a:t>+ 2n</a:t>
            </a:r>
            <a:r>
              <a:rPr lang="en-US" altLang="zh-CN" baseline="-25000" dirty="0"/>
              <a:t>2 </a:t>
            </a:r>
            <a:r>
              <a:rPr lang="en-US" altLang="zh-CN" dirty="0"/>
              <a:t>+ … + </a:t>
            </a:r>
            <a:r>
              <a:rPr lang="en-US" altLang="zh-CN" dirty="0" err="1"/>
              <a:t>kn</a:t>
            </a:r>
            <a:r>
              <a:rPr lang="en-US" altLang="zh-CN" baseline="-25000" dirty="0" err="1"/>
              <a:t>k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因此，叶子节点数</a:t>
            </a:r>
            <a:r>
              <a:rPr lang="en-US" altLang="zh-CN" dirty="0"/>
              <a:t>(</a:t>
            </a:r>
            <a:r>
              <a:rPr lang="zh-CN" altLang="en-US" dirty="0"/>
              <a:t>度为</a:t>
            </a:r>
            <a:r>
              <a:rPr lang="en-US" altLang="zh-CN" dirty="0"/>
              <a:t>0</a:t>
            </a:r>
            <a:r>
              <a:rPr lang="zh-CN" altLang="en-US" dirty="0"/>
              <a:t>的节点数</a:t>
            </a:r>
            <a:r>
              <a:rPr lang="en-US" altLang="zh-CN" dirty="0"/>
              <a:t>)</a:t>
            </a:r>
            <a:r>
              <a:rPr lang="zh-CN" altLang="en-US" dirty="0"/>
              <a:t>为：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706" y="5675086"/>
            <a:ext cx="8447437" cy="954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试证明一棵满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叉树上的叶子结点数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和非叶子结点数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之间满足以下关系：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一棵满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叉树的最后一层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叶子结点数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，且其总结点的个数为</a:t>
            </a:r>
            <a:endParaRPr lang="en-US" altLang="zh-C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+...+k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-1)/(k-1)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因此，有非叶子节点为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=(k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-1)/(k-1)-n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=(kn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-1)/(k-1)-n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因此有：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对于那些所有非叶子结点均含有左右子数的二叉树：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试问：有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个叶子结点的树中共有多少个结点？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试证明：              ，其中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为叶子结点的个数，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表示第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个叶子结点所在的层次（设根节点所在层次为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）总结点数为 </a:t>
            </a:r>
            <a:r>
              <a:rPr lang="en-US" altLang="zh-CN" dirty="0"/>
              <a:t>1+ 2</a:t>
            </a:r>
            <a:r>
              <a:rPr lang="en-US" altLang="zh-CN" i="1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，其中 </a:t>
            </a:r>
            <a:r>
              <a:rPr lang="en-US" altLang="zh-CN" i="1" dirty="0"/>
              <a:t>n</a:t>
            </a:r>
            <a:r>
              <a:rPr lang="en-US" altLang="zh-CN" baseline="-25000" dirty="0"/>
              <a:t>1</a:t>
            </a:r>
            <a:r>
              <a:rPr lang="zh-CN" altLang="en-US" dirty="0"/>
              <a:t>为非叶子结点数，而叶子结点数为 </a:t>
            </a:r>
            <a:r>
              <a:rPr lang="en-US" altLang="zh-CN" i="1" dirty="0"/>
              <a:t>n=n</a:t>
            </a:r>
            <a:r>
              <a:rPr lang="en-US" altLang="zh-CN" baseline="-25000" dirty="0"/>
              <a:t>1</a:t>
            </a:r>
            <a:r>
              <a:rPr lang="en-US" altLang="zh-CN" dirty="0"/>
              <a:t> + 1</a:t>
            </a:r>
            <a:r>
              <a:rPr lang="zh-CN" altLang="en-US" dirty="0"/>
              <a:t>，所以总结点数为 </a:t>
            </a:r>
            <a:r>
              <a:rPr lang="en-US" altLang="zh-CN" dirty="0"/>
              <a:t>2</a:t>
            </a:r>
            <a:r>
              <a:rPr lang="en-US" altLang="zh-CN" i="1" dirty="0"/>
              <a:t>n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0534" y="1590370"/>
            <a:ext cx="2395833" cy="1401038"/>
            <a:chOff x="594360" y="-386624"/>
            <a:chExt cx="2395833" cy="140103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/>
            <a:srcRect l="17761" t="41053" r="68109" b="21963"/>
            <a:stretch>
              <a:fillRect/>
            </a:stretch>
          </p:blipFill>
          <p:spPr>
            <a:xfrm>
              <a:off x="1748247" y="-386624"/>
              <a:ext cx="1241946" cy="70968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94360" y="701674"/>
              <a:ext cx="468630" cy="312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0" y="1086667"/>
            <a:ext cx="9251340" cy="538858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8006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试讨论，能否在一颗中序全线索二叉树上查找给定节点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的后续序列的后继？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1031" y="1384298"/>
            <a:ext cx="3714750" cy="4562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469" y="1579281"/>
            <a:ext cx="61422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如果 p是根结点，则其后继为空。否则需查找 p的双亲结点。从 p结点开始中序线索遍历，如果某结点的左指针域等于 p，说明该结点是 p的双亲结点，且 p是它的左孩子；如果某结点的右指针域等于 p，说明该结点是 p的双亲结点，且 p是它的右孩子；如此即可确定访问次序。若是右孩子，其后继是双亲结点；若是左孩子，其后继是其兄弟最左下的子孙，如果兄弟不存在，其后继是其双亲结点。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试问执行以下函数会产生怎样的输出结果？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demonstrate(){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‘THIS IS A BOOK’);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REPLACE(s,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3, 7), ‘ESE ARE’);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‘S’));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 ‘XYXYXYXYXYXY’)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 6, 3));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StrAssign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‘W’);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Print(‘t=’, t, ‘v=’,v, ‘u=’, Replace(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u,v,w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‘THIS IS A BOOK’(1),  s=‘THESE ARE BOOK’(2),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‘THESE ARE BOOKS’,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‘XYXYXYXYXYXY’,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‘YXY’,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‘W’,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= ‘XWXWXW’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76876" y="5179679"/>
            <a:ext cx="10200068" cy="237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画出和下列已知序列对应的森林：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森林的先序遍历访问序列为：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ABCDEFGHIJKL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森林的中续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遍历访问序列为：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CBEFDGAJIKLH 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829" y="3665536"/>
            <a:ext cx="7429500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用栈的基本操作写出先序遍历的非递归形式算法。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思路：先序遍历，先访问本节点，然后访问左子树，最后是右子树；因此，在操作的时候，需要先入栈右子树，再入栈左子树，然后在出栈操作。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214" y="2456795"/>
            <a:ext cx="80130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List&lt;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Preorder_Traversal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Stack&lt;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*&gt; stack; List&lt;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result;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stack.top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result.pushback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-&gt;value);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用栈的基本操作写出后续序遍历的非递归形式算法。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思路：和前一题相同，但是需要注意，节点第一次入栈是要向下扩展，第二次入栈是要访问，如何标示。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3922" y="2027237"/>
            <a:ext cx="80130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List&lt;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Postorder_Traversal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Stack&lt;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stack; List&lt;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result;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sn.p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treeNode;sn.flag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stack.empty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stack.top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tn.flag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stack.top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().flag = 1;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result.pushback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-&gt;value);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stack.pop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922" y="202723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p;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写递归算法：求二叉树中以元素值为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的节点为根的子树的深度。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5843" y="1618822"/>
            <a:ext cx="70193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求二叉树中以元素值为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的结点为根的子树的深度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ChildTreeDepth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T,TElemType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depth)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T1;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PreOrderLocate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(T,x,T1)){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depth=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(T1);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else return ERROR;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写递归算法：求二叉树中以元素值为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的节点为根的子树的深度。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196" y="1504919"/>
            <a:ext cx="70193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按先序在树中查找根为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的子树，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为指向子树根的指针</a:t>
            </a:r>
            <a:b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PreOrderLocate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T,TElemType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x,BiTree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T1)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if(T){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if(T-&gt;data==x){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T1=T;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return OK; 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PreOrderLocate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(T-&gt;lchild,x,T1))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return OK;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PreOrderLocate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(T-&gt;rchild,x,T1))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return OK;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 return ERROR;}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return ERROR;}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写递归算法：求二叉树中以元素值为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的节点为根的子树的深度。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196" y="1504919"/>
            <a:ext cx="70193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求二叉树的深度</a:t>
            </a:r>
            <a:b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ldep,rdep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if(!T) return 0;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rdep?ldep:rdep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一颗二叉树的繁茂度定义为各层节点数的最大值与树的高度的乘积。试写算法，求二叉树的繁茂度。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74" y="1548854"/>
            <a:ext cx="957148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BiTreeThrive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T)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i,d,nn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[20];  Stack s1,s2;  d=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BiTDepth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(T);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p=T;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InitStack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=0;i&lt;20;i++){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]=0;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每层结点个数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if(p) Push(s1,p);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 return 0;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d;i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 &amp;&amp;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while(!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Pop(s1,p);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]++;// s1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中存放第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层的结点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Push(s2,p-&gt;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);//s2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中存放第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层结点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Push(s2,p-&gt;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一颗二叉树的繁茂度定义为各层节点数的最大值与树的高度的乘积。试写算法，求二叉树的繁茂度。</a:t>
            </a:r>
            <a:br>
              <a:rPr lang="en-US" altLang="zh-CN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dirty="0"/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74" y="1548854"/>
            <a:ext cx="957148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(s1) &amp;&amp; 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while(!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StackEmpty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(s2)){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Pop(s2,p);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]++;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Push(s1,p-&gt;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if(p-&gt;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Push(s1,p-&gt;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d;i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if(max&lt;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max=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max*d;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写一个算法，在先序后继线索二叉树中，查找给定节点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在先序序列中的后继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假设二叉树的根节点未知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。并讨论实现此算法对存储结构有何要求？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775" y="1904408"/>
            <a:ext cx="88773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先对二叉树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进行先序线索，得到先序线索二叉树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。然后再进行查找。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先序线索二叉树算法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PreOrderThreading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Thrt,BiThrTree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T)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BiThrNode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为线索二叉树建立头结点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if(!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exit(OVERFLOW);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=Thread;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RTag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=Link;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左子树回指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if(!T)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若二叉树空，右子树回指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pre=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PreThreading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T,pre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先序遍历进行先序线索化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pre-&gt;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最后一个结点线索化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pre-&gt;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RTag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=Thread;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=pre;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写一个算法，在先序后继线索二叉树中，查找给定节点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在先序序列中的后继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假设二叉树的根节点未知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。并讨论实现此算法对存储结构有何要求？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775" y="1904408"/>
            <a:ext cx="8877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PreThreading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pre)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if(T){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if(!T-&gt;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=Thread; 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=pre;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if(pre &amp;&amp; !pre-&gt;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pre-&gt;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=Thread; pre-&gt;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pre=T;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PreThreading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lchild,pre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PreThreading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rchild,pre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已知主串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‘ADBADABBAABADABBADADA’,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 = ‘ADABBADADA’.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写出模式串的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nextval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的匹配过程。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Nextval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的求解方法在树上的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页，求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nextval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                 1   2  3  4   5   6  7   8  9  10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             A  D  A  B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 D  A  D  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0   1   0   2  1   0  1   0   4  0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1398" y="4343399"/>
          <a:ext cx="771876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  <a:gridCol w="367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写一个算法，在先序后继线索二叉树中，查找给定节点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在先序序列中的后继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假设二叉树的根节点未知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。并讨论实现此算法对存储结构有何要求？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775" y="1904408"/>
            <a:ext cx="88773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从二叉线索树上任一结点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开始查找结点*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如果找到，将*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的后继结点指针存于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中，返回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；否则返回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FindNextInBiThrTree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q,TElemType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BiThrTree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=q;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if(!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FALSE;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-&gt;data==*p){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q=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else q=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OK; 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=q-&gt;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!=q &amp;&amp;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-&gt;data!=*p){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else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==q) return FALSE;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-&gt;data==*p){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==Link) q=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else q=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OK;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树和二叉树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以孩子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兄弟链表表示的树编写计算树的深度的算法。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733" y="1420588"/>
            <a:ext cx="60118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树的深度</a:t>
            </a:r>
            <a:b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Depth(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CSTree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T)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d1,d2;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if(T){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d1=1+Depth(T-&gt;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d2=Depth(T-&gt;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nextsibling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d1&gt;d2?d1:d2;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 return 0;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编写对串求逆的递推算法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StrReverse</a:t>
            </a:r>
            <a:r>
              <a:rPr lang="en-US" altLang="zh-CN" dirty="0"/>
              <a:t>(String&amp; s)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	String t;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	j=</a:t>
            </a:r>
            <a:r>
              <a:rPr lang="en-US" altLang="zh-CN" dirty="0" err="1"/>
              <a:t>s.StrLength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=j-1;i&gt;=0;i--)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t.Concat</a:t>
            </a:r>
            <a:r>
              <a:rPr lang="en-US" altLang="zh-CN" dirty="0"/>
              <a:t>(</a:t>
            </a:r>
            <a:r>
              <a:rPr lang="en-US" altLang="zh-CN" dirty="0" err="1"/>
              <a:t>s.SubString</a:t>
            </a:r>
            <a:r>
              <a:rPr lang="en-US" altLang="zh-CN" dirty="0"/>
              <a:t>(i,1));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s.StrAssign</a:t>
            </a:r>
            <a:r>
              <a:rPr lang="en-US" altLang="zh-CN" dirty="0"/>
              <a:t>(t);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编写算法，求得所有包含在串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中而不在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中的字符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中重复的字符只选一次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构成新串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中每个字符在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中第一次出现的位置。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774" y="2027237"/>
            <a:ext cx="90392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Get_String_in_S_out_of_t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(String s, String t, String&amp; r)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String positions;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s.StrLength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if(!Appear(t,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 &amp;&amp; !Appear(r,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r.Concat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positions.Concat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positions;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第四章 串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3059" y="701674"/>
            <a:ext cx="77764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Appear(String s, char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s.StrLength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s.SubString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(i,1) ==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true;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reurn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16269</Words>
  <Application>WPS 演示</Application>
  <PresentationFormat>全屏显示(4:3)</PresentationFormat>
  <Paragraphs>1536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7" baseType="lpstr">
      <vt:lpstr>Arial</vt:lpstr>
      <vt:lpstr>宋体</vt:lpstr>
      <vt:lpstr>Wingdings</vt:lpstr>
      <vt:lpstr>Wingdings 3</vt:lpstr>
      <vt:lpstr>Arial</vt:lpstr>
      <vt:lpstr>Times New Roman</vt:lpstr>
      <vt:lpstr>幼圆</vt:lpstr>
      <vt:lpstr>Century Gothic</vt:lpstr>
      <vt:lpstr>★懐流体</vt:lpstr>
      <vt:lpstr>微软雅黑</vt:lpstr>
      <vt:lpstr>Arial Unicode MS</vt:lpstr>
      <vt:lpstr>Symbol</vt:lpstr>
      <vt:lpstr>Calibri</vt:lpstr>
      <vt:lpstr>Calibri Light</vt:lpstr>
      <vt:lpstr>Office 主题</vt:lpstr>
      <vt:lpstr>丝状</vt:lpstr>
      <vt:lpstr>习题课——II</vt:lpstr>
      <vt:lpstr>第四章 串</vt:lpstr>
      <vt:lpstr>第四章 串</vt:lpstr>
      <vt:lpstr>第四章 串</vt:lpstr>
      <vt:lpstr>第四章 串</vt:lpstr>
      <vt:lpstr>第四章 串 </vt:lpstr>
      <vt:lpstr>第四章 串 </vt:lpstr>
      <vt:lpstr>第四章 串 </vt:lpstr>
      <vt:lpstr>第四章 串 </vt:lpstr>
      <vt:lpstr>第四章 串 </vt:lpstr>
      <vt:lpstr>第四章 串 </vt:lpstr>
      <vt:lpstr>第四章 串 </vt:lpstr>
      <vt:lpstr>第四章 串 </vt:lpstr>
      <vt:lpstr>第四章 串 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第五章 数组和广义表</vt:lpstr>
      <vt:lpstr>第六章 树和二叉树</vt:lpstr>
      <vt:lpstr>第六章 树和二叉树 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  <vt:lpstr>第六章 树和二叉树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习题课——I</dc:title>
  <dc:creator>WZY</dc:creator>
  <cp:lastModifiedBy>Mia sam mia</cp:lastModifiedBy>
  <cp:revision>587</cp:revision>
  <cp:lastPrinted>2017-05-24T06:41:00Z</cp:lastPrinted>
  <dcterms:created xsi:type="dcterms:W3CDTF">2015-10-18T16:01:00Z</dcterms:created>
  <dcterms:modified xsi:type="dcterms:W3CDTF">2018-07-18T17:43:17Z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