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63"/>
  </p:notesMasterIdLst>
  <p:handoutMasterIdLst>
    <p:handoutMasterId r:id="rId64"/>
  </p:handoutMasterIdLst>
  <p:sldIdLst>
    <p:sldId id="260" r:id="rId3"/>
    <p:sldId id="265" r:id="rId4"/>
    <p:sldId id="420" r:id="rId5"/>
    <p:sldId id="421" r:id="rId6"/>
    <p:sldId id="451" r:id="rId7"/>
    <p:sldId id="448" r:id="rId8"/>
    <p:sldId id="426" r:id="rId9"/>
    <p:sldId id="427" r:id="rId10"/>
    <p:sldId id="428" r:id="rId11"/>
    <p:sldId id="449" r:id="rId12"/>
    <p:sldId id="468" r:id="rId13"/>
    <p:sldId id="469" r:id="rId14"/>
    <p:sldId id="450" r:id="rId15"/>
    <p:sldId id="422" r:id="rId16"/>
    <p:sldId id="452" r:id="rId17"/>
    <p:sldId id="453" r:id="rId18"/>
    <p:sldId id="457" r:id="rId19"/>
    <p:sldId id="454" r:id="rId20"/>
    <p:sldId id="455" r:id="rId21"/>
    <p:sldId id="423" r:id="rId22"/>
    <p:sldId id="446" r:id="rId23"/>
    <p:sldId id="445" r:id="rId24"/>
    <p:sldId id="458" r:id="rId25"/>
    <p:sldId id="459" r:id="rId26"/>
    <p:sldId id="460" r:id="rId27"/>
    <p:sldId id="461" r:id="rId28"/>
    <p:sldId id="430" r:id="rId29"/>
    <p:sldId id="463" r:id="rId30"/>
    <p:sldId id="464" r:id="rId31"/>
    <p:sldId id="465" r:id="rId32"/>
    <p:sldId id="466" r:id="rId33"/>
    <p:sldId id="470" r:id="rId34"/>
    <p:sldId id="434" r:id="rId35"/>
    <p:sldId id="472" r:id="rId36"/>
    <p:sldId id="471" r:id="rId37"/>
    <p:sldId id="473" r:id="rId38"/>
    <p:sldId id="467" r:id="rId39"/>
    <p:sldId id="477" r:id="rId40"/>
    <p:sldId id="476" r:id="rId41"/>
    <p:sldId id="509" r:id="rId42"/>
    <p:sldId id="479" r:id="rId43"/>
    <p:sldId id="480" r:id="rId44"/>
    <p:sldId id="481" r:id="rId45"/>
    <p:sldId id="482" r:id="rId46"/>
    <p:sldId id="483" r:id="rId47"/>
    <p:sldId id="484" r:id="rId48"/>
    <p:sldId id="485" r:id="rId49"/>
    <p:sldId id="486" r:id="rId50"/>
    <p:sldId id="462" r:id="rId51"/>
    <p:sldId id="501" r:id="rId52"/>
    <p:sldId id="502" r:id="rId53"/>
    <p:sldId id="505" r:id="rId54"/>
    <p:sldId id="506" r:id="rId55"/>
    <p:sldId id="504" r:id="rId56"/>
    <p:sldId id="507" r:id="rId57"/>
    <p:sldId id="508" r:id="rId58"/>
    <p:sldId id="503" r:id="rId59"/>
    <p:sldId id="511" r:id="rId60"/>
    <p:sldId id="510" r:id="rId61"/>
    <p:sldId id="419" r:id="rId62"/>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3399FF"/>
    <a:srgbClr val="000066"/>
    <a:srgbClr val="800000"/>
    <a:srgbClr val="FF9966"/>
    <a:srgbClr val="FFFFCC"/>
    <a:srgbClr val="CCFFFF"/>
    <a:srgbClr val="800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82" autoAdjust="0"/>
    <p:restoredTop sz="89054" autoAdjust="0"/>
  </p:normalViewPr>
  <p:slideViewPr>
    <p:cSldViewPr>
      <p:cViewPr>
        <p:scale>
          <a:sx n="75" d="100"/>
          <a:sy n="75" d="100"/>
        </p:scale>
        <p:origin x="-684" y="6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692" y="2832"/>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2017/9/25</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2017/9/25</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dirty="0"/>
          </a:p>
        </p:txBody>
      </p:sp>
    </p:spTree>
    <p:extLst>
      <p:ext uri="{BB962C8B-B14F-4D97-AF65-F5344CB8AC3E}">
        <p14:creationId xmlns="" xmlns:p14="http://schemas.microsoft.com/office/powerpoint/2010/main" val="377491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 xmlns:p14="http://schemas.microsoft.com/office/powerpoint/2010/main" val="746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 xmlns:p14="http://schemas.microsoft.com/office/powerpoint/2010/main" val="746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 xmlns:p14="http://schemas.microsoft.com/office/powerpoint/2010/main" val="7463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 xmlns:p14="http://schemas.microsoft.com/office/powerpoint/2010/main" val="746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zh-CN" altLang="en-US" dirty="0" smtClean="0"/>
              <a:t>硬件描述语言可以应用到设计的各个阶段，建模、仿真、验证、综合</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dirty="0"/>
          </a:p>
        </p:txBody>
      </p:sp>
    </p:spTree>
    <p:extLst>
      <p:ext uri="{BB962C8B-B14F-4D97-AF65-F5344CB8AC3E}">
        <p14:creationId xmlns="" xmlns:p14="http://schemas.microsoft.com/office/powerpoint/2010/main" val="377491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VHDL 1987 </a:t>
            </a:r>
            <a:r>
              <a:rPr lang="zh-CN" altLang="en-US" dirty="0" smtClean="0"/>
              <a:t>年</a:t>
            </a:r>
            <a:endParaRPr lang="en-US" altLang="zh-CN" dirty="0" smtClean="0"/>
          </a:p>
          <a:p>
            <a:r>
              <a:rPr lang="en-US" altLang="zh-CN" dirty="0" smtClean="0"/>
              <a:t>Verilog</a:t>
            </a:r>
            <a:r>
              <a:rPr lang="en-US" altLang="zh-CN" baseline="0" dirty="0" smtClean="0"/>
              <a:t>  1995 </a:t>
            </a:r>
            <a:r>
              <a:rPr lang="zh-CN" altLang="en-US" baseline="0" dirty="0" smtClean="0"/>
              <a:t>年</a:t>
            </a:r>
            <a:endParaRPr lang="en-US" altLang="zh-CN" baseline="0" dirty="0" smtClean="0"/>
          </a:p>
          <a:p>
            <a:endParaRPr lang="en-US" altLang="zh-CN" baseline="0" dirty="0" smtClean="0"/>
          </a:p>
          <a:p>
            <a:r>
              <a:rPr lang="en-US" altLang="zh-CN" baseline="0" dirty="0" smtClean="0"/>
              <a:t>VHDL</a:t>
            </a:r>
            <a:r>
              <a:rPr lang="zh-CN" altLang="en-US" baseline="0" dirty="0" smtClean="0"/>
              <a:t>，全称</a:t>
            </a:r>
            <a:r>
              <a:rPr lang="en-US" altLang="zh-CN" baseline="0" dirty="0" smtClean="0"/>
              <a:t>VHSIC HDL, very high speed integrated circuit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 xmlns:p14="http://schemas.microsoft.com/office/powerpoint/2010/main" val="377491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3200" dirty="0" smtClean="0">
                <a:cs typeface="宋体" charset="0"/>
              </a:rPr>
              <a:t>System Verilog </a:t>
            </a:r>
            <a:r>
              <a:rPr lang="zh-CN" altLang="en-US" sz="3200" dirty="0" smtClean="0">
                <a:cs typeface="宋体" charset="0"/>
              </a:rPr>
              <a:t>是 </a:t>
            </a:r>
            <a:r>
              <a:rPr lang="en-US" altLang="zh-CN" sz="3200" dirty="0" smtClean="0">
                <a:cs typeface="宋体" charset="0"/>
              </a:rPr>
              <a:t>Verilog</a:t>
            </a:r>
            <a:r>
              <a:rPr lang="zh-CN" altLang="en-US" sz="3200" dirty="0" smtClean="0">
                <a:cs typeface="宋体" charset="0"/>
              </a:rPr>
              <a:t>的扩展和延伸，适用于可重用的可综合的</a:t>
            </a:r>
            <a:r>
              <a:rPr lang="en-US" altLang="zh-CN" sz="3200" dirty="0" smtClean="0">
                <a:cs typeface="宋体" charset="0"/>
              </a:rPr>
              <a:t>IP</a:t>
            </a:r>
            <a:r>
              <a:rPr lang="zh-CN" altLang="en-US" sz="3200" dirty="0" smtClean="0">
                <a:cs typeface="宋体" charset="0"/>
              </a:rPr>
              <a:t>和可重用的验证改用</a:t>
            </a:r>
            <a:r>
              <a:rPr lang="en-US" altLang="zh-CN" sz="3200" dirty="0" smtClean="0">
                <a:cs typeface="宋体" charset="0"/>
              </a:rPr>
              <a:t>PI</a:t>
            </a:r>
            <a:r>
              <a:rPr lang="zh-CN" altLang="en-US" sz="3200" dirty="0" smtClean="0">
                <a:cs typeface="宋体" charset="0"/>
              </a:rPr>
              <a:t>设计，以及特大型（千万门级以上）基于</a:t>
            </a:r>
            <a:r>
              <a:rPr lang="en-US" altLang="zh-CN" sz="3200" dirty="0" smtClean="0">
                <a:cs typeface="宋体" charset="0"/>
              </a:rPr>
              <a:t>IP</a:t>
            </a:r>
            <a:r>
              <a:rPr lang="zh-CN" altLang="en-US" sz="3200" dirty="0" smtClean="0">
                <a:cs typeface="宋体" charset="0"/>
              </a:rPr>
              <a:t>的系统级设计和验证</a:t>
            </a:r>
            <a:endParaRPr lang="en-US" altLang="zh-CN" sz="3200" dirty="0" smtClean="0">
              <a:cs typeface="宋体" charset="0"/>
            </a:endParaRP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 xmlns:p14="http://schemas.microsoft.com/office/powerpoint/2010/main" val="139033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3200" dirty="0" smtClean="0">
                <a:cs typeface="宋体" charset="0"/>
              </a:rPr>
              <a:t>System Verilog </a:t>
            </a:r>
            <a:r>
              <a:rPr lang="zh-CN" altLang="en-US" sz="3200" dirty="0" smtClean="0">
                <a:cs typeface="宋体" charset="0"/>
              </a:rPr>
              <a:t>是 </a:t>
            </a:r>
            <a:r>
              <a:rPr lang="en-US" altLang="zh-CN" sz="3200" dirty="0" smtClean="0">
                <a:cs typeface="宋体" charset="0"/>
              </a:rPr>
              <a:t>Verilog</a:t>
            </a:r>
            <a:r>
              <a:rPr lang="zh-CN" altLang="en-US" sz="3200" dirty="0" smtClean="0">
                <a:cs typeface="宋体" charset="0"/>
              </a:rPr>
              <a:t>的扩展和延伸，适用于可重用的可综合的</a:t>
            </a:r>
            <a:r>
              <a:rPr lang="en-US" altLang="zh-CN" sz="3200" dirty="0" smtClean="0">
                <a:cs typeface="宋体" charset="0"/>
              </a:rPr>
              <a:t>IP</a:t>
            </a:r>
            <a:r>
              <a:rPr lang="zh-CN" altLang="en-US" sz="3200" dirty="0" smtClean="0">
                <a:cs typeface="宋体" charset="0"/>
              </a:rPr>
              <a:t>和可重用的验证改用</a:t>
            </a:r>
            <a:r>
              <a:rPr lang="en-US" altLang="zh-CN" sz="3200" dirty="0" smtClean="0">
                <a:cs typeface="宋体" charset="0"/>
              </a:rPr>
              <a:t>PI</a:t>
            </a:r>
            <a:r>
              <a:rPr lang="zh-CN" altLang="en-US" sz="3200" dirty="0" smtClean="0">
                <a:cs typeface="宋体" charset="0"/>
              </a:rPr>
              <a:t>设计，以及特大型（千万门级以上）基于</a:t>
            </a:r>
            <a:r>
              <a:rPr lang="en-US" altLang="zh-CN" sz="3200" dirty="0" smtClean="0">
                <a:cs typeface="宋体" charset="0"/>
              </a:rPr>
              <a:t>IP</a:t>
            </a:r>
            <a:r>
              <a:rPr lang="zh-CN" altLang="en-US" sz="3200" dirty="0" smtClean="0">
                <a:cs typeface="宋体" charset="0"/>
              </a:rPr>
              <a:t>的系统级设计和验证</a:t>
            </a:r>
            <a:endParaRPr lang="en-US" altLang="zh-CN" sz="3200" dirty="0" smtClean="0">
              <a:cs typeface="宋体" charset="0"/>
            </a:endParaRP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 xmlns:p14="http://schemas.microsoft.com/office/powerpoint/2010/main" val="139033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 xmlns:p14="http://schemas.microsoft.com/office/powerpoint/2010/main" val="139033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 xmlns:p14="http://schemas.microsoft.com/office/powerpoint/2010/main" val="139033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 xmlns:p14="http://schemas.microsoft.com/office/powerpoint/2010/main" val="47708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 xmlns:p14="http://schemas.microsoft.com/office/powerpoint/2010/main" val="74630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 xmlns:p14="http://schemas.microsoft.com/office/powerpoint/2010/main" val="387102605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6442205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6474016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 xmlns:p14="http://schemas.microsoft.com/office/powerpoint/2010/main" val="11585417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578488637"/>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2005593645"/>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73017278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326575392"/>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061676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06640527"/>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23390422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792088"/>
          </a:xfrm>
          <a:prstGeom prst="rect">
            <a:avLst/>
          </a:prstGeom>
        </p:spPr>
        <p:txBody>
          <a:bodyPr/>
          <a:lstStyle>
            <a:lvl1pPr>
              <a:defRPr sz="4000" b="1" baseline="0">
                <a:solidFill>
                  <a:schemeClr val="accent6">
                    <a:lumMod val="50000"/>
                  </a:schemeClr>
                </a:solidFill>
                <a:latin typeface="Times New Roman" pitchFamily="18" charset="0"/>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196752"/>
            <a:ext cx="8229600" cy="4569371"/>
          </a:xfrm>
          <a:prstGeom prst="rect">
            <a:avLst/>
          </a:prstGeom>
        </p:spPr>
        <p:txBody>
          <a:bodyPr/>
          <a:lstStyle>
            <a:lvl1pPr>
              <a:lnSpc>
                <a:spcPct val="110000"/>
              </a:lnSpc>
              <a:defRPr baseline="0">
                <a:latin typeface="Times New Roman" pitchFamily="18" charset="0"/>
                <a:ea typeface="+mj-ea"/>
              </a:defRPr>
            </a:lvl1pPr>
            <a:lvl2pPr>
              <a:lnSpc>
                <a:spcPct val="110000"/>
              </a:lnSpc>
              <a:defRPr baseline="0">
                <a:latin typeface="Times New Roman" pitchFamily="18" charset="0"/>
                <a:ea typeface="+mj-ea"/>
              </a:defRPr>
            </a:lvl2pPr>
            <a:lvl3pPr>
              <a:lnSpc>
                <a:spcPct val="110000"/>
              </a:lnSpc>
              <a:defRPr baseline="0">
                <a:latin typeface="Times New Roman" pitchFamily="18" charset="0"/>
                <a:ea typeface="+mj-ea"/>
              </a:defRPr>
            </a:lvl3pPr>
            <a:lvl4pPr>
              <a:lnSpc>
                <a:spcPct val="110000"/>
              </a:lnSpc>
              <a:defRPr baseline="0">
                <a:latin typeface="Times New Roman" pitchFamily="18" charset="0"/>
                <a:ea typeface="+mj-ea"/>
              </a:defRPr>
            </a:lvl4pPr>
            <a:lvl5pPr>
              <a:lnSpc>
                <a:spcPct val="110000"/>
              </a:lnSpc>
              <a:defRPr baseline="0">
                <a:latin typeface="Times New Roman" pitchFamily="18" charset="0"/>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21131659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61466822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727841520"/>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3556238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19382852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7881501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9127356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184509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841186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20330227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9497849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jpeg"/><Relationship Id="rId26" Type="http://schemas.openxmlformats.org/officeDocument/2006/relationships/image" Target="../media/image8.jpeg"/><Relationship Id="rId3" Type="http://schemas.openxmlformats.org/officeDocument/2006/relationships/slideLayout" Target="../slideLayouts/slideLayout3.xml"/><Relationship Id="rId21" Type="http://schemas.openxmlformats.org/officeDocument/2006/relationships/hyperlink" Target="http://photo.tlw.cn/7/JPEG/Vol_113/ER147_L.htm" TargetMode="Externa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hyperlink" Target="http://photo.tlw.cn/2/JPEG640/033/001_050/AH016_L.htm" TargetMode="External"/><Relationship Id="rId25" Type="http://schemas.openxmlformats.org/officeDocument/2006/relationships/image" Target="../media/image7.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jpeg"/><Relationship Id="rId5" Type="http://schemas.openxmlformats.org/officeDocument/2006/relationships/slideLayout" Target="../slideLayouts/slideLayout5.xml"/><Relationship Id="rId15" Type="http://schemas.openxmlformats.org/officeDocument/2006/relationships/hyperlink" Target="http://photo.tlw.cn/7/JPEG/Vol_113/ER004_L.htm" TargetMode="External"/><Relationship Id="rId23" Type="http://schemas.openxmlformats.org/officeDocument/2006/relationships/hyperlink" Target="http://photo.tlw.cn/5/JPEG640/087/151_200/DP151_L.htm" TargetMode="External"/><Relationship Id="rId10" Type="http://schemas.openxmlformats.org/officeDocument/2006/relationships/slideLayout" Target="../slideLayouts/slideLayout10.xml"/><Relationship Id="rId19" Type="http://schemas.openxmlformats.org/officeDocument/2006/relationships/hyperlink" Target="http://photo.tlw.cn/7/JPEG/Vol_117/EV032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 Id="rId22"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image" Target="../media/image3.jpeg"/><Relationship Id="rId26" Type="http://schemas.openxmlformats.org/officeDocument/2006/relationships/image" Target="../media/image8.jpeg"/><Relationship Id="rId3" Type="http://schemas.openxmlformats.org/officeDocument/2006/relationships/slideLayout" Target="../slideLayouts/slideLayout14.xml"/><Relationship Id="rId21" Type="http://schemas.openxmlformats.org/officeDocument/2006/relationships/hyperlink" Target="http://photo.tlw.cn/7/JPEG/Vol_113/ER147_L.htm" TargetMode="Externa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photo.tlw.cn/2/JPEG640/033/001_050/AH016_L.htm" TargetMode="External"/><Relationship Id="rId25" Type="http://schemas.openxmlformats.org/officeDocument/2006/relationships/image" Target="../media/image7.jpeg"/><Relationship Id="rId2" Type="http://schemas.openxmlformats.org/officeDocument/2006/relationships/slideLayout" Target="../slideLayouts/slideLayout13.xml"/><Relationship Id="rId16" Type="http://schemas.openxmlformats.org/officeDocument/2006/relationships/image" Target="../media/image2.jpeg"/><Relationship Id="rId20"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6.jpeg"/><Relationship Id="rId5" Type="http://schemas.openxmlformats.org/officeDocument/2006/relationships/slideLayout" Target="../slideLayouts/slideLayout16.xml"/><Relationship Id="rId15" Type="http://schemas.openxmlformats.org/officeDocument/2006/relationships/hyperlink" Target="http://photo.tlw.cn/7/JPEG/Vol_113/ER004_L.htm" TargetMode="External"/><Relationship Id="rId23" Type="http://schemas.openxmlformats.org/officeDocument/2006/relationships/hyperlink" Target="http://photo.tlw.cn/5/JPEG640/087/151_200/DP151_L.htm" TargetMode="External"/><Relationship Id="rId10" Type="http://schemas.openxmlformats.org/officeDocument/2006/relationships/slideLayout" Target="../slideLayouts/slideLayout21.xml"/><Relationship Id="rId19" Type="http://schemas.openxmlformats.org/officeDocument/2006/relationships/hyperlink" Target="http://photo.tlw.cn/7/JPEG/Vol_117/EV032_L.htm"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 Id="rId22"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p:oleObj spid="_x0000_s1381" name="Image" r:id="rId14" imgW="11881398" imgH="3303918" progId="">
              <p:embed/>
            </p:oleObj>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5"/>
          </p:cNvPr>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1" name="Picture 47" descr="AH016_T">
            <a:hlinkClick r:id="rId17"/>
          </p:cNvPr>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48" descr="EV032_T">
            <a:hlinkClick r:id="rId19"/>
          </p:cNvPr>
          <p:cNvPicPr preferRelativeResize="0">
            <a:picLocks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51" descr="ER147_T">
            <a:hlinkClick r:id="rId21"/>
          </p:cNvPr>
          <p:cNvPicPr>
            <a:picLocks noChangeAspect="1" noChangeArrowheads="1"/>
          </p:cNvPicPr>
          <p:nvPr/>
        </p:nvPicPr>
        <p:blipFill>
          <a:blip r:embed="rId22" cstate="print">
            <a:extLst>
              <a:ext uri="{28A0092B-C50C-407E-A947-70E740481C1C}">
                <a14:useLocalDpi xmlns=""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52" descr="DP151_T">
            <a:hlinkClick r:id="rId23"/>
          </p:cNvPr>
          <p:cNvPicPr>
            <a:picLocks noChangeAspect="1" noChangeArrowheads="1"/>
          </p:cNvPicPr>
          <p:nvPr/>
        </p:nvPicPr>
        <p:blipFill>
          <a:blip r:embed="rId24" cstate="print">
            <a:extLst>
              <a:ext uri="{28A0092B-C50C-407E-A947-70E740481C1C}">
                <a14:useLocalDpi xmlns=""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5" cstate="print">
            <a:extLst>
              <a:ext uri="{28A0092B-C50C-407E-A947-70E740481C1C}">
                <a14:useLocalDpi xmlns=""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6" cstate="print">
            <a:extLst>
              <a:ext uri="{28A0092B-C50C-407E-A947-70E740481C1C}">
                <a14:useLocalDpi xmlns=""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p:oleObj spid="_x0000_s4482" name="Image" r:id="rId14" imgW="11881398" imgH="3303918" progId="">
              <p:embed/>
            </p:oleObj>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5"/>
          </p:cNvPr>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4" name="Picture 47" descr="AH016_T">
            <a:hlinkClick r:id="rId17"/>
          </p:cNvPr>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5" name="Picture 48" descr="EV032_T">
            <a:hlinkClick r:id="rId19"/>
          </p:cNvPr>
          <p:cNvPicPr preferRelativeResize="0">
            <a:picLocks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6" name="Picture 51" descr="ER147_T">
            <a:hlinkClick r:id="rId21"/>
          </p:cNvPr>
          <p:cNvPicPr>
            <a:picLocks noChangeAspect="1" noChangeArrowheads="1"/>
          </p:cNvPicPr>
          <p:nvPr/>
        </p:nvPicPr>
        <p:blipFill>
          <a:blip r:embed="rId22" cstate="print">
            <a:extLst>
              <a:ext uri="{28A0092B-C50C-407E-A947-70E740481C1C}">
                <a14:useLocalDpi xmlns=""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7" name="Picture 52" descr="DP151_T">
            <a:hlinkClick r:id="rId23"/>
          </p:cNvPr>
          <p:cNvPicPr>
            <a:picLocks noChangeAspect="1" noChangeArrowheads="1"/>
          </p:cNvPicPr>
          <p:nvPr/>
        </p:nvPicPr>
        <p:blipFill>
          <a:blip r:embed="rId24" cstate="print">
            <a:extLst>
              <a:ext uri="{28A0092B-C50C-407E-A947-70E740481C1C}">
                <a14:useLocalDpi xmlns=""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5" cstate="print">
            <a:extLst>
              <a:ext uri="{28A0092B-C50C-407E-A947-70E740481C1C}">
                <a14:useLocalDpi xmlns=""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6" cstate="print">
            <a:extLst>
              <a:ext uri="{28A0092B-C50C-407E-A947-70E740481C1C}">
                <a14:useLocalDpi xmlns=""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9600" smtClean="0">
                <a:solidFill>
                  <a:srgbClr val="0070C0"/>
                </a:solidFill>
              </a:rPr>
              <a:t>数字电路</a:t>
            </a:r>
            <a:endParaRPr lang="zh-CN" altLang="en-US" sz="9600" dirty="0">
              <a:solidFill>
                <a:srgbClr val="0070C0"/>
              </a:solidFill>
            </a:endParaRPr>
          </a:p>
        </p:txBody>
      </p:sp>
      <p:sp>
        <p:nvSpPr>
          <p:cNvPr id="4" name="标题 1"/>
          <p:cNvSpPr>
            <a:spLocks noGrp="1"/>
          </p:cNvSpPr>
          <p:nvPr/>
        </p:nvSpPr>
        <p:spPr>
          <a:xfrm>
            <a:off x="619944" y="3869432"/>
            <a:ext cx="8229600" cy="136815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dirty="0" smtClean="0">
                <a:solidFill>
                  <a:schemeClr val="tx1"/>
                </a:solidFill>
              </a:rPr>
              <a:t>中国科学院计算技术研究所</a:t>
            </a:r>
            <a:endParaRPr lang="en-US" altLang="zh-CN" sz="2800" dirty="0" smtClean="0">
              <a:solidFill>
                <a:schemeClr val="tx1"/>
              </a:solidFill>
            </a:endParaRPr>
          </a:p>
          <a:p>
            <a:r>
              <a:rPr lang="zh-CN" altLang="en-US" sz="2800" dirty="0">
                <a:solidFill>
                  <a:schemeClr val="tx1"/>
                </a:solidFill>
              </a:rPr>
              <a:t>范东睿</a:t>
            </a:r>
            <a:endParaRPr lang="en-US" altLang="zh-CN" sz="2800" dirty="0" smtClean="0">
              <a:solidFill>
                <a:schemeClr val="tx1"/>
              </a:solidFill>
            </a:endParaRPr>
          </a:p>
          <a:p>
            <a:r>
              <a:rPr lang="en-US" altLang="zh-CN" sz="2800" dirty="0" smtClean="0">
                <a:solidFill>
                  <a:schemeClr val="tx1"/>
                </a:solidFill>
              </a:rPr>
              <a:t>fandr@ict.ac.cn</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smtClean="0"/>
              <a:t>和</a:t>
            </a:r>
            <a:r>
              <a:rPr lang="en-US" altLang="zh-CN" dirty="0" smtClean="0"/>
              <a:t>Verilog</a:t>
            </a:r>
          </a:p>
          <a:p>
            <a:pPr lvl="1"/>
            <a:r>
              <a:rPr lang="en-US" altLang="zh-CN" dirty="0" smtClean="0"/>
              <a:t>C</a:t>
            </a:r>
            <a:r>
              <a:rPr lang="zh-CN" altLang="en-US" dirty="0" smtClean="0"/>
              <a:t>语言：常用于做基础算法的描述和验证。</a:t>
            </a:r>
            <a:endParaRPr lang="zh-CN" altLang="en-US" dirty="0"/>
          </a:p>
        </p:txBody>
      </p:sp>
    </p:spTree>
    <p:extLst>
      <p:ext uri="{BB962C8B-B14F-4D97-AF65-F5344CB8AC3E}">
        <p14:creationId xmlns="" xmlns:p14="http://schemas.microsoft.com/office/powerpoint/2010/main" val="12977349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smtClean="0"/>
              <a:t>和</a:t>
            </a:r>
            <a:r>
              <a:rPr lang="en-US" altLang="zh-CN" dirty="0" smtClean="0"/>
              <a:t>Verilog</a:t>
            </a:r>
          </a:p>
          <a:p>
            <a:pPr lvl="1"/>
            <a:r>
              <a:rPr lang="zh-CN" altLang="en-US" dirty="0" smtClean="0"/>
              <a:t>关键字和控制结构</a:t>
            </a:r>
            <a:endParaRPr lang="en-US" altLang="zh-CN" dirty="0" smtClean="0"/>
          </a:p>
        </p:txBody>
      </p:sp>
      <p:graphicFrame>
        <p:nvGraphicFramePr>
          <p:cNvPr id="2" name="表格 1"/>
          <p:cNvGraphicFramePr>
            <a:graphicFrameLocks noGrp="1"/>
          </p:cNvGraphicFramePr>
          <p:nvPr>
            <p:extLst>
              <p:ext uri="{D42A27DB-BD31-4B8C-83A1-F6EECF244321}">
                <p14:modId xmlns="" xmlns:p14="http://schemas.microsoft.com/office/powerpoint/2010/main" val="1243728124"/>
              </p:ext>
            </p:extLst>
          </p:nvPr>
        </p:nvGraphicFramePr>
        <p:xfrm>
          <a:off x="971600" y="2636912"/>
          <a:ext cx="6840760" cy="3413760"/>
        </p:xfrm>
        <a:graphic>
          <a:graphicData uri="http://schemas.openxmlformats.org/drawingml/2006/table">
            <a:tbl>
              <a:tblPr>
                <a:tableStyleId>{68D230F3-CF80-4859-8CE7-A43EE81993B5}</a:tableStyleId>
              </a:tblPr>
              <a:tblGrid>
                <a:gridCol w="2632232"/>
                <a:gridCol w="4208528"/>
              </a:tblGrid>
              <a:tr h="270043">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      C                                       </a:t>
                      </a:r>
                      <a:endParaRPr lang="zh-CN" sz="24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indent="398145" algn="ctr">
                        <a:spcAft>
                          <a:spcPts val="0"/>
                        </a:spcAft>
                      </a:pPr>
                      <a:r>
                        <a:rPr lang="en-US" sz="2400" kern="100" dirty="0">
                          <a:effectLst/>
                          <a:latin typeface="Times New Roman" panose="02020603050405020304" pitchFamily="18" charset="0"/>
                          <a:cs typeface="Times New Roman" panose="02020603050405020304" pitchFamily="18" charset="0"/>
                        </a:rPr>
                        <a:t>Verilog</a:t>
                      </a:r>
                      <a:endParaRPr lang="zh-CN" sz="2400" b="1" kern="1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70043">
                <a:tc>
                  <a:txBody>
                    <a:bodyPr/>
                    <a:lstStyle/>
                    <a:p>
                      <a:pPr algn="just">
                        <a:spcAft>
                          <a:spcPts val="0"/>
                        </a:spcAft>
                      </a:pPr>
                      <a:r>
                        <a:rPr lang="en-US" sz="2000" kern="100" dirty="0" smtClean="0">
                          <a:effectLst/>
                          <a:latin typeface="Times New Roman" panose="02020603050405020304" pitchFamily="18" charset="0"/>
                          <a:cs typeface="Times New Roman" panose="02020603050405020304" pitchFamily="18" charset="0"/>
                        </a:rPr>
                        <a:t>      function</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indent="398145" algn="just">
                        <a:spcAft>
                          <a:spcPts val="0"/>
                        </a:spcAft>
                      </a:pPr>
                      <a:r>
                        <a:rPr lang="en-US" sz="2000" kern="100" dirty="0" smtClean="0">
                          <a:effectLst/>
                          <a:latin typeface="Times New Roman" panose="02020603050405020304" pitchFamily="18" charset="0"/>
                          <a:cs typeface="Times New Roman" panose="02020603050405020304" pitchFamily="18" charset="0"/>
                        </a:rPr>
                        <a:t>module</a:t>
                      </a:r>
                      <a:r>
                        <a:rPr lang="en-US" sz="2000" kern="100" dirty="0">
                          <a:effectLst/>
                          <a:latin typeface="Times New Roman" panose="02020603050405020304" pitchFamily="18" charset="0"/>
                          <a:cs typeface="Times New Roman" panose="02020603050405020304" pitchFamily="18" charset="0"/>
                        </a:rPr>
                        <a:t>, function, task </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if-then-else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if-then-else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Case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Case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begin, end</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For</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For</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While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While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Break</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Disable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Define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Define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Int</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Int</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Printf</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dirty="0">
                          <a:effectLst/>
                          <a:latin typeface="Times New Roman" panose="02020603050405020304" pitchFamily="18" charset="0"/>
                          <a:cs typeface="Times New Roman" panose="02020603050405020304" pitchFamily="18" charset="0"/>
                        </a:rPr>
                        <a:t>monitor, </a:t>
                      </a:r>
                      <a:r>
                        <a:rPr lang="en-US" sz="2000" kern="100" dirty="0" err="1">
                          <a:effectLst/>
                          <a:latin typeface="Times New Roman" panose="02020603050405020304" pitchFamily="18" charset="0"/>
                          <a:cs typeface="Times New Roman" panose="02020603050405020304" pitchFamily="18" charset="0"/>
                        </a:rPr>
                        <a:t>display,strobe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 xmlns:p14="http://schemas.microsoft.com/office/powerpoint/2010/main" val="19413169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smtClean="0"/>
              <a:t>和</a:t>
            </a:r>
            <a:r>
              <a:rPr lang="en-US" altLang="zh-CN" dirty="0" smtClean="0"/>
              <a:t>Verilog</a:t>
            </a:r>
          </a:p>
          <a:p>
            <a:pPr lvl="1"/>
            <a:r>
              <a:rPr lang="zh-CN" altLang="en-US" dirty="0" smtClean="0"/>
              <a:t>运算符</a:t>
            </a:r>
            <a:endParaRPr lang="en-US" altLang="zh-CN" dirty="0" smtClean="0"/>
          </a:p>
        </p:txBody>
      </p:sp>
      <p:graphicFrame>
        <p:nvGraphicFramePr>
          <p:cNvPr id="5" name="表格 4"/>
          <p:cNvGraphicFramePr>
            <a:graphicFrameLocks noGrp="1"/>
          </p:cNvGraphicFramePr>
          <p:nvPr>
            <p:extLst>
              <p:ext uri="{D42A27DB-BD31-4B8C-83A1-F6EECF244321}">
                <p14:modId xmlns="" xmlns:p14="http://schemas.microsoft.com/office/powerpoint/2010/main" val="3019913115"/>
              </p:ext>
            </p:extLst>
          </p:nvPr>
        </p:nvGraphicFramePr>
        <p:xfrm>
          <a:off x="323528" y="2564904"/>
          <a:ext cx="8424936" cy="3596640"/>
        </p:xfrm>
        <a:graphic>
          <a:graphicData uri="http://schemas.openxmlformats.org/drawingml/2006/table">
            <a:tbl>
              <a:tblPr>
                <a:tableStyleId>{68D230F3-CF80-4859-8CE7-A43EE81993B5}</a:tableStyleId>
              </a:tblPr>
              <a:tblGrid>
                <a:gridCol w="1320147"/>
                <a:gridCol w="1320147"/>
                <a:gridCol w="1320147"/>
                <a:gridCol w="1320147"/>
                <a:gridCol w="1320147"/>
                <a:gridCol w="1824201"/>
              </a:tblGrid>
              <a:tr h="0">
                <a:tc>
                  <a:txBody>
                    <a:bodyPr/>
                    <a:lstStyle/>
                    <a:p>
                      <a:pPr algn="ctr">
                        <a:spcAft>
                          <a:spcPts val="0"/>
                        </a:spcAft>
                      </a:pPr>
                      <a:r>
                        <a:rPr lang="en-US" sz="2000" kern="100" dirty="0">
                          <a:effectLst/>
                        </a:rPr>
                        <a:t>     C</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C</a:t>
                      </a:r>
                      <a:endParaRPr lang="zh-CN" sz="2000" b="1"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r>
              <a:tr h="17843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乘</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小于等于</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r>
              <a:tr h="18986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除</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等于</a:t>
                      </a:r>
                      <a:endParaRPr lang="zh-CN" sz="1800" kern="100" dirty="0">
                        <a:effectLst/>
                        <a:latin typeface="Times New Roman"/>
                        <a:ea typeface="宋体"/>
                      </a:endParaRPr>
                    </a:p>
                  </a:txBody>
                  <a:tcPr marL="68580" marR="68580" marT="0" marB="0"/>
                </a:tc>
              </a:tr>
              <a:tr h="19240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加</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不等于</a:t>
                      </a:r>
                      <a:endParaRPr lang="zh-CN" sz="1800" kern="100" dirty="0">
                        <a:effectLst/>
                        <a:latin typeface="Times New Roman"/>
                        <a:ea typeface="宋体"/>
                      </a:endParaRPr>
                    </a:p>
                  </a:txBody>
                  <a:tcPr marL="68580" marR="68580" marT="0" marB="0"/>
                </a:tc>
              </a:tr>
              <a:tr h="186055">
                <a:tc>
                  <a:txBody>
                    <a:bodyPr/>
                    <a:lstStyle/>
                    <a:p>
                      <a:pPr algn="ctr">
                        <a:spcAft>
                          <a:spcPts val="0"/>
                        </a:spcAft>
                      </a:pPr>
                      <a:r>
                        <a:rPr lang="en-US" sz="1800" kern="100">
                          <a:effectLst/>
                        </a:rPr>
                        <a:t>      -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减</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位反相</a:t>
                      </a:r>
                      <a:endParaRPr lang="zh-CN" sz="1800" kern="100" dirty="0">
                        <a:effectLst/>
                        <a:latin typeface="Times New Roman"/>
                        <a:ea typeface="宋体"/>
                      </a:endParaRPr>
                    </a:p>
                  </a:txBody>
                  <a:tcPr marL="68580" marR="68580" marT="0" marB="0"/>
                </a:tc>
              </a:tr>
              <a:tr h="197485">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取模</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&amp;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&amp;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按位逻辑与</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反逻辑</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按位逻辑或</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&amp;&amp;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&amp;&amp;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逻辑且</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按位逻辑异或</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逻辑或</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按位逻辑同或</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大于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&gt;&gt;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&gt;&gt;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右移</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&lt;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&lt;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小于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&lt;&lt;</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&lt;&lt;</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左移</a:t>
                      </a:r>
                      <a:endParaRPr lang="zh-CN" sz="1800" kern="100" dirty="0">
                        <a:effectLst/>
                        <a:latin typeface="Times New Roman"/>
                        <a:ea typeface="宋体"/>
                      </a:endParaRPr>
                    </a:p>
                  </a:txBody>
                  <a:tcPr marL="68580" marR="68580" marT="0" marB="0"/>
                </a:tc>
              </a:tr>
              <a:tr h="0">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大于等于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smtClean="0">
                          <a:effectLst/>
                        </a:rPr>
                        <a:t>同等</a:t>
                      </a:r>
                      <a:r>
                        <a:rPr lang="zh-CN" altLang="en-US" sz="1800" kern="100" dirty="0" smtClean="0">
                          <a:effectLst/>
                        </a:rPr>
                        <a:t>于</a:t>
                      </a:r>
                      <a:r>
                        <a:rPr lang="en-US" sz="1800" kern="100" dirty="0" smtClean="0">
                          <a:effectLst/>
                        </a:rPr>
                        <a:t>if-else</a:t>
                      </a:r>
                      <a:r>
                        <a:rPr lang="zh-CN" sz="1800" kern="100" dirty="0">
                          <a:effectLst/>
                        </a:rPr>
                        <a:t>敘述</a:t>
                      </a:r>
                      <a:endParaRPr lang="zh-CN" sz="1800" kern="100" dirty="0">
                        <a:effectLst/>
                        <a:latin typeface="Times New Roman"/>
                        <a:ea typeface="宋体"/>
                      </a:endParaRPr>
                    </a:p>
                  </a:txBody>
                  <a:tcPr marL="68580" marR="68580" marT="0" marB="0"/>
                </a:tc>
              </a:tr>
            </a:tbl>
          </a:graphicData>
        </a:graphic>
      </p:graphicFrame>
    </p:spTree>
    <p:extLst>
      <p:ext uri="{BB962C8B-B14F-4D97-AF65-F5344CB8AC3E}">
        <p14:creationId xmlns="" xmlns:p14="http://schemas.microsoft.com/office/powerpoint/2010/main" val="39022908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smtClean="0"/>
              <a:t>和</a:t>
            </a:r>
            <a:r>
              <a:rPr lang="en-US" altLang="zh-CN" dirty="0" smtClean="0"/>
              <a:t>Verilog</a:t>
            </a:r>
          </a:p>
          <a:p>
            <a:pPr lvl="1"/>
            <a:r>
              <a:rPr lang="en-US" altLang="zh-CN" dirty="0" smtClean="0"/>
              <a:t>C</a:t>
            </a:r>
            <a:r>
              <a:rPr lang="zh-CN" altLang="en-US" dirty="0" smtClean="0"/>
              <a:t>语言：最为广泛的编程语言，编译环境可靠，语法完备，缺陷较少。</a:t>
            </a:r>
            <a:endParaRPr lang="en-US" altLang="zh-CN" dirty="0" smtClean="0"/>
          </a:p>
          <a:p>
            <a:pPr lvl="1"/>
            <a:r>
              <a:rPr lang="en-US" altLang="zh-CN" dirty="0" smtClean="0"/>
              <a:t>Verilog</a:t>
            </a:r>
            <a:r>
              <a:rPr lang="zh-CN" altLang="en-US" dirty="0" smtClean="0"/>
              <a:t>语言：针对硬件描述。</a:t>
            </a:r>
            <a:endParaRPr lang="en-US" altLang="zh-CN" dirty="0" smtClean="0"/>
          </a:p>
        </p:txBody>
      </p:sp>
    </p:spTree>
    <p:extLst>
      <p:ext uri="{BB962C8B-B14F-4D97-AF65-F5344CB8AC3E}">
        <p14:creationId xmlns="" xmlns:p14="http://schemas.microsoft.com/office/powerpoint/2010/main" val="32486317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dirty="0" smtClean="0"/>
              <a:t>概述</a:t>
            </a:r>
            <a:endParaRPr lang="en-US" altLang="zh-CN" dirty="0" smtClean="0"/>
          </a:p>
          <a:p>
            <a:r>
              <a:rPr lang="en-US" altLang="zh-CN" b="1" dirty="0"/>
              <a:t>Verilog HDL</a:t>
            </a:r>
            <a:r>
              <a:rPr lang="zh-CN" altLang="en-US" b="1" dirty="0" smtClean="0"/>
              <a:t>简介</a:t>
            </a:r>
            <a:endParaRPr lang="en-US" altLang="zh-CN" b="1" dirty="0" smtClean="0"/>
          </a:p>
          <a:p>
            <a:r>
              <a:rPr lang="zh-CN" altLang="en-US" dirty="0" smtClean="0"/>
              <a:t>用</a:t>
            </a:r>
            <a:r>
              <a:rPr lang="en-US" altLang="zh-CN" dirty="0" smtClean="0"/>
              <a:t>Verilog HDL</a:t>
            </a:r>
            <a:r>
              <a:rPr lang="zh-CN" altLang="en-US" dirty="0" smtClean="0"/>
              <a:t>描述逻辑电路的实例</a:t>
            </a:r>
            <a:endParaRPr lang="zh-CN" altLang="en-US" dirty="0"/>
          </a:p>
        </p:txBody>
      </p:sp>
    </p:spTree>
    <p:extLst>
      <p:ext uri="{BB962C8B-B14F-4D97-AF65-F5344CB8AC3E}">
        <p14:creationId xmlns="" xmlns:p14="http://schemas.microsoft.com/office/powerpoint/2010/main" val="1420147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smtClean="0"/>
              <a:t>发展历史</a:t>
            </a:r>
            <a:endParaRPr lang="en-US" altLang="zh-CN" dirty="0" smtClean="0"/>
          </a:p>
          <a:p>
            <a:endParaRPr lang="en-US" altLang="zh-CN" dirty="0" smtClean="0"/>
          </a:p>
        </p:txBody>
      </p:sp>
      <p:graphicFrame>
        <p:nvGraphicFramePr>
          <p:cNvPr id="2" name="对象 1"/>
          <p:cNvGraphicFramePr>
            <a:graphicFrameLocks noChangeAspect="1"/>
          </p:cNvGraphicFramePr>
          <p:nvPr>
            <p:extLst>
              <p:ext uri="{D42A27DB-BD31-4B8C-83A1-F6EECF244321}">
                <p14:modId xmlns="" xmlns:p14="http://schemas.microsoft.com/office/powerpoint/2010/main" val="2750376577"/>
              </p:ext>
            </p:extLst>
          </p:nvPr>
        </p:nvGraphicFramePr>
        <p:xfrm>
          <a:off x="0" y="1772816"/>
          <a:ext cx="9025996" cy="5460802"/>
        </p:xfrm>
        <a:graphic>
          <a:graphicData uri="http://schemas.openxmlformats.org/presentationml/2006/ole">
            <p:oleObj spid="_x0000_s5156" name="Picture" r:id="rId3" imgW="6065640" imgH="3764160" progId="Word.Picture.8">
              <p:embed/>
            </p:oleObj>
          </a:graphicData>
        </a:graphic>
      </p:graphicFrame>
    </p:spTree>
    <p:extLst>
      <p:ext uri="{BB962C8B-B14F-4D97-AF65-F5344CB8AC3E}">
        <p14:creationId xmlns="" xmlns:p14="http://schemas.microsoft.com/office/powerpoint/2010/main" val="7714524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smtClean="0"/>
              <a:t>可以在</a:t>
            </a:r>
            <a:r>
              <a:rPr lang="en-US" altLang="zh-CN" dirty="0" smtClean="0"/>
              <a:t>4</a:t>
            </a:r>
            <a:r>
              <a:rPr lang="zh-CN" altLang="en-US" dirty="0" smtClean="0"/>
              <a:t>个层次描述设计</a:t>
            </a:r>
            <a:endParaRPr lang="en-US" altLang="zh-CN" dirty="0" smtClean="0"/>
          </a:p>
          <a:p>
            <a:pPr lvl="1"/>
            <a:r>
              <a:rPr lang="zh-CN" altLang="en-US" dirty="0" smtClean="0"/>
              <a:t>算法级 </a:t>
            </a:r>
            <a:r>
              <a:rPr lang="en-US" altLang="zh-CN" dirty="0" smtClean="0"/>
              <a:t>algorithm-level: </a:t>
            </a:r>
            <a:r>
              <a:rPr lang="zh-CN" altLang="en-US" dirty="0" smtClean="0"/>
              <a:t>用语言提供的高级结构能够实现算法运行的模型，非常像</a:t>
            </a:r>
            <a:r>
              <a:rPr lang="en-US" altLang="zh-CN" dirty="0" smtClean="0"/>
              <a:t>C</a:t>
            </a:r>
            <a:r>
              <a:rPr lang="zh-CN" altLang="en-US" dirty="0" smtClean="0"/>
              <a:t>语言，如</a:t>
            </a:r>
            <a:r>
              <a:rPr lang="en-US" altLang="zh-CN" dirty="0" smtClean="0"/>
              <a:t>if, case, for</a:t>
            </a:r>
            <a:r>
              <a:rPr lang="zh-CN" altLang="en-US" dirty="0" smtClean="0"/>
              <a:t>等</a:t>
            </a:r>
            <a:endParaRPr lang="en-US" altLang="zh-CN" dirty="0" smtClean="0"/>
          </a:p>
          <a:p>
            <a:pPr lvl="1"/>
            <a:r>
              <a:rPr lang="zh-CN" altLang="en-US" dirty="0"/>
              <a:t>寄存器传输</a:t>
            </a:r>
            <a:r>
              <a:rPr lang="zh-CN" altLang="en-US" dirty="0" smtClean="0"/>
              <a:t>级</a:t>
            </a:r>
            <a:r>
              <a:rPr lang="en-US" altLang="zh-CN" dirty="0"/>
              <a:t> </a:t>
            </a:r>
            <a:r>
              <a:rPr lang="en-US" altLang="zh-CN" dirty="0" smtClean="0"/>
              <a:t>register transfer level: </a:t>
            </a:r>
            <a:r>
              <a:rPr lang="zh-CN" altLang="en-US" dirty="0" smtClean="0"/>
              <a:t>描述数据在寄存器之间的流动和如何处理、控制这些数据流动的模型</a:t>
            </a:r>
            <a:endParaRPr lang="en-US" altLang="zh-CN" dirty="0" smtClean="0"/>
          </a:p>
        </p:txBody>
      </p:sp>
    </p:spTree>
    <p:extLst>
      <p:ext uri="{BB962C8B-B14F-4D97-AF65-F5344CB8AC3E}">
        <p14:creationId xmlns="" xmlns:p14="http://schemas.microsoft.com/office/powerpoint/2010/main" val="16234020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smtClean="0"/>
              <a:t>应用</a:t>
            </a:r>
            <a:endParaRPr lang="en-US" altLang="zh-CN" dirty="0" smtClean="0"/>
          </a:p>
          <a:p>
            <a:pPr lvl="1"/>
            <a:r>
              <a:rPr lang="zh-CN" altLang="en-US" dirty="0" smtClean="0"/>
              <a:t>门级 </a:t>
            </a:r>
            <a:r>
              <a:rPr lang="en-US" altLang="zh-CN" dirty="0" smtClean="0"/>
              <a:t>gate-level: </a:t>
            </a:r>
            <a:r>
              <a:rPr lang="zh-CN" altLang="en-US" dirty="0" smtClean="0"/>
              <a:t>描述逻辑门以及逻辑门之间连接的模型， 如与门、或门等</a:t>
            </a:r>
            <a:endParaRPr lang="en-US" altLang="zh-CN" dirty="0" smtClean="0"/>
          </a:p>
          <a:p>
            <a:pPr lvl="1"/>
            <a:r>
              <a:rPr lang="zh-CN" altLang="en-US" dirty="0"/>
              <a:t>电路</a:t>
            </a:r>
            <a:r>
              <a:rPr lang="zh-CN" altLang="en-US" dirty="0" smtClean="0"/>
              <a:t>开关级 </a:t>
            </a:r>
            <a:r>
              <a:rPr lang="en-US" altLang="zh-CN" dirty="0" smtClean="0"/>
              <a:t>switch-level: </a:t>
            </a:r>
            <a:r>
              <a:rPr lang="zh-CN" altLang="en-US" dirty="0" smtClean="0"/>
              <a:t>描述器件中</a:t>
            </a:r>
            <a:r>
              <a:rPr lang="en-US" altLang="zh-CN" dirty="0" smtClean="0"/>
              <a:t>MOS</a:t>
            </a:r>
            <a:r>
              <a:rPr lang="zh-CN" altLang="en-US" dirty="0" smtClean="0"/>
              <a:t>管之间连接的模型</a:t>
            </a:r>
            <a:endParaRPr lang="en-US" altLang="zh-CN" dirty="0" smtClean="0"/>
          </a:p>
        </p:txBody>
      </p:sp>
    </p:spTree>
    <p:extLst>
      <p:ext uri="{BB962C8B-B14F-4D97-AF65-F5344CB8AC3E}">
        <p14:creationId xmlns="" xmlns:p14="http://schemas.microsoft.com/office/powerpoint/2010/main" val="313181073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zh-CN" altLang="en-US" dirty="0"/>
          </a:p>
        </p:txBody>
      </p:sp>
      <p:sp>
        <p:nvSpPr>
          <p:cNvPr id="4" name="内容占位符 3"/>
          <p:cNvSpPr>
            <a:spLocks noGrp="1"/>
          </p:cNvSpPr>
          <p:nvPr>
            <p:ph idx="1"/>
          </p:nvPr>
        </p:nvSpPr>
        <p:spPr/>
        <p:txBody>
          <a:bodyPr/>
          <a:lstStyle/>
          <a:p>
            <a:r>
              <a:rPr lang="zh-CN" altLang="en-US" dirty="0" smtClean="0"/>
              <a:t>设计流程</a:t>
            </a:r>
            <a:endParaRPr lang="en-US" altLang="zh-CN" dirty="0" smtClean="0"/>
          </a:p>
          <a:p>
            <a:pPr lvl="1"/>
            <a:r>
              <a:rPr lang="zh-CN" altLang="en-US" dirty="0" smtClean="0"/>
              <a:t>自顶向下（</a:t>
            </a:r>
            <a:r>
              <a:rPr lang="en-US" altLang="zh-CN" dirty="0" smtClean="0"/>
              <a:t>Top-Down) </a:t>
            </a:r>
            <a:r>
              <a:rPr lang="zh-CN" altLang="en-US" dirty="0" smtClean="0"/>
              <a:t>的设计思想</a:t>
            </a:r>
            <a:endParaRPr lang="en-US" altLang="zh-CN" dirty="0" smtClean="0"/>
          </a:p>
        </p:txBody>
      </p:sp>
      <p:grpSp>
        <p:nvGrpSpPr>
          <p:cNvPr id="5" name="Group 3"/>
          <p:cNvGrpSpPr>
            <a:grpSpLocks/>
          </p:cNvGrpSpPr>
          <p:nvPr/>
        </p:nvGrpSpPr>
        <p:grpSpPr bwMode="auto">
          <a:xfrm>
            <a:off x="229903" y="2343483"/>
            <a:ext cx="8610597" cy="4267200"/>
            <a:chOff x="144" y="624"/>
            <a:chExt cx="5616" cy="2736"/>
          </a:xfrm>
        </p:grpSpPr>
        <p:sp>
          <p:nvSpPr>
            <p:cNvPr id="6" name="AutoShape 4"/>
            <p:cNvSpPr>
              <a:spLocks noChangeArrowheads="1"/>
            </p:cNvSpPr>
            <p:nvPr/>
          </p:nvSpPr>
          <p:spPr bwMode="auto">
            <a:xfrm>
              <a:off x="2304" y="624"/>
              <a:ext cx="1008" cy="576"/>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7" name="Text Box 5"/>
            <p:cNvSpPr txBox="1">
              <a:spLocks noChangeArrowheads="1"/>
            </p:cNvSpPr>
            <p:nvPr/>
          </p:nvSpPr>
          <p:spPr bwMode="auto">
            <a:xfrm>
              <a:off x="2304" y="768"/>
              <a:ext cx="1008" cy="254"/>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2000">
                  <a:effectLst>
                    <a:outerShdw blurRad="38100" dist="38100" dir="2700000" algn="tl">
                      <a:srgbClr val="000000"/>
                    </a:outerShdw>
                  </a:effectLst>
                  <a:ea typeface="黑体" pitchFamily="49" charset="-122"/>
                </a:rPr>
                <a:t>系统级设计</a:t>
              </a:r>
              <a:endParaRPr lang="zh-CN" altLang="en-US" sz="2000">
                <a:ea typeface="黑体" pitchFamily="49" charset="-122"/>
              </a:endParaRPr>
            </a:p>
          </p:txBody>
        </p:sp>
        <p:grpSp>
          <p:nvGrpSpPr>
            <p:cNvPr id="8" name="Group 6"/>
            <p:cNvGrpSpPr>
              <a:grpSpLocks/>
            </p:cNvGrpSpPr>
            <p:nvPr/>
          </p:nvGrpSpPr>
          <p:grpSpPr bwMode="auto">
            <a:xfrm>
              <a:off x="720" y="1440"/>
              <a:ext cx="901" cy="507"/>
              <a:chOff x="576" y="1104"/>
              <a:chExt cx="901" cy="507"/>
            </a:xfrm>
          </p:grpSpPr>
          <p:sp>
            <p:nvSpPr>
              <p:cNvPr id="61" name="AutoShape 7"/>
              <p:cNvSpPr>
                <a:spLocks noChangeArrowheads="1"/>
              </p:cNvSpPr>
              <p:nvPr/>
            </p:nvSpPr>
            <p:spPr bwMode="auto">
              <a:xfrm>
                <a:off x="576" y="1104"/>
                <a:ext cx="901"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62" name="Rectangle 8"/>
              <p:cNvSpPr>
                <a:spLocks noChangeArrowheads="1"/>
              </p:cNvSpPr>
              <p:nvPr/>
            </p:nvSpPr>
            <p:spPr bwMode="auto">
              <a:xfrm>
                <a:off x="576" y="1248"/>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a:effectLst>
                      <a:outerShdw blurRad="38100" dist="38100" dir="2700000" algn="tl">
                        <a:srgbClr val="000000"/>
                      </a:outerShdw>
                    </a:effectLst>
                    <a:latin typeface="黑体" pitchFamily="49" charset="-122"/>
                    <a:ea typeface="黑体" pitchFamily="49" charset="-122"/>
                  </a:rPr>
                  <a:t>模块</a:t>
                </a:r>
                <a:r>
                  <a:rPr kumimoji="0" lang="en-US" altLang="zh-CN" sz="2000">
                    <a:effectLst>
                      <a:outerShdw blurRad="38100" dist="38100" dir="2700000" algn="tl">
                        <a:srgbClr val="000000"/>
                      </a:outerShdw>
                    </a:effectLst>
                    <a:latin typeface="黑体" pitchFamily="49" charset="-122"/>
                    <a:ea typeface="黑体" pitchFamily="49" charset="-122"/>
                  </a:rPr>
                  <a:t>A</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9" name="Group 9"/>
            <p:cNvGrpSpPr>
              <a:grpSpLocks/>
            </p:cNvGrpSpPr>
            <p:nvPr/>
          </p:nvGrpSpPr>
          <p:grpSpPr bwMode="auto">
            <a:xfrm>
              <a:off x="2352" y="1440"/>
              <a:ext cx="902" cy="499"/>
              <a:chOff x="2064" y="1104"/>
              <a:chExt cx="902" cy="499"/>
            </a:xfrm>
          </p:grpSpPr>
          <p:sp>
            <p:nvSpPr>
              <p:cNvPr id="59" name="AutoShape 10"/>
              <p:cNvSpPr>
                <a:spLocks noChangeArrowheads="1"/>
              </p:cNvSpPr>
              <p:nvPr/>
            </p:nvSpPr>
            <p:spPr bwMode="auto">
              <a:xfrm>
                <a:off x="2064" y="1104"/>
                <a:ext cx="902"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60" name="Rectangle 11"/>
              <p:cNvSpPr>
                <a:spLocks noChangeArrowheads="1"/>
              </p:cNvSpPr>
              <p:nvPr/>
            </p:nvSpPr>
            <p:spPr bwMode="auto">
              <a:xfrm>
                <a:off x="2112" y="1200"/>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a:effectLst>
                      <a:outerShdw blurRad="38100" dist="38100" dir="2700000" algn="tl">
                        <a:srgbClr val="000000"/>
                      </a:outerShdw>
                    </a:effectLst>
                    <a:latin typeface="黑体" pitchFamily="49" charset="-122"/>
                    <a:ea typeface="黑体" pitchFamily="49" charset="-122"/>
                  </a:rPr>
                  <a:t>模块</a:t>
                </a:r>
                <a:r>
                  <a:rPr kumimoji="0" lang="en-US" altLang="zh-CN" sz="2000">
                    <a:effectLst>
                      <a:outerShdw blurRad="38100" dist="38100" dir="2700000" algn="tl">
                        <a:srgbClr val="000000"/>
                      </a:outerShdw>
                    </a:effectLst>
                    <a:latin typeface="黑体" pitchFamily="49" charset="-122"/>
                    <a:ea typeface="黑体" pitchFamily="49" charset="-122"/>
                  </a:rPr>
                  <a:t>B</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10" name="Group 12"/>
            <p:cNvGrpSpPr>
              <a:grpSpLocks/>
            </p:cNvGrpSpPr>
            <p:nvPr/>
          </p:nvGrpSpPr>
          <p:grpSpPr bwMode="auto">
            <a:xfrm>
              <a:off x="3936" y="1440"/>
              <a:ext cx="925" cy="480"/>
              <a:chOff x="3744" y="1056"/>
              <a:chExt cx="925" cy="480"/>
            </a:xfrm>
          </p:grpSpPr>
          <p:sp>
            <p:nvSpPr>
              <p:cNvPr id="57" name="AutoShape 13"/>
              <p:cNvSpPr>
                <a:spLocks noChangeArrowheads="1"/>
              </p:cNvSpPr>
              <p:nvPr/>
            </p:nvSpPr>
            <p:spPr bwMode="auto">
              <a:xfrm>
                <a:off x="3744" y="1056"/>
                <a:ext cx="925" cy="480"/>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8" name="Rectangle 14"/>
              <p:cNvSpPr>
                <a:spLocks noChangeArrowheads="1"/>
              </p:cNvSpPr>
              <p:nvPr/>
            </p:nvSpPr>
            <p:spPr bwMode="auto">
              <a:xfrm>
                <a:off x="3792" y="1152"/>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dirty="0">
                    <a:effectLst>
                      <a:outerShdw blurRad="38100" dist="38100" dir="2700000" algn="tl">
                        <a:srgbClr val="000000"/>
                      </a:outerShdw>
                    </a:effectLst>
                    <a:latin typeface="黑体" pitchFamily="49" charset="-122"/>
                    <a:ea typeface="黑体" pitchFamily="49" charset="-122"/>
                  </a:rPr>
                  <a:t>模块</a:t>
                </a:r>
                <a:r>
                  <a:rPr kumimoji="0" lang="en-US" altLang="zh-CN" sz="2000" dirty="0">
                    <a:effectLst>
                      <a:outerShdw blurRad="38100" dist="38100" dir="2700000" algn="tl">
                        <a:srgbClr val="000000"/>
                      </a:outerShdw>
                    </a:effectLst>
                    <a:latin typeface="黑体" pitchFamily="49" charset="-122"/>
                    <a:ea typeface="黑体" pitchFamily="49" charset="-122"/>
                  </a:rPr>
                  <a:t>C</a:t>
                </a: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grpSp>
          <p:nvGrpSpPr>
            <p:cNvPr id="11" name="Group 15"/>
            <p:cNvGrpSpPr>
              <a:grpSpLocks/>
            </p:cNvGrpSpPr>
            <p:nvPr/>
          </p:nvGrpSpPr>
          <p:grpSpPr bwMode="auto">
            <a:xfrm>
              <a:off x="144" y="2400"/>
              <a:ext cx="1968" cy="576"/>
              <a:chOff x="144" y="2016"/>
              <a:chExt cx="1968" cy="576"/>
            </a:xfrm>
          </p:grpSpPr>
          <p:grpSp>
            <p:nvGrpSpPr>
              <p:cNvPr id="49" name="Group 16"/>
              <p:cNvGrpSpPr>
                <a:grpSpLocks/>
              </p:cNvGrpSpPr>
              <p:nvPr/>
            </p:nvGrpSpPr>
            <p:grpSpPr bwMode="auto">
              <a:xfrm>
                <a:off x="144" y="2016"/>
                <a:ext cx="528" cy="576"/>
                <a:chOff x="960" y="1776"/>
                <a:chExt cx="528" cy="576"/>
              </a:xfrm>
            </p:grpSpPr>
            <p:sp>
              <p:nvSpPr>
                <p:cNvPr id="55" name="AutoShape 17"/>
                <p:cNvSpPr>
                  <a:spLocks noChangeArrowheads="1"/>
                </p:cNvSpPr>
                <p:nvPr/>
              </p:nvSpPr>
              <p:spPr bwMode="auto">
                <a:xfrm>
                  <a:off x="960" y="1776"/>
                  <a:ext cx="528" cy="576"/>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6" name="Rectangle 18"/>
                <p:cNvSpPr>
                  <a:spLocks noChangeArrowheads="1"/>
                </p:cNvSpPr>
                <p:nvPr/>
              </p:nvSpPr>
              <p:spPr bwMode="auto">
                <a:xfrm>
                  <a:off x="960" y="1920"/>
                  <a:ext cx="480"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A1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sp>
            <p:nvSpPr>
              <p:cNvPr id="50" name="AutoShape 19"/>
              <p:cNvSpPr>
                <a:spLocks noChangeArrowheads="1"/>
              </p:cNvSpPr>
              <p:nvPr/>
            </p:nvSpPr>
            <p:spPr bwMode="auto">
              <a:xfrm>
                <a:off x="1584" y="2016"/>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1" name="Rectangle 20"/>
              <p:cNvSpPr>
                <a:spLocks noChangeArrowheads="1"/>
              </p:cNvSpPr>
              <p:nvPr/>
            </p:nvSpPr>
            <p:spPr bwMode="auto">
              <a:xfrm>
                <a:off x="1584" y="2160"/>
                <a:ext cx="528"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800" dirty="0" smtClean="0">
                    <a:effectLst>
                      <a:outerShdw blurRad="38100" dist="38100" dir="2700000" algn="tl">
                        <a:srgbClr val="000000"/>
                      </a:outerShdw>
                    </a:effectLst>
                    <a:latin typeface="黑体" pitchFamily="49" charset="-122"/>
                    <a:ea typeface="黑体" pitchFamily="49" charset="-122"/>
                  </a:rPr>
                  <a:t>模块</a:t>
                </a:r>
                <a:r>
                  <a:rPr kumimoji="0" lang="en-GB" altLang="zh-CN" sz="1800" dirty="0">
                    <a:effectLst>
                      <a:outerShdw blurRad="38100" dist="38100" dir="2700000" algn="tl">
                        <a:srgbClr val="000000"/>
                      </a:outerShdw>
                    </a:effectLst>
                    <a:latin typeface="黑体" pitchFamily="49" charset="-122"/>
                    <a:ea typeface="黑体" pitchFamily="49" charset="-122"/>
                  </a:rPr>
                  <a:t>A3</a:t>
                </a:r>
                <a:endParaRPr kumimoji="0" lang="en-US" altLang="zh-CN" sz="1800" dirty="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nvGrpSpPr>
              <p:cNvPr id="52" name="Group 21"/>
              <p:cNvGrpSpPr>
                <a:grpSpLocks/>
              </p:cNvGrpSpPr>
              <p:nvPr/>
            </p:nvGrpSpPr>
            <p:grpSpPr bwMode="auto">
              <a:xfrm>
                <a:off x="864" y="2016"/>
                <a:ext cx="528" cy="528"/>
                <a:chOff x="192" y="2400"/>
                <a:chExt cx="528" cy="528"/>
              </a:xfrm>
            </p:grpSpPr>
            <p:sp>
              <p:nvSpPr>
                <p:cNvPr id="53" name="AutoShape 22"/>
                <p:cNvSpPr>
                  <a:spLocks noChangeArrowheads="1"/>
                </p:cNvSpPr>
                <p:nvPr/>
              </p:nvSpPr>
              <p:spPr bwMode="auto">
                <a:xfrm>
                  <a:off x="19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4" name="Rectangle 23"/>
                <p:cNvSpPr>
                  <a:spLocks noChangeArrowheads="1"/>
                </p:cNvSpPr>
                <p:nvPr/>
              </p:nvSpPr>
              <p:spPr bwMode="auto">
                <a:xfrm>
                  <a:off x="192" y="2544"/>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dirty="0">
                      <a:effectLst>
                        <a:outerShdw blurRad="38100" dist="38100" dir="2700000" algn="tl">
                          <a:srgbClr val="000000"/>
                        </a:outerShdw>
                      </a:effectLst>
                      <a:latin typeface="黑体" pitchFamily="49" charset="-122"/>
                      <a:ea typeface="黑体" pitchFamily="49" charset="-122"/>
                    </a:rPr>
                    <a:t>模块</a:t>
                  </a:r>
                  <a:r>
                    <a:rPr kumimoji="0" lang="en-US" altLang="zh-CN" sz="1800" dirty="0">
                      <a:effectLst>
                        <a:outerShdw blurRad="38100" dist="38100" dir="2700000" algn="tl">
                          <a:srgbClr val="000000"/>
                        </a:outerShdw>
                      </a:effectLst>
                      <a:latin typeface="黑体" pitchFamily="49" charset="-122"/>
                      <a:ea typeface="黑体" pitchFamily="49" charset="-122"/>
                    </a:rPr>
                    <a:t>A2</a:t>
                  </a: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grpSp>
        <p:sp>
          <p:nvSpPr>
            <p:cNvPr id="12" name="AutoShape 24"/>
            <p:cNvSpPr>
              <a:spLocks noChangeArrowheads="1"/>
            </p:cNvSpPr>
            <p:nvPr/>
          </p:nvSpPr>
          <p:spPr bwMode="auto">
            <a:xfrm>
              <a:off x="3792" y="2400"/>
              <a:ext cx="528" cy="507"/>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3" name="Rectangle 25"/>
            <p:cNvSpPr>
              <a:spLocks noChangeArrowheads="1"/>
            </p:cNvSpPr>
            <p:nvPr/>
          </p:nvSpPr>
          <p:spPr bwMode="auto">
            <a:xfrm>
              <a:off x="3792" y="2544"/>
              <a:ext cx="480"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C1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sp>
          <p:nvSpPr>
            <p:cNvPr id="14" name="AutoShape 26"/>
            <p:cNvSpPr>
              <a:spLocks noChangeArrowheads="1"/>
            </p:cNvSpPr>
            <p:nvPr/>
          </p:nvSpPr>
          <p:spPr bwMode="auto">
            <a:xfrm>
              <a:off x="523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5" name="Rectangle 27"/>
            <p:cNvSpPr>
              <a:spLocks noChangeArrowheads="1"/>
            </p:cNvSpPr>
            <p:nvPr/>
          </p:nvSpPr>
          <p:spPr bwMode="auto">
            <a:xfrm>
              <a:off x="5088" y="2544"/>
              <a:ext cx="624"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dirty="0">
                  <a:effectLst>
                    <a:outerShdw blurRad="38100" dist="38100" dir="2700000" algn="tl">
                      <a:srgbClr val="000000"/>
                    </a:outerShdw>
                  </a:effectLst>
                  <a:latin typeface="黑体" pitchFamily="49" charset="-122"/>
                  <a:cs typeface="Times New Roman" pitchFamily="18" charset="0"/>
                </a:rPr>
                <a:t> </a:t>
              </a:r>
              <a:r>
                <a:rPr kumimoji="0" lang="zh-CN" altLang="en-GB" sz="1600" dirty="0">
                  <a:effectLst>
                    <a:outerShdw blurRad="38100" dist="38100" dir="2700000" algn="tl">
                      <a:srgbClr val="000000"/>
                    </a:outerShdw>
                  </a:effectLst>
                  <a:latin typeface="黑体" pitchFamily="49" charset="-122"/>
                </a:rPr>
                <a:t> </a:t>
              </a:r>
              <a:r>
                <a:rPr kumimoji="0" lang="zh-CN" altLang="en-GB" sz="1800" dirty="0">
                  <a:effectLst>
                    <a:outerShdw blurRad="38100" dist="38100" dir="2700000" algn="tl">
                      <a:srgbClr val="000000"/>
                    </a:outerShdw>
                  </a:effectLst>
                  <a:latin typeface="黑体" pitchFamily="49" charset="-122"/>
                  <a:ea typeface="黑体" pitchFamily="49" charset="-122"/>
                </a:rPr>
                <a:t>模块</a:t>
              </a:r>
              <a:r>
                <a:rPr kumimoji="0" lang="en-GB" altLang="zh-CN" sz="1800" dirty="0">
                  <a:effectLst>
                    <a:outerShdw blurRad="38100" dist="38100" dir="2700000" algn="tl">
                      <a:srgbClr val="000000"/>
                    </a:outerShdw>
                  </a:effectLst>
                  <a:latin typeface="黑体" pitchFamily="49" charset="-122"/>
                  <a:ea typeface="黑体" pitchFamily="49" charset="-122"/>
                </a:rPr>
                <a:t>C3</a:t>
              </a:r>
              <a:endParaRPr kumimoji="0" lang="en-US" altLang="zh-CN" sz="1800" dirty="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sp>
          <p:nvSpPr>
            <p:cNvPr id="16" name="AutoShape 28"/>
            <p:cNvSpPr>
              <a:spLocks noChangeArrowheads="1"/>
            </p:cNvSpPr>
            <p:nvPr/>
          </p:nvSpPr>
          <p:spPr bwMode="auto">
            <a:xfrm>
              <a:off x="451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7" name="Rectangle 29"/>
            <p:cNvSpPr>
              <a:spLocks noChangeArrowheads="1"/>
            </p:cNvSpPr>
            <p:nvPr/>
          </p:nvSpPr>
          <p:spPr bwMode="auto">
            <a:xfrm>
              <a:off x="4512" y="2544"/>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C2</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nvGrpSpPr>
            <p:cNvPr id="18" name="Group 30"/>
            <p:cNvGrpSpPr>
              <a:grpSpLocks/>
            </p:cNvGrpSpPr>
            <p:nvPr/>
          </p:nvGrpSpPr>
          <p:grpSpPr bwMode="auto">
            <a:xfrm>
              <a:off x="2304" y="2400"/>
              <a:ext cx="1248" cy="528"/>
              <a:chOff x="3024" y="2832"/>
              <a:chExt cx="1248" cy="528"/>
            </a:xfrm>
          </p:grpSpPr>
          <p:sp>
            <p:nvSpPr>
              <p:cNvPr id="45" name="AutoShape 31"/>
              <p:cNvSpPr>
                <a:spLocks noChangeArrowheads="1"/>
              </p:cNvSpPr>
              <p:nvPr/>
            </p:nvSpPr>
            <p:spPr bwMode="auto">
              <a:xfrm>
                <a:off x="3744" y="2832"/>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6" name="Rectangle 32"/>
              <p:cNvSpPr>
                <a:spLocks noChangeArrowheads="1"/>
              </p:cNvSpPr>
              <p:nvPr/>
            </p:nvSpPr>
            <p:spPr bwMode="auto">
              <a:xfrm>
                <a:off x="3600" y="2976"/>
                <a:ext cx="624"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a:effectLst>
                      <a:outerShdw blurRad="38100" dist="38100" dir="2700000" algn="tl">
                        <a:srgbClr val="000000"/>
                      </a:outerShdw>
                    </a:effectLst>
                    <a:latin typeface="黑体" pitchFamily="49" charset="-122"/>
                    <a:cs typeface="Times New Roman" pitchFamily="18" charset="0"/>
                  </a:rPr>
                  <a:t> </a:t>
                </a:r>
                <a:r>
                  <a:rPr kumimoji="0" lang="zh-CN" altLang="en-GB" sz="1600">
                    <a:effectLst>
                      <a:outerShdw blurRad="38100" dist="38100" dir="2700000" algn="tl">
                        <a:srgbClr val="000000"/>
                      </a:outerShdw>
                    </a:effectLst>
                    <a:latin typeface="黑体" pitchFamily="49" charset="-122"/>
                  </a:rPr>
                  <a:t> </a:t>
                </a:r>
                <a:r>
                  <a:rPr kumimoji="0" lang="zh-CN" altLang="en-GB" sz="1800">
                    <a:effectLst>
                      <a:outerShdw blurRad="38100" dist="38100" dir="2700000" algn="tl">
                        <a:srgbClr val="000000"/>
                      </a:outerShdw>
                    </a:effectLst>
                    <a:latin typeface="黑体" pitchFamily="49" charset="-122"/>
                    <a:ea typeface="黑体" pitchFamily="49" charset="-122"/>
                  </a:rPr>
                  <a:t>模块</a:t>
                </a:r>
                <a:r>
                  <a:rPr kumimoji="0" lang="en-GB" altLang="zh-CN" sz="1800">
                    <a:effectLst>
                      <a:outerShdw blurRad="38100" dist="38100" dir="2700000" algn="tl">
                        <a:srgbClr val="000000"/>
                      </a:outerShdw>
                    </a:effectLst>
                    <a:latin typeface="黑体" pitchFamily="49" charset="-122"/>
                    <a:ea typeface="黑体" pitchFamily="49" charset="-122"/>
                  </a:rPr>
                  <a:t>B2</a:t>
                </a:r>
                <a:endParaRPr kumimoji="0" lang="en-US" altLang="zh-CN" sz="180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sp>
            <p:nvSpPr>
              <p:cNvPr id="47" name="AutoShape 33"/>
              <p:cNvSpPr>
                <a:spLocks noChangeArrowheads="1"/>
              </p:cNvSpPr>
              <p:nvPr/>
            </p:nvSpPr>
            <p:spPr bwMode="auto">
              <a:xfrm>
                <a:off x="3024" y="2832"/>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8" name="Rectangle 34"/>
              <p:cNvSpPr>
                <a:spLocks noChangeArrowheads="1"/>
              </p:cNvSpPr>
              <p:nvPr/>
            </p:nvSpPr>
            <p:spPr bwMode="auto">
              <a:xfrm>
                <a:off x="3024" y="2976"/>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B1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19" name="Group 35"/>
            <p:cNvGrpSpPr>
              <a:grpSpLocks/>
            </p:cNvGrpSpPr>
            <p:nvPr/>
          </p:nvGrpSpPr>
          <p:grpSpPr bwMode="auto">
            <a:xfrm>
              <a:off x="1171" y="1200"/>
              <a:ext cx="3252" cy="240"/>
              <a:chOff x="1171" y="816"/>
              <a:chExt cx="3252" cy="240"/>
            </a:xfrm>
          </p:grpSpPr>
          <p:cxnSp>
            <p:nvCxnSpPr>
              <p:cNvPr id="41" name="AutoShape 36"/>
              <p:cNvCxnSpPr>
                <a:cxnSpLocks noChangeShapeType="1"/>
              </p:cNvCxnSpPr>
              <p:nvPr/>
            </p:nvCxnSpPr>
            <p:spPr bwMode="auto">
              <a:xfrm rot="16200000" flipH="1">
                <a:off x="3508" y="140"/>
                <a:ext cx="240" cy="1591"/>
              </a:xfrm>
              <a:prstGeom prst="bentConnector3">
                <a:avLst>
                  <a:gd name="adj1" fmla="val 50000"/>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42" name="AutoShape 37"/>
              <p:cNvCxnSpPr>
                <a:cxnSpLocks noChangeShapeType="1"/>
                <a:endCxn id="61" idx="0"/>
              </p:cNvCxnSpPr>
              <p:nvPr/>
            </p:nvCxnSpPr>
            <p:spPr bwMode="auto">
              <a:xfrm rot="10800000" flipV="1">
                <a:off x="1171" y="913"/>
                <a:ext cx="1661" cy="143"/>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43" name="Line 38"/>
              <p:cNvSpPr>
                <a:spLocks noChangeShapeType="1"/>
              </p:cNvSpPr>
              <p:nvPr/>
            </p:nvSpPr>
            <p:spPr bwMode="auto">
              <a:xfrm>
                <a:off x="2832" y="864"/>
                <a:ext cx="0" cy="192"/>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4" name="Oval 39"/>
              <p:cNvSpPr>
                <a:spLocks noChangeArrowheads="1"/>
              </p:cNvSpPr>
              <p:nvPr/>
            </p:nvSpPr>
            <p:spPr bwMode="auto">
              <a:xfrm flipH="1">
                <a:off x="2736" y="864"/>
                <a:ext cx="192" cy="96"/>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nvGrpSpPr>
            <p:cNvPr id="20" name="Group 40"/>
            <p:cNvGrpSpPr>
              <a:grpSpLocks/>
            </p:cNvGrpSpPr>
            <p:nvPr/>
          </p:nvGrpSpPr>
          <p:grpSpPr bwMode="auto">
            <a:xfrm>
              <a:off x="384" y="1968"/>
              <a:ext cx="1496" cy="432"/>
              <a:chOff x="384" y="1584"/>
              <a:chExt cx="1496" cy="432"/>
            </a:xfrm>
          </p:grpSpPr>
          <p:cxnSp>
            <p:nvCxnSpPr>
              <p:cNvPr id="37" name="AutoShape 41"/>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8" name="AutoShape 42"/>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9" name="Line 43"/>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0" name="Oval 44"/>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cxnSp>
          <p:nvCxnSpPr>
            <p:cNvPr id="21" name="AutoShape 45"/>
            <p:cNvCxnSpPr>
              <a:cxnSpLocks noChangeShapeType="1"/>
              <a:stCxn id="57" idx="2"/>
              <a:endCxn id="14" idx="0"/>
            </p:cNvCxnSpPr>
            <p:nvPr/>
          </p:nvCxnSpPr>
          <p:spPr bwMode="auto">
            <a:xfrm rot="16200000" flipH="1">
              <a:off x="4708" y="1611"/>
              <a:ext cx="480" cy="1097"/>
            </a:xfrm>
            <a:prstGeom prst="bentConnector3">
              <a:avLst>
                <a:gd name="adj1" fmla="val 46245"/>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22" name="AutoShape 46"/>
            <p:cNvCxnSpPr>
              <a:cxnSpLocks noChangeShapeType="1"/>
            </p:cNvCxnSpPr>
            <p:nvPr/>
          </p:nvCxnSpPr>
          <p:spPr bwMode="auto">
            <a:xfrm rot="10800000" flipV="1">
              <a:off x="3984" y="2143"/>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23" name="Line 47"/>
            <p:cNvSpPr>
              <a:spLocks noChangeShapeType="1"/>
            </p:cNvSpPr>
            <p:nvPr/>
          </p:nvSpPr>
          <p:spPr bwMode="auto">
            <a:xfrm flipH="1">
              <a:off x="4744" y="2160"/>
              <a:ext cx="0" cy="24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24" name="Oval 48"/>
            <p:cNvSpPr>
              <a:spLocks noChangeArrowheads="1"/>
            </p:cNvSpPr>
            <p:nvPr/>
          </p:nvSpPr>
          <p:spPr bwMode="auto">
            <a:xfrm flipH="1">
              <a:off x="4341" y="2112"/>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cxnSp>
          <p:nvCxnSpPr>
            <p:cNvPr id="25" name="AutoShape 49"/>
            <p:cNvCxnSpPr>
              <a:cxnSpLocks noChangeShapeType="1"/>
              <a:stCxn id="59" idx="2"/>
              <a:endCxn id="45" idx="0"/>
            </p:cNvCxnSpPr>
            <p:nvPr/>
          </p:nvCxnSpPr>
          <p:spPr bwMode="auto">
            <a:xfrm rot="16200000" flipH="1">
              <a:off x="2815" y="1927"/>
              <a:ext cx="461" cy="485"/>
            </a:xfrm>
            <a:prstGeom prst="bentConnector3">
              <a:avLst>
                <a:gd name="adj1" fmla="val 49894"/>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26" name="AutoShape 50"/>
            <p:cNvCxnSpPr>
              <a:cxnSpLocks noChangeShapeType="1"/>
              <a:stCxn id="59" idx="2"/>
              <a:endCxn id="47" idx="0"/>
            </p:cNvCxnSpPr>
            <p:nvPr/>
          </p:nvCxnSpPr>
          <p:spPr bwMode="auto">
            <a:xfrm rot="5400000">
              <a:off x="2455" y="2052"/>
              <a:ext cx="461" cy="235"/>
            </a:xfrm>
            <a:prstGeom prst="bentConnector3">
              <a:avLst>
                <a:gd name="adj1" fmla="val 49894"/>
              </a:avLst>
            </a:prstGeom>
            <a:ln>
              <a:headEnd/>
              <a:tailEnd type="triangle" w="med" len="med"/>
            </a:ln>
            <a:extLst/>
          </p:spPr>
          <p:style>
            <a:lnRef idx="2">
              <a:schemeClr val="dk1"/>
            </a:lnRef>
            <a:fillRef idx="1">
              <a:schemeClr val="lt1"/>
            </a:fillRef>
            <a:effectRef idx="0">
              <a:schemeClr val="dk1"/>
            </a:effectRef>
            <a:fontRef idx="minor">
              <a:schemeClr val="dk1"/>
            </a:fontRef>
          </p:style>
        </p:cxnSp>
        <p:grpSp>
          <p:nvGrpSpPr>
            <p:cNvPr id="27" name="Group 51"/>
            <p:cNvGrpSpPr>
              <a:grpSpLocks/>
            </p:cNvGrpSpPr>
            <p:nvPr/>
          </p:nvGrpSpPr>
          <p:grpSpPr bwMode="auto">
            <a:xfrm>
              <a:off x="384" y="2928"/>
              <a:ext cx="1496" cy="432"/>
              <a:chOff x="384" y="1584"/>
              <a:chExt cx="1496" cy="432"/>
            </a:xfrm>
          </p:grpSpPr>
          <p:cxnSp>
            <p:nvCxnSpPr>
              <p:cNvPr id="33" name="AutoShape 52"/>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4" name="AutoShape 53"/>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5" name="Line 54"/>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36" name="Oval 55"/>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nvGrpSpPr>
            <p:cNvPr id="28" name="Group 56"/>
            <p:cNvGrpSpPr>
              <a:grpSpLocks/>
            </p:cNvGrpSpPr>
            <p:nvPr/>
          </p:nvGrpSpPr>
          <p:grpSpPr bwMode="auto">
            <a:xfrm>
              <a:off x="2544" y="2928"/>
              <a:ext cx="1496" cy="432"/>
              <a:chOff x="384" y="1584"/>
              <a:chExt cx="1496" cy="432"/>
            </a:xfrm>
          </p:grpSpPr>
          <p:cxnSp>
            <p:nvCxnSpPr>
              <p:cNvPr id="29" name="AutoShape 57"/>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0" name="AutoShape 58"/>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1" name="Line 59"/>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32" name="Oval 60"/>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spTree>
    <p:extLst>
      <p:ext uri="{BB962C8B-B14F-4D97-AF65-F5344CB8AC3E}">
        <p14:creationId xmlns="" xmlns:p14="http://schemas.microsoft.com/office/powerpoint/2010/main" val="18829476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srcRect/>
          <a:stretch>
            <a:fillRect/>
          </a:stretch>
        </p:blipFill>
        <p:spPr bwMode="auto">
          <a:xfrm>
            <a:off x="2071670" y="1285860"/>
            <a:ext cx="6260678" cy="4929222"/>
          </a:xfrm>
          <a:prstGeom prst="rect">
            <a:avLst/>
          </a:prstGeom>
          <a:noFill/>
          <a:ln w="9525">
            <a:noFill/>
            <a:miter lim="800000"/>
            <a:headEnd/>
            <a:tailEnd/>
          </a:ln>
          <a:effectLst/>
        </p:spPr>
      </p:pic>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zh-CN" altLang="en-US" dirty="0"/>
          </a:p>
        </p:txBody>
      </p:sp>
      <p:sp>
        <p:nvSpPr>
          <p:cNvPr id="4" name="内容占位符 3"/>
          <p:cNvSpPr>
            <a:spLocks noGrp="1"/>
          </p:cNvSpPr>
          <p:nvPr>
            <p:ph idx="1"/>
          </p:nvPr>
        </p:nvSpPr>
        <p:spPr/>
        <p:txBody>
          <a:bodyPr/>
          <a:lstStyle/>
          <a:p>
            <a:r>
              <a:rPr lang="zh-CN" altLang="en-US" dirty="0" smtClean="0"/>
              <a:t>设计流程</a:t>
            </a:r>
            <a:endParaRPr lang="en-US" altLang="zh-CN" dirty="0" smtClean="0"/>
          </a:p>
          <a:p>
            <a:pPr lvl="1"/>
            <a:r>
              <a:rPr lang="zh-CN" altLang="en-US" dirty="0" smtClean="0"/>
              <a:t>设计流程</a:t>
            </a:r>
            <a:endParaRPr lang="en-US" altLang="zh-CN" dirty="0" smtClean="0"/>
          </a:p>
        </p:txBody>
      </p:sp>
    </p:spTree>
    <p:extLst>
      <p:ext uri="{BB962C8B-B14F-4D97-AF65-F5344CB8AC3E}">
        <p14:creationId xmlns="" xmlns:p14="http://schemas.microsoft.com/office/powerpoint/2010/main" val="20987710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硬件描述语言简介</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en-US" altLang="zh-CN" dirty="0"/>
          </a:p>
        </p:txBody>
      </p:sp>
      <p:sp>
        <p:nvSpPr>
          <p:cNvPr id="4" name="内容占位符 3"/>
          <p:cNvSpPr>
            <a:spLocks noGrp="1"/>
          </p:cNvSpPr>
          <p:nvPr>
            <p:ph idx="1"/>
          </p:nvPr>
        </p:nvSpPr>
        <p:spPr/>
        <p:txBody>
          <a:bodyPr/>
          <a:lstStyle/>
          <a:p>
            <a:r>
              <a:rPr lang="zh-CN" altLang="en-US" dirty="0" smtClean="0"/>
              <a:t>基本程序结构</a:t>
            </a:r>
            <a:endParaRPr lang="en-US" altLang="zh-CN" dirty="0" smtClean="0"/>
          </a:p>
          <a:p>
            <a:pPr lvl="1"/>
            <a:r>
              <a:rPr lang="zh-CN" altLang="en-US" dirty="0" smtClean="0"/>
              <a:t>模块化</a:t>
            </a:r>
            <a:endParaRPr lang="en-US" altLang="zh-CN" dirty="0" smtClean="0"/>
          </a:p>
          <a:p>
            <a:pPr marL="0" indent="0">
              <a:buNone/>
            </a:pPr>
            <a:r>
              <a:rPr lang="en-US" altLang="zh-CN" sz="2800" b="1" dirty="0" smtClean="0">
                <a:solidFill>
                  <a:srgbClr val="0000FF"/>
                </a:solidFill>
                <a:latin typeface="Courier New"/>
              </a:rPr>
              <a:t>	module</a:t>
            </a:r>
            <a:r>
              <a:rPr lang="en-US" altLang="zh-CN" sz="2800" dirty="0" smtClean="0">
                <a:solidFill>
                  <a:srgbClr val="000000"/>
                </a:solidFill>
                <a:latin typeface="Courier New"/>
              </a:rPr>
              <a:t> </a:t>
            </a:r>
            <a:r>
              <a:rPr lang="en-US" altLang="zh-CN" sz="2800" b="1" dirty="0">
                <a:solidFill>
                  <a:srgbClr val="000080"/>
                </a:solidFill>
                <a:latin typeface="Courier New"/>
              </a:rPr>
              <a:t>&lt;</a:t>
            </a:r>
            <a:r>
              <a:rPr lang="zh-CN" altLang="en-US" sz="2800" b="1" dirty="0">
                <a:solidFill>
                  <a:srgbClr val="000080"/>
                </a:solidFill>
                <a:latin typeface="Courier New"/>
              </a:rPr>
              <a:t>模</a:t>
            </a:r>
            <a:r>
              <a:rPr lang="zh-CN" altLang="en-US" sz="2800" dirty="0">
                <a:solidFill>
                  <a:srgbClr val="000000"/>
                </a:solidFill>
                <a:latin typeface="Courier New"/>
              </a:rPr>
              <a:t>块名</a:t>
            </a:r>
            <a:r>
              <a:rPr lang="en-US" altLang="zh-CN" sz="2800" b="1" dirty="0">
                <a:solidFill>
                  <a:srgbClr val="000080"/>
                </a:solidFill>
                <a:latin typeface="Courier New"/>
              </a:rPr>
              <a:t>&gt;(&lt;</a:t>
            </a:r>
            <a:r>
              <a:rPr lang="zh-CN" altLang="en-US" sz="2800" dirty="0">
                <a:solidFill>
                  <a:srgbClr val="000000"/>
                </a:solidFill>
                <a:latin typeface="Courier New"/>
              </a:rPr>
              <a:t>端口列表</a:t>
            </a:r>
            <a:r>
              <a:rPr lang="en-US" altLang="zh-CN" sz="2800" b="1" dirty="0" smtClean="0">
                <a:solidFill>
                  <a:srgbClr val="000080"/>
                </a:solidFill>
                <a:latin typeface="Courier New"/>
              </a:rPr>
              <a:t>&gt;);</a:t>
            </a:r>
            <a:r>
              <a:rPr lang="zh-CN" altLang="en-US" sz="2800" dirty="0" smtClean="0">
                <a:solidFill>
                  <a:srgbClr val="000000"/>
                </a:solidFill>
                <a:latin typeface="Courier New"/>
              </a:rPr>
              <a:t> </a:t>
            </a:r>
            <a:endParaRPr lang="en-US" altLang="zh-CN" sz="2800" dirty="0" smtClean="0">
              <a:solidFill>
                <a:srgbClr val="000000"/>
              </a:solidFill>
              <a:latin typeface="Courier New"/>
            </a:endParaRPr>
          </a:p>
          <a:p>
            <a:pPr marL="0" indent="0">
              <a:buNone/>
            </a:pPr>
            <a:r>
              <a:rPr lang="en-US" altLang="zh-CN" sz="2800" b="1" dirty="0" smtClean="0">
                <a:solidFill>
                  <a:srgbClr val="000080"/>
                </a:solidFill>
                <a:latin typeface="Courier New"/>
              </a:rPr>
              <a:t>	&lt;</a:t>
            </a:r>
            <a:r>
              <a:rPr lang="zh-CN" altLang="en-US" sz="2800" dirty="0">
                <a:solidFill>
                  <a:srgbClr val="000000"/>
                </a:solidFill>
                <a:latin typeface="Courier New"/>
              </a:rPr>
              <a:t>定义</a:t>
            </a:r>
            <a:r>
              <a:rPr lang="en-US" altLang="zh-CN" sz="2800" b="1" dirty="0">
                <a:solidFill>
                  <a:srgbClr val="000080"/>
                </a:solidFill>
                <a:latin typeface="Courier New"/>
              </a:rPr>
              <a:t>&gt;</a:t>
            </a:r>
            <a:r>
              <a:rPr lang="zh-CN" altLang="en-US" sz="2800" dirty="0">
                <a:solidFill>
                  <a:srgbClr val="000000"/>
                </a:solidFill>
                <a:latin typeface="Courier New"/>
              </a:rPr>
              <a:t> </a:t>
            </a:r>
            <a:endParaRPr lang="en-US" altLang="zh-CN" sz="2800" dirty="0" smtClean="0">
              <a:solidFill>
                <a:srgbClr val="000000"/>
              </a:solidFill>
              <a:latin typeface="Courier New"/>
            </a:endParaRPr>
          </a:p>
          <a:p>
            <a:pPr marL="0" indent="0">
              <a:buNone/>
            </a:pPr>
            <a:r>
              <a:rPr lang="en-US" altLang="zh-CN" sz="2800" b="1" dirty="0" smtClean="0">
                <a:solidFill>
                  <a:srgbClr val="000080"/>
                </a:solidFill>
                <a:latin typeface="Courier New"/>
              </a:rPr>
              <a:t>	&lt;</a:t>
            </a:r>
            <a:r>
              <a:rPr lang="zh-CN" altLang="en-US" sz="2800" b="1" dirty="0">
                <a:solidFill>
                  <a:srgbClr val="000080"/>
                </a:solidFill>
                <a:latin typeface="Courier New"/>
              </a:rPr>
              <a:t>模</a:t>
            </a:r>
            <a:r>
              <a:rPr lang="zh-CN" altLang="en-US" sz="2800" dirty="0">
                <a:solidFill>
                  <a:srgbClr val="000000"/>
                </a:solidFill>
                <a:latin typeface="Courier New"/>
              </a:rPr>
              <a:t>块条目</a:t>
            </a:r>
            <a:r>
              <a:rPr lang="en-US" altLang="zh-CN" sz="2800" b="1" dirty="0">
                <a:solidFill>
                  <a:srgbClr val="000080"/>
                </a:solidFill>
                <a:latin typeface="Courier New"/>
              </a:rPr>
              <a:t>&gt;</a:t>
            </a:r>
            <a:r>
              <a:rPr lang="zh-CN" altLang="en-US" sz="2800" dirty="0">
                <a:solidFill>
                  <a:srgbClr val="000000"/>
                </a:solidFill>
                <a:latin typeface="Courier New"/>
              </a:rPr>
              <a:t> </a:t>
            </a:r>
            <a:endParaRPr lang="en-US" altLang="zh-CN" sz="2800" dirty="0" smtClean="0">
              <a:solidFill>
                <a:srgbClr val="000000"/>
              </a:solidFill>
              <a:latin typeface="Courier New"/>
            </a:endParaRPr>
          </a:p>
          <a:p>
            <a:pPr marL="0" indent="0">
              <a:buNone/>
            </a:pPr>
            <a:r>
              <a:rPr lang="en-US" altLang="zh-CN" sz="2800" b="1" dirty="0" smtClean="0">
                <a:solidFill>
                  <a:srgbClr val="0000FF"/>
                </a:solidFill>
                <a:latin typeface="Courier New"/>
              </a:rPr>
              <a:t>	</a:t>
            </a:r>
            <a:r>
              <a:rPr lang="en-US" altLang="zh-CN" sz="2800" b="1" dirty="0" err="1" smtClean="0">
                <a:solidFill>
                  <a:srgbClr val="0000FF"/>
                </a:solidFill>
                <a:latin typeface="Courier New"/>
              </a:rPr>
              <a:t>endmodule</a:t>
            </a:r>
            <a:r>
              <a:rPr lang="en-US" altLang="zh-CN" sz="2800" dirty="0" smtClean="0">
                <a:solidFill>
                  <a:srgbClr val="000000"/>
                </a:solidFill>
                <a:latin typeface="Courier New"/>
              </a:rPr>
              <a:t> </a:t>
            </a:r>
          </a:p>
          <a:p>
            <a:pPr marL="0" indent="0">
              <a:buNone/>
            </a:pPr>
            <a:endParaRPr lang="en-US" altLang="zh-CN" sz="1000" dirty="0"/>
          </a:p>
          <a:p>
            <a:pPr lvl="1"/>
            <a:r>
              <a:rPr lang="zh-CN" altLang="en-US" dirty="0"/>
              <a:t>根据</a:t>
            </a:r>
            <a:r>
              <a:rPr lang="en-US" altLang="zh-CN" dirty="0" smtClean="0"/>
              <a:t>&lt;</a:t>
            </a:r>
            <a:r>
              <a:rPr lang="zh-CN" altLang="en-US" dirty="0"/>
              <a:t>定义</a:t>
            </a:r>
            <a:r>
              <a:rPr lang="en-US" altLang="zh-CN" dirty="0"/>
              <a:t>&gt; </a:t>
            </a:r>
            <a:r>
              <a:rPr lang="en-US" altLang="zh-CN" dirty="0" smtClean="0"/>
              <a:t>&lt;</a:t>
            </a:r>
            <a:r>
              <a:rPr lang="zh-CN" altLang="en-US" dirty="0"/>
              <a:t>模块条目</a:t>
            </a:r>
            <a:r>
              <a:rPr lang="en-US" altLang="zh-CN" dirty="0" smtClean="0"/>
              <a:t>&gt;</a:t>
            </a:r>
            <a:r>
              <a:rPr lang="zh-CN" altLang="en-US" dirty="0" smtClean="0"/>
              <a:t>的描述方法不同，可将模块分为</a:t>
            </a:r>
            <a:r>
              <a:rPr lang="zh-CN" altLang="en-US" dirty="0" smtClean="0">
                <a:solidFill>
                  <a:srgbClr val="FF0000"/>
                </a:solidFill>
              </a:rPr>
              <a:t>行为描述模块</a:t>
            </a:r>
            <a:r>
              <a:rPr lang="zh-CN" altLang="en-US" dirty="0" smtClean="0"/>
              <a:t>、</a:t>
            </a:r>
            <a:r>
              <a:rPr lang="zh-CN" altLang="en-US" dirty="0" smtClean="0">
                <a:solidFill>
                  <a:srgbClr val="FF0000"/>
                </a:solidFill>
              </a:rPr>
              <a:t>结构描述模块</a:t>
            </a:r>
            <a:r>
              <a:rPr lang="zh-CN" altLang="en-US" dirty="0" smtClean="0"/>
              <a:t>，或者两者结合</a:t>
            </a:r>
            <a:endParaRPr lang="zh-CN" altLang="en-US" dirty="0"/>
          </a:p>
        </p:txBody>
      </p:sp>
    </p:spTree>
    <p:extLst>
      <p:ext uri="{BB962C8B-B14F-4D97-AF65-F5344CB8AC3E}">
        <p14:creationId xmlns="" xmlns:p14="http://schemas.microsoft.com/office/powerpoint/2010/main" val="1420147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en-US" altLang="zh-CN" dirty="0"/>
          </a:p>
        </p:txBody>
      </p:sp>
      <p:sp>
        <p:nvSpPr>
          <p:cNvPr id="4" name="内容占位符 3"/>
          <p:cNvSpPr>
            <a:spLocks noGrp="1"/>
          </p:cNvSpPr>
          <p:nvPr>
            <p:ph idx="1"/>
          </p:nvPr>
        </p:nvSpPr>
        <p:spPr/>
        <p:txBody>
          <a:bodyPr/>
          <a:lstStyle/>
          <a:p>
            <a:r>
              <a:rPr lang="zh-CN" altLang="en-US" dirty="0" smtClean="0"/>
              <a:t>行为描述方式</a:t>
            </a:r>
            <a:endParaRPr lang="en-US" altLang="zh-CN" dirty="0" smtClean="0"/>
          </a:p>
          <a:p>
            <a:pPr lvl="1"/>
            <a:r>
              <a:rPr lang="zh-CN" altLang="en-US" dirty="0" smtClean="0"/>
              <a:t>表示输入输出间转换的行</a:t>
            </a:r>
            <a:endParaRPr lang="en-US" altLang="zh-CN" dirty="0" smtClean="0"/>
          </a:p>
          <a:p>
            <a:pPr marL="457200" lvl="1" indent="0">
              <a:buNone/>
            </a:pPr>
            <a:r>
              <a:rPr lang="zh-CN" altLang="en-US" dirty="0" smtClean="0"/>
              <a:t>为，不涉及具体结构</a:t>
            </a:r>
            <a:endParaRPr lang="en-US" altLang="zh-CN" dirty="0" smtClean="0"/>
          </a:p>
        </p:txBody>
      </p:sp>
      <p:sp>
        <p:nvSpPr>
          <p:cNvPr id="2" name="TextBox 1"/>
          <p:cNvSpPr txBox="1"/>
          <p:nvPr/>
        </p:nvSpPr>
        <p:spPr>
          <a:xfrm>
            <a:off x="452860" y="2996952"/>
            <a:ext cx="8064895" cy="2554545"/>
          </a:xfrm>
          <a:prstGeom prst="rect">
            <a:avLst/>
          </a:prstGeom>
          <a:noFill/>
        </p:spPr>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mux2_1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8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smtClean="0">
                <a:solidFill>
                  <a:srgbClr val="008000"/>
                </a:solidFill>
                <a:highlight>
                  <a:srgbClr val="FFFFFF"/>
                </a:highlight>
                <a:latin typeface="+mj-ea"/>
                <a:ea typeface="+mj-ea"/>
              </a:rPr>
              <a:t>	//</a:t>
            </a:r>
            <a:r>
              <a:rPr lang="zh-CN" altLang="en-US" sz="2000" dirty="0">
                <a:solidFill>
                  <a:srgbClr val="008000"/>
                </a:solidFill>
                <a:highlight>
                  <a:srgbClr val="FFFFFF"/>
                </a:highlight>
                <a:latin typeface="+mj-ea"/>
                <a:ea typeface="+mj-ea"/>
              </a:rPr>
              <a:t>这是一个二选一数据选择器，名为</a:t>
            </a:r>
            <a:r>
              <a:rPr lang="en-US" altLang="zh-CN" sz="2000" dirty="0">
                <a:solidFill>
                  <a:srgbClr val="008000"/>
                </a:solidFill>
                <a:highlight>
                  <a:srgbClr val="FFFFFF"/>
                </a:highlight>
                <a:latin typeface="+mj-ea"/>
                <a:ea typeface="+mj-ea"/>
              </a:rPr>
              <a:t>mux_2_to_1</a:t>
            </a: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定义该模块的输入端口为</a:t>
            </a:r>
            <a:r>
              <a:rPr lang="en-US" altLang="zh-CN" sz="2000" dirty="0" err="1">
                <a:solidFill>
                  <a:srgbClr val="008000"/>
                </a:solidFill>
                <a:highlight>
                  <a:srgbClr val="FFFFFF"/>
                </a:highlight>
                <a:latin typeface="+mj-ea"/>
                <a:ea typeface="+mj-ea"/>
              </a:rPr>
              <a:t>a,b,sel</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output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定义该模块的输出端口为</a:t>
            </a:r>
            <a:r>
              <a:rPr lang="en-US" altLang="zh-CN" sz="2000" dirty="0" err="1">
                <a:solidFill>
                  <a:srgbClr val="008000"/>
                </a:solidFill>
                <a:highlight>
                  <a:srgbClr val="FFFFFF"/>
                </a:highlight>
                <a:latin typeface="+mj-ea"/>
                <a:ea typeface="+mj-ea"/>
              </a:rPr>
              <a:t>out,outbar</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=1,</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a</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p>
          <a:p>
            <a:r>
              <a:rPr lang="en-US" altLang="zh-CN" sz="2000" dirty="0" smtClean="0">
                <a:solidFill>
                  <a:srgbClr val="000000"/>
                </a:solidFill>
                <a:highlight>
                  <a:srgbClr val="FFFFFF"/>
                </a:highlight>
                <a:latin typeface="+mj-ea"/>
                <a:ea typeface="+mj-ea"/>
              </a:rPr>
              <a:t>		</a:t>
            </a:r>
            <a:r>
              <a:rPr lang="zh-CN" altLang="en-US" sz="2000" dirty="0">
                <a:solidFill>
                  <a:srgbClr val="00000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=0,</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b</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out</a:t>
            </a:r>
            <a:r>
              <a:rPr lang="zh-CN" altLang="en-US" sz="2000" dirty="0">
                <a:solidFill>
                  <a:srgbClr val="008000"/>
                </a:solidFill>
                <a:highlight>
                  <a:srgbClr val="FFFFFF"/>
                </a:highlight>
                <a:latin typeface="+mj-ea"/>
                <a:ea typeface="+mj-ea"/>
              </a:rPr>
              <a:t>取反后赋值给</a:t>
            </a:r>
            <a:r>
              <a:rPr lang="en-US" altLang="zh-CN" sz="2000" dirty="0" err="1">
                <a:solidFill>
                  <a:srgbClr val="008000"/>
                </a:solidFill>
                <a:highlight>
                  <a:srgbClr val="FFFFFF"/>
                </a:highlight>
                <a:latin typeface="+mj-ea"/>
                <a:ea typeface="+mj-ea"/>
              </a:rPr>
              <a:t>outbar</a:t>
            </a:r>
            <a:endParaRPr lang="en-US" altLang="zh-CN" sz="2000" dirty="0">
              <a:solidFill>
                <a:srgbClr val="008000"/>
              </a:solidFill>
              <a:highlight>
                <a:srgbClr val="FFFFFF"/>
              </a:highlight>
              <a:latin typeface="+mj-ea"/>
              <a:ea typeface="+mj-ea"/>
            </a:endParaRPr>
          </a:p>
          <a:p>
            <a:r>
              <a:rPr lang="en-US" altLang="zh-CN" sz="2000" b="1" dirty="0" err="1" smtClean="0">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smtClean="0">
                <a:solidFill>
                  <a:srgbClr val="0000FF"/>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模块描述结束</a:t>
            </a:r>
            <a:endParaRPr lang="zh-CN" altLang="en-US" sz="2000" dirty="0">
              <a:latin typeface="+mj-ea"/>
              <a:ea typeface="+mj-ea"/>
            </a:endParaRPr>
          </a:p>
        </p:txBody>
      </p:sp>
      <p:pic>
        <p:nvPicPr>
          <p:cNvPr id="5" name="图片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41769" y="1154457"/>
            <a:ext cx="2973569" cy="1866688"/>
          </a:xfrm>
          <a:prstGeom prst="rect">
            <a:avLst/>
          </a:prstGeom>
        </p:spPr>
      </p:pic>
    </p:spTree>
    <p:extLst>
      <p:ext uri="{BB962C8B-B14F-4D97-AF65-F5344CB8AC3E}">
        <p14:creationId xmlns="" xmlns:p14="http://schemas.microsoft.com/office/powerpoint/2010/main" val="1807572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en-US" altLang="zh-CN" dirty="0"/>
          </a:p>
        </p:txBody>
      </p:sp>
      <p:sp>
        <p:nvSpPr>
          <p:cNvPr id="4" name="内容占位符 3"/>
          <p:cNvSpPr>
            <a:spLocks noGrp="1"/>
          </p:cNvSpPr>
          <p:nvPr>
            <p:ph idx="1"/>
          </p:nvPr>
        </p:nvSpPr>
        <p:spPr/>
        <p:txBody>
          <a:bodyPr/>
          <a:lstStyle/>
          <a:p>
            <a:r>
              <a:rPr lang="zh-CN" altLang="en-US" dirty="0" smtClean="0"/>
              <a:t>结构描述方式</a:t>
            </a:r>
            <a:endParaRPr lang="en-US" altLang="zh-CN" dirty="0" smtClean="0"/>
          </a:p>
          <a:p>
            <a:pPr marL="0" indent="0">
              <a:buNone/>
            </a:pPr>
            <a:r>
              <a:rPr lang="en-US" altLang="zh-CN" sz="2000" b="1" dirty="0" smtClean="0">
                <a:solidFill>
                  <a:srgbClr val="0000FF"/>
                </a:solidFill>
                <a:cs typeface="Times New Roman" panose="02020603050405020304" pitchFamily="18" charset="0"/>
              </a:rPr>
              <a:t>module</a:t>
            </a:r>
            <a:r>
              <a:rPr lang="en-US" altLang="zh-CN" sz="2000" dirty="0" smtClean="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muxtwo</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a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smtClean="0">
                <a:solidFill>
                  <a:srgbClr val="000000"/>
                </a:solidFill>
                <a:cs typeface="Times New Roman" panose="02020603050405020304" pitchFamily="18" charset="0"/>
              </a:rPr>
              <a:t>sel</a:t>
            </a:r>
            <a:r>
              <a:rPr lang="en-US" altLang="zh-CN" sz="2000" dirty="0" smtClean="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smtClean="0">
                <a:solidFill>
                  <a:srgbClr val="000000"/>
                </a:solidFill>
                <a:cs typeface="Times New Roman" panose="02020603050405020304" pitchFamily="18" charset="0"/>
              </a:rPr>
              <a:t>outbar</a:t>
            </a:r>
            <a:r>
              <a:rPr lang="en-US" altLang="zh-CN" sz="2000" b="1" dirty="0" smtClean="0">
                <a:solidFill>
                  <a:srgbClr val="000080"/>
                </a:solidFill>
                <a:cs typeface="Times New Roman" panose="02020603050405020304" pitchFamily="18" charset="0"/>
              </a:rPr>
              <a:t>);</a:t>
            </a:r>
            <a:r>
              <a:rPr lang="en-US" altLang="zh-CN" sz="2000" dirty="0" smtClean="0">
                <a:solidFill>
                  <a:srgbClr val="000000"/>
                </a:solidFill>
                <a:cs typeface="Times New Roman" panose="02020603050405020304" pitchFamily="18" charset="0"/>
              </a:rPr>
              <a:t> </a:t>
            </a:r>
          </a:p>
          <a:p>
            <a:pPr marL="0" indent="0">
              <a:buNone/>
            </a:pPr>
            <a:r>
              <a:rPr lang="en-US" altLang="zh-CN" sz="2000" dirty="0">
                <a:solidFill>
                  <a:srgbClr val="000000"/>
                </a:solidFill>
                <a:cs typeface="Times New Roman" panose="02020603050405020304" pitchFamily="18" charset="0"/>
              </a:rPr>
              <a:t>	</a:t>
            </a:r>
            <a:r>
              <a:rPr lang="en-US" altLang="zh-CN" sz="2000" dirty="0" smtClean="0">
                <a:solidFill>
                  <a:srgbClr val="008000"/>
                </a:solidFill>
                <a:latin typeface="+mj-ea"/>
                <a:cs typeface="Times New Roman" panose="02020603050405020304" pitchFamily="18" charset="0"/>
              </a:rPr>
              <a:t>//</a:t>
            </a:r>
            <a:r>
              <a:rPr lang="zh-CN" altLang="en-US" sz="2000" dirty="0" smtClean="0">
                <a:solidFill>
                  <a:srgbClr val="008000"/>
                </a:solidFill>
                <a:latin typeface="+mj-ea"/>
                <a:cs typeface="Times New Roman" panose="02020603050405020304" pitchFamily="18" charset="0"/>
              </a:rPr>
              <a:t>这是一</a:t>
            </a:r>
            <a:r>
              <a:rPr lang="zh-CN" altLang="en-US" sz="2000" dirty="0">
                <a:solidFill>
                  <a:srgbClr val="008000"/>
                </a:solidFill>
                <a:latin typeface="+mj-ea"/>
                <a:cs typeface="Times New Roman" panose="02020603050405020304" pitchFamily="18" charset="0"/>
              </a:rPr>
              <a:t>个</a:t>
            </a:r>
            <a:r>
              <a:rPr lang="en-US" altLang="zh-CN" sz="2000" dirty="0">
                <a:solidFill>
                  <a:srgbClr val="008000"/>
                </a:solidFill>
                <a:latin typeface="+mj-ea"/>
                <a:cs typeface="Times New Roman" panose="02020603050405020304" pitchFamily="18" charset="0"/>
              </a:rPr>
              <a:t>2</a:t>
            </a:r>
            <a:r>
              <a:rPr lang="zh-CN" altLang="en-US" sz="2000" dirty="0">
                <a:solidFill>
                  <a:srgbClr val="008000"/>
                </a:solidFill>
                <a:latin typeface="+mj-ea"/>
                <a:cs typeface="Times New Roman" panose="02020603050405020304" pitchFamily="18" charset="0"/>
              </a:rPr>
              <a:t>选</a:t>
            </a:r>
            <a:r>
              <a:rPr lang="en-US" altLang="zh-CN" sz="2000" dirty="0">
                <a:solidFill>
                  <a:srgbClr val="008000"/>
                </a:solidFill>
                <a:latin typeface="+mj-ea"/>
                <a:cs typeface="Times New Roman" panose="02020603050405020304" pitchFamily="18" charset="0"/>
              </a:rPr>
              <a:t>1</a:t>
            </a:r>
            <a:r>
              <a:rPr lang="zh-CN" altLang="en-US" sz="2000" dirty="0">
                <a:solidFill>
                  <a:srgbClr val="008000"/>
                </a:solidFill>
                <a:latin typeface="+mj-ea"/>
                <a:cs typeface="Times New Roman" panose="02020603050405020304" pitchFamily="18" charset="0"/>
              </a:rPr>
              <a:t>数据选择器，名为</a:t>
            </a:r>
            <a:r>
              <a:rPr lang="en-US" altLang="zh-CN" sz="2000" dirty="0" err="1" smtClean="0">
                <a:solidFill>
                  <a:srgbClr val="008000"/>
                </a:solidFill>
                <a:latin typeface="+mj-ea"/>
                <a:cs typeface="Times New Roman" panose="02020603050405020304" pitchFamily="18" charset="0"/>
              </a:rPr>
              <a:t>muxtwo</a:t>
            </a:r>
            <a:r>
              <a:rPr lang="en-US" altLang="zh-CN" sz="2000" dirty="0" smtClean="0">
                <a:solidFill>
                  <a:srgbClr val="008000"/>
                </a:solidFill>
                <a:latin typeface="+mj-ea"/>
                <a:cs typeface="Times New Roman" panose="02020603050405020304" pitchFamily="18" charset="0"/>
              </a:rPr>
              <a:t> </a:t>
            </a: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input</a:t>
            </a:r>
            <a:r>
              <a:rPr lang="en-US" altLang="zh-CN" sz="2000" dirty="0" smtClean="0">
                <a:solidFill>
                  <a:srgbClr val="000000"/>
                </a:solidFill>
                <a:cs typeface="Times New Roman" panose="02020603050405020304" pitchFamily="18" charset="0"/>
              </a:rPr>
              <a:t> a </a:t>
            </a:r>
            <a:r>
              <a:rPr lang="en-US" altLang="zh-CN" sz="2000" b="1" dirty="0" smtClean="0">
                <a:solidFill>
                  <a:srgbClr val="000080"/>
                </a:solidFill>
                <a:cs typeface="Times New Roman" panose="02020603050405020304" pitchFamily="18" charset="0"/>
              </a:rPr>
              <a:t>, </a:t>
            </a:r>
            <a:r>
              <a:rPr lang="en-US" altLang="zh-CN" sz="2000" dirty="0" smtClean="0">
                <a:solidFill>
                  <a:srgbClr val="000000"/>
                </a:solidFill>
                <a:cs typeface="Times New Roman" panose="02020603050405020304" pitchFamily="18" charset="0"/>
              </a:rPr>
              <a:t>b </a:t>
            </a:r>
            <a:r>
              <a:rPr lang="en-US" altLang="zh-CN" sz="2000" b="1" dirty="0" smtClean="0">
                <a:solidFill>
                  <a:srgbClr val="000080"/>
                </a:solidFill>
                <a:cs typeface="Times New Roman" panose="02020603050405020304" pitchFamily="18" charset="0"/>
              </a:rPr>
              <a:t>, </a:t>
            </a:r>
            <a:r>
              <a:rPr lang="en-US" altLang="zh-CN" sz="2000" dirty="0" err="1" smtClean="0">
                <a:solidFill>
                  <a:srgbClr val="000000"/>
                </a:solidFill>
                <a:cs typeface="Times New Roman" panose="02020603050405020304" pitchFamily="18" charset="0"/>
              </a:rPr>
              <a:t>sel</a:t>
            </a:r>
            <a:r>
              <a:rPr lang="en-US" altLang="zh-CN" sz="2000" b="1" dirty="0" smtClean="0">
                <a:solidFill>
                  <a:srgbClr val="000080"/>
                </a:solidFill>
                <a:latin typeface="+mj-ea"/>
                <a:cs typeface="Times New Roman" panose="02020603050405020304" pitchFamily="18" charset="0"/>
              </a:rPr>
              <a:t>;		</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定义输入端口为</a:t>
            </a:r>
            <a:r>
              <a:rPr lang="en-US" altLang="zh-CN" sz="2000" dirty="0" err="1">
                <a:solidFill>
                  <a:srgbClr val="008000"/>
                </a:solidFill>
                <a:latin typeface="+mj-ea"/>
                <a:cs typeface="Times New Roman" panose="02020603050405020304" pitchFamily="18" charset="0"/>
              </a:rPr>
              <a:t>a,b</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sel</a:t>
            </a:r>
            <a:r>
              <a:rPr lang="en-US" altLang="zh-CN" sz="2000" dirty="0">
                <a:solidFill>
                  <a:srgbClr val="008000"/>
                </a:solidFill>
                <a:latin typeface="+mj-ea"/>
                <a:cs typeface="Times New Roman" panose="02020603050405020304" pitchFamily="18" charset="0"/>
              </a:rPr>
              <a:t>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output</a:t>
            </a:r>
            <a:r>
              <a:rPr lang="en-US" altLang="zh-CN" sz="2000" dirty="0" smtClean="0">
                <a:solidFill>
                  <a:srgbClr val="000000"/>
                </a:solidFill>
                <a:cs typeface="Times New Roman" panose="02020603050405020304" pitchFamily="18" charset="0"/>
              </a:rPr>
              <a:t> out </a:t>
            </a:r>
            <a:r>
              <a:rPr lang="en-US" altLang="zh-CN" sz="2000" b="1" dirty="0" smtClean="0">
                <a:solidFill>
                  <a:srgbClr val="000080"/>
                </a:solidFill>
                <a:cs typeface="Times New Roman" panose="02020603050405020304" pitchFamily="18" charset="0"/>
              </a:rPr>
              <a:t>, </a:t>
            </a:r>
            <a:r>
              <a:rPr lang="en-US" altLang="zh-CN" sz="2000" dirty="0" err="1" smtClean="0">
                <a:solidFill>
                  <a:srgbClr val="000000"/>
                </a:solidFill>
                <a:cs typeface="Times New Roman" panose="02020603050405020304" pitchFamily="18" charset="0"/>
              </a:rPr>
              <a:t>outbar</a:t>
            </a:r>
            <a:r>
              <a:rPr lang="en-US" altLang="zh-CN" sz="2000" b="1" dirty="0" smtClean="0">
                <a:solidFill>
                  <a:srgbClr val="000080"/>
                </a:solidFill>
                <a:latin typeface="+mj-ea"/>
                <a:cs typeface="Times New Roman" panose="02020603050405020304" pitchFamily="18" charset="0"/>
              </a:rPr>
              <a:t>;	</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定义输出端口为</a:t>
            </a:r>
            <a:r>
              <a:rPr lang="en-US" altLang="zh-CN" sz="2000" dirty="0">
                <a:solidFill>
                  <a:srgbClr val="008000"/>
                </a:solidFill>
                <a:latin typeface="+mj-ea"/>
                <a:cs typeface="Times New Roman" panose="02020603050405020304" pitchFamily="18" charset="0"/>
              </a:rPr>
              <a:t>out</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outbar</a:t>
            </a:r>
            <a:r>
              <a:rPr lang="en-US" altLang="zh-CN" sz="2000" dirty="0">
                <a:solidFill>
                  <a:srgbClr val="008000"/>
                </a:solidFill>
                <a:latin typeface="+mj-ea"/>
                <a:cs typeface="Times New Roman" panose="02020603050405020304" pitchFamily="18" charset="0"/>
              </a:rPr>
              <a:t>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wire</a:t>
            </a:r>
            <a:r>
              <a:rPr lang="en-US" altLang="zh-CN" sz="2000" dirty="0" smtClean="0">
                <a:solidFill>
                  <a:srgbClr val="000000"/>
                </a:solidFill>
                <a:cs typeface="Times New Roman" panose="02020603050405020304" pitchFamily="18" charset="0"/>
              </a:rPr>
              <a:t> out1 </a:t>
            </a:r>
            <a:r>
              <a:rPr lang="en-US" altLang="zh-CN" sz="2000" b="1" dirty="0" smtClean="0">
                <a:solidFill>
                  <a:srgbClr val="000080"/>
                </a:solidFill>
                <a:cs typeface="Times New Roman" panose="02020603050405020304" pitchFamily="18" charset="0"/>
              </a:rPr>
              <a:t>, </a:t>
            </a:r>
            <a:r>
              <a:rPr lang="en-US" altLang="zh-CN" sz="2000" dirty="0" smtClean="0">
                <a:solidFill>
                  <a:srgbClr val="000000"/>
                </a:solidFill>
                <a:cs typeface="Times New Roman" panose="02020603050405020304" pitchFamily="18" charset="0"/>
              </a:rPr>
              <a:t> out2 </a:t>
            </a:r>
            <a:r>
              <a:rPr lang="en-US" altLang="zh-CN" sz="2000" b="1" dirty="0" smtClean="0">
                <a:solidFill>
                  <a:srgbClr val="000080"/>
                </a:solidFill>
                <a:cs typeface="Times New Roman" panose="02020603050405020304" pitchFamily="18" charset="0"/>
              </a:rPr>
              <a:t>, </a:t>
            </a:r>
            <a:r>
              <a:rPr lang="en-US" altLang="zh-CN" sz="2000" dirty="0" err="1" smtClean="0">
                <a:solidFill>
                  <a:srgbClr val="000000"/>
                </a:solidFill>
                <a:cs typeface="Times New Roman" panose="02020603050405020304" pitchFamily="18" charset="0"/>
              </a:rPr>
              <a:t>selb</a:t>
            </a:r>
            <a:r>
              <a:rPr lang="en-US" altLang="zh-CN" sz="2000" b="1" dirty="0" smtClean="0">
                <a:solidFill>
                  <a:srgbClr val="000080"/>
                </a:solidFill>
                <a:latin typeface="+mj-ea"/>
                <a:cs typeface="Times New Roman" panose="02020603050405020304" pitchFamily="18" charset="0"/>
              </a:rPr>
              <a:t>;	</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定义内部连线</a:t>
            </a:r>
            <a:r>
              <a:rPr lang="en-US" altLang="zh-CN" sz="2000" dirty="0">
                <a:solidFill>
                  <a:srgbClr val="008000"/>
                </a:solidFill>
                <a:latin typeface="+mj-ea"/>
                <a:cs typeface="Times New Roman" panose="02020603050405020304" pitchFamily="18" charset="0"/>
              </a:rPr>
              <a:t>out1,out2,selb </a:t>
            </a:r>
            <a:endParaRPr lang="en-US" altLang="zh-CN" sz="2000" dirty="0" smtClean="0">
              <a:solidFill>
                <a:srgbClr val="008000"/>
              </a:solidFill>
              <a:latin typeface="+mj-ea"/>
              <a:cs typeface="Times New Roman" panose="02020603050405020304" pitchFamily="18" charset="0"/>
            </a:endParaRPr>
          </a:p>
          <a:p>
            <a:pPr marL="0" indent="0">
              <a:buNone/>
            </a:pP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assign</a:t>
            </a:r>
            <a:r>
              <a:rPr lang="en-US" altLang="zh-CN" sz="2000" dirty="0" smtClean="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smtClean="0">
                <a:solidFill>
                  <a:srgbClr val="000080"/>
                </a:solidFill>
                <a:cs typeface="Times New Roman" panose="02020603050405020304" pitchFamily="18" charset="0"/>
              </a:rPr>
              <a:t>;	</a:t>
            </a:r>
            <a:r>
              <a:rPr lang="en-US" altLang="zh-CN" sz="2000" dirty="0" smtClean="0">
                <a:solidFill>
                  <a:srgbClr val="008000"/>
                </a:solidFill>
                <a:cs typeface="Times New Roman" panose="02020603050405020304" pitchFamily="18" charset="0"/>
              </a:rPr>
              <a:t>/</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assign</a:t>
            </a:r>
            <a:r>
              <a:rPr lang="en-US" altLang="zh-CN" sz="2000" dirty="0" smtClean="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smtClean="0">
                <a:solidFill>
                  <a:srgbClr val="000080"/>
                </a:solidFill>
                <a:latin typeface="+mj-ea"/>
                <a:cs typeface="Times New Roman" panose="02020603050405020304" pitchFamily="18" charset="0"/>
              </a:rPr>
              <a:t>;	</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求反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assign</a:t>
            </a:r>
            <a:r>
              <a:rPr lang="en-US" altLang="zh-CN" sz="2000" dirty="0" smtClean="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out2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b="1" dirty="0" smtClean="0">
                <a:solidFill>
                  <a:srgbClr val="000080"/>
                </a:solidFill>
                <a:cs typeface="Times New Roman" panose="02020603050405020304" pitchFamily="18" charset="0"/>
              </a:rPr>
              <a:t>;	</a:t>
            </a:r>
            <a:r>
              <a:rPr lang="en-US" altLang="zh-CN" sz="2000" dirty="0" smtClean="0">
                <a:solidFill>
                  <a:srgbClr val="008000"/>
                </a:solidFill>
                <a:cs typeface="Times New Roman" panose="02020603050405020304" pitchFamily="18" charset="0"/>
              </a:rPr>
              <a:t>/</a:t>
            </a:r>
            <a:r>
              <a:rPr lang="en-US" altLang="zh-CN" sz="2000" dirty="0" smtClean="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assign</a:t>
            </a:r>
            <a:r>
              <a:rPr lang="en-US" altLang="zh-CN" sz="2000" dirty="0" smtClean="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out2</a:t>
            </a:r>
            <a:r>
              <a:rPr lang="en-US" altLang="zh-CN" sz="2000" b="1" dirty="0" smtClean="0">
                <a:solidFill>
                  <a:srgbClr val="000080"/>
                </a:solidFill>
                <a:cs typeface="Times New Roman" panose="02020603050405020304" pitchFamily="18" charset="0"/>
              </a:rPr>
              <a:t>;	</a:t>
            </a:r>
            <a:r>
              <a:rPr lang="en-US" altLang="zh-CN" sz="2000" dirty="0" smtClean="0">
                <a:solidFill>
                  <a:srgbClr val="008000"/>
                </a:solidFill>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按位或运算 </a:t>
            </a:r>
            <a:endParaRPr lang="en-US" altLang="zh-CN" sz="2000" dirty="0" smtClean="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smtClean="0">
                <a:solidFill>
                  <a:srgbClr val="0000FF"/>
                </a:solidFill>
                <a:cs typeface="Times New Roman" panose="02020603050405020304" pitchFamily="18" charset="0"/>
              </a:rPr>
              <a:t>assign</a:t>
            </a:r>
            <a:r>
              <a:rPr lang="en-US" altLang="zh-CN" sz="2000" dirty="0" smtClean="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outbar</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smtClean="0">
                <a:solidFill>
                  <a:srgbClr val="000080"/>
                </a:solidFill>
                <a:cs typeface="Times New Roman" panose="02020603050405020304" pitchFamily="18" charset="0"/>
              </a:rPr>
              <a:t>~ </a:t>
            </a:r>
            <a:r>
              <a:rPr lang="en-US" altLang="zh-CN" sz="2000" dirty="0" smtClean="0">
                <a:solidFill>
                  <a:srgbClr val="000000"/>
                </a:solidFill>
                <a:cs typeface="Times New Roman" panose="02020603050405020304" pitchFamily="18" charset="0"/>
              </a:rPr>
              <a:t>out</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endParaRPr lang="en-US" altLang="zh-CN" sz="2000" dirty="0" smtClean="0">
              <a:solidFill>
                <a:srgbClr val="000000"/>
              </a:solidFill>
              <a:cs typeface="Times New Roman" panose="02020603050405020304" pitchFamily="18" charset="0"/>
            </a:endParaRPr>
          </a:p>
          <a:p>
            <a:pPr marL="0" indent="0">
              <a:buNone/>
            </a:pPr>
            <a:r>
              <a:rPr lang="en-US" altLang="zh-CN" sz="2000" b="1" dirty="0" err="1" smtClean="0">
                <a:solidFill>
                  <a:srgbClr val="0000FF"/>
                </a:solidFill>
                <a:cs typeface="Times New Roman" panose="02020603050405020304" pitchFamily="18" charset="0"/>
              </a:rPr>
              <a:t>endmodule</a:t>
            </a:r>
            <a:endParaRPr lang="en-US" altLang="zh-CN" sz="2000" dirty="0">
              <a:effectLst/>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00628" y="214290"/>
            <a:ext cx="3967049" cy="19227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29456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Verilog HDL</a:t>
            </a:r>
            <a:r>
              <a:rPr lang="zh-CN" altLang="en-US" dirty="0" smtClean="0"/>
              <a:t>简介</a:t>
            </a:r>
            <a:endParaRPr lang="en-US" altLang="zh-CN" dirty="0"/>
          </a:p>
        </p:txBody>
      </p:sp>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48355" y="214290"/>
            <a:ext cx="4395645" cy="21304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p:txBody>
          <a:bodyPr/>
          <a:lstStyle/>
          <a:p>
            <a:r>
              <a:rPr lang="zh-CN" altLang="en-US" dirty="0" smtClean="0"/>
              <a:t>结构描述方式</a:t>
            </a:r>
            <a:endParaRPr lang="en-US" altLang="zh-CN" dirty="0" smtClean="0"/>
          </a:p>
          <a:p>
            <a:pPr marL="0" indent="0">
              <a:buNone/>
            </a:pPr>
            <a:r>
              <a:rPr lang="en-US" altLang="zh-CN" sz="2000" b="1" dirty="0">
                <a:solidFill>
                  <a:srgbClr val="0000FF"/>
                </a:solidFill>
                <a:highlight>
                  <a:srgbClr val="FFFFFF"/>
                </a:highlight>
              </a:rPr>
              <a:t>module</a:t>
            </a:r>
            <a:r>
              <a:rPr lang="en-US" altLang="zh-CN" sz="2000" dirty="0">
                <a:solidFill>
                  <a:srgbClr val="000000"/>
                </a:solidFill>
                <a:highlight>
                  <a:srgbClr val="FFFFFF"/>
                </a:highlight>
              </a:rPr>
              <a:t> </a:t>
            </a:r>
            <a:r>
              <a:rPr lang="en-US" altLang="zh-CN" sz="2000" dirty="0" err="1" smtClean="0">
                <a:solidFill>
                  <a:srgbClr val="000000"/>
                </a:solidFill>
                <a:highlight>
                  <a:srgbClr val="FFFFFF"/>
                </a:highlight>
              </a:rPr>
              <a:t>muxgate</a:t>
            </a:r>
            <a:r>
              <a:rPr lang="en-US" altLang="zh-CN" sz="2000" dirty="0" smtClean="0">
                <a:solidFill>
                  <a:srgbClr val="000000"/>
                </a:solidFill>
                <a:highlight>
                  <a:srgbClr val="FFFFFF"/>
                </a:highlight>
              </a:rPr>
              <a:t>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a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b </a:t>
            </a:r>
            <a:r>
              <a:rPr lang="en-US" altLang="zh-CN" sz="2000" b="1" dirty="0" smtClean="0">
                <a:solidFill>
                  <a:srgbClr val="000080"/>
                </a:solidFill>
                <a:highlight>
                  <a:srgbClr val="FFFFFF"/>
                </a:highlight>
              </a:rPr>
              <a:t>, </a:t>
            </a:r>
            <a:r>
              <a:rPr lang="en-US" altLang="zh-CN" sz="2000" dirty="0" err="1" smtClean="0">
                <a:solidFill>
                  <a:srgbClr val="000080"/>
                </a:solidFill>
                <a:highlight>
                  <a:srgbClr val="FFFFFF"/>
                </a:highlight>
              </a:rPr>
              <a:t>sel</a:t>
            </a:r>
            <a:r>
              <a:rPr lang="en-US" altLang="zh-CN" sz="2000" dirty="0" smtClean="0">
                <a:solidFill>
                  <a:srgbClr val="000080"/>
                </a:solidFill>
                <a:highlight>
                  <a:srgbClr val="FFFFFF"/>
                </a:highlight>
              </a:rPr>
              <a:t>,</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out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outbar</a:t>
            </a:r>
            <a:r>
              <a:rPr lang="en-US" altLang="zh-CN" sz="2000" b="1" dirty="0" smtClean="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zh-CN" altLang="en-US" sz="2000" dirty="0">
                <a:solidFill>
                  <a:srgbClr val="000000"/>
                </a:solidFill>
                <a:highlight>
                  <a:srgbClr val="FFFFFF"/>
                </a:highlight>
              </a:rPr>
              <a:t>	</a:t>
            </a:r>
            <a:r>
              <a:rPr lang="en-US" altLang="zh-CN" sz="2000" dirty="0">
                <a:solidFill>
                  <a:srgbClr val="008000"/>
                </a:solidFill>
                <a:highlight>
                  <a:srgbClr val="FFFFFF"/>
                </a:highlight>
              </a:rPr>
              <a:t>//</a:t>
            </a:r>
            <a:r>
              <a:rPr lang="zh-CN" altLang="en-US" sz="2000" dirty="0" smtClean="0">
                <a:solidFill>
                  <a:srgbClr val="008000"/>
                </a:solidFill>
                <a:highlight>
                  <a:srgbClr val="FFFFFF"/>
                </a:highlight>
              </a:rPr>
              <a:t>这</a:t>
            </a:r>
            <a:r>
              <a:rPr lang="zh-CN" altLang="en-US" sz="2000" dirty="0">
                <a:solidFill>
                  <a:srgbClr val="008000"/>
                </a:solidFill>
                <a:highlight>
                  <a:srgbClr val="FFFFFF"/>
                </a:highlight>
              </a:rPr>
              <a:t>是</a:t>
            </a:r>
            <a:r>
              <a:rPr lang="zh-CN" altLang="en-US" sz="2000" dirty="0" smtClean="0">
                <a:solidFill>
                  <a:srgbClr val="008000"/>
                </a:solidFill>
                <a:highlight>
                  <a:srgbClr val="FFFFFF"/>
                </a:highlight>
              </a:rPr>
              <a:t>一</a:t>
            </a:r>
            <a:r>
              <a:rPr lang="zh-CN" altLang="en-US" sz="2000" dirty="0">
                <a:solidFill>
                  <a:srgbClr val="008000"/>
                </a:solidFill>
                <a:highlight>
                  <a:srgbClr val="FFFFFF"/>
                </a:highlight>
              </a:rPr>
              <a:t>个</a:t>
            </a:r>
            <a:r>
              <a:rPr lang="en-US" altLang="zh-CN" sz="2000" dirty="0">
                <a:solidFill>
                  <a:srgbClr val="008000"/>
                </a:solidFill>
                <a:highlight>
                  <a:srgbClr val="FFFFFF"/>
                </a:highlight>
              </a:rPr>
              <a:t>2</a:t>
            </a:r>
            <a:r>
              <a:rPr lang="zh-CN" altLang="en-US" sz="2000" dirty="0">
                <a:solidFill>
                  <a:srgbClr val="008000"/>
                </a:solidFill>
                <a:highlight>
                  <a:srgbClr val="FFFFFF"/>
                </a:highlight>
              </a:rPr>
              <a:t>选</a:t>
            </a:r>
            <a:r>
              <a:rPr lang="en-US" altLang="zh-CN" sz="2000" dirty="0">
                <a:solidFill>
                  <a:srgbClr val="008000"/>
                </a:solidFill>
                <a:highlight>
                  <a:srgbClr val="FFFFFF"/>
                </a:highlight>
              </a:rPr>
              <a:t>1</a:t>
            </a:r>
            <a:r>
              <a:rPr lang="zh-CN" altLang="en-US" sz="2000" dirty="0">
                <a:solidFill>
                  <a:srgbClr val="008000"/>
                </a:solidFill>
                <a:highlight>
                  <a:srgbClr val="FFFFFF"/>
                </a:highlight>
              </a:rPr>
              <a:t>数据选择器，名为</a:t>
            </a:r>
            <a:r>
              <a:rPr lang="en-US" altLang="zh-CN" sz="2000" dirty="0" err="1">
                <a:solidFill>
                  <a:srgbClr val="008000"/>
                </a:solidFill>
                <a:highlight>
                  <a:srgbClr val="FFFFFF"/>
                </a:highlight>
              </a:rPr>
              <a:t>muxgate</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input</a:t>
            </a:r>
            <a:r>
              <a:rPr lang="en-US" altLang="zh-CN" sz="2000" dirty="0">
                <a:solidFill>
                  <a:srgbClr val="000000"/>
                </a:solidFill>
                <a:highlight>
                  <a:srgbClr val="FFFFFF"/>
                </a:highlight>
              </a:rPr>
              <a:t> </a:t>
            </a:r>
            <a:r>
              <a:rPr lang="en-US" altLang="zh-CN" sz="2000" dirty="0" smtClean="0">
                <a:solidFill>
                  <a:srgbClr val="000000"/>
                </a:solidFill>
                <a:highlight>
                  <a:srgbClr val="FFFFFF"/>
                </a:highlight>
              </a:rPr>
              <a:t>a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b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sel</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定义输入端口为</a:t>
            </a:r>
            <a:r>
              <a:rPr lang="en-US" altLang="zh-CN" sz="2000" dirty="0" err="1">
                <a:solidFill>
                  <a:srgbClr val="008000"/>
                </a:solidFill>
                <a:highlight>
                  <a:srgbClr val="FFFFFF"/>
                </a:highlight>
              </a:rPr>
              <a:t>a,b</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sel</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a:t>
            </a:r>
            <a:r>
              <a:rPr lang="en-US" altLang="zh-CN" sz="2000" dirty="0" smtClean="0">
                <a:solidFill>
                  <a:srgbClr val="000000"/>
                </a:solidFill>
                <a:highlight>
                  <a:srgbClr val="FFFFFF"/>
                </a:highlight>
              </a:rPr>
              <a:t>out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outbar</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定义输出端口为</a:t>
            </a:r>
            <a:r>
              <a:rPr lang="en-US" altLang="zh-CN" sz="2000" dirty="0">
                <a:solidFill>
                  <a:srgbClr val="008000"/>
                </a:solidFill>
                <a:highlight>
                  <a:srgbClr val="FFFFFF"/>
                </a:highlight>
              </a:rPr>
              <a:t>out</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outbar</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wire</a:t>
            </a:r>
            <a:r>
              <a:rPr lang="en-US" altLang="zh-CN" sz="2000" dirty="0">
                <a:solidFill>
                  <a:srgbClr val="000000"/>
                </a:solidFill>
                <a:highlight>
                  <a:srgbClr val="FFFFFF"/>
                </a:highlight>
              </a:rPr>
              <a:t> </a:t>
            </a:r>
            <a:r>
              <a:rPr lang="en-US" altLang="zh-CN" sz="2000" dirty="0" smtClean="0">
                <a:solidFill>
                  <a:srgbClr val="000000"/>
                </a:solidFill>
                <a:highlight>
                  <a:srgbClr val="FFFFFF"/>
                </a:highlight>
              </a:rPr>
              <a:t>out1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 out2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selb</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定义内部的两个连接点</a:t>
            </a:r>
            <a:r>
              <a:rPr lang="en-US" altLang="zh-CN" sz="2000" dirty="0" smtClean="0">
                <a:solidFill>
                  <a:srgbClr val="008000"/>
                </a:solidFill>
                <a:highlight>
                  <a:srgbClr val="FFFFFF"/>
                </a:highlight>
              </a:rPr>
              <a:t>out1,out2,selb</a:t>
            </a:r>
          </a:p>
          <a:p>
            <a:pPr marL="0" indent="0">
              <a:buNone/>
            </a:pP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and</a:t>
            </a:r>
            <a:r>
              <a:rPr lang="en-US" altLang="zh-CN" sz="2000" dirty="0" smtClean="0">
                <a:solidFill>
                  <a:srgbClr val="000000"/>
                </a:solidFill>
                <a:highlight>
                  <a:srgbClr val="FFFFFF"/>
                </a:highlight>
              </a:rPr>
              <a:t> </a:t>
            </a:r>
            <a:r>
              <a:rPr lang="en-US" altLang="zh-CN" sz="2000" dirty="0" smtClean="0">
                <a:solidFill>
                  <a:srgbClr val="000000"/>
                </a:solidFill>
                <a:highlight>
                  <a:srgbClr val="FFFFFF"/>
                </a:highlight>
              </a:rPr>
              <a:t>a1</a:t>
            </a:r>
            <a:r>
              <a:rPr lang="en-US" altLang="zh-CN" sz="2000" b="1" dirty="0" smtClean="0">
                <a:solidFill>
                  <a:srgbClr val="000080"/>
                </a:solidFill>
                <a:highlight>
                  <a:srgbClr val="FFFFFF"/>
                </a:highlight>
              </a:rPr>
              <a:t>(</a:t>
            </a:r>
            <a:r>
              <a:rPr lang="en-US" altLang="zh-CN" sz="2000" dirty="0" smtClean="0">
                <a:solidFill>
                  <a:srgbClr val="000000"/>
                </a:solidFill>
                <a:highlight>
                  <a:srgbClr val="FFFFFF"/>
                </a:highlight>
              </a:rPr>
              <a:t>out1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a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sel</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a1</a:t>
            </a: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not </a:t>
            </a:r>
            <a:r>
              <a:rPr lang="en-US" altLang="zh-CN" sz="2000" dirty="0" smtClean="0">
                <a:solidFill>
                  <a:srgbClr val="000000"/>
                </a:solidFill>
                <a:highlight>
                  <a:srgbClr val="FFFFFF"/>
                </a:highlight>
              </a:rPr>
              <a:t> </a:t>
            </a:r>
            <a:r>
              <a:rPr lang="en-US" altLang="zh-CN" sz="2000" dirty="0" smtClean="0">
                <a:solidFill>
                  <a:srgbClr val="000000"/>
                </a:solidFill>
                <a:highlight>
                  <a:srgbClr val="FFFFFF"/>
                </a:highlight>
              </a:rPr>
              <a:t>i1</a:t>
            </a:r>
            <a:r>
              <a:rPr lang="en-US" altLang="zh-CN" sz="2000" b="1" dirty="0" smtClean="0">
                <a:solidFill>
                  <a:srgbClr val="000080"/>
                </a:solidFill>
                <a:highlight>
                  <a:srgbClr val="FFFFFF"/>
                </a:highlight>
              </a:rPr>
              <a:t>(</a:t>
            </a:r>
            <a:r>
              <a:rPr lang="en-US" altLang="zh-CN" sz="2000" dirty="0" err="1" smtClean="0">
                <a:solidFill>
                  <a:srgbClr val="000000"/>
                </a:solidFill>
                <a:highlight>
                  <a:srgbClr val="FFFFFF"/>
                </a:highlight>
              </a:rPr>
              <a:t>selb</a:t>
            </a:r>
            <a:r>
              <a:rPr lang="en-US" altLang="zh-CN" sz="2000" dirty="0" smtClean="0">
                <a:solidFill>
                  <a:srgbClr val="000000"/>
                </a:solidFill>
                <a:highlight>
                  <a:srgbClr val="FFFFFF"/>
                </a:highlight>
              </a:rPr>
              <a:t>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sel</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调用一个反相器</a:t>
            </a:r>
            <a:r>
              <a:rPr lang="en-US" altLang="zh-CN" sz="2000" dirty="0">
                <a:solidFill>
                  <a:srgbClr val="008000"/>
                </a:solidFill>
                <a:highlight>
                  <a:srgbClr val="FFFFFF"/>
                </a:highlight>
              </a:rPr>
              <a:t>i1</a:t>
            </a: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and </a:t>
            </a:r>
            <a:r>
              <a:rPr lang="en-US" altLang="zh-CN" sz="2000" dirty="0" smtClean="0">
                <a:solidFill>
                  <a:srgbClr val="000000"/>
                </a:solidFill>
                <a:highlight>
                  <a:srgbClr val="FFFFFF"/>
                </a:highlight>
              </a:rPr>
              <a:t> </a:t>
            </a:r>
            <a:r>
              <a:rPr lang="en-US" altLang="zh-CN" sz="2000" dirty="0" smtClean="0">
                <a:solidFill>
                  <a:srgbClr val="000000"/>
                </a:solidFill>
                <a:highlight>
                  <a:srgbClr val="FFFFFF"/>
                </a:highlight>
              </a:rPr>
              <a:t>a2</a:t>
            </a:r>
            <a:r>
              <a:rPr lang="en-US" altLang="zh-CN" sz="2000" b="1" dirty="0" smtClean="0">
                <a:solidFill>
                  <a:srgbClr val="000080"/>
                </a:solidFill>
                <a:highlight>
                  <a:srgbClr val="FFFFFF"/>
                </a:highlight>
              </a:rPr>
              <a:t>(</a:t>
            </a:r>
            <a:r>
              <a:rPr lang="en-US" altLang="zh-CN" sz="2000" dirty="0" smtClean="0">
                <a:solidFill>
                  <a:srgbClr val="000000"/>
                </a:solidFill>
                <a:highlight>
                  <a:srgbClr val="FFFFFF"/>
                </a:highlight>
              </a:rPr>
              <a:t>out2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b </a:t>
            </a:r>
            <a:r>
              <a:rPr lang="en-US" altLang="zh-CN" sz="2000" b="1" dirty="0" smtClean="0">
                <a:solidFill>
                  <a:srgbClr val="000080"/>
                </a:solidFill>
                <a:highlight>
                  <a:srgbClr val="FFFFFF"/>
                </a:highlight>
              </a:rPr>
              <a:t>, </a:t>
            </a:r>
            <a:r>
              <a:rPr lang="en-US" altLang="zh-CN" sz="2000" dirty="0" err="1" smtClean="0">
                <a:solidFill>
                  <a:srgbClr val="000000"/>
                </a:solidFill>
                <a:highlight>
                  <a:srgbClr val="FFFFFF"/>
                </a:highlight>
              </a:rPr>
              <a:t>selb</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a2</a:t>
            </a: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or  </a:t>
            </a:r>
            <a:r>
              <a:rPr lang="en-US" altLang="zh-CN" sz="2000" dirty="0" smtClean="0">
                <a:solidFill>
                  <a:srgbClr val="000000"/>
                </a:solidFill>
                <a:highlight>
                  <a:srgbClr val="FFFFFF"/>
                </a:highlight>
              </a:rPr>
              <a:t> </a:t>
            </a:r>
            <a:r>
              <a:rPr lang="en-US" altLang="zh-CN" sz="2000" dirty="0" smtClean="0">
                <a:solidFill>
                  <a:srgbClr val="000000"/>
                </a:solidFill>
                <a:highlight>
                  <a:srgbClr val="FFFFFF"/>
                </a:highlight>
              </a:rPr>
              <a:t>o1</a:t>
            </a:r>
            <a:r>
              <a:rPr lang="en-US" altLang="zh-CN" sz="2000" b="1" dirty="0" smtClean="0">
                <a:solidFill>
                  <a:srgbClr val="000080"/>
                </a:solidFill>
                <a:highlight>
                  <a:srgbClr val="FFFFFF"/>
                </a:highlight>
              </a:rPr>
              <a:t>(</a:t>
            </a:r>
            <a:r>
              <a:rPr lang="en-US" altLang="zh-CN" sz="2000" dirty="0" smtClean="0">
                <a:solidFill>
                  <a:srgbClr val="000000"/>
                </a:solidFill>
                <a:highlight>
                  <a:srgbClr val="FFFFFF"/>
                </a:highlight>
              </a:rPr>
              <a:t>out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out1 </a:t>
            </a:r>
            <a:r>
              <a:rPr lang="en-US" altLang="zh-CN" sz="2000" b="1" dirty="0" smtClean="0">
                <a:solidFill>
                  <a:srgbClr val="000080"/>
                </a:solidFill>
                <a:highlight>
                  <a:srgbClr val="FFFFFF"/>
                </a:highlight>
              </a:rPr>
              <a:t>, </a:t>
            </a:r>
            <a:r>
              <a:rPr lang="en-US" altLang="zh-CN" sz="2000" dirty="0" smtClean="0">
                <a:solidFill>
                  <a:srgbClr val="000000"/>
                </a:solidFill>
                <a:highlight>
                  <a:srgbClr val="FFFFFF"/>
                </a:highlight>
              </a:rPr>
              <a:t>out2</a:t>
            </a:r>
            <a:r>
              <a:rPr lang="en-US" altLang="zh-CN" sz="2000" b="1" dirty="0" smtClean="0">
                <a:solidFill>
                  <a:srgbClr val="000080"/>
                </a:solidFill>
                <a:highlight>
                  <a:srgbClr val="FFFFFF"/>
                </a:highlight>
              </a:rPr>
              <a:t>);	</a:t>
            </a:r>
            <a:r>
              <a:rPr lang="en-US" altLang="zh-CN" sz="2000" dirty="0" smtClean="0">
                <a:solidFill>
                  <a:srgbClr val="008000"/>
                </a:solidFill>
                <a:highlight>
                  <a:srgbClr val="FFFFFF"/>
                </a:highlight>
              </a:rPr>
              <a:t>//</a:t>
            </a:r>
            <a:r>
              <a:rPr lang="zh-CN" altLang="en-US" sz="2000" dirty="0">
                <a:solidFill>
                  <a:srgbClr val="008000"/>
                </a:solidFill>
                <a:highlight>
                  <a:srgbClr val="FFFFFF"/>
                </a:highlight>
              </a:rPr>
              <a:t>调用一个或门</a:t>
            </a:r>
            <a:r>
              <a:rPr lang="en-US" altLang="zh-CN" sz="2000" dirty="0">
                <a:solidFill>
                  <a:srgbClr val="008000"/>
                </a:solidFill>
                <a:highlight>
                  <a:srgbClr val="FFFFFF"/>
                </a:highlight>
              </a:rPr>
              <a:t>o1</a:t>
            </a: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assign</a:t>
            </a:r>
            <a:r>
              <a:rPr lang="en-US" altLang="zh-CN" sz="2000" dirty="0" smtClean="0">
                <a:solidFill>
                  <a:srgbClr val="000000"/>
                </a:solidFill>
                <a:highlight>
                  <a:srgbClr val="FFFFFF"/>
                </a:highlight>
              </a:rPr>
              <a:t> </a:t>
            </a:r>
            <a:r>
              <a:rPr lang="en-US" altLang="zh-CN" sz="2000" dirty="0" err="1" smtClean="0">
                <a:solidFill>
                  <a:srgbClr val="000000"/>
                </a:solidFill>
                <a:highlight>
                  <a:srgbClr val="FFFFFF"/>
                </a:highlight>
              </a:rPr>
              <a:t>outbar</a:t>
            </a:r>
            <a:r>
              <a:rPr lang="en-US" altLang="zh-CN" sz="2000" dirty="0" smtClean="0">
                <a:solidFill>
                  <a:srgbClr val="000000"/>
                </a:solidFill>
                <a:highlight>
                  <a:srgbClr val="FFFFFF"/>
                </a:highlight>
              </a:rPr>
              <a:t> </a:t>
            </a:r>
            <a:r>
              <a:rPr lang="en-US" altLang="zh-CN" sz="2000" b="1" dirty="0" smtClean="0">
                <a:solidFill>
                  <a:srgbClr val="000080"/>
                </a:solidFill>
                <a:highlight>
                  <a:srgbClr val="FFFFFF"/>
                </a:highlight>
              </a:rPr>
              <a:t>= ~ </a:t>
            </a:r>
            <a:r>
              <a:rPr lang="en-US" altLang="zh-CN" sz="2000" dirty="0" smtClean="0">
                <a:solidFill>
                  <a:srgbClr val="000000"/>
                </a:solidFill>
                <a:highlight>
                  <a:srgbClr val="FFFFFF"/>
                </a:highlight>
              </a:rPr>
              <a:t>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b="1" dirty="0" err="1">
                <a:solidFill>
                  <a:srgbClr val="0000FF"/>
                </a:solidFill>
                <a:highlight>
                  <a:srgbClr val="FFFFFF"/>
                </a:highlight>
              </a:rPr>
              <a:t>endmodule</a:t>
            </a:r>
            <a:endParaRPr lang="en-US" altLang="zh-CN" sz="2000" dirty="0" smtClean="0"/>
          </a:p>
        </p:txBody>
      </p:sp>
    </p:spTree>
    <p:extLst>
      <p:ext uri="{BB962C8B-B14F-4D97-AF65-F5344CB8AC3E}">
        <p14:creationId xmlns="" xmlns:p14="http://schemas.microsoft.com/office/powerpoint/2010/main" val="18674726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5936" y="2420888"/>
            <a:ext cx="8896350" cy="376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en-US" altLang="zh-CN" dirty="0"/>
          </a:p>
        </p:txBody>
      </p:sp>
      <p:sp>
        <p:nvSpPr>
          <p:cNvPr id="4" name="内容占位符 3"/>
          <p:cNvSpPr>
            <a:spLocks noGrp="1"/>
          </p:cNvSpPr>
          <p:nvPr>
            <p:ph idx="1"/>
          </p:nvPr>
        </p:nvSpPr>
        <p:spPr/>
        <p:txBody>
          <a:bodyPr/>
          <a:lstStyle/>
          <a:p>
            <a:r>
              <a:rPr lang="zh-CN" altLang="en-US" dirty="0" smtClean="0"/>
              <a:t>模块的测试</a:t>
            </a:r>
            <a:endParaRPr lang="en-US" altLang="zh-CN" dirty="0" smtClean="0"/>
          </a:p>
          <a:p>
            <a:pPr lvl="1"/>
            <a:r>
              <a:rPr lang="zh-CN" altLang="en-US" dirty="0" smtClean="0"/>
              <a:t>描述测试信号的变化和测试过程的模块又叫测试平台（</a:t>
            </a:r>
            <a:r>
              <a:rPr lang="en-US" altLang="zh-CN" dirty="0" err="1" smtClean="0"/>
              <a:t>testbench</a:t>
            </a:r>
            <a:r>
              <a:rPr lang="zh-CN" altLang="en-US" dirty="0" smtClean="0"/>
              <a:t>）</a:t>
            </a:r>
            <a:endParaRPr lang="en-US" altLang="zh-CN" dirty="0" smtClean="0"/>
          </a:p>
          <a:p>
            <a:pPr lvl="1"/>
            <a:endParaRPr lang="en-US" altLang="zh-CN" dirty="0" smtClean="0"/>
          </a:p>
        </p:txBody>
      </p:sp>
    </p:spTree>
    <p:extLst>
      <p:ext uri="{BB962C8B-B14F-4D97-AF65-F5344CB8AC3E}">
        <p14:creationId xmlns="" xmlns:p14="http://schemas.microsoft.com/office/powerpoint/2010/main" val="38413672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a:t>
            </a:r>
            <a:r>
              <a:rPr lang="en-US" altLang="zh-CN" dirty="0" smtClean="0"/>
              <a:t>HDL</a:t>
            </a:r>
            <a:r>
              <a:rPr lang="zh-CN" altLang="en-US" dirty="0" smtClean="0"/>
              <a:t>简介</a:t>
            </a:r>
            <a:endParaRPr lang="en-US" altLang="zh-CN" dirty="0"/>
          </a:p>
        </p:txBody>
      </p:sp>
      <p:sp>
        <p:nvSpPr>
          <p:cNvPr id="4" name="内容占位符 3"/>
          <p:cNvSpPr>
            <a:spLocks noGrp="1"/>
          </p:cNvSpPr>
          <p:nvPr>
            <p:ph idx="1"/>
          </p:nvPr>
        </p:nvSpPr>
        <p:spPr/>
        <p:txBody>
          <a:bodyPr/>
          <a:lstStyle/>
          <a:p>
            <a:r>
              <a:rPr lang="zh-CN" altLang="en-US" dirty="0" smtClean="0"/>
              <a:t>模块的</a:t>
            </a:r>
            <a:r>
              <a:rPr lang="zh-CN" altLang="en-US" dirty="0" smtClean="0"/>
              <a:t>测试</a:t>
            </a:r>
            <a:endParaRPr lang="en-US" altLang="zh-CN" dirty="0" smtClean="0"/>
          </a:p>
          <a:p>
            <a:pPr marL="0" indent="0">
              <a:buNone/>
            </a:pPr>
            <a:r>
              <a:rPr lang="en-US" altLang="zh-CN" sz="2000" b="1" dirty="0">
                <a:solidFill>
                  <a:srgbClr val="000000"/>
                </a:solidFill>
                <a:latin typeface="Courier New"/>
              </a:rPr>
              <a:t>	</a:t>
            </a:r>
            <a:r>
              <a:rPr lang="en-US" altLang="zh-CN" sz="2000" b="1" dirty="0" smtClean="0">
                <a:solidFill>
                  <a:srgbClr val="000000"/>
                </a:solidFill>
                <a:latin typeface="Courier New"/>
              </a:rPr>
              <a:t>`timescale 1ns/1ps</a:t>
            </a:r>
          </a:p>
          <a:p>
            <a:pPr marL="0" indent="0">
              <a:buNone/>
            </a:pPr>
            <a:r>
              <a:rPr lang="en-US" altLang="zh-CN" sz="2000" b="1" dirty="0" smtClean="0">
                <a:solidFill>
                  <a:srgbClr val="000000"/>
                </a:solidFill>
                <a:latin typeface="Courier New"/>
              </a:rPr>
              <a:t>	</a:t>
            </a:r>
            <a:r>
              <a:rPr lang="en-US" altLang="zh-CN" sz="2000" b="1" dirty="0" smtClean="0">
                <a:solidFill>
                  <a:srgbClr val="0000FF"/>
                </a:solidFill>
                <a:latin typeface="Courier New"/>
              </a:rPr>
              <a:t>module</a:t>
            </a:r>
            <a:r>
              <a:rPr lang="en-US" altLang="zh-CN" sz="2000" dirty="0" smtClean="0">
                <a:solidFill>
                  <a:srgbClr val="000000"/>
                </a:solidFill>
                <a:latin typeface="Courier New"/>
              </a:rPr>
              <a:t> </a:t>
            </a:r>
            <a:r>
              <a:rPr lang="en-US" altLang="zh-CN" sz="2000" dirty="0">
                <a:solidFill>
                  <a:srgbClr val="000000"/>
                </a:solidFill>
                <a:latin typeface="Courier New"/>
              </a:rPr>
              <a:t>t</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b="1" dirty="0">
                <a:solidFill>
                  <a:srgbClr val="000000"/>
                </a:solidFill>
                <a:latin typeface="Courier New"/>
              </a:rPr>
              <a:t>	</a:t>
            </a:r>
            <a:r>
              <a:rPr lang="en-US" altLang="zh-CN" sz="2000" b="1" dirty="0" err="1" smtClean="0">
                <a:solidFill>
                  <a:srgbClr val="0000FF"/>
                </a:solidFill>
                <a:latin typeface="Courier New"/>
              </a:rPr>
              <a:t>reg</a:t>
            </a:r>
            <a:r>
              <a:rPr lang="en-US" altLang="zh-CN" sz="2000" dirty="0" smtClean="0">
                <a:solidFill>
                  <a:srgbClr val="000000"/>
                </a:solidFill>
                <a:latin typeface="Courier New"/>
              </a:rPr>
              <a:t> </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000000"/>
                </a:solidFill>
                <a:latin typeface="Courier New"/>
              </a:rPr>
              <a:t> bin</a:t>
            </a:r>
            <a:r>
              <a:rPr lang="en-US" altLang="zh-CN" sz="2000" b="1" dirty="0">
                <a:solidFill>
                  <a:srgbClr val="000080"/>
                </a:solidFill>
                <a:latin typeface="Courier New"/>
              </a:rPr>
              <a:t>,</a:t>
            </a:r>
            <a:r>
              <a:rPr lang="en-US" altLang="zh-CN" sz="2000" dirty="0">
                <a:solidFill>
                  <a:srgbClr val="000000"/>
                </a:solidFill>
                <a:latin typeface="Courier New"/>
              </a:rPr>
              <a:t> select</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b="1" dirty="0">
                <a:solidFill>
                  <a:srgbClr val="000000"/>
                </a:solidFill>
                <a:latin typeface="Courier New"/>
              </a:rPr>
              <a:t>	</a:t>
            </a:r>
            <a:r>
              <a:rPr lang="en-US" altLang="zh-CN" sz="2000" b="1" dirty="0" err="1" smtClean="0">
                <a:solidFill>
                  <a:srgbClr val="0000FF"/>
                </a:solidFill>
                <a:latin typeface="Courier New"/>
              </a:rPr>
              <a:t>reg</a:t>
            </a:r>
            <a:r>
              <a:rPr lang="en-US" altLang="zh-CN" sz="2000" dirty="0" smtClean="0">
                <a:solidFill>
                  <a:srgbClr val="000000"/>
                </a:solidFill>
                <a:latin typeface="Courier New"/>
              </a:rPr>
              <a:t> </a:t>
            </a:r>
            <a:r>
              <a:rPr lang="en-US" altLang="zh-CN" sz="2000" dirty="0">
                <a:solidFill>
                  <a:srgbClr val="000000"/>
                </a:solidFill>
                <a:latin typeface="Courier New"/>
              </a:rPr>
              <a:t>clock</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b="1" dirty="0">
                <a:solidFill>
                  <a:srgbClr val="000000"/>
                </a:solidFill>
                <a:latin typeface="Courier New"/>
              </a:rPr>
              <a:t>	</a:t>
            </a:r>
            <a:r>
              <a:rPr lang="en-US" altLang="zh-CN" sz="2000" b="1" dirty="0" smtClean="0">
                <a:solidFill>
                  <a:srgbClr val="0000FF"/>
                </a:solidFill>
                <a:latin typeface="Courier New"/>
              </a:rPr>
              <a:t>wire</a:t>
            </a:r>
            <a:r>
              <a:rPr lang="en-US" altLang="zh-CN" sz="2000" dirty="0" smtClean="0">
                <a:solidFill>
                  <a:srgbClr val="000000"/>
                </a:solidFill>
                <a:latin typeface="Courier New"/>
              </a:rPr>
              <a:t> </a:t>
            </a:r>
            <a:r>
              <a:rPr lang="en-US" altLang="zh-CN" sz="2000" dirty="0" err="1">
                <a:solidFill>
                  <a:srgbClr val="000000"/>
                </a:solidFill>
                <a:latin typeface="Courier New"/>
              </a:rPr>
              <a:t>outw</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b="1" dirty="0">
                <a:solidFill>
                  <a:srgbClr val="000000"/>
                </a:solidFill>
                <a:latin typeface="Courier New"/>
              </a:rPr>
              <a:t>	</a:t>
            </a:r>
            <a:r>
              <a:rPr lang="en-US" altLang="zh-CN" sz="2000" b="1" dirty="0" smtClean="0">
                <a:solidFill>
                  <a:srgbClr val="0000FF"/>
                </a:solidFill>
                <a:latin typeface="Courier New"/>
              </a:rPr>
              <a:t>initial</a:t>
            </a:r>
            <a:r>
              <a:rPr lang="en-US" altLang="zh-CN" sz="2000" dirty="0" smtClean="0">
                <a:solidFill>
                  <a:srgbClr val="000000"/>
                </a:solidFill>
                <a:latin typeface="Courier New"/>
              </a:rPr>
              <a:t> 	</a:t>
            </a:r>
            <a:r>
              <a:rPr lang="en-US" altLang="zh-CN" sz="2000" dirty="0" smtClean="0">
                <a:solidFill>
                  <a:srgbClr val="008000"/>
                </a:solidFill>
                <a:latin typeface="Courier New"/>
              </a:rPr>
              <a:t>//</a:t>
            </a:r>
            <a:r>
              <a:rPr lang="zh-CN" altLang="en-US" sz="2000" dirty="0">
                <a:solidFill>
                  <a:srgbClr val="008000"/>
                </a:solidFill>
                <a:latin typeface="Courier New"/>
              </a:rPr>
              <a:t>把寄存器变量初始化</a:t>
            </a:r>
            <a:r>
              <a:rPr lang="zh-CN" altLang="en-US" sz="2000" dirty="0" smtClean="0">
                <a:solidFill>
                  <a:srgbClr val="008000"/>
                </a:solidFill>
                <a:latin typeface="Courier New"/>
              </a:rPr>
              <a:t>为确定</a:t>
            </a:r>
            <a:r>
              <a:rPr lang="zh-CN" altLang="en-US" sz="2000" dirty="0">
                <a:solidFill>
                  <a:srgbClr val="008000"/>
                </a:solidFill>
                <a:latin typeface="Courier New"/>
              </a:rPr>
              <a:t>值 </a:t>
            </a:r>
            <a:endParaRPr lang="en-US" altLang="zh-CN" sz="2000" dirty="0" smtClean="0">
              <a:solidFill>
                <a:srgbClr val="008000"/>
              </a:solidFill>
              <a:latin typeface="Courier New"/>
            </a:endParaRPr>
          </a:p>
          <a:p>
            <a:pPr marL="0" indent="0">
              <a:buNone/>
            </a:pPr>
            <a:r>
              <a:rPr lang="en-US" altLang="zh-CN" sz="2000" b="1" dirty="0">
                <a:solidFill>
                  <a:srgbClr val="008000"/>
                </a:solidFill>
                <a:latin typeface="Courier New"/>
              </a:rPr>
              <a:t>	</a:t>
            </a:r>
            <a:r>
              <a:rPr lang="en-US" altLang="zh-CN" sz="2000" b="1" dirty="0" smtClean="0">
                <a:solidFill>
                  <a:srgbClr val="008000"/>
                </a:solidFill>
                <a:latin typeface="Courier New"/>
              </a:rPr>
              <a:t>  </a:t>
            </a:r>
            <a:r>
              <a:rPr lang="en-US" altLang="zh-CN" sz="2000" b="1" dirty="0" smtClean="0">
                <a:solidFill>
                  <a:srgbClr val="0000FF"/>
                </a:solidFill>
                <a:latin typeface="Courier New"/>
              </a:rPr>
              <a:t>begin</a:t>
            </a:r>
            <a:r>
              <a:rPr lang="en-US" altLang="zh-CN" sz="2000" dirty="0" smtClean="0">
                <a:solidFill>
                  <a:srgbClr val="000000"/>
                </a:solidFill>
                <a:latin typeface="Courier New"/>
              </a:rPr>
              <a:t> </a:t>
            </a:r>
          </a:p>
          <a:p>
            <a:pPr marL="0" indent="0">
              <a:buNone/>
            </a:pPr>
            <a:r>
              <a:rPr lang="en-US" altLang="zh-CN" sz="2000" dirty="0">
                <a:solidFill>
                  <a:srgbClr val="000000"/>
                </a:solidFill>
                <a:latin typeface="Courier New"/>
              </a:rPr>
              <a:t>	</a:t>
            </a:r>
            <a:r>
              <a:rPr lang="en-US" altLang="zh-CN" sz="2000" dirty="0" smtClean="0">
                <a:solidFill>
                  <a:srgbClr val="000000"/>
                </a:solidFill>
                <a:latin typeface="Courier New"/>
              </a:rPr>
              <a:t>	</a:t>
            </a:r>
            <a:r>
              <a:rPr lang="en-US" altLang="zh-CN" sz="2000" dirty="0" err="1" smtClean="0">
                <a:solidFill>
                  <a:srgbClr val="000000"/>
                </a:solidFill>
                <a:latin typeface="Courier New"/>
              </a:rPr>
              <a:t>ain</a:t>
            </a:r>
            <a:r>
              <a:rPr lang="en-US" altLang="zh-CN" sz="2000" b="1" dirty="0" smtClean="0">
                <a:solidFill>
                  <a:srgbClr val="000080"/>
                </a:solidFill>
                <a:latin typeface="Courier New"/>
              </a:rPr>
              <a:t>=</a:t>
            </a:r>
            <a:r>
              <a:rPr lang="en-US" altLang="zh-CN" sz="2000" dirty="0" smtClean="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dirty="0">
                <a:solidFill>
                  <a:srgbClr val="000000"/>
                </a:solidFill>
                <a:latin typeface="Courier New"/>
              </a:rPr>
              <a:t>	</a:t>
            </a:r>
            <a:r>
              <a:rPr lang="en-US" altLang="zh-CN" sz="2000" dirty="0" smtClean="0">
                <a:solidFill>
                  <a:srgbClr val="000000"/>
                </a:solidFill>
                <a:latin typeface="Courier New"/>
              </a:rPr>
              <a:t>	bin</a:t>
            </a:r>
            <a:r>
              <a:rPr lang="en-US" altLang="zh-CN" sz="2000" b="1" dirty="0" smtClean="0">
                <a:solidFill>
                  <a:srgbClr val="000080"/>
                </a:solidFill>
                <a:latin typeface="Courier New"/>
              </a:rPr>
              <a:t>=</a:t>
            </a:r>
            <a:r>
              <a:rPr lang="en-US" altLang="zh-CN" sz="2000" dirty="0" smtClean="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dirty="0">
                <a:solidFill>
                  <a:srgbClr val="000000"/>
                </a:solidFill>
                <a:latin typeface="Courier New"/>
              </a:rPr>
              <a:t>	</a:t>
            </a:r>
            <a:r>
              <a:rPr lang="en-US" altLang="zh-CN" sz="2000" dirty="0" smtClean="0">
                <a:solidFill>
                  <a:srgbClr val="000000"/>
                </a:solidFill>
                <a:latin typeface="Courier New"/>
              </a:rPr>
              <a:t>	select</a:t>
            </a:r>
            <a:r>
              <a:rPr lang="en-US" altLang="zh-CN" sz="2000" b="1" dirty="0" smtClean="0">
                <a:solidFill>
                  <a:srgbClr val="000080"/>
                </a:solidFill>
                <a:latin typeface="Courier New"/>
              </a:rPr>
              <a:t>=</a:t>
            </a:r>
            <a:r>
              <a:rPr lang="en-US" altLang="zh-CN" sz="2000" dirty="0" smtClean="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dirty="0">
                <a:solidFill>
                  <a:srgbClr val="000000"/>
                </a:solidFill>
                <a:latin typeface="Courier New"/>
              </a:rPr>
              <a:t>	</a:t>
            </a:r>
            <a:r>
              <a:rPr lang="en-US" altLang="zh-CN" sz="2000" dirty="0" smtClean="0">
                <a:solidFill>
                  <a:srgbClr val="000000"/>
                </a:solidFill>
                <a:latin typeface="Courier New"/>
              </a:rPr>
              <a:t>	clock</a:t>
            </a:r>
            <a:r>
              <a:rPr lang="en-US" altLang="zh-CN" sz="2000" b="1" dirty="0" smtClean="0">
                <a:solidFill>
                  <a:srgbClr val="000080"/>
                </a:solidFill>
                <a:latin typeface="Courier New"/>
              </a:rPr>
              <a:t>=</a:t>
            </a:r>
            <a:r>
              <a:rPr lang="en-US" altLang="zh-CN" sz="2000" dirty="0" smtClean="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indent="0">
              <a:buNone/>
            </a:pPr>
            <a:r>
              <a:rPr lang="en-US" altLang="zh-CN" sz="2000" b="1" dirty="0">
                <a:solidFill>
                  <a:srgbClr val="000000"/>
                </a:solidFill>
                <a:latin typeface="Courier New"/>
              </a:rPr>
              <a:t>	 </a:t>
            </a:r>
            <a:r>
              <a:rPr lang="en-US" altLang="zh-CN" sz="2000" b="1" dirty="0" smtClean="0">
                <a:solidFill>
                  <a:srgbClr val="000000"/>
                </a:solidFill>
                <a:latin typeface="Courier New"/>
              </a:rPr>
              <a:t> </a:t>
            </a:r>
            <a:r>
              <a:rPr lang="en-US" altLang="zh-CN" sz="2000" b="1" dirty="0" smtClean="0">
                <a:solidFill>
                  <a:srgbClr val="0000FF"/>
                </a:solidFill>
                <a:latin typeface="Courier New"/>
              </a:rPr>
              <a:t>end</a:t>
            </a:r>
            <a:endParaRPr lang="en-US" altLang="zh-CN" dirty="0" smtClean="0"/>
          </a:p>
        </p:txBody>
      </p:sp>
    </p:spTree>
    <p:extLst>
      <p:ext uri="{BB962C8B-B14F-4D97-AF65-F5344CB8AC3E}">
        <p14:creationId xmlns="" xmlns:p14="http://schemas.microsoft.com/office/powerpoint/2010/main" val="22207795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a:xfrm>
            <a:off x="107504" y="1196752"/>
            <a:ext cx="9393718" cy="5661248"/>
          </a:xfrm>
        </p:spPr>
        <p:txBody>
          <a:bodyPr/>
          <a:lstStyle/>
          <a:p>
            <a:pPr marL="0" indent="0">
              <a:buNone/>
            </a:pPr>
            <a:r>
              <a:rPr lang="en-US" altLang="zh-CN" sz="2000" b="1" dirty="0" smtClean="0">
                <a:solidFill>
                  <a:srgbClr val="0000FF"/>
                </a:solidFill>
                <a:latin typeface="Courier New"/>
              </a:rPr>
              <a:t>	always</a:t>
            </a:r>
            <a:r>
              <a:rPr lang="en-US" altLang="zh-CN" sz="2000" dirty="0" smtClean="0">
                <a:solidFill>
                  <a:srgbClr val="000000"/>
                </a:solidFill>
                <a:latin typeface="Courier New"/>
              </a:rPr>
              <a:t> </a:t>
            </a:r>
            <a:r>
              <a:rPr lang="en-US" altLang="zh-CN" sz="2000" b="1" dirty="0">
                <a:solidFill>
                  <a:srgbClr val="000080"/>
                </a:solidFill>
                <a:latin typeface="Courier New"/>
              </a:rPr>
              <a:t>#</a:t>
            </a:r>
            <a:r>
              <a:rPr lang="en-US" altLang="zh-CN" sz="2000" dirty="0">
                <a:solidFill>
                  <a:srgbClr val="FF8000"/>
                </a:solidFill>
                <a:latin typeface="Courier New"/>
              </a:rPr>
              <a:t>50</a:t>
            </a:r>
            <a:r>
              <a:rPr lang="en-US" altLang="zh-CN" sz="2000" dirty="0">
                <a:solidFill>
                  <a:srgbClr val="000000"/>
                </a:solidFill>
                <a:latin typeface="Courier New"/>
              </a:rPr>
              <a:t> clock </a:t>
            </a:r>
            <a:r>
              <a:rPr lang="en-US" altLang="zh-CN" sz="2000" b="1" dirty="0">
                <a:solidFill>
                  <a:srgbClr val="000080"/>
                </a:solidFill>
                <a:latin typeface="Courier New"/>
              </a:rPr>
              <a:t>=</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a:solidFill>
                  <a:srgbClr val="000000"/>
                </a:solidFill>
                <a:latin typeface="Courier New"/>
              </a:rPr>
              <a:t>clock</a:t>
            </a:r>
            <a:r>
              <a:rPr lang="en-US" altLang="zh-CN" sz="2000" b="1" dirty="0" smtClean="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b="1" dirty="0" smtClean="0">
                <a:solidFill>
                  <a:srgbClr val="000080"/>
                </a:solidFill>
                <a:latin typeface="Courier New"/>
              </a:rPr>
              <a:t>	</a:t>
            </a:r>
            <a:r>
              <a:rPr lang="en-US" altLang="zh-CN" sz="2000" dirty="0" smtClean="0">
                <a:solidFill>
                  <a:srgbClr val="008000"/>
                </a:solidFill>
                <a:latin typeface="Courier New"/>
              </a:rPr>
              <a:t>//</a:t>
            </a:r>
            <a:r>
              <a:rPr lang="zh-CN" altLang="en-US" sz="2000" dirty="0">
                <a:solidFill>
                  <a:srgbClr val="008000"/>
                </a:solidFill>
                <a:latin typeface="Courier New"/>
              </a:rPr>
              <a:t>产生一个不断重复的周期为</a:t>
            </a:r>
            <a:r>
              <a:rPr lang="en-US" altLang="zh-CN" sz="2000" dirty="0">
                <a:solidFill>
                  <a:srgbClr val="008000"/>
                </a:solidFill>
                <a:latin typeface="Courier New"/>
              </a:rPr>
              <a:t>100</a:t>
            </a:r>
            <a:r>
              <a:rPr lang="zh-CN" altLang="en-US" sz="2000" dirty="0">
                <a:solidFill>
                  <a:srgbClr val="008000"/>
                </a:solidFill>
                <a:latin typeface="Courier New"/>
              </a:rPr>
              <a:t>个的时钟信号</a:t>
            </a:r>
            <a:r>
              <a:rPr lang="en-US" altLang="zh-CN" sz="2000" dirty="0">
                <a:solidFill>
                  <a:srgbClr val="008000"/>
                </a:solidFill>
                <a:latin typeface="Courier New"/>
              </a:rPr>
              <a:t>clock </a:t>
            </a:r>
            <a:endParaRPr lang="en-US" altLang="zh-CN" sz="2000" dirty="0" smtClean="0">
              <a:solidFill>
                <a:srgbClr val="008000"/>
              </a:solidFill>
              <a:latin typeface="Courier New"/>
            </a:endParaRPr>
          </a:p>
          <a:p>
            <a:pPr marL="0" lvl="0" indent="0">
              <a:buNone/>
            </a:pPr>
            <a:r>
              <a:rPr lang="en-US" altLang="zh-CN" sz="2000" b="1" dirty="0">
                <a:solidFill>
                  <a:srgbClr val="008000"/>
                </a:solidFill>
                <a:latin typeface="Courier New"/>
              </a:rPr>
              <a:t>	</a:t>
            </a:r>
            <a:r>
              <a:rPr lang="en-US" altLang="zh-CN" sz="2000" b="1" dirty="0" smtClean="0">
                <a:solidFill>
                  <a:srgbClr val="0000FF"/>
                </a:solidFill>
                <a:latin typeface="Courier New"/>
              </a:rPr>
              <a:t>always</a:t>
            </a:r>
            <a:r>
              <a:rPr lang="en-US" altLang="zh-CN" sz="2000" dirty="0" smtClean="0">
                <a:solidFill>
                  <a:srgbClr val="000000"/>
                </a:solidFill>
                <a:latin typeface="Courier New"/>
              </a:rPr>
              <a:t> </a:t>
            </a:r>
            <a:r>
              <a:rPr lang="en-US" altLang="zh-CN" sz="2000" b="1" dirty="0">
                <a:solidFill>
                  <a:srgbClr val="000080"/>
                </a:solidFill>
                <a:latin typeface="Courier New"/>
              </a:rPr>
              <a:t>@(</a:t>
            </a:r>
            <a:r>
              <a:rPr lang="en-US" altLang="zh-CN" sz="2000" b="1" dirty="0" err="1">
                <a:solidFill>
                  <a:srgbClr val="0000FF"/>
                </a:solidFill>
                <a:latin typeface="Courier New"/>
              </a:rPr>
              <a:t>posedge</a:t>
            </a:r>
            <a:r>
              <a:rPr lang="en-US" altLang="zh-CN" sz="2000" dirty="0">
                <a:solidFill>
                  <a:srgbClr val="000000"/>
                </a:solidFill>
                <a:latin typeface="Courier New"/>
              </a:rPr>
              <a:t> clock</a:t>
            </a:r>
            <a:r>
              <a:rPr lang="en-US" altLang="zh-CN" sz="2000" b="1" dirty="0">
                <a:solidFill>
                  <a:srgbClr val="000080"/>
                </a:solidFill>
                <a:latin typeface="Courier New"/>
              </a:rPr>
              <a:t>)</a:t>
            </a:r>
            <a:r>
              <a:rPr lang="en-US" altLang="zh-CN" sz="2000" dirty="0">
                <a:solidFill>
                  <a:srgbClr val="000000"/>
                </a:solidFill>
                <a:latin typeface="Courier New"/>
              </a:rPr>
              <a:t> </a:t>
            </a:r>
            <a:endParaRPr lang="en-US" altLang="zh-CN" sz="2000" dirty="0" smtClean="0">
              <a:solidFill>
                <a:srgbClr val="000000"/>
              </a:solidFill>
              <a:latin typeface="Courier New"/>
            </a:endParaRPr>
          </a:p>
          <a:p>
            <a:pPr marL="0" lvl="0" indent="0">
              <a:buNone/>
            </a:pPr>
            <a:r>
              <a:rPr lang="en-US" altLang="zh-CN" sz="2000" b="1" dirty="0">
                <a:solidFill>
                  <a:srgbClr val="000000"/>
                </a:solidFill>
                <a:latin typeface="Courier New"/>
              </a:rPr>
              <a:t>	</a:t>
            </a:r>
            <a:r>
              <a:rPr lang="en-US" altLang="zh-CN" sz="2000" b="1" dirty="0" smtClean="0">
                <a:solidFill>
                  <a:srgbClr val="000000"/>
                </a:solidFill>
                <a:latin typeface="Courier New"/>
              </a:rPr>
              <a:t>  </a:t>
            </a:r>
            <a:r>
              <a:rPr lang="en-US" altLang="zh-CN" sz="2000" b="1" dirty="0" smtClean="0">
                <a:solidFill>
                  <a:srgbClr val="0000FF"/>
                </a:solidFill>
                <a:latin typeface="Courier New"/>
              </a:rPr>
              <a:t>begin</a:t>
            </a:r>
            <a:r>
              <a:rPr lang="en-US" altLang="zh-CN" sz="2000" dirty="0">
                <a:solidFill>
                  <a:srgbClr val="008000"/>
                </a:solidFill>
                <a:latin typeface="Courier New"/>
              </a:rPr>
              <a:t>//{$random}</a:t>
            </a:r>
            <a:r>
              <a:rPr lang="zh-CN" altLang="en-US" sz="2000" dirty="0">
                <a:solidFill>
                  <a:srgbClr val="008000"/>
                </a:solidFill>
                <a:latin typeface="Courier New"/>
              </a:rPr>
              <a:t>为系统任务，会产生一个随机数 </a:t>
            </a:r>
            <a:endParaRPr lang="en-US" altLang="zh-CN" sz="2000" dirty="0" smtClean="0">
              <a:solidFill>
                <a:srgbClr val="008000"/>
              </a:solidFill>
              <a:latin typeface="Courier New"/>
            </a:endParaRPr>
          </a:p>
          <a:p>
            <a:pPr marL="0" lvl="0" indent="0">
              <a:buNone/>
            </a:pPr>
            <a:r>
              <a:rPr lang="en-US" altLang="zh-CN" sz="2000" b="1" dirty="0" smtClean="0">
                <a:solidFill>
                  <a:srgbClr val="000080"/>
                </a:solidFill>
                <a:latin typeface="Courier New"/>
              </a:rPr>
              <a:t>		#</a:t>
            </a:r>
            <a:r>
              <a:rPr lang="en-US" altLang="zh-CN" sz="2000" dirty="0" smtClean="0">
                <a:solidFill>
                  <a:srgbClr val="FF8000"/>
                </a:solidFill>
                <a:latin typeface="Courier New"/>
              </a:rPr>
              <a:t>1 </a:t>
            </a:r>
            <a:r>
              <a:rPr lang="en-US" altLang="zh-CN" sz="2000" dirty="0" err="1" smtClean="0">
                <a:solidFill>
                  <a:srgbClr val="000000"/>
                </a:solidFill>
                <a:latin typeface="Courier New"/>
              </a:rPr>
              <a:t>ain</a:t>
            </a:r>
            <a:r>
              <a:rPr lang="en-US" altLang="zh-CN" sz="2000" b="1" dirty="0">
                <a:solidFill>
                  <a:srgbClr val="000080"/>
                </a:solidFill>
                <a:latin typeface="Courier New"/>
              </a:rPr>
              <a:t>={</a:t>
            </a:r>
            <a:r>
              <a:rPr lang="en-US" altLang="zh-CN" sz="2000" dirty="0">
                <a:solidFill>
                  <a:srgbClr val="8000FF"/>
                </a:solidFill>
                <a:latin typeface="Courier New"/>
              </a:rPr>
              <a:t>$random</a:t>
            </a:r>
            <a:r>
              <a:rPr lang="en-US" altLang="zh-CN" sz="2000" b="1" dirty="0">
                <a:solidFill>
                  <a:srgbClr val="000080"/>
                </a:solidFill>
                <a:latin typeface="Courier New"/>
              </a:rPr>
              <a:t>}%</a:t>
            </a:r>
            <a:r>
              <a:rPr lang="en-US" altLang="zh-CN" sz="2000" dirty="0">
                <a:solidFill>
                  <a:srgbClr val="FF8000"/>
                </a:solidFill>
                <a:latin typeface="Courier New"/>
              </a:rPr>
              <a:t>2</a:t>
            </a:r>
            <a:r>
              <a:rPr lang="en-US" altLang="zh-CN" sz="2000" b="1" dirty="0" smtClean="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b="1" dirty="0" smtClean="0">
                <a:solidFill>
                  <a:srgbClr val="000080"/>
                </a:solidFill>
                <a:latin typeface="Courier New"/>
              </a:rPr>
              <a:t>	</a:t>
            </a:r>
            <a:r>
              <a:rPr lang="en-US" altLang="zh-CN" sz="2000" dirty="0" smtClean="0">
                <a:solidFill>
                  <a:srgbClr val="008000"/>
                </a:solidFill>
                <a:latin typeface="Courier New"/>
              </a:rPr>
              <a:t>//</a:t>
            </a:r>
            <a:r>
              <a:rPr lang="zh-CN" altLang="en-US" sz="2000" dirty="0">
                <a:solidFill>
                  <a:srgbClr val="008000"/>
                </a:solidFill>
                <a:latin typeface="Courier New"/>
              </a:rPr>
              <a:t>产生随机的微信号流</a:t>
            </a:r>
            <a:r>
              <a:rPr lang="en-US" altLang="zh-CN" sz="2000" dirty="0" err="1">
                <a:solidFill>
                  <a:srgbClr val="008000"/>
                </a:solidFill>
                <a:latin typeface="Courier New"/>
              </a:rPr>
              <a:t>ain</a:t>
            </a:r>
            <a:r>
              <a:rPr lang="zh-CN" altLang="en-US" sz="2000" dirty="0">
                <a:solidFill>
                  <a:srgbClr val="008000"/>
                </a:solidFill>
                <a:latin typeface="Courier New"/>
              </a:rPr>
              <a:t>和</a:t>
            </a:r>
            <a:r>
              <a:rPr lang="en-US" altLang="zh-CN" sz="2000" dirty="0">
                <a:solidFill>
                  <a:srgbClr val="008000"/>
                </a:solidFill>
                <a:latin typeface="Courier New"/>
              </a:rPr>
              <a:t>bin</a:t>
            </a:r>
            <a:r>
              <a:rPr lang="zh-CN" altLang="en-US" sz="2000" dirty="0">
                <a:solidFill>
                  <a:srgbClr val="008000"/>
                </a:solidFill>
                <a:latin typeface="Courier New"/>
              </a:rPr>
              <a:t>，</a:t>
            </a:r>
            <a:r>
              <a:rPr lang="en-US" altLang="zh-CN" sz="2000" dirty="0">
                <a:solidFill>
                  <a:srgbClr val="008000"/>
                </a:solidFill>
                <a:latin typeface="Courier New"/>
              </a:rPr>
              <a:t>%2</a:t>
            </a:r>
            <a:r>
              <a:rPr lang="zh-CN" altLang="en-US" sz="2000" dirty="0">
                <a:solidFill>
                  <a:srgbClr val="008000"/>
                </a:solidFill>
                <a:latin typeface="Courier New"/>
              </a:rPr>
              <a:t>为模</a:t>
            </a:r>
            <a:r>
              <a:rPr lang="en-US" altLang="zh-CN" sz="2000" dirty="0">
                <a:solidFill>
                  <a:srgbClr val="008000"/>
                </a:solidFill>
                <a:latin typeface="Courier New"/>
              </a:rPr>
              <a:t>2</a:t>
            </a:r>
            <a:r>
              <a:rPr lang="zh-CN" altLang="en-US" sz="2000" dirty="0">
                <a:solidFill>
                  <a:srgbClr val="008000"/>
                </a:solidFill>
                <a:latin typeface="Courier New"/>
              </a:rPr>
              <a:t>运算 </a:t>
            </a:r>
            <a:endParaRPr lang="en-US" altLang="zh-CN" sz="2000" dirty="0" smtClean="0">
              <a:solidFill>
                <a:srgbClr val="008000"/>
              </a:solidFill>
              <a:latin typeface="Courier New"/>
            </a:endParaRPr>
          </a:p>
          <a:p>
            <a:pPr marL="0" lvl="0" indent="0">
              <a:buNone/>
            </a:pPr>
            <a:r>
              <a:rPr lang="en-US" altLang="zh-CN" sz="2000" b="1" dirty="0">
                <a:solidFill>
                  <a:srgbClr val="008000"/>
                </a:solidFill>
                <a:latin typeface="Courier New"/>
              </a:rPr>
              <a:t>	</a:t>
            </a:r>
            <a:r>
              <a:rPr lang="en-US" altLang="zh-CN" sz="2000" b="1" dirty="0" smtClean="0">
                <a:solidFill>
                  <a:srgbClr val="008000"/>
                </a:solidFill>
                <a:latin typeface="Courier New"/>
              </a:rPr>
              <a:t>	</a:t>
            </a:r>
            <a:r>
              <a:rPr lang="en-US" altLang="zh-CN" sz="2000" b="1" dirty="0" smtClean="0">
                <a:solidFill>
                  <a:srgbClr val="000080"/>
                </a:solidFill>
                <a:latin typeface="Courier New"/>
              </a:rPr>
              <a:t>#</a:t>
            </a:r>
            <a:r>
              <a:rPr lang="en-US" altLang="zh-CN" sz="2000" dirty="0">
                <a:solidFill>
                  <a:srgbClr val="FF8000"/>
                </a:solidFill>
                <a:latin typeface="Courier New"/>
              </a:rPr>
              <a:t>3</a:t>
            </a:r>
            <a:r>
              <a:rPr lang="zh-CN" altLang="en-US" sz="2000" dirty="0">
                <a:solidFill>
                  <a:srgbClr val="000000"/>
                </a:solidFill>
                <a:latin typeface="Courier New"/>
              </a:rPr>
              <a:t> </a:t>
            </a:r>
            <a:r>
              <a:rPr lang="en-US" altLang="zh-CN" sz="2000" dirty="0">
                <a:solidFill>
                  <a:srgbClr val="000000"/>
                </a:solidFill>
                <a:latin typeface="Courier New"/>
              </a:rPr>
              <a:t>bin</a:t>
            </a:r>
            <a:r>
              <a:rPr lang="en-US" altLang="zh-CN" sz="2000" b="1" dirty="0">
                <a:solidFill>
                  <a:srgbClr val="000080"/>
                </a:solidFill>
                <a:latin typeface="Courier New"/>
              </a:rPr>
              <a:t>={</a:t>
            </a:r>
            <a:r>
              <a:rPr lang="en-US" altLang="zh-CN" sz="2000" dirty="0">
                <a:solidFill>
                  <a:srgbClr val="8000FF"/>
                </a:solidFill>
                <a:latin typeface="Courier New"/>
              </a:rPr>
              <a:t>$random</a:t>
            </a:r>
            <a:r>
              <a:rPr lang="en-US" altLang="zh-CN" sz="2000" b="1" dirty="0">
                <a:solidFill>
                  <a:srgbClr val="000080"/>
                </a:solidFill>
                <a:latin typeface="Courier New"/>
              </a:rPr>
              <a:t>}%</a:t>
            </a:r>
            <a:r>
              <a:rPr lang="en-US" altLang="zh-CN" sz="2000" dirty="0">
                <a:solidFill>
                  <a:srgbClr val="FF8000"/>
                </a:solidFill>
                <a:latin typeface="Courier New"/>
              </a:rPr>
              <a:t>2</a:t>
            </a:r>
            <a:r>
              <a:rPr lang="en-US" altLang="zh-CN" sz="2000" b="1" dirty="0" smtClean="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b="1" dirty="0" smtClean="0">
                <a:solidFill>
                  <a:srgbClr val="000080"/>
                </a:solidFill>
                <a:latin typeface="Courier New"/>
              </a:rPr>
              <a:t>	</a:t>
            </a:r>
            <a:r>
              <a:rPr lang="en-US" altLang="zh-CN" sz="2000" dirty="0" smtClean="0">
                <a:solidFill>
                  <a:srgbClr val="008000"/>
                </a:solidFill>
                <a:latin typeface="Courier New"/>
              </a:rPr>
              <a:t>//</a:t>
            </a:r>
            <a:r>
              <a:rPr lang="zh-CN" altLang="en-US" sz="2000" dirty="0">
                <a:solidFill>
                  <a:srgbClr val="008000"/>
                </a:solidFill>
                <a:latin typeface="Courier New"/>
              </a:rPr>
              <a:t>分别延迟</a:t>
            </a:r>
            <a:r>
              <a:rPr lang="en-US" altLang="zh-CN" sz="2000" dirty="0">
                <a:solidFill>
                  <a:srgbClr val="008000"/>
                </a:solidFill>
                <a:latin typeface="Courier New"/>
              </a:rPr>
              <a:t>1</a:t>
            </a:r>
            <a:r>
              <a:rPr lang="zh-CN" altLang="en-US" sz="2000" dirty="0">
                <a:solidFill>
                  <a:srgbClr val="008000"/>
                </a:solidFill>
                <a:latin typeface="Courier New"/>
              </a:rPr>
              <a:t>和</a:t>
            </a:r>
            <a:r>
              <a:rPr lang="en-US" altLang="zh-CN" sz="2000" dirty="0">
                <a:solidFill>
                  <a:srgbClr val="008000"/>
                </a:solidFill>
                <a:latin typeface="Courier New"/>
              </a:rPr>
              <a:t>3</a:t>
            </a:r>
            <a:r>
              <a:rPr lang="zh-CN" altLang="en-US" sz="2000" dirty="0">
                <a:solidFill>
                  <a:srgbClr val="008000"/>
                </a:solidFill>
                <a:latin typeface="Courier New"/>
              </a:rPr>
              <a:t>个时间单位后产生随机的位信号流</a:t>
            </a:r>
            <a:r>
              <a:rPr lang="en-US" altLang="zh-CN" sz="2000" dirty="0" err="1">
                <a:solidFill>
                  <a:srgbClr val="008000"/>
                </a:solidFill>
                <a:latin typeface="Courier New"/>
              </a:rPr>
              <a:t>ain</a:t>
            </a:r>
            <a:r>
              <a:rPr lang="zh-CN" altLang="en-US" sz="2000" dirty="0">
                <a:solidFill>
                  <a:srgbClr val="008000"/>
                </a:solidFill>
                <a:latin typeface="Courier New"/>
              </a:rPr>
              <a:t>和</a:t>
            </a:r>
            <a:r>
              <a:rPr lang="en-US" altLang="zh-CN" sz="2000" dirty="0">
                <a:solidFill>
                  <a:srgbClr val="008000"/>
                </a:solidFill>
                <a:latin typeface="Courier New"/>
              </a:rPr>
              <a:t>bin </a:t>
            </a:r>
            <a:endParaRPr lang="en-US" altLang="zh-CN" sz="2000" dirty="0" smtClean="0">
              <a:solidFill>
                <a:srgbClr val="008000"/>
              </a:solidFill>
              <a:latin typeface="Courier New"/>
            </a:endParaRPr>
          </a:p>
          <a:p>
            <a:pPr marL="0" lvl="0" indent="0">
              <a:buNone/>
            </a:pPr>
            <a:r>
              <a:rPr lang="en-US" altLang="zh-CN" sz="2000" b="1" dirty="0">
                <a:solidFill>
                  <a:srgbClr val="008000"/>
                </a:solidFill>
                <a:latin typeface="Courier New"/>
              </a:rPr>
              <a:t>	</a:t>
            </a:r>
            <a:r>
              <a:rPr lang="en-US" altLang="zh-CN" sz="2000" b="1" dirty="0" smtClean="0">
                <a:solidFill>
                  <a:srgbClr val="008000"/>
                </a:solidFill>
                <a:latin typeface="Courier New"/>
              </a:rPr>
              <a:t>  </a:t>
            </a:r>
            <a:r>
              <a:rPr lang="en-US" altLang="zh-CN" sz="2000" b="1" dirty="0" smtClean="0">
                <a:solidFill>
                  <a:srgbClr val="0000FF"/>
                </a:solidFill>
                <a:latin typeface="Courier New"/>
              </a:rPr>
              <a:t>end</a:t>
            </a:r>
            <a:r>
              <a:rPr lang="en-US" altLang="zh-CN" sz="2000" dirty="0" smtClean="0">
                <a:solidFill>
                  <a:srgbClr val="000000"/>
                </a:solidFill>
                <a:latin typeface="Courier New"/>
              </a:rPr>
              <a:t> </a:t>
            </a:r>
          </a:p>
          <a:p>
            <a:pPr marL="0" lvl="0" indent="0">
              <a:buNone/>
            </a:pPr>
            <a:r>
              <a:rPr lang="en-US" altLang="zh-CN" sz="2000" b="1" dirty="0">
                <a:solidFill>
                  <a:srgbClr val="000000"/>
                </a:solidFill>
                <a:latin typeface="Courier New"/>
              </a:rPr>
              <a:t>	</a:t>
            </a:r>
            <a:r>
              <a:rPr lang="en-US" altLang="zh-CN" sz="2000" b="1" dirty="0" smtClean="0">
                <a:solidFill>
                  <a:srgbClr val="0000FF"/>
                </a:solidFill>
                <a:latin typeface="Courier New"/>
              </a:rPr>
              <a:t>always</a:t>
            </a:r>
            <a:r>
              <a:rPr lang="en-US" altLang="zh-CN" sz="2000" dirty="0" smtClean="0">
                <a:solidFill>
                  <a:srgbClr val="000000"/>
                </a:solidFill>
                <a:latin typeface="Courier New"/>
              </a:rPr>
              <a:t> </a:t>
            </a:r>
            <a:r>
              <a:rPr lang="en-US" altLang="zh-CN" sz="2000" b="1" dirty="0">
                <a:solidFill>
                  <a:srgbClr val="000080"/>
                </a:solidFill>
                <a:latin typeface="Courier New"/>
              </a:rPr>
              <a:t>#</a:t>
            </a:r>
            <a:r>
              <a:rPr lang="en-US" altLang="zh-CN" sz="2000" dirty="0">
                <a:solidFill>
                  <a:srgbClr val="FF8000"/>
                </a:solidFill>
                <a:latin typeface="Courier New"/>
              </a:rPr>
              <a:t>10000</a:t>
            </a:r>
            <a:r>
              <a:rPr lang="en-US" altLang="zh-CN" sz="2000" dirty="0">
                <a:solidFill>
                  <a:srgbClr val="000000"/>
                </a:solidFill>
                <a:latin typeface="Courier New"/>
              </a:rPr>
              <a:t> select</a:t>
            </a:r>
            <a:r>
              <a:rPr lang="en-US" altLang="zh-CN" sz="2000" b="1" dirty="0">
                <a:solidFill>
                  <a:srgbClr val="000080"/>
                </a:solidFill>
                <a:latin typeface="Courier New"/>
              </a:rPr>
              <a:t>=!</a:t>
            </a:r>
            <a:r>
              <a:rPr lang="en-US" altLang="zh-CN" sz="2000" dirty="0" smtClean="0">
                <a:solidFill>
                  <a:srgbClr val="000000"/>
                </a:solidFill>
                <a:latin typeface="Courier New"/>
              </a:rPr>
              <a:t>select</a:t>
            </a:r>
          </a:p>
          <a:p>
            <a:pPr marL="0" lvl="0" indent="0">
              <a:buNone/>
            </a:pPr>
            <a:r>
              <a:rPr lang="en-US" altLang="zh-CN" sz="2000" dirty="0">
                <a:solidFill>
                  <a:srgbClr val="000000"/>
                </a:solidFill>
                <a:latin typeface="Courier New"/>
              </a:rPr>
              <a:t>	</a:t>
            </a:r>
            <a:r>
              <a:rPr lang="en-US" altLang="zh-CN" sz="2000" dirty="0" smtClean="0">
                <a:solidFill>
                  <a:srgbClr val="000000"/>
                </a:solidFill>
                <a:latin typeface="Courier New"/>
              </a:rPr>
              <a:t>	</a:t>
            </a:r>
            <a:r>
              <a:rPr lang="en-US" altLang="zh-CN" sz="2000" dirty="0" smtClean="0">
                <a:solidFill>
                  <a:srgbClr val="008000"/>
                </a:solidFill>
                <a:latin typeface="Courier New"/>
              </a:rPr>
              <a:t>//</a:t>
            </a:r>
            <a:r>
              <a:rPr lang="zh-CN" altLang="en-US" sz="2000" dirty="0">
                <a:solidFill>
                  <a:srgbClr val="008000"/>
                </a:solidFill>
                <a:latin typeface="Courier New"/>
              </a:rPr>
              <a:t>产生周期为</a:t>
            </a:r>
            <a:r>
              <a:rPr lang="en-US" altLang="zh-CN" sz="2000" dirty="0">
                <a:solidFill>
                  <a:srgbClr val="008000"/>
                </a:solidFill>
                <a:latin typeface="Courier New"/>
              </a:rPr>
              <a:t>10000</a:t>
            </a:r>
            <a:r>
              <a:rPr lang="zh-CN" altLang="en-US" sz="2000" dirty="0">
                <a:solidFill>
                  <a:srgbClr val="008000"/>
                </a:solidFill>
                <a:latin typeface="Courier New"/>
              </a:rPr>
              <a:t>个单位时间的选通信号变化 </a:t>
            </a:r>
            <a:endParaRPr lang="en-US" altLang="zh-CN" sz="2000" dirty="0" smtClean="0">
              <a:solidFill>
                <a:srgbClr val="008000"/>
              </a:solidFill>
              <a:latin typeface="Courier New"/>
            </a:endParaRPr>
          </a:p>
          <a:p>
            <a:pPr marL="0" lvl="0" indent="0">
              <a:buNone/>
            </a:pPr>
            <a:r>
              <a:rPr lang="en-US" altLang="zh-CN" sz="2000" dirty="0">
                <a:solidFill>
                  <a:srgbClr val="008000"/>
                </a:solidFill>
                <a:latin typeface="Courier New"/>
              </a:rPr>
              <a:t>	</a:t>
            </a:r>
            <a:r>
              <a:rPr lang="en-US" altLang="zh-CN" sz="2000" dirty="0" err="1" smtClean="0">
                <a:solidFill>
                  <a:srgbClr val="000000"/>
                </a:solidFill>
                <a:latin typeface="Courier New"/>
              </a:rPr>
              <a:t>muxtwo</a:t>
            </a:r>
            <a:r>
              <a:rPr lang="en-US" altLang="zh-CN" sz="2000" dirty="0" smtClean="0">
                <a:solidFill>
                  <a:srgbClr val="000000"/>
                </a:solidFill>
                <a:latin typeface="Courier New"/>
              </a:rPr>
              <a:t> </a:t>
            </a:r>
            <a:r>
              <a:rPr lang="en-US" altLang="zh-CN" sz="2000" dirty="0" smtClean="0">
                <a:solidFill>
                  <a:srgbClr val="000000"/>
                </a:solidFill>
                <a:latin typeface="Courier New"/>
              </a:rPr>
              <a:t>m</a:t>
            </a:r>
            <a:r>
              <a:rPr lang="en-US" altLang="zh-CN" sz="2000" b="1" dirty="0" smtClean="0">
                <a:solidFill>
                  <a:srgbClr val="000080"/>
                </a:solidFill>
                <a:latin typeface="Courier New"/>
              </a:rPr>
              <a:t>(.</a:t>
            </a:r>
            <a:r>
              <a:rPr lang="en-US" altLang="zh-CN" sz="2000" dirty="0">
                <a:solidFill>
                  <a:srgbClr val="000000"/>
                </a:solidFill>
                <a:latin typeface="Courier New"/>
              </a:rPr>
              <a:t>a</a:t>
            </a:r>
            <a:r>
              <a:rPr lang="en-US" altLang="zh-CN" sz="2000" b="1" dirty="0">
                <a:solidFill>
                  <a:srgbClr val="000080"/>
                </a:solidFill>
                <a:latin typeface="Courier New"/>
              </a:rPr>
              <a:t>(</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000000"/>
                </a:solidFill>
                <a:latin typeface="Courier New"/>
              </a:rPr>
              <a:t>b</a:t>
            </a:r>
            <a:r>
              <a:rPr lang="en-US" altLang="zh-CN" sz="2000" b="1" dirty="0">
                <a:solidFill>
                  <a:srgbClr val="000080"/>
                </a:solidFill>
                <a:latin typeface="Courier New"/>
              </a:rPr>
              <a:t>(</a:t>
            </a:r>
            <a:r>
              <a:rPr lang="en-US" altLang="zh-CN" sz="2000" dirty="0">
                <a:solidFill>
                  <a:srgbClr val="000000"/>
                </a:solidFill>
                <a:latin typeface="Courier New"/>
              </a:rPr>
              <a:t>bin</a:t>
            </a:r>
            <a:r>
              <a:rPr lang="en-US" altLang="zh-CN" sz="2000" b="1" dirty="0">
                <a:solidFill>
                  <a:srgbClr val="000080"/>
                </a:solidFill>
                <a:latin typeface="Courier New"/>
              </a:rPr>
              <a:t>),</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err="1" smtClean="0">
                <a:solidFill>
                  <a:srgbClr val="000000"/>
                </a:solidFill>
                <a:latin typeface="Courier New"/>
              </a:rPr>
              <a:t>sl</a:t>
            </a:r>
            <a:r>
              <a:rPr lang="en-US" altLang="zh-CN" sz="2000" b="1" dirty="0" smtClean="0">
                <a:solidFill>
                  <a:srgbClr val="000080"/>
                </a:solidFill>
                <a:latin typeface="Courier New"/>
              </a:rPr>
              <a:t>(</a:t>
            </a:r>
            <a:r>
              <a:rPr lang="en-US" altLang="zh-CN" sz="2000" dirty="0" smtClean="0">
                <a:solidFill>
                  <a:srgbClr val="000000"/>
                </a:solidFill>
                <a:latin typeface="Courier New"/>
              </a:rPr>
              <a:t>select</a:t>
            </a:r>
            <a:r>
              <a:rPr lang="en-US" altLang="zh-CN" sz="2000" b="1" dirty="0" smtClean="0">
                <a:solidFill>
                  <a:srgbClr val="000080"/>
                </a:solidFill>
                <a:latin typeface="Courier New"/>
              </a:rPr>
              <a:t>),.out(</a:t>
            </a:r>
            <a:r>
              <a:rPr lang="en-US" altLang="zh-CN" sz="2000" b="1" dirty="0" err="1" smtClean="0">
                <a:solidFill>
                  <a:srgbClr val="000080"/>
                </a:solidFill>
                <a:latin typeface="Courier New"/>
              </a:rPr>
              <a:t>outw</a:t>
            </a:r>
            <a:r>
              <a:rPr lang="en-US" altLang="zh-CN" sz="2000" b="1" dirty="0" smtClean="0">
                <a:solidFill>
                  <a:srgbClr val="000080"/>
                </a:solidFill>
                <a:latin typeface="Courier New"/>
              </a:rPr>
              <a:t>));</a:t>
            </a:r>
            <a:r>
              <a:rPr lang="en-US" altLang="zh-CN" sz="2000" dirty="0" smtClean="0">
                <a:solidFill>
                  <a:srgbClr val="000000"/>
                </a:solidFill>
                <a:latin typeface="Courier New"/>
              </a:rPr>
              <a:t> </a:t>
            </a:r>
          </a:p>
          <a:p>
            <a:pPr marL="0" lvl="0" indent="0">
              <a:buNone/>
            </a:pPr>
            <a:r>
              <a:rPr lang="en-US" altLang="zh-CN" sz="2000" b="1" dirty="0" err="1" smtClean="0">
                <a:solidFill>
                  <a:srgbClr val="0000FF"/>
                </a:solidFill>
                <a:latin typeface="Courier New"/>
              </a:rPr>
              <a:t>endmodule</a:t>
            </a:r>
            <a:endParaRPr lang="en-US" altLang="zh-CN" sz="2000" dirty="0">
              <a:solidFill>
                <a:prstClr val="black"/>
              </a:solidFill>
            </a:endParaRPr>
          </a:p>
        </p:txBody>
      </p:sp>
    </p:spTree>
    <p:extLst>
      <p:ext uri="{BB962C8B-B14F-4D97-AF65-F5344CB8AC3E}">
        <p14:creationId xmlns="" xmlns:p14="http://schemas.microsoft.com/office/powerpoint/2010/main" val="12464211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99359" y="1087652"/>
            <a:ext cx="3728826" cy="20230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smtClean="0"/>
              <a:t>模块的结构</a:t>
            </a:r>
            <a:endParaRPr lang="en-US" altLang="zh-CN" dirty="0"/>
          </a:p>
        </p:txBody>
      </p:sp>
      <p:sp>
        <p:nvSpPr>
          <p:cNvPr id="4" name="内容占位符 3"/>
          <p:cNvSpPr>
            <a:spLocks noGrp="1"/>
          </p:cNvSpPr>
          <p:nvPr>
            <p:ph idx="1"/>
          </p:nvPr>
        </p:nvSpPr>
        <p:spPr/>
        <p:txBody>
          <a:bodyPr/>
          <a:lstStyle/>
          <a:p>
            <a:r>
              <a:rPr lang="zh-CN" altLang="en-US" dirty="0" smtClean="0"/>
              <a:t>模块（</a:t>
            </a:r>
            <a:r>
              <a:rPr lang="en-US" altLang="zh-CN" dirty="0" smtClean="0"/>
              <a:t>block</a:t>
            </a:r>
            <a:r>
              <a:rPr lang="zh-CN" altLang="en-US" dirty="0" smtClean="0"/>
              <a:t>）</a:t>
            </a:r>
            <a:endParaRPr lang="en-US" altLang="zh-CN" dirty="0" smtClean="0"/>
          </a:p>
          <a:p>
            <a:pPr lvl="1"/>
            <a:r>
              <a:rPr lang="zh-CN" altLang="en-US" dirty="0"/>
              <a:t>描述</a:t>
            </a:r>
            <a:r>
              <a:rPr lang="zh-CN" altLang="en-US" dirty="0" smtClean="0"/>
              <a:t>接口</a:t>
            </a:r>
            <a:endParaRPr lang="en-US" altLang="zh-CN" dirty="0" smtClean="0"/>
          </a:p>
          <a:p>
            <a:pPr lvl="1"/>
            <a:r>
              <a:rPr lang="zh-CN" altLang="en-US" dirty="0" smtClean="0"/>
              <a:t>描述逻辑功能</a:t>
            </a:r>
            <a:endParaRPr lang="en-US" altLang="zh-CN" dirty="0" smtClean="0"/>
          </a:p>
          <a:p>
            <a:pPr marL="342900" lvl="1" indent="-342900">
              <a:buChar char="•"/>
            </a:pPr>
            <a:r>
              <a:rPr lang="zh-CN" altLang="en-US" sz="3200" dirty="0">
                <a:cs typeface="宋体" charset="0"/>
              </a:rPr>
              <a:t>主要部分</a:t>
            </a:r>
            <a:endParaRPr lang="en-US" altLang="zh-CN" sz="3200" dirty="0">
              <a:cs typeface="宋体" charset="0"/>
            </a:endParaRPr>
          </a:p>
          <a:p>
            <a:pPr lvl="1"/>
            <a:r>
              <a:rPr lang="zh-CN" altLang="en-US" dirty="0" smtClean="0"/>
              <a:t>端口定义</a:t>
            </a:r>
            <a:endParaRPr lang="en-US" altLang="zh-CN" dirty="0" smtClean="0"/>
          </a:p>
          <a:p>
            <a:pPr lvl="1"/>
            <a:r>
              <a:rPr lang="en-US" altLang="zh-CN" dirty="0" smtClean="0"/>
              <a:t> </a:t>
            </a:r>
            <a:r>
              <a:rPr lang="en-US" altLang="zh-CN" dirty="0" smtClean="0"/>
              <a:t>I/O</a:t>
            </a:r>
            <a:r>
              <a:rPr lang="zh-CN" altLang="en-US" dirty="0" smtClean="0"/>
              <a:t>方向说明</a:t>
            </a:r>
            <a:endParaRPr lang="en-US" altLang="zh-CN" dirty="0" smtClean="0"/>
          </a:p>
          <a:p>
            <a:pPr lvl="1"/>
            <a:r>
              <a:rPr lang="zh-CN" altLang="en-US" dirty="0" smtClean="0"/>
              <a:t>内部信号声明</a:t>
            </a:r>
            <a:endParaRPr lang="en-US" altLang="zh-CN" dirty="0" smtClean="0"/>
          </a:p>
          <a:p>
            <a:pPr lvl="1"/>
            <a:r>
              <a:rPr lang="zh-CN" altLang="en-US" dirty="0"/>
              <a:t>功能定义</a:t>
            </a:r>
            <a:endParaRPr lang="en-US" altLang="zh-CN" dirty="0" smtClean="0"/>
          </a:p>
        </p:txBody>
      </p:sp>
      <p:sp>
        <p:nvSpPr>
          <p:cNvPr id="5" name="TextBox 4"/>
          <p:cNvSpPr txBox="1"/>
          <p:nvPr/>
        </p:nvSpPr>
        <p:spPr>
          <a:xfrm>
            <a:off x="4020514" y="3284984"/>
            <a:ext cx="4911228"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mux_2_to_1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8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a:solidFill>
                  <a:srgbClr val="00800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   </a:t>
            </a:r>
            <a:r>
              <a:rPr lang="en-US" altLang="zh-CN" sz="2000" dirty="0" smtClean="0">
                <a:solidFill>
                  <a:srgbClr val="008000"/>
                </a:solidFill>
                <a:highlight>
                  <a:srgbClr val="FFFFFF"/>
                </a:highlight>
                <a:latin typeface="+mj-ea"/>
                <a:ea typeface="+mj-ea"/>
              </a:rPr>
              <a:t>  </a:t>
            </a:r>
            <a:r>
              <a:rPr lang="en-US" altLang="zh-CN"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dirty="0">
                <a:solidFill>
                  <a:srgbClr val="000000"/>
                </a:solidFill>
                <a:highlight>
                  <a:srgbClr val="FFFFFF"/>
                </a:highlight>
                <a:latin typeface="+mj-ea"/>
                <a:ea typeface="+mj-ea"/>
              </a:rPr>
              <a:t>	</a:t>
            </a:r>
            <a:endParaRPr lang="en-US" altLang="zh-CN" sz="2000" dirty="0" smtClean="0">
              <a:solidFill>
                <a:srgbClr val="000000"/>
              </a:solidFill>
              <a:highlight>
                <a:srgbClr val="FFFFFF"/>
              </a:highlight>
              <a:latin typeface="+mj-ea"/>
              <a:ea typeface="+mj-ea"/>
            </a:endParaRPr>
          </a:p>
          <a:p>
            <a:r>
              <a:rPr lang="en-US" altLang="zh-CN"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  output</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p>
          <a:p>
            <a:r>
              <a:rPr lang="en-US" altLang="zh-CN" sz="2000" dirty="0">
                <a:solidFill>
                  <a:srgbClr val="000000"/>
                </a:solidFill>
                <a:highlight>
                  <a:srgbClr val="FFFFFF"/>
                </a:highlight>
                <a:latin typeface="+mj-ea"/>
                <a:ea typeface="+mj-ea"/>
              </a:rPr>
              <a:t>	</a:t>
            </a:r>
            <a:endParaRPr lang="en-US" altLang="zh-CN" sz="2000" dirty="0" smtClean="0">
              <a:solidFill>
                <a:srgbClr val="000000"/>
              </a:solidFill>
              <a:highlight>
                <a:srgbClr val="FFFFFF"/>
              </a:highlight>
              <a:latin typeface="+mj-ea"/>
              <a:ea typeface="+mj-ea"/>
            </a:endParaRPr>
          </a:p>
          <a:p>
            <a:r>
              <a:rPr lang="en-US" altLang="zh-CN" sz="2000" b="1" dirty="0" smtClean="0">
                <a:solidFill>
                  <a:srgbClr val="000000"/>
                </a:solidFill>
                <a:highlight>
                  <a:srgbClr val="FFFFFF"/>
                </a:highlight>
                <a:latin typeface="+mj-ea"/>
                <a:ea typeface="+mj-ea"/>
                <a:cs typeface="Times New Roman" panose="02020603050405020304" pitchFamily="18" charset="0"/>
              </a:rPr>
              <a:t>      </a:t>
            </a:r>
            <a:r>
              <a:rPr lang="en-US" altLang="zh-CN"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r>
              <a:rPr lang="en-US" altLang="zh-CN" sz="2000" b="1" dirty="0" smtClean="0">
                <a:solidFill>
                  <a:srgbClr val="000000"/>
                </a:solidFill>
                <a:highlight>
                  <a:srgbClr val="FFFFFF"/>
                </a:highlight>
                <a:latin typeface="+mj-ea"/>
                <a:ea typeface="+mj-ea"/>
              </a:rPr>
              <a:t>                </a:t>
            </a:r>
          </a:p>
          <a:p>
            <a:r>
              <a:rPr lang="en-US" altLang="zh-CN" sz="2000" b="1" dirty="0" smtClean="0">
                <a:solidFill>
                  <a:srgbClr val="000000"/>
                </a:solidFill>
                <a:highlight>
                  <a:srgbClr val="FFFFFF"/>
                </a:highlight>
                <a:latin typeface="+mj-ea"/>
                <a:ea typeface="+mj-ea"/>
                <a:cs typeface="Times New Roman" panose="02020603050405020304" pitchFamily="18" charset="0"/>
              </a:rPr>
              <a:t> </a:t>
            </a:r>
            <a:r>
              <a:rPr lang="en-US" altLang="zh-CN" sz="2000" b="1" dirty="0" smtClean="0">
                <a:solidFill>
                  <a:srgbClr val="000000"/>
                </a:solidFill>
                <a:highlight>
                  <a:srgbClr val="FFFFFF"/>
                </a:highlight>
                <a:latin typeface="+mj-ea"/>
                <a:ea typeface="+mj-ea"/>
                <a:cs typeface="Times New Roman" panose="02020603050405020304" pitchFamily="18" charset="0"/>
              </a:rPr>
              <a:t>     </a:t>
            </a:r>
            <a:r>
              <a:rPr lang="en-US" altLang="zh-CN"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smtClean="0">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smtClean="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smtClean="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smtClean="0">
                <a:solidFill>
                  <a:srgbClr val="000080"/>
                </a:solidFill>
                <a:highlight>
                  <a:srgbClr val="FFFFFF"/>
                </a:highlight>
                <a:latin typeface="+mj-ea"/>
                <a:ea typeface="+mj-ea"/>
              </a:rPr>
              <a:t>	</a:t>
            </a:r>
            <a:endParaRPr lang="en-US" altLang="zh-CN" sz="2000" dirty="0">
              <a:solidFill>
                <a:srgbClr val="008000"/>
              </a:solidFill>
              <a:highlight>
                <a:srgbClr val="FFFFFF"/>
              </a:highlight>
              <a:latin typeface="+mj-ea"/>
              <a:ea typeface="+mj-ea"/>
            </a:endParaRPr>
          </a:p>
          <a:p>
            <a:r>
              <a:rPr lang="en-US" altLang="zh-CN" sz="2000" b="1" dirty="0" err="1" smtClean="0">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smtClean="0">
                <a:solidFill>
                  <a:srgbClr val="0000FF"/>
                </a:solidFill>
                <a:highlight>
                  <a:srgbClr val="FFFFFF"/>
                </a:highlight>
                <a:latin typeface="+mj-ea"/>
                <a:ea typeface="+mj-ea"/>
              </a:rPr>
              <a:t>			</a:t>
            </a:r>
            <a:endParaRPr lang="zh-CN" altLang="en-US" sz="2000" dirty="0">
              <a:latin typeface="+mj-ea"/>
              <a:ea typeface="+mj-ea"/>
            </a:endParaRPr>
          </a:p>
        </p:txBody>
      </p:sp>
    </p:spTree>
    <p:extLst>
      <p:ext uri="{BB962C8B-B14F-4D97-AF65-F5344CB8AC3E}">
        <p14:creationId xmlns="" xmlns:p14="http://schemas.microsoft.com/office/powerpoint/2010/main" val="180553231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模块的结构</a:t>
            </a:r>
            <a:endParaRPr lang="en-US" altLang="zh-CN" dirty="0"/>
          </a:p>
        </p:txBody>
      </p:sp>
      <p:sp>
        <p:nvSpPr>
          <p:cNvPr id="4" name="内容占位符 3"/>
          <p:cNvSpPr>
            <a:spLocks noGrp="1"/>
          </p:cNvSpPr>
          <p:nvPr>
            <p:ph idx="1"/>
          </p:nvPr>
        </p:nvSpPr>
        <p:spPr/>
        <p:txBody>
          <a:bodyPr/>
          <a:lstStyle/>
          <a:p>
            <a:r>
              <a:rPr lang="zh-CN" altLang="en-US" dirty="0" smtClean="0"/>
              <a:t>端口定义</a:t>
            </a:r>
            <a:endParaRPr lang="en-US" altLang="zh-CN" dirty="0" smtClean="0"/>
          </a:p>
          <a:p>
            <a:pPr lvl="1"/>
            <a:r>
              <a:rPr lang="en-US" altLang="zh-CN" dirty="0" smtClean="0"/>
              <a:t>module </a:t>
            </a:r>
            <a:r>
              <a:rPr lang="zh-CN" altLang="en-US" dirty="0" smtClean="0"/>
              <a:t>模块名（端口</a:t>
            </a:r>
            <a:r>
              <a:rPr lang="en-US" altLang="zh-CN" dirty="0" smtClean="0"/>
              <a:t>1</a:t>
            </a:r>
            <a:r>
              <a:rPr lang="zh-CN" altLang="en-US" dirty="0" smtClean="0"/>
              <a:t>，端口</a:t>
            </a:r>
            <a:r>
              <a:rPr lang="en-US" altLang="zh-CN" dirty="0" smtClean="0"/>
              <a:t>2</a:t>
            </a:r>
            <a:r>
              <a:rPr lang="zh-CN" altLang="en-US" dirty="0" smtClean="0"/>
              <a:t>，</a:t>
            </a:r>
            <a:r>
              <a:rPr lang="en-US" altLang="zh-CN" dirty="0" smtClean="0"/>
              <a:t>……</a:t>
            </a:r>
            <a:r>
              <a:rPr lang="zh-CN" altLang="en-US" dirty="0" smtClean="0"/>
              <a:t>）</a:t>
            </a:r>
            <a:r>
              <a:rPr lang="en-US" altLang="zh-CN" dirty="0" smtClean="0"/>
              <a:t>;</a:t>
            </a:r>
          </a:p>
          <a:p>
            <a:pPr lvl="1"/>
            <a:r>
              <a:rPr lang="en-US" altLang="zh-CN" dirty="0" smtClean="0"/>
              <a:t>module</a:t>
            </a:r>
            <a:r>
              <a:rPr lang="zh-CN" altLang="en-US" dirty="0" smtClean="0"/>
              <a:t>例化</a:t>
            </a:r>
            <a:endParaRPr lang="en-US" altLang="zh-CN" dirty="0" smtClean="0"/>
          </a:p>
          <a:p>
            <a:pPr lvl="1">
              <a:buFont typeface="Wingdings" pitchFamily="2" charset="2"/>
              <a:buChar char="Ø"/>
            </a:pPr>
            <a:r>
              <a:rPr lang="zh-CN" altLang="en-US" dirty="0" smtClean="0"/>
              <a:t>模块名（</a:t>
            </a:r>
            <a:r>
              <a:rPr lang="zh-CN" altLang="en-US" sz="2400" dirty="0" smtClean="0"/>
              <a:t>连接端口</a:t>
            </a:r>
            <a:r>
              <a:rPr lang="en-US" altLang="zh-CN" sz="2400" dirty="0" smtClean="0"/>
              <a:t>1</a:t>
            </a:r>
            <a:r>
              <a:rPr lang="zh-CN" altLang="en-US" sz="2400" dirty="0" smtClean="0"/>
              <a:t>的信号名，连接端口</a:t>
            </a:r>
            <a:r>
              <a:rPr lang="en-US" altLang="zh-CN" sz="2400" dirty="0" smtClean="0"/>
              <a:t>2</a:t>
            </a:r>
            <a:r>
              <a:rPr lang="zh-CN" altLang="en-US" sz="2400" dirty="0" smtClean="0"/>
              <a:t>的信号名</a:t>
            </a:r>
            <a:r>
              <a:rPr lang="en-US" altLang="zh-CN" sz="2400" dirty="0" smtClean="0"/>
              <a:t>……</a:t>
            </a:r>
            <a:r>
              <a:rPr lang="zh-CN" altLang="en-US" dirty="0" smtClean="0"/>
              <a:t>）</a:t>
            </a:r>
            <a:endParaRPr lang="en-US" altLang="zh-CN" dirty="0" smtClean="0"/>
          </a:p>
          <a:p>
            <a:pPr lvl="1">
              <a:buFont typeface="Wingdings" pitchFamily="2" charset="2"/>
              <a:buChar char="Ø"/>
            </a:pPr>
            <a:r>
              <a:rPr lang="zh-CN" altLang="en-US" dirty="0"/>
              <a:t>模块</a:t>
            </a:r>
            <a:r>
              <a:rPr lang="zh-CN" altLang="en-US" dirty="0" smtClean="0"/>
              <a:t>名（</a:t>
            </a:r>
            <a:r>
              <a:rPr lang="en-US" altLang="zh-CN" sz="2400" dirty="0" smtClean="0">
                <a:solidFill>
                  <a:srgbClr val="FF0000"/>
                </a:solidFill>
              </a:rPr>
              <a:t>.</a:t>
            </a:r>
            <a:r>
              <a:rPr lang="zh-CN" altLang="en-US" sz="2400" dirty="0" smtClean="0">
                <a:solidFill>
                  <a:srgbClr val="FF0000"/>
                </a:solidFill>
              </a:rPr>
              <a:t>端口</a:t>
            </a:r>
            <a:r>
              <a:rPr lang="en-US" altLang="zh-CN" sz="2400" dirty="0" smtClean="0">
                <a:solidFill>
                  <a:srgbClr val="FF0000"/>
                </a:solidFill>
              </a:rPr>
              <a:t>1</a:t>
            </a:r>
            <a:r>
              <a:rPr lang="zh-CN" altLang="en-US" sz="2400" dirty="0" smtClean="0">
                <a:solidFill>
                  <a:srgbClr val="FF0000"/>
                </a:solidFill>
              </a:rPr>
              <a:t>名</a:t>
            </a:r>
            <a:r>
              <a:rPr lang="zh-CN" altLang="en-US" sz="2400" dirty="0" smtClean="0"/>
              <a:t>（连接信号</a:t>
            </a:r>
            <a:r>
              <a:rPr lang="en-US" altLang="zh-CN" sz="2400" dirty="0" smtClean="0"/>
              <a:t>1</a:t>
            </a:r>
            <a:r>
              <a:rPr lang="zh-CN" altLang="en-US" sz="2400" dirty="0" smtClean="0"/>
              <a:t>名），</a:t>
            </a:r>
            <a:r>
              <a:rPr lang="en-US" altLang="zh-CN" sz="2400" dirty="0"/>
              <a:t> </a:t>
            </a:r>
            <a:r>
              <a:rPr lang="en-US" altLang="zh-CN" sz="2400" dirty="0">
                <a:solidFill>
                  <a:srgbClr val="FF0000"/>
                </a:solidFill>
              </a:rPr>
              <a:t>.</a:t>
            </a:r>
            <a:r>
              <a:rPr lang="zh-CN" altLang="en-US" sz="2400" dirty="0" smtClean="0">
                <a:solidFill>
                  <a:srgbClr val="FF0000"/>
                </a:solidFill>
              </a:rPr>
              <a:t>端口</a:t>
            </a:r>
            <a:r>
              <a:rPr lang="en-US" altLang="zh-CN" sz="2400" dirty="0" smtClean="0">
                <a:solidFill>
                  <a:srgbClr val="FF0000"/>
                </a:solidFill>
              </a:rPr>
              <a:t>2</a:t>
            </a:r>
            <a:r>
              <a:rPr lang="zh-CN" altLang="en-US" sz="2400" dirty="0" smtClean="0">
                <a:solidFill>
                  <a:srgbClr val="FF0000"/>
                </a:solidFill>
              </a:rPr>
              <a:t>名</a:t>
            </a:r>
            <a:r>
              <a:rPr lang="zh-CN" altLang="en-US" sz="2400" dirty="0"/>
              <a:t>（连接</a:t>
            </a:r>
            <a:r>
              <a:rPr lang="zh-CN" altLang="en-US" sz="2400" dirty="0" smtClean="0"/>
              <a:t>信号</a:t>
            </a:r>
            <a:r>
              <a:rPr lang="en-US" altLang="zh-CN" sz="2400" dirty="0" smtClean="0"/>
              <a:t>2</a:t>
            </a:r>
            <a:r>
              <a:rPr lang="zh-CN" altLang="en-US" sz="2400" dirty="0" smtClean="0"/>
              <a:t>名），</a:t>
            </a:r>
            <a:r>
              <a:rPr lang="en-US" altLang="zh-CN" sz="2400" dirty="0"/>
              <a:t> </a:t>
            </a:r>
            <a:r>
              <a:rPr lang="en-US" altLang="zh-CN" sz="2400" dirty="0" smtClean="0"/>
              <a:t>……</a:t>
            </a:r>
            <a:r>
              <a:rPr lang="zh-CN" altLang="en-US" sz="2400" dirty="0" smtClean="0"/>
              <a:t>）</a:t>
            </a:r>
            <a:endParaRPr lang="en-US" altLang="zh-CN" sz="2400" dirty="0" smtClean="0"/>
          </a:p>
        </p:txBody>
      </p:sp>
      <p:sp>
        <p:nvSpPr>
          <p:cNvPr id="6" name="TextBox 5"/>
          <p:cNvSpPr txBox="1"/>
          <p:nvPr/>
        </p:nvSpPr>
        <p:spPr>
          <a:xfrm>
            <a:off x="2143108" y="4071942"/>
            <a:ext cx="184763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smtClean="0">
                <a:solidFill>
                  <a:srgbClr val="0000FF"/>
                </a:solidFill>
                <a:highlight>
                  <a:srgbClr val="FFFFFF"/>
                </a:highlight>
                <a:latin typeface="Times New Roman" panose="02020603050405020304" pitchFamily="18" charset="0"/>
                <a:ea typeface="+mj-ea"/>
                <a:cs typeface="Times New Roman" panose="02020603050405020304" pitchFamily="18" charset="0"/>
              </a:rPr>
              <a:t>严格按顺序！</a:t>
            </a:r>
            <a:endParaRPr lang="zh-CN" altLang="en-US" sz="2000" dirty="0">
              <a:latin typeface="+mj-ea"/>
              <a:ea typeface="+mj-ea"/>
            </a:endParaRPr>
          </a:p>
        </p:txBody>
      </p:sp>
      <p:sp>
        <p:nvSpPr>
          <p:cNvPr id="7" name="TextBox 6"/>
          <p:cNvSpPr txBox="1"/>
          <p:nvPr/>
        </p:nvSpPr>
        <p:spPr>
          <a:xfrm>
            <a:off x="357158" y="5214950"/>
            <a:ext cx="8496944"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dirty="0" err="1">
                <a:solidFill>
                  <a:srgbClr val="000000"/>
                </a:solidFill>
                <a:latin typeface="Courier New"/>
              </a:rPr>
              <a:t>muxtwo</a:t>
            </a:r>
            <a:r>
              <a:rPr lang="en-US" altLang="zh-CN" sz="2400" b="1" dirty="0">
                <a:solidFill>
                  <a:srgbClr val="000080"/>
                </a:solidFill>
                <a:latin typeface="Courier New"/>
              </a:rPr>
              <a:t>(.</a:t>
            </a:r>
            <a:r>
              <a:rPr lang="en-US" altLang="zh-CN" sz="2400" dirty="0">
                <a:solidFill>
                  <a:srgbClr val="000000"/>
                </a:solidFill>
                <a:latin typeface="Courier New"/>
              </a:rPr>
              <a:t>a</a:t>
            </a:r>
            <a:r>
              <a:rPr lang="en-US" altLang="zh-CN" sz="2400" b="1" dirty="0">
                <a:solidFill>
                  <a:srgbClr val="000080"/>
                </a:solidFill>
                <a:latin typeface="Courier New"/>
              </a:rPr>
              <a:t>(</a:t>
            </a:r>
            <a:r>
              <a:rPr lang="en-US" altLang="zh-CN" sz="2400" dirty="0" err="1">
                <a:solidFill>
                  <a:srgbClr val="000000"/>
                </a:solidFill>
                <a:latin typeface="Courier New"/>
              </a:rPr>
              <a:t>ain</a:t>
            </a:r>
            <a:r>
              <a:rPr lang="en-US" altLang="zh-CN" sz="2400" b="1" dirty="0" smtClean="0">
                <a:solidFill>
                  <a:srgbClr val="000080"/>
                </a:solidFill>
                <a:latin typeface="Courier New"/>
              </a:rPr>
              <a:t>),.</a:t>
            </a:r>
            <a:r>
              <a:rPr lang="en-US" altLang="zh-CN" sz="2400" dirty="0">
                <a:solidFill>
                  <a:srgbClr val="000000"/>
                </a:solidFill>
                <a:latin typeface="Courier New"/>
              </a:rPr>
              <a:t>b</a:t>
            </a:r>
            <a:r>
              <a:rPr lang="en-US" altLang="zh-CN" sz="2400" b="1" dirty="0">
                <a:solidFill>
                  <a:srgbClr val="000080"/>
                </a:solidFill>
                <a:latin typeface="Courier New"/>
              </a:rPr>
              <a:t>(</a:t>
            </a:r>
            <a:r>
              <a:rPr lang="en-US" altLang="zh-CN" sz="2400" dirty="0">
                <a:solidFill>
                  <a:srgbClr val="000000"/>
                </a:solidFill>
                <a:latin typeface="Courier New"/>
              </a:rPr>
              <a:t>bin</a:t>
            </a:r>
            <a:r>
              <a:rPr lang="en-US" altLang="zh-CN" sz="2400" b="1" dirty="0" smtClean="0">
                <a:solidFill>
                  <a:srgbClr val="000080"/>
                </a:solidFill>
                <a:latin typeface="Courier New"/>
              </a:rPr>
              <a:t>),.</a:t>
            </a:r>
            <a:r>
              <a:rPr lang="en-US" altLang="zh-CN" sz="2400" dirty="0">
                <a:solidFill>
                  <a:srgbClr val="000000"/>
                </a:solidFill>
                <a:latin typeface="Courier New"/>
              </a:rPr>
              <a:t>out</a:t>
            </a:r>
            <a:r>
              <a:rPr lang="en-US" altLang="zh-CN" sz="2400" b="1" dirty="0">
                <a:solidFill>
                  <a:srgbClr val="000080"/>
                </a:solidFill>
                <a:latin typeface="Courier New"/>
              </a:rPr>
              <a:t>(</a:t>
            </a:r>
            <a:r>
              <a:rPr lang="en-US" altLang="zh-CN" sz="2400" dirty="0" err="1">
                <a:solidFill>
                  <a:srgbClr val="000000"/>
                </a:solidFill>
                <a:latin typeface="Courier New"/>
              </a:rPr>
              <a:t>outw</a:t>
            </a:r>
            <a:r>
              <a:rPr lang="en-US" altLang="zh-CN" sz="2400" b="1" dirty="0" smtClean="0">
                <a:solidFill>
                  <a:srgbClr val="000080"/>
                </a:solidFill>
                <a:latin typeface="Courier New"/>
              </a:rPr>
              <a:t>),.</a:t>
            </a:r>
            <a:r>
              <a:rPr lang="en-US" altLang="zh-CN" sz="2400" dirty="0" err="1">
                <a:solidFill>
                  <a:srgbClr val="000000"/>
                </a:solidFill>
                <a:latin typeface="Courier New"/>
              </a:rPr>
              <a:t>outbar</a:t>
            </a:r>
            <a:r>
              <a:rPr lang="en-US" altLang="zh-CN" sz="2400" b="1" dirty="0">
                <a:solidFill>
                  <a:srgbClr val="000080"/>
                </a:solidFill>
                <a:latin typeface="Courier New"/>
              </a:rPr>
              <a:t>(</a:t>
            </a:r>
            <a:r>
              <a:rPr lang="en-US" altLang="zh-CN" sz="2400" dirty="0" err="1">
                <a:solidFill>
                  <a:srgbClr val="000000"/>
                </a:solidFill>
                <a:latin typeface="Courier New"/>
              </a:rPr>
              <a:t>outwbar</a:t>
            </a:r>
            <a:r>
              <a:rPr lang="en-US" altLang="zh-CN" sz="2400" b="1" dirty="0" smtClean="0">
                <a:solidFill>
                  <a:srgbClr val="000080"/>
                </a:solidFill>
                <a:latin typeface="Courier New"/>
              </a:rPr>
              <a:t>),.</a:t>
            </a:r>
            <a:r>
              <a:rPr lang="en-US" altLang="zh-CN" sz="2400" dirty="0" err="1">
                <a:solidFill>
                  <a:srgbClr val="000000"/>
                </a:solidFill>
                <a:latin typeface="Courier New"/>
              </a:rPr>
              <a:t>sel</a:t>
            </a:r>
            <a:r>
              <a:rPr lang="en-US" altLang="zh-CN" sz="2400" b="1" dirty="0">
                <a:solidFill>
                  <a:srgbClr val="000080"/>
                </a:solidFill>
                <a:latin typeface="Courier New"/>
              </a:rPr>
              <a:t>(</a:t>
            </a:r>
            <a:r>
              <a:rPr lang="en-US" altLang="zh-CN" sz="2400" dirty="0">
                <a:solidFill>
                  <a:srgbClr val="000000"/>
                </a:solidFill>
                <a:latin typeface="Courier New"/>
              </a:rPr>
              <a:t>select</a:t>
            </a:r>
            <a:r>
              <a:rPr lang="en-US" altLang="zh-CN" sz="2400" b="1" dirty="0" smtClean="0">
                <a:solidFill>
                  <a:srgbClr val="000080"/>
                </a:solidFill>
                <a:latin typeface="Courier New"/>
              </a:rPr>
              <a:t>))</a:t>
            </a:r>
            <a:r>
              <a:rPr lang="zh-CN" altLang="en-US" sz="2400" b="1" dirty="0" smtClean="0">
                <a:solidFill>
                  <a:srgbClr val="000080"/>
                </a:solidFill>
                <a:latin typeface="Courier New"/>
              </a:rPr>
              <a:t>；</a:t>
            </a:r>
            <a:r>
              <a:rPr lang="en-US" altLang="zh-CN" sz="2400" dirty="0" smtClean="0">
                <a:solidFill>
                  <a:srgbClr val="000000"/>
                </a:solidFill>
                <a:latin typeface="Courier New"/>
              </a:rPr>
              <a:t> </a:t>
            </a:r>
            <a:endParaRPr lang="en-US" altLang="zh-CN" sz="2400" dirty="0"/>
          </a:p>
        </p:txBody>
      </p:sp>
    </p:spTree>
    <p:extLst>
      <p:ext uri="{BB962C8B-B14F-4D97-AF65-F5344CB8AC3E}">
        <p14:creationId xmlns="" xmlns:p14="http://schemas.microsoft.com/office/powerpoint/2010/main" val="14668106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模块的结构</a:t>
            </a:r>
            <a:endParaRPr lang="en-US" altLang="zh-CN" dirty="0"/>
          </a:p>
        </p:txBody>
      </p:sp>
      <p:sp>
        <p:nvSpPr>
          <p:cNvPr id="4" name="内容占位符 3"/>
          <p:cNvSpPr>
            <a:spLocks noGrp="1"/>
          </p:cNvSpPr>
          <p:nvPr>
            <p:ph idx="1"/>
          </p:nvPr>
        </p:nvSpPr>
        <p:spPr/>
        <p:txBody>
          <a:bodyPr/>
          <a:lstStyle/>
          <a:p>
            <a:r>
              <a:rPr lang="en-US" altLang="zh-CN" dirty="0" smtClean="0"/>
              <a:t>I/O</a:t>
            </a:r>
            <a:r>
              <a:rPr lang="zh-CN" altLang="en-US" dirty="0" smtClean="0"/>
              <a:t>方向说明</a:t>
            </a:r>
            <a:endParaRPr lang="en-US" altLang="zh-CN" dirty="0" smtClean="0"/>
          </a:p>
          <a:p>
            <a:pPr lvl="1"/>
            <a:r>
              <a:rPr lang="en-US" altLang="zh-CN" sz="2400" dirty="0" smtClean="0"/>
              <a:t>input </a:t>
            </a:r>
            <a:r>
              <a:rPr lang="en-US" altLang="zh-CN" sz="2400" dirty="0" smtClean="0"/>
              <a:t>   </a:t>
            </a:r>
            <a:r>
              <a:rPr lang="en-US" altLang="zh-CN" sz="2400" dirty="0" smtClean="0"/>
              <a:t>[</a:t>
            </a:r>
            <a:r>
              <a:rPr lang="zh-CN" altLang="en-US" sz="2400" dirty="0" smtClean="0"/>
              <a:t>信号位宽</a:t>
            </a:r>
            <a:r>
              <a:rPr lang="en-US" altLang="zh-CN" sz="2400" dirty="0" smtClean="0"/>
              <a:t>-1:0] </a:t>
            </a:r>
            <a:r>
              <a:rPr lang="en-US" altLang="zh-CN" sz="2400" dirty="0" smtClean="0"/>
              <a:t>  </a:t>
            </a:r>
            <a:r>
              <a:rPr lang="zh-CN" altLang="en-US" sz="2400" dirty="0" smtClean="0"/>
              <a:t>端口</a:t>
            </a:r>
            <a:r>
              <a:rPr lang="zh-CN" altLang="en-US" sz="2400" dirty="0" smtClean="0"/>
              <a:t>名；</a:t>
            </a:r>
            <a:endParaRPr lang="en-US" altLang="zh-CN" sz="2400" dirty="0" smtClean="0"/>
          </a:p>
          <a:p>
            <a:pPr lvl="1"/>
            <a:r>
              <a:rPr lang="en-US" altLang="zh-CN" sz="2400" dirty="0" smtClean="0"/>
              <a:t>output    </a:t>
            </a:r>
            <a:r>
              <a:rPr lang="en-US" altLang="zh-CN" sz="2400" dirty="0" smtClean="0"/>
              <a:t>[</a:t>
            </a:r>
            <a:r>
              <a:rPr lang="zh-CN" altLang="en-US" sz="2400" dirty="0"/>
              <a:t>信号位宽</a:t>
            </a:r>
            <a:r>
              <a:rPr lang="en-US" altLang="zh-CN" sz="2400" dirty="0"/>
              <a:t>-1:0</a:t>
            </a:r>
            <a:r>
              <a:rPr lang="en-US" altLang="zh-CN" sz="2400" dirty="0" smtClean="0"/>
              <a:t>]   </a:t>
            </a:r>
            <a:r>
              <a:rPr lang="zh-CN" altLang="en-US" sz="2400" dirty="0"/>
              <a:t>端口</a:t>
            </a:r>
            <a:r>
              <a:rPr lang="zh-CN" altLang="en-US" sz="2400" dirty="0" smtClean="0"/>
              <a:t>名；</a:t>
            </a:r>
            <a:endParaRPr lang="en-US" altLang="zh-CN" sz="2400" dirty="0"/>
          </a:p>
          <a:p>
            <a:pPr lvl="1"/>
            <a:r>
              <a:rPr lang="en-US" altLang="zh-CN" sz="2400" dirty="0" err="1" smtClean="0"/>
              <a:t>inout</a:t>
            </a:r>
            <a:r>
              <a:rPr lang="en-US" altLang="zh-CN" sz="2400" dirty="0" smtClean="0"/>
              <a:t> </a:t>
            </a:r>
            <a:r>
              <a:rPr lang="en-US" altLang="zh-CN" sz="2400" dirty="0" smtClean="0"/>
              <a:t>  </a:t>
            </a:r>
            <a:r>
              <a:rPr lang="en-US" altLang="zh-CN" sz="2400" dirty="0" smtClean="0"/>
              <a:t>[</a:t>
            </a:r>
            <a:r>
              <a:rPr lang="zh-CN" altLang="en-US" sz="2400" dirty="0"/>
              <a:t>信号位宽</a:t>
            </a:r>
            <a:r>
              <a:rPr lang="en-US" altLang="zh-CN" sz="2400" dirty="0"/>
              <a:t>-1:0] </a:t>
            </a:r>
            <a:r>
              <a:rPr lang="en-US" altLang="zh-CN" sz="2400" dirty="0" smtClean="0"/>
              <a:t>  </a:t>
            </a:r>
            <a:r>
              <a:rPr lang="zh-CN" altLang="en-US" sz="2400" dirty="0" smtClean="0"/>
              <a:t>端口</a:t>
            </a:r>
            <a:r>
              <a:rPr lang="zh-CN" altLang="en-US" sz="2400" dirty="0" smtClean="0"/>
              <a:t>名；</a:t>
            </a:r>
            <a:endParaRPr lang="en-US" altLang="zh-CN" sz="2400" dirty="0" smtClean="0"/>
          </a:p>
          <a:p>
            <a:pPr lvl="1"/>
            <a:r>
              <a:rPr lang="zh-CN" altLang="en-US" sz="2400" dirty="0" smtClean="0"/>
              <a:t>端口</a:t>
            </a:r>
            <a:r>
              <a:rPr lang="zh-CN" altLang="en-US" sz="2400" dirty="0" smtClean="0"/>
              <a:t>数据类型  </a:t>
            </a:r>
            <a:r>
              <a:rPr lang="en-US" altLang="zh-CN" sz="2400" dirty="0" smtClean="0"/>
              <a:t> </a:t>
            </a:r>
            <a:r>
              <a:rPr lang="en-US" altLang="zh-CN" sz="2400" dirty="0" smtClean="0"/>
              <a:t>[</a:t>
            </a:r>
            <a:r>
              <a:rPr lang="zh-CN" altLang="en-US" sz="2400" dirty="0" smtClean="0"/>
              <a:t>信号位宽</a:t>
            </a:r>
            <a:r>
              <a:rPr lang="en-US" altLang="zh-CN" sz="2400" dirty="0" smtClean="0"/>
              <a:t>-1:0] </a:t>
            </a:r>
            <a:r>
              <a:rPr lang="en-US" altLang="zh-CN" sz="2400" dirty="0" smtClean="0"/>
              <a:t>  </a:t>
            </a:r>
            <a:r>
              <a:rPr lang="zh-CN" altLang="en-US" sz="2400" dirty="0" smtClean="0"/>
              <a:t>端口</a:t>
            </a:r>
            <a:r>
              <a:rPr lang="zh-CN" altLang="en-US" sz="2400" dirty="0" smtClean="0"/>
              <a:t>名；</a:t>
            </a:r>
            <a:endParaRPr lang="en-US" altLang="zh-CN" sz="2400" dirty="0" smtClean="0"/>
          </a:p>
          <a:p>
            <a:pPr lvl="1">
              <a:buNone/>
            </a:pPr>
            <a:r>
              <a:rPr lang="zh-CN" altLang="en-US" sz="2400" dirty="0" smtClean="0"/>
              <a:t>信号位宽是</a:t>
            </a:r>
            <a:r>
              <a:rPr lang="en-US" altLang="zh-CN" sz="2400" dirty="0" smtClean="0"/>
              <a:t>1</a:t>
            </a:r>
            <a:r>
              <a:rPr lang="zh-CN" altLang="en-US" sz="2400" dirty="0" smtClean="0"/>
              <a:t>时，可以省略不写；端口数据类型可以是</a:t>
            </a:r>
            <a:r>
              <a:rPr lang="en-US" altLang="zh-CN" sz="2400" dirty="0" smtClean="0"/>
              <a:t>wire</a:t>
            </a:r>
            <a:r>
              <a:rPr lang="zh-CN" altLang="en-US" sz="2400" dirty="0" smtClean="0"/>
              <a:t>、</a:t>
            </a:r>
            <a:r>
              <a:rPr lang="en-US" altLang="zh-CN" sz="2400" dirty="0" err="1" smtClean="0"/>
              <a:t>reg</a:t>
            </a:r>
            <a:r>
              <a:rPr lang="zh-CN" altLang="en-US" sz="2400" dirty="0" smtClean="0"/>
              <a:t>等，默认是</a:t>
            </a:r>
            <a:r>
              <a:rPr lang="en-US" altLang="zh-CN" sz="2400" dirty="0" smtClean="0"/>
              <a:t>wire</a:t>
            </a:r>
            <a:r>
              <a:rPr lang="zh-CN" altLang="en-US" sz="2400" dirty="0" smtClean="0"/>
              <a:t>。</a:t>
            </a:r>
            <a:endParaRPr lang="en-US" altLang="zh-CN" sz="2400" dirty="0" smtClean="0"/>
          </a:p>
          <a:p>
            <a:pPr lvl="1"/>
            <a:endParaRPr lang="en-US" altLang="zh-CN" dirty="0" smtClean="0"/>
          </a:p>
          <a:p>
            <a:pPr lvl="1"/>
            <a:endParaRPr lang="en-US" altLang="zh-CN" dirty="0" smtClean="0"/>
          </a:p>
          <a:p>
            <a:pPr lvl="1"/>
            <a:endParaRPr lang="en-US" altLang="zh-CN" dirty="0"/>
          </a:p>
          <a:p>
            <a:pPr lvl="1">
              <a:buNone/>
            </a:pPr>
            <a:endParaRPr lang="en-US" altLang="zh-CN" dirty="0" smtClean="0"/>
          </a:p>
        </p:txBody>
      </p:sp>
    </p:spTree>
    <p:extLst>
      <p:ext uri="{BB962C8B-B14F-4D97-AF65-F5344CB8AC3E}">
        <p14:creationId xmlns="" xmlns:p14="http://schemas.microsoft.com/office/powerpoint/2010/main" val="5254975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b="1" dirty="0" smtClean="0"/>
              <a:t>概述</a:t>
            </a:r>
            <a:endParaRPr lang="en-US" altLang="zh-CN" b="1" dirty="0" smtClean="0"/>
          </a:p>
          <a:p>
            <a:r>
              <a:rPr lang="en-US" altLang="zh-CN" dirty="0"/>
              <a:t>Verilog HDL</a:t>
            </a:r>
            <a:r>
              <a:rPr lang="zh-CN" altLang="en-US" dirty="0" smtClean="0"/>
              <a:t>简介</a:t>
            </a:r>
            <a:endParaRPr lang="en-US" altLang="zh-CN" dirty="0" smtClean="0"/>
          </a:p>
          <a:p>
            <a:r>
              <a:rPr lang="zh-CN" altLang="en-US" dirty="0" smtClean="0"/>
              <a:t>用</a:t>
            </a:r>
            <a:r>
              <a:rPr lang="en-US" altLang="zh-CN" dirty="0" smtClean="0"/>
              <a:t>Verilog HDL</a:t>
            </a:r>
            <a:r>
              <a:rPr lang="zh-CN" altLang="en-US" dirty="0" smtClean="0"/>
              <a:t>描述逻辑电路的实例</a:t>
            </a:r>
            <a:endParaRPr lang="zh-CN" altLang="en-US" dirty="0"/>
          </a:p>
        </p:txBody>
      </p:sp>
    </p:spTree>
    <p:extLst>
      <p:ext uri="{BB962C8B-B14F-4D97-AF65-F5344CB8AC3E}">
        <p14:creationId xmlns="" xmlns:p14="http://schemas.microsoft.com/office/powerpoint/2010/main" val="1420147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模块的结构</a:t>
            </a:r>
            <a:endParaRPr lang="en-US" altLang="zh-CN" dirty="0"/>
          </a:p>
        </p:txBody>
      </p:sp>
      <p:sp>
        <p:nvSpPr>
          <p:cNvPr id="4" name="内容占位符 3"/>
          <p:cNvSpPr>
            <a:spLocks noGrp="1"/>
          </p:cNvSpPr>
          <p:nvPr>
            <p:ph idx="1"/>
          </p:nvPr>
        </p:nvSpPr>
        <p:spPr/>
        <p:txBody>
          <a:bodyPr/>
          <a:lstStyle/>
          <a:p>
            <a:r>
              <a:rPr lang="zh-CN" altLang="en-US" dirty="0" smtClean="0"/>
              <a:t>内部信号声明</a:t>
            </a:r>
            <a:endParaRPr lang="en-US" altLang="zh-CN" dirty="0" smtClean="0"/>
          </a:p>
          <a:p>
            <a:pPr lvl="1"/>
            <a:r>
              <a:rPr lang="en-US" altLang="zh-CN" dirty="0" err="1" smtClean="0"/>
              <a:t>reg</a:t>
            </a:r>
            <a:r>
              <a:rPr lang="en-US" altLang="zh-CN" dirty="0" smtClean="0"/>
              <a:t>   [</a:t>
            </a:r>
            <a:r>
              <a:rPr lang="en-US" altLang="zh-CN" dirty="0" smtClean="0"/>
              <a:t>width-1:0] </a:t>
            </a:r>
            <a:r>
              <a:rPr lang="en-US" altLang="zh-CN" dirty="0" smtClean="0"/>
              <a:t>  </a:t>
            </a:r>
            <a:r>
              <a:rPr lang="zh-CN" altLang="en-US" dirty="0" smtClean="0"/>
              <a:t>变量</a:t>
            </a:r>
            <a:r>
              <a:rPr lang="zh-CN" altLang="en-US" dirty="0" smtClean="0"/>
              <a:t>；</a:t>
            </a:r>
            <a:endParaRPr lang="en-US" altLang="zh-CN" dirty="0"/>
          </a:p>
          <a:p>
            <a:pPr lvl="1"/>
            <a:r>
              <a:rPr lang="en-US" altLang="zh-CN" dirty="0" smtClean="0"/>
              <a:t>wire   [</a:t>
            </a:r>
            <a:r>
              <a:rPr lang="en-US" altLang="zh-CN" dirty="0" smtClean="0"/>
              <a:t>width-1:0</a:t>
            </a:r>
            <a:r>
              <a:rPr lang="en-US" altLang="zh-CN" dirty="0"/>
              <a:t>] </a:t>
            </a:r>
            <a:r>
              <a:rPr lang="en-US" altLang="zh-CN" dirty="0" smtClean="0"/>
              <a:t>  </a:t>
            </a:r>
            <a:r>
              <a:rPr lang="zh-CN" altLang="en-US" dirty="0" smtClean="0"/>
              <a:t>变量</a:t>
            </a:r>
            <a:r>
              <a:rPr lang="zh-CN" altLang="en-US" dirty="0" smtClean="0"/>
              <a:t>；</a:t>
            </a:r>
            <a:endParaRPr lang="en-US" altLang="zh-CN" dirty="0"/>
          </a:p>
          <a:p>
            <a:pPr lvl="1"/>
            <a:endParaRPr lang="en-US" altLang="zh-CN" dirty="0" smtClean="0"/>
          </a:p>
        </p:txBody>
      </p:sp>
    </p:spTree>
    <p:extLst>
      <p:ext uri="{BB962C8B-B14F-4D97-AF65-F5344CB8AC3E}">
        <p14:creationId xmlns="" xmlns:p14="http://schemas.microsoft.com/office/powerpoint/2010/main" val="5254975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模块的结构</a:t>
            </a:r>
            <a:endParaRPr lang="en-US" altLang="zh-CN" dirty="0"/>
          </a:p>
        </p:txBody>
      </p:sp>
      <p:sp>
        <p:nvSpPr>
          <p:cNvPr id="4" name="内容占位符 3"/>
          <p:cNvSpPr>
            <a:spLocks noGrp="1"/>
          </p:cNvSpPr>
          <p:nvPr>
            <p:ph idx="1"/>
          </p:nvPr>
        </p:nvSpPr>
        <p:spPr>
          <a:xfrm>
            <a:off x="395536" y="1196752"/>
            <a:ext cx="8229600" cy="5232644"/>
          </a:xfrm>
        </p:spPr>
        <p:txBody>
          <a:bodyPr/>
          <a:lstStyle/>
          <a:p>
            <a:r>
              <a:rPr lang="zh-CN" altLang="en-US" dirty="0" smtClean="0"/>
              <a:t>功能定义</a:t>
            </a:r>
            <a:endParaRPr lang="en-US" altLang="zh-CN" dirty="0" smtClean="0"/>
          </a:p>
          <a:p>
            <a:pPr lvl="1"/>
            <a:r>
              <a:rPr lang="en-US" altLang="zh-CN" dirty="0" smtClean="0"/>
              <a:t>assign</a:t>
            </a:r>
            <a:r>
              <a:rPr lang="zh-CN" altLang="en-US" dirty="0" smtClean="0"/>
              <a:t>声明语句</a:t>
            </a:r>
            <a:r>
              <a:rPr lang="en-US" altLang="zh-CN" dirty="0"/>
              <a:t>	</a:t>
            </a:r>
            <a:r>
              <a:rPr lang="en-US" altLang="zh-CN" dirty="0" smtClean="0"/>
              <a:t>assign a = b &amp; c;</a:t>
            </a:r>
          </a:p>
          <a:p>
            <a:pPr lvl="1"/>
            <a:r>
              <a:rPr lang="en-US" altLang="zh-CN" dirty="0" smtClean="0"/>
              <a:t>always</a:t>
            </a:r>
            <a:r>
              <a:rPr lang="zh-CN" altLang="en-US" dirty="0" smtClean="0"/>
              <a:t>块</a:t>
            </a:r>
            <a:endParaRPr lang="en-US" altLang="zh-CN" dirty="0" smtClean="0"/>
          </a:p>
          <a:p>
            <a:pPr marL="457200" lvl="1" indent="0">
              <a:buNone/>
            </a:pPr>
            <a:r>
              <a:rPr lang="en-US" altLang="zh-CN" dirty="0"/>
              <a:t>	</a:t>
            </a:r>
            <a:r>
              <a:rPr lang="en-US" altLang="zh-CN" dirty="0" smtClean="0"/>
              <a:t>always </a:t>
            </a:r>
            <a:r>
              <a:rPr lang="en-US" altLang="zh-CN" dirty="0" smtClean="0"/>
              <a:t>  @ </a:t>
            </a:r>
            <a:r>
              <a:rPr lang="en-US" altLang="zh-CN" dirty="0"/>
              <a:t>(</a:t>
            </a:r>
            <a:r>
              <a:rPr lang="en-US" altLang="zh-CN" dirty="0" err="1"/>
              <a:t>posedge</a:t>
            </a:r>
            <a:r>
              <a:rPr lang="en-US" altLang="zh-CN" dirty="0"/>
              <a:t> </a:t>
            </a:r>
            <a:r>
              <a:rPr lang="en-US" altLang="zh-CN" dirty="0" smtClean="0"/>
              <a:t>clk1 or </a:t>
            </a:r>
            <a:r>
              <a:rPr lang="en-US" altLang="zh-CN" dirty="0" err="1" smtClean="0"/>
              <a:t>negedge</a:t>
            </a:r>
            <a:r>
              <a:rPr lang="en-US" altLang="zh-CN" dirty="0" smtClean="0"/>
              <a:t> clk2)</a:t>
            </a:r>
          </a:p>
          <a:p>
            <a:pPr marL="457200" lvl="1" indent="0">
              <a:buNone/>
            </a:pPr>
            <a:r>
              <a:rPr lang="en-US" altLang="zh-CN" dirty="0"/>
              <a:t> </a:t>
            </a:r>
            <a:r>
              <a:rPr lang="en-US" altLang="zh-CN" dirty="0" smtClean="0"/>
              <a:t>    		begin</a:t>
            </a:r>
          </a:p>
          <a:p>
            <a:pPr marL="457200" lvl="1" indent="0">
              <a:buNone/>
            </a:pPr>
            <a:r>
              <a:rPr lang="en-US" altLang="zh-CN" dirty="0"/>
              <a:t>	</a:t>
            </a:r>
            <a:r>
              <a:rPr lang="en-US" altLang="zh-CN" dirty="0" smtClean="0"/>
              <a:t>		……</a:t>
            </a:r>
          </a:p>
          <a:p>
            <a:pPr marL="457200" lvl="1" indent="0">
              <a:buNone/>
            </a:pPr>
            <a:r>
              <a:rPr lang="en-US" altLang="zh-CN" dirty="0"/>
              <a:t>	</a:t>
            </a:r>
            <a:r>
              <a:rPr lang="en-US" altLang="zh-CN" dirty="0" smtClean="0"/>
              <a:t>	end</a:t>
            </a:r>
          </a:p>
          <a:p>
            <a:pPr marL="457200" lvl="1" indent="0">
              <a:buNone/>
            </a:pPr>
            <a:r>
              <a:rPr lang="en-US" altLang="zh-CN" dirty="0" smtClean="0"/>
              <a:t>	always @ (a or b or c)</a:t>
            </a:r>
          </a:p>
          <a:p>
            <a:pPr marL="457200" lvl="1" indent="0">
              <a:buNone/>
            </a:pPr>
            <a:r>
              <a:rPr lang="en-US" altLang="zh-CN" dirty="0" smtClean="0"/>
              <a:t>		sum = a + b + c;</a:t>
            </a:r>
          </a:p>
          <a:p>
            <a:pPr marL="457200" lvl="1" indent="0">
              <a:buNone/>
            </a:pPr>
            <a:r>
              <a:rPr lang="en-US" altLang="zh-CN" dirty="0" smtClean="0"/>
              <a:t>     		</a:t>
            </a:r>
          </a:p>
        </p:txBody>
      </p:sp>
    </p:spTree>
    <p:extLst>
      <p:ext uri="{BB962C8B-B14F-4D97-AF65-F5344CB8AC3E}">
        <p14:creationId xmlns="" xmlns:p14="http://schemas.microsoft.com/office/powerpoint/2010/main" val="5254975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endParaRPr lang="en-US" altLang="zh-CN" dirty="0" smtClean="0"/>
          </a:p>
          <a:p>
            <a:r>
              <a:rPr lang="en-US" altLang="zh-CN" dirty="0" smtClean="0"/>
              <a:t>Integer</a:t>
            </a:r>
            <a:r>
              <a:rPr lang="zh-CN" altLang="en-US" dirty="0" smtClean="0"/>
              <a:t>型</a:t>
            </a:r>
            <a:endParaRPr lang="en-US" altLang="zh-CN" dirty="0" smtClean="0"/>
          </a:p>
          <a:p>
            <a:r>
              <a:rPr lang="en-US" altLang="zh-CN" dirty="0" smtClean="0"/>
              <a:t>Parameter</a:t>
            </a:r>
            <a:r>
              <a:rPr lang="zh-CN" altLang="en-US" dirty="0" smtClean="0"/>
              <a:t>型</a:t>
            </a:r>
            <a:endParaRPr lang="en-US" altLang="zh-CN" dirty="0" smtClean="0"/>
          </a:p>
          <a:p>
            <a:r>
              <a:rPr lang="en-US" altLang="zh-CN" dirty="0" err="1"/>
              <a:t>Reg</a:t>
            </a:r>
            <a:r>
              <a:rPr lang="zh-CN" altLang="en-US" dirty="0"/>
              <a:t>型</a:t>
            </a:r>
            <a:endParaRPr lang="en-US" altLang="zh-CN" dirty="0"/>
          </a:p>
          <a:p>
            <a:r>
              <a:rPr lang="en-US" altLang="zh-CN" dirty="0"/>
              <a:t>Wire</a:t>
            </a:r>
            <a:r>
              <a:rPr lang="zh-CN" altLang="en-US" dirty="0"/>
              <a:t>型</a:t>
            </a:r>
            <a:endParaRPr lang="en-US" altLang="zh-CN" dirty="0"/>
          </a:p>
          <a:p>
            <a:pPr lvl="2">
              <a:buNone/>
            </a:pPr>
            <a:endParaRPr lang="en-US" altLang="zh-CN" dirty="0"/>
          </a:p>
          <a:p>
            <a:pPr lvl="2"/>
            <a:endParaRPr lang="en-US" altLang="zh-CN" dirty="0"/>
          </a:p>
        </p:txBody>
      </p:sp>
      <p:sp>
        <p:nvSpPr>
          <p:cNvPr id="5" name="TextBox 4"/>
          <p:cNvSpPr txBox="1"/>
          <p:nvPr/>
        </p:nvSpPr>
        <p:spPr>
          <a:xfrm>
            <a:off x="3591067" y="2087270"/>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常</a:t>
            </a:r>
            <a:r>
              <a:rPr lang="zh-CN" altLang="en-US" sz="2800" dirty="0" smtClean="0">
                <a:latin typeface="+mj-ea"/>
                <a:ea typeface="+mj-ea"/>
              </a:rPr>
              <a:t>量</a:t>
            </a:r>
            <a:endParaRPr lang="zh-CN" altLang="en-US" sz="2800" dirty="0">
              <a:latin typeface="+mj-ea"/>
              <a:ea typeface="+mj-ea"/>
            </a:endParaRPr>
          </a:p>
        </p:txBody>
      </p:sp>
      <p:sp>
        <p:nvSpPr>
          <p:cNvPr id="6" name="TextBox 5"/>
          <p:cNvSpPr txBox="1"/>
          <p:nvPr/>
        </p:nvSpPr>
        <p:spPr>
          <a:xfrm>
            <a:off x="3591067" y="3356992"/>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smtClean="0">
                <a:latin typeface="+mj-ea"/>
                <a:ea typeface="+mj-ea"/>
              </a:rPr>
              <a:t>变量</a:t>
            </a:r>
            <a:endParaRPr lang="zh-CN" altLang="en-US" sz="2800" dirty="0">
              <a:latin typeface="+mj-ea"/>
              <a:ea typeface="+mj-ea"/>
            </a:endParaRPr>
          </a:p>
        </p:txBody>
      </p:sp>
      <p:cxnSp>
        <p:nvCxnSpPr>
          <p:cNvPr id="8" name="直接连接符 7"/>
          <p:cNvCxnSpPr/>
          <p:nvPr/>
        </p:nvCxnSpPr>
        <p:spPr bwMode="auto">
          <a:xfrm>
            <a:off x="2627784" y="2087270"/>
            <a:ext cx="963283"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a:endCxn id="5" idx="1"/>
          </p:cNvCxnSpPr>
          <p:nvPr/>
        </p:nvCxnSpPr>
        <p:spPr bwMode="auto">
          <a:xfrm flipV="1">
            <a:off x="2915816" y="2348880"/>
            <a:ext cx="675251" cy="504056"/>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bwMode="auto">
          <a:xfrm>
            <a:off x="2051720" y="3356992"/>
            <a:ext cx="1547730"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直接连接符 12"/>
          <p:cNvCxnSpPr/>
          <p:nvPr/>
        </p:nvCxnSpPr>
        <p:spPr bwMode="auto">
          <a:xfrm flipV="1">
            <a:off x="2267744" y="3618602"/>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23889346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smtClean="0"/>
              <a:t>常量</a:t>
            </a:r>
            <a:endParaRPr lang="en-US" altLang="zh-CN" dirty="0" smtClean="0"/>
          </a:p>
          <a:p>
            <a:pPr lvl="1"/>
            <a:r>
              <a:rPr lang="zh-CN" altLang="en-US" dirty="0"/>
              <a:t>整</a:t>
            </a:r>
            <a:r>
              <a:rPr lang="zh-CN" altLang="en-US" dirty="0" smtClean="0"/>
              <a:t>型常量</a:t>
            </a:r>
            <a:endParaRPr lang="en-US" altLang="zh-CN" dirty="0" smtClean="0"/>
          </a:p>
          <a:p>
            <a:pPr lvl="2"/>
            <a:r>
              <a:rPr lang="en-US" altLang="zh-CN" b="1" dirty="0" smtClean="0">
                <a:solidFill>
                  <a:srgbClr val="000080"/>
                </a:solidFill>
                <a:latin typeface="Courier New"/>
              </a:rPr>
              <a:t>[</a:t>
            </a:r>
            <a:r>
              <a:rPr lang="en-US" altLang="zh-CN" dirty="0">
                <a:solidFill>
                  <a:srgbClr val="000000"/>
                </a:solidFill>
                <a:latin typeface="Courier New"/>
              </a:rPr>
              <a:t>size</a:t>
            </a:r>
            <a:r>
              <a:rPr lang="en-US" altLang="zh-CN" b="1" dirty="0">
                <a:solidFill>
                  <a:srgbClr val="000080"/>
                </a:solidFill>
                <a:latin typeface="Courier New"/>
              </a:rPr>
              <a:t>]</a:t>
            </a:r>
            <a:r>
              <a:rPr lang="en-US" altLang="zh-CN" dirty="0">
                <a:solidFill>
                  <a:srgbClr val="FF8000"/>
                </a:solidFill>
                <a:latin typeface="Courier New"/>
              </a:rPr>
              <a:t>'base</a:t>
            </a:r>
            <a:r>
              <a:rPr lang="en-US" altLang="zh-CN" dirty="0">
                <a:solidFill>
                  <a:srgbClr val="000000"/>
                </a:solidFill>
                <a:latin typeface="Courier New"/>
              </a:rPr>
              <a:t> </a:t>
            </a:r>
            <a:r>
              <a:rPr lang="en-US" altLang="zh-CN" dirty="0" smtClean="0">
                <a:solidFill>
                  <a:srgbClr val="000000"/>
                </a:solidFill>
                <a:latin typeface="Courier New"/>
              </a:rPr>
              <a:t>value</a:t>
            </a:r>
            <a:endParaRPr lang="en-US" altLang="zh-CN" dirty="0"/>
          </a:p>
          <a:p>
            <a:pPr marL="1371600" lvl="3" indent="0">
              <a:buNone/>
            </a:pPr>
            <a:r>
              <a:rPr lang="en-US" altLang="zh-CN" dirty="0" smtClean="0">
                <a:solidFill>
                  <a:srgbClr val="FF8000"/>
                </a:solidFill>
                <a:latin typeface="Courier New"/>
              </a:rPr>
              <a:t>4‘h6a8c</a:t>
            </a:r>
            <a:r>
              <a:rPr lang="zh-CN" altLang="en-US" dirty="0" smtClean="0">
                <a:solidFill>
                  <a:srgbClr val="FF8000"/>
                </a:solidFill>
                <a:latin typeface="Courier New"/>
              </a:rPr>
              <a:t>，</a:t>
            </a:r>
            <a:r>
              <a:rPr lang="en-US" altLang="zh-CN" dirty="0">
                <a:solidFill>
                  <a:srgbClr val="FF8000"/>
                </a:solidFill>
                <a:latin typeface="Courier New"/>
              </a:rPr>
              <a:t> </a:t>
            </a:r>
            <a:r>
              <a:rPr lang="en-US" altLang="zh-CN" dirty="0" smtClean="0">
                <a:solidFill>
                  <a:srgbClr val="FF8000"/>
                </a:solidFill>
                <a:latin typeface="Courier New"/>
              </a:rPr>
              <a:t>-4‘h6a8c</a:t>
            </a:r>
            <a:r>
              <a:rPr lang="zh-CN" altLang="en-US" dirty="0" smtClean="0">
                <a:solidFill>
                  <a:srgbClr val="FF8000"/>
                </a:solidFill>
                <a:latin typeface="Courier New"/>
              </a:rPr>
              <a:t>，</a:t>
            </a:r>
            <a:r>
              <a:rPr lang="en-US" altLang="zh-CN" dirty="0" smtClean="0">
                <a:solidFill>
                  <a:srgbClr val="FF8000"/>
                </a:solidFill>
                <a:latin typeface="Courier New"/>
              </a:rPr>
              <a:t>16‘b1010_1011_1111_1010</a:t>
            </a:r>
          </a:p>
          <a:p>
            <a:pPr lvl="2"/>
            <a:r>
              <a:rPr lang="en-US" altLang="zh-CN" dirty="0" smtClean="0">
                <a:solidFill>
                  <a:srgbClr val="FF8000"/>
                </a:solidFill>
                <a:latin typeface="Courier New"/>
              </a:rPr>
              <a:t>base</a:t>
            </a:r>
            <a:r>
              <a:rPr lang="en-US" altLang="zh-CN" dirty="0" smtClean="0">
                <a:solidFill>
                  <a:srgbClr val="000000"/>
                </a:solidFill>
                <a:latin typeface="Courier New"/>
              </a:rPr>
              <a:t> value</a:t>
            </a:r>
          </a:p>
          <a:p>
            <a:pPr marL="914400" lvl="2" indent="0">
              <a:buNone/>
            </a:pPr>
            <a:r>
              <a:rPr lang="en-US" altLang="zh-CN" sz="2000" dirty="0">
                <a:solidFill>
                  <a:srgbClr val="000000"/>
                </a:solidFill>
                <a:latin typeface="Courier New"/>
              </a:rPr>
              <a:t> </a:t>
            </a:r>
            <a:r>
              <a:rPr lang="en-US" altLang="zh-CN" sz="2000" dirty="0" smtClean="0">
                <a:solidFill>
                  <a:srgbClr val="000000"/>
                </a:solidFill>
                <a:latin typeface="Courier New"/>
              </a:rPr>
              <a:t>  </a:t>
            </a:r>
            <a:r>
              <a:rPr lang="zh-CN" altLang="en-US" sz="2000" dirty="0" smtClean="0">
                <a:solidFill>
                  <a:srgbClr val="000000"/>
                </a:solidFill>
                <a:latin typeface="Courier New"/>
              </a:rPr>
              <a:t>默认位宽（</a:t>
            </a:r>
            <a:r>
              <a:rPr lang="en-US" altLang="zh-CN" sz="2000" dirty="0" smtClean="0">
                <a:solidFill>
                  <a:srgbClr val="000000"/>
                </a:solidFill>
                <a:latin typeface="Courier New"/>
              </a:rPr>
              <a:t>32</a:t>
            </a:r>
            <a:r>
              <a:rPr lang="zh-CN" altLang="en-US" sz="2000" dirty="0" smtClean="0">
                <a:solidFill>
                  <a:srgbClr val="000000"/>
                </a:solidFill>
                <a:latin typeface="Courier New"/>
              </a:rPr>
              <a:t>位）</a:t>
            </a:r>
            <a:r>
              <a:rPr lang="en-US" altLang="zh-CN" sz="2000" dirty="0" smtClean="0">
                <a:solidFill>
                  <a:srgbClr val="000000"/>
                </a:solidFill>
                <a:latin typeface="Courier New"/>
              </a:rPr>
              <a:t>,</a:t>
            </a:r>
            <a:r>
              <a:rPr lang="zh-CN" altLang="en-US" sz="2000" dirty="0" smtClean="0">
                <a:solidFill>
                  <a:srgbClr val="000000"/>
                </a:solidFill>
                <a:latin typeface="Courier New"/>
              </a:rPr>
              <a:t>等价于 </a:t>
            </a:r>
            <a:r>
              <a:rPr lang="en-US" altLang="zh-CN" sz="2000" dirty="0" smtClean="0">
                <a:solidFill>
                  <a:srgbClr val="000000"/>
                </a:solidFill>
                <a:latin typeface="Courier New"/>
              </a:rPr>
              <a:t>32’base value</a:t>
            </a:r>
            <a:endParaRPr lang="en-US" altLang="zh-CN" sz="2000" dirty="0"/>
          </a:p>
          <a:p>
            <a:pPr lvl="2"/>
            <a:r>
              <a:rPr lang="en-US" altLang="zh-CN" dirty="0" smtClean="0">
                <a:solidFill>
                  <a:srgbClr val="000000"/>
                </a:solidFill>
                <a:latin typeface="Courier New"/>
              </a:rPr>
              <a:t>value</a:t>
            </a:r>
          </a:p>
          <a:p>
            <a:pPr marL="914400" lvl="2" indent="0">
              <a:buNone/>
            </a:pPr>
            <a:r>
              <a:rPr lang="en-US" altLang="zh-CN" sz="2000" dirty="0">
                <a:solidFill>
                  <a:srgbClr val="000000"/>
                </a:solidFill>
                <a:latin typeface="Courier New"/>
              </a:rPr>
              <a:t> </a:t>
            </a:r>
            <a:r>
              <a:rPr lang="en-US" altLang="zh-CN" sz="2000" dirty="0" smtClean="0">
                <a:solidFill>
                  <a:srgbClr val="000000"/>
                </a:solidFill>
                <a:latin typeface="Courier New"/>
              </a:rPr>
              <a:t>  </a:t>
            </a:r>
            <a:r>
              <a:rPr lang="zh-CN" altLang="en-US" sz="2000" dirty="0" smtClean="0">
                <a:solidFill>
                  <a:srgbClr val="000000"/>
                </a:solidFill>
                <a:latin typeface="Courier New"/>
              </a:rPr>
              <a:t>默认进制（十进制）</a:t>
            </a:r>
            <a:r>
              <a:rPr lang="en-US" altLang="zh-CN" sz="2000" dirty="0" smtClean="0">
                <a:solidFill>
                  <a:srgbClr val="000000"/>
                </a:solidFill>
                <a:latin typeface="Courier New"/>
              </a:rPr>
              <a:t>,</a:t>
            </a:r>
            <a:r>
              <a:rPr lang="zh-CN" altLang="en-US" sz="2000" dirty="0" smtClean="0">
                <a:solidFill>
                  <a:srgbClr val="000000"/>
                </a:solidFill>
                <a:latin typeface="Courier New"/>
              </a:rPr>
              <a:t>等价于 </a:t>
            </a:r>
            <a:r>
              <a:rPr lang="en-US" altLang="zh-CN" sz="2000" dirty="0" smtClean="0">
                <a:solidFill>
                  <a:srgbClr val="000000"/>
                </a:solidFill>
                <a:latin typeface="Courier New"/>
              </a:rPr>
              <a:t>32’d value</a:t>
            </a:r>
          </a:p>
          <a:p>
            <a:pPr marL="914400" lvl="2" indent="0">
              <a:buNone/>
            </a:pPr>
            <a:endParaRPr lang="en-US" altLang="zh-CN" sz="1100" dirty="0" smtClean="0">
              <a:solidFill>
                <a:srgbClr val="000000"/>
              </a:solidFill>
              <a:latin typeface="Courier New"/>
            </a:endParaRPr>
          </a:p>
          <a:p>
            <a:pPr marL="914400" lvl="2" indent="0">
              <a:buNone/>
            </a:pPr>
            <a:r>
              <a:rPr lang="en-US" altLang="zh-CN" b="1" dirty="0" smtClean="0">
                <a:solidFill>
                  <a:srgbClr val="000000"/>
                </a:solidFill>
                <a:latin typeface="Courier New"/>
              </a:rPr>
              <a:t>X: </a:t>
            </a:r>
            <a:r>
              <a:rPr lang="zh-CN" altLang="en-US" b="1" dirty="0" smtClean="0">
                <a:solidFill>
                  <a:srgbClr val="000000"/>
                </a:solidFill>
                <a:latin typeface="Courier New"/>
              </a:rPr>
              <a:t>不定值    </a:t>
            </a:r>
            <a:r>
              <a:rPr lang="en-US" altLang="zh-CN" b="1" dirty="0" smtClean="0">
                <a:solidFill>
                  <a:srgbClr val="000000"/>
                </a:solidFill>
                <a:latin typeface="Courier New"/>
              </a:rPr>
              <a:t>Z</a:t>
            </a:r>
            <a:r>
              <a:rPr lang="zh-CN" altLang="en-US" b="1" dirty="0" smtClean="0">
                <a:solidFill>
                  <a:srgbClr val="000000"/>
                </a:solidFill>
                <a:latin typeface="Courier New"/>
              </a:rPr>
              <a:t>或？</a:t>
            </a:r>
            <a:r>
              <a:rPr lang="en-US" altLang="zh-CN" b="1" dirty="0" smtClean="0">
                <a:solidFill>
                  <a:srgbClr val="000000"/>
                </a:solidFill>
                <a:latin typeface="Courier New"/>
              </a:rPr>
              <a:t>:</a:t>
            </a:r>
            <a:r>
              <a:rPr lang="zh-CN" altLang="en-US" b="1" dirty="0" smtClean="0">
                <a:solidFill>
                  <a:srgbClr val="000000"/>
                </a:solidFill>
                <a:latin typeface="Courier New"/>
              </a:rPr>
              <a:t>高阻值</a:t>
            </a:r>
            <a:r>
              <a:rPr lang="en-US" altLang="zh-CN" b="1" dirty="0" smtClean="0">
                <a:solidFill>
                  <a:srgbClr val="000000"/>
                </a:solidFill>
                <a:latin typeface="Courier New"/>
              </a:rPr>
              <a:t>	   </a:t>
            </a:r>
            <a:r>
              <a:rPr lang="zh-CN" altLang="en-US" sz="2000" dirty="0" smtClean="0">
                <a:solidFill>
                  <a:srgbClr val="000000"/>
                </a:solidFill>
                <a:latin typeface="Courier New"/>
              </a:rPr>
              <a:t>例：</a:t>
            </a:r>
            <a:r>
              <a:rPr lang="en-US" altLang="zh-CN" sz="2000" dirty="0" smtClean="0">
                <a:solidFill>
                  <a:srgbClr val="FF8000"/>
                </a:solidFill>
                <a:latin typeface="Courier New"/>
              </a:rPr>
              <a:t>4‘b10x0</a:t>
            </a:r>
            <a:endParaRPr lang="en-US" altLang="zh-CN" dirty="0"/>
          </a:p>
          <a:p>
            <a:pPr lvl="2"/>
            <a:endParaRPr lang="en-US" altLang="zh-CN" dirty="0"/>
          </a:p>
        </p:txBody>
      </p:sp>
    </p:spTree>
    <p:extLst>
      <p:ext uri="{BB962C8B-B14F-4D97-AF65-F5344CB8AC3E}">
        <p14:creationId xmlns="" xmlns:p14="http://schemas.microsoft.com/office/powerpoint/2010/main" val="111293256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smtClean="0"/>
              <a:t>常量</a:t>
            </a:r>
            <a:endParaRPr lang="en-US" altLang="zh-CN" dirty="0" smtClean="0"/>
          </a:p>
          <a:p>
            <a:pPr lvl="1"/>
            <a:r>
              <a:rPr lang="zh-CN" altLang="en-US" dirty="0" smtClean="0"/>
              <a:t>参数</a:t>
            </a:r>
            <a:r>
              <a:rPr lang="en-US" altLang="zh-CN" dirty="0" smtClean="0"/>
              <a:t>(parameter)</a:t>
            </a:r>
            <a:r>
              <a:rPr lang="zh-CN" altLang="en-US" dirty="0" smtClean="0"/>
              <a:t>型</a:t>
            </a:r>
            <a:endParaRPr lang="en-US" altLang="zh-CN" dirty="0" smtClean="0"/>
          </a:p>
          <a:p>
            <a:pPr lvl="2"/>
            <a:r>
              <a:rPr lang="zh-CN" altLang="en-US" dirty="0" smtClean="0"/>
              <a:t>符号常量</a:t>
            </a:r>
            <a:endParaRPr lang="en-US" altLang="zh-CN" dirty="0" smtClean="0"/>
          </a:p>
          <a:p>
            <a:pPr lvl="2"/>
            <a:r>
              <a:rPr lang="en-US" altLang="zh-CN" b="1" dirty="0">
                <a:solidFill>
                  <a:srgbClr val="0000FF"/>
                </a:solidFill>
                <a:highlight>
                  <a:srgbClr val="FFFFFF"/>
                </a:highlight>
                <a:cs typeface="Times New Roman" panose="02020603050405020304" pitchFamily="18" charset="0"/>
              </a:rPr>
              <a:t>p</a:t>
            </a:r>
            <a:r>
              <a:rPr lang="en-US" altLang="zh-CN" b="1" dirty="0" smtClean="0">
                <a:solidFill>
                  <a:srgbClr val="0000FF"/>
                </a:solidFill>
                <a:highlight>
                  <a:srgbClr val="FFFFFF"/>
                </a:highlight>
                <a:cs typeface="Times New Roman" panose="02020603050405020304" pitchFamily="18" charset="0"/>
              </a:rPr>
              <a:t>arameter </a:t>
            </a:r>
            <a:r>
              <a:rPr lang="zh-CN" altLang="en-US" sz="2000" dirty="0" smtClean="0">
                <a:highlight>
                  <a:srgbClr val="FFFFFF"/>
                </a:highlight>
                <a:cs typeface="Times New Roman" panose="02020603050405020304" pitchFamily="18" charset="0"/>
              </a:rPr>
              <a:t>参数名</a:t>
            </a:r>
            <a:r>
              <a:rPr lang="en-US" altLang="zh-CN" sz="2000" dirty="0" smtClean="0">
                <a:highlight>
                  <a:srgbClr val="FFFFFF"/>
                </a:highlight>
                <a:cs typeface="Times New Roman" panose="02020603050405020304" pitchFamily="18" charset="0"/>
              </a:rPr>
              <a:t>1 = </a:t>
            </a:r>
            <a:r>
              <a:rPr lang="zh-CN" altLang="en-US" sz="2000" dirty="0" smtClean="0">
                <a:highlight>
                  <a:srgbClr val="FFFFFF"/>
                </a:highlight>
                <a:cs typeface="Times New Roman" panose="02020603050405020304" pitchFamily="18" charset="0"/>
              </a:rPr>
              <a:t>表达式，</a:t>
            </a:r>
            <a:r>
              <a:rPr lang="en-US" altLang="zh-CN" sz="2000" dirty="0" smtClean="0">
                <a:highlight>
                  <a:srgbClr val="FFFFFF"/>
                </a:highlight>
                <a:cs typeface="Times New Roman" panose="02020603050405020304" pitchFamily="18" charset="0"/>
              </a:rPr>
              <a:t>……</a:t>
            </a:r>
            <a:r>
              <a:rPr lang="zh-CN" altLang="en-US" sz="2000" dirty="0" smtClean="0">
                <a:highlight>
                  <a:srgbClr val="FFFFFF"/>
                </a:highlight>
                <a:cs typeface="Times New Roman" panose="02020603050405020304" pitchFamily="18" charset="0"/>
              </a:rPr>
              <a:t>参数名</a:t>
            </a:r>
            <a:r>
              <a:rPr lang="en-US" altLang="zh-CN" sz="2000" dirty="0" smtClean="0">
                <a:highlight>
                  <a:srgbClr val="FFFFFF"/>
                </a:highlight>
                <a:cs typeface="Times New Roman" panose="02020603050405020304" pitchFamily="18" charset="0"/>
              </a:rPr>
              <a:t>n = </a:t>
            </a:r>
            <a:r>
              <a:rPr lang="zh-CN" altLang="en-US" sz="2000" dirty="0" smtClean="0">
                <a:highlight>
                  <a:srgbClr val="FFFFFF"/>
                </a:highlight>
                <a:cs typeface="Times New Roman" panose="02020603050405020304" pitchFamily="18" charset="0"/>
              </a:rPr>
              <a:t>表达式</a:t>
            </a:r>
            <a:endParaRPr lang="en-US" altLang="zh-CN" sz="2000" dirty="0" smtClean="0">
              <a:highlight>
                <a:srgbClr val="FFFFFF"/>
              </a:highlight>
              <a:cs typeface="Times New Roman" panose="02020603050405020304" pitchFamily="18" charset="0"/>
            </a:endParaRPr>
          </a:p>
          <a:p>
            <a:pPr marL="914400" lvl="2" indent="0">
              <a:buNone/>
            </a:pPr>
            <a:r>
              <a:rPr lang="en-US" altLang="zh-CN" b="1" dirty="0" smtClean="0">
                <a:solidFill>
                  <a:srgbClr val="0000FF"/>
                </a:solidFill>
                <a:highlight>
                  <a:srgbClr val="FFFFFF"/>
                </a:highlight>
                <a:cs typeface="Times New Roman" panose="02020603050405020304" pitchFamily="18" charset="0"/>
              </a:rPr>
              <a:t>   </a:t>
            </a:r>
            <a:r>
              <a:rPr lang="en-US" altLang="zh-CN" b="1" dirty="0" smtClean="0">
                <a:solidFill>
                  <a:srgbClr val="0000FF"/>
                </a:solidFill>
                <a:highlight>
                  <a:srgbClr val="FFFFFF"/>
                </a:highlight>
                <a:cs typeface="Times New Roman" panose="02020603050405020304" pitchFamily="18" charset="0"/>
              </a:rPr>
              <a:t>parameter</a:t>
            </a:r>
            <a:r>
              <a:rPr lang="en-US" altLang="zh-CN" dirty="0" smtClean="0">
                <a:solidFill>
                  <a:srgbClr val="000000"/>
                </a:solidFill>
                <a:highlight>
                  <a:srgbClr val="FFFFFF"/>
                </a:highlight>
                <a:cs typeface="Times New Roman" panose="02020603050405020304" pitchFamily="18" charset="0"/>
              </a:rPr>
              <a:t> </a:t>
            </a:r>
            <a:r>
              <a:rPr lang="en-US" altLang="zh-CN" dirty="0" smtClean="0">
                <a:solidFill>
                  <a:srgbClr val="000000"/>
                </a:solidFill>
                <a:highlight>
                  <a:srgbClr val="FFFFFF"/>
                </a:highlight>
                <a:cs typeface="Times New Roman" panose="02020603050405020304" pitchFamily="18" charset="0"/>
              </a:rPr>
              <a:t>size </a:t>
            </a:r>
            <a:r>
              <a:rPr lang="en-US" altLang="zh-CN" b="1" dirty="0" smtClean="0">
                <a:solidFill>
                  <a:srgbClr val="000080"/>
                </a:solidFill>
                <a:highlight>
                  <a:srgbClr val="FFFFFF"/>
                </a:highlight>
                <a:cs typeface="Times New Roman" panose="02020603050405020304" pitchFamily="18" charset="0"/>
              </a:rPr>
              <a:t>= </a:t>
            </a:r>
            <a:r>
              <a:rPr lang="en-US" altLang="zh-CN" dirty="0" smtClean="0">
                <a:solidFill>
                  <a:srgbClr val="FF8000"/>
                </a:solidFill>
                <a:highlight>
                  <a:srgbClr val="FFFFFF"/>
                </a:highlight>
                <a:cs typeface="Times New Roman" panose="02020603050405020304" pitchFamily="18" charset="0"/>
              </a:rPr>
              <a:t>4</a:t>
            </a:r>
            <a:r>
              <a:rPr lang="en-US" altLang="zh-CN" b="1" dirty="0">
                <a:solidFill>
                  <a:srgbClr val="000080"/>
                </a:solidFill>
                <a:highlight>
                  <a:srgbClr val="FFFFFF"/>
                </a:highlight>
                <a:cs typeface="Times New Roman" panose="02020603050405020304" pitchFamily="18" charset="0"/>
              </a:rPr>
              <a:t>;</a:t>
            </a:r>
            <a:r>
              <a:rPr lang="en-US" altLang="zh-CN" sz="1800" dirty="0">
                <a:solidFill>
                  <a:srgbClr val="000000"/>
                </a:solidFill>
                <a:highlight>
                  <a:srgbClr val="FFFFFF"/>
                </a:highlight>
                <a:cs typeface="Times New Roman" panose="02020603050405020304" pitchFamily="18" charset="0"/>
              </a:rPr>
              <a:t>	</a:t>
            </a:r>
            <a:endParaRPr lang="en-US" altLang="zh-CN" sz="1800" dirty="0" smtClean="0">
              <a:solidFill>
                <a:srgbClr val="000000"/>
              </a:solidFill>
              <a:highlight>
                <a:srgbClr val="FFFFFF"/>
              </a:highlight>
              <a:cs typeface="Times New Roman" panose="02020603050405020304" pitchFamily="18" charset="0"/>
            </a:endParaRPr>
          </a:p>
          <a:p>
            <a:pPr marL="914400" lvl="2" indent="0">
              <a:buNone/>
            </a:pPr>
            <a:r>
              <a:rPr lang="en-US" altLang="zh-CN" sz="1800" b="1" dirty="0" smtClean="0">
                <a:solidFill>
                  <a:srgbClr val="0000FF"/>
                </a:solidFill>
                <a:highlight>
                  <a:srgbClr val="FFFFFF"/>
                </a:highlight>
                <a:cs typeface="Times New Roman" panose="02020603050405020304" pitchFamily="18" charset="0"/>
              </a:rPr>
              <a:t>    </a:t>
            </a:r>
            <a:r>
              <a:rPr lang="en-US" altLang="zh-CN" b="1" dirty="0" smtClean="0">
                <a:solidFill>
                  <a:srgbClr val="0000FF"/>
                </a:solidFill>
                <a:highlight>
                  <a:srgbClr val="FFFFFF"/>
                </a:highlight>
                <a:cs typeface="Times New Roman" panose="02020603050405020304" pitchFamily="18" charset="0"/>
              </a:rPr>
              <a:t>parameter</a:t>
            </a:r>
            <a:r>
              <a:rPr lang="en-US" altLang="zh-CN" sz="1800" dirty="0" smtClean="0">
                <a:solidFill>
                  <a:srgbClr val="000000"/>
                </a:solidFill>
                <a:highlight>
                  <a:srgbClr val="FFFFFF"/>
                </a:highlight>
                <a:cs typeface="Times New Roman" panose="02020603050405020304" pitchFamily="18" charset="0"/>
              </a:rPr>
              <a:t> </a:t>
            </a:r>
            <a:r>
              <a:rPr lang="en-US" altLang="zh-CN" dirty="0" err="1">
                <a:solidFill>
                  <a:srgbClr val="000000"/>
                </a:solidFill>
                <a:highlight>
                  <a:srgbClr val="FFFFFF"/>
                </a:highlight>
                <a:cs typeface="Times New Roman" panose="02020603050405020304" pitchFamily="18" charset="0"/>
              </a:rPr>
              <a:t>byte_size</a:t>
            </a:r>
            <a:r>
              <a:rPr lang="en-US" altLang="zh-CN" sz="1800" dirty="0" smtClean="0">
                <a:solidFill>
                  <a:srgbClr val="000000"/>
                </a:solidFill>
                <a:highlight>
                  <a:srgbClr val="FFFFFF"/>
                </a:highlight>
                <a:cs typeface="Times New Roman" panose="02020603050405020304" pitchFamily="18" charset="0"/>
              </a:rPr>
              <a:t> </a:t>
            </a:r>
            <a:r>
              <a:rPr lang="en-US" altLang="zh-CN" sz="1800" b="1" dirty="0">
                <a:solidFill>
                  <a:srgbClr val="000080"/>
                </a:solidFill>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8</a:t>
            </a:r>
            <a:r>
              <a:rPr lang="en-US" altLang="zh-CN" dirty="0">
                <a:solidFill>
                  <a:srgbClr val="000000"/>
                </a:solidFill>
                <a:highlight>
                  <a:srgbClr val="FFFFFF"/>
                </a:highlight>
                <a:cs typeface="Times New Roman" panose="02020603050405020304" pitchFamily="18" charset="0"/>
              </a:rPr>
              <a:t>, </a:t>
            </a:r>
            <a:r>
              <a:rPr lang="en-US" altLang="zh-CN" dirty="0" err="1">
                <a:solidFill>
                  <a:srgbClr val="000000"/>
                </a:solidFill>
                <a:highlight>
                  <a:srgbClr val="FFFFFF"/>
                </a:highlight>
                <a:cs typeface="Times New Roman" panose="02020603050405020304" pitchFamily="18" charset="0"/>
              </a:rPr>
              <a:t>byte_msb</a:t>
            </a:r>
            <a:r>
              <a:rPr lang="en-US" altLang="zh-CN" sz="1800" b="1" dirty="0" smtClean="0">
                <a:solidFill>
                  <a:srgbClr val="000080"/>
                </a:solidFill>
                <a:highlight>
                  <a:srgbClr val="FFFFFF"/>
                </a:highlight>
                <a:cs typeface="Times New Roman" panose="02020603050405020304" pitchFamily="18" charset="0"/>
              </a:rPr>
              <a:t> = </a:t>
            </a:r>
            <a:r>
              <a:rPr lang="en-US" altLang="zh-CN" dirty="0" err="1" smtClean="0">
                <a:solidFill>
                  <a:srgbClr val="000000"/>
                </a:solidFill>
                <a:highlight>
                  <a:srgbClr val="FFFFFF"/>
                </a:highlight>
                <a:cs typeface="Times New Roman" panose="02020603050405020304" pitchFamily="18" charset="0"/>
              </a:rPr>
              <a:t>byte_size</a:t>
            </a:r>
            <a:r>
              <a:rPr lang="en-US" altLang="zh-CN" dirty="0" smtClean="0">
                <a:solidFill>
                  <a:srgbClr val="000000"/>
                </a:solidFill>
                <a:highlight>
                  <a:srgbClr val="FFFFFF"/>
                </a:highlight>
                <a:cs typeface="Times New Roman" panose="02020603050405020304" pitchFamily="18" charset="0"/>
              </a:rPr>
              <a:t> </a:t>
            </a:r>
            <a:r>
              <a:rPr lang="en-US" altLang="zh-CN" dirty="0" smtClean="0">
                <a:highlight>
                  <a:srgbClr val="FFFFFF"/>
                </a:highlight>
                <a:cs typeface="Times New Roman" panose="02020603050405020304" pitchFamily="18" charset="0"/>
              </a:rPr>
              <a:t>- </a:t>
            </a:r>
            <a:r>
              <a:rPr lang="en-US" altLang="zh-CN" dirty="0" smtClean="0">
                <a:solidFill>
                  <a:srgbClr val="FF8000"/>
                </a:solidFill>
                <a:highlight>
                  <a:srgbClr val="FFFFFF"/>
                </a:highlight>
                <a:cs typeface="Times New Roman" panose="02020603050405020304" pitchFamily="18" charset="0"/>
              </a:rPr>
              <a:t>1</a:t>
            </a:r>
            <a:r>
              <a:rPr lang="en-US" altLang="zh-CN" sz="1800" b="1" dirty="0" smtClean="0">
                <a:solidFill>
                  <a:srgbClr val="000080"/>
                </a:solidFill>
                <a:highlight>
                  <a:srgbClr val="FFFFFF"/>
                </a:highlight>
                <a:cs typeface="Times New Roman" panose="02020603050405020304" pitchFamily="18" charset="0"/>
              </a:rPr>
              <a:t>;</a:t>
            </a:r>
            <a:r>
              <a:rPr lang="en-US" altLang="zh-CN" sz="1400" dirty="0">
                <a:solidFill>
                  <a:srgbClr val="000000"/>
                </a:solidFill>
                <a:highlight>
                  <a:srgbClr val="FFFFFF"/>
                </a:highlight>
                <a:cs typeface="Times New Roman" panose="02020603050405020304" pitchFamily="18" charset="0"/>
              </a:rPr>
              <a:t>	</a:t>
            </a:r>
          </a:p>
          <a:p>
            <a:pPr marL="914400" lvl="2" indent="0">
              <a:buNone/>
            </a:pPr>
            <a:endParaRPr lang="en-US" altLang="zh-CN" sz="1800" dirty="0" smtClean="0">
              <a:solidFill>
                <a:srgbClr val="000000"/>
              </a:solidFill>
              <a:highlight>
                <a:srgbClr val="FFFFFF"/>
              </a:highlight>
              <a:cs typeface="Times New Roman" panose="02020603050405020304" pitchFamily="18" charset="0"/>
            </a:endParaRPr>
          </a:p>
          <a:p>
            <a:pPr marL="914400" lvl="2" indent="0">
              <a:buNone/>
            </a:pPr>
            <a:r>
              <a:rPr lang="zh-CN" altLang="en-US" dirty="0" smtClean="0">
                <a:solidFill>
                  <a:srgbClr val="000000"/>
                </a:solidFill>
                <a:highlight>
                  <a:srgbClr val="FFFFFF"/>
                </a:highlight>
                <a:cs typeface="Times New Roman" panose="02020603050405020304" pitchFamily="18" charset="0"/>
              </a:rPr>
              <a:t>右边必须是一个常数表达式，也就是说，该表达式只能包含数字或者先前已经定义过的参数</a:t>
            </a:r>
            <a:endParaRPr lang="en-US" altLang="zh-CN" dirty="0">
              <a:solidFill>
                <a:srgbClr val="000000"/>
              </a:solidFill>
              <a:highlight>
                <a:srgbClr val="FFFFFF"/>
              </a:highlight>
              <a:cs typeface="Times New Roman" panose="02020603050405020304" pitchFamily="18" charset="0"/>
            </a:endParaRPr>
          </a:p>
        </p:txBody>
      </p:sp>
    </p:spTree>
    <p:extLst>
      <p:ext uri="{BB962C8B-B14F-4D97-AF65-F5344CB8AC3E}">
        <p14:creationId xmlns="" xmlns:p14="http://schemas.microsoft.com/office/powerpoint/2010/main" val="39158003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smtClean="0"/>
              <a:t>变量</a:t>
            </a:r>
            <a:endParaRPr lang="en-US" altLang="zh-CN" dirty="0" smtClean="0"/>
          </a:p>
          <a:p>
            <a:pPr lvl="1"/>
            <a:r>
              <a:rPr lang="en-US" altLang="zh-CN" dirty="0" smtClean="0"/>
              <a:t>wire</a:t>
            </a:r>
            <a:r>
              <a:rPr lang="zh-CN" altLang="en-US" dirty="0" smtClean="0"/>
              <a:t>型</a:t>
            </a:r>
            <a:endParaRPr lang="en-US" altLang="zh-CN" dirty="0" smtClean="0"/>
          </a:p>
          <a:p>
            <a:pPr lvl="2"/>
            <a:r>
              <a:rPr lang="zh-CN" altLang="en-US" dirty="0" smtClean="0"/>
              <a:t>表示单个门驱动或连续赋值语句驱动的网络型数据</a:t>
            </a:r>
            <a:endParaRPr lang="en-US" altLang="zh-CN" dirty="0" smtClean="0"/>
          </a:p>
          <a:p>
            <a:pPr lvl="2"/>
            <a:r>
              <a:rPr lang="zh-CN" altLang="en-US" dirty="0" smtClean="0"/>
              <a:t>网络数据类型：表示结构实体（例如门）之间的物理连接。</a:t>
            </a:r>
            <a:endParaRPr lang="en-US" altLang="zh-CN" dirty="0"/>
          </a:p>
          <a:p>
            <a:pPr marL="914400" lvl="2" indent="0">
              <a:buNone/>
            </a:pPr>
            <a:r>
              <a:rPr lang="en-US" altLang="zh-CN" b="1" dirty="0" smtClean="0">
                <a:solidFill>
                  <a:srgbClr val="0000FF"/>
                </a:solidFill>
                <a:latin typeface="Source Code Pro"/>
              </a:rPr>
              <a:t>	</a:t>
            </a:r>
            <a:r>
              <a:rPr lang="en-US" altLang="zh-CN" sz="2000" b="1" dirty="0" smtClean="0">
                <a:solidFill>
                  <a:srgbClr val="0000FF"/>
                </a:solidFill>
                <a:latin typeface="Source Code Pro"/>
              </a:rPr>
              <a:t>wire</a:t>
            </a:r>
            <a:r>
              <a:rPr lang="en-US" altLang="zh-CN" sz="2000" dirty="0" smtClean="0">
                <a:solidFill>
                  <a:srgbClr val="000000"/>
                </a:solidFill>
                <a:latin typeface="Source Code Pro"/>
              </a:rPr>
              <a:t> </a:t>
            </a:r>
            <a:r>
              <a:rPr lang="en-US" altLang="zh-CN" sz="2000" dirty="0" smtClean="0">
                <a:solidFill>
                  <a:srgbClr val="000000"/>
                </a:solidFill>
                <a:latin typeface="Source Code Pro"/>
              </a:rPr>
              <a:t> a</a:t>
            </a:r>
            <a:r>
              <a:rPr lang="en-US" altLang="zh-CN" sz="2000" b="1" dirty="0" smtClean="0">
                <a:solidFill>
                  <a:srgbClr val="000080"/>
                </a:solidFill>
                <a:latin typeface="Source Code Pro"/>
              </a:rPr>
              <a:t>;</a:t>
            </a:r>
            <a:r>
              <a:rPr lang="en-US" altLang="zh-CN" sz="2000" dirty="0" smtClean="0">
                <a:solidFill>
                  <a:srgbClr val="000000"/>
                </a:solidFill>
                <a:latin typeface="Source Code Pro"/>
              </a:rPr>
              <a:t> </a:t>
            </a:r>
            <a:endParaRPr lang="en-US" altLang="zh-CN" sz="2000" dirty="0" smtClean="0"/>
          </a:p>
          <a:p>
            <a:pPr marL="914400" lvl="2" indent="0">
              <a:buNone/>
            </a:pPr>
            <a:r>
              <a:rPr lang="en-US" altLang="zh-CN" sz="2000" dirty="0" smtClean="0"/>
              <a:t>	</a:t>
            </a:r>
            <a:r>
              <a:rPr lang="en-US" altLang="zh-CN" sz="2000" b="1" dirty="0" smtClean="0">
                <a:solidFill>
                  <a:srgbClr val="0000FF"/>
                </a:solidFill>
                <a:latin typeface="Source Code Pro"/>
              </a:rPr>
              <a:t>wire</a:t>
            </a:r>
            <a:r>
              <a:rPr lang="en-US" altLang="zh-CN" sz="2000" dirty="0" smtClean="0">
                <a:solidFill>
                  <a:srgbClr val="000000"/>
                </a:solidFill>
                <a:latin typeface="Source Code Pro"/>
              </a:rPr>
              <a:t> </a:t>
            </a:r>
            <a:r>
              <a:rPr lang="en-US" altLang="zh-CN" sz="2000" dirty="0" smtClean="0">
                <a:solidFill>
                  <a:srgbClr val="000000"/>
                </a:solidFill>
                <a:latin typeface="Source Code Pro"/>
              </a:rPr>
              <a:t> </a:t>
            </a:r>
            <a:r>
              <a:rPr lang="en-US" altLang="zh-CN" sz="2000" b="1" dirty="0" smtClean="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smtClean="0">
                <a:solidFill>
                  <a:srgbClr val="000000"/>
                </a:solidFill>
                <a:latin typeface="Source Code Pro"/>
              </a:rPr>
              <a:t> b</a:t>
            </a:r>
            <a:r>
              <a:rPr lang="en-US" altLang="zh-CN" sz="2000" b="1" dirty="0" smtClean="0">
                <a:solidFill>
                  <a:srgbClr val="000080"/>
                </a:solidFill>
                <a:latin typeface="Source Code Pro"/>
              </a:rPr>
              <a:t>;</a:t>
            </a:r>
            <a:r>
              <a:rPr lang="en-US" altLang="zh-CN" sz="2000" dirty="0" smtClean="0">
                <a:solidFill>
                  <a:srgbClr val="000000"/>
                </a:solidFill>
                <a:latin typeface="Source Code Pro"/>
              </a:rPr>
              <a:t> </a:t>
            </a:r>
            <a:endParaRPr lang="en-US" altLang="zh-CN" sz="2000" dirty="0"/>
          </a:p>
        </p:txBody>
      </p:sp>
      <p:sp>
        <p:nvSpPr>
          <p:cNvPr id="2" name="TextBox 1"/>
          <p:cNvSpPr txBox="1"/>
          <p:nvPr/>
        </p:nvSpPr>
        <p:spPr>
          <a:xfrm>
            <a:off x="4643438" y="3643314"/>
            <a:ext cx="3089307"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400" dirty="0" smtClean="0">
                <a:latin typeface="华文楷体" panose="02010600040101010101" pitchFamily="2" charset="-122"/>
                <a:ea typeface="华文楷体" panose="02010600040101010101" pitchFamily="2" charset="-122"/>
              </a:rPr>
              <a:t>不能存储值！</a:t>
            </a:r>
            <a:endParaRPr lang="en-US" altLang="zh-CN" sz="2400" dirty="0" smtClean="0">
              <a:latin typeface="华文楷体" panose="02010600040101010101" pitchFamily="2" charset="-122"/>
              <a:ea typeface="华文楷体" panose="02010600040101010101" pitchFamily="2" charset="-122"/>
            </a:endParaRPr>
          </a:p>
          <a:p>
            <a:pPr algn="ctr"/>
            <a:r>
              <a:rPr lang="zh-CN" altLang="en-US" sz="2400" dirty="0" smtClean="0">
                <a:latin typeface="华文楷体" panose="02010600040101010101" pitchFamily="2" charset="-122"/>
                <a:ea typeface="华文楷体" panose="02010600040101010101" pitchFamily="2" charset="-122"/>
              </a:rPr>
              <a:t>和门或</a:t>
            </a:r>
            <a:r>
              <a:rPr lang="en-US" altLang="zh-CN" sz="2400" dirty="0" smtClean="0">
                <a:latin typeface="华文楷体" panose="02010600040101010101" pitchFamily="2" charset="-122"/>
                <a:ea typeface="华文楷体" panose="02010600040101010101" pitchFamily="2" charset="-122"/>
              </a:rPr>
              <a:t>assign</a:t>
            </a:r>
            <a:r>
              <a:rPr lang="zh-CN" altLang="en-US" sz="2400" dirty="0" smtClean="0">
                <a:latin typeface="华文楷体" panose="02010600040101010101" pitchFamily="2" charset="-122"/>
                <a:ea typeface="华文楷体" panose="02010600040101010101" pitchFamily="2" charset="-122"/>
              </a:rPr>
              <a:t>语句一起使用</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41061445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smtClean="0"/>
              <a:t>变量</a:t>
            </a:r>
            <a:endParaRPr lang="en-US" altLang="zh-CN" dirty="0" smtClean="0"/>
          </a:p>
          <a:p>
            <a:pPr lvl="1"/>
            <a:r>
              <a:rPr lang="en-US" altLang="zh-CN" dirty="0" err="1" smtClean="0"/>
              <a:t>reg</a:t>
            </a:r>
            <a:r>
              <a:rPr lang="zh-CN" altLang="en-US" dirty="0" smtClean="0"/>
              <a:t>型</a:t>
            </a:r>
            <a:endParaRPr lang="en-US" altLang="zh-CN" dirty="0" smtClean="0"/>
          </a:p>
          <a:p>
            <a:pPr lvl="2"/>
            <a:r>
              <a:rPr lang="zh-CN" altLang="en-US" dirty="0" smtClean="0"/>
              <a:t>寄存器，默认初始值为不定值</a:t>
            </a:r>
            <a:r>
              <a:rPr lang="en-US" altLang="zh-CN" dirty="0" smtClean="0"/>
              <a:t>x</a:t>
            </a:r>
          </a:p>
          <a:p>
            <a:pPr lvl="2"/>
            <a:r>
              <a:rPr lang="zh-CN" altLang="en-US" dirty="0"/>
              <a:t>常用</a:t>
            </a:r>
            <a:r>
              <a:rPr lang="zh-CN" altLang="en-US" dirty="0" smtClean="0"/>
              <a:t>来表示</a:t>
            </a:r>
            <a:r>
              <a:rPr lang="en-US" altLang="zh-CN" dirty="0" smtClean="0">
                <a:solidFill>
                  <a:srgbClr val="FF0000"/>
                </a:solidFill>
              </a:rPr>
              <a:t>always</a:t>
            </a:r>
            <a:r>
              <a:rPr lang="zh-CN" altLang="en-US" dirty="0" smtClean="0">
                <a:solidFill>
                  <a:srgbClr val="FF0000"/>
                </a:solidFill>
              </a:rPr>
              <a:t>模块内</a:t>
            </a:r>
            <a:r>
              <a:rPr lang="zh-CN" altLang="en-US" dirty="0" smtClean="0"/>
              <a:t>的指定信号，常代表触发器</a:t>
            </a:r>
            <a:endParaRPr lang="en-US" altLang="zh-CN" dirty="0"/>
          </a:p>
          <a:p>
            <a:pPr marL="914400" lvl="2" indent="0">
              <a:buNone/>
            </a:pPr>
            <a:r>
              <a:rPr lang="en-US" altLang="zh-CN" b="1" dirty="0" smtClean="0">
                <a:solidFill>
                  <a:srgbClr val="0000FF"/>
                </a:solidFill>
                <a:latin typeface="Source Code Pro"/>
              </a:rPr>
              <a:t>	</a:t>
            </a:r>
            <a:r>
              <a:rPr lang="en-US" altLang="zh-CN" sz="2000" b="1" dirty="0" err="1" smtClean="0">
                <a:solidFill>
                  <a:srgbClr val="0000FF"/>
                </a:solidFill>
                <a:latin typeface="Source Code Pro"/>
              </a:rPr>
              <a:t>reg</a:t>
            </a:r>
            <a:r>
              <a:rPr lang="en-US" altLang="zh-CN" sz="2000" dirty="0" smtClean="0">
                <a:solidFill>
                  <a:srgbClr val="000000"/>
                </a:solidFill>
                <a:latin typeface="Source Code Pro"/>
              </a:rPr>
              <a:t> </a:t>
            </a:r>
            <a:r>
              <a:rPr lang="en-US" altLang="zh-CN" sz="2000" dirty="0" smtClean="0">
                <a:solidFill>
                  <a:srgbClr val="000000"/>
                </a:solidFill>
                <a:latin typeface="Source Code Pro"/>
              </a:rPr>
              <a:t>   </a:t>
            </a:r>
            <a:r>
              <a:rPr lang="en-US" altLang="zh-CN" sz="2000" dirty="0" err="1" smtClean="0">
                <a:solidFill>
                  <a:srgbClr val="000000"/>
                </a:solidFill>
                <a:latin typeface="Source Code Pro"/>
              </a:rPr>
              <a:t>rega</a:t>
            </a:r>
            <a:r>
              <a:rPr lang="en-US" altLang="zh-CN" sz="2000" b="1" dirty="0" smtClean="0">
                <a:solidFill>
                  <a:srgbClr val="000080"/>
                </a:solidFill>
                <a:latin typeface="Source Code Pro"/>
              </a:rPr>
              <a:t>;</a:t>
            </a:r>
            <a:r>
              <a:rPr lang="en-US" altLang="zh-CN" sz="2000" dirty="0" smtClean="0">
                <a:solidFill>
                  <a:srgbClr val="000000"/>
                </a:solidFill>
                <a:latin typeface="Source Code Pro"/>
              </a:rPr>
              <a:t> </a:t>
            </a:r>
            <a:endParaRPr lang="en-US" altLang="zh-CN" sz="2000" dirty="0" smtClean="0"/>
          </a:p>
          <a:p>
            <a:pPr marL="914400" lvl="2" indent="0">
              <a:buNone/>
            </a:pPr>
            <a:r>
              <a:rPr lang="en-US" altLang="zh-CN" sz="2000" dirty="0" smtClean="0"/>
              <a:t>	</a:t>
            </a:r>
            <a:r>
              <a:rPr lang="en-US" altLang="zh-CN" sz="2000" b="1" dirty="0" err="1" smtClean="0">
                <a:solidFill>
                  <a:srgbClr val="0000FF"/>
                </a:solidFill>
                <a:latin typeface="Source Code Pro"/>
              </a:rPr>
              <a:t>reg</a:t>
            </a:r>
            <a:r>
              <a:rPr lang="en-US" altLang="zh-CN" sz="2000" dirty="0" smtClean="0">
                <a:solidFill>
                  <a:srgbClr val="000000"/>
                </a:solidFill>
                <a:latin typeface="Source Code Pro"/>
              </a:rPr>
              <a:t> </a:t>
            </a:r>
            <a:r>
              <a:rPr lang="en-US" altLang="zh-CN" sz="2000" dirty="0" smtClean="0">
                <a:solidFill>
                  <a:srgbClr val="000000"/>
                </a:solidFill>
                <a:latin typeface="Source Code Pro"/>
              </a:rPr>
              <a:t>   </a:t>
            </a:r>
            <a:r>
              <a:rPr lang="en-US" altLang="zh-CN" sz="2000" b="1" dirty="0" smtClean="0">
                <a:solidFill>
                  <a:srgbClr val="000080"/>
                </a:solidFill>
                <a:latin typeface="Source Code Pro"/>
              </a:rPr>
              <a:t>[</a:t>
            </a:r>
            <a:r>
              <a:rPr lang="en-US" altLang="zh-CN" sz="2000" dirty="0" smtClean="0">
                <a:solidFill>
                  <a:srgbClr val="FF8000"/>
                </a:solidFill>
                <a:latin typeface="Source Code Pro"/>
              </a:rPr>
              <a:t>3</a:t>
            </a:r>
            <a:r>
              <a:rPr lang="en-US" altLang="zh-CN" sz="2000" b="1" dirty="0" smtClean="0">
                <a:solidFill>
                  <a:srgbClr val="000080"/>
                </a:solidFill>
                <a:latin typeface="Source Code Pro"/>
              </a:rPr>
              <a:t>:</a:t>
            </a:r>
            <a:r>
              <a:rPr lang="en-US" altLang="zh-CN" sz="2000" dirty="0" smtClean="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smtClean="0">
                <a:solidFill>
                  <a:srgbClr val="000000"/>
                </a:solidFill>
                <a:latin typeface="Source Code Pro"/>
              </a:rPr>
              <a:t>   </a:t>
            </a:r>
            <a:r>
              <a:rPr lang="en-US" altLang="zh-CN" sz="2000" dirty="0" err="1" smtClean="0">
                <a:solidFill>
                  <a:srgbClr val="000000"/>
                </a:solidFill>
                <a:latin typeface="Source Code Pro"/>
              </a:rPr>
              <a:t>regb</a:t>
            </a:r>
            <a:r>
              <a:rPr lang="en-US" altLang="zh-CN" sz="2000" b="1" dirty="0" smtClean="0">
                <a:solidFill>
                  <a:srgbClr val="000080"/>
                </a:solidFill>
                <a:latin typeface="Source Code Pro"/>
              </a:rPr>
              <a:t>;</a:t>
            </a:r>
            <a:r>
              <a:rPr lang="en-US" altLang="zh-CN" sz="2000" dirty="0" smtClean="0">
                <a:solidFill>
                  <a:srgbClr val="000000"/>
                </a:solidFill>
                <a:latin typeface="Source Code Pro"/>
              </a:rPr>
              <a:t> </a:t>
            </a:r>
            <a:endParaRPr lang="en-US" altLang="zh-CN" sz="2000" dirty="0"/>
          </a:p>
        </p:txBody>
      </p:sp>
    </p:spTree>
    <p:extLst>
      <p:ext uri="{BB962C8B-B14F-4D97-AF65-F5344CB8AC3E}">
        <p14:creationId xmlns="" xmlns:p14="http://schemas.microsoft.com/office/powerpoint/2010/main" val="10578712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smtClean="0"/>
              <a:t>注意！</a:t>
            </a:r>
            <a:endParaRPr lang="en-US" altLang="zh-CN" dirty="0" smtClean="0"/>
          </a:p>
          <a:p>
            <a:pPr lvl="1"/>
            <a:r>
              <a:rPr lang="zh-CN" altLang="en-US" sz="2400" dirty="0" smtClean="0"/>
              <a:t>在</a:t>
            </a:r>
            <a:r>
              <a:rPr lang="en-US" altLang="zh-CN" sz="2400" dirty="0" smtClean="0"/>
              <a:t>Verilog</a:t>
            </a:r>
            <a:r>
              <a:rPr lang="zh-CN" altLang="en-US" sz="2400" dirty="0" smtClean="0"/>
              <a:t>模块中所有</a:t>
            </a:r>
            <a:r>
              <a:rPr lang="zh-CN" altLang="en-US" sz="2400" dirty="0" smtClean="0">
                <a:solidFill>
                  <a:srgbClr val="FF0000"/>
                </a:solidFill>
              </a:rPr>
              <a:t>过程块</a:t>
            </a:r>
            <a:r>
              <a:rPr lang="en-US" altLang="zh-CN" sz="2400" dirty="0" smtClean="0">
                <a:solidFill>
                  <a:srgbClr val="FF0000"/>
                </a:solidFill>
              </a:rPr>
              <a:t>(</a:t>
            </a:r>
            <a:r>
              <a:rPr lang="en-US" altLang="zh-CN" sz="2400" dirty="0" err="1" smtClean="0">
                <a:solidFill>
                  <a:srgbClr val="FF0000"/>
                </a:solidFill>
              </a:rPr>
              <a:t>always,initial</a:t>
            </a:r>
            <a:r>
              <a:rPr lang="en-US" altLang="zh-CN" sz="2400" dirty="0" smtClean="0">
                <a:solidFill>
                  <a:srgbClr val="FF0000"/>
                </a:solidFill>
              </a:rPr>
              <a:t>)</a:t>
            </a:r>
            <a:r>
              <a:rPr lang="zh-CN" altLang="en-US" sz="2400" dirty="0" smtClean="0"/>
              <a:t>、</a:t>
            </a:r>
            <a:r>
              <a:rPr lang="zh-CN" altLang="en-US" sz="2400" dirty="0" smtClean="0">
                <a:solidFill>
                  <a:srgbClr val="FF0000"/>
                </a:solidFill>
              </a:rPr>
              <a:t>连续赋值语句</a:t>
            </a:r>
            <a:r>
              <a:rPr lang="en-US" altLang="zh-CN" sz="2400" dirty="0" smtClean="0">
                <a:solidFill>
                  <a:srgbClr val="FF0000"/>
                </a:solidFill>
              </a:rPr>
              <a:t>(assign)</a:t>
            </a:r>
            <a:r>
              <a:rPr lang="zh-CN" altLang="en-US" sz="2400" dirty="0" smtClean="0"/>
              <a:t>、</a:t>
            </a:r>
            <a:r>
              <a:rPr lang="zh-CN" altLang="en-US" sz="2400" dirty="0" smtClean="0">
                <a:solidFill>
                  <a:srgbClr val="FF0000"/>
                </a:solidFill>
              </a:rPr>
              <a:t>模块例化语句</a:t>
            </a:r>
            <a:r>
              <a:rPr lang="zh-CN" altLang="en-US" sz="2400" dirty="0" smtClean="0"/>
              <a:t>都是</a:t>
            </a:r>
            <a:r>
              <a:rPr lang="zh-CN" altLang="en-US" sz="2400" b="1" dirty="0" smtClean="0">
                <a:solidFill>
                  <a:srgbClr val="FF0000"/>
                </a:solidFill>
              </a:rPr>
              <a:t>并行</a:t>
            </a:r>
            <a:r>
              <a:rPr lang="zh-CN" altLang="en-US" sz="2400" dirty="0" smtClean="0"/>
              <a:t>的！</a:t>
            </a:r>
            <a:endParaRPr lang="en-US" altLang="zh-CN" sz="2400" dirty="0" smtClean="0"/>
          </a:p>
          <a:p>
            <a:pPr lvl="1"/>
            <a:r>
              <a:rPr lang="zh-CN" altLang="en-US" sz="2400" dirty="0" smtClean="0"/>
              <a:t>在同一</a:t>
            </a:r>
            <a:r>
              <a:rPr lang="en-US" altLang="zh-CN" sz="2400" dirty="0" smtClean="0"/>
              <a:t>module</a:t>
            </a:r>
            <a:r>
              <a:rPr lang="zh-CN" altLang="en-US" sz="2400" dirty="0" smtClean="0"/>
              <a:t>中，三者出现的先后次序没有关系</a:t>
            </a:r>
            <a:endParaRPr lang="en-US" altLang="zh-CN" sz="2400" dirty="0" smtClean="0"/>
          </a:p>
          <a:p>
            <a:pPr lvl="1"/>
            <a:r>
              <a:rPr lang="zh-CN" altLang="en-US" sz="2400" dirty="0" smtClean="0"/>
              <a:t>在</a:t>
            </a:r>
            <a:r>
              <a:rPr lang="en-US" altLang="zh-CN" sz="2400" dirty="0" smtClean="0">
                <a:solidFill>
                  <a:srgbClr val="FF0000"/>
                </a:solidFill>
              </a:rPr>
              <a:t>always</a:t>
            </a:r>
            <a:r>
              <a:rPr lang="zh-CN" altLang="en-US" sz="2400" dirty="0" smtClean="0"/>
              <a:t>模块内被赋值的每一个信号都必须定义成</a:t>
            </a:r>
            <a:r>
              <a:rPr lang="en-US" altLang="zh-CN" sz="2400" dirty="0" err="1" smtClean="0">
                <a:solidFill>
                  <a:srgbClr val="FF0000"/>
                </a:solidFill>
              </a:rPr>
              <a:t>reg</a:t>
            </a:r>
            <a:r>
              <a:rPr lang="zh-CN" altLang="en-US" sz="2400" dirty="0" smtClean="0"/>
              <a:t>型</a:t>
            </a:r>
            <a:endParaRPr lang="en-US" altLang="zh-CN" sz="2400" dirty="0" smtClean="0"/>
          </a:p>
        </p:txBody>
      </p:sp>
    </p:spTree>
    <p:extLst>
      <p:ext uri="{BB962C8B-B14F-4D97-AF65-F5344CB8AC3E}">
        <p14:creationId xmlns="" xmlns:p14="http://schemas.microsoft.com/office/powerpoint/2010/main" val="6826555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逻辑运算</a:t>
            </a:r>
            <a:r>
              <a:rPr lang="zh-CN" altLang="en-US" dirty="0" smtClean="0"/>
              <a:t>符</a:t>
            </a:r>
            <a:r>
              <a:rPr lang="en-US" altLang="zh-CN" dirty="0" smtClean="0"/>
              <a:t>			</a:t>
            </a:r>
            <a:r>
              <a:rPr lang="zh-CN" altLang="en-US" dirty="0" smtClean="0"/>
              <a:t>关系</a:t>
            </a:r>
            <a:r>
              <a:rPr lang="zh-CN" altLang="en-US" dirty="0"/>
              <a:t>运算符</a:t>
            </a:r>
          </a:p>
          <a:p>
            <a:pPr marL="457200" lvl="1" indent="0">
              <a:buNone/>
            </a:pPr>
            <a:r>
              <a:rPr lang="en-US" altLang="zh-CN" sz="2400" dirty="0" smtClean="0"/>
              <a:t>&amp;&amp;	</a:t>
            </a:r>
            <a:r>
              <a:rPr lang="zh-CN" altLang="en-US" sz="2400" dirty="0" smtClean="0"/>
              <a:t>逻辑与</a:t>
            </a:r>
            <a:r>
              <a:rPr lang="en-US" altLang="zh-CN" sz="2400" dirty="0"/>
              <a:t>		</a:t>
            </a:r>
            <a:r>
              <a:rPr lang="en-US" altLang="zh-CN" sz="2400" dirty="0" smtClean="0"/>
              <a:t> &lt; </a:t>
            </a:r>
            <a:r>
              <a:rPr lang="zh-CN" altLang="en-US" sz="2400" dirty="0" smtClean="0"/>
              <a:t>、</a:t>
            </a:r>
            <a:r>
              <a:rPr lang="en-US" altLang="zh-CN" sz="2400" dirty="0" smtClean="0"/>
              <a:t>&lt;=     </a:t>
            </a:r>
            <a:r>
              <a:rPr lang="zh-CN" altLang="en-US" sz="2400" dirty="0" smtClean="0"/>
              <a:t>小于、小于或等于</a:t>
            </a:r>
            <a:endParaRPr lang="en-US" altLang="zh-CN" sz="2400" dirty="0" smtClean="0"/>
          </a:p>
          <a:p>
            <a:pPr marL="457200" lvl="1" indent="0">
              <a:buNone/>
            </a:pPr>
            <a:r>
              <a:rPr lang="en-US" altLang="zh-CN" sz="2400" dirty="0" smtClean="0"/>
              <a:t>||   		</a:t>
            </a:r>
            <a:r>
              <a:rPr lang="zh-CN" altLang="en-US" sz="2400" dirty="0" smtClean="0"/>
              <a:t>逻辑或</a:t>
            </a:r>
            <a:r>
              <a:rPr lang="en-US" altLang="zh-CN" sz="2400" dirty="0" smtClean="0"/>
              <a:t>		 </a:t>
            </a:r>
            <a:r>
              <a:rPr lang="en-US" altLang="zh-CN" sz="2400" dirty="0"/>
              <a:t>&gt; </a:t>
            </a:r>
            <a:r>
              <a:rPr lang="zh-CN" altLang="en-US" sz="2400" dirty="0" smtClean="0"/>
              <a:t>、</a:t>
            </a:r>
            <a:r>
              <a:rPr lang="en-US" altLang="zh-CN" sz="2400" dirty="0" smtClean="0"/>
              <a:t>&gt;=    </a:t>
            </a:r>
            <a:r>
              <a:rPr lang="zh-CN" altLang="en-US" sz="2400" dirty="0" smtClean="0"/>
              <a:t>大于、大于或等于</a:t>
            </a:r>
            <a:endParaRPr lang="en-US" altLang="zh-CN" sz="2400" dirty="0" smtClean="0"/>
          </a:p>
          <a:p>
            <a:pPr marL="457200" lvl="1" indent="0">
              <a:buNone/>
            </a:pPr>
            <a:r>
              <a:rPr lang="zh-CN" altLang="en-US" sz="2400" dirty="0" smtClean="0"/>
              <a:t>！</a:t>
            </a:r>
            <a:r>
              <a:rPr lang="en-US" altLang="zh-CN" sz="2400" dirty="0" smtClean="0"/>
              <a:t>		</a:t>
            </a:r>
            <a:r>
              <a:rPr lang="zh-CN" altLang="en-US" sz="2400" dirty="0" smtClean="0"/>
              <a:t>逻辑非</a:t>
            </a:r>
            <a:endParaRPr lang="en-US" altLang="zh-CN" sz="2400" dirty="0" smtClean="0"/>
          </a:p>
          <a:p>
            <a:pPr marL="342900" lvl="1" indent="-342900">
              <a:buChar char="•"/>
            </a:pPr>
            <a:r>
              <a:rPr lang="zh-CN" altLang="en-US" sz="3200" dirty="0">
                <a:cs typeface="宋体" charset="0"/>
              </a:rPr>
              <a:t>移位运算符</a:t>
            </a:r>
            <a:endParaRPr lang="en-US" altLang="zh-CN" sz="3200" dirty="0">
              <a:cs typeface="宋体" charset="0"/>
            </a:endParaRPr>
          </a:p>
          <a:p>
            <a:pPr marL="0" lvl="1" indent="0">
              <a:buNone/>
            </a:pPr>
            <a:r>
              <a:rPr lang="en-US" altLang="zh-CN" sz="2400" dirty="0" smtClean="0"/>
              <a:t>	&lt;&lt; </a:t>
            </a:r>
            <a:r>
              <a:rPr lang="zh-CN" altLang="en-US" sz="2400" dirty="0" smtClean="0"/>
              <a:t>左移位运算符</a:t>
            </a:r>
            <a:r>
              <a:rPr lang="en-US" altLang="zh-CN" sz="2400" dirty="0" smtClean="0"/>
              <a:t>	</a:t>
            </a:r>
            <a:r>
              <a:rPr lang="en-US" altLang="zh-CN" sz="2000" dirty="0" smtClean="0">
                <a:solidFill>
                  <a:srgbClr val="FF8000"/>
                </a:solidFill>
                <a:latin typeface="Source Code Pro"/>
              </a:rPr>
              <a:t>4'b1001</a:t>
            </a:r>
            <a:r>
              <a:rPr lang="en-US" altLang="zh-CN" sz="2000" dirty="0" smtClean="0">
                <a:solidFill>
                  <a:srgbClr val="000000"/>
                </a:solidFill>
                <a:latin typeface="Source Code Pro"/>
              </a:rPr>
              <a:t> </a:t>
            </a:r>
            <a:r>
              <a:rPr lang="en-US" altLang="zh-CN" sz="2000" b="1" dirty="0">
                <a:solidFill>
                  <a:srgbClr val="000080"/>
                </a:solidFill>
                <a:latin typeface="Source Code Pro"/>
              </a:rPr>
              <a:t>&lt;&lt;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5'b10010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lvl="1" indent="0">
              <a:buNone/>
            </a:pPr>
            <a:r>
              <a:rPr lang="en-US" altLang="zh-CN" sz="2000" b="1" dirty="0">
                <a:solidFill>
                  <a:srgbClr val="000080"/>
                </a:solidFill>
                <a:latin typeface="Source Code Pro"/>
              </a:rPr>
              <a:t>	</a:t>
            </a:r>
            <a:r>
              <a:rPr lang="en-US" altLang="zh-CN" sz="2400" dirty="0" smtClean="0"/>
              <a:t>&gt;&gt;  </a:t>
            </a:r>
            <a:r>
              <a:rPr lang="zh-CN" altLang="en-US" sz="2400" dirty="0" smtClean="0"/>
              <a:t>右移位运算符</a:t>
            </a:r>
            <a:r>
              <a:rPr lang="en-US" altLang="zh-CN" sz="2400" dirty="0" smtClean="0"/>
              <a:t>	</a:t>
            </a:r>
            <a:r>
              <a:rPr lang="en-US" altLang="zh-CN" sz="2000" dirty="0" smtClean="0">
                <a:solidFill>
                  <a:srgbClr val="FF8000"/>
                </a:solidFill>
                <a:latin typeface="Source Code Pro"/>
              </a:rPr>
              <a:t>4'b1001</a:t>
            </a:r>
            <a:r>
              <a:rPr lang="en-US" altLang="zh-CN" sz="2000" dirty="0" smtClean="0">
                <a:solidFill>
                  <a:srgbClr val="000000"/>
                </a:solidFill>
                <a:latin typeface="Source Code Pro"/>
              </a:rPr>
              <a:t> </a:t>
            </a:r>
            <a:r>
              <a:rPr lang="en-US" altLang="zh-CN" sz="2000" b="1" dirty="0">
                <a:solidFill>
                  <a:srgbClr val="000080"/>
                </a:solidFill>
                <a:latin typeface="Source Code Pro"/>
              </a:rPr>
              <a:t>&gt;&gt;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4'b0100</a:t>
            </a:r>
            <a:r>
              <a:rPr lang="en-US" altLang="zh-CN" sz="2000" b="1" dirty="0" smtClean="0">
                <a:solidFill>
                  <a:srgbClr val="000080"/>
                </a:solidFill>
                <a:latin typeface="Source Code Pro"/>
              </a:rPr>
              <a:t>;</a:t>
            </a:r>
          </a:p>
          <a:p>
            <a:pPr marL="0" lvl="1" indent="0">
              <a:buNone/>
            </a:pPr>
            <a:r>
              <a:rPr lang="en-US" altLang="zh-CN" sz="2000" b="1" dirty="0" smtClean="0">
                <a:solidFill>
                  <a:srgbClr val="000080"/>
                </a:solidFill>
                <a:latin typeface="Source Code Pro"/>
              </a:rPr>
              <a:t>				</a:t>
            </a:r>
            <a:r>
              <a:rPr lang="zh-CN" altLang="en-US" sz="2000" b="1" dirty="0" smtClean="0">
                <a:solidFill>
                  <a:srgbClr val="FF0000"/>
                </a:solidFill>
              </a:rPr>
              <a:t>注意</a:t>
            </a:r>
            <a:r>
              <a:rPr lang="zh-CN" altLang="en-US" sz="2000" b="1" dirty="0">
                <a:solidFill>
                  <a:srgbClr val="FF0000"/>
                </a:solidFill>
              </a:rPr>
              <a:t>位数变化，用</a:t>
            </a:r>
            <a:r>
              <a:rPr lang="en-US" altLang="zh-CN" sz="2000" b="1" dirty="0">
                <a:solidFill>
                  <a:srgbClr val="FF0000"/>
                </a:solidFill>
              </a:rPr>
              <a:t>0</a:t>
            </a:r>
            <a:r>
              <a:rPr lang="zh-CN" altLang="en-US" sz="2000" b="1" dirty="0">
                <a:solidFill>
                  <a:srgbClr val="FF0000"/>
                </a:solidFill>
              </a:rPr>
              <a:t>补</a:t>
            </a:r>
            <a:r>
              <a:rPr lang="zh-CN" altLang="en-US" sz="2000" b="1" dirty="0" smtClean="0">
                <a:solidFill>
                  <a:srgbClr val="FF0000"/>
                </a:solidFill>
              </a:rPr>
              <a:t>空位。</a:t>
            </a:r>
            <a:endParaRPr lang="en-US" altLang="zh-CN" sz="2000" b="1" dirty="0">
              <a:solidFill>
                <a:srgbClr val="FF0000"/>
              </a:solidFill>
            </a:endParaRPr>
          </a:p>
          <a:p>
            <a:pPr marL="0" lvl="1" indent="0">
              <a:buNone/>
            </a:pPr>
            <a:r>
              <a:rPr lang="en-US" altLang="zh-CN" sz="2400" dirty="0" smtClean="0"/>
              <a:t>		</a:t>
            </a:r>
            <a:r>
              <a:rPr lang="en-US" altLang="zh-CN" sz="2000" dirty="0" smtClean="0">
                <a:solidFill>
                  <a:srgbClr val="FF8000"/>
                </a:solidFill>
                <a:latin typeface="Source Code Pro"/>
              </a:rPr>
              <a:t>		</a:t>
            </a:r>
            <a:endParaRPr lang="en-US" altLang="zh-CN" sz="1600" dirty="0" smtClean="0"/>
          </a:p>
        </p:txBody>
      </p:sp>
    </p:spTree>
    <p:extLst>
      <p:ext uri="{BB962C8B-B14F-4D97-AF65-F5344CB8AC3E}">
        <p14:creationId xmlns="" xmlns:p14="http://schemas.microsoft.com/office/powerpoint/2010/main" val="29346325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pPr marL="342900" lvl="1" indent="-342900">
              <a:buChar char="•"/>
            </a:pPr>
            <a:r>
              <a:rPr lang="zh-CN" altLang="en-US" sz="3200" dirty="0" smtClean="0">
                <a:cs typeface="宋体" charset="0"/>
              </a:rPr>
              <a:t>等式</a:t>
            </a:r>
            <a:r>
              <a:rPr lang="zh-CN" altLang="en-US" sz="3200" dirty="0">
                <a:cs typeface="宋体" charset="0"/>
              </a:rPr>
              <a:t>运算符</a:t>
            </a:r>
            <a:endParaRPr lang="en-US" altLang="zh-CN" sz="3200" dirty="0">
              <a:cs typeface="宋体" charset="0"/>
            </a:endParaRPr>
          </a:p>
          <a:p>
            <a:pPr marL="457200" lvl="1" indent="0">
              <a:buNone/>
            </a:pPr>
            <a:r>
              <a:rPr lang="en-US" altLang="zh-CN" sz="2400" dirty="0" smtClean="0"/>
              <a:t>	= = </a:t>
            </a:r>
            <a:r>
              <a:rPr lang="zh-CN" altLang="en-US" sz="2400" dirty="0" smtClean="0"/>
              <a:t>等于</a:t>
            </a:r>
            <a:endParaRPr lang="en-US" altLang="zh-CN" sz="2400" dirty="0" smtClean="0"/>
          </a:p>
          <a:p>
            <a:pPr marL="457200" lvl="1" indent="0">
              <a:buNone/>
            </a:pPr>
            <a:r>
              <a:rPr lang="en-US" altLang="zh-CN" sz="2400" dirty="0"/>
              <a:t>	</a:t>
            </a:r>
            <a:r>
              <a:rPr lang="zh-CN" altLang="en-US" sz="2400" dirty="0" smtClean="0"/>
              <a:t>！</a:t>
            </a:r>
            <a:r>
              <a:rPr lang="en-US" altLang="zh-CN" sz="2400" dirty="0" smtClean="0"/>
              <a:t>= </a:t>
            </a:r>
            <a:r>
              <a:rPr lang="zh-CN" altLang="en-US" sz="2400" dirty="0" smtClean="0"/>
              <a:t>不等于</a:t>
            </a:r>
            <a:endParaRPr lang="en-US" altLang="zh-CN" sz="2400" dirty="0" smtClean="0"/>
          </a:p>
          <a:p>
            <a:pPr marL="457200" lvl="1" indent="0">
              <a:buNone/>
            </a:pPr>
            <a:r>
              <a:rPr lang="en-US" altLang="zh-CN" sz="2400" dirty="0" smtClean="0"/>
              <a:t>	= = = </a:t>
            </a:r>
            <a:r>
              <a:rPr lang="zh-CN" altLang="en-US" sz="2400" dirty="0" smtClean="0"/>
              <a:t>等于</a:t>
            </a:r>
            <a:endParaRPr lang="en-US" altLang="zh-CN" sz="2400" dirty="0" smtClean="0"/>
          </a:p>
          <a:p>
            <a:pPr marL="457200" lvl="1" indent="0">
              <a:buNone/>
            </a:pPr>
            <a:r>
              <a:rPr lang="en-US" altLang="zh-CN" sz="2400" dirty="0" smtClean="0"/>
              <a:t>	</a:t>
            </a:r>
            <a:r>
              <a:rPr lang="zh-CN" altLang="en-US" sz="2400" dirty="0" smtClean="0"/>
              <a:t>！</a:t>
            </a:r>
            <a:r>
              <a:rPr lang="en-US" altLang="zh-CN" sz="2400" dirty="0" smtClean="0"/>
              <a:t>= =</a:t>
            </a:r>
            <a:r>
              <a:rPr lang="zh-CN" altLang="en-US" sz="2400" dirty="0" smtClean="0"/>
              <a:t>不等于</a:t>
            </a:r>
            <a:endParaRPr lang="en-US" altLang="zh-CN" sz="2400" dirty="0" smtClean="0"/>
          </a:p>
        </p:txBody>
      </p:sp>
      <p:sp>
        <p:nvSpPr>
          <p:cNvPr id="5" name="TextBox 4"/>
          <p:cNvSpPr txBox="1"/>
          <p:nvPr/>
        </p:nvSpPr>
        <p:spPr>
          <a:xfrm>
            <a:off x="4371911" y="1844983"/>
            <a:ext cx="2698175"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smtClean="0">
                <a:latin typeface="+mj-ea"/>
                <a:ea typeface="+mj-ea"/>
              </a:rPr>
              <a:t>逻辑等式运算符</a:t>
            </a:r>
            <a:endParaRPr lang="zh-CN" altLang="en-US" sz="2800" dirty="0">
              <a:latin typeface="+mj-ea"/>
              <a:ea typeface="+mj-ea"/>
            </a:endParaRPr>
          </a:p>
        </p:txBody>
      </p:sp>
      <p:sp>
        <p:nvSpPr>
          <p:cNvPr id="6" name="TextBox 5"/>
          <p:cNvSpPr txBox="1"/>
          <p:nvPr/>
        </p:nvSpPr>
        <p:spPr>
          <a:xfrm>
            <a:off x="4378589" y="2823520"/>
            <a:ext cx="2634054"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2800" dirty="0" smtClean="0">
                <a:latin typeface="+mj-ea"/>
                <a:ea typeface="+mj-ea"/>
              </a:rPr>
              <a:t>Case</a:t>
            </a:r>
            <a:r>
              <a:rPr lang="zh-CN" altLang="en-US" sz="2800" dirty="0">
                <a:latin typeface="+mj-ea"/>
                <a:ea typeface="+mj-ea"/>
              </a:rPr>
              <a:t>等式</a:t>
            </a:r>
            <a:r>
              <a:rPr lang="zh-CN" altLang="en-US" sz="2800" dirty="0" smtClean="0">
                <a:latin typeface="+mj-ea"/>
                <a:ea typeface="+mj-ea"/>
              </a:rPr>
              <a:t>运算符</a:t>
            </a:r>
            <a:endParaRPr lang="zh-CN" altLang="en-US" sz="2800" dirty="0">
              <a:latin typeface="+mj-ea"/>
              <a:ea typeface="+mj-ea"/>
            </a:endParaRPr>
          </a:p>
        </p:txBody>
      </p:sp>
      <p:cxnSp>
        <p:nvCxnSpPr>
          <p:cNvPr id="7" name="直接连接符 6"/>
          <p:cNvCxnSpPr>
            <a:endCxn id="5" idx="1"/>
          </p:cNvCxnSpPr>
          <p:nvPr/>
        </p:nvCxnSpPr>
        <p:spPr bwMode="auto">
          <a:xfrm>
            <a:off x="2715259" y="1961000"/>
            <a:ext cx="1656652" cy="145593"/>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直接连接符 7"/>
          <p:cNvCxnSpPr/>
          <p:nvPr/>
        </p:nvCxnSpPr>
        <p:spPr bwMode="auto">
          <a:xfrm flipV="1">
            <a:off x="2990335" y="2106593"/>
            <a:ext cx="1381576" cy="464899"/>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bwMode="auto">
          <a:xfrm>
            <a:off x="2891893" y="2954325"/>
            <a:ext cx="1495079" cy="130805"/>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bwMode="auto">
          <a:xfrm flipV="1">
            <a:off x="3055266" y="3085130"/>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4" name="TextBox 13"/>
          <p:cNvSpPr txBox="1"/>
          <p:nvPr/>
        </p:nvSpPr>
        <p:spPr>
          <a:xfrm>
            <a:off x="647966" y="2033796"/>
            <a:ext cx="432048"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smtClean="0">
                <a:solidFill>
                  <a:srgbClr val="FF0000"/>
                </a:solidFill>
                <a:latin typeface="华文楷体" panose="02010600040101010101" pitchFamily="2" charset="-122"/>
                <a:ea typeface="华文楷体" panose="02010600040101010101" pitchFamily="2" charset="-122"/>
              </a:rPr>
              <a:t>没</a:t>
            </a:r>
            <a:endParaRPr lang="en-US" altLang="zh-CN" sz="2000" b="1" dirty="0" smtClean="0">
              <a:solidFill>
                <a:srgbClr val="FF0000"/>
              </a:solidFill>
              <a:latin typeface="华文楷体" panose="02010600040101010101" pitchFamily="2" charset="-122"/>
              <a:ea typeface="华文楷体" panose="02010600040101010101" pitchFamily="2" charset="-122"/>
            </a:endParaRPr>
          </a:p>
          <a:p>
            <a:pPr algn="ctr"/>
            <a:r>
              <a:rPr lang="zh-CN" altLang="en-US" sz="2000" b="1" dirty="0" smtClean="0">
                <a:solidFill>
                  <a:srgbClr val="FF0000"/>
                </a:solidFill>
                <a:latin typeface="华文楷体" panose="02010600040101010101" pitchFamily="2" charset="-122"/>
                <a:ea typeface="华文楷体" panose="02010600040101010101" pitchFamily="2" charset="-122"/>
              </a:rPr>
              <a:t>有</a:t>
            </a:r>
            <a:endParaRPr lang="en-US" altLang="zh-CN" sz="2000" b="1" dirty="0" smtClean="0">
              <a:solidFill>
                <a:srgbClr val="FF0000"/>
              </a:solidFill>
              <a:latin typeface="华文楷体" panose="02010600040101010101" pitchFamily="2" charset="-122"/>
              <a:ea typeface="华文楷体" panose="02010600040101010101" pitchFamily="2" charset="-122"/>
            </a:endParaRPr>
          </a:p>
          <a:p>
            <a:pPr algn="ctr"/>
            <a:r>
              <a:rPr lang="zh-CN" altLang="en-US" sz="2000" b="1" dirty="0" smtClean="0">
                <a:solidFill>
                  <a:srgbClr val="FF0000"/>
                </a:solidFill>
                <a:latin typeface="华文楷体" panose="02010600040101010101" pitchFamily="2" charset="-122"/>
                <a:ea typeface="华文楷体" panose="02010600040101010101" pitchFamily="2" charset="-122"/>
              </a:rPr>
              <a:t>空</a:t>
            </a:r>
            <a:endParaRPr lang="en-US" altLang="zh-CN" sz="2000" b="1" dirty="0" smtClean="0">
              <a:solidFill>
                <a:srgbClr val="FF0000"/>
              </a:solidFill>
              <a:latin typeface="华文楷体" panose="02010600040101010101" pitchFamily="2" charset="-122"/>
              <a:ea typeface="华文楷体" panose="02010600040101010101" pitchFamily="2" charset="-122"/>
            </a:endParaRPr>
          </a:p>
          <a:p>
            <a:pPr algn="ctr"/>
            <a:r>
              <a:rPr lang="zh-CN" altLang="en-US" sz="2000" b="1" dirty="0" smtClean="0">
                <a:solidFill>
                  <a:srgbClr val="FF0000"/>
                </a:solidFill>
                <a:latin typeface="华文楷体" panose="02010600040101010101" pitchFamily="2" charset="-122"/>
                <a:ea typeface="华文楷体" panose="02010600040101010101" pitchFamily="2" charset="-122"/>
              </a:rPr>
              <a:t>格</a:t>
            </a:r>
            <a:endParaRPr lang="en-US" altLang="zh-CN" sz="2000" b="1" dirty="0" smtClean="0">
              <a:solidFill>
                <a:srgbClr val="FF0000"/>
              </a:solidFill>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167885757"/>
              </p:ext>
            </p:extLst>
          </p:nvPr>
        </p:nvGraphicFramePr>
        <p:xfrm>
          <a:off x="863990" y="3933056"/>
          <a:ext cx="7600760" cy="1981200"/>
        </p:xfrm>
        <a:graphic>
          <a:graphicData uri="http://schemas.openxmlformats.org/drawingml/2006/table">
            <a:tbl>
              <a:tblPr firstRow="1" bandRow="1">
                <a:tableStyleId>{93296810-A885-4BE3-A3E7-6D5BEEA58F35}</a:tableStyleId>
              </a:tblPr>
              <a:tblGrid>
                <a:gridCol w="760076"/>
                <a:gridCol w="760076"/>
                <a:gridCol w="760076"/>
                <a:gridCol w="760076"/>
                <a:gridCol w="760076"/>
                <a:gridCol w="760076"/>
                <a:gridCol w="760076"/>
                <a:gridCol w="760076"/>
                <a:gridCol w="760076"/>
                <a:gridCol w="760076"/>
              </a:tblGrid>
              <a:tr h="370840">
                <a:tc>
                  <a:txBody>
                    <a:bodyPr/>
                    <a:lstStyle/>
                    <a:p>
                      <a:pPr algn="ctr"/>
                      <a:r>
                        <a:rPr lang="en-US" altLang="zh-CN" sz="2000" b="1" dirty="0" smtClean="0"/>
                        <a:t>= = =</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z</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smtClean="0"/>
                        <a:t>= =</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z</a:t>
                      </a:r>
                      <a:endParaRPr lang="zh-CN" altLang="en-US" sz="2000" b="1" dirty="0"/>
                    </a:p>
                  </a:txBody>
                  <a:tcPr/>
                </a:tc>
              </a:tr>
              <a:tr h="370840">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smtClean="0"/>
                        <a:t>0</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r>
              <a:tr h="370840">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smtClean="0"/>
                        <a:t>1</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r>
              <a:tr h="370840">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smtClean="0"/>
                        <a:t>x</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r>
              <a:tr h="370840">
                <a:tc>
                  <a:txBody>
                    <a:bodyPr/>
                    <a:lstStyle/>
                    <a:p>
                      <a:pPr algn="ctr"/>
                      <a:r>
                        <a:rPr lang="en-US" altLang="zh-CN" sz="2000" b="1" dirty="0" smtClean="0"/>
                        <a:t>z</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0</a:t>
                      </a:r>
                      <a:endParaRPr lang="zh-CN" altLang="en-US" sz="2000" b="1" dirty="0"/>
                    </a:p>
                  </a:txBody>
                  <a:tcPr/>
                </a:tc>
                <a:tc>
                  <a:txBody>
                    <a:bodyPr/>
                    <a:lstStyle/>
                    <a:p>
                      <a:pPr algn="ctr"/>
                      <a:r>
                        <a:rPr lang="en-US" altLang="zh-CN" sz="2000" b="1" dirty="0" smtClean="0"/>
                        <a:t>1</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smtClean="0"/>
                        <a:t>z</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c>
                  <a:txBody>
                    <a:bodyPr/>
                    <a:lstStyle/>
                    <a:p>
                      <a:pPr algn="ctr"/>
                      <a:r>
                        <a:rPr lang="en-US" altLang="zh-CN" sz="2000" b="1" dirty="0" smtClean="0"/>
                        <a:t>x</a:t>
                      </a:r>
                      <a:endParaRPr lang="zh-CN" altLang="en-US" sz="2000" b="1" dirty="0"/>
                    </a:p>
                  </a:txBody>
                  <a:tcPr/>
                </a:tc>
              </a:tr>
            </a:tbl>
          </a:graphicData>
        </a:graphic>
      </p:graphicFrame>
      <p:sp>
        <p:nvSpPr>
          <p:cNvPr id="12" name="矩形 11"/>
          <p:cNvSpPr/>
          <p:nvPr/>
        </p:nvSpPr>
        <p:spPr bwMode="auto">
          <a:xfrm>
            <a:off x="5429256" y="4357694"/>
            <a:ext cx="1500198" cy="785818"/>
          </a:xfrm>
          <a:prstGeom prst="rect">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1643042" y="4357694"/>
            <a:ext cx="2928958" cy="1571636"/>
          </a:xfrm>
          <a:prstGeom prst="rect">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 xmlns:p14="http://schemas.microsoft.com/office/powerpoint/2010/main" val="8688471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457200" y="1556792"/>
            <a:ext cx="8579296" cy="4569371"/>
          </a:xfrm>
        </p:spPr>
        <p:txBody>
          <a:bodyPr/>
          <a:lstStyle/>
          <a:p>
            <a:r>
              <a:rPr lang="zh-CN" altLang="en-US" dirty="0" smtClean="0"/>
              <a:t>硬件描述语言</a:t>
            </a:r>
            <a:endParaRPr lang="en-US" altLang="zh-CN" dirty="0" smtClean="0"/>
          </a:p>
          <a:p>
            <a:pPr lvl="1"/>
            <a:r>
              <a:rPr lang="en-US" altLang="zh-CN" dirty="0" smtClean="0"/>
              <a:t>HDL, hardware description language</a:t>
            </a:r>
          </a:p>
          <a:p>
            <a:pPr lvl="1"/>
            <a:r>
              <a:rPr lang="zh-CN" altLang="en-US" dirty="0"/>
              <a:t>一</a:t>
            </a:r>
            <a:r>
              <a:rPr lang="zh-CN" altLang="en-US" dirty="0" smtClean="0"/>
              <a:t>种用形式化方法来描述数字电路和系统的语言</a:t>
            </a:r>
            <a:endParaRPr lang="en-US" altLang="zh-CN" dirty="0" smtClean="0"/>
          </a:p>
          <a:p>
            <a:pPr marL="457200" lvl="1" indent="0">
              <a:buNone/>
            </a:pPr>
            <a:endParaRPr lang="en-US" altLang="zh-CN" dirty="0" smtClean="0"/>
          </a:p>
        </p:txBody>
      </p:sp>
    </p:spTree>
    <p:extLst>
      <p:ext uri="{BB962C8B-B14F-4D97-AF65-F5344CB8AC3E}">
        <p14:creationId xmlns="" xmlns:p14="http://schemas.microsoft.com/office/powerpoint/2010/main" val="1420147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smtClean="0"/>
              <a:t>位拼接运算符</a:t>
            </a:r>
            <a:r>
              <a:rPr lang="en-US" altLang="zh-CN" dirty="0" smtClean="0"/>
              <a:t>{}</a:t>
            </a:r>
          </a:p>
          <a:p>
            <a:pPr marL="0" indent="0">
              <a:buNone/>
            </a:pPr>
            <a:r>
              <a:rPr lang="en-US" altLang="zh-CN" sz="2400" dirty="0" smtClean="0"/>
              <a:t>	{</a:t>
            </a:r>
            <a:r>
              <a:rPr lang="zh-CN" altLang="en-US" sz="2400" dirty="0" smtClean="0"/>
              <a:t>信号</a:t>
            </a:r>
            <a:r>
              <a:rPr lang="en-US" altLang="zh-CN" sz="2400" dirty="0" smtClean="0"/>
              <a:t>1</a:t>
            </a:r>
            <a:r>
              <a:rPr lang="zh-CN" altLang="en-US" sz="2400" dirty="0" smtClean="0"/>
              <a:t>的某几位，信号</a:t>
            </a:r>
            <a:r>
              <a:rPr lang="en-US" altLang="zh-CN" sz="2400" dirty="0" smtClean="0"/>
              <a:t>2</a:t>
            </a:r>
            <a:r>
              <a:rPr lang="zh-CN" altLang="en-US" sz="2400" dirty="0" smtClean="0"/>
              <a:t>的某几位，</a:t>
            </a:r>
            <a:r>
              <a:rPr lang="en-US" altLang="zh-CN" sz="2400" dirty="0" smtClean="0"/>
              <a:t>……</a:t>
            </a:r>
            <a:r>
              <a:rPr lang="zh-CN" altLang="en-US" sz="2400" dirty="0" smtClean="0"/>
              <a:t>信号</a:t>
            </a:r>
            <a:r>
              <a:rPr lang="en-US" altLang="zh-CN" sz="2400" dirty="0" smtClean="0"/>
              <a:t>n</a:t>
            </a:r>
            <a:r>
              <a:rPr lang="zh-CN" altLang="en-US" sz="2400" dirty="0" smtClean="0"/>
              <a:t>的某几位</a:t>
            </a:r>
            <a:r>
              <a:rPr lang="en-US" altLang="zh-CN" sz="2400" dirty="0" smtClean="0"/>
              <a:t>}</a:t>
            </a:r>
          </a:p>
          <a:p>
            <a:pPr marL="0" indent="0">
              <a:buNone/>
            </a:pPr>
            <a:r>
              <a:rPr lang="en-US" altLang="zh-CN" sz="2400" b="1" dirty="0" smtClean="0">
                <a:solidFill>
                  <a:srgbClr val="000080"/>
                </a:solidFill>
                <a:latin typeface="Source Code Pro"/>
              </a:rPr>
              <a:t>	</a:t>
            </a:r>
          </a:p>
          <a:p>
            <a:pPr marL="0" indent="0">
              <a:buNone/>
            </a:pPr>
            <a:r>
              <a:rPr lang="en-US" altLang="zh-CN" sz="2400" b="1" dirty="0">
                <a:solidFill>
                  <a:srgbClr val="000080"/>
                </a:solidFill>
                <a:latin typeface="Source Code Pro"/>
              </a:rPr>
              <a:t>	</a:t>
            </a:r>
            <a:r>
              <a:rPr lang="en-US" altLang="zh-CN" sz="2400" b="1" dirty="0" smtClean="0">
                <a:solidFill>
                  <a:srgbClr val="000080"/>
                </a:solidFill>
                <a:latin typeface="Source Code Pro"/>
              </a:rPr>
              <a:t>	{</a:t>
            </a:r>
            <a:r>
              <a:rPr lang="en-US" altLang="zh-CN" sz="2400" dirty="0">
                <a:solidFill>
                  <a:srgbClr val="000000"/>
                </a:solidFill>
                <a:latin typeface="Source Code Pro"/>
              </a:rPr>
              <a:t>a</a:t>
            </a:r>
            <a:r>
              <a:rPr lang="en-US" altLang="zh-CN" sz="2400" b="1" dirty="0" smtClean="0">
                <a:solidFill>
                  <a:srgbClr val="000080"/>
                </a:solidFill>
                <a:latin typeface="Source Code Pro"/>
              </a:rPr>
              <a:t>, </a:t>
            </a:r>
            <a:r>
              <a:rPr lang="en-US" altLang="zh-CN" sz="2400" dirty="0" smtClean="0">
                <a:solidFill>
                  <a:srgbClr val="000000"/>
                </a:solidFill>
                <a:latin typeface="Source Code Pro"/>
              </a:rPr>
              <a:t>b</a:t>
            </a:r>
            <a:r>
              <a:rPr lang="en-US" altLang="zh-CN" sz="2400" b="1" dirty="0" smtClean="0">
                <a:solidFill>
                  <a:srgbClr val="000080"/>
                </a:solidFill>
                <a:latin typeface="Source Code Pro"/>
              </a:rPr>
              <a:t>[</a:t>
            </a:r>
            <a:r>
              <a:rPr lang="en-US" altLang="zh-CN" sz="2400" dirty="0" smtClean="0">
                <a:solidFill>
                  <a:srgbClr val="FF8000"/>
                </a:solidFill>
                <a:latin typeface="Source Code Pro"/>
              </a:rPr>
              <a:t>3</a:t>
            </a:r>
            <a:r>
              <a:rPr lang="en-US" altLang="zh-CN" sz="2400" b="1" dirty="0" smtClean="0">
                <a:solidFill>
                  <a:srgbClr val="000080"/>
                </a:solidFill>
                <a:latin typeface="Source Code Pro"/>
              </a:rPr>
              <a:t>:</a:t>
            </a:r>
            <a:r>
              <a:rPr lang="en-US" altLang="zh-CN" sz="2400" dirty="0" smtClean="0">
                <a:solidFill>
                  <a:srgbClr val="FF8000"/>
                </a:solidFill>
                <a:latin typeface="Source Code Pro"/>
              </a:rPr>
              <a:t>0</a:t>
            </a:r>
            <a:r>
              <a:rPr lang="en-US" altLang="zh-CN" sz="2400" b="1" dirty="0" smtClean="0">
                <a:solidFill>
                  <a:srgbClr val="000080"/>
                </a:solidFill>
                <a:latin typeface="Source Code Pro"/>
              </a:rPr>
              <a:t>], </a:t>
            </a:r>
            <a:r>
              <a:rPr lang="en-US" altLang="zh-CN" sz="2400" dirty="0" smtClean="0">
                <a:solidFill>
                  <a:srgbClr val="000000"/>
                </a:solidFill>
                <a:latin typeface="Source Code Pro"/>
              </a:rPr>
              <a:t>w</a:t>
            </a:r>
            <a:r>
              <a:rPr lang="en-US" altLang="zh-CN" sz="2400" b="1" dirty="0" smtClean="0">
                <a:solidFill>
                  <a:srgbClr val="000080"/>
                </a:solidFill>
                <a:latin typeface="Source Code Pro"/>
              </a:rPr>
              <a:t>, </a:t>
            </a:r>
            <a:r>
              <a:rPr lang="en-US" altLang="zh-CN" sz="2400" dirty="0" smtClean="0">
                <a:solidFill>
                  <a:srgbClr val="FF8000"/>
                </a:solidFill>
                <a:latin typeface="Source Code Pro"/>
              </a:rPr>
              <a:t>3'b101</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smtClean="0">
              <a:solidFill>
                <a:srgbClr val="000000"/>
              </a:solidFill>
              <a:latin typeface="Source Code Pro"/>
            </a:endParaRPr>
          </a:p>
          <a:p>
            <a:pPr marL="0" indent="0">
              <a:buNone/>
            </a:pPr>
            <a:r>
              <a:rPr lang="en-US" altLang="zh-CN" sz="2400" b="1" dirty="0">
                <a:solidFill>
                  <a:srgbClr val="000000"/>
                </a:solidFill>
                <a:latin typeface="Source Code Pro"/>
              </a:rPr>
              <a:t>	</a:t>
            </a:r>
            <a:r>
              <a:rPr lang="en-US" altLang="zh-CN" sz="2400" b="1" dirty="0" smtClean="0">
                <a:solidFill>
                  <a:srgbClr val="000000"/>
                </a:solidFill>
                <a:latin typeface="Source Code Pro"/>
              </a:rPr>
              <a:t>	</a:t>
            </a:r>
            <a:r>
              <a:rPr lang="en-US" altLang="zh-CN" sz="2400" b="1" dirty="0" smtClean="0">
                <a:solidFill>
                  <a:srgbClr val="000080"/>
                </a:solidFill>
                <a:latin typeface="Source Code Pro"/>
              </a:rPr>
              <a:t>{</a:t>
            </a:r>
            <a:r>
              <a:rPr lang="en-US" altLang="zh-CN" sz="2400" dirty="0">
                <a:solidFill>
                  <a:srgbClr val="000000"/>
                </a:solidFill>
                <a:latin typeface="Source Code Pro"/>
              </a:rPr>
              <a:t>b</a:t>
            </a:r>
            <a:r>
              <a:rPr lang="en-US" altLang="zh-CN" sz="2400" b="1" dirty="0" smtClean="0">
                <a:solidFill>
                  <a:srgbClr val="000080"/>
                </a:solidFill>
                <a:latin typeface="Source Code Pro"/>
              </a:rPr>
              <a:t>, </a:t>
            </a:r>
            <a:r>
              <a:rPr lang="en-US" altLang="zh-CN" sz="2400" dirty="0" smtClean="0">
                <a:solidFill>
                  <a:srgbClr val="FF8000"/>
                </a:solidFill>
                <a:latin typeface="Source Code Pro"/>
              </a:rPr>
              <a:t>3</a:t>
            </a:r>
            <a:r>
              <a:rPr lang="en-US" altLang="zh-CN" sz="2400" b="1" dirty="0" smtClean="0">
                <a:solidFill>
                  <a:srgbClr val="000080"/>
                </a:solidFill>
                <a:latin typeface="Source Code Pro"/>
              </a:rPr>
              <a:t>{</a:t>
            </a:r>
            <a:r>
              <a:rPr lang="en-US" altLang="zh-CN" sz="2400" dirty="0" err="1" smtClean="0">
                <a:solidFill>
                  <a:srgbClr val="000000"/>
                </a:solidFill>
                <a:latin typeface="Source Code Pro"/>
              </a:rPr>
              <a:t>a</a:t>
            </a:r>
            <a:r>
              <a:rPr lang="en-US" altLang="zh-CN" sz="2400" b="1" dirty="0" err="1" smtClean="0">
                <a:solidFill>
                  <a:srgbClr val="000080"/>
                </a:solidFill>
                <a:latin typeface="Source Code Pro"/>
              </a:rPr>
              <a:t>,</a:t>
            </a:r>
            <a:r>
              <a:rPr lang="en-US" altLang="zh-CN" sz="2400" dirty="0" err="1" smtClean="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000000"/>
                </a:solidFill>
                <a:latin typeface="Source Code Pro"/>
              </a:rPr>
              <a:t> </a:t>
            </a:r>
            <a:r>
              <a:rPr lang="zh-CN" altLang="en-US" sz="2400" dirty="0" smtClean="0">
                <a:solidFill>
                  <a:srgbClr val="000000"/>
                </a:solidFill>
                <a:latin typeface="Source Code Pro"/>
              </a:rPr>
              <a:t>等同于 </a:t>
            </a:r>
            <a:r>
              <a:rPr lang="en-US" altLang="zh-CN" sz="2400" b="1" dirty="0" smtClean="0">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smtClean="0">
                <a:solidFill>
                  <a:srgbClr val="000080"/>
                </a:solidFill>
                <a:latin typeface="Source Code Pro"/>
              </a:rPr>
              <a:t>}</a:t>
            </a:r>
          </a:p>
          <a:p>
            <a:pPr marL="0" indent="0">
              <a:buNone/>
            </a:pP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r>
              <a:rPr lang="zh-CN" altLang="en-US" sz="2400" dirty="0" smtClean="0"/>
              <a:t>不</a:t>
            </a:r>
            <a:r>
              <a:rPr lang="zh-CN" altLang="en-US" sz="2400" dirty="0"/>
              <a:t>允许</a:t>
            </a:r>
            <a:r>
              <a:rPr lang="zh-CN" altLang="en-US" sz="2400" dirty="0" smtClean="0"/>
              <a:t>存在没有</a:t>
            </a:r>
            <a:r>
              <a:rPr lang="zh-CN" altLang="en-US" sz="2400" dirty="0"/>
              <a:t>指明位数的</a:t>
            </a:r>
            <a:r>
              <a:rPr lang="zh-CN" altLang="en-US" sz="2400" dirty="0" smtClean="0"/>
              <a:t>信号！</a:t>
            </a:r>
            <a:endParaRPr lang="en-US" altLang="zh-CN" sz="2400" dirty="0"/>
          </a:p>
          <a:p>
            <a:pPr marL="0" indent="0">
              <a:buNone/>
            </a:pPr>
            <a:endParaRPr lang="en-US" altLang="zh-CN" sz="2400" dirty="0" smtClean="0"/>
          </a:p>
        </p:txBody>
      </p:sp>
    </p:spTree>
    <p:extLst>
      <p:ext uri="{BB962C8B-B14F-4D97-AF65-F5344CB8AC3E}">
        <p14:creationId xmlns:p14="http://schemas.microsoft.com/office/powerpoint/2010/main" xmlns="" val="16132252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23728" y="1196752"/>
            <a:ext cx="6305550" cy="51339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smtClean="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优先级</a:t>
            </a:r>
            <a:endParaRPr lang="en-US" altLang="zh-CN" dirty="0" smtClean="0"/>
          </a:p>
          <a:p>
            <a:pPr marL="0" indent="0">
              <a:buNone/>
            </a:pPr>
            <a:r>
              <a:rPr lang="en-US" altLang="zh-CN" sz="2400" dirty="0" smtClean="0"/>
              <a:t>	</a:t>
            </a:r>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Tree>
    <p:extLst>
      <p:ext uri="{BB962C8B-B14F-4D97-AF65-F5344CB8AC3E}">
        <p14:creationId xmlns="" xmlns:p14="http://schemas.microsoft.com/office/powerpoint/2010/main" val="27464072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a:t>
            </a:r>
            <a:r>
              <a:rPr lang="zh-CN" altLang="en-US" dirty="0" smtClean="0"/>
              <a:t>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a:t>
            </a:r>
            <a:r>
              <a:rPr lang="zh-CN" altLang="en-US" dirty="0" smtClean="0"/>
              <a:t>语句</a:t>
            </a:r>
            <a:endParaRPr lang="en-US" altLang="zh-CN" dirty="0" smtClean="0"/>
          </a:p>
          <a:p>
            <a:pPr lvl="1"/>
            <a:r>
              <a:rPr lang="zh-CN" altLang="en-US" dirty="0"/>
              <a:t>非</a:t>
            </a:r>
            <a:r>
              <a:rPr lang="zh-CN" altLang="en-US" dirty="0" smtClean="0"/>
              <a:t>阻塞赋值方式</a:t>
            </a:r>
            <a:endParaRPr lang="en-US" altLang="zh-CN" dirty="0" smtClean="0"/>
          </a:p>
          <a:p>
            <a:pPr marL="0" indent="0">
              <a:buNone/>
            </a:pPr>
            <a:r>
              <a:rPr lang="en-US" altLang="zh-CN" dirty="0" smtClean="0">
                <a:solidFill>
                  <a:srgbClr val="000000"/>
                </a:solidFill>
                <a:latin typeface="Source Code Pro"/>
              </a:rPr>
              <a:t>		</a:t>
            </a:r>
            <a:r>
              <a:rPr lang="en-US" altLang="zh-CN" sz="2800" dirty="0" smtClean="0">
                <a:solidFill>
                  <a:srgbClr val="000000"/>
                </a:solidFill>
                <a:latin typeface="Source Code Pro"/>
              </a:rPr>
              <a:t>b </a:t>
            </a:r>
            <a:r>
              <a:rPr lang="en-US" altLang="zh-CN" sz="2800" b="1" dirty="0" smtClean="0">
                <a:solidFill>
                  <a:srgbClr val="000080"/>
                </a:solidFill>
                <a:latin typeface="Source Code Pro"/>
              </a:rPr>
              <a:t>&lt;= </a:t>
            </a:r>
            <a:r>
              <a:rPr lang="en-US" altLang="zh-CN" sz="2800" dirty="0" smtClean="0">
                <a:solidFill>
                  <a:srgbClr val="000000"/>
                </a:solidFill>
                <a:latin typeface="Source Code Pro"/>
              </a:rPr>
              <a:t>a</a:t>
            </a:r>
            <a:r>
              <a:rPr lang="en-US" altLang="zh-CN" sz="2800" b="1" dirty="0">
                <a:solidFill>
                  <a:srgbClr val="000080"/>
                </a:solidFill>
                <a:latin typeface="Source Code Pro"/>
              </a:rPr>
              <a:t>;</a:t>
            </a:r>
            <a:endParaRPr lang="en-US" altLang="zh-CN" sz="2800" dirty="0"/>
          </a:p>
          <a:p>
            <a:pPr lvl="2"/>
            <a:r>
              <a:rPr lang="zh-CN" altLang="en-US" dirty="0" smtClean="0"/>
              <a:t>在语句块中，上面所赋的变量值不能立即就为下面的语句所用</a:t>
            </a:r>
            <a:endParaRPr lang="en-US" altLang="zh-CN" dirty="0" smtClean="0"/>
          </a:p>
          <a:p>
            <a:pPr lvl="2"/>
            <a:r>
              <a:rPr lang="zh-CN" altLang="en-US" dirty="0"/>
              <a:t>块</a:t>
            </a:r>
            <a:r>
              <a:rPr lang="zh-CN" altLang="en-US" dirty="0" smtClean="0"/>
              <a:t>结束后才能完成这次赋值操作，而所赋的变量值是上一次赋值得到的</a:t>
            </a:r>
            <a:endParaRPr lang="en-US" altLang="zh-CN" dirty="0" smtClean="0"/>
          </a:p>
          <a:p>
            <a:pPr lvl="2"/>
            <a:r>
              <a:rPr lang="zh-CN" altLang="en-US" dirty="0"/>
              <a:t>在</a:t>
            </a:r>
            <a:r>
              <a:rPr lang="zh-CN" altLang="en-US" dirty="0" smtClean="0"/>
              <a:t>编写</a:t>
            </a:r>
            <a:r>
              <a:rPr lang="zh-CN" altLang="en-US" dirty="0" smtClean="0">
                <a:solidFill>
                  <a:srgbClr val="FF0000"/>
                </a:solidFill>
              </a:rPr>
              <a:t>可综合的时序逻辑模块</a:t>
            </a:r>
            <a:r>
              <a:rPr lang="zh-CN" altLang="en-US" dirty="0" smtClean="0"/>
              <a:t>时，这是</a:t>
            </a:r>
            <a:r>
              <a:rPr lang="zh-CN" altLang="en-US" dirty="0" smtClean="0">
                <a:solidFill>
                  <a:srgbClr val="FF0000"/>
                </a:solidFill>
              </a:rPr>
              <a:t>最常用</a:t>
            </a:r>
            <a:r>
              <a:rPr lang="zh-CN" altLang="en-US" dirty="0" smtClean="0"/>
              <a:t>的赋值方法</a:t>
            </a:r>
            <a:endParaRPr lang="en-US" altLang="zh-CN" dirty="0" smtClean="0"/>
          </a:p>
          <a:p>
            <a:pPr marL="0" indent="0">
              <a:buNone/>
            </a:pPr>
            <a:r>
              <a:rPr lang="en-US" altLang="zh-CN" sz="2400" dirty="0" smtClean="0"/>
              <a:t>	</a:t>
            </a:r>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Tree>
    <p:extLst>
      <p:ext uri="{BB962C8B-B14F-4D97-AF65-F5344CB8AC3E}">
        <p14:creationId xmlns="" xmlns:p14="http://schemas.microsoft.com/office/powerpoint/2010/main" val="28784406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a:t>
            </a:r>
            <a:r>
              <a:rPr lang="zh-CN" altLang="en-US" dirty="0" smtClean="0"/>
              <a:t>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a:t>
            </a:r>
            <a:r>
              <a:rPr lang="zh-CN" altLang="en-US" dirty="0" smtClean="0"/>
              <a:t>语句</a:t>
            </a:r>
            <a:endParaRPr lang="en-US" altLang="zh-CN" dirty="0" smtClean="0"/>
          </a:p>
          <a:p>
            <a:pPr lvl="1"/>
            <a:r>
              <a:rPr lang="zh-CN" altLang="en-US" dirty="0" smtClean="0"/>
              <a:t>阻塞赋值方式</a:t>
            </a:r>
            <a:endParaRPr lang="en-US" altLang="zh-CN" dirty="0" smtClean="0"/>
          </a:p>
          <a:p>
            <a:pPr marL="0" indent="0">
              <a:buNone/>
            </a:pPr>
            <a:r>
              <a:rPr lang="en-US" altLang="zh-CN" dirty="0" smtClean="0">
                <a:solidFill>
                  <a:srgbClr val="000000"/>
                </a:solidFill>
                <a:latin typeface="Source Code Pro"/>
              </a:rPr>
              <a:t>		</a:t>
            </a:r>
            <a:r>
              <a:rPr lang="en-US" altLang="zh-CN" sz="2800" dirty="0" smtClean="0">
                <a:solidFill>
                  <a:srgbClr val="000000"/>
                </a:solidFill>
                <a:latin typeface="Source Code Pro"/>
              </a:rPr>
              <a:t>b </a:t>
            </a:r>
            <a:r>
              <a:rPr lang="en-US" altLang="zh-CN" sz="2800" b="1" dirty="0" smtClean="0">
                <a:solidFill>
                  <a:srgbClr val="000080"/>
                </a:solidFill>
                <a:latin typeface="Source Code Pro"/>
              </a:rPr>
              <a:t>= </a:t>
            </a:r>
            <a:r>
              <a:rPr lang="en-US" altLang="zh-CN" sz="2800" dirty="0" smtClean="0">
                <a:solidFill>
                  <a:srgbClr val="000000"/>
                </a:solidFill>
                <a:latin typeface="Source Code Pro"/>
              </a:rPr>
              <a:t>a</a:t>
            </a:r>
            <a:r>
              <a:rPr lang="en-US" altLang="zh-CN" sz="2800" b="1" dirty="0">
                <a:solidFill>
                  <a:srgbClr val="000080"/>
                </a:solidFill>
                <a:latin typeface="Source Code Pro"/>
              </a:rPr>
              <a:t>;</a:t>
            </a:r>
            <a:endParaRPr lang="en-US" altLang="zh-CN" sz="2800" dirty="0"/>
          </a:p>
          <a:p>
            <a:pPr lvl="2"/>
            <a:r>
              <a:rPr lang="en-US" altLang="zh-CN" dirty="0" smtClean="0"/>
              <a:t>b</a:t>
            </a:r>
            <a:r>
              <a:rPr lang="zh-CN" altLang="en-US" dirty="0" smtClean="0"/>
              <a:t>的值在赋值语句执行完后立刻改变</a:t>
            </a:r>
            <a:endParaRPr lang="en-US" altLang="zh-CN" dirty="0" smtClean="0"/>
          </a:p>
          <a:p>
            <a:pPr lvl="2"/>
            <a:r>
              <a:rPr lang="zh-CN" altLang="en-US" dirty="0" smtClean="0"/>
              <a:t>在时序逻辑中使用时，可能会产生意想不到的结果</a:t>
            </a:r>
            <a:endParaRPr lang="en-US" altLang="zh-CN" dirty="0" smtClean="0"/>
          </a:p>
          <a:p>
            <a:pPr marL="0" indent="0">
              <a:buNone/>
            </a:pPr>
            <a:r>
              <a:rPr lang="en-US" altLang="zh-CN" sz="2400" dirty="0" smtClean="0"/>
              <a:t>	</a:t>
            </a:r>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Tree>
    <p:extLst>
      <p:ext uri="{BB962C8B-B14F-4D97-AF65-F5344CB8AC3E}">
        <p14:creationId xmlns="" xmlns:p14="http://schemas.microsoft.com/office/powerpoint/2010/main" val="42313510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a:t>
            </a:r>
            <a:r>
              <a:rPr lang="zh-CN" altLang="en-US" dirty="0" smtClean="0"/>
              <a:t>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a:t>
            </a:r>
            <a:r>
              <a:rPr lang="zh-CN" altLang="en-US" dirty="0" smtClean="0"/>
              <a:t>语句</a:t>
            </a:r>
            <a:endParaRPr lang="en-US" altLang="zh-CN" dirty="0" smtClean="0"/>
          </a:p>
          <a:p>
            <a:endParaRPr lang="en-US" altLang="zh-CN" dirty="0" smtClean="0"/>
          </a:p>
          <a:p>
            <a:pPr marL="0" indent="0">
              <a:buNone/>
            </a:pPr>
            <a:r>
              <a:rPr lang="en-US" altLang="zh-CN" sz="2000" b="1" dirty="0" smtClean="0">
                <a:solidFill>
                  <a:srgbClr val="0000FF"/>
                </a:solidFill>
                <a:latin typeface="Source Code Pro"/>
              </a:rPr>
              <a:t>always </a:t>
            </a:r>
            <a:r>
              <a:rPr lang="en-US" altLang="zh-CN" sz="2000" b="1" dirty="0" smtClean="0">
                <a:solidFill>
                  <a:srgbClr val="000080"/>
                </a:solidFill>
                <a:latin typeface="Source Code Pro"/>
              </a:rPr>
              <a:t>@ (</a:t>
            </a:r>
            <a:r>
              <a:rPr lang="en-US" altLang="zh-CN" sz="2000" b="1" dirty="0" err="1" smtClean="0">
                <a:solidFill>
                  <a:srgbClr val="0000FF"/>
                </a:solidFill>
                <a:latin typeface="Source Code Pro"/>
              </a:rPr>
              <a:t>posedge</a:t>
            </a:r>
            <a:r>
              <a:rPr lang="en-US" altLang="zh-CN" sz="2000" dirty="0" smtClean="0">
                <a:solidFill>
                  <a:srgbClr val="000000"/>
                </a:solidFill>
                <a:latin typeface="Source Code Pro"/>
              </a:rPr>
              <a:t> </a:t>
            </a:r>
            <a:r>
              <a:rPr lang="en-US" altLang="zh-CN" sz="2000" dirty="0" err="1">
                <a:solidFill>
                  <a:srgbClr val="000000"/>
                </a:solidFill>
                <a:latin typeface="Source Code Pro"/>
              </a:rPr>
              <a:t>clk</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begin</a:t>
            </a:r>
            <a:r>
              <a:rPr lang="en-US" altLang="zh-CN" sz="2000" dirty="0" smtClean="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b </a:t>
            </a:r>
            <a:r>
              <a:rPr lang="en-US" altLang="zh-CN" sz="2000" b="1" dirty="0" smtClean="0">
                <a:solidFill>
                  <a:srgbClr val="000080"/>
                </a:solidFill>
                <a:latin typeface="Source Code Pro"/>
              </a:rPr>
              <a:t>&lt;= </a:t>
            </a:r>
            <a:r>
              <a:rPr lang="en-US" altLang="zh-CN" sz="2000" dirty="0" smtClean="0">
                <a:solidFill>
                  <a:srgbClr val="000000"/>
                </a:solidFill>
                <a:latin typeface="Source Code Pro"/>
              </a:rPr>
              <a:t>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c </a:t>
            </a:r>
            <a:r>
              <a:rPr lang="en-US" altLang="zh-CN" sz="2000" b="1" dirty="0" smtClean="0">
                <a:solidFill>
                  <a:srgbClr val="000080"/>
                </a:solidFill>
                <a:latin typeface="Source Code Pro"/>
              </a:rPr>
              <a:t>&lt;= </a:t>
            </a:r>
            <a:r>
              <a:rPr lang="en-US" altLang="zh-CN" sz="2000" dirty="0" smtClean="0">
                <a:solidFill>
                  <a:srgbClr val="000000"/>
                </a:solidFill>
                <a:latin typeface="Source Code Pro"/>
              </a:rPr>
              <a:t>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end</a:t>
            </a:r>
          </a:p>
          <a:p>
            <a:pPr marL="0" indent="0">
              <a:buNone/>
            </a:pPr>
            <a:endParaRPr lang="en-US" altLang="zh-CN" sz="2000" b="1" dirty="0" smtClean="0">
              <a:solidFill>
                <a:srgbClr val="0000FF"/>
              </a:solidFill>
              <a:latin typeface="Source Code Pro"/>
            </a:endParaRPr>
          </a:p>
          <a:p>
            <a:pPr marL="0" indent="0">
              <a:buNone/>
            </a:pPr>
            <a:endParaRPr lang="en-US" altLang="zh-CN" sz="2400" dirty="0"/>
          </a:p>
          <a:p>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
        <p:nvSpPr>
          <p:cNvPr id="2" name="线形标注 1 1"/>
          <p:cNvSpPr/>
          <p:nvPr/>
        </p:nvSpPr>
        <p:spPr bwMode="auto">
          <a:xfrm>
            <a:off x="3286116" y="3071810"/>
            <a:ext cx="1656184" cy="513526"/>
          </a:xfrm>
          <a:prstGeom prst="borderCallout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800" b="1" dirty="0" smtClean="0">
                <a:solidFill>
                  <a:schemeClr val="tx1"/>
                </a:solidFill>
                <a:latin typeface="华文楷体" panose="02010600040101010101" pitchFamily="2" charset="-122"/>
                <a:ea typeface="华文楷体" panose="02010600040101010101" pitchFamily="2" charset="-122"/>
              </a:rPr>
              <a:t>用</a:t>
            </a:r>
            <a:r>
              <a:rPr kumimoji="1" lang="zh-CN" altLang="en-US" sz="28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这种！</a:t>
            </a:r>
          </a:p>
        </p:txBody>
      </p:sp>
    </p:spTree>
    <p:extLst>
      <p:ext uri="{BB962C8B-B14F-4D97-AF65-F5344CB8AC3E}">
        <p14:creationId xmlns="" xmlns:p14="http://schemas.microsoft.com/office/powerpoint/2010/main" val="16404048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块语句</a:t>
            </a:r>
            <a:endParaRPr lang="en-US" altLang="zh-CN" dirty="0"/>
          </a:p>
        </p:txBody>
      </p:sp>
      <p:sp>
        <p:nvSpPr>
          <p:cNvPr id="4" name="内容占位符 3"/>
          <p:cNvSpPr>
            <a:spLocks noGrp="1"/>
          </p:cNvSpPr>
          <p:nvPr>
            <p:ph idx="1"/>
          </p:nvPr>
        </p:nvSpPr>
        <p:spPr>
          <a:xfrm>
            <a:off x="395536" y="1196752"/>
            <a:ext cx="5616624" cy="4569371"/>
          </a:xfrm>
        </p:spPr>
        <p:txBody>
          <a:bodyPr/>
          <a:lstStyle/>
          <a:p>
            <a:r>
              <a:rPr lang="zh-CN" altLang="en-US" dirty="0"/>
              <a:t>块</a:t>
            </a:r>
            <a:r>
              <a:rPr lang="zh-CN" altLang="en-US" dirty="0" smtClean="0"/>
              <a:t>语句</a:t>
            </a:r>
            <a:endParaRPr lang="en-US" altLang="zh-CN" dirty="0" smtClean="0"/>
          </a:p>
          <a:p>
            <a:pPr lvl="1"/>
            <a:r>
              <a:rPr lang="zh-CN" altLang="en-US" dirty="0" smtClean="0"/>
              <a:t>顺序块</a:t>
            </a:r>
            <a:endParaRPr lang="en-US" altLang="zh-CN" dirty="0" smtClean="0"/>
          </a:p>
          <a:p>
            <a:pPr lvl="2"/>
            <a:r>
              <a:rPr lang="zh-CN" altLang="en-US" dirty="0"/>
              <a:t>块</a:t>
            </a:r>
            <a:r>
              <a:rPr lang="zh-CN" altLang="en-US" dirty="0" smtClean="0"/>
              <a:t>内的语句是按顺序执行的</a:t>
            </a:r>
            <a:endParaRPr lang="en-US" altLang="zh-CN" dirty="0" smtClean="0"/>
          </a:p>
          <a:p>
            <a:pPr lvl="2"/>
            <a:r>
              <a:rPr lang="zh-CN" altLang="en-US" dirty="0"/>
              <a:t>每</a:t>
            </a:r>
            <a:r>
              <a:rPr lang="zh-CN" altLang="en-US" dirty="0" smtClean="0"/>
              <a:t>条语句的延迟时间是相对于前一条语句的仿真时间而言的</a:t>
            </a:r>
            <a:endParaRPr lang="en-US" altLang="zh-CN" dirty="0" smtClean="0"/>
          </a:p>
          <a:p>
            <a:pPr lvl="2"/>
            <a:r>
              <a:rPr lang="zh-CN" altLang="en-US" dirty="0"/>
              <a:t>直到</a:t>
            </a:r>
            <a:r>
              <a:rPr lang="zh-CN" altLang="en-US" dirty="0" smtClean="0"/>
              <a:t>最后一条语句执行完，程序流程控制才跳出该语句块</a:t>
            </a:r>
            <a:endParaRPr lang="en-US" altLang="zh-CN" dirty="0" smtClean="0"/>
          </a:p>
          <a:p>
            <a:pPr marL="0" indent="0">
              <a:buNone/>
            </a:pPr>
            <a:r>
              <a:rPr lang="en-US" altLang="zh-CN" sz="2400" dirty="0" smtClean="0"/>
              <a:t>	</a:t>
            </a:r>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
        <p:nvSpPr>
          <p:cNvPr id="5" name="TextBox 4"/>
          <p:cNvSpPr txBox="1"/>
          <p:nvPr/>
        </p:nvSpPr>
        <p:spPr>
          <a:xfrm>
            <a:off x="6274917" y="1740982"/>
            <a:ext cx="2836033" cy="3231654"/>
          </a:xfrm>
          <a:prstGeom prst="rect">
            <a:avLst/>
          </a:prstGeom>
          <a:noFill/>
        </p:spPr>
        <p:txBody>
          <a:bodyPr wrap="none" rtlCol="0">
            <a:spAutoFit/>
          </a:bodyPr>
          <a:lstStyle/>
          <a:p>
            <a:pPr marL="0" indent="0">
              <a:buNone/>
            </a:pPr>
            <a:r>
              <a:rPr lang="nn-NO" altLang="zh-CN" b="1" dirty="0" smtClean="0">
                <a:solidFill>
                  <a:srgbClr val="0000FF"/>
                </a:solidFill>
                <a:latin typeface="Source Code Pro"/>
              </a:rPr>
              <a:t>begin</a:t>
            </a:r>
            <a:r>
              <a:rPr lang="nn-NO" altLang="zh-CN" dirty="0" smtClean="0">
                <a:solidFill>
                  <a:srgbClr val="000000"/>
                </a:solidFill>
                <a:latin typeface="Source Code Pro"/>
              </a:rPr>
              <a:t> </a:t>
            </a:r>
            <a:endParaRPr lang="nn-NO" altLang="zh-CN" dirty="0">
              <a:solidFill>
                <a:srgbClr val="000000"/>
              </a:solidFill>
              <a:latin typeface="Source Code Pro"/>
            </a:endParaRPr>
          </a:p>
          <a:p>
            <a:pPr marL="0" indent="0">
              <a:buNone/>
            </a:pPr>
            <a:r>
              <a:rPr lang="nn-NO" altLang="zh-CN" dirty="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a:solidFill>
                  <a:srgbClr val="000080"/>
                </a:solidFill>
                <a:latin typeface="Source Code Pro"/>
              </a:rPr>
              <a:t>  </a:t>
            </a:r>
            <a:r>
              <a:rPr lang="nn-NO" altLang="zh-CN" dirty="0" smtClean="0">
                <a:solidFill>
                  <a:srgbClr val="000000"/>
                </a:solidFill>
                <a:latin typeface="Source Code Pro"/>
              </a:rPr>
              <a:t>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en-US" altLang="zh-CN" b="1" dirty="0">
                <a:solidFill>
                  <a:srgbClr val="0000FF"/>
                </a:solidFill>
                <a:latin typeface="Source Code Pro"/>
              </a:rPr>
              <a:t>e</a:t>
            </a:r>
            <a:r>
              <a:rPr lang="nn-NO" altLang="zh-CN" b="1" dirty="0" smtClean="0">
                <a:solidFill>
                  <a:srgbClr val="0000FF"/>
                </a:solidFill>
                <a:latin typeface="Source Code Pro"/>
              </a:rPr>
              <a:t>nd</a:t>
            </a:r>
          </a:p>
          <a:p>
            <a:pPr marL="0" indent="0">
              <a:buNone/>
            </a:pPr>
            <a:endParaRPr lang="nn-NO" altLang="zh-CN" b="1" dirty="0">
              <a:solidFill>
                <a:srgbClr val="0000FF"/>
              </a:solidFill>
              <a:latin typeface="Source Code Pro"/>
            </a:endParaRPr>
          </a:p>
          <a:p>
            <a:pPr marL="0" indent="0">
              <a:buNone/>
            </a:pPr>
            <a:endParaRPr lang="nn-NO" altLang="zh-CN" b="1" dirty="0" smtClean="0">
              <a:solidFill>
                <a:srgbClr val="0000FF"/>
              </a:solidFill>
              <a:latin typeface="Source Code Pro"/>
            </a:endParaRPr>
          </a:p>
          <a:p>
            <a:pPr marL="0" indent="0">
              <a:buNone/>
            </a:pPr>
            <a:r>
              <a:rPr lang="nn-NO" altLang="zh-CN" b="1" dirty="0" smtClean="0">
                <a:solidFill>
                  <a:srgbClr val="0000FF"/>
                </a:solidFill>
                <a:latin typeface="Source Code Pro"/>
              </a:rPr>
              <a:t>begin</a:t>
            </a:r>
            <a:r>
              <a:rPr lang="nn-NO" altLang="zh-CN" dirty="0" smtClean="0">
                <a:solidFill>
                  <a:srgbClr val="000000"/>
                </a:solidFill>
                <a:latin typeface="Source Code Pro"/>
              </a:rPr>
              <a:t> </a:t>
            </a:r>
            <a:endParaRPr lang="nn-NO" altLang="zh-CN" dirty="0">
              <a:solidFill>
                <a:srgbClr val="000000"/>
              </a:solidFill>
              <a:latin typeface="Source Code Pro"/>
            </a:endParaRPr>
          </a:p>
          <a:p>
            <a:pPr marL="0" indent="0">
              <a:buNone/>
            </a:pPr>
            <a:r>
              <a:rPr lang="nn-NO" altLang="zh-CN" dirty="0" smtClean="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smtClean="0">
                <a:solidFill>
                  <a:srgbClr val="000080"/>
                </a:solidFill>
                <a:latin typeface="Source Code Pro"/>
              </a:rPr>
              <a:t>  #</a:t>
            </a:r>
            <a:r>
              <a:rPr lang="nn-NO" altLang="zh-CN" dirty="0">
                <a:solidFill>
                  <a:srgbClr val="FF8000"/>
                </a:solidFill>
                <a:latin typeface="Source Code Pro"/>
              </a:rPr>
              <a:t>10</a:t>
            </a:r>
            <a:r>
              <a:rPr lang="nn-NO" altLang="zh-CN" dirty="0">
                <a:solidFill>
                  <a:srgbClr val="000000"/>
                </a:solidFill>
                <a:latin typeface="Source Code Pro"/>
              </a:rPr>
              <a:t> 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smtClean="0">
                <a:solidFill>
                  <a:srgbClr val="0000FF"/>
                </a:solidFill>
                <a:latin typeface="Source Code Pro"/>
              </a:rPr>
              <a:t>end</a:t>
            </a:r>
            <a:r>
              <a:rPr lang="nn-NO" altLang="zh-CN" dirty="0" smtClean="0">
                <a:solidFill>
                  <a:srgbClr val="000000"/>
                </a:solidFill>
                <a:latin typeface="Source Code Pro"/>
              </a:rPr>
              <a:t> </a:t>
            </a:r>
            <a:r>
              <a:rPr lang="en-US" altLang="zh-CN" sz="2400" dirty="0"/>
              <a:t>	</a:t>
            </a:r>
          </a:p>
          <a:p>
            <a:endParaRPr lang="zh-CN" altLang="en-US" dirty="0"/>
          </a:p>
        </p:txBody>
      </p:sp>
    </p:spTree>
    <p:extLst>
      <p:ext uri="{BB962C8B-B14F-4D97-AF65-F5344CB8AC3E}">
        <p14:creationId xmlns="" xmlns:p14="http://schemas.microsoft.com/office/powerpoint/2010/main" val="27739845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a:t>
            </a:r>
            <a:r>
              <a:rPr lang="zh-CN" altLang="en-US" dirty="0" smtClean="0"/>
              <a:t>语句和块语句    </a:t>
            </a:r>
            <a:endParaRPr lang="en-US" altLang="zh-CN" dirty="0"/>
          </a:p>
        </p:txBody>
      </p:sp>
      <p:sp>
        <p:nvSpPr>
          <p:cNvPr id="4" name="内容占位符 3"/>
          <p:cNvSpPr>
            <a:spLocks noGrp="1"/>
          </p:cNvSpPr>
          <p:nvPr>
            <p:ph idx="1"/>
          </p:nvPr>
        </p:nvSpPr>
        <p:spPr>
          <a:xfrm>
            <a:off x="395536" y="1196752"/>
            <a:ext cx="8424936" cy="4569371"/>
          </a:xfrm>
        </p:spPr>
        <p:txBody>
          <a:bodyPr/>
          <a:lstStyle/>
          <a:p>
            <a:r>
              <a:rPr lang="zh-CN" altLang="en-US" dirty="0"/>
              <a:t>块</a:t>
            </a:r>
            <a:r>
              <a:rPr lang="zh-CN" altLang="en-US" dirty="0" smtClean="0"/>
              <a:t>语句</a:t>
            </a:r>
            <a:endParaRPr lang="en-US" altLang="zh-CN" dirty="0" smtClean="0"/>
          </a:p>
          <a:p>
            <a:pPr lvl="1"/>
            <a:r>
              <a:rPr lang="zh-CN" altLang="en-US" dirty="0"/>
              <a:t>并行</a:t>
            </a:r>
            <a:r>
              <a:rPr lang="zh-CN" altLang="en-US" dirty="0" smtClean="0"/>
              <a:t>块</a:t>
            </a:r>
            <a:endParaRPr lang="en-US" altLang="zh-CN" dirty="0" smtClean="0"/>
          </a:p>
          <a:p>
            <a:pPr lvl="1"/>
            <a:endParaRPr lang="en-US" altLang="zh-CN" dirty="0" smtClean="0"/>
          </a:p>
          <a:p>
            <a:pPr lvl="2"/>
            <a:r>
              <a:rPr lang="zh-CN" altLang="en-US" dirty="0"/>
              <a:t>块内的语句是</a:t>
            </a:r>
            <a:r>
              <a:rPr lang="zh-CN" altLang="en-US" dirty="0" smtClean="0"/>
              <a:t>按</a:t>
            </a:r>
            <a:r>
              <a:rPr lang="zh-CN" altLang="en-US" dirty="0"/>
              <a:t>同时</a:t>
            </a:r>
            <a:r>
              <a:rPr lang="zh-CN" altLang="en-US" dirty="0" smtClean="0"/>
              <a:t>执行</a:t>
            </a:r>
            <a:r>
              <a:rPr lang="zh-CN" altLang="en-US" dirty="0"/>
              <a:t>的</a:t>
            </a:r>
            <a:endParaRPr lang="en-US" altLang="zh-CN" dirty="0"/>
          </a:p>
          <a:p>
            <a:pPr lvl="2"/>
            <a:r>
              <a:rPr lang="zh-CN" altLang="en-US" dirty="0"/>
              <a:t>每条语句的延迟时间是相对</a:t>
            </a:r>
            <a:r>
              <a:rPr lang="zh-CN" altLang="en-US" dirty="0" smtClean="0"/>
              <a:t>于程序流程控制进入到块内的</a:t>
            </a:r>
            <a:r>
              <a:rPr lang="zh-CN" altLang="en-US" dirty="0"/>
              <a:t>仿真时间而言</a:t>
            </a:r>
            <a:r>
              <a:rPr lang="zh-CN" altLang="en-US" dirty="0" smtClean="0"/>
              <a:t>的</a:t>
            </a:r>
            <a:endParaRPr lang="en-US" altLang="zh-CN" dirty="0" smtClean="0"/>
          </a:p>
          <a:p>
            <a:pPr lvl="2"/>
            <a:r>
              <a:rPr lang="zh-CN" altLang="en-US" dirty="0" smtClean="0"/>
              <a:t>延迟时间是用来给赋值语句提供执行时序的</a:t>
            </a:r>
            <a:endParaRPr lang="en-US" altLang="zh-CN" dirty="0" smtClean="0"/>
          </a:p>
          <a:p>
            <a:pPr lvl="2"/>
            <a:r>
              <a:rPr lang="zh-CN" altLang="en-US" dirty="0" smtClean="0"/>
              <a:t>当按时间时序排序在最后的语句执行完后或一个</a:t>
            </a:r>
            <a:r>
              <a:rPr lang="en-US" altLang="zh-CN" dirty="0" smtClean="0"/>
              <a:t>disable</a:t>
            </a:r>
            <a:r>
              <a:rPr lang="zh-CN" altLang="en-US" dirty="0" smtClean="0"/>
              <a:t>语句执行时，程序流程控制跳出该程序块</a:t>
            </a: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
        <p:nvSpPr>
          <p:cNvPr id="5" name="TextBox 4"/>
          <p:cNvSpPr txBox="1"/>
          <p:nvPr/>
        </p:nvSpPr>
        <p:spPr>
          <a:xfrm>
            <a:off x="6372200" y="1340768"/>
            <a:ext cx="3281668" cy="1837426"/>
          </a:xfrm>
          <a:prstGeom prst="rect">
            <a:avLst/>
          </a:prstGeom>
          <a:noFill/>
        </p:spPr>
        <p:txBody>
          <a:bodyPr wrap="none" rtlCol="0">
            <a:spAutoFit/>
          </a:bodyPr>
          <a:lstStyle/>
          <a:p>
            <a:pPr lvl="0" eaLnBrk="0" hangingPunct="0">
              <a:lnSpc>
                <a:spcPct val="110000"/>
              </a:lnSpc>
              <a:spcBef>
                <a:spcPct val="20000"/>
              </a:spcBef>
            </a:pPr>
            <a:r>
              <a:rPr kumimoji="1" lang="en-US" altLang="zh-CN" b="1" kern="0" dirty="0">
                <a:solidFill>
                  <a:srgbClr val="0000FF"/>
                </a:solidFill>
                <a:latin typeface="Source Code Pro"/>
                <a:ea typeface="华文楷体"/>
              </a:rPr>
              <a:t>fork</a:t>
            </a:r>
            <a:r>
              <a:rPr kumimoji="1" lang="nn-NO"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smtClean="0">
                <a:solidFill>
                  <a:srgbClr val="000080"/>
                </a:solidFill>
                <a:latin typeface="Source Code Pro"/>
                <a:ea typeface="华文楷体"/>
              </a:rPr>
              <a:t>  #</a:t>
            </a:r>
            <a:r>
              <a:rPr kumimoji="1" lang="pt-BR" altLang="zh-CN" kern="0" dirty="0">
                <a:solidFill>
                  <a:srgbClr val="FF8000"/>
                </a:solidFill>
                <a:latin typeface="Source Code Pro"/>
                <a:ea typeface="华文楷体"/>
              </a:rPr>
              <a:t>50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'h35</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a:solidFill>
                  <a:srgbClr val="000000"/>
                </a:solidFill>
                <a:latin typeface="Source Code Pro"/>
                <a:ea typeface="华文楷体"/>
              </a:rPr>
              <a:t>  </a:t>
            </a:r>
            <a:r>
              <a:rPr kumimoji="1" lang="pt-BR" altLang="zh-CN" b="1" kern="0" dirty="0" smtClean="0">
                <a:solidFill>
                  <a:srgbClr val="000080"/>
                </a:solidFill>
                <a:latin typeface="Source Code Pro"/>
                <a:ea typeface="华文楷体"/>
              </a:rPr>
              <a:t>#</a:t>
            </a:r>
            <a:r>
              <a:rPr kumimoji="1" lang="pt-BR" altLang="zh-CN" kern="0" dirty="0">
                <a:solidFill>
                  <a:srgbClr val="FF8000"/>
                </a:solidFill>
                <a:latin typeface="Source Code Pro"/>
                <a:ea typeface="华文楷体"/>
              </a:rPr>
              <a:t>100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'hE2</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a:solidFill>
                  <a:srgbClr val="000000"/>
                </a:solidFill>
                <a:latin typeface="Source Code Pro"/>
                <a:ea typeface="华文楷体"/>
              </a:rPr>
              <a:t>  </a:t>
            </a:r>
            <a:r>
              <a:rPr kumimoji="1" lang="pt-BR" altLang="zh-CN" b="1" kern="0" dirty="0" smtClean="0">
                <a:solidFill>
                  <a:srgbClr val="000080"/>
                </a:solidFill>
                <a:latin typeface="Source Code Pro"/>
                <a:ea typeface="华文楷体"/>
              </a:rPr>
              <a:t>#</a:t>
            </a:r>
            <a:r>
              <a:rPr kumimoji="1" lang="pt-BR" altLang="zh-CN" kern="0" dirty="0">
                <a:solidFill>
                  <a:srgbClr val="FF8000"/>
                </a:solidFill>
                <a:latin typeface="Source Code Pro"/>
                <a:ea typeface="华文楷体"/>
              </a:rPr>
              <a:t>150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'h00</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b="1" kern="0" dirty="0" smtClean="0">
                <a:solidFill>
                  <a:srgbClr val="000000"/>
                </a:solidFill>
                <a:latin typeface="Source Code Pro"/>
                <a:ea typeface="华文楷体"/>
              </a:rPr>
              <a:t>     </a:t>
            </a:r>
          </a:p>
          <a:p>
            <a:pPr lvl="0" eaLnBrk="0" hangingPunct="0">
              <a:lnSpc>
                <a:spcPct val="110000"/>
              </a:lnSpc>
              <a:spcBef>
                <a:spcPct val="20000"/>
              </a:spcBef>
            </a:pPr>
            <a:r>
              <a:rPr kumimoji="1" lang="nn-NO" altLang="zh-CN" b="1" kern="0" dirty="0" smtClean="0">
                <a:solidFill>
                  <a:srgbClr val="0000FF"/>
                </a:solidFill>
                <a:latin typeface="Source Code Pro"/>
                <a:ea typeface="华文楷体"/>
              </a:rPr>
              <a:t>join</a:t>
            </a:r>
            <a:endParaRPr lang="zh-CN" altLang="en-US" dirty="0"/>
          </a:p>
        </p:txBody>
      </p:sp>
    </p:spTree>
    <p:extLst>
      <p:ext uri="{BB962C8B-B14F-4D97-AF65-F5344CB8AC3E}">
        <p14:creationId xmlns="" xmlns:p14="http://schemas.microsoft.com/office/powerpoint/2010/main" val="18736402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条件语句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smtClean="0"/>
              <a:t>if-else</a:t>
            </a:r>
            <a:r>
              <a:rPr lang="zh-CN" altLang="en-US" dirty="0" smtClean="0"/>
              <a:t>语句</a:t>
            </a:r>
            <a:endParaRPr lang="en-US" altLang="zh-CN" dirty="0" smtClean="0"/>
          </a:p>
          <a:p>
            <a:pPr marL="0" indent="0">
              <a:buNone/>
            </a:pPr>
            <a:r>
              <a:rPr lang="en-US" altLang="zh-CN" sz="2000" b="1" dirty="0" smtClean="0">
                <a:solidFill>
                  <a:srgbClr val="0000FF"/>
                </a:solidFill>
                <a:latin typeface="Source Code Pro"/>
              </a:rPr>
              <a:t>if</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开始外层 </a:t>
            </a:r>
            <a:r>
              <a:rPr lang="en-US" altLang="zh-CN" sz="2000" dirty="0">
                <a:solidFill>
                  <a:srgbClr val="008000"/>
                </a:solidFill>
                <a:latin typeface="Source Code Pro"/>
              </a:rPr>
              <a:t>if </a:t>
            </a:r>
            <a:endParaRPr lang="en-US" altLang="zh-CN" sz="2000" dirty="0" smtClean="0">
              <a:solidFill>
                <a:srgbClr val="008000"/>
              </a:solidFill>
              <a:latin typeface="Source Code Pro"/>
            </a:endParaRPr>
          </a:p>
          <a:p>
            <a:pPr marL="0" indent="0">
              <a:buNone/>
            </a:pPr>
            <a:r>
              <a:rPr lang="en-US" altLang="zh-CN" sz="2000" b="1" dirty="0" smtClean="0">
                <a:solidFill>
                  <a:srgbClr val="008000"/>
                </a:solidFill>
                <a:latin typeface="Source Code Pro"/>
              </a:rPr>
              <a:t>	</a:t>
            </a:r>
            <a:r>
              <a:rPr lang="en-US" altLang="zh-CN" sz="2000" b="1" dirty="0" smtClean="0">
                <a:solidFill>
                  <a:srgbClr val="0000FF"/>
                </a:solidFill>
                <a:latin typeface="Source Code Pro"/>
              </a:rPr>
              <a:t>if</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smtClean="0">
                <a:solidFill>
                  <a:srgbClr val="008000"/>
                </a:solidFill>
                <a:latin typeface="Source Code Pro"/>
              </a:rPr>
              <a:t>// </a:t>
            </a:r>
            <a:r>
              <a:rPr lang="zh-CN" altLang="en-US" sz="2000" dirty="0">
                <a:solidFill>
                  <a:srgbClr val="008000"/>
                </a:solidFill>
                <a:latin typeface="Source Code Pro"/>
              </a:rPr>
              <a:t>开始内层第一层 </a:t>
            </a:r>
            <a:r>
              <a:rPr lang="en-US" altLang="zh-CN" sz="2000" dirty="0">
                <a:solidFill>
                  <a:srgbClr val="008000"/>
                </a:solidFill>
                <a:latin typeface="Source Code Pro"/>
              </a:rPr>
              <a:t>if </a:t>
            </a:r>
            <a:endParaRPr lang="en-US" altLang="zh-CN" sz="2000" dirty="0" smtClean="0">
              <a:solidFill>
                <a:srgbClr val="008000"/>
              </a:solidFill>
              <a:latin typeface="Source Code Pro"/>
            </a:endParaRPr>
          </a:p>
          <a:p>
            <a:pPr marL="0" indent="0">
              <a:buNone/>
            </a:pPr>
            <a:r>
              <a:rPr lang="en-US" altLang="zh-CN" sz="2000" dirty="0">
                <a:solidFill>
                  <a:srgbClr val="008000"/>
                </a:solidFill>
                <a:latin typeface="Source Code Pro"/>
              </a:rPr>
              <a:t>	</a:t>
            </a:r>
            <a:r>
              <a:rPr lang="en-US" altLang="zh-CN" sz="2000" dirty="0" smtClean="0">
                <a:solidFill>
                  <a:srgbClr val="008000"/>
                </a:solidFill>
                <a:latin typeface="Source Code Pro"/>
              </a:rPr>
              <a:t>	</a:t>
            </a:r>
            <a:r>
              <a:rPr lang="en-US" altLang="zh-CN" sz="2000" dirty="0" smtClean="0">
                <a:solidFill>
                  <a:srgbClr val="000000"/>
                </a:solidFill>
                <a:latin typeface="Source Code Pro"/>
              </a:rPr>
              <a:t>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else</a:t>
            </a:r>
            <a:r>
              <a:rPr lang="en-US" altLang="zh-CN" sz="2000" dirty="0" smtClean="0">
                <a:solidFill>
                  <a:srgbClr val="000000"/>
                </a:solidFill>
                <a:latin typeface="Source Code Pro"/>
              </a:rPr>
              <a:t> </a:t>
            </a:r>
            <a:r>
              <a:rPr lang="en-US" altLang="zh-CN" sz="2000" dirty="0">
                <a:solidFill>
                  <a:srgbClr val="000000"/>
                </a:solidFill>
                <a:latin typeface="Source Code Pro"/>
              </a:rPr>
              <a:t>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结束内层第一层 </a:t>
            </a:r>
            <a:r>
              <a:rPr lang="en-US" altLang="zh-CN" sz="2000" dirty="0">
                <a:solidFill>
                  <a:srgbClr val="008000"/>
                </a:solidFill>
                <a:latin typeface="Source Code Pro"/>
              </a:rPr>
              <a:t>if </a:t>
            </a:r>
            <a:endParaRPr lang="en-US" altLang="zh-CN" sz="2000" dirty="0" smtClean="0">
              <a:solidFill>
                <a:srgbClr val="008000"/>
              </a:solidFill>
              <a:latin typeface="Source Code Pro"/>
            </a:endParaRPr>
          </a:p>
          <a:p>
            <a:pPr marL="0" indent="0">
              <a:buNone/>
            </a:pPr>
            <a:r>
              <a:rPr lang="en-US" altLang="zh-CN" sz="2000" b="1" dirty="0" smtClean="0">
                <a:solidFill>
                  <a:srgbClr val="0000FF"/>
                </a:solidFill>
                <a:latin typeface="Source Code Pro"/>
              </a:rPr>
              <a:t>else</a:t>
            </a:r>
            <a:r>
              <a:rPr lang="en-US" altLang="zh-CN" sz="2000" dirty="0" smtClean="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begin</a:t>
            </a:r>
            <a:r>
              <a:rPr lang="en-US" altLang="zh-CN" sz="2000" dirty="0" smtClean="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	</a:t>
            </a:r>
            <a:r>
              <a:rPr lang="en-US" altLang="zh-CN" sz="2000" dirty="0" smtClean="0">
                <a:solidFill>
                  <a:srgbClr val="8000FF"/>
                </a:solidFill>
                <a:latin typeface="Source Code Pro"/>
              </a:rPr>
              <a:t>$</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zero"</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end</a:t>
            </a:r>
            <a:r>
              <a:rPr lang="en-US" altLang="zh-CN" sz="2000" dirty="0" smtClean="0">
                <a:solidFill>
                  <a:srgbClr val="000000"/>
                </a:solidFill>
                <a:latin typeface="Source Code Pro"/>
              </a:rPr>
              <a:t> </a:t>
            </a:r>
          </a:p>
          <a:p>
            <a:pPr marL="0" indent="0">
              <a:buNone/>
            </a:pPr>
            <a:r>
              <a:rPr lang="en-US" altLang="zh-CN" sz="2000" b="1" dirty="0" smtClean="0">
                <a:solidFill>
                  <a:srgbClr val="0000FF"/>
                </a:solidFill>
                <a:latin typeface="Source Code Pro"/>
              </a:rPr>
              <a:t>else</a:t>
            </a:r>
            <a:r>
              <a:rPr lang="en-US" altLang="zh-CN" sz="2000" dirty="0" smtClean="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 	</a:t>
            </a:r>
            <a:r>
              <a:rPr lang="en-US" altLang="zh-CN" sz="2000" dirty="0" smtClean="0">
                <a:solidFill>
                  <a:srgbClr val="8000FF"/>
                </a:solidFill>
                <a:latin typeface="Source Code Pro"/>
              </a:rPr>
              <a:t>$</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negative"</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p>
          <a:p>
            <a:pPr marL="0" indent="0">
              <a:buNone/>
            </a:pPr>
            <a:r>
              <a:rPr lang="en-US" altLang="zh-CN" sz="2400" dirty="0" smtClean="0"/>
              <a:t>	</a:t>
            </a:r>
            <a:endParaRPr lang="en-US" altLang="zh-CN" sz="2400" dirty="0"/>
          </a:p>
          <a:p>
            <a:pPr marL="0" indent="0">
              <a:buNone/>
            </a:pPr>
            <a:r>
              <a:rPr lang="en-US" altLang="zh-CN" sz="2400" b="1" dirty="0" smtClean="0">
                <a:solidFill>
                  <a:srgbClr val="0000FF"/>
                </a:solidFill>
                <a:latin typeface="Source Code Pro"/>
              </a:rPr>
              <a:t> 	</a:t>
            </a:r>
            <a:r>
              <a:rPr lang="en-US" altLang="zh-CN" sz="2400" b="1" dirty="0">
                <a:solidFill>
                  <a:srgbClr val="000080"/>
                </a:solidFill>
                <a:latin typeface="Source Code Pro"/>
              </a:rPr>
              <a:t>	</a:t>
            </a:r>
            <a:endParaRPr lang="en-US" altLang="zh-CN" sz="2400" b="1" dirty="0" smtClean="0">
              <a:solidFill>
                <a:srgbClr val="000080"/>
              </a:solidFill>
              <a:latin typeface="Source Code Pro"/>
            </a:endParaRPr>
          </a:p>
          <a:p>
            <a:pPr marL="0" indent="0">
              <a:buNone/>
            </a:pPr>
            <a:r>
              <a:rPr lang="en-US" altLang="zh-CN" sz="2400" b="1" dirty="0">
                <a:solidFill>
                  <a:srgbClr val="000080"/>
                </a:solidFill>
                <a:latin typeface="Source Code Pro"/>
              </a:rPr>
              <a:t>	</a:t>
            </a:r>
            <a:endParaRPr lang="en-US" altLang="zh-CN" sz="2400" dirty="0" smtClean="0"/>
          </a:p>
        </p:txBody>
      </p:sp>
    </p:spTree>
    <p:extLst>
      <p:ext uri="{BB962C8B-B14F-4D97-AF65-F5344CB8AC3E}">
        <p14:creationId xmlns="" xmlns:p14="http://schemas.microsoft.com/office/powerpoint/2010/main" val="6781361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多</a:t>
            </a:r>
            <a:r>
              <a:rPr lang="zh-CN" altLang="en-US" dirty="0" smtClean="0"/>
              <a:t>路分支语句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smtClean="0"/>
              <a:t>case</a:t>
            </a:r>
            <a:r>
              <a:rPr lang="zh-CN" altLang="en-US" dirty="0" smtClean="0"/>
              <a:t>语句</a:t>
            </a:r>
            <a:endParaRPr lang="en-US" altLang="zh-CN" dirty="0" smtClean="0"/>
          </a:p>
          <a:p>
            <a:pPr marL="0" indent="0">
              <a:buNone/>
            </a:pPr>
            <a:r>
              <a:rPr lang="en-US" altLang="zh-CN" sz="2000" b="1" dirty="0" smtClean="0">
                <a:solidFill>
                  <a:srgbClr val="0000FF"/>
                </a:solidFill>
                <a:latin typeface="Source Code Pro"/>
              </a:rPr>
              <a:t>  case</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opcode</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FF8000"/>
                </a:solidFill>
                <a:latin typeface="Source Code Pro"/>
              </a:rPr>
              <a:t>3'b000</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FF8000"/>
                </a:solidFill>
                <a:latin typeface="Source Code Pro"/>
              </a:rPr>
              <a:t>3'b001</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a:solidFill>
                  <a:srgbClr val="FF8000"/>
                </a:solidFill>
                <a:latin typeface="Source Code Pro"/>
              </a:rPr>
              <a:t>3'b010</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specify multiple cases with the same </a:t>
            </a:r>
            <a:r>
              <a:rPr lang="en-US" altLang="zh-CN" sz="2000" dirty="0" smtClean="0">
                <a:solidFill>
                  <a:srgbClr val="008000"/>
                </a:solidFill>
                <a:latin typeface="Source Code Pro"/>
              </a:rPr>
              <a:t>				result</a:t>
            </a:r>
            <a:endParaRPr lang="en-US" altLang="zh-CN" sz="2000" dirty="0">
              <a:solidFill>
                <a:srgbClr val="008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FF8000"/>
                </a:solidFill>
                <a:latin typeface="Source Code Pro"/>
              </a:rPr>
              <a:t>3'b100</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FF"/>
                </a:solidFill>
                <a:latin typeface="Source Code Pro"/>
              </a:rPr>
              <a:t>default</a:t>
            </a:r>
            <a:r>
              <a:rPr lang="en-US" altLang="zh-CN" sz="2000" dirty="0" smtClean="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begin</a:t>
            </a:r>
            <a:r>
              <a:rPr lang="en-US" altLang="zh-CN" sz="2000" dirty="0" smtClean="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a:t>
            </a:r>
            <a:r>
              <a:rPr lang="en-US" altLang="zh-CN" sz="2000" dirty="0" err="1">
                <a:solidFill>
                  <a:srgbClr val="FF8000"/>
                </a:solidFill>
                <a:latin typeface="Source Code Pro"/>
              </a:rPr>
              <a:t>bx</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dirty="0">
                <a:solidFill>
                  <a:srgbClr val="000000"/>
                </a:solidFill>
                <a:latin typeface="Source Code Pro"/>
              </a:rPr>
              <a:t>	</a:t>
            </a:r>
            <a:r>
              <a:rPr lang="en-US" altLang="zh-CN" sz="2000" dirty="0" smtClean="0">
                <a:solidFill>
                  <a:srgbClr val="000000"/>
                </a:solidFill>
                <a:latin typeface="Source Code Pro"/>
              </a:rPr>
              <a:t>	</a:t>
            </a:r>
            <a:r>
              <a:rPr lang="en-US" altLang="zh-CN" sz="2000" dirty="0" smtClean="0">
                <a:solidFill>
                  <a:srgbClr val="8000FF"/>
                </a:solidFill>
                <a:latin typeface="Source Code Pro"/>
              </a:rPr>
              <a:t>$</a:t>
            </a:r>
            <a:r>
              <a:rPr lang="en-US" altLang="zh-CN" sz="2000" dirty="0">
                <a:solidFill>
                  <a:srgbClr val="8000FF"/>
                </a:solidFill>
                <a:latin typeface="Source Code Pro"/>
              </a:rPr>
              <a:t>display</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808080"/>
                </a:solidFill>
                <a:latin typeface="Source Code Pro"/>
              </a:rPr>
              <a:t>" no match"</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smtClean="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smtClean="0">
                <a:solidFill>
                  <a:srgbClr val="000000"/>
                </a:solidFill>
                <a:latin typeface="Source Code Pro"/>
              </a:rPr>
              <a:t> </a:t>
            </a:r>
            <a:r>
              <a:rPr lang="en-US" altLang="zh-CN" sz="2000" b="1" dirty="0" smtClean="0">
                <a:solidFill>
                  <a:srgbClr val="0000FF"/>
                </a:solidFill>
                <a:latin typeface="Source Code Pro"/>
              </a:rPr>
              <a:t>end</a:t>
            </a:r>
            <a:r>
              <a:rPr lang="en-US" altLang="zh-CN" sz="2000" dirty="0" smtClean="0">
                <a:solidFill>
                  <a:srgbClr val="000000"/>
                </a:solidFill>
                <a:latin typeface="Source Code Pro"/>
              </a:rPr>
              <a:t> </a:t>
            </a:r>
          </a:p>
          <a:p>
            <a:pPr marL="0" indent="0">
              <a:buNone/>
            </a:pPr>
            <a:r>
              <a:rPr lang="en-US" altLang="zh-CN" sz="2000" b="1" dirty="0" smtClean="0">
                <a:solidFill>
                  <a:srgbClr val="0000FF"/>
                </a:solidFill>
                <a:latin typeface="Source Code Pro"/>
              </a:rPr>
              <a:t>  </a:t>
            </a:r>
            <a:r>
              <a:rPr lang="en-US" altLang="zh-CN" sz="2000" b="1" dirty="0" err="1" smtClean="0">
                <a:solidFill>
                  <a:srgbClr val="0000FF"/>
                </a:solidFill>
                <a:latin typeface="Source Code Pro"/>
              </a:rPr>
              <a:t>endcase</a:t>
            </a:r>
            <a:r>
              <a:rPr lang="en-US" altLang="zh-CN" sz="2000" b="1" dirty="0">
                <a:solidFill>
                  <a:srgbClr val="000080"/>
                </a:solidFill>
                <a:latin typeface="Source Code Pro"/>
              </a:rPr>
              <a:t>	</a:t>
            </a:r>
            <a:endParaRPr lang="en-US" altLang="zh-CN" sz="2000" b="1" dirty="0" smtClean="0">
              <a:solidFill>
                <a:srgbClr val="000080"/>
              </a:solidFill>
              <a:latin typeface="Source Code Pro"/>
            </a:endParaRPr>
          </a:p>
          <a:p>
            <a:pPr marL="0" indent="0">
              <a:buNone/>
            </a:pPr>
            <a:r>
              <a:rPr lang="en-US" altLang="zh-CN" sz="2000" b="1" dirty="0">
                <a:solidFill>
                  <a:srgbClr val="000080"/>
                </a:solidFill>
                <a:latin typeface="Source Code Pro"/>
              </a:rPr>
              <a:t>	</a:t>
            </a:r>
            <a:endParaRPr lang="en-US" altLang="zh-CN" sz="2000" dirty="0" smtClean="0"/>
          </a:p>
        </p:txBody>
      </p:sp>
    </p:spTree>
    <p:extLst>
      <p:ext uri="{BB962C8B-B14F-4D97-AF65-F5344CB8AC3E}">
        <p14:creationId xmlns="" xmlns:p14="http://schemas.microsoft.com/office/powerpoint/2010/main" val="34576407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p:txBody>
          <a:bodyPr/>
          <a:lstStyle/>
          <a:p>
            <a:r>
              <a:rPr lang="zh-CN" altLang="en-US" dirty="0" smtClean="0"/>
              <a:t>任何过程模块都从属于以下</a:t>
            </a:r>
            <a:r>
              <a:rPr lang="en-US" altLang="zh-CN" dirty="0" smtClean="0"/>
              <a:t>4</a:t>
            </a:r>
            <a:r>
              <a:rPr lang="zh-CN" altLang="en-US" dirty="0" smtClean="0"/>
              <a:t>种结构的说明语句：</a:t>
            </a:r>
            <a:endParaRPr lang="en-US" altLang="zh-CN" dirty="0" smtClean="0"/>
          </a:p>
          <a:p>
            <a:pPr lvl="1"/>
            <a:r>
              <a:rPr lang="en-US" altLang="zh-CN" dirty="0"/>
              <a:t>i</a:t>
            </a:r>
            <a:r>
              <a:rPr lang="en-US" altLang="zh-CN" dirty="0" smtClean="0"/>
              <a:t>nitial</a:t>
            </a:r>
            <a:r>
              <a:rPr lang="zh-CN" altLang="en-US" dirty="0" smtClean="0"/>
              <a:t>说明语句</a:t>
            </a:r>
            <a:endParaRPr lang="en-US" altLang="zh-CN" dirty="0" smtClean="0"/>
          </a:p>
          <a:p>
            <a:pPr lvl="1"/>
            <a:r>
              <a:rPr lang="en-US" altLang="zh-CN" dirty="0" smtClean="0"/>
              <a:t>always</a:t>
            </a:r>
            <a:r>
              <a:rPr lang="zh-CN" altLang="en-US" dirty="0"/>
              <a:t>说明</a:t>
            </a:r>
            <a:r>
              <a:rPr lang="zh-CN" altLang="en-US" dirty="0" smtClean="0"/>
              <a:t>语句</a:t>
            </a:r>
            <a:endParaRPr lang="en-US" altLang="zh-CN" dirty="0" smtClean="0"/>
          </a:p>
          <a:p>
            <a:pPr lvl="1"/>
            <a:r>
              <a:rPr lang="en-US" altLang="zh-CN" dirty="0" smtClean="0"/>
              <a:t>task</a:t>
            </a:r>
            <a:r>
              <a:rPr lang="zh-CN" altLang="en-US" dirty="0"/>
              <a:t>说明</a:t>
            </a:r>
            <a:r>
              <a:rPr lang="zh-CN" altLang="en-US" dirty="0" smtClean="0"/>
              <a:t>语句</a:t>
            </a:r>
            <a:endParaRPr lang="en-US" altLang="zh-CN" dirty="0" smtClean="0"/>
          </a:p>
          <a:p>
            <a:pPr lvl="1"/>
            <a:r>
              <a:rPr lang="en-US" altLang="zh-CN" dirty="0" smtClean="0"/>
              <a:t>function</a:t>
            </a:r>
            <a:r>
              <a:rPr lang="zh-CN" altLang="en-US" dirty="0"/>
              <a:t>说明语句</a:t>
            </a:r>
            <a:endParaRPr lang="en-US" altLang="zh-CN" dirty="0" smtClean="0"/>
          </a:p>
        </p:txBody>
      </p:sp>
    </p:spTree>
    <p:extLst>
      <p:ext uri="{BB962C8B-B14F-4D97-AF65-F5344CB8AC3E}">
        <p14:creationId xmlns="" xmlns:p14="http://schemas.microsoft.com/office/powerpoint/2010/main" val="338886851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0" y="1196752"/>
            <a:ext cx="9144000" cy="4569371"/>
          </a:xfrm>
        </p:spPr>
        <p:txBody>
          <a:bodyPr/>
          <a:lstStyle/>
          <a:p>
            <a:r>
              <a:rPr lang="zh-CN" altLang="en-US" dirty="0" smtClean="0"/>
              <a:t>设计流程</a:t>
            </a:r>
            <a:endParaRPr lang="en-US" altLang="zh-CN" dirty="0" smtClean="0"/>
          </a:p>
          <a:p>
            <a:pPr lvl="1"/>
            <a:r>
              <a:rPr lang="zh-CN" altLang="en-US" dirty="0" smtClean="0"/>
              <a:t>用</a:t>
            </a:r>
            <a:r>
              <a:rPr lang="en-US" altLang="zh-CN" dirty="0" smtClean="0"/>
              <a:t>HDL</a:t>
            </a:r>
            <a:r>
              <a:rPr lang="zh-CN" altLang="en-US" dirty="0" smtClean="0"/>
              <a:t>从上层到下层（从抽象到具体）实现设计思想</a:t>
            </a:r>
            <a:endParaRPr lang="en-US" altLang="zh-CN" dirty="0"/>
          </a:p>
          <a:p>
            <a:pPr lvl="1"/>
            <a:r>
              <a:rPr lang="zh-CN" altLang="en-US" dirty="0" smtClean="0"/>
              <a:t>利用</a:t>
            </a:r>
            <a:r>
              <a:rPr lang="en-US" altLang="zh-CN" dirty="0" smtClean="0"/>
              <a:t>EDA</a:t>
            </a:r>
            <a:r>
              <a:rPr lang="zh-CN" altLang="en-US" dirty="0" smtClean="0"/>
              <a:t>工具逐层进行仿真验证</a:t>
            </a:r>
            <a:endParaRPr lang="en-US" altLang="zh-CN" dirty="0" smtClean="0"/>
          </a:p>
          <a:p>
            <a:pPr lvl="1"/>
            <a:r>
              <a:rPr lang="zh-CN" altLang="en-US" dirty="0" smtClean="0"/>
              <a:t>把需要变成具体物理电路的模块组合经由自动综合工具转换到门级电路网表</a:t>
            </a:r>
            <a:endParaRPr lang="en-US" altLang="zh-CN" dirty="0" smtClean="0"/>
          </a:p>
          <a:p>
            <a:pPr lvl="1"/>
            <a:r>
              <a:rPr lang="zh-CN" altLang="en-US" dirty="0" smtClean="0"/>
              <a:t>用</a:t>
            </a:r>
            <a:r>
              <a:rPr lang="en-US" altLang="zh-CN" dirty="0" smtClean="0"/>
              <a:t>ASIC</a:t>
            </a:r>
            <a:r>
              <a:rPr lang="zh-CN" altLang="en-US" dirty="0" smtClean="0"/>
              <a:t>或者</a:t>
            </a:r>
            <a:r>
              <a:rPr lang="en-US" altLang="zh-CN" dirty="0" smtClean="0"/>
              <a:t>FPGA</a:t>
            </a:r>
            <a:r>
              <a:rPr lang="zh-CN" altLang="en-US" dirty="0" smtClean="0"/>
              <a:t>布局布线工具把网表转换成具体电路的结构</a:t>
            </a:r>
            <a:endParaRPr lang="en-US" altLang="zh-CN" dirty="0" smtClean="0"/>
          </a:p>
          <a:p>
            <a:pPr lvl="1"/>
            <a:r>
              <a:rPr lang="zh-CN" altLang="en-US" dirty="0" smtClean="0"/>
              <a:t>制成物理器件之前，还可以用</a:t>
            </a:r>
            <a:r>
              <a:rPr lang="en-US" altLang="zh-CN" dirty="0" smtClean="0"/>
              <a:t>Verilog</a:t>
            </a:r>
            <a:r>
              <a:rPr lang="zh-CN" altLang="en-US" dirty="0" smtClean="0"/>
              <a:t>的门级模型来代替具体基本原件</a:t>
            </a:r>
            <a:endParaRPr lang="zh-CN" altLang="en-US" dirty="0"/>
          </a:p>
        </p:txBody>
      </p:sp>
    </p:spTree>
    <p:extLst>
      <p:ext uri="{BB962C8B-B14F-4D97-AF65-F5344CB8AC3E}">
        <p14:creationId xmlns="" xmlns:p14="http://schemas.microsoft.com/office/powerpoint/2010/main" val="25991203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p:txBody>
          <a:bodyPr/>
          <a:lstStyle/>
          <a:p>
            <a:r>
              <a:rPr lang="en-US" altLang="zh-CN" dirty="0" smtClean="0"/>
              <a:t>initial</a:t>
            </a:r>
            <a:r>
              <a:rPr lang="zh-CN" altLang="en-US" dirty="0" smtClean="0"/>
              <a:t>说明语句</a:t>
            </a:r>
            <a:endParaRPr lang="en-US" altLang="zh-CN" dirty="0" smtClean="0"/>
          </a:p>
          <a:p>
            <a:pPr lvl="1"/>
            <a:r>
              <a:rPr lang="zh-CN" altLang="en-US" sz="2400" dirty="0" smtClean="0"/>
              <a:t>一个</a:t>
            </a:r>
            <a:r>
              <a:rPr lang="en-US" altLang="zh-CN" sz="2400" dirty="0" smtClean="0"/>
              <a:t>initial</a:t>
            </a:r>
            <a:r>
              <a:rPr lang="zh-CN" altLang="en-US" sz="2400" dirty="0" smtClean="0"/>
              <a:t>块只运行一次</a:t>
            </a:r>
            <a:endParaRPr lang="en-US" altLang="zh-CN" sz="2400" dirty="0" smtClean="0"/>
          </a:p>
          <a:p>
            <a:pPr lvl="1"/>
            <a:r>
              <a:rPr lang="zh-CN" altLang="en-US" sz="2400" dirty="0" smtClean="0"/>
              <a:t>一个模块中可以有多个</a:t>
            </a:r>
            <a:r>
              <a:rPr lang="en-US" altLang="zh-CN" sz="2400" dirty="0" smtClean="0"/>
              <a:t>initial</a:t>
            </a:r>
            <a:r>
              <a:rPr lang="zh-CN" altLang="en-US" sz="2400" dirty="0" smtClean="0"/>
              <a:t>块，它们并行运行</a:t>
            </a:r>
            <a:endParaRPr lang="en-US" altLang="zh-CN" sz="2400" dirty="0" smtClean="0"/>
          </a:p>
          <a:p>
            <a:pPr marL="0" indent="0">
              <a:buNone/>
            </a:pPr>
            <a:r>
              <a:rPr lang="en-US" altLang="zh-CN" sz="2000" b="1" dirty="0" smtClean="0">
                <a:solidFill>
                  <a:srgbClr val="0000FF"/>
                </a:solidFill>
                <a:highlight>
                  <a:srgbClr val="FFFFFF"/>
                </a:highlight>
                <a:latin typeface="Source Code Pro"/>
              </a:rPr>
              <a:t>	initial</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p>
          <a:p>
            <a:pPr marL="0" indent="0">
              <a:buNone/>
            </a:pP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'b000000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'b011011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'b001000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end</a:t>
            </a:r>
            <a:endParaRPr lang="en-US" altLang="zh-CN" sz="5400" dirty="0" smtClean="0"/>
          </a:p>
        </p:txBody>
      </p:sp>
    </p:spTree>
    <p:extLst>
      <p:ext uri="{BB962C8B-B14F-4D97-AF65-F5344CB8AC3E}">
        <p14:creationId xmlns="" xmlns:p14="http://schemas.microsoft.com/office/powerpoint/2010/main" val="27572502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p:txBody>
          <a:bodyPr/>
          <a:lstStyle/>
          <a:p>
            <a:r>
              <a:rPr lang="en-US" altLang="zh-CN" dirty="0" smtClean="0"/>
              <a:t>always</a:t>
            </a:r>
            <a:r>
              <a:rPr lang="zh-CN" altLang="en-US" dirty="0"/>
              <a:t>说明</a:t>
            </a:r>
            <a:r>
              <a:rPr lang="zh-CN" altLang="en-US" dirty="0" smtClean="0"/>
              <a:t>语句</a:t>
            </a:r>
            <a:endParaRPr lang="en-US" altLang="zh-CN" dirty="0" smtClean="0"/>
          </a:p>
          <a:p>
            <a:pPr lvl="1"/>
            <a:r>
              <a:rPr lang="zh-CN" altLang="en-US" sz="2400" dirty="0" smtClean="0"/>
              <a:t>在仿真过程中不断活动着的</a:t>
            </a:r>
            <a:endParaRPr lang="en-US" altLang="zh-CN" sz="2400" dirty="0" smtClean="0"/>
          </a:p>
          <a:p>
            <a:pPr lvl="1"/>
            <a:r>
              <a:rPr lang="en-US" altLang="zh-CN" sz="2400" dirty="0" smtClean="0"/>
              <a:t>always</a:t>
            </a:r>
            <a:r>
              <a:rPr lang="zh-CN" altLang="en-US" sz="2400" dirty="0" smtClean="0"/>
              <a:t>语句后跟的过程块是否执行，要看它的触发条件是否满足，如果满足，则运行一次；如果不断满足，则不断循环执行</a:t>
            </a:r>
            <a:endParaRPr lang="en-US" altLang="zh-CN" sz="2400" dirty="0" smtClean="0"/>
          </a:p>
          <a:p>
            <a:pPr lvl="1"/>
            <a:r>
              <a:rPr lang="en-US" altLang="zh-CN" sz="2400" dirty="0"/>
              <a:t>a</a:t>
            </a:r>
            <a:r>
              <a:rPr lang="en-US" altLang="zh-CN" sz="2400" dirty="0" smtClean="0"/>
              <a:t>lways</a:t>
            </a:r>
            <a:r>
              <a:rPr lang="zh-CN" altLang="en-US" sz="2400" dirty="0" smtClean="0"/>
              <a:t>时间控制可以是沿触发，可以是电平触发，可以单个信号或多个信号</a:t>
            </a:r>
            <a:endParaRPr lang="en-US" altLang="zh-CN" sz="2400" dirty="0" smtClean="0"/>
          </a:p>
          <a:p>
            <a:pPr marL="0" indent="0">
              <a:buNone/>
            </a:pPr>
            <a:r>
              <a:rPr lang="en-US" altLang="zh-CN" sz="2000" b="1" dirty="0">
                <a:solidFill>
                  <a:srgbClr val="0000FF"/>
                </a:solidFill>
                <a:highlight>
                  <a:srgbClr val="FFFFFF"/>
                </a:highlight>
                <a:latin typeface="Source Code Pro"/>
              </a:rPr>
              <a:t>always</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b="1" dirty="0" err="1">
                <a:solidFill>
                  <a:srgbClr val="0000FF"/>
                </a:solidFill>
                <a:highlight>
                  <a:srgbClr val="FFFFFF"/>
                </a:highlight>
                <a:latin typeface="Source Code Pro"/>
              </a:rPr>
              <a:t>posedge</a:t>
            </a:r>
            <a:r>
              <a:rPr lang="en-US" altLang="zh-CN" sz="2000" dirty="0">
                <a:solidFill>
                  <a:srgbClr val="000000"/>
                </a:solidFill>
                <a:highlight>
                  <a:srgbClr val="FFFFFF"/>
                </a:highlight>
                <a:latin typeface="Source Code Pro"/>
              </a:rPr>
              <a:t> </a:t>
            </a:r>
            <a:r>
              <a:rPr lang="en-US" altLang="zh-CN" sz="2000" dirty="0" err="1">
                <a:solidFill>
                  <a:srgbClr val="000000"/>
                </a:solidFill>
                <a:highlight>
                  <a:srgbClr val="FFFFFF"/>
                </a:highlight>
                <a:latin typeface="Source Code Pro"/>
              </a:rPr>
              <a:t>clk</a:t>
            </a:r>
            <a:r>
              <a:rPr lang="en-US" altLang="zh-CN" sz="2000" b="1" dirty="0" smtClean="0">
                <a:solidFill>
                  <a:srgbClr val="000080"/>
                </a:solidFill>
                <a:highlight>
                  <a:srgbClr val="FFFFFF"/>
                </a:highlight>
                <a:latin typeface="Source Code Pro"/>
              </a:rPr>
              <a:t>)</a:t>
            </a:r>
            <a:r>
              <a:rPr lang="en-US" altLang="zh-CN" sz="2000" b="1" dirty="0">
                <a:solidFill>
                  <a:srgbClr val="0000FF"/>
                </a:solidFill>
                <a:highlight>
                  <a:srgbClr val="FFFFFF"/>
                </a:highlight>
                <a:latin typeface="Source Code Pro"/>
              </a:rPr>
              <a:t> </a:t>
            </a:r>
            <a:r>
              <a:rPr lang="en-US" altLang="zh-CN" sz="2000" b="1" dirty="0" smtClean="0">
                <a:solidFill>
                  <a:srgbClr val="0000FF"/>
                </a:solidFill>
                <a:highlight>
                  <a:srgbClr val="FFFFFF"/>
                </a:highlight>
                <a:latin typeface="Source Code Pro"/>
              </a:rPr>
              <a:t>		always</a:t>
            </a:r>
            <a:r>
              <a:rPr lang="en-US" altLang="zh-CN" sz="2000" dirty="0" smtClean="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b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c</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p>
          <a:p>
            <a:pPr marL="0" indent="0">
              <a:buNone/>
            </a:pPr>
            <a:r>
              <a:rPr lang="en-US" altLang="zh-CN" sz="2000" dirty="0" smtClean="0">
                <a:solidFill>
                  <a:srgbClr val="000000"/>
                </a:solidFill>
                <a:highlight>
                  <a:srgbClr val="FFFFFF"/>
                </a:highlight>
                <a:latin typeface="Source Code Pro"/>
              </a:rPr>
              <a:t>  </a:t>
            </a:r>
            <a:r>
              <a:rPr lang="en-US" altLang="zh-CN" sz="2000" b="1" dirty="0" smtClean="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r>
              <a:rPr lang="en-US" altLang="zh-CN" sz="2000" dirty="0" smtClean="0">
                <a:solidFill>
                  <a:srgbClr val="000000"/>
                </a:solidFill>
                <a:highlight>
                  <a:srgbClr val="FFFFFF"/>
                </a:highlight>
                <a:latin typeface="Source Code Pro"/>
              </a:rPr>
              <a:t>			              </a:t>
            </a:r>
            <a:r>
              <a:rPr lang="en-US" altLang="zh-CN" sz="2000" b="1" dirty="0" err="1" smtClean="0">
                <a:solidFill>
                  <a:srgbClr val="0000FF"/>
                </a:solidFill>
                <a:highlight>
                  <a:srgbClr val="FFFFFF"/>
                </a:highlight>
                <a:latin typeface="Source Code Pro"/>
              </a:rPr>
              <a:t>begin</a:t>
            </a:r>
            <a:endParaRPr lang="en-US" altLang="zh-CN" sz="2000" dirty="0">
              <a:solidFill>
                <a:srgbClr val="000000"/>
              </a:solidFill>
              <a:highlight>
                <a:srgbClr val="FFFFFF"/>
              </a:highlight>
              <a:latin typeface="Source Code Pro"/>
            </a:endParaRPr>
          </a:p>
          <a:p>
            <a:pPr marL="0" indent="0">
              <a:buNone/>
            </a:pPr>
            <a:r>
              <a:rPr lang="en-US" altLang="zh-CN" sz="2000" dirty="0" smtClean="0">
                <a:solidFill>
                  <a:srgbClr val="000000"/>
                </a:solidFill>
                <a:highlight>
                  <a:srgbClr val="FFFFFF"/>
                </a:highlight>
                <a:latin typeface="Source Code Pro"/>
              </a:rPr>
              <a:t>  </a:t>
            </a:r>
            <a:r>
              <a:rPr lang="en-US" altLang="zh-CN" sz="2000" b="1" dirty="0" smtClean="0">
                <a:solidFill>
                  <a:srgbClr val="0000FF"/>
                </a:solidFill>
                <a:highlight>
                  <a:srgbClr val="FFFFFF"/>
                </a:highlight>
                <a:latin typeface="Source Code Pro"/>
              </a:rPr>
              <a:t>end					  end</a:t>
            </a:r>
            <a:r>
              <a:rPr lang="en-US" altLang="zh-CN" sz="2000" dirty="0" smtClean="0">
                <a:solidFill>
                  <a:srgbClr val="000000"/>
                </a:solidFill>
                <a:highlight>
                  <a:srgbClr val="FFFFFF"/>
                </a:highlight>
                <a:latin typeface="Source Code Pro"/>
              </a:rPr>
              <a:t>        </a:t>
            </a:r>
            <a:endParaRPr lang="en-US" altLang="zh-CN" sz="2000" dirty="0">
              <a:solidFill>
                <a:srgbClr val="000000"/>
              </a:solidFill>
              <a:highlight>
                <a:srgbClr val="FFFFFF"/>
              </a:highlight>
              <a:latin typeface="Source Code Pro"/>
            </a:endParaRPr>
          </a:p>
          <a:p>
            <a:pPr marL="0" indent="0">
              <a:buNone/>
            </a:pPr>
            <a:r>
              <a:rPr lang="en-US" altLang="zh-CN" dirty="0">
                <a:solidFill>
                  <a:srgbClr val="000000"/>
                </a:solidFill>
                <a:highlight>
                  <a:srgbClr val="FFFFFF"/>
                </a:highlight>
                <a:latin typeface="Source Code Pro"/>
              </a:rPr>
              <a:t>						</a:t>
            </a:r>
            <a:endParaRPr lang="en-US" altLang="zh-CN" sz="7200" dirty="0"/>
          </a:p>
        </p:txBody>
      </p:sp>
      <p:sp>
        <p:nvSpPr>
          <p:cNvPr id="2" name="线形标注 3 1"/>
          <p:cNvSpPr/>
          <p:nvPr/>
        </p:nvSpPr>
        <p:spPr bwMode="auto">
          <a:xfrm>
            <a:off x="3131840" y="2924944"/>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描述时序行为</a:t>
            </a:r>
          </a:p>
        </p:txBody>
      </p:sp>
      <p:sp>
        <p:nvSpPr>
          <p:cNvPr id="5" name="线形标注 3 4"/>
          <p:cNvSpPr/>
          <p:nvPr/>
        </p:nvSpPr>
        <p:spPr bwMode="auto">
          <a:xfrm>
            <a:off x="5940152" y="2911806"/>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描述组合逻辑</a:t>
            </a:r>
          </a:p>
        </p:txBody>
      </p:sp>
    </p:spTree>
    <p:extLst>
      <p:ext uri="{BB962C8B-B14F-4D97-AF65-F5344CB8AC3E}">
        <p14:creationId xmlns="" xmlns:p14="http://schemas.microsoft.com/office/powerpoint/2010/main" val="7225572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395536" y="1196752"/>
            <a:ext cx="8496944" cy="4569371"/>
          </a:xfrm>
        </p:spPr>
        <p:txBody>
          <a:bodyPr/>
          <a:lstStyle/>
          <a:p>
            <a:r>
              <a:rPr lang="en-US" altLang="zh-CN" dirty="0" smtClean="0"/>
              <a:t>Task</a:t>
            </a:r>
            <a:r>
              <a:rPr lang="zh-CN" altLang="en-US" dirty="0" smtClean="0"/>
              <a:t>说明语句</a:t>
            </a:r>
            <a:endParaRPr lang="en-US" altLang="zh-CN" dirty="0" smtClean="0"/>
          </a:p>
          <a:p>
            <a:pPr lvl="1"/>
            <a:r>
              <a:rPr lang="zh-CN" altLang="en-US" dirty="0" smtClean="0"/>
              <a:t>定义</a:t>
            </a:r>
            <a:endParaRPr lang="en-US" altLang="zh-CN" dirty="0" smtClean="0"/>
          </a:p>
          <a:p>
            <a:pPr marL="457200" lvl="1" indent="0">
              <a:buNone/>
            </a:pPr>
            <a:r>
              <a:rPr lang="en-US" altLang="zh-CN" sz="2400" dirty="0" smtClean="0">
                <a:solidFill>
                  <a:srgbClr val="000000"/>
                </a:solidFill>
                <a:highlight>
                  <a:srgbClr val="FFFFFF"/>
                </a:highlight>
              </a:rPr>
              <a:t>	 </a:t>
            </a:r>
            <a:r>
              <a:rPr lang="en-US" altLang="zh-CN" sz="2400" b="1" dirty="0" smtClean="0">
                <a:solidFill>
                  <a:srgbClr val="0000FF"/>
                </a:solidFill>
                <a:highlight>
                  <a:srgbClr val="FFFFFF"/>
                </a:highlight>
              </a:rPr>
              <a:t>task</a:t>
            </a:r>
            <a:r>
              <a:rPr lang="en-US" altLang="zh-CN" sz="2400" dirty="0" smtClean="0">
                <a:solidFill>
                  <a:srgbClr val="000000"/>
                </a:solidFill>
                <a:highlight>
                  <a:srgbClr val="FFFFFF"/>
                </a:highlight>
              </a:rPr>
              <a:t>   </a:t>
            </a:r>
            <a:r>
              <a:rPr lang="en-US" altLang="zh-CN" sz="2400" b="1" dirty="0" smtClean="0">
                <a:solidFill>
                  <a:srgbClr val="000080"/>
                </a:solidFill>
                <a:highlight>
                  <a:srgbClr val="FFFFFF"/>
                </a:highlight>
              </a:rPr>
              <a:t>&lt;</a:t>
            </a:r>
            <a:r>
              <a:rPr lang="zh-CN" altLang="en-US" sz="2400" dirty="0" smtClean="0">
                <a:solidFill>
                  <a:srgbClr val="000000"/>
                </a:solidFill>
                <a:highlight>
                  <a:srgbClr val="FFFFFF"/>
                </a:highlight>
              </a:rPr>
              <a:t>任务</a:t>
            </a:r>
            <a:r>
              <a:rPr lang="zh-CN" altLang="en-US" sz="2400" dirty="0">
                <a:solidFill>
                  <a:srgbClr val="000000"/>
                </a:solidFill>
                <a:highlight>
                  <a:srgbClr val="FFFFFF"/>
                </a:highlight>
              </a:rPr>
              <a:t>名</a:t>
            </a:r>
            <a:r>
              <a:rPr lang="en-US" altLang="zh-CN" sz="2400" b="1" dirty="0">
                <a:solidFill>
                  <a:srgbClr val="000080"/>
                </a:solidFill>
                <a:highlight>
                  <a:srgbClr val="FFFFFF"/>
                </a:highlight>
              </a:rPr>
              <a:t>&gt;</a:t>
            </a:r>
            <a:r>
              <a:rPr lang="zh-CN" altLang="en-US" sz="2400" dirty="0">
                <a:solidFill>
                  <a:srgbClr val="000000"/>
                </a:solidFill>
                <a:highlight>
                  <a:srgbClr val="FFFFFF"/>
                </a:highlight>
              </a:rPr>
              <a:t>；</a:t>
            </a:r>
          </a:p>
          <a:p>
            <a:pPr marL="457200" lvl="1" indent="0">
              <a:buNone/>
            </a:pPr>
            <a:r>
              <a:rPr lang="en-US" altLang="zh-CN" sz="2400" dirty="0" smtClean="0">
                <a:solidFill>
                  <a:srgbClr val="000000"/>
                </a:solidFill>
                <a:highlight>
                  <a:srgbClr val="FFFFFF"/>
                </a:highlight>
              </a:rPr>
              <a:t>	</a:t>
            </a:r>
            <a:r>
              <a:rPr lang="zh-CN" altLang="en-US" sz="2400"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端口及数据</a:t>
            </a:r>
            <a:r>
              <a:rPr lang="zh-CN" altLang="en-US" sz="2400" b="1" dirty="0">
                <a:solidFill>
                  <a:srgbClr val="000080"/>
                </a:solidFill>
                <a:highlight>
                  <a:srgbClr val="FFFFFF"/>
                </a:highlight>
              </a:rPr>
              <a:t>类</a:t>
            </a:r>
            <a:r>
              <a:rPr lang="zh-CN" altLang="en-US" sz="2400" dirty="0">
                <a:solidFill>
                  <a:srgbClr val="000000"/>
                </a:solidFill>
                <a:highlight>
                  <a:srgbClr val="FFFFFF"/>
                </a:highlight>
              </a:rPr>
              <a:t>型声明语句</a:t>
            </a:r>
            <a:r>
              <a:rPr lang="en-US" altLang="zh-CN" sz="2400" b="1" dirty="0" smtClean="0">
                <a:solidFill>
                  <a:srgbClr val="000080"/>
                </a:solidFill>
                <a:highlight>
                  <a:srgbClr val="FFFFFF"/>
                </a:highlight>
              </a:rPr>
              <a:t>&gt;</a:t>
            </a:r>
            <a:endParaRPr lang="en-US" altLang="zh-CN" sz="2400" dirty="0" smtClean="0">
              <a:solidFill>
                <a:srgbClr val="000000"/>
              </a:solidFill>
              <a:highlight>
                <a:srgbClr val="FFFFFF"/>
              </a:highlight>
            </a:endParaRPr>
          </a:p>
          <a:p>
            <a:pPr marL="457200" lvl="1" indent="0">
              <a:buNone/>
            </a:pPr>
            <a:r>
              <a:rPr lang="en-US" altLang="zh-CN" sz="2400" dirty="0">
                <a:solidFill>
                  <a:srgbClr val="000000"/>
                </a:solidFill>
                <a:highlight>
                  <a:srgbClr val="FFFFFF"/>
                </a:highlight>
              </a:rPr>
              <a:t>	</a:t>
            </a:r>
            <a:r>
              <a:rPr lang="zh-CN" altLang="en-US" sz="2400"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语句</a:t>
            </a:r>
            <a:r>
              <a:rPr lang="en-US" altLang="zh-CN" sz="2400" b="1" dirty="0" smtClean="0">
                <a:solidFill>
                  <a:srgbClr val="000080"/>
                </a:solidFill>
                <a:highlight>
                  <a:srgbClr val="FFFFFF"/>
                </a:highlight>
              </a:rPr>
              <a:t>&gt;</a:t>
            </a:r>
            <a:r>
              <a:rPr lang="zh-CN" altLang="en-US" sz="2400" dirty="0">
                <a:solidFill>
                  <a:srgbClr val="000000"/>
                </a:solidFill>
                <a:highlight>
                  <a:srgbClr val="FFFFFF"/>
                </a:highlight>
              </a:rPr>
              <a:t>	</a:t>
            </a:r>
            <a:endParaRPr lang="en-US" altLang="zh-CN" sz="2400" dirty="0" smtClean="0">
              <a:solidFill>
                <a:srgbClr val="000000"/>
              </a:solidFill>
              <a:highlight>
                <a:srgbClr val="FFFFFF"/>
              </a:highlight>
            </a:endParaRPr>
          </a:p>
          <a:p>
            <a:pPr marL="457200" lvl="1" indent="0">
              <a:buNone/>
            </a:pPr>
            <a:r>
              <a:rPr lang="en-US" altLang="zh-CN" sz="2400" dirty="0">
                <a:solidFill>
                  <a:srgbClr val="000000"/>
                </a:solidFill>
                <a:highlight>
                  <a:srgbClr val="FFFFFF"/>
                </a:highlight>
              </a:rPr>
              <a:t>	</a:t>
            </a:r>
            <a:r>
              <a:rPr lang="en-US" altLang="zh-CN" sz="2400" b="1" dirty="0" err="1">
                <a:solidFill>
                  <a:srgbClr val="0000FF"/>
                </a:solidFill>
                <a:highlight>
                  <a:srgbClr val="FFFFFF"/>
                </a:highlight>
              </a:rPr>
              <a:t>endtask</a:t>
            </a:r>
            <a:endParaRPr lang="en-US" altLang="zh-CN" sz="2400" b="1" dirty="0">
              <a:solidFill>
                <a:srgbClr val="0000FF"/>
              </a:solidFill>
              <a:highlight>
                <a:srgbClr val="FFFFFF"/>
              </a:highlight>
            </a:endParaRPr>
          </a:p>
          <a:p>
            <a:pPr lvl="1"/>
            <a:r>
              <a:rPr lang="zh-CN" altLang="en-US" dirty="0" smtClean="0">
                <a:solidFill>
                  <a:srgbClr val="000000"/>
                </a:solidFill>
                <a:highlight>
                  <a:srgbClr val="FFFFFF"/>
                </a:highlight>
              </a:rPr>
              <a:t>调用</a:t>
            </a:r>
            <a:endParaRPr lang="en-US" altLang="zh-CN" dirty="0" smtClean="0">
              <a:solidFill>
                <a:srgbClr val="000000"/>
              </a:solidFill>
              <a:highlight>
                <a:srgbClr val="FFFFFF"/>
              </a:highlight>
            </a:endParaRPr>
          </a:p>
          <a:p>
            <a:pPr marL="457200" lvl="1" indent="0">
              <a:buNone/>
            </a:pPr>
            <a:r>
              <a:rPr lang="en-US" altLang="zh-CN" sz="2400" b="1" dirty="0">
                <a:solidFill>
                  <a:srgbClr val="000000"/>
                </a:solidFill>
                <a:highlight>
                  <a:srgbClr val="FFFFFF"/>
                </a:highlight>
              </a:rPr>
              <a:t>	</a:t>
            </a:r>
            <a:r>
              <a:rPr lang="en-US" altLang="zh-CN" sz="2400" b="1" dirty="0" smtClean="0">
                <a:solidFill>
                  <a:srgbClr val="000000"/>
                </a:solidFill>
                <a:highlight>
                  <a:srgbClr val="FFFFFF"/>
                </a:highlight>
              </a:rPr>
              <a:t>	</a:t>
            </a:r>
            <a:r>
              <a:rPr lang="en-US" altLang="zh-CN" sz="2400" b="1" dirty="0" smtClean="0">
                <a:solidFill>
                  <a:srgbClr val="000080"/>
                </a:solidFill>
                <a:highlight>
                  <a:srgbClr val="FFFFFF"/>
                </a:highlight>
              </a:rPr>
              <a:t>&lt;</a:t>
            </a:r>
            <a:r>
              <a:rPr lang="zh-CN" altLang="en-US" sz="2400" dirty="0">
                <a:solidFill>
                  <a:srgbClr val="000000"/>
                </a:solidFill>
                <a:highlight>
                  <a:srgbClr val="FFFFFF"/>
                </a:highlight>
              </a:rPr>
              <a:t>任务名</a:t>
            </a:r>
            <a:r>
              <a:rPr lang="en-US" altLang="zh-CN" sz="2400" b="1" dirty="0">
                <a:solidFill>
                  <a:srgbClr val="000080"/>
                </a:solidFill>
                <a:highlight>
                  <a:srgbClr val="FFFFFF"/>
                </a:highlight>
              </a:rPr>
              <a:t>&gt;</a:t>
            </a:r>
            <a:r>
              <a:rPr lang="zh-CN" altLang="en-US" sz="2400" dirty="0">
                <a:solidFill>
                  <a:srgbClr val="000000"/>
                </a:solidFill>
                <a:highlight>
                  <a:srgbClr val="FFFFFF"/>
                </a:highlight>
              </a:rPr>
              <a:t> （端口</a:t>
            </a:r>
            <a:r>
              <a:rPr lang="en-US" altLang="zh-CN" sz="2400" dirty="0">
                <a:solidFill>
                  <a:srgbClr val="FF8000"/>
                </a:solidFill>
                <a:highlight>
                  <a:srgbClr val="FFFFFF"/>
                </a:highlight>
              </a:rPr>
              <a:t>1</a:t>
            </a:r>
            <a:r>
              <a:rPr lang="zh-CN" altLang="en-US" sz="2400" dirty="0">
                <a:solidFill>
                  <a:srgbClr val="000000"/>
                </a:solidFill>
                <a:highlight>
                  <a:srgbClr val="FFFFFF"/>
                </a:highlight>
              </a:rPr>
              <a:t>，</a:t>
            </a:r>
            <a:r>
              <a:rPr lang="en-US" altLang="zh-CN" sz="2400" b="1" dirty="0">
                <a:solidFill>
                  <a:srgbClr val="000080"/>
                </a:solidFill>
                <a:highlight>
                  <a:srgbClr val="FFFFFF"/>
                </a:highlight>
              </a:rPr>
              <a:t>……</a:t>
            </a:r>
            <a:r>
              <a:rPr lang="zh-CN" altLang="en-US" sz="2400" dirty="0">
                <a:solidFill>
                  <a:srgbClr val="000000"/>
                </a:solidFill>
                <a:highlight>
                  <a:srgbClr val="FFFFFF"/>
                </a:highlight>
              </a:rPr>
              <a:t>，端口</a:t>
            </a:r>
            <a:r>
              <a:rPr lang="en-US" altLang="zh-CN" sz="2400" dirty="0">
                <a:solidFill>
                  <a:srgbClr val="000000"/>
                </a:solidFill>
                <a:highlight>
                  <a:srgbClr val="FFFFFF"/>
                </a:highlight>
              </a:rPr>
              <a:t>n</a:t>
            </a:r>
            <a:r>
              <a:rPr lang="zh-CN" altLang="en-US" sz="2400" dirty="0">
                <a:solidFill>
                  <a:srgbClr val="000000"/>
                </a:solidFill>
                <a:highlight>
                  <a:srgbClr val="FFFFFF"/>
                </a:highlight>
              </a:rPr>
              <a:t>）</a:t>
            </a:r>
            <a:endParaRPr lang="en-US" altLang="zh-CN" sz="2400" dirty="0" smtClean="0"/>
          </a:p>
        </p:txBody>
      </p:sp>
    </p:spTree>
    <p:extLst>
      <p:ext uri="{BB962C8B-B14F-4D97-AF65-F5344CB8AC3E}">
        <p14:creationId xmlns="" xmlns:p14="http://schemas.microsoft.com/office/powerpoint/2010/main" val="11550794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395536" y="1196752"/>
            <a:ext cx="8496944" cy="4569371"/>
          </a:xfrm>
        </p:spPr>
        <p:txBody>
          <a:bodyPr/>
          <a:lstStyle/>
          <a:p>
            <a:r>
              <a:rPr lang="en-US" altLang="zh-CN" dirty="0" smtClean="0"/>
              <a:t>task</a:t>
            </a:r>
            <a:r>
              <a:rPr lang="zh-CN" altLang="en-US" dirty="0" smtClean="0"/>
              <a:t>说明语句</a:t>
            </a:r>
            <a:endParaRPr lang="en-US" altLang="zh-CN" dirty="0" smtClean="0"/>
          </a:p>
          <a:p>
            <a:pPr marL="0" indent="0">
              <a:buNone/>
            </a:pPr>
            <a:endParaRPr lang="en-US" altLang="zh-CN" sz="800" dirty="0">
              <a:solidFill>
                <a:srgbClr val="000000"/>
              </a:solidFill>
              <a:highlight>
                <a:srgbClr val="FFFFFF"/>
              </a:highlight>
            </a:endParaRPr>
          </a:p>
          <a:p>
            <a:pPr marL="0" indent="0">
              <a:buNone/>
            </a:pPr>
            <a:r>
              <a:rPr lang="en-US" altLang="zh-CN" sz="2800" dirty="0">
                <a:solidFill>
                  <a:srgbClr val="000000"/>
                </a:solidFill>
                <a:highlight>
                  <a:srgbClr val="FFFFFF"/>
                </a:highlight>
              </a:rPr>
              <a:t>【</a:t>
            </a:r>
            <a:r>
              <a:rPr lang="zh-CN" altLang="en-US" sz="2800" dirty="0" smtClean="0">
                <a:solidFill>
                  <a:srgbClr val="000000"/>
                </a:solidFill>
                <a:highlight>
                  <a:srgbClr val="FFFFFF"/>
                </a:highlight>
              </a:rPr>
              <a:t>例</a:t>
            </a:r>
            <a:r>
              <a:rPr lang="en-US" altLang="zh-CN" sz="2800" dirty="0" smtClean="0">
                <a:solidFill>
                  <a:srgbClr val="000000"/>
                </a:solidFill>
                <a:highlight>
                  <a:srgbClr val="FFFFFF"/>
                </a:highlight>
              </a:rPr>
              <a:t>】</a:t>
            </a:r>
            <a:r>
              <a:rPr lang="en-US" altLang="zh-CN" sz="2800" b="1" dirty="0" smtClean="0">
                <a:solidFill>
                  <a:srgbClr val="0000FF"/>
                </a:solidFill>
                <a:highlight>
                  <a:srgbClr val="FFFFFF"/>
                </a:highlight>
              </a:rPr>
              <a:t>task</a:t>
            </a:r>
            <a:r>
              <a:rPr lang="en-US" altLang="zh-CN" sz="2800" dirty="0" smtClean="0">
                <a:solidFill>
                  <a:srgbClr val="000000"/>
                </a:solidFill>
                <a:highlight>
                  <a:srgbClr val="FFFFFF"/>
                </a:highlight>
              </a:rPr>
              <a:t> </a:t>
            </a:r>
            <a:r>
              <a:rPr lang="en-US" altLang="zh-CN" sz="2800" dirty="0" err="1" smtClean="0">
                <a:solidFill>
                  <a:srgbClr val="000000"/>
                </a:solidFill>
                <a:highlight>
                  <a:srgbClr val="FFFFFF"/>
                </a:highlight>
              </a:rPr>
              <a:t>multme</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a:t>
            </a:r>
            <a:r>
              <a:rPr lang="en-US" altLang="zh-CN" sz="2800" dirty="0">
                <a:solidFill>
                  <a:srgbClr val="008000"/>
                </a:solidFill>
                <a:highlight>
                  <a:srgbClr val="FFFFFF"/>
                </a:highlight>
              </a:rPr>
              <a:t>// </a:t>
            </a:r>
            <a:r>
              <a:rPr lang="zh-CN" altLang="en-US" sz="2800" dirty="0">
                <a:solidFill>
                  <a:srgbClr val="008000"/>
                </a:solidFill>
                <a:highlight>
                  <a:srgbClr val="FFFFFF"/>
                </a:highlight>
              </a:rPr>
              <a:t>任务定义</a:t>
            </a:r>
          </a:p>
          <a:p>
            <a:pPr marL="0" indent="0">
              <a:buNone/>
            </a:pPr>
            <a:r>
              <a:rPr lang="en-US" altLang="zh-CN" sz="2800" dirty="0">
                <a:solidFill>
                  <a:srgbClr val="000000"/>
                </a:solidFill>
                <a:highlight>
                  <a:srgbClr val="FFFFFF"/>
                </a:highlight>
              </a:rPr>
              <a:t>        </a:t>
            </a:r>
            <a:r>
              <a:rPr lang="en-US" altLang="zh-CN" sz="2800" dirty="0" smtClean="0">
                <a:solidFill>
                  <a:srgbClr val="000000"/>
                </a:solidFill>
                <a:highlight>
                  <a:srgbClr val="FFFFFF"/>
                </a:highlight>
              </a:rPr>
              <a:t>		</a:t>
            </a:r>
            <a:r>
              <a:rPr lang="en-US" altLang="zh-CN" sz="2800" b="1" dirty="0" smtClean="0">
                <a:solidFill>
                  <a:srgbClr val="0000FF"/>
                </a:solidFill>
                <a:highlight>
                  <a:srgbClr val="FFFFFF"/>
                </a:highlight>
              </a:rPr>
              <a:t>input</a:t>
            </a:r>
            <a:r>
              <a:rPr lang="en-US" altLang="zh-CN" sz="2800" dirty="0" smtClean="0">
                <a:solidFill>
                  <a:srgbClr val="000000"/>
                </a:solidFill>
                <a:highlight>
                  <a:srgbClr val="FFFFFF"/>
                </a:highlight>
              </a:rPr>
              <a:t> </a:t>
            </a:r>
            <a:r>
              <a:rPr lang="en-US" altLang="zh-CN" sz="2800" b="1" dirty="0">
                <a:solidFill>
                  <a:srgbClr val="000080"/>
                </a:solidFill>
                <a:highlight>
                  <a:srgbClr val="FFFFFF"/>
                </a:highlight>
              </a:rPr>
              <a:t>[</a:t>
            </a:r>
            <a:r>
              <a:rPr lang="en-US" altLang="zh-CN" sz="2800" dirty="0">
                <a:solidFill>
                  <a:srgbClr val="FF8000"/>
                </a:solidFill>
                <a:highlight>
                  <a:srgbClr val="FFFFFF"/>
                </a:highlight>
              </a:rPr>
              <a:t>3</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a:t>
            </a:r>
            <a:r>
              <a:rPr lang="en-US" altLang="zh-CN" sz="2800" dirty="0">
                <a:solidFill>
                  <a:srgbClr val="FF8000"/>
                </a:solidFill>
                <a:highlight>
                  <a:srgbClr val="FFFFFF"/>
                </a:highlight>
              </a:rPr>
              <a:t>0</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a:t>
            </a:r>
            <a:r>
              <a:rPr lang="en-US" altLang="zh-CN" sz="2800" dirty="0" err="1">
                <a:solidFill>
                  <a:srgbClr val="000000"/>
                </a:solidFill>
                <a:highlight>
                  <a:srgbClr val="FFFFFF"/>
                </a:highlight>
              </a:rPr>
              <a:t>xme</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tome</a:t>
            </a:r>
            <a:r>
              <a:rPr lang="en-US" altLang="zh-CN" sz="2800" b="1" dirty="0">
                <a:solidFill>
                  <a:srgbClr val="000080"/>
                </a:solidFill>
                <a:highlight>
                  <a:srgbClr val="FFFFFF"/>
                </a:highlight>
              </a:rPr>
              <a:t>;</a:t>
            </a:r>
            <a:endParaRPr lang="en-US" altLang="zh-CN" sz="2800" dirty="0">
              <a:solidFill>
                <a:srgbClr val="000000"/>
              </a:solidFill>
              <a:highlight>
                <a:srgbClr val="FFFFFF"/>
              </a:highlight>
            </a:endParaRPr>
          </a:p>
          <a:p>
            <a:pPr marL="0" indent="0">
              <a:buNone/>
            </a:pPr>
            <a:r>
              <a:rPr lang="en-US" altLang="zh-CN" sz="2800" dirty="0">
                <a:solidFill>
                  <a:srgbClr val="000000"/>
                </a:solidFill>
                <a:highlight>
                  <a:srgbClr val="FFFFFF"/>
                </a:highlight>
              </a:rPr>
              <a:t>      </a:t>
            </a:r>
            <a:r>
              <a:rPr lang="en-US" altLang="zh-CN" sz="2800" dirty="0" smtClean="0">
                <a:solidFill>
                  <a:srgbClr val="000000"/>
                </a:solidFill>
                <a:highlight>
                  <a:srgbClr val="FFFFFF"/>
                </a:highlight>
              </a:rPr>
              <a:t>		 </a:t>
            </a:r>
            <a:r>
              <a:rPr lang="en-US" altLang="zh-CN" sz="2800" b="1" dirty="0" smtClean="0">
                <a:solidFill>
                  <a:srgbClr val="0000FF"/>
                </a:solidFill>
                <a:highlight>
                  <a:srgbClr val="FFFFFF"/>
                </a:highlight>
              </a:rPr>
              <a:t>output</a:t>
            </a:r>
            <a:r>
              <a:rPr lang="en-US" altLang="zh-CN" sz="2800" dirty="0" smtClean="0">
                <a:solidFill>
                  <a:srgbClr val="000000"/>
                </a:solidFill>
                <a:highlight>
                  <a:srgbClr val="FFFFFF"/>
                </a:highlight>
              </a:rPr>
              <a:t> </a:t>
            </a:r>
            <a:r>
              <a:rPr lang="en-US" altLang="zh-CN" sz="2800" b="1" dirty="0">
                <a:solidFill>
                  <a:srgbClr val="000080"/>
                </a:solidFill>
                <a:highlight>
                  <a:srgbClr val="FFFFFF"/>
                </a:highlight>
              </a:rPr>
              <a:t>[</a:t>
            </a:r>
            <a:r>
              <a:rPr lang="en-US" altLang="zh-CN" sz="2800" dirty="0">
                <a:solidFill>
                  <a:srgbClr val="FF8000"/>
                </a:solidFill>
                <a:highlight>
                  <a:srgbClr val="FFFFFF"/>
                </a:highlight>
              </a:rPr>
              <a:t>7</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a:t>
            </a:r>
            <a:r>
              <a:rPr lang="en-US" altLang="zh-CN" sz="2800" dirty="0">
                <a:solidFill>
                  <a:srgbClr val="FF8000"/>
                </a:solidFill>
                <a:highlight>
                  <a:srgbClr val="FFFFFF"/>
                </a:highlight>
              </a:rPr>
              <a:t>0</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result</a:t>
            </a:r>
            <a:r>
              <a:rPr lang="en-US" altLang="zh-CN" sz="2800" b="1" dirty="0">
                <a:solidFill>
                  <a:srgbClr val="000080"/>
                </a:solidFill>
                <a:highlight>
                  <a:srgbClr val="FFFFFF"/>
                </a:highlight>
              </a:rPr>
              <a:t>;</a:t>
            </a:r>
            <a:endParaRPr lang="en-US" altLang="zh-CN" sz="2800" dirty="0">
              <a:solidFill>
                <a:srgbClr val="000000"/>
              </a:solidFill>
              <a:highlight>
                <a:srgbClr val="FFFFFF"/>
              </a:highlight>
            </a:endParaRPr>
          </a:p>
          <a:p>
            <a:pPr marL="0" indent="0">
              <a:buNone/>
            </a:pPr>
            <a:r>
              <a:rPr lang="en-US" altLang="zh-CN" sz="2800" dirty="0">
                <a:solidFill>
                  <a:srgbClr val="000000"/>
                </a:solidFill>
                <a:highlight>
                  <a:srgbClr val="FFFFFF"/>
                </a:highlight>
              </a:rPr>
              <a:t>       </a:t>
            </a:r>
            <a:r>
              <a:rPr lang="en-US" altLang="zh-CN" sz="2800" dirty="0" smtClean="0">
                <a:solidFill>
                  <a:srgbClr val="000000"/>
                </a:solidFill>
                <a:highlight>
                  <a:srgbClr val="FFFFFF"/>
                </a:highlight>
              </a:rPr>
              <a:t>		</a:t>
            </a:r>
            <a:endParaRPr lang="en-US" altLang="zh-CN" sz="2800" dirty="0">
              <a:solidFill>
                <a:srgbClr val="000000"/>
              </a:solidFill>
              <a:highlight>
                <a:srgbClr val="FFFFFF"/>
              </a:highlight>
            </a:endParaRPr>
          </a:p>
          <a:p>
            <a:pPr marL="0" indent="0">
              <a:buNone/>
            </a:pPr>
            <a:r>
              <a:rPr lang="en-US" altLang="zh-CN" sz="2800" dirty="0">
                <a:solidFill>
                  <a:srgbClr val="000000"/>
                </a:solidFill>
                <a:highlight>
                  <a:srgbClr val="FFFFFF"/>
                </a:highlight>
              </a:rPr>
              <a:t>           </a:t>
            </a:r>
            <a:r>
              <a:rPr lang="en-US" altLang="zh-CN" sz="2800" dirty="0" smtClean="0">
                <a:solidFill>
                  <a:srgbClr val="000000"/>
                </a:solidFill>
                <a:highlight>
                  <a:srgbClr val="FFFFFF"/>
                </a:highlight>
              </a:rPr>
              <a:t>	 </a:t>
            </a:r>
            <a:r>
              <a:rPr lang="en-US" altLang="zh-CN" sz="2800" dirty="0">
                <a:solidFill>
                  <a:srgbClr val="000000"/>
                </a:solidFill>
                <a:highlight>
                  <a:srgbClr val="FFFFFF"/>
                </a:highlight>
              </a:rPr>
              <a:t>result </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a:t>
            </a:r>
            <a:r>
              <a:rPr lang="en-US" altLang="zh-CN" sz="2800" dirty="0" err="1">
                <a:solidFill>
                  <a:srgbClr val="000000"/>
                </a:solidFill>
                <a:highlight>
                  <a:srgbClr val="FFFFFF"/>
                </a:highlight>
              </a:rPr>
              <a:t>xme</a:t>
            </a:r>
            <a:r>
              <a:rPr lang="en-US" altLang="zh-CN" sz="2800" dirty="0">
                <a:solidFill>
                  <a:srgbClr val="000000"/>
                </a:solidFill>
                <a:highlight>
                  <a:srgbClr val="FFFFFF"/>
                </a:highlight>
              </a:rPr>
              <a:t> </a:t>
            </a:r>
            <a:r>
              <a:rPr lang="en-US" altLang="zh-CN" sz="2800" b="1" dirty="0">
                <a:solidFill>
                  <a:srgbClr val="000080"/>
                </a:solidFill>
                <a:highlight>
                  <a:srgbClr val="FFFFFF"/>
                </a:highlight>
              </a:rPr>
              <a:t>*</a:t>
            </a:r>
            <a:r>
              <a:rPr lang="en-US" altLang="zh-CN" sz="2800" dirty="0">
                <a:solidFill>
                  <a:srgbClr val="000000"/>
                </a:solidFill>
                <a:highlight>
                  <a:srgbClr val="FFFFFF"/>
                </a:highlight>
              </a:rPr>
              <a:t> tome</a:t>
            </a:r>
            <a:r>
              <a:rPr lang="en-US" altLang="zh-CN" sz="2800" b="1" dirty="0">
                <a:solidFill>
                  <a:srgbClr val="000080"/>
                </a:solidFill>
                <a:highlight>
                  <a:srgbClr val="FFFFFF"/>
                </a:highlight>
              </a:rPr>
              <a:t>;</a:t>
            </a:r>
            <a:endParaRPr lang="en-US" altLang="zh-CN" sz="2800" dirty="0">
              <a:solidFill>
                <a:srgbClr val="000000"/>
              </a:solidFill>
              <a:highlight>
                <a:srgbClr val="FFFFFF"/>
              </a:highlight>
            </a:endParaRPr>
          </a:p>
          <a:p>
            <a:pPr marL="0" indent="0">
              <a:buNone/>
            </a:pPr>
            <a:r>
              <a:rPr lang="en-US" altLang="zh-CN" sz="2800" dirty="0">
                <a:solidFill>
                  <a:srgbClr val="000000"/>
                </a:solidFill>
                <a:highlight>
                  <a:srgbClr val="FFFFFF"/>
                </a:highlight>
              </a:rPr>
              <a:t>    </a:t>
            </a:r>
            <a:r>
              <a:rPr lang="en-US" altLang="zh-CN" sz="2800" dirty="0" smtClean="0">
                <a:solidFill>
                  <a:srgbClr val="000000"/>
                </a:solidFill>
                <a:highlight>
                  <a:srgbClr val="FFFFFF"/>
                </a:highlight>
              </a:rPr>
              <a:t>	</a:t>
            </a:r>
            <a:r>
              <a:rPr lang="en-US" altLang="zh-CN" sz="2800" b="1" dirty="0" err="1" smtClean="0">
                <a:solidFill>
                  <a:srgbClr val="0000FF"/>
                </a:solidFill>
                <a:highlight>
                  <a:srgbClr val="FFFFFF"/>
                </a:highlight>
              </a:rPr>
              <a:t>endtask</a:t>
            </a:r>
            <a:endParaRPr lang="en-US" altLang="zh-CN" sz="2800" dirty="0" smtClean="0"/>
          </a:p>
        </p:txBody>
      </p:sp>
    </p:spTree>
    <p:extLst>
      <p:ext uri="{BB962C8B-B14F-4D97-AF65-F5344CB8AC3E}">
        <p14:creationId xmlns="" xmlns:p14="http://schemas.microsoft.com/office/powerpoint/2010/main" val="13797866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395536" y="1196752"/>
            <a:ext cx="8748464" cy="4569371"/>
          </a:xfrm>
        </p:spPr>
        <p:txBody>
          <a:bodyPr/>
          <a:lstStyle/>
          <a:p>
            <a:r>
              <a:rPr lang="en-US" altLang="zh-CN" dirty="0" smtClean="0"/>
              <a:t>function</a:t>
            </a:r>
            <a:r>
              <a:rPr lang="zh-CN" altLang="en-US" dirty="0"/>
              <a:t>说明</a:t>
            </a:r>
            <a:r>
              <a:rPr lang="zh-CN" altLang="en-US" dirty="0" smtClean="0"/>
              <a:t>语句</a:t>
            </a:r>
            <a:endParaRPr lang="en-US" altLang="zh-CN" dirty="0" smtClean="0"/>
          </a:p>
          <a:p>
            <a:pPr lvl="1"/>
            <a:r>
              <a:rPr lang="zh-CN" altLang="en-US" dirty="0" smtClean="0"/>
              <a:t>目的：描述组合逻辑，返回一个用于表达式的值</a:t>
            </a:r>
            <a:endParaRPr lang="en-US" altLang="zh-CN" dirty="0" smtClean="0"/>
          </a:p>
          <a:p>
            <a:pPr lvl="1"/>
            <a:r>
              <a:rPr lang="zh-CN" altLang="en-US" dirty="0" smtClean="0"/>
              <a:t>声明</a:t>
            </a:r>
            <a:r>
              <a:rPr lang="en-US" altLang="zh-CN" dirty="0">
                <a:solidFill>
                  <a:srgbClr val="000000"/>
                </a:solidFill>
                <a:highlight>
                  <a:srgbClr val="FFFFFF"/>
                </a:highlight>
              </a:rPr>
              <a:t>	</a:t>
            </a:r>
            <a:endParaRPr lang="en-US" altLang="zh-CN" dirty="0" smtClean="0">
              <a:solidFill>
                <a:srgbClr val="000000"/>
              </a:solidFill>
              <a:highlight>
                <a:srgbClr val="FFFFFF"/>
              </a:highlight>
            </a:endParaRPr>
          </a:p>
          <a:p>
            <a:pPr marL="0" indent="0">
              <a:buNone/>
            </a:pPr>
            <a:r>
              <a:rPr lang="en-US" altLang="zh-CN" sz="2000" b="1" dirty="0" smtClean="0">
                <a:solidFill>
                  <a:srgbClr val="0000FF"/>
                </a:solidFill>
                <a:highlight>
                  <a:srgbClr val="FFFFFF"/>
                </a:highlight>
              </a:rPr>
              <a:t>	</a:t>
            </a:r>
          </a:p>
          <a:p>
            <a:pPr marL="0" indent="0">
              <a:buNone/>
            </a:pPr>
            <a:endParaRPr lang="en-US" altLang="zh-CN" sz="2000" b="1" dirty="0" smtClean="0">
              <a:solidFill>
                <a:srgbClr val="0000FF"/>
              </a:solidFill>
              <a:highlight>
                <a:srgbClr val="FFFFFF"/>
              </a:highlight>
            </a:endParaRPr>
          </a:p>
          <a:p>
            <a:pPr marL="0" indent="0">
              <a:buNone/>
            </a:pPr>
            <a:endParaRPr lang="en-US" altLang="zh-CN" sz="2000" b="1" dirty="0" smtClean="0">
              <a:solidFill>
                <a:srgbClr val="0000FF"/>
              </a:solidFill>
              <a:highlight>
                <a:srgbClr val="FFFFFF"/>
              </a:highlight>
            </a:endParaRPr>
          </a:p>
          <a:p>
            <a:pPr marL="0" indent="0">
              <a:buNone/>
            </a:pPr>
            <a:endParaRPr lang="en-US" altLang="zh-CN" sz="2000" b="1" dirty="0" smtClean="0">
              <a:solidFill>
                <a:srgbClr val="0000FF"/>
              </a:solidFill>
              <a:highlight>
                <a:srgbClr val="FFFFFF"/>
              </a:highlight>
            </a:endParaRPr>
          </a:p>
          <a:p>
            <a:pPr marL="0" indent="0">
              <a:buNone/>
            </a:pPr>
            <a:endParaRPr lang="en-US" altLang="zh-CN" sz="2000" b="1" dirty="0" smtClean="0">
              <a:solidFill>
                <a:srgbClr val="0000FF"/>
              </a:solidFill>
              <a:highlight>
                <a:srgbClr val="FFFFFF"/>
              </a:highlight>
            </a:endParaRPr>
          </a:p>
          <a:p>
            <a:pPr marL="0" indent="0">
              <a:buNone/>
            </a:pPr>
            <a:endParaRPr lang="en-US" altLang="zh-CN" sz="2000" b="1" dirty="0" smtClean="0">
              <a:solidFill>
                <a:srgbClr val="0000FF"/>
              </a:solidFill>
              <a:highlight>
                <a:srgbClr val="FFFFFF"/>
              </a:highlight>
            </a:endParaRPr>
          </a:p>
          <a:p>
            <a:pPr lvl="1"/>
            <a:r>
              <a:rPr lang="zh-CN" altLang="en-US" dirty="0" smtClean="0"/>
              <a:t>调用</a:t>
            </a:r>
            <a:r>
              <a:rPr lang="zh-CN" altLang="en-US"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函数名</a:t>
            </a:r>
            <a:r>
              <a:rPr lang="en-US" altLang="zh-CN" sz="2000" b="1" dirty="0">
                <a:solidFill>
                  <a:srgbClr val="000080"/>
                </a:solidFill>
                <a:highlight>
                  <a:srgbClr val="FFFFFF"/>
                </a:highlight>
              </a:rPr>
              <a:t>&gt;</a:t>
            </a:r>
            <a:r>
              <a:rPr lang="zh-CN" altLang="en-US" sz="2000" dirty="0">
                <a:solidFill>
                  <a:srgbClr val="000000"/>
                </a:solidFill>
                <a:highlight>
                  <a:srgbClr val="FFFFFF"/>
                </a:highlight>
              </a:rPr>
              <a:t>（</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表达式</a:t>
            </a:r>
            <a:r>
              <a:rPr lang="en-US" altLang="zh-CN" sz="2000" b="1" dirty="0">
                <a:solidFill>
                  <a:srgbClr val="000080"/>
                </a:solidFill>
                <a:highlight>
                  <a:srgbClr val="FFFFFF"/>
                </a:highlight>
              </a:rPr>
              <a:t>&gt;,……,&lt;</a:t>
            </a:r>
            <a:r>
              <a:rPr lang="zh-CN" altLang="en-US" sz="2000" dirty="0">
                <a:solidFill>
                  <a:srgbClr val="000000"/>
                </a:solidFill>
                <a:highlight>
                  <a:srgbClr val="FFFFFF"/>
                </a:highlight>
              </a:rPr>
              <a:t>表达式</a:t>
            </a:r>
            <a:r>
              <a:rPr lang="en-US" altLang="zh-CN" sz="2000" b="1" dirty="0">
                <a:solidFill>
                  <a:srgbClr val="000080"/>
                </a:solidFill>
                <a:highlight>
                  <a:srgbClr val="FFFFFF"/>
                </a:highlight>
              </a:rPr>
              <a:t>&gt;</a:t>
            </a:r>
            <a:r>
              <a:rPr lang="zh-CN" altLang="en-US" sz="2000" dirty="0">
                <a:solidFill>
                  <a:srgbClr val="000000"/>
                </a:solidFill>
                <a:highlight>
                  <a:srgbClr val="FFFFFF"/>
                </a:highlight>
              </a:rPr>
              <a:t>）</a:t>
            </a:r>
            <a:endParaRPr lang="en-US" altLang="zh-CN" sz="2000" dirty="0" smtClean="0"/>
          </a:p>
        </p:txBody>
      </p:sp>
      <p:pic>
        <p:nvPicPr>
          <p:cNvPr id="52226" name="Picture 2"/>
          <p:cNvPicPr>
            <a:picLocks noChangeAspect="1" noChangeArrowheads="1"/>
          </p:cNvPicPr>
          <p:nvPr/>
        </p:nvPicPr>
        <p:blipFill>
          <a:blip r:embed="rId2"/>
          <a:srcRect t="20968"/>
          <a:stretch>
            <a:fillRect/>
          </a:stretch>
        </p:blipFill>
        <p:spPr bwMode="auto">
          <a:xfrm>
            <a:off x="1928794" y="2786058"/>
            <a:ext cx="4786346" cy="2369518"/>
          </a:xfrm>
          <a:prstGeom prst="rect">
            <a:avLst/>
          </a:prstGeom>
          <a:noFill/>
          <a:ln w="9525">
            <a:noFill/>
            <a:miter lim="800000"/>
            <a:headEnd/>
            <a:tailEnd/>
          </a:ln>
          <a:effectLst/>
        </p:spPr>
      </p:pic>
      <p:sp>
        <p:nvSpPr>
          <p:cNvPr id="5" name="TextBox 4"/>
          <p:cNvSpPr txBox="1"/>
          <p:nvPr/>
        </p:nvSpPr>
        <p:spPr>
          <a:xfrm>
            <a:off x="6286512" y="2928934"/>
            <a:ext cx="2428892" cy="923330"/>
          </a:xfrm>
          <a:prstGeom prst="rect">
            <a:avLst/>
          </a:prstGeom>
          <a:noFill/>
        </p:spPr>
        <p:txBody>
          <a:bodyPr wrap="square" rtlCol="0">
            <a:spAutoFit/>
          </a:bodyPr>
          <a:lstStyle/>
          <a:p>
            <a:r>
              <a:rPr lang="zh-CN" altLang="en-US" b="1" dirty="0" smtClean="0"/>
              <a:t>至少有</a:t>
            </a:r>
            <a:r>
              <a:rPr lang="en-US" altLang="zh-CN" b="1" dirty="0" smtClean="0"/>
              <a:t>1</a:t>
            </a:r>
            <a:r>
              <a:rPr lang="zh-CN" altLang="en-US" b="1" dirty="0" smtClean="0"/>
              <a:t>个</a:t>
            </a:r>
            <a:r>
              <a:rPr lang="en-US" altLang="zh-CN" b="1" dirty="0" smtClean="0"/>
              <a:t>input</a:t>
            </a:r>
            <a:r>
              <a:rPr lang="zh-CN" altLang="en-US" b="1" dirty="0" smtClean="0"/>
              <a:t>参数，不能包含</a:t>
            </a:r>
            <a:r>
              <a:rPr lang="en-US" altLang="zh-CN" b="1" dirty="0" smtClean="0"/>
              <a:t>output</a:t>
            </a:r>
            <a:r>
              <a:rPr lang="zh-CN" altLang="en-US" b="1" dirty="0" smtClean="0"/>
              <a:t>、</a:t>
            </a:r>
            <a:r>
              <a:rPr lang="en-US" altLang="zh-CN" b="1" dirty="0" err="1" smtClean="0"/>
              <a:t>inout</a:t>
            </a:r>
            <a:r>
              <a:rPr lang="zh-CN" altLang="en-US" b="1" dirty="0" smtClean="0"/>
              <a:t>声明</a:t>
            </a:r>
            <a:endParaRPr lang="zh-CN" altLang="en-US" b="1" dirty="0"/>
          </a:p>
        </p:txBody>
      </p:sp>
    </p:spTree>
    <p:extLst>
      <p:ext uri="{BB962C8B-B14F-4D97-AF65-F5344CB8AC3E}">
        <p14:creationId xmlns="" xmlns:p14="http://schemas.microsoft.com/office/powerpoint/2010/main" val="7225572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179512" y="1196753"/>
            <a:ext cx="8964488" cy="3888431"/>
          </a:xfrm>
        </p:spPr>
        <p:txBody>
          <a:bodyPr numCol="2"/>
          <a:lstStyle/>
          <a:p>
            <a:r>
              <a:rPr lang="en-US" altLang="zh-CN" dirty="0" smtClean="0"/>
              <a:t>function</a:t>
            </a:r>
            <a:r>
              <a:rPr lang="zh-CN" altLang="en-US" dirty="0"/>
              <a:t>说明</a:t>
            </a:r>
            <a:r>
              <a:rPr lang="zh-CN" altLang="en-US" dirty="0" smtClean="0"/>
              <a:t>语句</a:t>
            </a:r>
            <a:endParaRPr lang="en-US" altLang="zh-CN" dirty="0" smtClean="0"/>
          </a:p>
          <a:p>
            <a:pPr marL="0" indent="0">
              <a:buNone/>
            </a:pPr>
            <a:r>
              <a:rPr lang="en-US" altLang="zh-CN" sz="2000" b="1" dirty="0">
                <a:solidFill>
                  <a:srgbClr val="0000FF"/>
                </a:solidFill>
                <a:highlight>
                  <a:srgbClr val="FFFFFF"/>
                </a:highlight>
              </a:rPr>
              <a:t>module</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orand</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c</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pt-BR" altLang="zh-CN" sz="2000" dirty="0">
                <a:solidFill>
                  <a:srgbClr val="000000"/>
                </a:solidFill>
                <a:highlight>
                  <a:srgbClr val="FFFFFF"/>
                </a:highlight>
              </a:rPr>
              <a:t>        </a:t>
            </a:r>
            <a:r>
              <a:rPr lang="pt-BR" altLang="zh-CN" sz="2000" b="1" dirty="0">
                <a:solidFill>
                  <a:srgbClr val="0000FF"/>
                </a:solidFill>
                <a:highlight>
                  <a:srgbClr val="FFFFFF"/>
                </a:highlight>
              </a:rPr>
              <a:t>input</a:t>
            </a:r>
            <a:r>
              <a:rPr lang="pt-BR" altLang="zh-CN" sz="2000" dirty="0">
                <a:solidFill>
                  <a:srgbClr val="000000"/>
                </a:solidFill>
                <a:highlight>
                  <a:srgbClr val="FFFFFF"/>
                </a:highlight>
              </a:rPr>
              <a:t> </a:t>
            </a:r>
            <a:r>
              <a:rPr lang="pt-BR" altLang="zh-CN" sz="2000" b="1" dirty="0">
                <a:solidFill>
                  <a:srgbClr val="000080"/>
                </a:solidFill>
                <a:highlight>
                  <a:srgbClr val="FFFFFF"/>
                </a:highlight>
              </a:rPr>
              <a:t>[</a:t>
            </a:r>
            <a:r>
              <a:rPr lang="pt-BR" altLang="zh-CN" sz="2000" dirty="0">
                <a:solidFill>
                  <a:srgbClr val="FF8000"/>
                </a:solidFill>
                <a:highlight>
                  <a:srgbClr val="FFFFFF"/>
                </a:highlight>
              </a:rPr>
              <a:t>7</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t>
            </a:r>
            <a:r>
              <a:rPr lang="pt-BR" altLang="zh-CN" sz="2000" dirty="0">
                <a:solidFill>
                  <a:srgbClr val="FF8000"/>
                </a:solidFill>
                <a:highlight>
                  <a:srgbClr val="FFFFFF"/>
                </a:highlight>
              </a:rPr>
              <a:t>0</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b</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c</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d</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e</a:t>
            </a:r>
            <a:r>
              <a:rPr lang="pt-BR" altLang="zh-CN" sz="2000" b="1" dirty="0">
                <a:solidFill>
                  <a:srgbClr val="000080"/>
                </a:solidFill>
                <a:highlight>
                  <a:srgbClr val="FFFFFF"/>
                </a:highlight>
              </a:rPr>
              <a:t>;</a:t>
            </a:r>
            <a:endParaRPr lang="pt-BR"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reg</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always</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b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c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d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out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f_or_and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c</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endParaRPr lang="en-US" altLang="zh-CN" sz="2000" dirty="0" smtClean="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dirty="0" smtClean="0">
                <a:solidFill>
                  <a:srgbClr val="008000"/>
                </a:solidFill>
                <a:highlight>
                  <a:srgbClr val="FFFFFF"/>
                </a:highlight>
              </a:rPr>
              <a:t>// </a:t>
            </a:r>
            <a:r>
              <a:rPr lang="zh-CN" altLang="en-US" sz="2000" dirty="0">
                <a:solidFill>
                  <a:srgbClr val="008000"/>
                </a:solidFill>
                <a:highlight>
                  <a:srgbClr val="FFFFFF"/>
                </a:highlight>
              </a:rPr>
              <a:t>函数调用</a:t>
            </a:r>
          </a:p>
          <a:p>
            <a:pPr marL="0" indent="0">
              <a:buNone/>
            </a:pPr>
            <a:r>
              <a:rPr lang="en-US" altLang="zh-CN" sz="2000" dirty="0">
                <a:solidFill>
                  <a:srgbClr val="000000"/>
                </a:solidFill>
                <a:highlight>
                  <a:srgbClr val="FFFFFF"/>
                </a:highlight>
              </a:rPr>
              <a:t>      </a:t>
            </a:r>
            <a:endParaRPr lang="en-US" altLang="zh-CN" sz="2000" dirty="0" smtClean="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endParaRPr lang="en-US" altLang="zh-CN" sz="2000" dirty="0" smtClean="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endParaRPr lang="en-US" altLang="zh-CN" sz="2000" dirty="0" smtClean="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r>
              <a:rPr lang="en-US" altLang="zh-CN" sz="2000" dirty="0" smtClean="0">
                <a:solidFill>
                  <a:srgbClr val="000000"/>
                </a:solidFill>
                <a:highlight>
                  <a:srgbClr val="FFFFFF"/>
                </a:highlight>
              </a:rPr>
              <a:t> </a:t>
            </a:r>
            <a:r>
              <a:rPr lang="en-US" altLang="zh-CN" sz="2000" dirty="0" smtClean="0">
                <a:solidFill>
                  <a:srgbClr val="000000"/>
                </a:solidFill>
                <a:highlight>
                  <a:srgbClr val="FFFFFF"/>
                </a:highlight>
              </a:rPr>
              <a:t>      </a:t>
            </a:r>
            <a:r>
              <a:rPr lang="en-US" altLang="zh-CN" sz="2000" b="1" dirty="0">
                <a:solidFill>
                  <a:srgbClr val="0000FF"/>
                </a:solidFill>
                <a:highlight>
                  <a:srgbClr val="FFFFFF"/>
                </a:highlight>
              </a:rPr>
              <a:t>function</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f_or_and</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pt-BR" altLang="zh-CN" sz="2000" dirty="0">
                <a:solidFill>
                  <a:srgbClr val="000000"/>
                </a:solidFill>
                <a:highlight>
                  <a:srgbClr val="FFFFFF"/>
                </a:highlight>
              </a:rPr>
              <a:t>                </a:t>
            </a:r>
            <a:r>
              <a:rPr lang="pt-BR" altLang="zh-CN" sz="2000" b="1" dirty="0">
                <a:solidFill>
                  <a:srgbClr val="0000FF"/>
                </a:solidFill>
                <a:highlight>
                  <a:srgbClr val="FFFFFF"/>
                </a:highlight>
              </a:rPr>
              <a:t>input</a:t>
            </a:r>
            <a:r>
              <a:rPr lang="pt-BR" altLang="zh-CN" sz="2000" dirty="0">
                <a:solidFill>
                  <a:srgbClr val="000000"/>
                </a:solidFill>
                <a:highlight>
                  <a:srgbClr val="FFFFFF"/>
                </a:highlight>
              </a:rPr>
              <a:t> </a:t>
            </a:r>
            <a:r>
              <a:rPr lang="pt-BR" altLang="zh-CN" sz="2000" b="1" dirty="0">
                <a:solidFill>
                  <a:srgbClr val="000080"/>
                </a:solidFill>
                <a:highlight>
                  <a:srgbClr val="FFFFFF"/>
                </a:highlight>
              </a:rPr>
              <a:t>[</a:t>
            </a:r>
            <a:r>
              <a:rPr lang="pt-BR" altLang="zh-CN" sz="2000" dirty="0">
                <a:solidFill>
                  <a:srgbClr val="FF8000"/>
                </a:solidFill>
                <a:highlight>
                  <a:srgbClr val="FFFFFF"/>
                </a:highlight>
              </a:rPr>
              <a:t>7</a:t>
            </a:r>
            <a:r>
              <a:rPr lang="pt-BR" altLang="zh-CN" sz="2000" b="1" dirty="0">
                <a:solidFill>
                  <a:srgbClr val="000080"/>
                </a:solidFill>
                <a:highlight>
                  <a:srgbClr val="FFFFFF"/>
                </a:highlight>
              </a:rPr>
              <a:t>:</a:t>
            </a:r>
            <a:r>
              <a:rPr lang="pt-BR" altLang="zh-CN" sz="2000" dirty="0">
                <a:solidFill>
                  <a:srgbClr val="FF8000"/>
                </a:solidFill>
                <a:highlight>
                  <a:srgbClr val="FFFFFF"/>
                </a:highlight>
              </a:rPr>
              <a:t>0</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b</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c</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d</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e</a:t>
            </a:r>
            <a:r>
              <a:rPr lang="pt-BR" altLang="zh-CN" sz="2000" b="1" dirty="0">
                <a:solidFill>
                  <a:srgbClr val="000080"/>
                </a:solidFill>
                <a:highlight>
                  <a:srgbClr val="FFFFFF"/>
                </a:highlight>
              </a:rPr>
              <a:t>;</a:t>
            </a:r>
            <a:endParaRPr lang="pt-BR"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if</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e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1</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f_or_and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&amp;</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c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smtClean="0">
                <a:solidFill>
                  <a:srgbClr val="0000FF"/>
                </a:solidFill>
                <a:highlight>
                  <a:srgbClr val="FFFFFF"/>
                </a:highlight>
              </a:rPr>
              <a:t>else</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f_or_and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endfunction</a:t>
            </a:r>
            <a:endParaRPr lang="en-US" altLang="zh-CN" sz="2000" dirty="0">
              <a:solidFill>
                <a:srgbClr val="000000"/>
              </a:solidFill>
              <a:highlight>
                <a:srgbClr val="FFFFFF"/>
              </a:highlight>
            </a:endParaRPr>
          </a:p>
          <a:p>
            <a:pPr marL="0" indent="0">
              <a:buNone/>
            </a:pPr>
            <a:r>
              <a:rPr lang="en-US" altLang="zh-CN" sz="2000" b="1" dirty="0" err="1">
                <a:solidFill>
                  <a:srgbClr val="0000FF"/>
                </a:solidFill>
                <a:highlight>
                  <a:srgbClr val="FFFFFF"/>
                </a:highlight>
              </a:rPr>
              <a:t>endmodule</a:t>
            </a:r>
            <a:endParaRPr lang="en-US" altLang="zh-CN" sz="2000" dirty="0">
              <a:solidFill>
                <a:srgbClr val="000000"/>
              </a:solidFill>
              <a:highlight>
                <a:srgbClr val="FFFFFF"/>
              </a:highlight>
            </a:endParaRPr>
          </a:p>
          <a:p>
            <a:endParaRPr lang="en-US" altLang="zh-CN" dirty="0" smtClean="0"/>
          </a:p>
        </p:txBody>
      </p:sp>
    </p:spTree>
    <p:extLst>
      <p:ext uri="{BB962C8B-B14F-4D97-AF65-F5344CB8AC3E}">
        <p14:creationId xmlns="" xmlns:p14="http://schemas.microsoft.com/office/powerpoint/2010/main" val="7657969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179512" y="1196753"/>
            <a:ext cx="8964488" cy="3888431"/>
          </a:xfrm>
        </p:spPr>
        <p:txBody>
          <a:bodyPr numCol="1"/>
          <a:lstStyle/>
          <a:p>
            <a:r>
              <a:rPr lang="en-US" altLang="zh-CN" dirty="0" smtClean="0"/>
              <a:t>function</a:t>
            </a:r>
            <a:r>
              <a:rPr lang="zh-CN" altLang="en-US" dirty="0"/>
              <a:t>说明</a:t>
            </a:r>
            <a:r>
              <a:rPr lang="zh-CN" altLang="en-US" dirty="0" smtClean="0"/>
              <a:t>语句</a:t>
            </a:r>
            <a:endParaRPr lang="en-US" altLang="zh-CN" dirty="0"/>
          </a:p>
          <a:p>
            <a:pPr lvl="1"/>
            <a:r>
              <a:rPr lang="zh-CN" altLang="en-US" dirty="0"/>
              <a:t>主要特性：</a:t>
            </a:r>
          </a:p>
          <a:p>
            <a:pPr lvl="2"/>
            <a:r>
              <a:rPr lang="zh-CN" altLang="en-US" dirty="0"/>
              <a:t>函数定义中不能包含任何时序控制语句。</a:t>
            </a:r>
          </a:p>
          <a:p>
            <a:pPr lvl="2"/>
            <a:r>
              <a:rPr lang="zh-CN" altLang="en-US" dirty="0" smtClean="0"/>
              <a:t>传送</a:t>
            </a:r>
            <a:r>
              <a:rPr lang="zh-CN" altLang="en-US" dirty="0"/>
              <a:t>到函数的参数顺序和函数输入参数</a:t>
            </a:r>
            <a:r>
              <a:rPr lang="zh-CN" altLang="en-US" dirty="0" smtClean="0"/>
              <a:t>的声明</a:t>
            </a:r>
            <a:r>
              <a:rPr lang="zh-CN" altLang="en-US" dirty="0"/>
              <a:t>顺序相同。</a:t>
            </a:r>
          </a:p>
          <a:p>
            <a:pPr lvl="2"/>
            <a:r>
              <a:rPr lang="zh-CN" altLang="en-US" dirty="0"/>
              <a:t>函数在模块（</a:t>
            </a:r>
            <a:r>
              <a:rPr lang="en-US" altLang="zh-CN" dirty="0"/>
              <a:t>module)</a:t>
            </a:r>
            <a:r>
              <a:rPr lang="zh-CN" altLang="en-US" dirty="0"/>
              <a:t>内部定义。</a:t>
            </a:r>
          </a:p>
          <a:p>
            <a:pPr lvl="2"/>
            <a:r>
              <a:rPr lang="zh-CN" altLang="en-US" dirty="0" smtClean="0"/>
              <a:t>虽然</a:t>
            </a:r>
            <a:r>
              <a:rPr lang="zh-CN" altLang="en-US" dirty="0"/>
              <a:t>函数只返回单个值，但返回的值可以直接给信号连接赋值</a:t>
            </a:r>
            <a:r>
              <a:rPr lang="zh-CN" altLang="en-US" dirty="0" smtClean="0"/>
              <a:t>。</a:t>
            </a:r>
            <a:endParaRPr lang="en-US" altLang="zh-CN" dirty="0" smtClean="0"/>
          </a:p>
        </p:txBody>
      </p:sp>
      <p:pic>
        <p:nvPicPr>
          <p:cNvPr id="53250" name="Picture 2"/>
          <p:cNvPicPr>
            <a:picLocks noChangeAspect="1" noChangeArrowheads="1"/>
          </p:cNvPicPr>
          <p:nvPr/>
        </p:nvPicPr>
        <p:blipFill>
          <a:blip r:embed="rId2"/>
          <a:srcRect/>
          <a:stretch>
            <a:fillRect/>
          </a:stretch>
        </p:blipFill>
        <p:spPr bwMode="auto">
          <a:xfrm>
            <a:off x="357157" y="4717775"/>
            <a:ext cx="8786843" cy="1487772"/>
          </a:xfrm>
          <a:prstGeom prst="rect">
            <a:avLst/>
          </a:prstGeom>
          <a:noFill/>
          <a:ln w="9525">
            <a:noFill/>
            <a:miter lim="800000"/>
            <a:headEnd/>
            <a:tailEnd/>
          </a:ln>
          <a:effectLst/>
        </p:spPr>
      </p:pic>
    </p:spTree>
    <p:extLst>
      <p:ext uri="{BB962C8B-B14F-4D97-AF65-F5344CB8AC3E}">
        <p14:creationId xmlns="" xmlns:p14="http://schemas.microsoft.com/office/powerpoint/2010/main" val="12115084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结构语句</a:t>
            </a:r>
            <a:endParaRPr lang="en-US" altLang="zh-CN" dirty="0"/>
          </a:p>
        </p:txBody>
      </p:sp>
      <p:sp>
        <p:nvSpPr>
          <p:cNvPr id="4" name="内容占位符 3"/>
          <p:cNvSpPr>
            <a:spLocks noGrp="1"/>
          </p:cNvSpPr>
          <p:nvPr>
            <p:ph idx="1"/>
          </p:nvPr>
        </p:nvSpPr>
        <p:spPr>
          <a:xfrm>
            <a:off x="395536" y="1196752"/>
            <a:ext cx="8496944" cy="5089768"/>
          </a:xfrm>
        </p:spPr>
        <p:txBody>
          <a:bodyPr/>
          <a:lstStyle/>
          <a:p>
            <a:r>
              <a:rPr lang="en-US" altLang="zh-CN" dirty="0" smtClean="0"/>
              <a:t>task</a:t>
            </a:r>
            <a:r>
              <a:rPr lang="zh-CN" altLang="en-US" dirty="0"/>
              <a:t>说明</a:t>
            </a:r>
            <a:r>
              <a:rPr lang="zh-CN" altLang="en-US" dirty="0" smtClean="0"/>
              <a:t>语句</a:t>
            </a:r>
            <a:r>
              <a:rPr lang="en-US" altLang="zh-CN" dirty="0"/>
              <a:t>&amp;</a:t>
            </a:r>
            <a:r>
              <a:rPr lang="en-US" altLang="zh-CN" dirty="0" smtClean="0"/>
              <a:t>function</a:t>
            </a:r>
            <a:r>
              <a:rPr lang="zh-CN" altLang="en-US" dirty="0"/>
              <a:t>说明</a:t>
            </a:r>
            <a:r>
              <a:rPr lang="zh-CN" altLang="en-US" dirty="0" smtClean="0"/>
              <a:t>语句</a:t>
            </a:r>
            <a:endParaRPr lang="en-US" altLang="zh-CN" dirty="0" smtClean="0"/>
          </a:p>
          <a:p>
            <a:pPr lvl="1"/>
            <a:r>
              <a:rPr lang="zh-CN" altLang="en-US" dirty="0" smtClean="0"/>
              <a:t>利用任务和函数可以把</a:t>
            </a:r>
            <a:r>
              <a:rPr lang="zh-CN" altLang="en-US" dirty="0"/>
              <a:t>一</a:t>
            </a:r>
            <a:r>
              <a:rPr lang="zh-CN" altLang="en-US" dirty="0" smtClean="0"/>
              <a:t>个很大的程序模块分解成许多较小的任务和函数便于理解和调试</a:t>
            </a:r>
            <a:endParaRPr lang="en-US" altLang="zh-CN" dirty="0" smtClean="0"/>
          </a:p>
          <a:p>
            <a:pPr lvl="1"/>
            <a:r>
              <a:rPr lang="zh-CN" altLang="en-US" dirty="0" smtClean="0"/>
              <a:t>不同点：</a:t>
            </a:r>
            <a:endParaRPr lang="en-US" altLang="zh-CN" dirty="0" smtClean="0"/>
          </a:p>
          <a:p>
            <a:pPr lvl="2"/>
            <a:r>
              <a:rPr lang="zh-CN" altLang="en-US" dirty="0" smtClean="0"/>
              <a:t>函数不能启动任务，而任务可以启动其他任务和函数</a:t>
            </a:r>
            <a:endParaRPr lang="en-US" altLang="zh-CN" dirty="0" smtClean="0"/>
          </a:p>
          <a:p>
            <a:pPr lvl="2"/>
            <a:r>
              <a:rPr lang="zh-CN" altLang="en-US" dirty="0" smtClean="0"/>
              <a:t>函数至少要有一个</a:t>
            </a:r>
            <a:r>
              <a:rPr lang="en-US" altLang="zh-CN" dirty="0" smtClean="0"/>
              <a:t>input</a:t>
            </a:r>
            <a:r>
              <a:rPr lang="zh-CN" altLang="en-US" dirty="0" smtClean="0"/>
              <a:t>变量，而任务可以没有或有多个任意类型的变量</a:t>
            </a:r>
            <a:endParaRPr lang="en-US" altLang="zh-CN" dirty="0" smtClean="0"/>
          </a:p>
          <a:p>
            <a:pPr lvl="2"/>
            <a:r>
              <a:rPr lang="zh-CN" altLang="en-US" dirty="0"/>
              <a:t>函数返回一个值，其缺省为</a:t>
            </a:r>
            <a:r>
              <a:rPr lang="en-US" altLang="zh-CN" dirty="0" err="1"/>
              <a:t>reg</a:t>
            </a:r>
            <a:r>
              <a:rPr lang="zh-CN" altLang="en-US" dirty="0"/>
              <a:t>类型，而</a:t>
            </a:r>
            <a:r>
              <a:rPr lang="zh-CN" altLang="en-US" dirty="0" smtClean="0"/>
              <a:t>任务没有返回值</a:t>
            </a:r>
            <a:endParaRPr lang="en-US" altLang="zh-CN" dirty="0" smtClean="0"/>
          </a:p>
        </p:txBody>
      </p:sp>
    </p:spTree>
    <p:extLst>
      <p:ext uri="{BB962C8B-B14F-4D97-AF65-F5344CB8AC3E}">
        <p14:creationId xmlns="" xmlns:p14="http://schemas.microsoft.com/office/powerpoint/2010/main" val="7225572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dirty="0" smtClean="0"/>
              <a:t>概述</a:t>
            </a:r>
            <a:endParaRPr lang="en-US" altLang="zh-CN" dirty="0" smtClean="0"/>
          </a:p>
          <a:p>
            <a:r>
              <a:rPr lang="en-US" altLang="zh-CN" dirty="0"/>
              <a:t>Verilog HDL</a:t>
            </a:r>
            <a:r>
              <a:rPr lang="zh-CN" altLang="en-US" dirty="0" smtClean="0"/>
              <a:t>简介</a:t>
            </a:r>
            <a:endParaRPr lang="en-US" altLang="zh-CN" dirty="0" smtClean="0"/>
          </a:p>
          <a:p>
            <a:r>
              <a:rPr lang="zh-CN" altLang="en-US" b="1" dirty="0" smtClean="0"/>
              <a:t>用</a:t>
            </a:r>
            <a:r>
              <a:rPr lang="en-US" altLang="zh-CN" b="1" dirty="0" smtClean="0"/>
              <a:t>Verilog HDL</a:t>
            </a:r>
            <a:r>
              <a:rPr lang="zh-CN" altLang="en-US" b="1" dirty="0" smtClean="0"/>
              <a:t>描述逻辑电路的实例</a:t>
            </a:r>
            <a:endParaRPr lang="zh-CN" altLang="en-US" b="1" dirty="0"/>
          </a:p>
        </p:txBody>
      </p:sp>
      <p:sp>
        <p:nvSpPr>
          <p:cNvPr id="5" name="矩形 4"/>
          <p:cNvSpPr/>
          <p:nvPr/>
        </p:nvSpPr>
        <p:spPr>
          <a:xfrm>
            <a:off x="857224" y="3071810"/>
            <a:ext cx="5211683" cy="523220"/>
          </a:xfrm>
          <a:prstGeom prst="rect">
            <a:avLst/>
          </a:prstGeom>
        </p:spPr>
        <p:txBody>
          <a:bodyPr wrap="none">
            <a:spAutoFit/>
          </a:bodyPr>
          <a:lstStyle/>
          <a:p>
            <a:r>
              <a:rPr lang="zh-CN" altLang="en-US" sz="2800" dirty="0" smtClean="0">
                <a:latin typeface="+mn-ea"/>
                <a:ea typeface="+mn-ea"/>
              </a:rPr>
              <a:t>例：只有加法指令的简单处理器</a:t>
            </a:r>
            <a:endParaRPr lang="zh-CN" altLang="en-US" sz="2800" dirty="0">
              <a:latin typeface="+mn-ea"/>
              <a:ea typeface="+mn-ea"/>
            </a:endParaRPr>
          </a:p>
        </p:txBody>
      </p:sp>
    </p:spTree>
    <p:extLst>
      <p:ext uri="{BB962C8B-B14F-4D97-AF65-F5344CB8AC3E}">
        <p14:creationId xmlns="" xmlns:p14="http://schemas.microsoft.com/office/powerpoint/2010/main" val="1420147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0" y="857232"/>
            <a:ext cx="4727744" cy="464347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4586263" y="928670"/>
            <a:ext cx="4557737" cy="3871377"/>
          </a:xfrm>
          <a:prstGeom prst="rect">
            <a:avLst/>
          </a:prstGeom>
          <a:noFill/>
          <a:ln w="9525">
            <a:noFill/>
            <a:miter lim="800000"/>
            <a:headEnd/>
            <a:tailEnd/>
          </a:ln>
          <a:effectLst/>
        </p:spPr>
      </p:pic>
      <p:sp>
        <p:nvSpPr>
          <p:cNvPr id="8" name="矩形 7"/>
          <p:cNvSpPr/>
          <p:nvPr/>
        </p:nvSpPr>
        <p:spPr bwMode="auto">
          <a:xfrm>
            <a:off x="1857356" y="5786454"/>
            <a:ext cx="1357322" cy="428628"/>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3214678" y="5786454"/>
            <a:ext cx="1357322" cy="428628"/>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572000" y="5786454"/>
            <a:ext cx="1357322" cy="428628"/>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opr2</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5929322" y="5786454"/>
            <a:ext cx="1357322" cy="428628"/>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opr1</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TextBox 11"/>
          <p:cNvSpPr txBox="1"/>
          <p:nvPr/>
        </p:nvSpPr>
        <p:spPr>
          <a:xfrm>
            <a:off x="1785918" y="5500702"/>
            <a:ext cx="5643602" cy="369332"/>
          </a:xfrm>
          <a:prstGeom prst="rect">
            <a:avLst/>
          </a:prstGeom>
          <a:noFill/>
        </p:spPr>
        <p:txBody>
          <a:bodyPr wrap="square" rtlCol="0">
            <a:spAutoFit/>
          </a:bodyPr>
          <a:lstStyle/>
          <a:p>
            <a:r>
              <a:rPr lang="en-US" altLang="zh-CN" b="1" dirty="0" smtClean="0"/>
              <a:t>31   …          24,23      …  </a:t>
            </a:r>
            <a:r>
              <a:rPr lang="en-US" altLang="zh-CN" b="1" dirty="0" smtClean="0"/>
              <a:t> </a:t>
            </a:r>
            <a:r>
              <a:rPr lang="en-US" altLang="zh-CN" b="1" dirty="0" smtClean="0"/>
              <a:t>   </a:t>
            </a:r>
            <a:r>
              <a:rPr lang="en-US" altLang="zh-CN" b="1" dirty="0" smtClean="0"/>
              <a:t>16,15      </a:t>
            </a:r>
            <a:r>
              <a:rPr lang="en-US" altLang="zh-CN" b="1" dirty="0" smtClean="0"/>
              <a:t>…        8, 7       …          0          </a:t>
            </a:r>
            <a:endParaRPr lang="zh-CN" altLang="en-US" b="1" dirty="0"/>
          </a:p>
        </p:txBody>
      </p:sp>
      <p:sp>
        <p:nvSpPr>
          <p:cNvPr id="15" name="矩形 14"/>
          <p:cNvSpPr/>
          <p:nvPr/>
        </p:nvSpPr>
        <p:spPr bwMode="auto">
          <a:xfrm>
            <a:off x="2143108" y="5786454"/>
            <a:ext cx="1357322" cy="428628"/>
          </a:xfrm>
          <a:prstGeom prst="rect">
            <a:avLst/>
          </a:prstGeom>
          <a:noFill/>
          <a:ln w="254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宋体" pitchFamily="2" charset="-122"/>
              </a:rPr>
              <a:t>opcode</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 xmlns:p14="http://schemas.microsoft.com/office/powerpoint/2010/main" val="7225572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zh-CN" altLang="en-US" dirty="0" smtClean="0"/>
              <a:t>目前最常用的硬件描述语言</a:t>
            </a:r>
            <a:endParaRPr lang="en-US" altLang="zh-CN" dirty="0" smtClean="0"/>
          </a:p>
          <a:p>
            <a:pPr marL="742950" lvl="2" indent="-342900"/>
            <a:r>
              <a:rPr lang="en-US" altLang="zh-CN" dirty="0" smtClean="0">
                <a:cs typeface="宋体" charset="0"/>
              </a:rPr>
              <a:t>VHDL</a:t>
            </a:r>
          </a:p>
          <a:p>
            <a:pPr marL="742950" lvl="2" indent="-342900"/>
            <a:r>
              <a:rPr lang="en-US" altLang="zh-CN" dirty="0" smtClean="0">
                <a:cs typeface="宋体" charset="0"/>
              </a:rPr>
              <a:t>Verilog HDL</a:t>
            </a:r>
          </a:p>
          <a:p>
            <a:pPr marL="742950" lvl="2" indent="-342900"/>
            <a:r>
              <a:rPr lang="en-US" altLang="zh-CN" dirty="0"/>
              <a:t>Verilog HDL </a:t>
            </a:r>
            <a:r>
              <a:rPr lang="zh-CN" altLang="en-US" dirty="0"/>
              <a:t>和</a:t>
            </a:r>
            <a:r>
              <a:rPr lang="en-US" altLang="zh-CN" dirty="0"/>
              <a:t>VHDL </a:t>
            </a:r>
            <a:r>
              <a:rPr lang="zh-CN" altLang="en-US" dirty="0"/>
              <a:t>都是用于逻辑设计的硬件描述语言并且都已成为</a:t>
            </a:r>
            <a:r>
              <a:rPr lang="en-US" altLang="zh-CN" dirty="0"/>
              <a:t>IEEE </a:t>
            </a:r>
            <a:r>
              <a:rPr lang="zh-CN" altLang="en-US" dirty="0" smtClean="0"/>
              <a:t>标准</a:t>
            </a:r>
            <a:endParaRPr lang="en-US" altLang="zh-CN" dirty="0" smtClean="0"/>
          </a:p>
          <a:p>
            <a:pPr marL="742950" lvl="2" indent="-342900"/>
            <a:endParaRPr lang="en-US" altLang="zh-CN" sz="700" dirty="0"/>
          </a:p>
          <a:p>
            <a:pPr marL="342900" lvl="1" indent="-342900">
              <a:buChar char="•"/>
            </a:pPr>
            <a:r>
              <a:rPr lang="zh-CN" altLang="en-US" sz="3200" dirty="0" smtClean="0">
                <a:cs typeface="宋体" charset="0"/>
              </a:rPr>
              <a:t>传统</a:t>
            </a:r>
            <a:r>
              <a:rPr lang="zh-CN" altLang="en-US" sz="3200" dirty="0">
                <a:cs typeface="宋体" charset="0"/>
              </a:rPr>
              <a:t>意义上的硬件设计越来越倾向于与系统设计和软件设计结合，不断出现新的硬件描述语言</a:t>
            </a:r>
            <a:endParaRPr lang="en-US" altLang="zh-CN" sz="3200" dirty="0">
              <a:cs typeface="宋体" charset="0"/>
            </a:endParaRPr>
          </a:p>
          <a:p>
            <a:pPr marL="742950" lvl="2" indent="-342900"/>
            <a:r>
              <a:rPr lang="zh-CN" altLang="en-US" dirty="0">
                <a:cs typeface="宋体" charset="0"/>
              </a:rPr>
              <a:t>如</a:t>
            </a:r>
            <a:r>
              <a:rPr lang="en-US" altLang="zh-CN" dirty="0" err="1">
                <a:cs typeface="宋体" charset="0"/>
              </a:rPr>
              <a:t>Superlog</a:t>
            </a:r>
            <a:r>
              <a:rPr lang="en-US" altLang="zh-CN" dirty="0">
                <a:cs typeface="宋体" charset="0"/>
              </a:rPr>
              <a:t>, </a:t>
            </a:r>
            <a:r>
              <a:rPr lang="en-US" altLang="zh-CN" dirty="0" err="1">
                <a:cs typeface="宋体" charset="0"/>
              </a:rPr>
              <a:t>SystemC</a:t>
            </a:r>
            <a:r>
              <a:rPr lang="en-US" altLang="zh-CN" dirty="0">
                <a:cs typeface="宋体" charset="0"/>
              </a:rPr>
              <a:t>, </a:t>
            </a:r>
            <a:r>
              <a:rPr lang="en-US" altLang="zh-CN" dirty="0" err="1">
                <a:cs typeface="宋体" charset="0"/>
              </a:rPr>
              <a:t>Synlib</a:t>
            </a:r>
            <a:r>
              <a:rPr lang="en-US" altLang="zh-CN" dirty="0">
                <a:cs typeface="宋体" charset="0"/>
              </a:rPr>
              <a:t> C++</a:t>
            </a:r>
          </a:p>
          <a:p>
            <a:pPr lvl="1"/>
            <a:endParaRPr lang="zh-CN" altLang="en-US" dirty="0"/>
          </a:p>
        </p:txBody>
      </p:sp>
    </p:spTree>
    <p:extLst>
      <p:ext uri="{BB962C8B-B14F-4D97-AF65-F5344CB8AC3E}">
        <p14:creationId xmlns="" xmlns:p14="http://schemas.microsoft.com/office/powerpoint/2010/main" val="13470175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2420888"/>
            <a:ext cx="8229600" cy="1296144"/>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1" lang="zh-CN" altLang="en-US" sz="9600" b="0" i="0" u="none" strike="noStrike" kern="0" cap="none" spc="0" normalizeH="0" baseline="0" noProof="0" dirty="0" smtClean="0">
                <a:ln>
                  <a:noFill/>
                </a:ln>
                <a:solidFill>
                  <a:srgbClr val="000066"/>
                </a:solidFill>
                <a:effectLst/>
                <a:uLnTx/>
                <a:uFillTx/>
                <a:latin typeface="+mj-ea"/>
                <a:ea typeface="+mj-ea"/>
                <a:cs typeface="宋体" charset="0"/>
              </a:rPr>
              <a:t>谢谢</a:t>
            </a:r>
            <a:endParaRPr kumimoji="1" lang="zh-CN" altLang="en-US" sz="9600" b="0" i="0" u="none" strike="noStrike" kern="0" cap="none" spc="0" normalizeH="0" baseline="0" noProof="0" dirty="0">
              <a:ln>
                <a:noFill/>
              </a:ln>
              <a:solidFill>
                <a:srgbClr val="000066"/>
              </a:solidFill>
              <a:effectLst/>
              <a:uLnTx/>
              <a:uFillTx/>
              <a:latin typeface="+mj-ea"/>
              <a:ea typeface="+mj-ea"/>
              <a:cs typeface="宋体"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Verilog HDL </a:t>
            </a:r>
            <a:r>
              <a:rPr lang="zh-CN" altLang="en-US" dirty="0"/>
              <a:t>和</a:t>
            </a:r>
            <a:r>
              <a:rPr lang="en-US" altLang="zh-CN" dirty="0"/>
              <a:t>VHDL </a:t>
            </a:r>
            <a:r>
              <a:rPr lang="zh-CN" altLang="en-US" dirty="0"/>
              <a:t>共同的特点</a:t>
            </a:r>
            <a:r>
              <a:rPr lang="en-US" altLang="zh-CN" dirty="0" smtClean="0"/>
              <a:t>:</a:t>
            </a:r>
          </a:p>
          <a:p>
            <a:pPr lvl="1"/>
            <a:r>
              <a:rPr lang="zh-CN" altLang="en-US" dirty="0" smtClean="0"/>
              <a:t>能</a:t>
            </a:r>
            <a:r>
              <a:rPr lang="zh-CN" altLang="en-US" dirty="0"/>
              <a:t>形式化地抽象表示电路的行为和</a:t>
            </a:r>
            <a:r>
              <a:rPr lang="zh-CN" altLang="en-US" dirty="0" smtClean="0"/>
              <a:t>结构</a:t>
            </a:r>
            <a:endParaRPr lang="en-US" altLang="zh-CN" dirty="0" smtClean="0"/>
          </a:p>
          <a:p>
            <a:pPr lvl="1"/>
            <a:r>
              <a:rPr lang="zh-CN" altLang="en-US" dirty="0" smtClean="0"/>
              <a:t>支持</a:t>
            </a:r>
            <a:r>
              <a:rPr lang="zh-CN" altLang="en-US" dirty="0"/>
              <a:t>逻辑设计中层次与范围的描述，可借用</a:t>
            </a:r>
            <a:r>
              <a:rPr lang="zh-CN" altLang="en-US" dirty="0" smtClean="0"/>
              <a:t>高级语言</a:t>
            </a:r>
            <a:r>
              <a:rPr lang="zh-CN" altLang="en-US" dirty="0"/>
              <a:t>的精巧结构来简化电路行为的</a:t>
            </a:r>
            <a:r>
              <a:rPr lang="zh-CN" altLang="en-US" dirty="0" smtClean="0"/>
              <a:t>描述</a:t>
            </a:r>
            <a:endParaRPr lang="en-US" altLang="zh-CN" dirty="0" smtClean="0"/>
          </a:p>
          <a:p>
            <a:pPr lvl="1"/>
            <a:r>
              <a:rPr lang="zh-CN" altLang="en-US" dirty="0" smtClean="0"/>
              <a:t>具有</a:t>
            </a:r>
            <a:r>
              <a:rPr lang="zh-CN" altLang="en-US" dirty="0"/>
              <a:t>电路仿真与验证机制，保证设计的</a:t>
            </a:r>
            <a:r>
              <a:rPr lang="zh-CN" altLang="en-US" dirty="0" smtClean="0"/>
              <a:t>正确性</a:t>
            </a:r>
            <a:endParaRPr lang="en-US" altLang="zh-CN" dirty="0" smtClean="0"/>
          </a:p>
          <a:p>
            <a:pPr lvl="1"/>
            <a:r>
              <a:rPr lang="zh-CN" altLang="en-US" dirty="0" smtClean="0"/>
              <a:t>支持</a:t>
            </a:r>
            <a:r>
              <a:rPr lang="zh-CN" altLang="en-US" dirty="0"/>
              <a:t>电路描述由高层到低层的综合</a:t>
            </a:r>
            <a:r>
              <a:rPr lang="zh-CN" altLang="en-US" dirty="0" smtClean="0"/>
              <a:t>转换</a:t>
            </a:r>
            <a:endParaRPr lang="en-US" altLang="zh-CN" dirty="0" smtClean="0"/>
          </a:p>
          <a:p>
            <a:pPr lvl="1"/>
            <a:r>
              <a:rPr lang="zh-CN" altLang="en-US" dirty="0" smtClean="0"/>
              <a:t>硬件</a:t>
            </a:r>
            <a:r>
              <a:rPr lang="zh-CN" altLang="en-US" dirty="0"/>
              <a:t>描述与实现工艺无关，有关工艺参数可</a:t>
            </a:r>
            <a:r>
              <a:rPr lang="zh-CN" altLang="en-US" dirty="0" smtClean="0"/>
              <a:t>通过语言提供的属性来包括，便于文档管理、易于理解和</a:t>
            </a:r>
            <a:r>
              <a:rPr lang="zh-CN" altLang="en-US" dirty="0"/>
              <a:t>设计重用。</a:t>
            </a:r>
          </a:p>
        </p:txBody>
      </p:sp>
    </p:spTree>
    <p:extLst>
      <p:ext uri="{BB962C8B-B14F-4D97-AF65-F5344CB8AC3E}">
        <p14:creationId xmlns="" xmlns:p14="http://schemas.microsoft.com/office/powerpoint/2010/main" val="39003914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395536" y="1340768"/>
            <a:ext cx="8435280" cy="4569371"/>
          </a:xfrm>
        </p:spPr>
        <p:txBody>
          <a:bodyPr/>
          <a:lstStyle/>
          <a:p>
            <a:r>
              <a:rPr lang="en-US" altLang="zh-CN" dirty="0"/>
              <a:t>Verilog HDL </a:t>
            </a:r>
            <a:r>
              <a:rPr lang="zh-CN" altLang="en-US" dirty="0"/>
              <a:t>和</a:t>
            </a:r>
            <a:r>
              <a:rPr lang="en-US" altLang="zh-CN" dirty="0"/>
              <a:t>VHDL </a:t>
            </a:r>
            <a:r>
              <a:rPr lang="zh-CN" altLang="en-US" dirty="0"/>
              <a:t>的</a:t>
            </a:r>
            <a:r>
              <a:rPr lang="zh-CN" altLang="en-US" dirty="0" smtClean="0"/>
              <a:t>区别</a:t>
            </a:r>
            <a:endParaRPr lang="en-US" altLang="zh-CN" dirty="0" smtClean="0"/>
          </a:p>
          <a:p>
            <a:pPr lvl="1"/>
            <a:r>
              <a:rPr lang="zh-CN" altLang="en-US" dirty="0" smtClean="0"/>
              <a:t>建模</a:t>
            </a:r>
            <a:r>
              <a:rPr lang="zh-CN" altLang="en-US" dirty="0"/>
              <a:t>和抽象能力：</a:t>
            </a:r>
            <a:r>
              <a:rPr lang="en-US" altLang="zh-CN" dirty="0"/>
              <a:t>Verilog HDL</a:t>
            </a:r>
            <a:r>
              <a:rPr lang="zh-CN" altLang="en-US" dirty="0"/>
              <a:t>对于门级以下</a:t>
            </a:r>
            <a:r>
              <a:rPr lang="zh-CN" altLang="en-US" dirty="0" smtClean="0"/>
              <a:t>的描述</a:t>
            </a:r>
            <a:r>
              <a:rPr lang="zh-CN" altLang="en-US" dirty="0"/>
              <a:t>要稍微优于</a:t>
            </a:r>
            <a:r>
              <a:rPr lang="en-US" altLang="zh-CN" dirty="0" smtClean="0"/>
              <a:t>VHDL</a:t>
            </a:r>
            <a:r>
              <a:rPr lang="zh-CN" altLang="en-US" dirty="0" smtClean="0"/>
              <a:t>，</a:t>
            </a:r>
            <a:r>
              <a:rPr lang="zh-CN" altLang="en-US" dirty="0"/>
              <a:t>而</a:t>
            </a:r>
            <a:r>
              <a:rPr lang="en-US" altLang="zh-CN" dirty="0"/>
              <a:t>VHDL</a:t>
            </a:r>
            <a:r>
              <a:rPr lang="zh-CN" altLang="en-US" dirty="0"/>
              <a:t>语言的高层</a:t>
            </a:r>
            <a:r>
              <a:rPr lang="zh-CN" altLang="en-US" dirty="0" smtClean="0"/>
              <a:t>抽象</a:t>
            </a:r>
            <a:r>
              <a:rPr lang="zh-CN" altLang="en-US" dirty="0"/>
              <a:t>能力要稍优一些</a:t>
            </a:r>
            <a:r>
              <a:rPr lang="zh-CN" altLang="en-US" dirty="0" smtClean="0"/>
              <a:t>；</a:t>
            </a:r>
            <a:endParaRPr lang="en-US" altLang="zh-CN" dirty="0" smtClean="0"/>
          </a:p>
          <a:p>
            <a:pPr lvl="1"/>
            <a:r>
              <a:rPr lang="zh-CN" altLang="en-US" dirty="0" smtClean="0"/>
              <a:t>数据类型</a:t>
            </a:r>
            <a:r>
              <a:rPr lang="zh-CN" altLang="en-US" dirty="0"/>
              <a:t>：</a:t>
            </a:r>
            <a:r>
              <a:rPr lang="en-US" altLang="zh-CN" dirty="0"/>
              <a:t>Verilog</a:t>
            </a:r>
            <a:r>
              <a:rPr lang="zh-CN" altLang="en-US" dirty="0"/>
              <a:t>的数据类型都由语言本身</a:t>
            </a:r>
            <a:r>
              <a:rPr lang="zh-CN" altLang="en-US" dirty="0" smtClean="0"/>
              <a:t>定义</a:t>
            </a:r>
            <a:r>
              <a:rPr lang="zh-CN" altLang="en-US" dirty="0"/>
              <a:t>，并且含有专门描述连线等的类型</a:t>
            </a:r>
            <a:r>
              <a:rPr lang="zh-CN" altLang="en-US" dirty="0" smtClean="0"/>
              <a:t>，而</a:t>
            </a:r>
            <a:r>
              <a:rPr lang="en-US" altLang="zh-CN" dirty="0" smtClean="0"/>
              <a:t>VHDL</a:t>
            </a:r>
            <a:r>
              <a:rPr lang="zh-CN" altLang="en-US" dirty="0" smtClean="0"/>
              <a:t>含有</a:t>
            </a:r>
            <a:r>
              <a:rPr lang="zh-CN" altLang="en-US" dirty="0"/>
              <a:t>大量的内置数据类型和用户自定义类型</a:t>
            </a:r>
            <a:r>
              <a:rPr lang="zh-CN" altLang="en-US" dirty="0" smtClean="0"/>
              <a:t>；</a:t>
            </a:r>
            <a:endParaRPr lang="en-US" altLang="zh-CN" dirty="0" smtClean="0"/>
          </a:p>
          <a:p>
            <a:pPr lvl="1"/>
            <a:r>
              <a:rPr lang="zh-CN" altLang="en-US" dirty="0" smtClean="0"/>
              <a:t>易学</a:t>
            </a:r>
            <a:r>
              <a:rPr lang="zh-CN" altLang="en-US" dirty="0"/>
              <a:t>习性：</a:t>
            </a:r>
            <a:r>
              <a:rPr lang="en-US" altLang="zh-CN" dirty="0"/>
              <a:t>Verilog</a:t>
            </a:r>
            <a:r>
              <a:rPr lang="zh-CN" altLang="en-US" dirty="0"/>
              <a:t>直接面向硬件结构，因此</a:t>
            </a:r>
            <a:r>
              <a:rPr lang="zh-CN" altLang="en-US" dirty="0" smtClean="0"/>
              <a:t>比较容易</a:t>
            </a:r>
            <a:r>
              <a:rPr lang="zh-CN" altLang="en-US" dirty="0"/>
              <a:t>起步；</a:t>
            </a:r>
            <a:r>
              <a:rPr lang="en-US" altLang="zh-CN" dirty="0"/>
              <a:t>VHDL</a:t>
            </a:r>
            <a:r>
              <a:rPr lang="zh-CN" altLang="en-US" dirty="0"/>
              <a:t>强大的系统抽象能力就显得</a:t>
            </a:r>
            <a:r>
              <a:rPr lang="zh-CN" altLang="en-US" dirty="0" smtClean="0"/>
              <a:t>不够</a:t>
            </a:r>
            <a:r>
              <a:rPr lang="zh-CN" altLang="en-US" dirty="0"/>
              <a:t>直观；</a:t>
            </a:r>
          </a:p>
        </p:txBody>
      </p:sp>
    </p:spTree>
    <p:extLst>
      <p:ext uri="{BB962C8B-B14F-4D97-AF65-F5344CB8AC3E}">
        <p14:creationId xmlns="" xmlns:p14="http://schemas.microsoft.com/office/powerpoint/2010/main" val="26681629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395536" y="1340768"/>
            <a:ext cx="8435280" cy="4569371"/>
          </a:xfrm>
        </p:spPr>
        <p:txBody>
          <a:bodyPr/>
          <a:lstStyle/>
          <a:p>
            <a:r>
              <a:rPr lang="en-US" altLang="zh-CN" dirty="0"/>
              <a:t>Verilog HDL </a:t>
            </a:r>
            <a:r>
              <a:rPr lang="zh-CN" altLang="en-US" dirty="0"/>
              <a:t>和</a:t>
            </a:r>
            <a:r>
              <a:rPr lang="en-US" altLang="zh-CN" dirty="0"/>
              <a:t>VHDL </a:t>
            </a:r>
            <a:r>
              <a:rPr lang="zh-CN" altLang="en-US" dirty="0"/>
              <a:t>的</a:t>
            </a:r>
            <a:r>
              <a:rPr lang="zh-CN" altLang="en-US" dirty="0" smtClean="0"/>
              <a:t>区别</a:t>
            </a:r>
            <a:endParaRPr lang="en-US" altLang="zh-CN" dirty="0" smtClean="0"/>
          </a:p>
          <a:p>
            <a:pPr lvl="1"/>
            <a:r>
              <a:rPr lang="zh-CN" altLang="en-US" dirty="0" smtClean="0"/>
              <a:t>设计</a:t>
            </a:r>
            <a:r>
              <a:rPr lang="zh-CN" altLang="en-US" dirty="0"/>
              <a:t>的可重用性：</a:t>
            </a:r>
            <a:r>
              <a:rPr lang="en-US" altLang="zh-CN" dirty="0"/>
              <a:t>VHDL</a:t>
            </a:r>
            <a:r>
              <a:rPr lang="zh-CN" altLang="en-US" dirty="0"/>
              <a:t>具有包（</a:t>
            </a:r>
            <a:r>
              <a:rPr lang="en-US" altLang="zh-CN" dirty="0"/>
              <a:t>package</a:t>
            </a:r>
            <a:r>
              <a:rPr lang="zh-CN" altLang="en-US" dirty="0"/>
              <a:t>）的</a:t>
            </a:r>
            <a:r>
              <a:rPr lang="zh-CN" altLang="en-US" dirty="0" smtClean="0"/>
              <a:t>概念</a:t>
            </a:r>
            <a:r>
              <a:rPr lang="zh-CN" altLang="en-US" dirty="0"/>
              <a:t>，设计模块的可重用性是十分简单和自然的</a:t>
            </a:r>
            <a:r>
              <a:rPr lang="zh-CN" altLang="en-US" dirty="0" smtClean="0"/>
              <a:t>；</a:t>
            </a:r>
            <a:r>
              <a:rPr lang="en-US" altLang="zh-CN" dirty="0" smtClean="0"/>
              <a:t>Verilog</a:t>
            </a:r>
            <a:r>
              <a:rPr lang="zh-CN" altLang="en-US" dirty="0"/>
              <a:t>没有</a:t>
            </a:r>
            <a:r>
              <a:rPr lang="en-US" altLang="zh-CN" dirty="0"/>
              <a:t>package</a:t>
            </a:r>
            <a:r>
              <a:rPr lang="zh-CN" altLang="en-US" dirty="0"/>
              <a:t>的概念，需要使用</a:t>
            </a:r>
            <a:r>
              <a:rPr lang="en-US" altLang="zh-CN" dirty="0"/>
              <a:t>`</a:t>
            </a:r>
            <a:r>
              <a:rPr lang="en-US" altLang="zh-CN" dirty="0" smtClean="0"/>
              <a:t>include</a:t>
            </a:r>
            <a:r>
              <a:rPr lang="zh-CN" altLang="en-US" dirty="0" smtClean="0"/>
              <a:t>编译</a:t>
            </a:r>
            <a:r>
              <a:rPr lang="zh-CN" altLang="en-US" dirty="0"/>
              <a:t>指令实现函数和过程的重用</a:t>
            </a:r>
            <a:r>
              <a:rPr lang="zh-CN" altLang="en-US" dirty="0" smtClean="0"/>
              <a:t>；</a:t>
            </a:r>
            <a:endParaRPr lang="en-US" altLang="zh-CN" dirty="0" smtClean="0"/>
          </a:p>
          <a:p>
            <a:pPr lvl="1"/>
            <a:r>
              <a:rPr lang="zh-CN" altLang="en-US" dirty="0" smtClean="0"/>
              <a:t>程序</a:t>
            </a:r>
            <a:r>
              <a:rPr lang="zh-CN" altLang="en-US" dirty="0"/>
              <a:t>的可读性：</a:t>
            </a:r>
            <a:r>
              <a:rPr lang="en-US" altLang="zh-CN" dirty="0"/>
              <a:t>VHDL</a:t>
            </a:r>
            <a:r>
              <a:rPr lang="zh-CN" altLang="en-US" dirty="0"/>
              <a:t>脱胎于美国军方的</a:t>
            </a:r>
            <a:r>
              <a:rPr lang="en-US" altLang="zh-CN" dirty="0"/>
              <a:t>Ada</a:t>
            </a:r>
            <a:r>
              <a:rPr lang="zh-CN" altLang="en-US" dirty="0" smtClean="0"/>
              <a:t>语言</a:t>
            </a:r>
            <a:r>
              <a:rPr lang="zh-CN" altLang="en-US" dirty="0"/>
              <a:t>，语言规范十分严谨，甚至于繁琐，但是</a:t>
            </a:r>
            <a:r>
              <a:rPr lang="zh-CN" altLang="en-US" dirty="0" smtClean="0"/>
              <a:t>可读性</a:t>
            </a:r>
            <a:r>
              <a:rPr lang="zh-CN" altLang="en-US" dirty="0"/>
              <a:t>却十分好；</a:t>
            </a:r>
            <a:r>
              <a:rPr lang="en-US" altLang="zh-CN" dirty="0"/>
              <a:t>Verilog</a:t>
            </a:r>
            <a:r>
              <a:rPr lang="zh-CN" altLang="en-US" dirty="0"/>
              <a:t>同时具有</a:t>
            </a:r>
            <a:r>
              <a:rPr lang="en-US" altLang="zh-CN" dirty="0"/>
              <a:t>C</a:t>
            </a:r>
            <a:r>
              <a:rPr lang="zh-CN" altLang="en-US" dirty="0"/>
              <a:t>和</a:t>
            </a:r>
            <a:r>
              <a:rPr lang="en-US" altLang="zh-CN" dirty="0"/>
              <a:t>Ada</a:t>
            </a:r>
            <a:r>
              <a:rPr lang="zh-CN" altLang="en-US" dirty="0"/>
              <a:t>的</a:t>
            </a:r>
            <a:r>
              <a:rPr lang="zh-CN" altLang="en-US" dirty="0" smtClean="0"/>
              <a:t>特点</a:t>
            </a:r>
            <a:r>
              <a:rPr lang="zh-CN" altLang="en-US" dirty="0"/>
              <a:t>，</a:t>
            </a:r>
            <a:r>
              <a:rPr lang="zh-CN" altLang="en-US" dirty="0" smtClean="0"/>
              <a:t>结构</a:t>
            </a:r>
            <a:r>
              <a:rPr lang="zh-CN" altLang="en-US" dirty="0"/>
              <a:t>比较灵活。</a:t>
            </a:r>
          </a:p>
        </p:txBody>
      </p:sp>
    </p:spTree>
    <p:extLst>
      <p:ext uri="{BB962C8B-B14F-4D97-AF65-F5344CB8AC3E}">
        <p14:creationId xmlns="" xmlns:p14="http://schemas.microsoft.com/office/powerpoint/2010/main" val="2338969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1022模板</Template>
  <TotalTime>22403</TotalTime>
  <Words>2317</Words>
  <Application>Microsoft Office PowerPoint</Application>
  <PresentationFormat>全屏显示(4:3)</PresentationFormat>
  <Paragraphs>678</Paragraphs>
  <Slides>60</Slides>
  <Notes>13</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60</vt:i4>
      </vt:variant>
    </vt:vector>
  </HeadingPairs>
  <TitlesOfParts>
    <vt:vector size="64" baseType="lpstr">
      <vt:lpstr>母板</vt:lpstr>
      <vt:lpstr>1_母板</vt:lpstr>
      <vt:lpstr>Image</vt:lpstr>
      <vt:lpstr>Picture</vt:lpstr>
      <vt:lpstr>幻灯片 1</vt:lpstr>
      <vt:lpstr>硬件描述语言简介</vt:lpstr>
      <vt:lpstr>硬件描述语言简介</vt:lpstr>
      <vt:lpstr>概述</vt:lpstr>
      <vt:lpstr>概述</vt:lpstr>
      <vt:lpstr>概述</vt:lpstr>
      <vt:lpstr>概述</vt:lpstr>
      <vt:lpstr>概述</vt:lpstr>
      <vt:lpstr>概述</vt:lpstr>
      <vt:lpstr>概述</vt:lpstr>
      <vt:lpstr>概述</vt:lpstr>
      <vt:lpstr>概述</vt:lpstr>
      <vt:lpstr>概述</vt:lpstr>
      <vt:lpstr>硬件描述语言简介</vt:lpstr>
      <vt:lpstr>Verilog HDL简介</vt:lpstr>
      <vt:lpstr>Verilog HDL简介</vt:lpstr>
      <vt:lpstr>Verilog HDL简介</vt:lpstr>
      <vt:lpstr>Verilog HDL简介</vt:lpstr>
      <vt:lpstr>Verilog HDL简介</vt:lpstr>
      <vt:lpstr>Verilog HDL简介</vt:lpstr>
      <vt:lpstr>Verilog HDL简介</vt:lpstr>
      <vt:lpstr>Verilog HDL简介</vt:lpstr>
      <vt:lpstr>Verilog HDL简介</vt:lpstr>
      <vt:lpstr>Verilog HDL简介</vt:lpstr>
      <vt:lpstr>Verilog HDL简介</vt:lpstr>
      <vt:lpstr>Verilog HDL简介</vt:lpstr>
      <vt:lpstr>模块的结构</vt:lpstr>
      <vt:lpstr>模块的结构</vt:lpstr>
      <vt:lpstr>模块的结构</vt:lpstr>
      <vt:lpstr>模块的结构</vt:lpstr>
      <vt:lpstr>模块的结构</vt:lpstr>
      <vt:lpstr>数据类型</vt:lpstr>
      <vt:lpstr>数据类型</vt:lpstr>
      <vt:lpstr>数据类型</vt:lpstr>
      <vt:lpstr>数据类型</vt:lpstr>
      <vt:lpstr>数据类型</vt:lpstr>
      <vt:lpstr>数据类型</vt:lpstr>
      <vt:lpstr>运算符</vt:lpstr>
      <vt:lpstr>运算符</vt:lpstr>
      <vt:lpstr>运算符</vt:lpstr>
      <vt:lpstr>运算符</vt:lpstr>
      <vt:lpstr>赋值语句</vt:lpstr>
      <vt:lpstr>赋值语句</vt:lpstr>
      <vt:lpstr>赋值语句</vt:lpstr>
      <vt:lpstr>块语句</vt:lpstr>
      <vt:lpstr>赋值语句和块语句    </vt:lpstr>
      <vt:lpstr>条件语句</vt:lpstr>
      <vt:lpstr>多路分支语句</vt:lpstr>
      <vt:lpstr>结构语句</vt:lpstr>
      <vt:lpstr>结构语句</vt:lpstr>
      <vt:lpstr>结构语句</vt:lpstr>
      <vt:lpstr>结构语句</vt:lpstr>
      <vt:lpstr>结构语句</vt:lpstr>
      <vt:lpstr>结构语句</vt:lpstr>
      <vt:lpstr>结构语句</vt:lpstr>
      <vt:lpstr>结构语句</vt:lpstr>
      <vt:lpstr>结构语句</vt:lpstr>
      <vt:lpstr>硬件描述语言简介</vt:lpstr>
      <vt:lpstr>幻灯片 59</vt:lpstr>
      <vt:lpstr>幻灯片 60</vt:lpstr>
    </vt:vector>
  </TitlesOfParts>
  <Company>中国石油大学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[李文明]</cp:lastModifiedBy>
  <cp:revision>1360</cp:revision>
  <dcterms:created xsi:type="dcterms:W3CDTF">2010-09-19T02:42:02Z</dcterms:created>
  <dcterms:modified xsi:type="dcterms:W3CDTF">2017-09-25T03:19:12Z</dcterms:modified>
</cp:coreProperties>
</file>