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9" r:id="rId2"/>
  </p:sldMasterIdLst>
  <p:notesMasterIdLst>
    <p:notesMasterId r:id="rId18"/>
  </p:notesMasterIdLst>
  <p:handoutMasterIdLst>
    <p:handoutMasterId r:id="rId19"/>
  </p:handoutMasterIdLst>
  <p:sldIdLst>
    <p:sldId id="260" r:id="rId3"/>
    <p:sldId id="259" r:id="rId4"/>
    <p:sldId id="284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86" r:id="rId14"/>
    <p:sldId id="287" r:id="rId15"/>
    <p:sldId id="288" r:id="rId16"/>
    <p:sldId id="289" r:id="rId17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yj" initials="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FF"/>
    <a:srgbClr val="FFFFFF"/>
    <a:srgbClr val="000066"/>
    <a:srgbClr val="800000"/>
    <a:srgbClr val="FF9966"/>
    <a:srgbClr val="800080"/>
    <a:srgbClr val="FF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 autoAdjust="0"/>
    <p:restoredTop sz="93095" autoAdjust="0"/>
  </p:normalViewPr>
  <p:slideViewPr>
    <p:cSldViewPr>
      <p:cViewPr varScale="1">
        <p:scale>
          <a:sx n="84" d="100"/>
          <a:sy n="84" d="100"/>
        </p:scale>
        <p:origin x="60" y="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>
      <p:cViewPr>
        <p:scale>
          <a:sx n="100" d="100"/>
          <a:sy n="100" d="100"/>
        </p:scale>
        <p:origin x="-1692" y="283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7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79B23BF-03EC-4E9D-A6FA-68DF73318138}" type="datetimeFigureOut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6803E0-46B2-4269-B08E-86934989A3F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496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D23254-FAAC-477C-81ED-F5C9A35077E4}" type="datetimeFigureOut">
              <a:rPr lang="zh-CN" altLang="en-US"/>
              <a:pPr/>
              <a:t>2017/11/14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E163BE-32E2-4A0C-9191-C0BCCE5177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094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036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27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708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853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851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081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850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950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91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923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06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7113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7048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163BE-32E2-4A0C-9191-C0BCCE517763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69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photo.tlw.cn/7/JPEG/Vol_113/ER004_L.htm" TargetMode="External"/><Relationship Id="rId13" Type="http://schemas.openxmlformats.org/officeDocument/2006/relationships/image" Target="../media/image14.jpeg"/><Relationship Id="rId18" Type="http://schemas.openxmlformats.org/officeDocument/2006/relationships/hyperlink" Target="http://photo.tlw.cn/5/JPEG640/087/151_200/DP151_L.htm" TargetMode="External"/><Relationship Id="rId3" Type="http://schemas.openxmlformats.org/officeDocument/2006/relationships/image" Target="../media/image9.jpeg"/><Relationship Id="rId21" Type="http://schemas.openxmlformats.org/officeDocument/2006/relationships/image" Target="../media/image4.jpeg"/><Relationship Id="rId7" Type="http://schemas.openxmlformats.org/officeDocument/2006/relationships/image" Target="../media/image12.jpeg"/><Relationship Id="rId12" Type="http://schemas.openxmlformats.org/officeDocument/2006/relationships/hyperlink" Target="http://photo.tlw.cn/5/JPEG640/097/001_050/DZ006_L.htm" TargetMode="External"/><Relationship Id="rId17" Type="http://schemas.openxmlformats.org/officeDocument/2006/relationships/image" Target="../media/image5.jpeg"/><Relationship Id="rId2" Type="http://schemas.openxmlformats.org/officeDocument/2006/relationships/hyperlink" Target="http://photo.tlw.cn/7/JPEG/Vol_117/EV163_L.htm" TargetMode="External"/><Relationship Id="rId16" Type="http://schemas.openxmlformats.org/officeDocument/2006/relationships/hyperlink" Target="http://photo.tlw.cn/7/JPEG/Vol_113/ER147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hoto.tlw.cn/7/JPEG/Vol_126/FE088_L.htm" TargetMode="External"/><Relationship Id="rId11" Type="http://schemas.openxmlformats.org/officeDocument/2006/relationships/image" Target="../media/image13.jpeg"/><Relationship Id="rId5" Type="http://schemas.openxmlformats.org/officeDocument/2006/relationships/image" Target="../media/image11.jpeg"/><Relationship Id="rId15" Type="http://schemas.openxmlformats.org/officeDocument/2006/relationships/image" Target="../media/image3.jpeg"/><Relationship Id="rId10" Type="http://schemas.openxmlformats.org/officeDocument/2006/relationships/hyperlink" Target="http://photo.tlw.cn/5/JPEG640/087/151_200/DP172_L.htm" TargetMode="External"/><Relationship Id="rId19" Type="http://schemas.openxmlformats.org/officeDocument/2006/relationships/image" Target="../media/image6.jpeg"/><Relationship Id="rId4" Type="http://schemas.openxmlformats.org/officeDocument/2006/relationships/image" Target="../media/image10.jpeg"/><Relationship Id="rId9" Type="http://schemas.openxmlformats.org/officeDocument/2006/relationships/image" Target="../media/image2.jpeg"/><Relationship Id="rId14" Type="http://schemas.openxmlformats.org/officeDocument/2006/relationships/hyperlink" Target="http://photo.tlw.cn/2/JPEG640/033/001_050/AH016_L.htm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photo.tlw.cn/7/JPEG/Vol_113/ER004_L.htm" TargetMode="External"/><Relationship Id="rId13" Type="http://schemas.openxmlformats.org/officeDocument/2006/relationships/image" Target="../media/image14.jpeg"/><Relationship Id="rId18" Type="http://schemas.openxmlformats.org/officeDocument/2006/relationships/hyperlink" Target="http://photo.tlw.cn/5/JPEG640/087/151_200/DP151_L.htm" TargetMode="External"/><Relationship Id="rId3" Type="http://schemas.openxmlformats.org/officeDocument/2006/relationships/image" Target="../media/image9.jpeg"/><Relationship Id="rId21" Type="http://schemas.openxmlformats.org/officeDocument/2006/relationships/image" Target="../media/image4.jpeg"/><Relationship Id="rId7" Type="http://schemas.openxmlformats.org/officeDocument/2006/relationships/image" Target="../media/image12.jpeg"/><Relationship Id="rId12" Type="http://schemas.openxmlformats.org/officeDocument/2006/relationships/hyperlink" Target="http://photo.tlw.cn/5/JPEG640/097/001_050/DZ006_L.htm" TargetMode="External"/><Relationship Id="rId17" Type="http://schemas.openxmlformats.org/officeDocument/2006/relationships/image" Target="../media/image5.jpeg"/><Relationship Id="rId2" Type="http://schemas.openxmlformats.org/officeDocument/2006/relationships/hyperlink" Target="http://photo.tlw.cn/7/JPEG/Vol_117/EV163_L.htm" TargetMode="External"/><Relationship Id="rId16" Type="http://schemas.openxmlformats.org/officeDocument/2006/relationships/hyperlink" Target="http://photo.tlw.cn/7/JPEG/Vol_113/ER147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photo.tlw.cn/7/JPEG/Vol_126/FE088_L.htm" TargetMode="External"/><Relationship Id="rId11" Type="http://schemas.openxmlformats.org/officeDocument/2006/relationships/image" Target="../media/image13.jpeg"/><Relationship Id="rId5" Type="http://schemas.openxmlformats.org/officeDocument/2006/relationships/image" Target="../media/image11.jpeg"/><Relationship Id="rId15" Type="http://schemas.openxmlformats.org/officeDocument/2006/relationships/image" Target="../media/image3.jpeg"/><Relationship Id="rId10" Type="http://schemas.openxmlformats.org/officeDocument/2006/relationships/hyperlink" Target="http://photo.tlw.cn/5/JPEG640/087/151_200/DP172_L.htm" TargetMode="External"/><Relationship Id="rId19" Type="http://schemas.openxmlformats.org/officeDocument/2006/relationships/image" Target="../media/image6.jpeg"/><Relationship Id="rId4" Type="http://schemas.openxmlformats.org/officeDocument/2006/relationships/image" Target="../media/image10.jpeg"/><Relationship Id="rId9" Type="http://schemas.openxmlformats.org/officeDocument/2006/relationships/image" Target="../media/image2.jpeg"/><Relationship Id="rId14" Type="http://schemas.openxmlformats.org/officeDocument/2006/relationships/hyperlink" Target="http://photo.tlw.cn/2/JPEG640/033/001_050/AH016_L.htm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V163_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5125"/>
            <a:ext cx="8636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上标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91440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CAS_logo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-26988"/>
            <a:ext cx="3059112" cy="93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E088_T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5437188"/>
            <a:ext cx="16573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ER004_T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437188"/>
            <a:ext cx="8651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P172_T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DZ006_T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H016_T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437188"/>
            <a:ext cx="15113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R147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437188"/>
            <a:ext cx="8651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DP151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EV032_T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437188"/>
            <a:ext cx="8636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70663"/>
            <a:ext cx="9144000" cy="2873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BCD4E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0"/>
          <p:cNvSpPr>
            <a:spLocks noChangeArrowheads="1"/>
          </p:cNvSpPr>
          <p:nvPr/>
        </p:nvSpPr>
        <p:spPr bwMode="auto">
          <a:xfrm>
            <a:off x="1187450" y="979488"/>
            <a:ext cx="795655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2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0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0"/>
          <p:cNvGrpSpPr>
            <a:grpSpLocks/>
          </p:cNvGrpSpPr>
          <p:nvPr/>
        </p:nvGrpSpPr>
        <p:grpSpPr bwMode="auto">
          <a:xfrm>
            <a:off x="0" y="-26988"/>
            <a:ext cx="9144000" cy="6884988"/>
            <a:chOff x="0" y="-17"/>
            <a:chExt cx="5760" cy="4337"/>
          </a:xfrm>
        </p:grpSpPr>
        <p:pic>
          <p:nvPicPr>
            <p:cNvPr id="3" name="Picture 1" descr="EV163_T">
              <a:hlinkClick r:id="rId2"/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30"/>
              <a:ext cx="544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2" descr="上标题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4"/>
              <a:ext cx="5760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 descr="CAS_logo"/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" y="-17"/>
              <a:ext cx="1927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FE088_T">
              <a:hlinkClick r:id="rId6"/>
            </p:cNvPr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3425"/>
              <a:ext cx="1044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 descr="ER004_T">
              <a:hlinkClick r:id="rId8"/>
            </p:cNvPr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3425"/>
              <a:ext cx="545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DP172_T">
              <a:hlinkClick r:id="rId10"/>
            </p:cNvPr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DZ006_T">
              <a:hlinkClick r:id="rId12"/>
            </p:cNvPr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AH016_T">
              <a:hlinkClick r:id="rId14"/>
            </p:cNvPr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3425"/>
              <a:ext cx="952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 descr="ER147_T">
              <a:hlinkClick r:id="rId16"/>
            </p:cNvPr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3425"/>
              <a:ext cx="545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DP151_T">
              <a:hlinkClick r:id="rId18"/>
            </p:cNvPr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" descr="EV032_T">
              <a:hlinkClick r:id="rId20"/>
            </p:cNvPr>
            <p:cNvPicPr>
              <a:picLocks noChangeAspect="1" noChangeArrowheads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3425"/>
              <a:ext cx="54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0" y="4139"/>
              <a:ext cx="5760" cy="18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CD4E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" name="Rectangle 0"/>
          <p:cNvSpPr>
            <a:spLocks noChangeArrowheads="1"/>
          </p:cNvSpPr>
          <p:nvPr/>
        </p:nvSpPr>
        <p:spPr bwMode="auto">
          <a:xfrm>
            <a:off x="1187450" y="979488"/>
            <a:ext cx="795655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417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73" y="1340768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48863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559364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7278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57539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7603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64052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9042227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92088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6937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1pPr>
            <a:lvl2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2pPr>
            <a:lvl3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3pPr>
            <a:lvl4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4pPr>
            <a:lvl5pPr>
              <a:lnSpc>
                <a:spcPct val="110000"/>
              </a:lnSpc>
              <a:defRPr baseline="0">
                <a:latin typeface="Times New Roman" pitchFamily="18" charset="0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16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466822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4152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2386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636912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800" b="1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28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44824"/>
            <a:ext cx="4038600" cy="428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4482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84586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84482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84586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3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11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302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978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hyperlink" Target="http://photo.tlw.cn/2/JPEG640/033/001_050/AH016_L.htm" TargetMode="External"/><Relationship Id="rId26" Type="http://schemas.openxmlformats.org/officeDocument/2006/relationships/image" Target="../media/image7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jpeg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photo.tlw.cn/7/JPEG/Vol_113/ER004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hyperlink" Target="http://photo.tlw.cn/5/JPEG640/087/151_200/DP151_L.htm" TargetMode="Externa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Relationship Id="rId22" Type="http://schemas.openxmlformats.org/officeDocument/2006/relationships/hyperlink" Target="http://photo.tlw.cn/7/JPEG/Vol_113/ER147_L.htm" TargetMode="External"/><Relationship Id="rId27" Type="http://schemas.openxmlformats.org/officeDocument/2006/relationships/image" Target="../media/image8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18" Type="http://schemas.openxmlformats.org/officeDocument/2006/relationships/hyperlink" Target="http://photo.tlw.cn/2/JPEG640/033/001_050/AH016_L.htm" TargetMode="External"/><Relationship Id="rId26" Type="http://schemas.openxmlformats.org/officeDocument/2006/relationships/image" Target="../media/image7.jpe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2.jpeg"/><Relationship Id="rId25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photo.tlw.cn/7/JPEG/Vol_113/ER004_L.htm" TargetMode="External"/><Relationship Id="rId20" Type="http://schemas.openxmlformats.org/officeDocument/2006/relationships/hyperlink" Target="http://photo.tlw.cn/7/JPEG/Vol_117/EV032_L.htm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hyperlink" Target="http://photo.tlw.cn/5/JPEG640/087/151_200/DP151_L.htm" TargetMode="Externa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2.bin"/><Relationship Id="rId22" Type="http://schemas.openxmlformats.org/officeDocument/2006/relationships/hyperlink" Target="http://photo.tlw.cn/7/JPEG/Vol_113/ER147_L.htm" TargetMode="External"/><Relationship Id="rId27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8"/>
          <p:cNvSpPr>
            <a:spLocks noChangeArrowheads="1"/>
          </p:cNvSpPr>
          <p:nvPr/>
        </p:nvSpPr>
        <p:spPr bwMode="auto">
          <a:xfrm>
            <a:off x="2122488" y="0"/>
            <a:ext cx="3241675" cy="539750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2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144463" y="66675"/>
          <a:ext cx="198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" name="Image" r:id="rId14" imgW="11881398" imgH="3303918" progId="">
                  <p:embed/>
                </p:oleObj>
              </mc:Choice>
              <mc:Fallback>
                <p:oleObj name="Image" r:id="rId14" imgW="11881398" imgH="3303918" progId="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66675"/>
                        <a:ext cx="1981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333" name="Text Box 45"/>
          <p:cNvSpPr txBox="1">
            <a:spLocks noChangeArrowheads="1"/>
          </p:cNvSpPr>
          <p:nvPr/>
        </p:nvSpPr>
        <p:spPr bwMode="auto">
          <a:xfrm>
            <a:off x="323850" y="65389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653BC012-0DAF-4B88-8AEA-275F58C3AAE7}" type="slidenum">
              <a:rPr kumimoji="0" lang="en-US" altLang="zh-CN" sz="1200">
                <a:solidFill>
                  <a:schemeClr val="accent2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kumimoji="0" lang="en-US" altLang="zh-CN" sz="1200">
              <a:solidFill>
                <a:schemeClr val="accent2"/>
              </a:solidFill>
            </a:endParaRPr>
          </a:p>
        </p:txBody>
      </p:sp>
      <p:pic>
        <p:nvPicPr>
          <p:cNvPr id="1030" name="Picture 46" descr="ER004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47" descr="AH016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0"/>
            <a:ext cx="719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48" descr="EV032_T">
            <a:hlinkClick r:id="rId20"/>
          </p:cNvPr>
          <p:cNvPicPr preferRelativeResize="0"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0"/>
            <a:ext cx="411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1" descr="ER147_T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048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52" descr="DP151_T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031" descr="gseabor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7191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032" descr="optics1"/>
          <p:cNvPicPr preferRelativeResize="0"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0"/>
            <a:ext cx="9064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"/>
          <p:cNvSpPr>
            <a:spLocks noChangeArrowheads="1"/>
          </p:cNvSpPr>
          <p:nvPr/>
        </p:nvSpPr>
        <p:spPr bwMode="auto">
          <a:xfrm>
            <a:off x="2122488" y="0"/>
            <a:ext cx="3241675" cy="539750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3333CC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pSp>
        <p:nvGrpSpPr>
          <p:cNvPr id="4099" name="Group 4"/>
          <p:cNvGrpSpPr>
            <a:grpSpLocks/>
          </p:cNvGrpSpPr>
          <p:nvPr/>
        </p:nvGrpSpPr>
        <p:grpSpPr bwMode="auto">
          <a:xfrm>
            <a:off x="468313" y="1916113"/>
            <a:ext cx="8458200" cy="4572000"/>
            <a:chOff x="144" y="480"/>
            <a:chExt cx="5424" cy="3840"/>
          </a:xfrm>
        </p:grpSpPr>
        <p:sp>
          <p:nvSpPr>
            <p:cNvPr id="4110" name="Rectangle 5"/>
            <p:cNvSpPr>
              <a:spLocks noChangeArrowheads="1"/>
            </p:cNvSpPr>
            <p:nvPr/>
          </p:nvSpPr>
          <p:spPr bwMode="auto">
            <a:xfrm>
              <a:off x="5520" y="480"/>
              <a:ext cx="48" cy="38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1" name="Rectangle 6"/>
            <p:cNvSpPr>
              <a:spLocks noChangeArrowheads="1"/>
            </p:cNvSpPr>
            <p:nvPr/>
          </p:nvSpPr>
          <p:spPr bwMode="auto">
            <a:xfrm>
              <a:off x="5328" y="768"/>
              <a:ext cx="48" cy="35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2" name="Rectangle 7"/>
            <p:cNvSpPr>
              <a:spLocks noChangeArrowheads="1"/>
            </p:cNvSpPr>
            <p:nvPr/>
          </p:nvSpPr>
          <p:spPr bwMode="auto">
            <a:xfrm>
              <a:off x="5136" y="1056"/>
              <a:ext cx="48" cy="32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3" name="Rectangle 8"/>
            <p:cNvSpPr>
              <a:spLocks noChangeArrowheads="1"/>
            </p:cNvSpPr>
            <p:nvPr/>
          </p:nvSpPr>
          <p:spPr bwMode="auto">
            <a:xfrm>
              <a:off x="4944" y="1296"/>
              <a:ext cx="48" cy="3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4" name="Rectangle 9"/>
            <p:cNvSpPr>
              <a:spLocks noChangeArrowheads="1"/>
            </p:cNvSpPr>
            <p:nvPr/>
          </p:nvSpPr>
          <p:spPr bwMode="auto">
            <a:xfrm>
              <a:off x="4752" y="1536"/>
              <a:ext cx="54" cy="27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5" name="Rectangle 10"/>
            <p:cNvSpPr>
              <a:spLocks noChangeArrowheads="1"/>
            </p:cNvSpPr>
            <p:nvPr/>
          </p:nvSpPr>
          <p:spPr bwMode="auto">
            <a:xfrm>
              <a:off x="4560" y="1584"/>
              <a:ext cx="48" cy="27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6" name="Rectangle 11"/>
            <p:cNvSpPr>
              <a:spLocks noChangeArrowheads="1"/>
            </p:cNvSpPr>
            <p:nvPr/>
          </p:nvSpPr>
          <p:spPr bwMode="auto">
            <a:xfrm>
              <a:off x="4368" y="1680"/>
              <a:ext cx="48" cy="26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7" name="Rectangle 12"/>
            <p:cNvSpPr>
              <a:spLocks noChangeArrowheads="1"/>
            </p:cNvSpPr>
            <p:nvPr/>
          </p:nvSpPr>
          <p:spPr bwMode="auto">
            <a:xfrm>
              <a:off x="4176" y="1920"/>
              <a:ext cx="48" cy="24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8" name="Rectangle 13"/>
            <p:cNvSpPr>
              <a:spLocks noChangeArrowheads="1"/>
            </p:cNvSpPr>
            <p:nvPr/>
          </p:nvSpPr>
          <p:spPr bwMode="auto">
            <a:xfrm>
              <a:off x="3984" y="2112"/>
              <a:ext cx="48" cy="22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19" name="Rectangle 14"/>
            <p:cNvSpPr>
              <a:spLocks noChangeArrowheads="1"/>
            </p:cNvSpPr>
            <p:nvPr/>
          </p:nvSpPr>
          <p:spPr bwMode="auto">
            <a:xfrm>
              <a:off x="3792" y="2256"/>
              <a:ext cx="53" cy="20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0" name="Rectangle 15"/>
            <p:cNvSpPr>
              <a:spLocks noChangeArrowheads="1"/>
            </p:cNvSpPr>
            <p:nvPr/>
          </p:nvSpPr>
          <p:spPr bwMode="auto">
            <a:xfrm>
              <a:off x="3600" y="2448"/>
              <a:ext cx="48" cy="18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1" name="Rectangle 16"/>
            <p:cNvSpPr>
              <a:spLocks noChangeArrowheads="1"/>
            </p:cNvSpPr>
            <p:nvPr/>
          </p:nvSpPr>
          <p:spPr bwMode="auto">
            <a:xfrm>
              <a:off x="3408" y="2592"/>
              <a:ext cx="48" cy="17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2" name="Rectangle 17"/>
            <p:cNvSpPr>
              <a:spLocks noChangeArrowheads="1"/>
            </p:cNvSpPr>
            <p:nvPr/>
          </p:nvSpPr>
          <p:spPr bwMode="auto">
            <a:xfrm>
              <a:off x="3216" y="2736"/>
              <a:ext cx="48" cy="15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3" name="Rectangle 18"/>
            <p:cNvSpPr>
              <a:spLocks noChangeArrowheads="1"/>
            </p:cNvSpPr>
            <p:nvPr/>
          </p:nvSpPr>
          <p:spPr bwMode="auto">
            <a:xfrm>
              <a:off x="3024" y="2880"/>
              <a:ext cx="48" cy="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4" name="Rectangle 19"/>
            <p:cNvSpPr>
              <a:spLocks noChangeArrowheads="1"/>
            </p:cNvSpPr>
            <p:nvPr/>
          </p:nvSpPr>
          <p:spPr bwMode="auto">
            <a:xfrm>
              <a:off x="2832" y="2976"/>
              <a:ext cx="53" cy="13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5" name="Rectangle 20"/>
            <p:cNvSpPr>
              <a:spLocks noChangeArrowheads="1"/>
            </p:cNvSpPr>
            <p:nvPr/>
          </p:nvSpPr>
          <p:spPr bwMode="auto">
            <a:xfrm>
              <a:off x="2640" y="3072"/>
              <a:ext cx="48" cy="12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6" name="Rectangle 21"/>
            <p:cNvSpPr>
              <a:spLocks noChangeArrowheads="1"/>
            </p:cNvSpPr>
            <p:nvPr/>
          </p:nvSpPr>
          <p:spPr bwMode="auto">
            <a:xfrm>
              <a:off x="2448" y="3168"/>
              <a:ext cx="48" cy="11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7" name="Rectangle 22"/>
            <p:cNvSpPr>
              <a:spLocks noChangeArrowheads="1"/>
            </p:cNvSpPr>
            <p:nvPr/>
          </p:nvSpPr>
          <p:spPr bwMode="auto">
            <a:xfrm>
              <a:off x="2256" y="3264"/>
              <a:ext cx="48" cy="105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8" name="Rectangle 23"/>
            <p:cNvSpPr>
              <a:spLocks noChangeArrowheads="1"/>
            </p:cNvSpPr>
            <p:nvPr/>
          </p:nvSpPr>
          <p:spPr bwMode="auto">
            <a:xfrm>
              <a:off x="2064" y="3360"/>
              <a:ext cx="48" cy="9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29" name="Rectangle 24"/>
            <p:cNvSpPr>
              <a:spLocks noChangeArrowheads="1"/>
            </p:cNvSpPr>
            <p:nvPr/>
          </p:nvSpPr>
          <p:spPr bwMode="auto">
            <a:xfrm>
              <a:off x="1872" y="3408"/>
              <a:ext cx="52" cy="91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0" name="Rectangle 25"/>
            <p:cNvSpPr>
              <a:spLocks noChangeArrowheads="1"/>
            </p:cNvSpPr>
            <p:nvPr/>
          </p:nvSpPr>
          <p:spPr bwMode="auto">
            <a:xfrm>
              <a:off x="1680" y="3504"/>
              <a:ext cx="48" cy="81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1" name="Rectangle 26"/>
            <p:cNvSpPr>
              <a:spLocks noChangeArrowheads="1"/>
            </p:cNvSpPr>
            <p:nvPr/>
          </p:nvSpPr>
          <p:spPr bwMode="auto">
            <a:xfrm>
              <a:off x="1488" y="3600"/>
              <a:ext cx="48" cy="7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2" name="Rectangle 27"/>
            <p:cNvSpPr>
              <a:spLocks noChangeArrowheads="1"/>
            </p:cNvSpPr>
            <p:nvPr/>
          </p:nvSpPr>
          <p:spPr bwMode="auto">
            <a:xfrm>
              <a:off x="1296" y="3648"/>
              <a:ext cx="48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3" name="Rectangle 28"/>
            <p:cNvSpPr>
              <a:spLocks noChangeArrowheads="1"/>
            </p:cNvSpPr>
            <p:nvPr/>
          </p:nvSpPr>
          <p:spPr bwMode="auto">
            <a:xfrm>
              <a:off x="1104" y="3744"/>
              <a:ext cx="48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4" name="Rectangle 29"/>
            <p:cNvSpPr>
              <a:spLocks noChangeArrowheads="1"/>
            </p:cNvSpPr>
            <p:nvPr/>
          </p:nvSpPr>
          <p:spPr bwMode="auto">
            <a:xfrm>
              <a:off x="912" y="3744"/>
              <a:ext cx="52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5" name="Rectangle 30"/>
            <p:cNvSpPr>
              <a:spLocks noChangeArrowheads="1"/>
            </p:cNvSpPr>
            <p:nvPr/>
          </p:nvSpPr>
          <p:spPr bwMode="auto">
            <a:xfrm>
              <a:off x="720" y="3792"/>
              <a:ext cx="48" cy="5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6" name="Rectangle 31"/>
            <p:cNvSpPr>
              <a:spLocks noChangeArrowheads="1"/>
            </p:cNvSpPr>
            <p:nvPr/>
          </p:nvSpPr>
          <p:spPr bwMode="auto">
            <a:xfrm flipH="1">
              <a:off x="528" y="3840"/>
              <a:ext cx="48" cy="4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37" name="Rectangle 32"/>
            <p:cNvSpPr>
              <a:spLocks noChangeArrowheads="1"/>
            </p:cNvSpPr>
            <p:nvPr/>
          </p:nvSpPr>
          <p:spPr bwMode="auto">
            <a:xfrm flipH="1">
              <a:off x="336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80321" name="Rectangle 33"/>
            <p:cNvSpPr>
              <a:spLocks noChangeArrowheads="1"/>
            </p:cNvSpPr>
            <p:nvPr/>
          </p:nvSpPr>
          <p:spPr bwMode="auto">
            <a:xfrm flipH="1">
              <a:off x="144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tint val="0"/>
                    <a:invGamma/>
                  </a:srgbClr>
                </a:gs>
                <a:gs pos="100000">
                  <a:srgbClr val="CCEC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aphicFrame>
        <p:nvGraphicFramePr>
          <p:cNvPr id="4100" name="Object 39"/>
          <p:cNvGraphicFramePr>
            <a:graphicFrameLocks noChangeAspect="1"/>
          </p:cNvGraphicFramePr>
          <p:nvPr/>
        </p:nvGraphicFramePr>
        <p:xfrm>
          <a:off x="144463" y="66675"/>
          <a:ext cx="198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" name="Image" r:id="rId14" imgW="11881398" imgH="3303918" progId="">
                  <p:embed/>
                </p:oleObj>
              </mc:Choice>
              <mc:Fallback>
                <p:oleObj name="Image" r:id="rId14" imgW="11881398" imgH="3303918" progId="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66675"/>
                        <a:ext cx="1981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Line 42"/>
          <p:cNvSpPr>
            <a:spLocks noChangeShapeType="1"/>
          </p:cNvSpPr>
          <p:nvPr/>
        </p:nvSpPr>
        <p:spPr bwMode="auto">
          <a:xfrm>
            <a:off x="323850" y="6524625"/>
            <a:ext cx="8640763" cy="0"/>
          </a:xfrm>
          <a:prstGeom prst="line">
            <a:avLst/>
          </a:prstGeom>
          <a:noFill/>
          <a:ln w="38100">
            <a:pattFill prst="smCheck">
              <a:fgClr>
                <a:srgbClr val="FF3300"/>
              </a:fgClr>
              <a:bgClr>
                <a:srgbClr val="FFFF00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0333" name="Text Box 45"/>
          <p:cNvSpPr txBox="1">
            <a:spLocks noChangeArrowheads="1"/>
          </p:cNvSpPr>
          <p:nvPr/>
        </p:nvSpPr>
        <p:spPr bwMode="auto">
          <a:xfrm>
            <a:off x="323850" y="65389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fld id="{DE72B69E-8D9B-4CB0-A286-49924ECBB2B9}" type="slidenum">
              <a:rPr kumimoji="0" lang="en-US" altLang="zh-CN" sz="1200">
                <a:solidFill>
                  <a:srgbClr val="3333CC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kumimoji="0" lang="en-US" altLang="zh-CN" sz="1200">
              <a:solidFill>
                <a:srgbClr val="3333CC"/>
              </a:solidFill>
            </a:endParaRPr>
          </a:p>
        </p:txBody>
      </p:sp>
      <p:pic>
        <p:nvPicPr>
          <p:cNvPr id="4103" name="Picture 46" descr="ER004_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47" descr="AH016_T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0"/>
            <a:ext cx="71913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48" descr="EV032_T">
            <a:hlinkClick r:id="rId20"/>
          </p:cNvPr>
          <p:cNvPicPr preferRelativeResize="0">
            <a:picLocks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0"/>
            <a:ext cx="411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51" descr="ER147_T">
            <a:hlinkClick r:id="rId22"/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0"/>
            <a:ext cx="4048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52" descr="DP151_T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0"/>
            <a:ext cx="4048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031" descr="gseabor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7191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032" descr="optics1"/>
          <p:cNvPicPr preferRelativeResize="0"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0"/>
            <a:ext cx="9064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ransition>
    <p:pull dir="ru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8.wmf"/><Relationship Id="rId10" Type="http://schemas.openxmlformats.org/officeDocument/2006/relationships/image" Target="../media/image27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jpe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457200" y="1700808"/>
            <a:ext cx="8229600" cy="14401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9600" dirty="0">
                <a:solidFill>
                  <a:srgbClr val="0070C0"/>
                </a:solidFill>
              </a:rPr>
              <a:t>第三次</a:t>
            </a:r>
            <a:r>
              <a:rPr lang="zh-CN" altLang="en-US" sz="9600" dirty="0" smtClean="0">
                <a:solidFill>
                  <a:srgbClr val="0070C0"/>
                </a:solidFill>
              </a:rPr>
              <a:t>测试</a:t>
            </a:r>
            <a:endParaRPr lang="zh-CN" altLang="en-US" sz="9600" dirty="0">
              <a:solidFill>
                <a:srgbClr val="0070C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67544" y="3717032"/>
            <a:ext cx="8229600" cy="136815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宋体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rgbClr val="FF0000"/>
                </a:solidFill>
              </a:rPr>
              <a:t>时间：</a:t>
            </a:r>
            <a:r>
              <a:rPr lang="en-US" altLang="zh-CN" sz="2800" dirty="0" smtClean="0">
                <a:solidFill>
                  <a:srgbClr val="FF0000"/>
                </a:solidFill>
              </a:rPr>
              <a:t>10</a:t>
            </a:r>
            <a:r>
              <a:rPr lang="zh-CN" altLang="en-US" sz="2800" dirty="0" smtClean="0">
                <a:solidFill>
                  <a:srgbClr val="FF0000"/>
                </a:solidFill>
              </a:rPr>
              <a:t>点</a:t>
            </a:r>
            <a:r>
              <a:rPr lang="en-US" altLang="zh-CN" sz="2800" dirty="0" smtClean="0">
                <a:solidFill>
                  <a:srgbClr val="FF0000"/>
                </a:solidFill>
              </a:rPr>
              <a:t>-10</a:t>
            </a:r>
            <a:r>
              <a:rPr lang="zh-CN" altLang="en-US" sz="2800" dirty="0" smtClean="0">
                <a:solidFill>
                  <a:srgbClr val="FF0000"/>
                </a:solidFill>
              </a:rPr>
              <a:t>点</a:t>
            </a:r>
            <a:r>
              <a:rPr lang="en-US" altLang="zh-CN" sz="2800" dirty="0" smtClean="0">
                <a:solidFill>
                  <a:srgbClr val="FF0000"/>
                </a:solidFill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1411"/>
    </mc:Choice>
    <mc:Fallback xmlns="">
      <p:transition advTm="3141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习题解答</a:t>
            </a:r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4"/>
          <a:stretch>
            <a:fillRect/>
          </a:stretch>
        </p:blipFill>
        <p:spPr bwMode="auto">
          <a:xfrm>
            <a:off x="2817525" y="1701279"/>
            <a:ext cx="2700338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961988" y="3572941"/>
            <a:ext cx="168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0000"/>
                </a:solidFill>
                <a:ea typeface="幼圆" panose="02010509060101010101" pitchFamily="49" charset="-122"/>
              </a:rPr>
              <a:t>CO=Q</a:t>
            </a:r>
            <a:r>
              <a:rPr kumimoji="1" lang="en-US" altLang="zh-CN" baseline="-25000">
                <a:solidFill>
                  <a:srgbClr val="000000"/>
                </a:solidFill>
                <a:ea typeface="幼圆" panose="02010509060101010101" pitchFamily="49" charset="-122"/>
              </a:rPr>
              <a:t>0</a:t>
            </a:r>
            <a:r>
              <a:rPr kumimoji="1" lang="en-US" altLang="zh-CN">
                <a:solidFill>
                  <a:srgbClr val="000000"/>
                </a:solidFill>
                <a:ea typeface="幼圆" panose="02010509060101010101" pitchFamily="49" charset="-122"/>
              </a:rPr>
              <a:t> • Q</a:t>
            </a:r>
            <a:r>
              <a:rPr kumimoji="1" lang="en-US" altLang="zh-CN" baseline="-25000">
                <a:solidFill>
                  <a:srgbClr val="000000"/>
                </a:solidFill>
                <a:ea typeface="幼圆" panose="02010509060101010101" pitchFamily="49" charset="-122"/>
              </a:rPr>
              <a:t>3</a:t>
            </a:r>
            <a:endParaRPr kumimoji="1" lang="en-US" altLang="zh-CN">
              <a:solidFill>
                <a:srgbClr val="000000"/>
              </a:solidFill>
              <a:ea typeface="幼圆" panose="02010509060101010101" pitchFamily="49" charset="-122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463" y="4365104"/>
            <a:ext cx="3995737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6938" y="1844154"/>
            <a:ext cx="187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驱动方程：</a:t>
            </a:r>
          </a:p>
        </p:txBody>
      </p:sp>
      <p:pic>
        <p:nvPicPr>
          <p:cNvPr id="12" name="Picture 15" descr="6m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75" y="1701279"/>
            <a:ext cx="2709863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44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习题解答</a:t>
            </a:r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" name="Picture 6" descr="6m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90" y="2033463"/>
            <a:ext cx="46799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 descr="6m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902" y="2536700"/>
            <a:ext cx="43561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793815" y="6191125"/>
            <a:ext cx="4176712" cy="5318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同步十进制加法计数器</a:t>
            </a: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4"/>
          <a:stretch>
            <a:fillRect/>
          </a:stretch>
        </p:blipFill>
        <p:spPr bwMode="auto">
          <a:xfrm>
            <a:off x="5437252" y="2404938"/>
            <a:ext cx="3652838" cy="2143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61854" y="1449645"/>
            <a:ext cx="3877985" cy="608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110000"/>
              </a:lnSpc>
            </a:pPr>
            <a:r>
              <a:rPr kumimoji="1" lang="zh-CN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+mj-ea"/>
                <a:cs typeface="宋体" charset="0"/>
              </a:rPr>
              <a:t>状态转换图及时序图</a:t>
            </a:r>
          </a:p>
        </p:txBody>
      </p:sp>
    </p:spTree>
    <p:extLst>
      <p:ext uri="{BB962C8B-B14F-4D97-AF65-F5344CB8AC3E}">
        <p14:creationId xmlns:p14="http://schemas.microsoft.com/office/powerpoint/2010/main" val="8749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b="1" dirty="0" smtClean="0"/>
              <a:t>3.</a:t>
            </a:r>
            <a:r>
              <a:rPr lang="zh-CN" altLang="en-US" sz="2400" b="1" dirty="0">
                <a:ea typeface="宋体" panose="02010600030101010101" pitchFamily="2" charset="-122"/>
              </a:rPr>
              <a:t>用</a:t>
            </a:r>
            <a:r>
              <a:rPr lang="en-US" altLang="zh-CN" sz="2400" b="1" dirty="0">
                <a:ea typeface="宋体" panose="02010600030101010101" pitchFamily="2" charset="-122"/>
              </a:rPr>
              <a:t>JK</a:t>
            </a:r>
            <a:r>
              <a:rPr lang="zh-CN" altLang="en-US" sz="2400" b="1" dirty="0">
                <a:ea typeface="宋体" panose="02010600030101010101" pitchFamily="2" charset="-122"/>
              </a:rPr>
              <a:t>触发器设计一个带进位输出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的同步</a:t>
            </a:r>
            <a:r>
              <a:rPr lang="zh-CN" altLang="en-US" sz="2400" b="1" dirty="0">
                <a:ea typeface="宋体" panose="02010600030101010101" pitchFamily="2" charset="-122"/>
              </a:rPr>
              <a:t>六进制计数器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endParaRPr lang="zh-CN" altLang="en-US" sz="3200" b="1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1600" y="2492946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1.</a:t>
            </a:r>
            <a:r>
              <a:rPr kumimoji="1" lang="en-US" altLang="zh-CN" sz="2800" b="1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画状态转换图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1600" y="3501008"/>
            <a:ext cx="5545138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进行状态化简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      </a:t>
            </a:r>
            <a:r>
              <a:rPr kumimoji="1" lang="zh-CN" altLang="en-US" sz="2800" b="1">
                <a:ea typeface="宋体" panose="02010600030101010101" pitchFamily="2" charset="-122"/>
              </a:rPr>
              <a:t>已经是最简</a:t>
            </a:r>
          </a:p>
        </p:txBody>
      </p:sp>
      <p:pic>
        <p:nvPicPr>
          <p:cNvPr id="8" name="Picture 8" descr="6m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413" y="3285108"/>
            <a:ext cx="313690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30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b="1" dirty="0"/>
              <a:t>3</a:t>
            </a:r>
            <a:r>
              <a:rPr lang="en-US" altLang="zh-CN" sz="2400" b="1" dirty="0" smtClean="0"/>
              <a:t>.</a:t>
            </a:r>
            <a:r>
              <a:rPr lang="zh-CN" altLang="en-US" sz="2400" b="1" dirty="0">
                <a:ea typeface="宋体" panose="02010600030101010101" pitchFamily="2" charset="-122"/>
              </a:rPr>
              <a:t>用</a:t>
            </a:r>
            <a:r>
              <a:rPr lang="en-US" altLang="zh-CN" sz="2400" b="1" dirty="0">
                <a:ea typeface="宋体" panose="02010600030101010101" pitchFamily="2" charset="-122"/>
              </a:rPr>
              <a:t>JK</a:t>
            </a:r>
            <a:r>
              <a:rPr lang="zh-CN" altLang="en-US" sz="2400" b="1" dirty="0">
                <a:ea typeface="宋体" panose="02010600030101010101" pitchFamily="2" charset="-122"/>
              </a:rPr>
              <a:t>触发器设计一个带进位输出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的同步</a:t>
            </a:r>
            <a:r>
              <a:rPr lang="zh-CN" altLang="en-US" sz="2400" b="1" dirty="0">
                <a:ea typeface="宋体" panose="02010600030101010101" pitchFamily="2" charset="-122"/>
              </a:rPr>
              <a:t>六进制计数器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endParaRPr lang="zh-CN" altLang="en-US" sz="3200" b="1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39006" y="2033463"/>
            <a:ext cx="7958138" cy="45386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baseline="0">
                <a:solidFill>
                  <a:schemeClr val="tx1"/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kern="0" smtClean="0">
                <a:solidFill>
                  <a:srgbClr val="FF0000"/>
                </a:solidFill>
                <a:ea typeface="宋体" panose="02010600030101010101" pitchFamily="2" charset="-122"/>
              </a:rPr>
              <a:t>3. </a:t>
            </a:r>
            <a:r>
              <a:rPr lang="zh-CN" altLang="en-US" kern="0" smtClean="0">
                <a:solidFill>
                  <a:srgbClr val="FF0000"/>
                </a:solidFill>
                <a:ea typeface="宋体" panose="02010600030101010101" pitchFamily="2" charset="-122"/>
              </a:rPr>
              <a:t>进行状态编码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kern="0" smtClean="0">
                <a:ea typeface="宋体" panose="02010600030101010101" pitchFamily="2" charset="-122"/>
              </a:rPr>
              <a:t>   由于</a:t>
            </a:r>
            <a:r>
              <a:rPr lang="en-US" altLang="zh-CN" kern="0" smtClean="0">
                <a:ea typeface="宋体" panose="02010600030101010101" pitchFamily="2" charset="-122"/>
              </a:rPr>
              <a:t>2</a:t>
            </a:r>
            <a:r>
              <a:rPr lang="en-US" altLang="zh-CN" kern="0" baseline="30000" smtClean="0">
                <a:ea typeface="宋体" panose="02010600030101010101" pitchFamily="2" charset="-122"/>
              </a:rPr>
              <a:t>2</a:t>
            </a:r>
            <a:r>
              <a:rPr lang="en-US" altLang="zh-CN" kern="0" smtClean="0">
                <a:ea typeface="宋体" panose="02010600030101010101" pitchFamily="2" charset="-122"/>
              </a:rPr>
              <a:t>&lt;6&lt;2</a:t>
            </a:r>
            <a:r>
              <a:rPr lang="en-US" altLang="zh-CN" kern="0" baseline="30000" smtClean="0">
                <a:ea typeface="宋体" panose="02010600030101010101" pitchFamily="2" charset="-122"/>
              </a:rPr>
              <a:t>3</a:t>
            </a:r>
            <a:r>
              <a:rPr lang="en-US" altLang="zh-CN" kern="0" smtClean="0">
                <a:ea typeface="宋体" panose="02010600030101010101" pitchFamily="2" charset="-122"/>
              </a:rPr>
              <a:t>,</a:t>
            </a:r>
            <a:r>
              <a:rPr lang="zh-CN" altLang="en-US" kern="0" smtClean="0">
                <a:ea typeface="宋体" panose="02010600030101010101" pitchFamily="2" charset="-122"/>
              </a:rPr>
              <a:t>应取</a:t>
            </a:r>
            <a:r>
              <a:rPr lang="en-US" altLang="zh-CN" i="1" kern="0" smtClean="0">
                <a:ea typeface="宋体" panose="02010600030101010101" pitchFamily="2" charset="-122"/>
              </a:rPr>
              <a:t>n</a:t>
            </a:r>
            <a:r>
              <a:rPr lang="zh-CN" altLang="en-US" kern="0" smtClean="0">
                <a:ea typeface="宋体" panose="02010600030101010101" pitchFamily="2" charset="-122"/>
              </a:rPr>
              <a:t>＝</a:t>
            </a:r>
            <a:r>
              <a:rPr lang="en-US" altLang="zh-CN" kern="0" smtClean="0">
                <a:ea typeface="宋体" panose="02010600030101010101" pitchFamily="2" charset="-122"/>
              </a:rPr>
              <a:t>3</a:t>
            </a:r>
            <a:r>
              <a:rPr lang="zh-CN" altLang="en-US" kern="0" smtClean="0">
                <a:ea typeface="宋体" panose="02010600030101010101" pitchFamily="2" charset="-122"/>
              </a:rPr>
              <a:t>，需要</a:t>
            </a:r>
            <a:r>
              <a:rPr lang="en-US" altLang="zh-CN" kern="0" smtClean="0">
                <a:ea typeface="宋体" panose="02010600030101010101" pitchFamily="2" charset="-122"/>
              </a:rPr>
              <a:t>3</a:t>
            </a:r>
            <a:r>
              <a:rPr lang="zh-CN" altLang="en-US" kern="0" smtClean="0">
                <a:ea typeface="宋体" panose="02010600030101010101" pitchFamily="2" charset="-122"/>
              </a:rPr>
              <a:t>个触发器  </a:t>
            </a:r>
            <a:endParaRPr lang="zh-CN" altLang="en-US" kern="0" dirty="0" smtClean="0">
              <a:ea typeface="宋体" panose="02010600030101010101" pitchFamily="2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56469" y="5633913"/>
            <a:ext cx="75311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  <a:ea typeface="宋体" pitchFamily="2" charset="-122"/>
              </a:rPr>
              <a:t>4. </a:t>
            </a:r>
            <a:r>
              <a:rPr kumimoji="1" lang="zh-CN" altLang="en-US" sz="2800" b="1" dirty="0">
                <a:solidFill>
                  <a:srgbClr val="FF0000"/>
                </a:solidFill>
                <a:ea typeface="宋体" pitchFamily="2" charset="-122"/>
              </a:rPr>
              <a:t>作次态卡诺图，求输出方程和驱动方程 </a:t>
            </a:r>
          </a:p>
          <a:p>
            <a:pPr>
              <a:defRPr/>
            </a:pPr>
            <a:endParaRPr kumimoji="1"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  <p:pic>
        <p:nvPicPr>
          <p:cNvPr id="11" name="Picture 12" descr="6m5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69" y="3473325"/>
            <a:ext cx="2808287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6m5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819" y="3257425"/>
            <a:ext cx="3887787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习题解答</a:t>
            </a:r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255625"/>
              </p:ext>
            </p:extLst>
          </p:nvPr>
        </p:nvGraphicFramePr>
        <p:xfrm>
          <a:off x="775519" y="2312427"/>
          <a:ext cx="3600450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Equation" r:id="rId4" imgW="1574800" imgH="939800" progId="Equation.DSMT4">
                  <p:embed/>
                </p:oleObj>
              </mc:Choice>
              <mc:Fallback>
                <p:oleObj name="Equation" r:id="rId4" imgW="1574800" imgH="939800" progId="Equation.DSMT4">
                  <p:embed/>
                  <p:pic>
                    <p:nvPicPr>
                      <p:cNvPr id="2355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519" y="2312427"/>
                        <a:ext cx="3600450" cy="216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996684"/>
              </p:ext>
            </p:extLst>
          </p:nvPr>
        </p:nvGraphicFramePr>
        <p:xfrm>
          <a:off x="5436096" y="4955398"/>
          <a:ext cx="212883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Equation" r:id="rId6" imgW="736560" imgH="241200" progId="Equation.DSMT4">
                  <p:embed/>
                </p:oleObj>
              </mc:Choice>
              <mc:Fallback>
                <p:oleObj name="Equation" r:id="rId6" imgW="736560" imgH="241200" progId="Equation.DSMT4">
                  <p:embed/>
                  <p:pic>
                    <p:nvPicPr>
                      <p:cNvPr id="2355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955398"/>
                        <a:ext cx="2128838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193815"/>
              </p:ext>
            </p:extLst>
          </p:nvPr>
        </p:nvGraphicFramePr>
        <p:xfrm>
          <a:off x="704081" y="4617477"/>
          <a:ext cx="3816350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Equation" r:id="rId8" imgW="1485900" imgH="863600" progId="Equation.DSMT4">
                  <p:embed/>
                </p:oleObj>
              </mc:Choice>
              <mc:Fallback>
                <p:oleObj name="Equation" r:id="rId8" imgW="1485900" imgH="863600" progId="Equation.DSMT4">
                  <p:embed/>
                  <p:pic>
                    <p:nvPicPr>
                      <p:cNvPr id="2355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81" y="4617477"/>
                        <a:ext cx="3816350" cy="222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3" descr="6m5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27654"/>
            <a:ext cx="3887788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9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习题解答</a:t>
            </a:r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Picture 12" descr="6m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349500"/>
            <a:ext cx="79724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5003800" y="5240338"/>
          <a:ext cx="18732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Equation" r:id="rId5" imgW="736560" imgH="241200" progId="Equation.DSMT4">
                  <p:embed/>
                </p:oleObj>
              </mc:Choice>
              <mc:Fallback>
                <p:oleObj name="Equation" r:id="rId5" imgW="736560" imgH="241200" progId="Equation.DSMT4">
                  <p:embed/>
                  <p:pic>
                    <p:nvPicPr>
                      <p:cNvPr id="2355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240338"/>
                        <a:ext cx="1873250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971550" y="4460875"/>
          <a:ext cx="352901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Equation" r:id="rId7" imgW="1485900" imgH="863600" progId="Equation.DSMT4">
                  <p:embed/>
                </p:oleObj>
              </mc:Choice>
              <mc:Fallback>
                <p:oleObj name="Equation" r:id="rId7" imgW="1485900" imgH="863600" progId="Equation.DSMT4">
                  <p:embed/>
                  <p:pic>
                    <p:nvPicPr>
                      <p:cNvPr id="2355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60875"/>
                        <a:ext cx="3529013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b="1" dirty="0" smtClean="0"/>
              <a:t>3.</a:t>
            </a:r>
            <a:r>
              <a:rPr lang="zh-CN" altLang="en-US" sz="2400" b="1" dirty="0">
                <a:ea typeface="宋体" panose="02010600030101010101" pitchFamily="2" charset="-122"/>
              </a:rPr>
              <a:t>用</a:t>
            </a:r>
            <a:r>
              <a:rPr lang="en-US" altLang="zh-CN" sz="2400" b="1" dirty="0">
                <a:ea typeface="宋体" panose="02010600030101010101" pitchFamily="2" charset="-122"/>
              </a:rPr>
              <a:t>JK</a:t>
            </a:r>
            <a:r>
              <a:rPr lang="zh-CN" altLang="en-US" sz="2400" b="1" dirty="0">
                <a:ea typeface="宋体" panose="02010600030101010101" pitchFamily="2" charset="-122"/>
              </a:rPr>
              <a:t>触发器设计一个带进位输出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的同步</a:t>
            </a:r>
            <a:r>
              <a:rPr lang="zh-CN" altLang="en-US" sz="2400" b="1" dirty="0">
                <a:ea typeface="宋体" panose="02010600030101010101" pitchFamily="2" charset="-122"/>
              </a:rPr>
              <a:t>六进制计数器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1983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b="1" dirty="0" smtClean="0"/>
              <a:t> 1.</a:t>
            </a:r>
            <a:r>
              <a:rPr lang="zh-CN" altLang="en-US" sz="2400" b="1" dirty="0" smtClean="0"/>
              <a:t>试</a:t>
            </a:r>
            <a:r>
              <a:rPr lang="zh-CN" altLang="en-US" sz="2400" b="1" dirty="0"/>
              <a:t>分析</a:t>
            </a:r>
            <a:r>
              <a:rPr lang="zh-CN" altLang="en-US" sz="2400" b="1" dirty="0" smtClean="0"/>
              <a:t>图所</a:t>
            </a:r>
            <a:r>
              <a:rPr lang="zh-CN" altLang="en-US" sz="2400" b="1" dirty="0"/>
              <a:t>示的异步时序电路，要求写出驱动方程</a:t>
            </a:r>
            <a:r>
              <a:rPr lang="zh-CN" altLang="en-US" sz="2400" b="1" dirty="0" smtClean="0"/>
              <a:t>、</a:t>
            </a:r>
            <a:r>
              <a:rPr lang="zh-CN" altLang="en-US" sz="2400" b="1" dirty="0"/>
              <a:t>状态</a:t>
            </a:r>
            <a:r>
              <a:rPr lang="zh-CN" altLang="en-US" sz="2400" b="1" dirty="0" smtClean="0"/>
              <a:t>方程</a:t>
            </a:r>
            <a:r>
              <a:rPr lang="zh-CN" altLang="en-US" sz="2400" b="1" dirty="0"/>
              <a:t>，画出状态转换图，并说明电路的逻辑功能。</a:t>
            </a:r>
            <a:endParaRPr lang="en-US" altLang="zh-CN" sz="2400" b="1" dirty="0" smtClean="0"/>
          </a:p>
          <a:p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Picture 13" descr="6m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21" y="2944578"/>
            <a:ext cx="6624638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2962672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b="1" dirty="0" smtClean="0"/>
              <a:t> 2.</a:t>
            </a:r>
            <a:r>
              <a:rPr lang="zh-CN" altLang="en-US" sz="2400" b="1" dirty="0" smtClean="0"/>
              <a:t>试</a:t>
            </a:r>
            <a:r>
              <a:rPr lang="zh-CN" altLang="en-US" sz="2400" b="1" dirty="0"/>
              <a:t>分析</a:t>
            </a:r>
            <a:r>
              <a:rPr lang="zh-CN" altLang="en-US" sz="2400" b="1" dirty="0" smtClean="0"/>
              <a:t>图所</a:t>
            </a:r>
            <a:r>
              <a:rPr lang="zh-CN" altLang="en-US" sz="2400" b="1" dirty="0"/>
              <a:t>示</a:t>
            </a:r>
            <a:r>
              <a:rPr lang="zh-CN" altLang="en-US" sz="2400" b="1" dirty="0" smtClean="0"/>
              <a:t>的同步</a:t>
            </a:r>
            <a:r>
              <a:rPr lang="zh-CN" altLang="en-US" sz="2400" b="1" dirty="0"/>
              <a:t>时序电路，要求写出驱动方程</a:t>
            </a:r>
            <a:r>
              <a:rPr lang="zh-CN" altLang="en-US" sz="2400" b="1" dirty="0" smtClean="0"/>
              <a:t>、状态方程</a:t>
            </a:r>
            <a:r>
              <a:rPr lang="zh-CN" altLang="en-US" sz="2400" b="1" dirty="0"/>
              <a:t>，画出状态转换图，并说明电路的逻辑功能。</a:t>
            </a:r>
            <a:endParaRPr lang="en-US" altLang="zh-CN" sz="2400" b="1" dirty="0" smtClean="0"/>
          </a:p>
          <a:p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15" descr="6m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22145"/>
            <a:ext cx="3165649" cy="5635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94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b="1" dirty="0" smtClean="0"/>
              <a:t>3.</a:t>
            </a:r>
            <a:r>
              <a:rPr lang="zh-CN" altLang="en-US" sz="2400" b="1" dirty="0">
                <a:ea typeface="宋体" panose="02010600030101010101" pitchFamily="2" charset="-122"/>
              </a:rPr>
              <a:t>用</a:t>
            </a:r>
            <a:r>
              <a:rPr lang="en-US" altLang="zh-CN" sz="2400" b="1" dirty="0">
                <a:ea typeface="宋体" panose="02010600030101010101" pitchFamily="2" charset="-122"/>
              </a:rPr>
              <a:t>JK</a:t>
            </a:r>
            <a:r>
              <a:rPr lang="zh-CN" altLang="en-US" sz="2400" b="1" dirty="0">
                <a:ea typeface="宋体" panose="02010600030101010101" pitchFamily="2" charset="-122"/>
              </a:rPr>
              <a:t>触发器设计一个带进位输出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的同步</a:t>
            </a:r>
            <a:r>
              <a:rPr lang="zh-CN" altLang="en-US" sz="2400" b="1" dirty="0">
                <a:ea typeface="宋体" panose="02010600030101010101" pitchFamily="2" charset="-122"/>
              </a:rPr>
              <a:t>六进制计数器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endParaRPr lang="zh-CN" altLang="en-US" sz="3200" b="1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8435280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000" b="1" dirty="0"/>
              <a:t>1.</a:t>
            </a:r>
            <a:r>
              <a:rPr lang="zh-CN" altLang="en-US" sz="2000" b="1" dirty="0"/>
              <a:t>试分析图</a:t>
            </a:r>
            <a:r>
              <a:rPr lang="en-US" altLang="zh-CN" sz="2000" b="1" dirty="0"/>
              <a:t>6-5</a:t>
            </a:r>
            <a:r>
              <a:rPr lang="zh-CN" altLang="en-US" sz="2000" b="1" dirty="0"/>
              <a:t>所示的异步时序电路，要求写出驱动方程、状态方程，画出状态转换图，并说明电路的逻辑功能。</a:t>
            </a:r>
            <a:endParaRPr lang="en-US" altLang="zh-CN" sz="2000" b="1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Picture 13" descr="6m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19351"/>
            <a:ext cx="6624638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02543" y="5368724"/>
            <a:ext cx="8389937" cy="1223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baseline="0">
                <a:solidFill>
                  <a:schemeClr val="tx1"/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kern="0" dirty="0" smtClean="0">
                <a:ea typeface="宋体" panose="02010600030101010101" pitchFamily="2" charset="-122"/>
              </a:rPr>
              <a:t>   各触发器的时钟不是同一时钟，其翻转不同时发生，因此为</a:t>
            </a:r>
            <a:r>
              <a:rPr lang="zh-CN" altLang="en-US" kern="0" dirty="0" smtClean="0">
                <a:solidFill>
                  <a:srgbClr val="0000CC"/>
                </a:solidFill>
                <a:ea typeface="宋体" panose="02010600030101010101" pitchFamily="2" charset="-122"/>
              </a:rPr>
              <a:t>异步时序电路</a:t>
            </a:r>
            <a:r>
              <a:rPr lang="zh-CN" altLang="en-US" kern="0" dirty="0" smtClean="0">
                <a:ea typeface="宋体" panose="02010600030101010101" pitchFamily="2" charset="-122"/>
              </a:rPr>
              <a:t>。</a:t>
            </a:r>
          </a:p>
          <a:p>
            <a:pPr eaLnBrk="1" hangingPunct="1"/>
            <a:endParaRPr lang="zh-CN" altLang="en-US" kern="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057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15375"/>
            <a:ext cx="8229600" cy="792088"/>
          </a:xfrm>
        </p:spPr>
        <p:txBody>
          <a:bodyPr/>
          <a:lstStyle/>
          <a:p>
            <a:pPr algn="l"/>
            <a:r>
              <a:rPr lang="en-US" altLang="zh-CN" sz="3200" dirty="0" smtClean="0"/>
              <a:t>1</a:t>
            </a:r>
            <a:r>
              <a:rPr lang="zh-CN" altLang="en-US" sz="3200" dirty="0" smtClean="0"/>
              <a:t>）确定</a:t>
            </a:r>
            <a:r>
              <a:rPr lang="zh-CN" altLang="en-US" sz="3200" dirty="0"/>
              <a:t>各级触发器的驱动方程及时钟方程 </a:t>
            </a:r>
            <a:endParaRPr lang="zh-CN" altLang="en-US" sz="3200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5654031" y="6372414"/>
            <a:ext cx="219392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EB39D88C-B72A-4F37-8E9F-A395C1C8B7F2}" type="slidenum">
              <a:rPr lang="zh-CN" altLang="en-US" sz="1400" smtClean="0">
                <a:solidFill>
                  <a:schemeClr val="folHlink"/>
                </a:solidFill>
              </a:rPr>
              <a:pPr eaLnBrk="1" hangingPunct="1"/>
              <a:t>6</a:t>
            </a:fld>
            <a:endParaRPr lang="en-US" altLang="zh-CN" sz="1400">
              <a:solidFill>
                <a:schemeClr val="folHlink"/>
              </a:solidFill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683568" y="1624201"/>
          <a:ext cx="583247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Equation" r:id="rId4" imgW="2070100" imgH="812800" progId="Equation.DSMT4">
                  <p:embed/>
                </p:oleObj>
              </mc:Choice>
              <mc:Fallback>
                <p:oleObj name="Equation" r:id="rId4" imgW="2070100" imgH="812800" progId="Equation.DSMT4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624201"/>
                        <a:ext cx="5832475" cy="229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3" descr="6m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81" y="3807014"/>
            <a:ext cx="6624637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85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15375"/>
            <a:ext cx="8229600" cy="792088"/>
          </a:xfrm>
        </p:spPr>
        <p:txBody>
          <a:bodyPr/>
          <a:lstStyle/>
          <a:p>
            <a:pPr algn="l"/>
            <a:r>
              <a:rPr lang="en-US" altLang="zh-CN" sz="3200" dirty="0" smtClean="0"/>
              <a:t>2</a:t>
            </a:r>
            <a:r>
              <a:rPr lang="zh-CN" altLang="en-US" sz="3200" dirty="0" smtClean="0"/>
              <a:t>）</a:t>
            </a:r>
            <a:r>
              <a:rPr lang="zh-CN" altLang="en-US" sz="3200" dirty="0"/>
              <a:t>列出电路的状态方程</a:t>
            </a:r>
            <a:endParaRPr lang="zh-CN" altLang="en-US" sz="3200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5654031" y="6372414"/>
            <a:ext cx="219392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EB39D88C-B72A-4F37-8E9F-A395C1C8B7F2}" type="slidenum">
              <a:rPr lang="zh-CN" altLang="en-US" sz="1400" smtClean="0">
                <a:solidFill>
                  <a:schemeClr val="folHlink"/>
                </a:solidFill>
              </a:rPr>
              <a:pPr eaLnBrk="1" hangingPunct="1"/>
              <a:t>7</a:t>
            </a:fld>
            <a:endParaRPr lang="en-US" altLang="zh-CN" sz="1400">
              <a:solidFill>
                <a:schemeClr val="folHlink"/>
              </a:solidFill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027509" y="4436616"/>
          <a:ext cx="3841750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Equation" r:id="rId4" imgW="1688760" imgH="812520" progId="Equation.DSMT4">
                  <p:embed/>
                </p:oleObj>
              </mc:Choice>
              <mc:Fallback>
                <p:oleObj name="Equation" r:id="rId4" imgW="1688760" imgH="81252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509" y="4436616"/>
                        <a:ext cx="3841750" cy="185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ph idx="1"/>
          </p:nvPr>
        </p:nvGraphicFramePr>
        <p:xfrm>
          <a:off x="811609" y="1791270"/>
          <a:ext cx="4535487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Equation" r:id="rId6" imgW="2070100" imgH="812800" progId="Equation.DSMT4">
                  <p:embed/>
                </p:oleObj>
              </mc:Choice>
              <mc:Fallback>
                <p:oleObj name="Equation" r:id="rId6" imgW="2070100" imgH="812800" progId="Equation.DSMT4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609" y="1791270"/>
                        <a:ext cx="4535487" cy="178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956071" y="3573016"/>
          <a:ext cx="331311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公式" r:id="rId8" imgW="1206360" imgH="266400" progId="Equation.3">
                  <p:embed/>
                </p:oleObj>
              </mc:Choice>
              <mc:Fallback>
                <p:oleObj name="公式" r:id="rId8" imgW="1206360" imgH="266400" progId="Equation.3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071" y="3573016"/>
                        <a:ext cx="331311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94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15375"/>
            <a:ext cx="8229600" cy="792088"/>
          </a:xfrm>
        </p:spPr>
        <p:txBody>
          <a:bodyPr/>
          <a:lstStyle/>
          <a:p>
            <a:pPr algn="l"/>
            <a:r>
              <a:rPr lang="en-US" altLang="zh-CN" sz="3200" dirty="0" smtClean="0"/>
              <a:t>3</a:t>
            </a:r>
            <a:r>
              <a:rPr lang="zh-CN" altLang="en-US" sz="3200" dirty="0" smtClean="0"/>
              <a:t>）</a:t>
            </a:r>
            <a:r>
              <a:rPr lang="zh-CN" altLang="en-US" sz="3200" dirty="0"/>
              <a:t>画状态转换图 </a:t>
            </a:r>
            <a:endParaRPr lang="zh-CN" altLang="en-US" sz="3200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5654031" y="6372414"/>
            <a:ext cx="219392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EB39D88C-B72A-4F37-8E9F-A395C1C8B7F2}" type="slidenum">
              <a:rPr lang="zh-CN" altLang="en-US" sz="1400" smtClean="0">
                <a:solidFill>
                  <a:schemeClr val="folHlink"/>
                </a:solidFill>
              </a:rPr>
              <a:pPr eaLnBrk="1" hangingPunct="1"/>
              <a:t>8</a:t>
            </a:fld>
            <a:endParaRPr lang="en-US" altLang="zh-CN" sz="1400">
              <a:solidFill>
                <a:schemeClr val="folHlink"/>
              </a:solidFill>
            </a:endParaRPr>
          </a:p>
        </p:txBody>
      </p:sp>
      <p:pic>
        <p:nvPicPr>
          <p:cNvPr id="10" name="Picture 4" descr="6m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35837"/>
            <a:ext cx="5227637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467544" y="4201753"/>
            <a:ext cx="7958138" cy="18018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3200" baseline="0">
                <a:solidFill>
                  <a:schemeClr val="tx1"/>
                </a:solidFill>
                <a:latin typeface="Times New Roman" pitchFamily="18" charset="0"/>
                <a:ea typeface="+mj-ea"/>
                <a:cs typeface="宋体" charset="0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8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j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）电路功能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kern="0" dirty="0" smtClean="0">
                <a:solidFill>
                  <a:srgbClr val="FF0000"/>
                </a:solidFill>
                <a:ea typeface="宋体" panose="02010600030101010101" pitchFamily="2" charset="-122"/>
              </a:rPr>
              <a:t>   此电路是一个能自启动的异步五进制加法计数器</a:t>
            </a:r>
            <a:endParaRPr lang="zh-CN" altLang="en-US" kern="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839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0160"/>
            <a:ext cx="2962672" cy="53012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b="1" dirty="0" smtClean="0"/>
              <a:t> 2.</a:t>
            </a:r>
            <a:r>
              <a:rPr lang="zh-CN" altLang="en-US" sz="2400" b="1" dirty="0" smtClean="0"/>
              <a:t>试</a:t>
            </a:r>
            <a:r>
              <a:rPr lang="zh-CN" altLang="en-US" sz="2400" b="1" dirty="0"/>
              <a:t>分析</a:t>
            </a:r>
            <a:r>
              <a:rPr lang="zh-CN" altLang="en-US" sz="2400" b="1" dirty="0" smtClean="0"/>
              <a:t>图所</a:t>
            </a:r>
            <a:r>
              <a:rPr lang="zh-CN" altLang="en-US" sz="2400" b="1" dirty="0"/>
              <a:t>示</a:t>
            </a:r>
            <a:r>
              <a:rPr lang="zh-CN" altLang="en-US" sz="2400" b="1" dirty="0" smtClean="0"/>
              <a:t>的同步</a:t>
            </a:r>
            <a:r>
              <a:rPr lang="zh-CN" altLang="en-US" sz="2400" b="1" dirty="0"/>
              <a:t>时序电路，要求写出驱动方程</a:t>
            </a:r>
            <a:r>
              <a:rPr lang="zh-CN" altLang="en-US" sz="2400" b="1" dirty="0" smtClean="0"/>
              <a:t>、状态方程</a:t>
            </a:r>
            <a:r>
              <a:rPr lang="zh-CN" altLang="en-US" sz="2400" b="1" dirty="0"/>
              <a:t>，画出状态转换图，并说明电路的逻辑功能。</a:t>
            </a:r>
            <a:endParaRPr lang="en-US" altLang="zh-CN" sz="2400" b="1" dirty="0" smtClean="0"/>
          </a:p>
          <a:p>
            <a:endParaRPr lang="zh-CN" altLang="en-US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27583" y="5980706"/>
            <a:ext cx="11626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15" descr="6m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22145"/>
            <a:ext cx="3165649" cy="5635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68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69"/>
    </mc:Choice>
    <mc:Fallback xmlns="">
      <p:transition advTm="2646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母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母板">
  <a:themeElements>
    <a:clrScheme name="母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母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1022模板</Template>
  <TotalTime>27196</TotalTime>
  <Words>378</Words>
  <Application>Microsoft Office PowerPoint</Application>
  <PresentationFormat>全屏显示(4:3)</PresentationFormat>
  <Paragraphs>54</Paragraphs>
  <Slides>15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华文楷体</vt:lpstr>
      <vt:lpstr>华文隶书</vt:lpstr>
      <vt:lpstr>宋体</vt:lpstr>
      <vt:lpstr>幼圆</vt:lpstr>
      <vt:lpstr>Calibri</vt:lpstr>
      <vt:lpstr>Consolas</vt:lpstr>
      <vt:lpstr>Corbel</vt:lpstr>
      <vt:lpstr>Times New Roman</vt:lpstr>
      <vt:lpstr>Wingdings</vt:lpstr>
      <vt:lpstr>母板</vt:lpstr>
      <vt:lpstr>1_母板</vt:lpstr>
      <vt:lpstr>Image</vt:lpstr>
      <vt:lpstr>MathType 5.0 Equation</vt:lpstr>
      <vt:lpstr>Microsoft 公式 3.0</vt:lpstr>
      <vt:lpstr>PowerPoint 演示文稿</vt:lpstr>
      <vt:lpstr>第三次测试</vt:lpstr>
      <vt:lpstr>第三次测试</vt:lpstr>
      <vt:lpstr>习题解答</vt:lpstr>
      <vt:lpstr>习题解答</vt:lpstr>
      <vt:lpstr>1）确定各级触发器的驱动方程及时钟方程 </vt:lpstr>
      <vt:lpstr>2）列出电路的状态方程</vt:lpstr>
      <vt:lpstr>3）画状态转换图 </vt:lpstr>
      <vt:lpstr>习题解答</vt:lpstr>
      <vt:lpstr>习题解答</vt:lpstr>
      <vt:lpstr>习题解答</vt:lpstr>
      <vt:lpstr>习题解答</vt:lpstr>
      <vt:lpstr>习题解答</vt:lpstr>
      <vt:lpstr>习题解答</vt:lpstr>
      <vt:lpstr>习题解答</vt:lpstr>
    </vt:vector>
  </TitlesOfParts>
  <Company>中国石油大学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3NMedia</dc:creator>
  <cp:lastModifiedBy>dell</cp:lastModifiedBy>
  <cp:revision>1369</cp:revision>
  <dcterms:created xsi:type="dcterms:W3CDTF">2010-09-19T02:42:02Z</dcterms:created>
  <dcterms:modified xsi:type="dcterms:W3CDTF">2017-11-15T01:03:30Z</dcterms:modified>
</cp:coreProperties>
</file>