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Layouts/slideLayout16.xml" ContentType="application/vnd.openxmlformats-officedocument.presentationml.slideLayout+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89" r:id="rId2"/>
  </p:sldMasterIdLst>
  <p:notesMasterIdLst>
    <p:notesMasterId r:id="rId86"/>
  </p:notesMasterIdLst>
  <p:handoutMasterIdLst>
    <p:handoutMasterId r:id="rId87"/>
  </p:handoutMasterIdLst>
  <p:sldIdLst>
    <p:sldId id="260" r:id="rId3"/>
    <p:sldId id="265" r:id="rId4"/>
    <p:sldId id="366" r:id="rId5"/>
    <p:sldId id="425" r:id="rId6"/>
    <p:sldId id="663" r:id="rId7"/>
    <p:sldId id="666" r:id="rId8"/>
    <p:sldId id="667" r:id="rId9"/>
    <p:sldId id="668" r:id="rId10"/>
    <p:sldId id="665" r:id="rId11"/>
    <p:sldId id="669" r:id="rId12"/>
    <p:sldId id="662" r:id="rId13"/>
    <p:sldId id="670" r:id="rId14"/>
    <p:sldId id="430" r:id="rId15"/>
    <p:sldId id="431" r:id="rId16"/>
    <p:sldId id="434" r:id="rId17"/>
    <p:sldId id="436" r:id="rId18"/>
    <p:sldId id="437" r:id="rId19"/>
    <p:sldId id="438" r:id="rId20"/>
    <p:sldId id="423" r:id="rId21"/>
    <p:sldId id="732" r:id="rId22"/>
    <p:sldId id="448" r:id="rId23"/>
    <p:sldId id="708" r:id="rId24"/>
    <p:sldId id="709" r:id="rId25"/>
    <p:sldId id="710" r:id="rId26"/>
    <p:sldId id="736" r:id="rId27"/>
    <p:sldId id="724" r:id="rId28"/>
    <p:sldId id="737" r:id="rId29"/>
    <p:sldId id="712" r:id="rId30"/>
    <p:sldId id="713" r:id="rId31"/>
    <p:sldId id="714" r:id="rId32"/>
    <p:sldId id="715" r:id="rId33"/>
    <p:sldId id="716" r:id="rId34"/>
    <p:sldId id="717" r:id="rId35"/>
    <p:sldId id="718" r:id="rId36"/>
    <p:sldId id="719" r:id="rId37"/>
    <p:sldId id="720" r:id="rId38"/>
    <p:sldId id="721" r:id="rId39"/>
    <p:sldId id="722" r:id="rId40"/>
    <p:sldId id="723" r:id="rId41"/>
    <p:sldId id="733" r:id="rId42"/>
    <p:sldId id="461" r:id="rId43"/>
    <p:sldId id="550" r:id="rId44"/>
    <p:sldId id="738" r:id="rId45"/>
    <p:sldId id="671" r:id="rId46"/>
    <p:sldId id="444" r:id="rId47"/>
    <p:sldId id="734" r:id="rId48"/>
    <p:sldId id="726" r:id="rId49"/>
    <p:sldId id="727" r:id="rId50"/>
    <p:sldId id="728" r:id="rId51"/>
    <p:sldId id="729" r:id="rId52"/>
    <p:sldId id="730" r:id="rId53"/>
    <p:sldId id="731" r:id="rId54"/>
    <p:sldId id="702" r:id="rId55"/>
    <p:sldId id="672" r:id="rId56"/>
    <p:sldId id="673" r:id="rId57"/>
    <p:sldId id="674" r:id="rId58"/>
    <p:sldId id="675" r:id="rId59"/>
    <p:sldId id="676" r:id="rId60"/>
    <p:sldId id="677" r:id="rId61"/>
    <p:sldId id="678" r:id="rId62"/>
    <p:sldId id="679" r:id="rId63"/>
    <p:sldId id="680" r:id="rId64"/>
    <p:sldId id="681" r:id="rId65"/>
    <p:sldId id="682" r:id="rId66"/>
    <p:sldId id="683" r:id="rId67"/>
    <p:sldId id="684" r:id="rId68"/>
    <p:sldId id="685" r:id="rId69"/>
    <p:sldId id="686" r:id="rId70"/>
    <p:sldId id="687" r:id="rId71"/>
    <p:sldId id="688" r:id="rId72"/>
    <p:sldId id="689" r:id="rId73"/>
    <p:sldId id="690" r:id="rId74"/>
    <p:sldId id="691" r:id="rId75"/>
    <p:sldId id="692" r:id="rId76"/>
    <p:sldId id="693" r:id="rId77"/>
    <p:sldId id="694" r:id="rId78"/>
    <p:sldId id="695" r:id="rId79"/>
    <p:sldId id="696" r:id="rId80"/>
    <p:sldId id="697" r:id="rId81"/>
    <p:sldId id="698" r:id="rId82"/>
    <p:sldId id="699" r:id="rId83"/>
    <p:sldId id="700" r:id="rId84"/>
    <p:sldId id="419" r:id="rId85"/>
  </p:sldIdLst>
  <p:sldSz cx="9144000" cy="6858000" type="screen4x3"/>
  <p:notesSz cx="9874250" cy="6797675"/>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140">
          <p15:clr>
            <a:srgbClr val="A4A3A4"/>
          </p15:clr>
        </p15:guide>
        <p15:guide id="2" pos="311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yj" initials="c"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0000"/>
    <a:srgbClr val="FFFFFF"/>
    <a:srgbClr val="CCFFFF"/>
    <a:srgbClr val="000066"/>
    <a:srgbClr val="800000"/>
    <a:srgbClr val="FF9966"/>
    <a:srgbClr val="FFFFCC"/>
    <a:srgbClr val="800080"/>
    <a:srgbClr val="3399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8658" autoAdjust="0"/>
    <p:restoredTop sz="86827" autoAdjust="0"/>
  </p:normalViewPr>
  <p:slideViewPr>
    <p:cSldViewPr>
      <p:cViewPr>
        <p:scale>
          <a:sx n="66" d="100"/>
          <a:sy n="66" d="100"/>
        </p:scale>
        <p:origin x="-1188"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p:scale>
          <a:sx n="100" d="100"/>
          <a:sy n="100" d="100"/>
        </p:scale>
        <p:origin x="-1692" y="2832"/>
      </p:cViewPr>
      <p:guideLst>
        <p:guide orient="horz" pos="2140"/>
        <p:guide pos="3111"/>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4.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7.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9.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9.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2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1218" name="Rectangle 2"/>
          <p:cNvSpPr>
            <a:spLocks noGrp="1" noChangeArrowheads="1"/>
          </p:cNvSpPr>
          <p:nvPr>
            <p:ph type="hdr" sz="quarter"/>
          </p:nvPr>
        </p:nvSpPr>
        <p:spPr bwMode="auto">
          <a:xfrm>
            <a:off x="1" y="0"/>
            <a:ext cx="4279918" cy="3402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Calibri" pitchFamily="34" charset="0"/>
                <a:ea typeface="宋体" pitchFamily="2" charset="-122"/>
                <a:cs typeface="+mn-cs"/>
              </a:defRPr>
            </a:lvl1pPr>
          </a:lstStyle>
          <a:p>
            <a:pPr>
              <a:defRPr/>
            </a:pPr>
            <a:endParaRPr lang="zh-CN" altLang="en-US"/>
          </a:p>
        </p:txBody>
      </p:sp>
      <p:sp>
        <p:nvSpPr>
          <p:cNvPr id="521219" name="Rectangle 3"/>
          <p:cNvSpPr>
            <a:spLocks noGrp="1" noChangeArrowheads="1"/>
          </p:cNvSpPr>
          <p:nvPr>
            <p:ph type="dt" sz="quarter" idx="1"/>
          </p:nvPr>
        </p:nvSpPr>
        <p:spPr bwMode="auto">
          <a:xfrm>
            <a:off x="5592028" y="0"/>
            <a:ext cx="4279918" cy="3402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979B23BF-03EC-4E9D-A6FA-68DF73318138}" type="datetimeFigureOut">
              <a:rPr lang="zh-CN" altLang="en-US"/>
              <a:pPr/>
              <a:t>2017/9/18</a:t>
            </a:fld>
            <a:endParaRPr lang="en-US" altLang="zh-CN"/>
          </a:p>
        </p:txBody>
      </p:sp>
      <p:sp>
        <p:nvSpPr>
          <p:cNvPr id="521220" name="Rectangle 4"/>
          <p:cNvSpPr>
            <a:spLocks noGrp="1" noChangeArrowheads="1"/>
          </p:cNvSpPr>
          <p:nvPr>
            <p:ph type="ftr" sz="quarter" idx="2"/>
          </p:nvPr>
        </p:nvSpPr>
        <p:spPr bwMode="auto">
          <a:xfrm>
            <a:off x="1" y="6456324"/>
            <a:ext cx="4279918" cy="34026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Calibri" pitchFamily="34" charset="0"/>
                <a:ea typeface="宋体" pitchFamily="2" charset="-122"/>
                <a:cs typeface="+mn-cs"/>
              </a:defRPr>
            </a:lvl1pPr>
          </a:lstStyle>
          <a:p>
            <a:pPr>
              <a:defRPr/>
            </a:pPr>
            <a:endParaRPr lang="en-US" altLang="zh-CN"/>
          </a:p>
        </p:txBody>
      </p:sp>
      <p:sp>
        <p:nvSpPr>
          <p:cNvPr id="521221" name="Rectangle 5"/>
          <p:cNvSpPr>
            <a:spLocks noGrp="1" noChangeArrowheads="1"/>
          </p:cNvSpPr>
          <p:nvPr>
            <p:ph type="sldNum" sz="quarter" idx="3"/>
          </p:nvPr>
        </p:nvSpPr>
        <p:spPr bwMode="auto">
          <a:xfrm>
            <a:off x="5592028" y="6456324"/>
            <a:ext cx="4279918" cy="34026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E66803E0-46B2-4269-B08E-86934989A3F3}" type="slidenum">
              <a:rPr lang="zh-CN" altLang="en-US"/>
              <a:pPr/>
              <a:t>‹#›</a:t>
            </a:fld>
            <a:endParaRPr lang="en-US" altLang="zh-CN"/>
          </a:p>
        </p:txBody>
      </p:sp>
    </p:spTree>
    <p:extLst>
      <p:ext uri="{BB962C8B-B14F-4D97-AF65-F5344CB8AC3E}">
        <p14:creationId xmlns:p14="http://schemas.microsoft.com/office/powerpoint/2010/main" xmlns="" val="2830496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4279918" cy="340265"/>
          </a:xfrm>
          <a:prstGeom prst="rect">
            <a:avLst/>
          </a:prstGeom>
        </p:spPr>
        <p:txBody>
          <a:bodyPr vert="horz" lIns="91440" tIns="45720" rIns="91440" bIns="45720" rtlCol="0"/>
          <a:lstStyle>
            <a:lvl1pPr algn="l">
              <a:defRPr sz="1200">
                <a:latin typeface="Calibri" pitchFamily="34" charset="0"/>
                <a:ea typeface="宋体" charset="-122"/>
                <a:cs typeface="+mn-cs"/>
              </a:defRPr>
            </a:lvl1pPr>
          </a:lstStyle>
          <a:p>
            <a:pPr>
              <a:defRPr/>
            </a:pPr>
            <a:endParaRPr lang="zh-CN" altLang="en-US"/>
          </a:p>
        </p:txBody>
      </p:sp>
      <p:sp>
        <p:nvSpPr>
          <p:cNvPr id="3" name="日期占位符 2"/>
          <p:cNvSpPr>
            <a:spLocks noGrp="1"/>
          </p:cNvSpPr>
          <p:nvPr>
            <p:ph type="dt" idx="1"/>
          </p:nvPr>
        </p:nvSpPr>
        <p:spPr>
          <a:xfrm>
            <a:off x="5592028" y="0"/>
            <a:ext cx="4279918" cy="340265"/>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5D23254-FAAC-477C-81ED-F5C9A35077E4}" type="datetimeFigureOut">
              <a:rPr lang="zh-CN" altLang="en-US"/>
              <a:pPr/>
              <a:t>2017/9/18</a:t>
            </a:fld>
            <a:endParaRPr lang="en-US" altLang="zh-CN"/>
          </a:p>
        </p:txBody>
      </p:sp>
      <p:sp>
        <p:nvSpPr>
          <p:cNvPr id="4" name="幻灯片图像占位符 3"/>
          <p:cNvSpPr>
            <a:spLocks noGrp="1" noRot="1" noChangeAspect="1"/>
          </p:cNvSpPr>
          <p:nvPr>
            <p:ph type="sldImg" idx="2"/>
          </p:nvPr>
        </p:nvSpPr>
        <p:spPr>
          <a:xfrm>
            <a:off x="3238500" y="509588"/>
            <a:ext cx="3397250" cy="2547937"/>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986965" y="3228707"/>
            <a:ext cx="7900322" cy="3059116"/>
          </a:xfrm>
          <a:prstGeom prst="rect">
            <a:avLst/>
          </a:prstGeom>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 name="页脚占位符 5"/>
          <p:cNvSpPr>
            <a:spLocks noGrp="1"/>
          </p:cNvSpPr>
          <p:nvPr>
            <p:ph type="ftr" sz="quarter" idx="4"/>
          </p:nvPr>
        </p:nvSpPr>
        <p:spPr>
          <a:xfrm>
            <a:off x="1" y="6456324"/>
            <a:ext cx="4279918" cy="340264"/>
          </a:xfrm>
          <a:prstGeom prst="rect">
            <a:avLst/>
          </a:prstGeom>
        </p:spPr>
        <p:txBody>
          <a:bodyPr vert="horz" lIns="91440" tIns="45720" rIns="91440" bIns="45720" rtlCol="0" anchor="b"/>
          <a:lstStyle>
            <a:lvl1pPr algn="l">
              <a:defRPr sz="1200">
                <a:latin typeface="Calibri" pitchFamily="34" charset="0"/>
                <a:ea typeface="宋体" charset="-122"/>
                <a:cs typeface="+mn-cs"/>
              </a:defRPr>
            </a:lvl1pPr>
          </a:lstStyle>
          <a:p>
            <a:pPr>
              <a:defRPr/>
            </a:pPr>
            <a:endParaRPr lang="zh-CN" altLang="en-US"/>
          </a:p>
        </p:txBody>
      </p:sp>
      <p:sp>
        <p:nvSpPr>
          <p:cNvPr id="7" name="灯片编号占位符 6"/>
          <p:cNvSpPr>
            <a:spLocks noGrp="1"/>
          </p:cNvSpPr>
          <p:nvPr>
            <p:ph type="sldNum" sz="quarter" idx="5"/>
          </p:nvPr>
        </p:nvSpPr>
        <p:spPr>
          <a:xfrm>
            <a:off x="5592028" y="6456324"/>
            <a:ext cx="4279918" cy="340264"/>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0E163BE-32E2-4A0C-9191-C0BCCE517763}" type="slidenum">
              <a:rPr lang="zh-CN" altLang="en-US"/>
              <a:pPr/>
              <a:t>‹#›</a:t>
            </a:fld>
            <a:endParaRPr lang="en-US" altLang="zh-CN"/>
          </a:p>
        </p:txBody>
      </p:sp>
    </p:spTree>
    <p:extLst>
      <p:ext uri="{BB962C8B-B14F-4D97-AF65-F5344CB8AC3E}">
        <p14:creationId xmlns:p14="http://schemas.microsoft.com/office/powerpoint/2010/main" xmlns="" val="30020941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aike.baidu.com/view/809993.htm"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baike.baidu.com/view/299309.htm" TargetMode="External"/><Relationship Id="rId4" Type="http://schemas.openxmlformats.org/officeDocument/2006/relationships/hyperlink" Target="http://baike.baidu.com/view/6236103.htm"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baike.baidu.com/view/63017.ht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baike.baidu.com/view/2099351.htm"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baike.baidu.com/view/1054544.htm" TargetMode="External"/><Relationship Id="rId4" Type="http://schemas.openxmlformats.org/officeDocument/2006/relationships/hyperlink" Target="http://baike.baidu.com/view/63017.htm"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第一节课：</a:t>
            </a:r>
            <a:r>
              <a:rPr lang="en-US" altLang="zh-CN" baseline="0" dirty="0" smtClean="0"/>
              <a:t> 1-30</a:t>
            </a:r>
            <a:endParaRPr lang="en-US" altLang="zh-CN" dirty="0" smtClean="0"/>
          </a:p>
          <a:p>
            <a:r>
              <a:rPr lang="zh-CN" altLang="en-US" dirty="0" smtClean="0"/>
              <a:t>第二节课： </a:t>
            </a:r>
            <a:r>
              <a:rPr lang="en-US" altLang="zh-CN" dirty="0" smtClean="0"/>
              <a:t>31-51</a:t>
            </a:r>
          </a:p>
          <a:p>
            <a:r>
              <a:rPr lang="zh-CN" altLang="en-US" dirty="0" smtClean="0"/>
              <a:t>第三节课： </a:t>
            </a:r>
            <a:r>
              <a:rPr lang="en-US" altLang="zh-CN" dirty="0" smtClean="0"/>
              <a:t>52-84</a:t>
            </a:r>
          </a:p>
          <a:p>
            <a:r>
              <a:rPr lang="zh-CN" altLang="en-US" dirty="0" smtClean="0"/>
              <a:t>第四节课： </a:t>
            </a:r>
            <a:r>
              <a:rPr lang="en-US" altLang="zh-CN" dirty="0" smtClean="0"/>
              <a:t>85-107</a:t>
            </a:r>
          </a:p>
          <a:p>
            <a:r>
              <a:rPr lang="zh-CN" altLang="en-US" dirty="0" smtClean="0"/>
              <a:t>第五节课： </a:t>
            </a:r>
            <a:r>
              <a:rPr lang="en-US" altLang="zh-CN" dirty="0" smtClean="0"/>
              <a:t>108-135  </a:t>
            </a:r>
            <a:r>
              <a:rPr lang="zh-CN" altLang="en-US" dirty="0" smtClean="0"/>
              <a:t>有作业</a:t>
            </a:r>
            <a:endParaRPr lang="en-US" altLang="zh-CN" dirty="0" smtClean="0"/>
          </a:p>
          <a:p>
            <a:r>
              <a:rPr lang="zh-CN" altLang="en-US" dirty="0" smtClean="0"/>
              <a:t>第六节课： </a:t>
            </a:r>
            <a:r>
              <a:rPr lang="en-US" altLang="zh-CN" dirty="0" smtClean="0"/>
              <a:t>136-154</a:t>
            </a:r>
          </a:p>
          <a:p>
            <a:r>
              <a:rPr lang="zh-CN" altLang="en-US" dirty="0" smtClean="0"/>
              <a:t>第七节课： </a:t>
            </a:r>
            <a:r>
              <a:rPr lang="en-US" altLang="zh-CN" dirty="0" smtClean="0"/>
              <a:t>155-179  </a:t>
            </a:r>
            <a:r>
              <a:rPr lang="zh-CN" altLang="en-US" smtClean="0"/>
              <a:t>无作业，但最后有例题</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a:t>
            </a:fld>
            <a:endParaRPr lang="en-US" altLang="zh-CN"/>
          </a:p>
        </p:txBody>
      </p:sp>
    </p:spTree>
    <p:extLst>
      <p:ext uri="{BB962C8B-B14F-4D97-AF65-F5344CB8AC3E}">
        <p14:creationId xmlns:p14="http://schemas.microsoft.com/office/powerpoint/2010/main" xmlns="" val="56773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r>
              <a:rPr lang="zh-CN" altLang="en-US" dirty="0" smtClean="0">
                <a:solidFill>
                  <a:srgbClr val="FF3300"/>
                </a:solidFill>
              </a:rPr>
              <a:t>当</a:t>
            </a:r>
            <a:r>
              <a:rPr lang="en-US" altLang="zh-CN" i="1" dirty="0" smtClean="0">
                <a:solidFill>
                  <a:srgbClr val="FF3300"/>
                </a:solidFill>
              </a:rPr>
              <a:t>A</a:t>
            </a:r>
            <a:r>
              <a:rPr lang="zh-CN" altLang="en-US" i="1" dirty="0" smtClean="0">
                <a:solidFill>
                  <a:srgbClr val="FF3300"/>
                </a:solidFill>
              </a:rPr>
              <a:t>、</a:t>
            </a:r>
            <a:r>
              <a:rPr lang="en-US" altLang="zh-CN" i="1" dirty="0" smtClean="0">
                <a:solidFill>
                  <a:srgbClr val="FF3300"/>
                </a:solidFill>
              </a:rPr>
              <a:t>B</a:t>
            </a:r>
            <a:r>
              <a:rPr lang="zh-CN" altLang="en-US" dirty="0" smtClean="0">
                <a:solidFill>
                  <a:srgbClr val="FF3300"/>
                </a:solidFill>
              </a:rPr>
              <a:t>中有一个是低电平</a:t>
            </a:r>
            <a:r>
              <a:rPr lang="en-US" altLang="zh-CN" dirty="0" smtClean="0">
                <a:solidFill>
                  <a:srgbClr val="FF3300"/>
                </a:solidFill>
              </a:rPr>
              <a:t>0V</a:t>
            </a:r>
            <a:r>
              <a:rPr lang="zh-CN" altLang="en-US" dirty="0" smtClean="0">
                <a:solidFill>
                  <a:srgbClr val="FF3300"/>
                </a:solidFill>
              </a:rPr>
              <a:t>时，至少有一个二极管导通，使得输出</a:t>
            </a:r>
            <a:r>
              <a:rPr lang="en-US" altLang="zh-CN" i="1" dirty="0" smtClean="0">
                <a:solidFill>
                  <a:srgbClr val="FF3300"/>
                </a:solidFill>
              </a:rPr>
              <a:t>Y</a:t>
            </a:r>
            <a:r>
              <a:rPr lang="zh-CN" altLang="en-US" dirty="0" smtClean="0">
                <a:solidFill>
                  <a:srgbClr val="FF3300"/>
                </a:solidFill>
              </a:rPr>
              <a:t>的电压为</a:t>
            </a:r>
            <a:r>
              <a:rPr lang="en-US" altLang="zh-CN" dirty="0" smtClean="0">
                <a:solidFill>
                  <a:srgbClr val="FF3300"/>
                </a:solidFill>
              </a:rPr>
              <a:t>0.7V</a:t>
            </a:r>
            <a:r>
              <a:rPr lang="zh-CN" altLang="en-US" dirty="0" smtClean="0">
                <a:solidFill>
                  <a:srgbClr val="FF3300"/>
                </a:solidFill>
              </a:rPr>
              <a:t>，为低电平；只有</a:t>
            </a:r>
            <a:r>
              <a:rPr lang="en-US" altLang="zh-CN" i="1" dirty="0" smtClean="0">
                <a:solidFill>
                  <a:srgbClr val="FF3300"/>
                </a:solidFill>
              </a:rPr>
              <a:t>A</a:t>
            </a:r>
            <a:r>
              <a:rPr lang="zh-CN" altLang="en-US" i="1" dirty="0" smtClean="0">
                <a:solidFill>
                  <a:srgbClr val="FF3300"/>
                </a:solidFill>
              </a:rPr>
              <a:t>、</a:t>
            </a:r>
            <a:r>
              <a:rPr lang="en-US" altLang="zh-CN" i="1" dirty="0" smtClean="0">
                <a:solidFill>
                  <a:srgbClr val="FF3300"/>
                </a:solidFill>
              </a:rPr>
              <a:t>B</a:t>
            </a:r>
            <a:r>
              <a:rPr lang="zh-CN" altLang="en-US" dirty="0" smtClean="0">
                <a:solidFill>
                  <a:srgbClr val="FF3300"/>
                </a:solidFill>
              </a:rPr>
              <a:t>中都加高电平</a:t>
            </a:r>
            <a:r>
              <a:rPr lang="en-US" altLang="zh-CN" dirty="0" smtClean="0">
                <a:solidFill>
                  <a:srgbClr val="FF3300"/>
                </a:solidFill>
              </a:rPr>
              <a:t>3V</a:t>
            </a:r>
            <a:r>
              <a:rPr lang="zh-CN" altLang="en-US" dirty="0" smtClean="0">
                <a:solidFill>
                  <a:srgbClr val="FF3300"/>
                </a:solidFill>
              </a:rPr>
              <a:t>时，两个二极管同时导通，使得输出</a:t>
            </a:r>
            <a:r>
              <a:rPr lang="en-US" altLang="zh-CN" i="1" dirty="0" smtClean="0">
                <a:solidFill>
                  <a:srgbClr val="FF3300"/>
                </a:solidFill>
              </a:rPr>
              <a:t>Y</a:t>
            </a:r>
            <a:r>
              <a:rPr lang="zh-CN" altLang="en-US" dirty="0" smtClean="0">
                <a:solidFill>
                  <a:srgbClr val="FF3300"/>
                </a:solidFill>
              </a:rPr>
              <a:t>为</a:t>
            </a:r>
            <a:r>
              <a:rPr lang="en-US" altLang="zh-CN" dirty="0" smtClean="0">
                <a:solidFill>
                  <a:srgbClr val="FF3300"/>
                </a:solidFill>
              </a:rPr>
              <a:t>3.7V</a:t>
            </a:r>
            <a:r>
              <a:rPr lang="zh-CN" altLang="en-US" dirty="0" smtClean="0">
                <a:solidFill>
                  <a:srgbClr val="FF3300"/>
                </a:solidFill>
              </a:rPr>
              <a:t>，为高电平</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15</a:t>
            </a:fld>
            <a:endParaRPr lang="en-US" altLang="zh-CN"/>
          </a:p>
        </p:txBody>
      </p:sp>
    </p:spTree>
    <p:extLst>
      <p:ext uri="{BB962C8B-B14F-4D97-AF65-F5344CB8AC3E}">
        <p14:creationId xmlns:p14="http://schemas.microsoft.com/office/powerpoint/2010/main" xmlns="" val="3188904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16</a:t>
            </a:fld>
            <a:endParaRPr lang="en-US" altLang="zh-CN"/>
          </a:p>
        </p:txBody>
      </p:sp>
    </p:spTree>
    <p:extLst>
      <p:ext uri="{BB962C8B-B14F-4D97-AF65-F5344CB8AC3E}">
        <p14:creationId xmlns:p14="http://schemas.microsoft.com/office/powerpoint/2010/main" xmlns="" val="3188904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r>
              <a:rPr lang="zh-CN" altLang="en-US" dirty="0" smtClean="0">
                <a:solidFill>
                  <a:srgbClr val="FF3300"/>
                </a:solidFill>
              </a:rPr>
              <a:t>当</a:t>
            </a:r>
            <a:r>
              <a:rPr lang="en-US" altLang="zh-CN" i="1" dirty="0" smtClean="0">
                <a:solidFill>
                  <a:srgbClr val="FF3300"/>
                </a:solidFill>
              </a:rPr>
              <a:t>A</a:t>
            </a:r>
            <a:r>
              <a:rPr lang="zh-CN" altLang="en-US" i="1" dirty="0" smtClean="0">
                <a:solidFill>
                  <a:srgbClr val="FF3300"/>
                </a:solidFill>
              </a:rPr>
              <a:t>、</a:t>
            </a:r>
            <a:r>
              <a:rPr lang="en-US" altLang="zh-CN" i="1" dirty="0" smtClean="0">
                <a:solidFill>
                  <a:srgbClr val="FF3300"/>
                </a:solidFill>
              </a:rPr>
              <a:t>B</a:t>
            </a:r>
            <a:r>
              <a:rPr lang="zh-CN" altLang="en-US" dirty="0" smtClean="0">
                <a:solidFill>
                  <a:srgbClr val="FF3300"/>
                </a:solidFill>
              </a:rPr>
              <a:t>中有一个是高电平</a:t>
            </a:r>
            <a:r>
              <a:rPr lang="en-US" altLang="zh-CN" dirty="0" smtClean="0">
                <a:solidFill>
                  <a:srgbClr val="FF3300"/>
                </a:solidFill>
              </a:rPr>
              <a:t>3V</a:t>
            </a:r>
            <a:r>
              <a:rPr lang="zh-CN" altLang="en-US" dirty="0" smtClean="0">
                <a:solidFill>
                  <a:srgbClr val="FF3300"/>
                </a:solidFill>
              </a:rPr>
              <a:t>时，至少有一个二极管导通，使得输出</a:t>
            </a:r>
            <a:r>
              <a:rPr lang="en-US" altLang="zh-CN" i="1" dirty="0" smtClean="0">
                <a:solidFill>
                  <a:srgbClr val="FF3300"/>
                </a:solidFill>
              </a:rPr>
              <a:t>Y</a:t>
            </a:r>
            <a:r>
              <a:rPr lang="zh-CN" altLang="en-US" dirty="0" smtClean="0">
                <a:solidFill>
                  <a:srgbClr val="FF3300"/>
                </a:solidFill>
              </a:rPr>
              <a:t>的电压为</a:t>
            </a:r>
            <a:r>
              <a:rPr lang="en-US" altLang="zh-CN" dirty="0" smtClean="0">
                <a:solidFill>
                  <a:srgbClr val="FF3300"/>
                </a:solidFill>
              </a:rPr>
              <a:t>2.3V</a:t>
            </a:r>
            <a:r>
              <a:rPr lang="zh-CN" altLang="en-US" dirty="0" smtClean="0">
                <a:solidFill>
                  <a:srgbClr val="FF3300"/>
                </a:solidFill>
              </a:rPr>
              <a:t>，为高电平；只有</a:t>
            </a:r>
            <a:r>
              <a:rPr lang="en-US" altLang="zh-CN" i="1" dirty="0" smtClean="0">
                <a:solidFill>
                  <a:srgbClr val="FF3300"/>
                </a:solidFill>
              </a:rPr>
              <a:t>A</a:t>
            </a:r>
            <a:r>
              <a:rPr lang="zh-CN" altLang="en-US" i="1" dirty="0" smtClean="0">
                <a:solidFill>
                  <a:srgbClr val="FF3300"/>
                </a:solidFill>
              </a:rPr>
              <a:t>、</a:t>
            </a:r>
            <a:r>
              <a:rPr lang="en-US" altLang="zh-CN" i="1" dirty="0" smtClean="0">
                <a:solidFill>
                  <a:srgbClr val="FF3300"/>
                </a:solidFill>
              </a:rPr>
              <a:t>B</a:t>
            </a:r>
            <a:r>
              <a:rPr lang="zh-CN" altLang="en-US" dirty="0" smtClean="0">
                <a:solidFill>
                  <a:srgbClr val="FF3300"/>
                </a:solidFill>
              </a:rPr>
              <a:t>中都加低电平</a:t>
            </a:r>
            <a:r>
              <a:rPr lang="en-US" altLang="zh-CN" dirty="0" smtClean="0">
                <a:solidFill>
                  <a:srgbClr val="FF3300"/>
                </a:solidFill>
              </a:rPr>
              <a:t>0V</a:t>
            </a:r>
            <a:r>
              <a:rPr lang="zh-CN" altLang="en-US" dirty="0" smtClean="0">
                <a:solidFill>
                  <a:srgbClr val="FF3300"/>
                </a:solidFill>
              </a:rPr>
              <a:t>时，两个二极管同时截止，使得输出</a:t>
            </a:r>
            <a:r>
              <a:rPr lang="en-US" altLang="zh-CN" i="1" dirty="0" smtClean="0">
                <a:solidFill>
                  <a:srgbClr val="FF3300"/>
                </a:solidFill>
              </a:rPr>
              <a:t>Y</a:t>
            </a:r>
            <a:r>
              <a:rPr lang="zh-CN" altLang="en-US" dirty="0" smtClean="0">
                <a:solidFill>
                  <a:srgbClr val="FF3300"/>
                </a:solidFill>
              </a:rPr>
              <a:t>为</a:t>
            </a:r>
            <a:r>
              <a:rPr lang="en-US" altLang="zh-CN" dirty="0" smtClean="0">
                <a:solidFill>
                  <a:srgbClr val="FF3300"/>
                </a:solidFill>
              </a:rPr>
              <a:t>0V</a:t>
            </a:r>
            <a:r>
              <a:rPr lang="zh-CN" altLang="en-US" dirty="0" smtClean="0">
                <a:solidFill>
                  <a:srgbClr val="FF3300"/>
                </a:solidFill>
              </a:rPr>
              <a:t>，为低电平</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17</a:t>
            </a:fld>
            <a:endParaRPr lang="en-US" altLang="zh-CN"/>
          </a:p>
        </p:txBody>
      </p:sp>
    </p:spTree>
    <p:extLst>
      <p:ext uri="{BB962C8B-B14F-4D97-AF65-F5344CB8AC3E}">
        <p14:creationId xmlns:p14="http://schemas.microsoft.com/office/powerpoint/2010/main" xmlns="" val="3188904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18</a:t>
            </a:fld>
            <a:endParaRPr lang="en-US" altLang="zh-CN"/>
          </a:p>
        </p:txBody>
      </p:sp>
    </p:spTree>
    <p:extLst>
      <p:ext uri="{BB962C8B-B14F-4D97-AF65-F5344CB8AC3E}">
        <p14:creationId xmlns:p14="http://schemas.microsoft.com/office/powerpoint/2010/main" xmlns="" val="3188904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19</a:t>
            </a:fld>
            <a:endParaRPr lang="en-US" altLang="zh-CN"/>
          </a:p>
        </p:txBody>
      </p:sp>
    </p:spTree>
    <p:extLst>
      <p:ext uri="{BB962C8B-B14F-4D97-AF65-F5344CB8AC3E}">
        <p14:creationId xmlns:p14="http://schemas.microsoft.com/office/powerpoint/2010/main" xmlns="" val="952236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20</a:t>
            </a:fld>
            <a:endParaRPr lang="en-US" altLang="zh-CN"/>
          </a:p>
        </p:txBody>
      </p:sp>
    </p:spTree>
    <p:extLst>
      <p:ext uri="{BB962C8B-B14F-4D97-AF65-F5344CB8AC3E}">
        <p14:creationId xmlns="" xmlns:p14="http://schemas.microsoft.com/office/powerpoint/2010/main" val="3188904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r>
              <a:rPr lang="zh-CN" altLang="en-US" dirty="0" smtClean="0"/>
              <a:t>先以</a:t>
            </a:r>
            <a:r>
              <a:rPr lang="en-US" altLang="zh-CN" b="1" u="sng" dirty="0" smtClean="0"/>
              <a:t>N</a:t>
            </a:r>
            <a:r>
              <a:rPr lang="zh-CN" altLang="en-US" b="1" u="sng" dirty="0" smtClean="0"/>
              <a:t>沟道增强型 </a:t>
            </a:r>
            <a:r>
              <a:rPr lang="zh-CN" altLang="en-US" b="0" u="none" dirty="0" smtClean="0"/>
              <a:t>举例说明工作原理，而后说明这四种类型的区别</a:t>
            </a:r>
            <a:endParaRPr lang="zh-CN" altLang="en-US" b="0" u="none"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21</a:t>
            </a:fld>
            <a:endParaRPr lang="en-US" altLang="zh-CN"/>
          </a:p>
        </p:txBody>
      </p:sp>
    </p:spTree>
    <p:extLst>
      <p:ext uri="{BB962C8B-B14F-4D97-AF65-F5344CB8AC3E}">
        <p14:creationId xmlns:p14="http://schemas.microsoft.com/office/powerpoint/2010/main" xmlns="" val="3188904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a:t>
            </a:r>
            <a:r>
              <a:rPr lang="en-US" altLang="zh-CN" dirty="0" smtClean="0"/>
              <a:t>a</a:t>
            </a:r>
            <a:r>
              <a:rPr lang="zh-CN" altLang="en-US" dirty="0" smtClean="0"/>
              <a:t>）图是</a:t>
            </a:r>
            <a:r>
              <a:rPr lang="en-US" altLang="zh-CN" dirty="0" smtClean="0"/>
              <a:t>N</a:t>
            </a:r>
            <a:r>
              <a:rPr lang="zh-CN" altLang="en-US" dirty="0" smtClean="0"/>
              <a:t>沟道型</a:t>
            </a:r>
            <a:r>
              <a:rPr lang="en-US" altLang="zh-CN" dirty="0" smtClean="0"/>
              <a:t>MOS</a:t>
            </a:r>
            <a:r>
              <a:rPr lang="zh-CN" altLang="en-US" dirty="0" smtClean="0"/>
              <a:t>管。</a:t>
            </a:r>
            <a:r>
              <a:rPr lang="en-US" altLang="zh-CN" dirty="0" smtClean="0"/>
              <a:t>P</a:t>
            </a:r>
            <a:r>
              <a:rPr lang="zh-CN" altLang="en-US" dirty="0" smtClean="0"/>
              <a:t>沟道型是衬底是</a:t>
            </a:r>
            <a:r>
              <a:rPr lang="en-US" altLang="zh-CN" dirty="0" smtClean="0"/>
              <a:t>N</a:t>
            </a:r>
            <a:r>
              <a:rPr lang="zh-CN" altLang="en-US" dirty="0" smtClean="0"/>
              <a:t>型，导电沟道是</a:t>
            </a:r>
            <a:r>
              <a:rPr lang="en-US" altLang="zh-CN" dirty="0" smtClean="0"/>
              <a:t>P</a:t>
            </a:r>
            <a:r>
              <a:rPr lang="zh-CN" altLang="en-US" dirty="0" smtClean="0"/>
              <a:t>型</a:t>
            </a:r>
          </a:p>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22</a:t>
            </a:fld>
            <a:endParaRPr lang="en-US" altLang="zh-CN"/>
          </a:p>
        </p:txBody>
      </p:sp>
    </p:spTree>
    <p:extLst>
      <p:ext uri="{BB962C8B-B14F-4D97-AF65-F5344CB8AC3E}">
        <p14:creationId xmlns="" xmlns:p14="http://schemas.microsoft.com/office/powerpoint/2010/main" val="3188904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r>
              <a:rPr lang="zh-CN" altLang="en-US" dirty="0" smtClean="0"/>
              <a:t>（</a:t>
            </a:r>
            <a:r>
              <a:rPr lang="en-US" altLang="zh-CN" dirty="0" smtClean="0"/>
              <a:t>a</a:t>
            </a:r>
            <a:r>
              <a:rPr lang="zh-CN" altLang="en-US" dirty="0" smtClean="0"/>
              <a:t>）图是</a:t>
            </a:r>
            <a:r>
              <a:rPr lang="en-US" altLang="zh-CN" dirty="0" smtClean="0"/>
              <a:t>N</a:t>
            </a:r>
            <a:r>
              <a:rPr lang="zh-CN" altLang="en-US" dirty="0" smtClean="0"/>
              <a:t>沟道型</a:t>
            </a:r>
            <a:r>
              <a:rPr lang="en-US" altLang="zh-CN" dirty="0" smtClean="0"/>
              <a:t>MOS</a:t>
            </a:r>
            <a:r>
              <a:rPr lang="zh-CN" altLang="en-US" dirty="0" smtClean="0"/>
              <a:t>管。</a:t>
            </a:r>
            <a:r>
              <a:rPr lang="en-US" altLang="zh-CN" dirty="0" smtClean="0"/>
              <a:t>P</a:t>
            </a:r>
            <a:r>
              <a:rPr lang="zh-CN" altLang="en-US" dirty="0" smtClean="0"/>
              <a:t>沟道型是衬底是</a:t>
            </a:r>
            <a:r>
              <a:rPr lang="en-US" altLang="zh-CN" dirty="0" smtClean="0"/>
              <a:t>N</a:t>
            </a:r>
            <a:r>
              <a:rPr lang="zh-CN" altLang="en-US" dirty="0" smtClean="0"/>
              <a:t>型，导电沟道是</a:t>
            </a:r>
            <a:r>
              <a:rPr lang="en-US" altLang="zh-CN" dirty="0" smtClean="0"/>
              <a:t>P</a:t>
            </a:r>
            <a:r>
              <a:rPr lang="zh-CN" altLang="en-US" dirty="0" smtClean="0"/>
              <a:t>型</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23</a:t>
            </a:fld>
            <a:endParaRPr lang="en-US" altLang="zh-CN"/>
          </a:p>
        </p:txBody>
      </p:sp>
    </p:spTree>
    <p:extLst>
      <p:ext uri="{BB962C8B-B14F-4D97-AF65-F5344CB8AC3E}">
        <p14:creationId xmlns="" xmlns:p14="http://schemas.microsoft.com/office/powerpoint/2010/main" val="3188904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24</a:t>
            </a:fld>
            <a:endParaRPr lang="en-US" altLang="zh-CN"/>
          </a:p>
        </p:txBody>
      </p:sp>
    </p:spTree>
    <p:extLst>
      <p:ext uri="{BB962C8B-B14F-4D97-AF65-F5344CB8AC3E}">
        <p14:creationId xmlns="" xmlns:p14="http://schemas.microsoft.com/office/powerpoint/2010/main" val="3188904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1" i="0" kern="1200" dirty="0" smtClean="0">
                <a:solidFill>
                  <a:schemeClr val="tx1"/>
                </a:solidFill>
                <a:effectLst/>
                <a:latin typeface="+mn-lt"/>
                <a:ea typeface="+mn-ea"/>
                <a:cs typeface="宋体" charset="0"/>
              </a:rPr>
              <a:t>N</a:t>
            </a:r>
            <a:r>
              <a:rPr kumimoji="1" lang="zh-CN" altLang="en-US" sz="1200" b="1" i="0" kern="1200" dirty="0" smtClean="0">
                <a:solidFill>
                  <a:schemeClr val="tx1"/>
                </a:solidFill>
                <a:effectLst/>
                <a:latin typeface="+mn-lt"/>
                <a:ea typeface="+mn-ea"/>
                <a:cs typeface="宋体" charset="0"/>
              </a:rPr>
              <a:t>型半导体</a:t>
            </a:r>
            <a:r>
              <a:rPr kumimoji="1" lang="zh-CN" altLang="en-US" sz="1200" b="0" i="0" kern="1200" dirty="0" smtClean="0">
                <a:solidFill>
                  <a:schemeClr val="tx1"/>
                </a:solidFill>
                <a:effectLst/>
                <a:latin typeface="+mn-lt"/>
                <a:ea typeface="+mn-ea"/>
                <a:cs typeface="宋体" charset="0"/>
              </a:rPr>
              <a:t>（</a:t>
            </a:r>
            <a:r>
              <a:rPr kumimoji="1" lang="en-US" altLang="zh-CN" sz="1200" b="0" i="0" kern="1200" dirty="0" smtClean="0">
                <a:solidFill>
                  <a:schemeClr val="tx1"/>
                </a:solidFill>
                <a:effectLst/>
                <a:latin typeface="+mn-lt"/>
                <a:ea typeface="+mn-ea"/>
                <a:cs typeface="宋体" charset="0"/>
              </a:rPr>
              <a:t>N</a:t>
            </a:r>
            <a:r>
              <a:rPr kumimoji="1" lang="zh-CN" altLang="en-US" sz="1200" b="0" i="0" kern="1200" dirty="0" smtClean="0">
                <a:solidFill>
                  <a:schemeClr val="tx1"/>
                </a:solidFill>
                <a:effectLst/>
                <a:latin typeface="+mn-lt"/>
                <a:ea typeface="+mn-ea"/>
                <a:cs typeface="宋体" charset="0"/>
              </a:rPr>
              <a:t>为</a:t>
            </a:r>
            <a:r>
              <a:rPr kumimoji="1" lang="en-US" altLang="zh-CN" sz="1200" b="0" i="0" kern="1200" dirty="0" smtClean="0">
                <a:solidFill>
                  <a:schemeClr val="tx1"/>
                </a:solidFill>
                <a:effectLst/>
                <a:latin typeface="+mn-lt"/>
                <a:ea typeface="+mn-ea"/>
                <a:cs typeface="宋体" charset="0"/>
              </a:rPr>
              <a:t>Negative</a:t>
            </a:r>
            <a:r>
              <a:rPr kumimoji="1" lang="zh-CN" altLang="en-US" sz="1200" b="0" i="0" kern="1200" dirty="0" smtClean="0">
                <a:solidFill>
                  <a:schemeClr val="tx1"/>
                </a:solidFill>
                <a:effectLst/>
                <a:latin typeface="+mn-lt"/>
                <a:ea typeface="+mn-ea"/>
                <a:cs typeface="宋体" charset="0"/>
              </a:rPr>
              <a:t>的字头，由于电子带负电荷而得此名）：掺入少量杂质</a:t>
            </a:r>
            <a:r>
              <a:rPr kumimoji="1" lang="zh-CN" altLang="en-US" sz="1200" b="0" i="0" u="none" strike="noStrike" kern="1200" dirty="0" smtClean="0">
                <a:solidFill>
                  <a:schemeClr val="tx1"/>
                </a:solidFill>
                <a:effectLst/>
                <a:latin typeface="+mn-lt"/>
                <a:ea typeface="+mn-ea"/>
                <a:cs typeface="宋体" charset="0"/>
                <a:hlinkClick r:id="rId3"/>
              </a:rPr>
              <a:t>磷元素</a:t>
            </a:r>
            <a:r>
              <a:rPr kumimoji="1" lang="zh-CN" altLang="en-US" sz="1200" b="0" i="0" kern="1200" dirty="0" smtClean="0">
                <a:solidFill>
                  <a:schemeClr val="tx1"/>
                </a:solidFill>
                <a:effectLst/>
                <a:latin typeface="+mn-lt"/>
                <a:ea typeface="+mn-ea"/>
                <a:cs typeface="宋体" charset="0"/>
              </a:rPr>
              <a:t>（或</a:t>
            </a:r>
            <a:r>
              <a:rPr kumimoji="1" lang="zh-CN" altLang="en-US" sz="1200" b="0" i="0" u="none" strike="noStrike" kern="1200" dirty="0" smtClean="0">
                <a:solidFill>
                  <a:schemeClr val="tx1"/>
                </a:solidFill>
                <a:effectLst/>
                <a:latin typeface="+mn-lt"/>
                <a:ea typeface="+mn-ea"/>
                <a:cs typeface="宋体" charset="0"/>
                <a:hlinkClick r:id="rId4"/>
              </a:rPr>
              <a:t>锑元素</a:t>
            </a:r>
            <a:r>
              <a:rPr kumimoji="1" lang="zh-CN" altLang="en-US" sz="1200" b="0" i="0" kern="1200" dirty="0" smtClean="0">
                <a:solidFill>
                  <a:schemeClr val="tx1"/>
                </a:solidFill>
                <a:effectLst/>
                <a:latin typeface="+mn-lt"/>
                <a:ea typeface="+mn-ea"/>
                <a:cs typeface="宋体" charset="0"/>
              </a:rPr>
              <a:t>）的硅晶体（或锗晶体）中，由于半导体原子（如硅原子）被杂质原子取代，磷原子外层的五个外层电子的其中四个与周围的半导体原子形成共价键，多出的一个电子几乎不受束缚，较为容易地成为</a:t>
            </a:r>
            <a:r>
              <a:rPr kumimoji="1" lang="zh-CN" altLang="en-US" sz="1200" b="1" i="0" u="none" strike="noStrike" kern="1200" dirty="0" smtClean="0">
                <a:solidFill>
                  <a:schemeClr val="tx1"/>
                </a:solidFill>
                <a:effectLst/>
                <a:latin typeface="+mn-lt"/>
                <a:ea typeface="+mn-ea"/>
                <a:cs typeface="宋体" charset="0"/>
                <a:hlinkClick r:id="rId5"/>
              </a:rPr>
              <a:t>自由电子</a:t>
            </a:r>
            <a:r>
              <a:rPr kumimoji="1" lang="zh-CN" altLang="en-US" sz="1200" b="0" i="0" kern="1200" dirty="0" smtClean="0">
                <a:solidFill>
                  <a:schemeClr val="tx1"/>
                </a:solidFill>
                <a:effectLst/>
                <a:latin typeface="+mn-lt"/>
                <a:ea typeface="+mn-ea"/>
                <a:cs typeface="宋体" charset="0"/>
              </a:rPr>
              <a:t>。于是，</a:t>
            </a:r>
            <a:r>
              <a:rPr kumimoji="1" lang="en-US" altLang="zh-CN" sz="1200" b="0" i="0" kern="1200" dirty="0" smtClean="0">
                <a:solidFill>
                  <a:schemeClr val="tx1"/>
                </a:solidFill>
                <a:effectLst/>
                <a:latin typeface="+mn-lt"/>
                <a:ea typeface="+mn-ea"/>
                <a:cs typeface="宋体" charset="0"/>
              </a:rPr>
              <a:t>N</a:t>
            </a:r>
            <a:r>
              <a:rPr kumimoji="1" lang="zh-CN" altLang="en-US" sz="1200" b="0" i="0" kern="1200" dirty="0" smtClean="0">
                <a:solidFill>
                  <a:schemeClr val="tx1"/>
                </a:solidFill>
                <a:effectLst/>
                <a:latin typeface="+mn-lt"/>
                <a:ea typeface="+mn-ea"/>
                <a:cs typeface="宋体" charset="0"/>
              </a:rPr>
              <a:t>型半导体就成为了含电子浓度较高的半导体，其导电性主要是因为自由电子导电。</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7</a:t>
            </a:fld>
            <a:endParaRPr lang="en-US" altLang="zh-CN"/>
          </a:p>
        </p:txBody>
      </p:sp>
    </p:spTree>
    <p:extLst>
      <p:ext uri="{BB962C8B-B14F-4D97-AF65-F5344CB8AC3E}">
        <p14:creationId xmlns:p14="http://schemas.microsoft.com/office/powerpoint/2010/main" xmlns="" val="872977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r>
              <a:rPr lang="zh-CN" altLang="en-US" dirty="0" smtClean="0"/>
              <a:t>以栅极</a:t>
            </a:r>
            <a:r>
              <a:rPr lang="en-US" altLang="zh-CN" dirty="0" smtClean="0"/>
              <a:t>-</a:t>
            </a:r>
            <a:r>
              <a:rPr lang="zh-CN" altLang="en-US" dirty="0" smtClean="0"/>
              <a:t>源极间的回路为输入回路，漏极</a:t>
            </a:r>
            <a:r>
              <a:rPr lang="en-US" altLang="zh-CN" dirty="0" smtClean="0"/>
              <a:t>-</a:t>
            </a:r>
            <a:r>
              <a:rPr lang="zh-CN" altLang="en-US" dirty="0" smtClean="0"/>
              <a:t>源极间的回路为输出回路，即为共源接法</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25</a:t>
            </a:fld>
            <a:endParaRPr lang="en-US" altLang="zh-CN"/>
          </a:p>
        </p:txBody>
      </p:sp>
    </p:spTree>
    <p:extLst>
      <p:ext uri="{BB962C8B-B14F-4D97-AF65-F5344CB8AC3E}">
        <p14:creationId xmlns="" xmlns:p14="http://schemas.microsoft.com/office/powerpoint/2010/main" val="3188904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r>
              <a:rPr lang="zh-CN" altLang="en-US" dirty="0" smtClean="0"/>
              <a:t>以栅极</a:t>
            </a:r>
            <a:r>
              <a:rPr lang="en-US" altLang="zh-CN" dirty="0" smtClean="0"/>
              <a:t>-</a:t>
            </a:r>
            <a:r>
              <a:rPr lang="zh-CN" altLang="en-US" dirty="0" smtClean="0"/>
              <a:t>源极间的回路为输入回路，漏极</a:t>
            </a:r>
            <a:r>
              <a:rPr lang="en-US" altLang="zh-CN" dirty="0" smtClean="0"/>
              <a:t>-</a:t>
            </a:r>
            <a:r>
              <a:rPr lang="zh-CN" altLang="en-US" dirty="0" smtClean="0"/>
              <a:t>源极间的回路为输出回路，即为共源接法</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26</a:t>
            </a:fld>
            <a:endParaRPr lang="en-US" altLang="zh-CN"/>
          </a:p>
        </p:txBody>
      </p:sp>
    </p:spTree>
    <p:extLst>
      <p:ext uri="{BB962C8B-B14F-4D97-AF65-F5344CB8AC3E}">
        <p14:creationId xmlns="" xmlns:p14="http://schemas.microsoft.com/office/powerpoint/2010/main" val="31889046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r>
              <a:rPr lang="zh-CN" altLang="en-US" dirty="0" smtClean="0"/>
              <a:t>以栅极</a:t>
            </a:r>
            <a:r>
              <a:rPr lang="en-US" altLang="zh-CN" dirty="0" smtClean="0"/>
              <a:t>-</a:t>
            </a:r>
            <a:r>
              <a:rPr lang="zh-CN" altLang="en-US" dirty="0" smtClean="0"/>
              <a:t>源极间的回路为输入回路，漏极</a:t>
            </a:r>
            <a:r>
              <a:rPr lang="en-US" altLang="zh-CN" dirty="0" smtClean="0"/>
              <a:t>-</a:t>
            </a:r>
            <a:r>
              <a:rPr lang="zh-CN" altLang="en-US" dirty="0" smtClean="0"/>
              <a:t>源极间的回路为输出回路，即为共源接法</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27</a:t>
            </a:fld>
            <a:endParaRPr lang="en-US" altLang="zh-CN"/>
          </a:p>
        </p:txBody>
      </p:sp>
    </p:spTree>
    <p:extLst>
      <p:ext uri="{BB962C8B-B14F-4D97-AF65-F5344CB8AC3E}">
        <p14:creationId xmlns="" xmlns:p14="http://schemas.microsoft.com/office/powerpoint/2010/main" val="31889046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r>
              <a:rPr lang="zh-CN" altLang="en-US" dirty="0" smtClean="0"/>
              <a:t>可变电阻区：虚线左边</a:t>
            </a:r>
            <a:endParaRPr lang="en-US" altLang="zh-CN" dirty="0" smtClean="0"/>
          </a:p>
          <a:p>
            <a:r>
              <a:rPr lang="zh-CN" altLang="en-US" dirty="0" smtClean="0"/>
              <a:t>恒流区：虚线右边</a:t>
            </a:r>
            <a:endParaRPr lang="en-US" altLang="zh-CN" dirty="0" smtClean="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28</a:t>
            </a:fld>
            <a:endParaRPr lang="en-US" altLang="zh-CN"/>
          </a:p>
        </p:txBody>
      </p:sp>
    </p:spTree>
    <p:extLst>
      <p:ext uri="{BB962C8B-B14F-4D97-AF65-F5344CB8AC3E}">
        <p14:creationId xmlns="" xmlns:p14="http://schemas.microsoft.com/office/powerpoint/2010/main" val="31889046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29</a:t>
            </a:fld>
            <a:endParaRPr lang="en-US" altLang="zh-CN"/>
          </a:p>
        </p:txBody>
      </p:sp>
    </p:spTree>
    <p:extLst>
      <p:ext uri="{BB962C8B-B14F-4D97-AF65-F5344CB8AC3E}">
        <p14:creationId xmlns="" xmlns:p14="http://schemas.microsoft.com/office/powerpoint/2010/main" val="3188904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30</a:t>
            </a:fld>
            <a:endParaRPr lang="en-US" altLang="zh-CN"/>
          </a:p>
        </p:txBody>
      </p:sp>
    </p:spTree>
    <p:extLst>
      <p:ext uri="{BB962C8B-B14F-4D97-AF65-F5344CB8AC3E}">
        <p14:creationId xmlns="" xmlns:p14="http://schemas.microsoft.com/office/powerpoint/2010/main" val="3188904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31</a:t>
            </a:fld>
            <a:endParaRPr lang="en-US" altLang="zh-CN"/>
          </a:p>
        </p:txBody>
      </p:sp>
    </p:spTree>
    <p:extLst>
      <p:ext uri="{BB962C8B-B14F-4D97-AF65-F5344CB8AC3E}">
        <p14:creationId xmlns="" xmlns:p14="http://schemas.microsoft.com/office/powerpoint/2010/main" val="31889046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32</a:t>
            </a:fld>
            <a:endParaRPr lang="en-US" altLang="zh-CN"/>
          </a:p>
        </p:txBody>
      </p:sp>
    </p:spTree>
    <p:extLst>
      <p:ext uri="{BB962C8B-B14F-4D97-AF65-F5344CB8AC3E}">
        <p14:creationId xmlns="" xmlns:p14="http://schemas.microsoft.com/office/powerpoint/2010/main" val="31889046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r>
              <a:rPr lang="zh-CN" altLang="en-US" dirty="0" smtClean="0"/>
              <a:t>有时电阻阻值不能忽略不计，所以在右图中标出了</a:t>
            </a:r>
            <a:r>
              <a:rPr lang="en-US" altLang="zh-CN" dirty="0" smtClean="0"/>
              <a:t>Ron</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33</a:t>
            </a:fld>
            <a:endParaRPr lang="en-US" altLang="zh-CN"/>
          </a:p>
        </p:txBody>
      </p:sp>
    </p:spTree>
    <p:extLst>
      <p:ext uri="{BB962C8B-B14F-4D97-AF65-F5344CB8AC3E}">
        <p14:creationId xmlns="" xmlns:p14="http://schemas.microsoft.com/office/powerpoint/2010/main" val="31889046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r>
              <a:rPr lang="en-US" altLang="zh-CN" dirty="0" smtClean="0"/>
              <a:t>N</a:t>
            </a:r>
            <a:r>
              <a:rPr lang="zh-CN" altLang="en-US" dirty="0" smtClean="0"/>
              <a:t>沟道：</a:t>
            </a:r>
            <a:r>
              <a:rPr lang="en-US" altLang="zh-CN" dirty="0" smtClean="0"/>
              <a:t>P</a:t>
            </a:r>
            <a:r>
              <a:rPr lang="zh-CN" altLang="en-US" dirty="0" smtClean="0"/>
              <a:t>型衬底，导电沟道是</a:t>
            </a:r>
            <a:r>
              <a:rPr lang="en-US" altLang="zh-CN" dirty="0" smtClean="0"/>
              <a:t>N</a:t>
            </a:r>
            <a:r>
              <a:rPr lang="zh-CN" altLang="en-US" dirty="0" smtClean="0"/>
              <a:t>型</a:t>
            </a:r>
            <a:endParaRPr lang="en-US" altLang="zh-CN" dirty="0" smtClean="0"/>
          </a:p>
          <a:p>
            <a:r>
              <a:rPr lang="zh-CN" altLang="en-US" dirty="0" smtClean="0"/>
              <a:t>增强型：</a:t>
            </a:r>
            <a:r>
              <a:rPr lang="en-US" altLang="zh-CN" dirty="0" err="1" smtClean="0"/>
              <a:t>Vgs</a:t>
            </a:r>
            <a:r>
              <a:rPr lang="en-US" altLang="zh-CN" dirty="0" smtClean="0"/>
              <a:t>=0</a:t>
            </a:r>
            <a:r>
              <a:rPr lang="zh-CN" altLang="en-US" dirty="0" smtClean="0"/>
              <a:t>时没有导电沟道</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34</a:t>
            </a:fld>
            <a:endParaRPr lang="en-US" altLang="zh-CN"/>
          </a:p>
        </p:txBody>
      </p:sp>
    </p:spTree>
    <p:extLst>
      <p:ext uri="{BB962C8B-B14F-4D97-AF65-F5344CB8AC3E}">
        <p14:creationId xmlns="" xmlns:p14="http://schemas.microsoft.com/office/powerpoint/2010/main" val="3188904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1" i="0" kern="1200" dirty="0" smtClean="0">
                <a:solidFill>
                  <a:schemeClr val="tx1"/>
                </a:solidFill>
                <a:effectLst/>
                <a:latin typeface="+mn-lt"/>
                <a:ea typeface="+mn-ea"/>
                <a:cs typeface="宋体" charset="0"/>
              </a:rPr>
              <a:t>P</a:t>
            </a:r>
            <a:r>
              <a:rPr kumimoji="1" lang="zh-CN" altLang="en-US" sz="1200" b="1" i="0" kern="1200" dirty="0" smtClean="0">
                <a:solidFill>
                  <a:schemeClr val="tx1"/>
                </a:solidFill>
                <a:effectLst/>
                <a:latin typeface="+mn-lt"/>
                <a:ea typeface="+mn-ea"/>
                <a:cs typeface="宋体" charset="0"/>
              </a:rPr>
              <a:t>型半导体</a:t>
            </a:r>
            <a:r>
              <a:rPr kumimoji="1" lang="zh-CN" altLang="en-US" sz="1200" b="0" i="0" kern="1200" dirty="0" smtClean="0">
                <a:solidFill>
                  <a:schemeClr val="tx1"/>
                </a:solidFill>
                <a:effectLst/>
                <a:latin typeface="+mn-lt"/>
                <a:ea typeface="+mn-ea"/>
                <a:cs typeface="宋体" charset="0"/>
              </a:rPr>
              <a:t>（</a:t>
            </a:r>
            <a:r>
              <a:rPr kumimoji="1" lang="en-US" altLang="zh-CN" sz="1200" b="0" i="0" kern="1200" dirty="0" smtClean="0">
                <a:solidFill>
                  <a:schemeClr val="tx1"/>
                </a:solidFill>
                <a:effectLst/>
                <a:latin typeface="+mn-lt"/>
                <a:ea typeface="+mn-ea"/>
                <a:cs typeface="宋体" charset="0"/>
              </a:rPr>
              <a:t>P</a:t>
            </a:r>
            <a:r>
              <a:rPr kumimoji="1" lang="zh-CN" altLang="en-US" sz="1200" b="0" i="0" kern="1200" dirty="0" smtClean="0">
                <a:solidFill>
                  <a:schemeClr val="tx1"/>
                </a:solidFill>
                <a:effectLst/>
                <a:latin typeface="+mn-lt"/>
                <a:ea typeface="+mn-ea"/>
                <a:cs typeface="宋体" charset="0"/>
              </a:rPr>
              <a:t>为</a:t>
            </a:r>
            <a:r>
              <a:rPr kumimoji="1" lang="en-US" altLang="zh-CN" sz="1200" b="0" i="0" kern="1200" dirty="0" smtClean="0">
                <a:solidFill>
                  <a:schemeClr val="tx1"/>
                </a:solidFill>
                <a:effectLst/>
                <a:latin typeface="+mn-lt"/>
                <a:ea typeface="+mn-ea"/>
                <a:cs typeface="宋体" charset="0"/>
              </a:rPr>
              <a:t>Positive</a:t>
            </a:r>
            <a:r>
              <a:rPr kumimoji="1" lang="zh-CN" altLang="en-US" sz="1200" b="0" i="0" kern="1200" dirty="0" smtClean="0">
                <a:solidFill>
                  <a:schemeClr val="tx1"/>
                </a:solidFill>
                <a:effectLst/>
                <a:latin typeface="+mn-lt"/>
                <a:ea typeface="+mn-ea"/>
                <a:cs typeface="宋体" charset="0"/>
              </a:rPr>
              <a:t>的字头，由于空穴带正电而得此名）：掺入少量杂质硼元素（或铟元素）的硅晶体（或锗晶体）中，由于半导体原子（如硅原子）被杂质原子取代，硼原子外层的三个外层电子与周围的半导体原子形成共价键的时候，会产生一个“</a:t>
            </a:r>
            <a:r>
              <a:rPr kumimoji="1" lang="zh-CN" altLang="en-US" sz="1200" b="1" i="0" kern="1200" dirty="0" smtClean="0">
                <a:solidFill>
                  <a:schemeClr val="tx1"/>
                </a:solidFill>
                <a:effectLst/>
                <a:latin typeface="+mn-lt"/>
                <a:ea typeface="+mn-ea"/>
                <a:cs typeface="宋体" charset="0"/>
              </a:rPr>
              <a:t>空穴</a:t>
            </a:r>
            <a:r>
              <a:rPr kumimoji="1" lang="zh-CN" altLang="en-US" sz="1200" b="0" i="0" kern="1200" dirty="0" smtClean="0">
                <a:solidFill>
                  <a:schemeClr val="tx1"/>
                </a:solidFill>
                <a:effectLst/>
                <a:latin typeface="+mn-lt"/>
                <a:ea typeface="+mn-ea"/>
                <a:cs typeface="宋体" charset="0"/>
              </a:rPr>
              <a:t>”，这个空穴可能吸引束缚电子来“填充”，使得硼原子成为带负电的</a:t>
            </a:r>
            <a:r>
              <a:rPr kumimoji="1" lang="zh-CN" altLang="en-US" sz="1200" b="0" i="0" u="none" strike="noStrike" kern="1200" dirty="0" smtClean="0">
                <a:solidFill>
                  <a:schemeClr val="tx1"/>
                </a:solidFill>
                <a:effectLst/>
                <a:latin typeface="+mn-lt"/>
                <a:ea typeface="+mn-ea"/>
                <a:cs typeface="宋体" charset="0"/>
                <a:hlinkClick r:id="rId3"/>
              </a:rPr>
              <a:t>离子</a:t>
            </a:r>
            <a:r>
              <a:rPr kumimoji="1" lang="zh-CN" altLang="en-US" sz="1200" b="0" i="0" kern="1200" dirty="0" smtClean="0">
                <a:solidFill>
                  <a:schemeClr val="tx1"/>
                </a:solidFill>
                <a:effectLst/>
                <a:latin typeface="+mn-lt"/>
                <a:ea typeface="+mn-ea"/>
                <a:cs typeface="宋体" charset="0"/>
              </a:rPr>
              <a:t>。这样，这类半导体由于含有较高浓度的“空穴”（“相当于”正电荷），成为能够导电的物质</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8</a:t>
            </a:fld>
            <a:endParaRPr lang="en-US" altLang="zh-CN"/>
          </a:p>
        </p:txBody>
      </p:sp>
    </p:spTree>
    <p:extLst>
      <p:ext uri="{BB962C8B-B14F-4D97-AF65-F5344CB8AC3E}">
        <p14:creationId xmlns:p14="http://schemas.microsoft.com/office/powerpoint/2010/main" xmlns="" val="16733293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35</a:t>
            </a:fld>
            <a:endParaRPr lang="en-US" altLang="zh-CN"/>
          </a:p>
        </p:txBody>
      </p:sp>
    </p:spTree>
    <p:extLst>
      <p:ext uri="{BB962C8B-B14F-4D97-AF65-F5344CB8AC3E}">
        <p14:creationId xmlns="" xmlns:p14="http://schemas.microsoft.com/office/powerpoint/2010/main" val="31889046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r>
              <a:rPr lang="en-US" altLang="zh-CN" dirty="0" smtClean="0"/>
              <a:t>P</a:t>
            </a:r>
            <a:r>
              <a:rPr lang="zh-CN" altLang="en-US" dirty="0" smtClean="0"/>
              <a:t>沟道：</a:t>
            </a:r>
            <a:r>
              <a:rPr lang="en-US" altLang="zh-CN" dirty="0" smtClean="0"/>
              <a:t>N</a:t>
            </a:r>
            <a:r>
              <a:rPr lang="zh-CN" altLang="en-US" dirty="0" smtClean="0"/>
              <a:t>型衬底，导电沟道是</a:t>
            </a:r>
            <a:r>
              <a:rPr lang="en-US" altLang="zh-CN" dirty="0" smtClean="0"/>
              <a:t>P</a:t>
            </a:r>
            <a:r>
              <a:rPr lang="zh-CN" altLang="en-US" dirty="0" smtClean="0"/>
              <a:t>型</a:t>
            </a:r>
            <a:endParaRPr lang="en-US" altLang="zh-CN" dirty="0" smtClean="0"/>
          </a:p>
          <a:p>
            <a:r>
              <a:rPr lang="zh-CN" altLang="en-US" dirty="0" smtClean="0"/>
              <a:t>增强型：</a:t>
            </a:r>
            <a:r>
              <a:rPr lang="en-US" altLang="zh-CN" dirty="0" err="1" smtClean="0"/>
              <a:t>Vgs</a:t>
            </a:r>
            <a:r>
              <a:rPr lang="en-US" altLang="zh-CN" dirty="0" smtClean="0"/>
              <a:t>=0</a:t>
            </a:r>
            <a:r>
              <a:rPr lang="zh-CN" altLang="en-US" dirty="0" smtClean="0"/>
              <a:t>时没有导电沟道</a:t>
            </a:r>
          </a:p>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36</a:t>
            </a:fld>
            <a:endParaRPr lang="en-US" altLang="zh-CN"/>
          </a:p>
        </p:txBody>
      </p:sp>
    </p:spTree>
    <p:extLst>
      <p:ext uri="{BB962C8B-B14F-4D97-AF65-F5344CB8AC3E}">
        <p14:creationId xmlns="" xmlns:p14="http://schemas.microsoft.com/office/powerpoint/2010/main" val="31889046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r>
              <a:rPr lang="en-US" altLang="zh-CN" dirty="0" err="1" smtClean="0"/>
              <a:t>Vgs</a:t>
            </a:r>
            <a:r>
              <a:rPr lang="en-US" altLang="zh-CN" dirty="0" smtClean="0"/>
              <a:t>(</a:t>
            </a:r>
            <a:r>
              <a:rPr lang="en-US" altLang="zh-CN" dirty="0" err="1" smtClean="0"/>
              <a:t>th</a:t>
            </a:r>
            <a:r>
              <a:rPr lang="en-US" altLang="zh-CN" dirty="0" smtClean="0"/>
              <a:t>)</a:t>
            </a:r>
            <a:r>
              <a:rPr lang="zh-CN" altLang="en-US" dirty="0" smtClean="0"/>
              <a:t>为负</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37</a:t>
            </a:fld>
            <a:endParaRPr lang="en-US" altLang="zh-CN"/>
          </a:p>
        </p:txBody>
      </p:sp>
    </p:spTree>
    <p:extLst>
      <p:ext uri="{BB962C8B-B14F-4D97-AF65-F5344CB8AC3E}">
        <p14:creationId xmlns="" xmlns:p14="http://schemas.microsoft.com/office/powerpoint/2010/main" val="31889046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r>
              <a:rPr lang="en-US" altLang="zh-CN" dirty="0" smtClean="0"/>
              <a:t>N</a:t>
            </a:r>
            <a:r>
              <a:rPr lang="zh-CN" altLang="en-US" dirty="0" smtClean="0"/>
              <a:t>沟道：</a:t>
            </a:r>
            <a:r>
              <a:rPr lang="en-US" altLang="zh-CN" dirty="0" smtClean="0"/>
              <a:t>P</a:t>
            </a:r>
            <a:r>
              <a:rPr lang="zh-CN" altLang="en-US" dirty="0" smtClean="0"/>
              <a:t>型衬底，导电沟道是</a:t>
            </a:r>
            <a:r>
              <a:rPr lang="en-US" altLang="zh-CN" dirty="0" smtClean="0"/>
              <a:t>N</a:t>
            </a:r>
            <a:r>
              <a:rPr lang="zh-CN" altLang="en-US" dirty="0" smtClean="0"/>
              <a:t>型</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P</a:t>
            </a:r>
            <a:r>
              <a:rPr lang="zh-CN" altLang="en-US" dirty="0" smtClean="0"/>
              <a:t>沟道：</a:t>
            </a:r>
            <a:r>
              <a:rPr lang="en-US" altLang="zh-CN" dirty="0" smtClean="0"/>
              <a:t>N</a:t>
            </a:r>
            <a:r>
              <a:rPr lang="zh-CN" altLang="en-US" dirty="0" smtClean="0"/>
              <a:t>型衬底，导电沟道是</a:t>
            </a:r>
            <a:r>
              <a:rPr lang="en-US" altLang="zh-CN" dirty="0" smtClean="0"/>
              <a:t>P</a:t>
            </a:r>
            <a:r>
              <a:rPr lang="zh-CN" altLang="en-US" dirty="0" smtClean="0"/>
              <a:t>型</a:t>
            </a:r>
            <a:endParaRPr lang="en-US" altLang="zh-CN" dirty="0" smtClean="0"/>
          </a:p>
          <a:p>
            <a:endParaRPr lang="en-US" altLang="zh-CN" dirty="0" smtClean="0"/>
          </a:p>
          <a:p>
            <a:r>
              <a:rPr lang="zh-CN" altLang="en-US" dirty="0" smtClean="0"/>
              <a:t>耗尽型：</a:t>
            </a:r>
            <a:r>
              <a:rPr lang="en-US" altLang="zh-CN" dirty="0" err="1" smtClean="0"/>
              <a:t>Vgs</a:t>
            </a:r>
            <a:r>
              <a:rPr lang="en-US" altLang="zh-CN" dirty="0" smtClean="0"/>
              <a:t>=0</a:t>
            </a:r>
            <a:r>
              <a:rPr lang="zh-CN" altLang="en-US" dirty="0" smtClean="0"/>
              <a:t>时，有导电沟道存在，知道</a:t>
            </a:r>
            <a:r>
              <a:rPr lang="en-US" altLang="zh-CN" dirty="0" err="1" smtClean="0"/>
              <a:t>Vgs</a:t>
            </a:r>
            <a:r>
              <a:rPr lang="zh-CN" altLang="en-US" dirty="0" smtClean="0"/>
              <a:t>小于</a:t>
            </a:r>
            <a:r>
              <a:rPr lang="en-US" altLang="zh-CN" dirty="0" err="1" smtClean="0"/>
              <a:t>Vgs</a:t>
            </a:r>
            <a:r>
              <a:rPr lang="en-US" altLang="zh-CN" dirty="0" smtClean="0"/>
              <a:t>(off)</a:t>
            </a:r>
            <a:r>
              <a:rPr lang="zh-CN" altLang="en-US" dirty="0" smtClean="0"/>
              <a:t>时，导电沟道才消失，</a:t>
            </a:r>
          </a:p>
          <a:p>
            <a:r>
              <a:rPr lang="en-US" altLang="zh-CN" dirty="0" err="1" smtClean="0"/>
              <a:t>Vgs</a:t>
            </a:r>
            <a:r>
              <a:rPr lang="en-US" altLang="zh-CN" dirty="0" smtClean="0"/>
              <a:t>(off)</a:t>
            </a:r>
            <a:r>
              <a:rPr lang="zh-CN" altLang="en-US" dirty="0" smtClean="0"/>
              <a:t>是夹断电压</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38</a:t>
            </a:fld>
            <a:endParaRPr lang="en-US" altLang="zh-CN"/>
          </a:p>
        </p:txBody>
      </p:sp>
    </p:spTree>
    <p:extLst>
      <p:ext uri="{BB962C8B-B14F-4D97-AF65-F5344CB8AC3E}">
        <p14:creationId xmlns="" xmlns:p14="http://schemas.microsoft.com/office/powerpoint/2010/main" val="31889046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39</a:t>
            </a:fld>
            <a:endParaRPr lang="en-US" altLang="zh-CN"/>
          </a:p>
        </p:txBody>
      </p:sp>
    </p:spTree>
    <p:extLst>
      <p:ext uri="{BB962C8B-B14F-4D97-AF65-F5344CB8AC3E}">
        <p14:creationId xmlns="" xmlns:p14="http://schemas.microsoft.com/office/powerpoint/2010/main" val="31889046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40</a:t>
            </a:fld>
            <a:endParaRPr lang="en-US" altLang="zh-CN"/>
          </a:p>
        </p:txBody>
      </p:sp>
    </p:spTree>
    <p:extLst>
      <p:ext uri="{BB962C8B-B14F-4D97-AF65-F5344CB8AC3E}">
        <p14:creationId xmlns="" xmlns:p14="http://schemas.microsoft.com/office/powerpoint/2010/main" val="31889046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r>
              <a:rPr lang="zh-CN" altLang="en-US" dirty="0" smtClean="0"/>
              <a:t>上图为结构示意图</a:t>
            </a:r>
            <a:endParaRPr lang="en-US" altLang="zh-CN" dirty="0" smtClean="0"/>
          </a:p>
          <a:p>
            <a:r>
              <a:rPr lang="zh-CN" altLang="en-US" dirty="0" smtClean="0"/>
              <a:t>右图为电路图</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41</a:t>
            </a:fld>
            <a:endParaRPr lang="en-US" altLang="zh-CN"/>
          </a:p>
        </p:txBody>
      </p:sp>
    </p:spTree>
    <p:extLst>
      <p:ext uri="{BB962C8B-B14F-4D97-AF65-F5344CB8AC3E}">
        <p14:creationId xmlns:p14="http://schemas.microsoft.com/office/powerpoint/2010/main" xmlns="" val="31889046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42</a:t>
            </a:fld>
            <a:endParaRPr lang="en-US" altLang="zh-CN"/>
          </a:p>
        </p:txBody>
      </p:sp>
    </p:spTree>
    <p:extLst>
      <p:ext uri="{BB962C8B-B14F-4D97-AF65-F5344CB8AC3E}">
        <p14:creationId xmlns:p14="http://schemas.microsoft.com/office/powerpoint/2010/main" xmlns="" val="31889046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43</a:t>
            </a:fld>
            <a:endParaRPr lang="en-US" altLang="zh-CN"/>
          </a:p>
        </p:txBody>
      </p:sp>
    </p:spTree>
    <p:extLst>
      <p:ext uri="{BB962C8B-B14F-4D97-AF65-F5344CB8AC3E}">
        <p14:creationId xmlns:p14="http://schemas.microsoft.com/office/powerpoint/2010/main" xmlns="" val="31889046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44</a:t>
            </a:fld>
            <a:endParaRPr lang="en-US" altLang="zh-CN"/>
          </a:p>
        </p:txBody>
      </p:sp>
    </p:spTree>
    <p:extLst>
      <p:ext uri="{BB962C8B-B14F-4D97-AF65-F5344CB8AC3E}">
        <p14:creationId xmlns:p14="http://schemas.microsoft.com/office/powerpoint/2010/main" xmlns="" val="3188904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kern="1200" dirty="0" smtClean="0">
                <a:solidFill>
                  <a:schemeClr val="tx1"/>
                </a:solidFill>
                <a:effectLst/>
                <a:latin typeface="+mn-lt"/>
                <a:ea typeface="+mn-ea"/>
                <a:cs typeface="宋体" charset="0"/>
              </a:rPr>
              <a:t>在</a:t>
            </a:r>
            <a:r>
              <a:rPr kumimoji="1" lang="en-US" altLang="zh-CN" sz="1200" b="0" i="0" kern="1200" dirty="0" smtClean="0">
                <a:solidFill>
                  <a:schemeClr val="tx1"/>
                </a:solidFill>
                <a:effectLst/>
                <a:latin typeface="+mn-lt"/>
                <a:ea typeface="+mn-ea"/>
                <a:cs typeface="宋体" charset="0"/>
              </a:rPr>
              <a:t>P</a:t>
            </a:r>
            <a:r>
              <a:rPr kumimoji="1" lang="zh-CN" altLang="en-US" sz="1200" b="0" i="0" kern="1200" dirty="0" smtClean="0">
                <a:solidFill>
                  <a:schemeClr val="tx1"/>
                </a:solidFill>
                <a:effectLst/>
                <a:latin typeface="+mn-lt"/>
                <a:ea typeface="+mn-ea"/>
                <a:cs typeface="宋体" charset="0"/>
              </a:rPr>
              <a:t>型半导体和</a:t>
            </a:r>
            <a:r>
              <a:rPr kumimoji="1" lang="en-US" altLang="zh-CN" sz="1200" b="0" i="0" kern="1200" dirty="0" smtClean="0">
                <a:solidFill>
                  <a:schemeClr val="tx1"/>
                </a:solidFill>
                <a:effectLst/>
                <a:latin typeface="+mn-lt"/>
                <a:ea typeface="+mn-ea"/>
                <a:cs typeface="宋体" charset="0"/>
              </a:rPr>
              <a:t>N</a:t>
            </a:r>
            <a:r>
              <a:rPr kumimoji="1" lang="zh-CN" altLang="en-US" sz="1200" b="0" i="0" kern="1200" dirty="0" smtClean="0">
                <a:solidFill>
                  <a:schemeClr val="tx1"/>
                </a:solidFill>
                <a:effectLst/>
                <a:latin typeface="+mn-lt"/>
                <a:ea typeface="+mn-ea"/>
                <a:cs typeface="宋体" charset="0"/>
              </a:rPr>
              <a:t>型半导体结合后，由于</a:t>
            </a:r>
            <a:r>
              <a:rPr kumimoji="1" lang="en-US" altLang="zh-CN" sz="1200" b="0" i="0" kern="1200" dirty="0" smtClean="0">
                <a:solidFill>
                  <a:schemeClr val="tx1"/>
                </a:solidFill>
                <a:effectLst/>
                <a:latin typeface="+mn-lt"/>
                <a:ea typeface="+mn-ea"/>
                <a:cs typeface="宋体" charset="0"/>
              </a:rPr>
              <a:t>N</a:t>
            </a:r>
            <a:r>
              <a:rPr kumimoji="1" lang="zh-CN" altLang="en-US" sz="1200" b="0" i="0" kern="1200" dirty="0" smtClean="0">
                <a:solidFill>
                  <a:schemeClr val="tx1"/>
                </a:solidFill>
                <a:effectLst/>
                <a:latin typeface="+mn-lt"/>
                <a:ea typeface="+mn-ea"/>
                <a:cs typeface="宋体" charset="0"/>
              </a:rPr>
              <a:t>型区内自由电子为多子空穴几乎为零称为少子，而</a:t>
            </a:r>
            <a:r>
              <a:rPr kumimoji="1" lang="en-US" altLang="zh-CN" sz="1200" b="0" i="0" kern="1200" dirty="0" smtClean="0">
                <a:solidFill>
                  <a:schemeClr val="tx1"/>
                </a:solidFill>
                <a:effectLst/>
                <a:latin typeface="+mn-lt"/>
                <a:ea typeface="+mn-ea"/>
                <a:cs typeface="宋体" charset="0"/>
              </a:rPr>
              <a:t>P</a:t>
            </a:r>
            <a:r>
              <a:rPr kumimoji="1" lang="zh-CN" altLang="en-US" sz="1200" b="0" i="0" kern="1200" dirty="0" smtClean="0">
                <a:solidFill>
                  <a:schemeClr val="tx1"/>
                </a:solidFill>
                <a:effectLst/>
                <a:latin typeface="+mn-lt"/>
                <a:ea typeface="+mn-ea"/>
                <a:cs typeface="宋体" charset="0"/>
              </a:rPr>
              <a:t>型区内空穴为多子自由电子为少子，在它们的交界处就出现了电子和空穴的浓度差。由于自由电子和空穴浓度差的原因，有一些电子从</a:t>
            </a:r>
            <a:r>
              <a:rPr kumimoji="1" lang="en-US" altLang="zh-CN" sz="1200" b="0" i="0" kern="1200" dirty="0" smtClean="0">
                <a:solidFill>
                  <a:schemeClr val="tx1"/>
                </a:solidFill>
                <a:effectLst/>
                <a:latin typeface="+mn-lt"/>
                <a:ea typeface="+mn-ea"/>
                <a:cs typeface="宋体" charset="0"/>
              </a:rPr>
              <a:t>N</a:t>
            </a:r>
            <a:r>
              <a:rPr kumimoji="1" lang="zh-CN" altLang="en-US" sz="1200" b="0" i="0" kern="1200" dirty="0" smtClean="0">
                <a:solidFill>
                  <a:schemeClr val="tx1"/>
                </a:solidFill>
                <a:effectLst/>
                <a:latin typeface="+mn-lt"/>
                <a:ea typeface="+mn-ea"/>
                <a:cs typeface="宋体" charset="0"/>
              </a:rPr>
              <a:t>型区向</a:t>
            </a:r>
            <a:r>
              <a:rPr kumimoji="1" lang="en-US" altLang="zh-CN" sz="1200" b="0" i="0" kern="1200" dirty="0" smtClean="0">
                <a:solidFill>
                  <a:schemeClr val="tx1"/>
                </a:solidFill>
                <a:effectLst/>
                <a:latin typeface="+mn-lt"/>
                <a:ea typeface="+mn-ea"/>
                <a:cs typeface="宋体" charset="0"/>
              </a:rPr>
              <a:t>P</a:t>
            </a:r>
            <a:r>
              <a:rPr kumimoji="1" lang="zh-CN" altLang="en-US" sz="1200" b="0" i="0" kern="1200" dirty="0" smtClean="0">
                <a:solidFill>
                  <a:schemeClr val="tx1"/>
                </a:solidFill>
                <a:effectLst/>
                <a:latin typeface="+mn-lt"/>
                <a:ea typeface="+mn-ea"/>
                <a:cs typeface="宋体" charset="0"/>
              </a:rPr>
              <a:t>型区扩散，也有一些空穴要从</a:t>
            </a:r>
            <a:r>
              <a:rPr kumimoji="1" lang="en-US" altLang="zh-CN" sz="1200" b="0" i="0" kern="1200" dirty="0" smtClean="0">
                <a:solidFill>
                  <a:schemeClr val="tx1"/>
                </a:solidFill>
                <a:effectLst/>
                <a:latin typeface="+mn-lt"/>
                <a:ea typeface="+mn-ea"/>
                <a:cs typeface="宋体" charset="0"/>
              </a:rPr>
              <a:t>P</a:t>
            </a:r>
            <a:r>
              <a:rPr kumimoji="1" lang="zh-CN" altLang="en-US" sz="1200" b="0" i="0" kern="1200" dirty="0" smtClean="0">
                <a:solidFill>
                  <a:schemeClr val="tx1"/>
                </a:solidFill>
                <a:effectLst/>
                <a:latin typeface="+mn-lt"/>
                <a:ea typeface="+mn-ea"/>
                <a:cs typeface="宋体" charset="0"/>
              </a:rPr>
              <a:t>型区向</a:t>
            </a:r>
            <a:r>
              <a:rPr kumimoji="1" lang="en-US" altLang="zh-CN" sz="1200" b="0" i="0" kern="1200" dirty="0" smtClean="0">
                <a:solidFill>
                  <a:schemeClr val="tx1"/>
                </a:solidFill>
                <a:effectLst/>
                <a:latin typeface="+mn-lt"/>
                <a:ea typeface="+mn-ea"/>
                <a:cs typeface="宋体" charset="0"/>
              </a:rPr>
              <a:t>N</a:t>
            </a:r>
            <a:r>
              <a:rPr kumimoji="1" lang="zh-CN" altLang="en-US" sz="1200" b="0" i="0" kern="1200" dirty="0" smtClean="0">
                <a:solidFill>
                  <a:schemeClr val="tx1"/>
                </a:solidFill>
                <a:effectLst/>
                <a:latin typeface="+mn-lt"/>
                <a:ea typeface="+mn-ea"/>
                <a:cs typeface="宋体" charset="0"/>
              </a:rPr>
              <a:t>型区扩散。它们扩散的结果就使</a:t>
            </a:r>
            <a:r>
              <a:rPr kumimoji="1" lang="en-US" altLang="zh-CN" sz="1200" b="0" i="0" kern="1200" dirty="0" smtClean="0">
                <a:solidFill>
                  <a:schemeClr val="tx1"/>
                </a:solidFill>
                <a:effectLst/>
                <a:latin typeface="+mn-lt"/>
                <a:ea typeface="+mn-ea"/>
                <a:cs typeface="宋体" charset="0"/>
              </a:rPr>
              <a:t>P</a:t>
            </a:r>
            <a:r>
              <a:rPr kumimoji="1" lang="zh-CN" altLang="en-US" sz="1200" b="0" i="0" kern="1200" dirty="0" smtClean="0">
                <a:solidFill>
                  <a:schemeClr val="tx1"/>
                </a:solidFill>
                <a:effectLst/>
                <a:latin typeface="+mn-lt"/>
                <a:ea typeface="+mn-ea"/>
                <a:cs typeface="宋体" charset="0"/>
              </a:rPr>
              <a:t>区一边失去空穴，留下了带负电的杂质离子，</a:t>
            </a:r>
            <a:r>
              <a:rPr kumimoji="1" lang="en-US" altLang="zh-CN" sz="1200" b="0" i="0" kern="1200" dirty="0" smtClean="0">
                <a:solidFill>
                  <a:schemeClr val="tx1"/>
                </a:solidFill>
                <a:effectLst/>
                <a:latin typeface="+mn-lt"/>
                <a:ea typeface="+mn-ea"/>
                <a:cs typeface="宋体" charset="0"/>
              </a:rPr>
              <a:t>N</a:t>
            </a:r>
            <a:r>
              <a:rPr kumimoji="1" lang="zh-CN" altLang="en-US" sz="1200" b="0" i="0" kern="1200" dirty="0" smtClean="0">
                <a:solidFill>
                  <a:schemeClr val="tx1"/>
                </a:solidFill>
                <a:effectLst/>
                <a:latin typeface="+mn-lt"/>
                <a:ea typeface="+mn-ea"/>
                <a:cs typeface="宋体" charset="0"/>
              </a:rPr>
              <a:t>区一边失去电子，留下了带正电的杂质离子。开路中半导体中的离子不能任意移动，因此不参与导电。这些不能移动的带电粒子在</a:t>
            </a:r>
            <a:r>
              <a:rPr kumimoji="1" lang="en-US" altLang="zh-CN" sz="1200" b="0" i="0" kern="1200" dirty="0" smtClean="0">
                <a:solidFill>
                  <a:schemeClr val="tx1"/>
                </a:solidFill>
                <a:effectLst/>
                <a:latin typeface="+mn-lt"/>
                <a:ea typeface="+mn-ea"/>
                <a:cs typeface="宋体" charset="0"/>
              </a:rPr>
              <a:t>P</a:t>
            </a:r>
            <a:r>
              <a:rPr kumimoji="1" lang="zh-CN" altLang="en-US" sz="1200" b="0" i="0" kern="1200" dirty="0" smtClean="0">
                <a:solidFill>
                  <a:schemeClr val="tx1"/>
                </a:solidFill>
                <a:effectLst/>
                <a:latin typeface="+mn-lt"/>
                <a:ea typeface="+mn-ea"/>
                <a:cs typeface="宋体" charset="0"/>
              </a:rPr>
              <a:t>和</a:t>
            </a:r>
            <a:r>
              <a:rPr kumimoji="1" lang="en-US" altLang="zh-CN" sz="1200" b="0" i="0" kern="1200" dirty="0" smtClean="0">
                <a:solidFill>
                  <a:schemeClr val="tx1"/>
                </a:solidFill>
                <a:effectLst/>
                <a:latin typeface="+mn-lt"/>
                <a:ea typeface="+mn-ea"/>
                <a:cs typeface="宋体" charset="0"/>
              </a:rPr>
              <a:t>N</a:t>
            </a:r>
            <a:r>
              <a:rPr kumimoji="1" lang="zh-CN" altLang="en-US" sz="1200" b="0" i="0" kern="1200" dirty="0" smtClean="0">
                <a:solidFill>
                  <a:schemeClr val="tx1"/>
                </a:solidFill>
                <a:effectLst/>
                <a:latin typeface="+mn-lt"/>
                <a:ea typeface="+mn-ea"/>
                <a:cs typeface="宋体" charset="0"/>
              </a:rPr>
              <a:t>区交界面附近，形成了一个</a:t>
            </a:r>
            <a:r>
              <a:rPr kumimoji="1" lang="zh-CN" altLang="en-US" sz="1200" b="0" i="0" u="none" strike="noStrike" kern="1200" dirty="0" smtClean="0">
                <a:solidFill>
                  <a:schemeClr val="tx1"/>
                </a:solidFill>
                <a:effectLst/>
                <a:latin typeface="+mn-lt"/>
                <a:ea typeface="+mn-ea"/>
                <a:cs typeface="宋体" charset="0"/>
                <a:hlinkClick r:id="rId3"/>
              </a:rPr>
              <a:t>空间电荷区</a:t>
            </a:r>
            <a:r>
              <a:rPr kumimoji="1" lang="zh-CN" altLang="en-US" sz="1200" b="0" i="0" kern="1200" dirty="0" smtClean="0">
                <a:solidFill>
                  <a:schemeClr val="tx1"/>
                </a:solidFill>
                <a:effectLst/>
                <a:latin typeface="+mn-lt"/>
                <a:ea typeface="+mn-ea"/>
                <a:cs typeface="宋体" charset="0"/>
              </a:rPr>
              <a:t>，空间电荷区的薄厚和掺杂物浓度有关。</a:t>
            </a:r>
          </a:p>
          <a:p>
            <a:r>
              <a:rPr kumimoji="1" lang="zh-CN" altLang="en-US" sz="1200" b="0" i="0" kern="1200" dirty="0" smtClean="0">
                <a:solidFill>
                  <a:schemeClr val="tx1"/>
                </a:solidFill>
                <a:effectLst/>
                <a:latin typeface="+mn-lt"/>
                <a:ea typeface="+mn-ea"/>
                <a:cs typeface="宋体" charset="0"/>
              </a:rPr>
              <a:t>在空间电荷区形成后，由于正负电荷之间的相互作用，在空间电荷区形成了内电场，其方向是从带正电的</a:t>
            </a:r>
            <a:r>
              <a:rPr kumimoji="1" lang="en-US" altLang="zh-CN" sz="1200" b="0" i="0" kern="1200" dirty="0" smtClean="0">
                <a:solidFill>
                  <a:schemeClr val="tx1"/>
                </a:solidFill>
                <a:effectLst/>
                <a:latin typeface="+mn-lt"/>
                <a:ea typeface="+mn-ea"/>
                <a:cs typeface="宋体" charset="0"/>
              </a:rPr>
              <a:t>N</a:t>
            </a:r>
            <a:r>
              <a:rPr kumimoji="1" lang="zh-CN" altLang="en-US" sz="1200" b="0" i="0" kern="1200" dirty="0" smtClean="0">
                <a:solidFill>
                  <a:schemeClr val="tx1"/>
                </a:solidFill>
                <a:effectLst/>
                <a:latin typeface="+mn-lt"/>
                <a:ea typeface="+mn-ea"/>
                <a:cs typeface="宋体" charset="0"/>
              </a:rPr>
              <a:t>区指向带负电的</a:t>
            </a:r>
            <a:r>
              <a:rPr kumimoji="1" lang="en-US" altLang="zh-CN" sz="1200" b="0" i="0" kern="1200" dirty="0" smtClean="0">
                <a:solidFill>
                  <a:schemeClr val="tx1"/>
                </a:solidFill>
                <a:effectLst/>
                <a:latin typeface="+mn-lt"/>
                <a:ea typeface="+mn-ea"/>
                <a:cs typeface="宋体" charset="0"/>
              </a:rPr>
              <a:t>P</a:t>
            </a:r>
            <a:r>
              <a:rPr kumimoji="1" lang="zh-CN" altLang="en-US" sz="1200" b="0" i="0" kern="1200" dirty="0" smtClean="0">
                <a:solidFill>
                  <a:schemeClr val="tx1"/>
                </a:solidFill>
                <a:effectLst/>
                <a:latin typeface="+mn-lt"/>
                <a:ea typeface="+mn-ea"/>
                <a:cs typeface="宋体" charset="0"/>
              </a:rPr>
              <a:t>区。显然，这个电场的方向与载流子扩散运动的方向相反，阻止扩散。</a:t>
            </a:r>
          </a:p>
          <a:p>
            <a:r>
              <a:rPr kumimoji="1" lang="zh-CN" altLang="en-US" sz="1200" b="0" i="0" kern="1200" dirty="0" smtClean="0">
                <a:solidFill>
                  <a:schemeClr val="tx1"/>
                </a:solidFill>
                <a:effectLst/>
                <a:latin typeface="+mn-lt"/>
                <a:ea typeface="+mn-ea"/>
                <a:cs typeface="宋体" charset="0"/>
              </a:rPr>
              <a:t>另一方面，这个电场将使</a:t>
            </a:r>
            <a:r>
              <a:rPr kumimoji="1" lang="en-US" altLang="zh-CN" sz="1200" b="0" i="0" kern="1200" dirty="0" smtClean="0">
                <a:solidFill>
                  <a:schemeClr val="tx1"/>
                </a:solidFill>
                <a:effectLst/>
                <a:latin typeface="+mn-lt"/>
                <a:ea typeface="+mn-ea"/>
                <a:cs typeface="宋体" charset="0"/>
              </a:rPr>
              <a:t>N</a:t>
            </a:r>
            <a:r>
              <a:rPr kumimoji="1" lang="zh-CN" altLang="en-US" sz="1200" b="0" i="0" kern="1200" dirty="0" smtClean="0">
                <a:solidFill>
                  <a:schemeClr val="tx1"/>
                </a:solidFill>
                <a:effectLst/>
                <a:latin typeface="+mn-lt"/>
                <a:ea typeface="+mn-ea"/>
                <a:cs typeface="宋体" charset="0"/>
              </a:rPr>
              <a:t>区的少数载流子空穴向</a:t>
            </a:r>
            <a:r>
              <a:rPr kumimoji="1" lang="en-US" altLang="zh-CN" sz="1200" b="0" i="0" kern="1200" dirty="0" smtClean="0">
                <a:solidFill>
                  <a:schemeClr val="tx1"/>
                </a:solidFill>
                <a:effectLst/>
                <a:latin typeface="+mn-lt"/>
                <a:ea typeface="+mn-ea"/>
                <a:cs typeface="宋体" charset="0"/>
              </a:rPr>
              <a:t>P</a:t>
            </a:r>
            <a:r>
              <a:rPr kumimoji="1" lang="zh-CN" altLang="en-US" sz="1200" b="0" i="0" kern="1200" dirty="0" smtClean="0">
                <a:solidFill>
                  <a:schemeClr val="tx1"/>
                </a:solidFill>
                <a:effectLst/>
                <a:latin typeface="+mn-lt"/>
                <a:ea typeface="+mn-ea"/>
                <a:cs typeface="宋体" charset="0"/>
              </a:rPr>
              <a:t>区漂移，使</a:t>
            </a:r>
            <a:r>
              <a:rPr kumimoji="1" lang="en-US" altLang="zh-CN" sz="1200" b="0" i="0" kern="1200" dirty="0" smtClean="0">
                <a:solidFill>
                  <a:schemeClr val="tx1"/>
                </a:solidFill>
                <a:effectLst/>
                <a:latin typeface="+mn-lt"/>
                <a:ea typeface="+mn-ea"/>
                <a:cs typeface="宋体" charset="0"/>
              </a:rPr>
              <a:t>P</a:t>
            </a:r>
            <a:r>
              <a:rPr kumimoji="1" lang="zh-CN" altLang="en-US" sz="1200" b="0" i="0" kern="1200" dirty="0" smtClean="0">
                <a:solidFill>
                  <a:schemeClr val="tx1"/>
                </a:solidFill>
                <a:effectLst/>
                <a:latin typeface="+mn-lt"/>
                <a:ea typeface="+mn-ea"/>
                <a:cs typeface="宋体" charset="0"/>
              </a:rPr>
              <a:t>区的少数载流子电子向</a:t>
            </a:r>
            <a:r>
              <a:rPr kumimoji="1" lang="en-US" altLang="zh-CN" sz="1200" b="0" i="0" kern="1200" dirty="0" smtClean="0">
                <a:solidFill>
                  <a:schemeClr val="tx1"/>
                </a:solidFill>
                <a:effectLst/>
                <a:latin typeface="+mn-lt"/>
                <a:ea typeface="+mn-ea"/>
                <a:cs typeface="宋体" charset="0"/>
              </a:rPr>
              <a:t>N</a:t>
            </a:r>
            <a:r>
              <a:rPr kumimoji="1" lang="zh-CN" altLang="en-US" sz="1200" b="0" i="0" kern="1200" dirty="0" smtClean="0">
                <a:solidFill>
                  <a:schemeClr val="tx1"/>
                </a:solidFill>
                <a:effectLst/>
                <a:latin typeface="+mn-lt"/>
                <a:ea typeface="+mn-ea"/>
                <a:cs typeface="宋体" charset="0"/>
              </a:rPr>
              <a:t>区漂移，漂移运动的方向正好与扩散运动的方向相反。从</a:t>
            </a:r>
            <a:r>
              <a:rPr kumimoji="1" lang="en-US" altLang="zh-CN" sz="1200" b="0" i="0" kern="1200" dirty="0" smtClean="0">
                <a:solidFill>
                  <a:schemeClr val="tx1"/>
                </a:solidFill>
                <a:effectLst/>
                <a:latin typeface="+mn-lt"/>
                <a:ea typeface="+mn-ea"/>
                <a:cs typeface="宋体" charset="0"/>
              </a:rPr>
              <a:t>N</a:t>
            </a:r>
            <a:r>
              <a:rPr kumimoji="1" lang="zh-CN" altLang="en-US" sz="1200" b="0" i="0" kern="1200" dirty="0" smtClean="0">
                <a:solidFill>
                  <a:schemeClr val="tx1"/>
                </a:solidFill>
                <a:effectLst/>
                <a:latin typeface="+mn-lt"/>
                <a:ea typeface="+mn-ea"/>
                <a:cs typeface="宋体" charset="0"/>
              </a:rPr>
              <a:t>区漂移到</a:t>
            </a:r>
            <a:r>
              <a:rPr kumimoji="1" lang="en-US" altLang="zh-CN" sz="1200" b="0" i="0" kern="1200" dirty="0" smtClean="0">
                <a:solidFill>
                  <a:schemeClr val="tx1"/>
                </a:solidFill>
                <a:effectLst/>
                <a:latin typeface="+mn-lt"/>
                <a:ea typeface="+mn-ea"/>
                <a:cs typeface="宋体" charset="0"/>
              </a:rPr>
              <a:t>P</a:t>
            </a:r>
            <a:r>
              <a:rPr kumimoji="1" lang="zh-CN" altLang="en-US" sz="1200" b="0" i="0" kern="1200" dirty="0" smtClean="0">
                <a:solidFill>
                  <a:schemeClr val="tx1"/>
                </a:solidFill>
                <a:effectLst/>
                <a:latin typeface="+mn-lt"/>
                <a:ea typeface="+mn-ea"/>
                <a:cs typeface="宋体" charset="0"/>
              </a:rPr>
              <a:t>区的空穴补充了原来交界面上</a:t>
            </a:r>
            <a:r>
              <a:rPr kumimoji="1" lang="en-US" altLang="zh-CN" sz="1200" b="0" i="0" kern="1200" dirty="0" smtClean="0">
                <a:solidFill>
                  <a:schemeClr val="tx1"/>
                </a:solidFill>
                <a:effectLst/>
                <a:latin typeface="+mn-lt"/>
                <a:ea typeface="+mn-ea"/>
                <a:cs typeface="宋体" charset="0"/>
              </a:rPr>
              <a:t>P</a:t>
            </a:r>
            <a:r>
              <a:rPr kumimoji="1" lang="zh-CN" altLang="en-US" sz="1200" b="0" i="0" kern="1200" dirty="0" smtClean="0">
                <a:solidFill>
                  <a:schemeClr val="tx1"/>
                </a:solidFill>
                <a:effectLst/>
                <a:latin typeface="+mn-lt"/>
                <a:ea typeface="+mn-ea"/>
                <a:cs typeface="宋体" charset="0"/>
              </a:rPr>
              <a:t>区所失去的空穴，从</a:t>
            </a:r>
            <a:r>
              <a:rPr kumimoji="1" lang="en-US" altLang="zh-CN" sz="1200" b="0" i="0" kern="1200" dirty="0" smtClean="0">
                <a:solidFill>
                  <a:schemeClr val="tx1"/>
                </a:solidFill>
                <a:effectLst/>
                <a:latin typeface="+mn-lt"/>
                <a:ea typeface="+mn-ea"/>
                <a:cs typeface="宋体" charset="0"/>
              </a:rPr>
              <a:t>P</a:t>
            </a:r>
            <a:r>
              <a:rPr kumimoji="1" lang="zh-CN" altLang="en-US" sz="1200" b="0" i="0" kern="1200" dirty="0" smtClean="0">
                <a:solidFill>
                  <a:schemeClr val="tx1"/>
                </a:solidFill>
                <a:effectLst/>
                <a:latin typeface="+mn-lt"/>
                <a:ea typeface="+mn-ea"/>
                <a:cs typeface="宋体" charset="0"/>
              </a:rPr>
              <a:t>区漂移到</a:t>
            </a:r>
            <a:r>
              <a:rPr kumimoji="1" lang="en-US" altLang="zh-CN" sz="1200" b="0" i="0" kern="1200" dirty="0" smtClean="0">
                <a:solidFill>
                  <a:schemeClr val="tx1"/>
                </a:solidFill>
                <a:effectLst/>
                <a:latin typeface="+mn-lt"/>
                <a:ea typeface="+mn-ea"/>
                <a:cs typeface="宋体" charset="0"/>
              </a:rPr>
              <a:t>N</a:t>
            </a:r>
            <a:r>
              <a:rPr kumimoji="1" lang="zh-CN" altLang="en-US" sz="1200" b="0" i="0" kern="1200" dirty="0" smtClean="0">
                <a:solidFill>
                  <a:schemeClr val="tx1"/>
                </a:solidFill>
                <a:effectLst/>
                <a:latin typeface="+mn-lt"/>
                <a:ea typeface="+mn-ea"/>
                <a:cs typeface="宋体" charset="0"/>
              </a:rPr>
              <a:t>区的电子补充了原来交界面上</a:t>
            </a:r>
            <a:r>
              <a:rPr kumimoji="1" lang="en-US" altLang="zh-CN" sz="1200" b="0" i="0" kern="1200" dirty="0" smtClean="0">
                <a:solidFill>
                  <a:schemeClr val="tx1"/>
                </a:solidFill>
                <a:effectLst/>
                <a:latin typeface="+mn-lt"/>
                <a:ea typeface="+mn-ea"/>
                <a:cs typeface="宋体" charset="0"/>
              </a:rPr>
              <a:t>N</a:t>
            </a:r>
            <a:r>
              <a:rPr kumimoji="1" lang="zh-CN" altLang="en-US" sz="1200" b="0" i="0" kern="1200" dirty="0" smtClean="0">
                <a:solidFill>
                  <a:schemeClr val="tx1"/>
                </a:solidFill>
                <a:effectLst/>
                <a:latin typeface="+mn-lt"/>
                <a:ea typeface="+mn-ea"/>
                <a:cs typeface="宋体" charset="0"/>
              </a:rPr>
              <a:t>区所失去的电子，这就使空间电荷减少，内电场减弱。因此，漂移运动的结果是使空间电荷区变窄，扩散运动加强。</a:t>
            </a:r>
          </a:p>
          <a:p>
            <a:r>
              <a:rPr kumimoji="1" lang="zh-CN" altLang="en-US" sz="1200" b="0" i="0" kern="1200" dirty="0" smtClean="0">
                <a:solidFill>
                  <a:schemeClr val="tx1"/>
                </a:solidFill>
                <a:effectLst/>
                <a:latin typeface="+mn-lt"/>
                <a:ea typeface="+mn-ea"/>
                <a:cs typeface="宋体" charset="0"/>
              </a:rPr>
              <a:t>最后，多子的扩散和少子的漂移达到动态平衡。在</a:t>
            </a:r>
            <a:r>
              <a:rPr kumimoji="1" lang="en-US" altLang="zh-CN" sz="1200" b="0" i="0" kern="1200" dirty="0" smtClean="0">
                <a:solidFill>
                  <a:schemeClr val="tx1"/>
                </a:solidFill>
                <a:effectLst/>
                <a:latin typeface="+mn-lt"/>
                <a:ea typeface="+mn-ea"/>
                <a:cs typeface="宋体" charset="0"/>
              </a:rPr>
              <a:t>P</a:t>
            </a:r>
            <a:r>
              <a:rPr kumimoji="1" lang="zh-CN" altLang="en-US" sz="1200" b="0" i="0" kern="1200" dirty="0" smtClean="0">
                <a:solidFill>
                  <a:schemeClr val="tx1"/>
                </a:solidFill>
                <a:effectLst/>
                <a:latin typeface="+mn-lt"/>
                <a:ea typeface="+mn-ea"/>
                <a:cs typeface="宋体" charset="0"/>
              </a:rPr>
              <a:t>型半导体和</a:t>
            </a:r>
            <a:r>
              <a:rPr kumimoji="1" lang="en-US" altLang="zh-CN" sz="1200" b="0" i="0" kern="1200" dirty="0" smtClean="0">
                <a:solidFill>
                  <a:schemeClr val="tx1"/>
                </a:solidFill>
                <a:effectLst/>
                <a:latin typeface="+mn-lt"/>
                <a:ea typeface="+mn-ea"/>
                <a:cs typeface="宋体" charset="0"/>
              </a:rPr>
              <a:t>N</a:t>
            </a:r>
            <a:r>
              <a:rPr kumimoji="1" lang="zh-CN" altLang="en-US" sz="1200" b="0" i="0" kern="1200" dirty="0" smtClean="0">
                <a:solidFill>
                  <a:schemeClr val="tx1"/>
                </a:solidFill>
                <a:effectLst/>
                <a:latin typeface="+mn-lt"/>
                <a:ea typeface="+mn-ea"/>
                <a:cs typeface="宋体" charset="0"/>
              </a:rPr>
              <a:t>型半导体的结合面两侧，留下</a:t>
            </a:r>
            <a:r>
              <a:rPr kumimoji="1" lang="zh-CN" altLang="en-US" sz="1200" b="0" i="0" u="none" strike="noStrike" kern="1200" dirty="0" smtClean="0">
                <a:solidFill>
                  <a:schemeClr val="tx1"/>
                </a:solidFill>
                <a:effectLst/>
                <a:latin typeface="+mn-lt"/>
                <a:ea typeface="+mn-ea"/>
                <a:cs typeface="宋体" charset="0"/>
                <a:hlinkClick r:id="rId4"/>
              </a:rPr>
              <a:t>离子</a:t>
            </a:r>
            <a:r>
              <a:rPr kumimoji="1" lang="zh-CN" altLang="en-US" sz="1200" b="0" i="0" kern="1200" dirty="0" smtClean="0">
                <a:solidFill>
                  <a:schemeClr val="tx1"/>
                </a:solidFill>
                <a:effectLst/>
                <a:latin typeface="+mn-lt"/>
                <a:ea typeface="+mn-ea"/>
                <a:cs typeface="宋体" charset="0"/>
              </a:rPr>
              <a:t>薄层，这个离子薄层形成的</a:t>
            </a:r>
            <a:r>
              <a:rPr kumimoji="1" lang="zh-CN" altLang="en-US" sz="1200" b="0" i="0" u="none" strike="noStrike" kern="1200" dirty="0" smtClean="0">
                <a:solidFill>
                  <a:schemeClr val="tx1"/>
                </a:solidFill>
                <a:effectLst/>
                <a:latin typeface="+mn-lt"/>
                <a:ea typeface="+mn-ea"/>
                <a:cs typeface="宋体" charset="0"/>
                <a:hlinkClick r:id="rId3"/>
              </a:rPr>
              <a:t>空间电荷区</a:t>
            </a:r>
            <a:r>
              <a:rPr kumimoji="1" lang="zh-CN" altLang="en-US" sz="1200" b="0" i="0" kern="1200" dirty="0" smtClean="0">
                <a:solidFill>
                  <a:schemeClr val="tx1"/>
                </a:solidFill>
                <a:effectLst/>
                <a:latin typeface="+mn-lt"/>
                <a:ea typeface="+mn-ea"/>
                <a:cs typeface="宋体" charset="0"/>
              </a:rPr>
              <a:t>称为</a:t>
            </a:r>
            <a:r>
              <a:rPr kumimoji="1" lang="en-US" altLang="zh-CN" sz="1200" b="0" i="0" kern="1200" dirty="0" smtClean="0">
                <a:solidFill>
                  <a:schemeClr val="tx1"/>
                </a:solidFill>
                <a:effectLst/>
                <a:latin typeface="+mn-lt"/>
                <a:ea typeface="+mn-ea"/>
                <a:cs typeface="宋体" charset="0"/>
              </a:rPr>
              <a:t>PN</a:t>
            </a:r>
            <a:r>
              <a:rPr kumimoji="1" lang="zh-CN" altLang="en-US" sz="1200" b="0" i="0" kern="1200" dirty="0" smtClean="0">
                <a:solidFill>
                  <a:schemeClr val="tx1"/>
                </a:solidFill>
                <a:effectLst/>
                <a:latin typeface="+mn-lt"/>
                <a:ea typeface="+mn-ea"/>
                <a:cs typeface="宋体" charset="0"/>
              </a:rPr>
              <a:t>结。</a:t>
            </a:r>
            <a:r>
              <a:rPr kumimoji="1" lang="en-US" altLang="zh-CN" sz="1200" b="0" i="0" kern="1200" dirty="0" smtClean="0">
                <a:solidFill>
                  <a:schemeClr val="tx1"/>
                </a:solidFill>
                <a:effectLst/>
                <a:latin typeface="+mn-lt"/>
                <a:ea typeface="+mn-ea"/>
                <a:cs typeface="宋体" charset="0"/>
              </a:rPr>
              <a:t>PN</a:t>
            </a:r>
            <a:r>
              <a:rPr kumimoji="1" lang="zh-CN" altLang="en-US" sz="1200" b="0" i="0" kern="1200" dirty="0" smtClean="0">
                <a:solidFill>
                  <a:schemeClr val="tx1"/>
                </a:solidFill>
                <a:effectLst/>
                <a:latin typeface="+mn-lt"/>
                <a:ea typeface="+mn-ea"/>
                <a:cs typeface="宋体" charset="0"/>
              </a:rPr>
              <a:t>结的内</a:t>
            </a:r>
            <a:r>
              <a:rPr kumimoji="1" lang="zh-CN" altLang="en-US" sz="1200" b="0" i="0" u="none" strike="noStrike" kern="1200" dirty="0" smtClean="0">
                <a:solidFill>
                  <a:schemeClr val="tx1"/>
                </a:solidFill>
                <a:effectLst/>
                <a:latin typeface="+mn-lt"/>
                <a:ea typeface="+mn-ea"/>
                <a:cs typeface="宋体" charset="0"/>
                <a:hlinkClick r:id="rId5"/>
              </a:rPr>
              <a:t>电场方向</a:t>
            </a:r>
            <a:r>
              <a:rPr kumimoji="1" lang="zh-CN" altLang="en-US" sz="1200" b="0" i="0" kern="1200" dirty="0" smtClean="0">
                <a:solidFill>
                  <a:schemeClr val="tx1"/>
                </a:solidFill>
                <a:effectLst/>
                <a:latin typeface="+mn-lt"/>
                <a:ea typeface="+mn-ea"/>
                <a:cs typeface="宋体" charset="0"/>
              </a:rPr>
              <a:t>由</a:t>
            </a:r>
            <a:r>
              <a:rPr kumimoji="1" lang="en-US" altLang="zh-CN" sz="1200" b="0" i="0" kern="1200" dirty="0" smtClean="0">
                <a:solidFill>
                  <a:schemeClr val="tx1"/>
                </a:solidFill>
                <a:effectLst/>
                <a:latin typeface="+mn-lt"/>
                <a:ea typeface="+mn-ea"/>
                <a:cs typeface="宋体" charset="0"/>
              </a:rPr>
              <a:t>N</a:t>
            </a:r>
            <a:r>
              <a:rPr kumimoji="1" lang="zh-CN" altLang="en-US" sz="1200" b="0" i="0" kern="1200" dirty="0" smtClean="0">
                <a:solidFill>
                  <a:schemeClr val="tx1"/>
                </a:solidFill>
                <a:effectLst/>
                <a:latin typeface="+mn-lt"/>
                <a:ea typeface="+mn-ea"/>
                <a:cs typeface="宋体" charset="0"/>
              </a:rPr>
              <a:t>区指向</a:t>
            </a:r>
            <a:r>
              <a:rPr kumimoji="1" lang="en-US" altLang="zh-CN" sz="1200" b="0" i="0" kern="1200" dirty="0" smtClean="0">
                <a:solidFill>
                  <a:schemeClr val="tx1"/>
                </a:solidFill>
                <a:effectLst/>
                <a:latin typeface="+mn-lt"/>
                <a:ea typeface="+mn-ea"/>
                <a:cs typeface="宋体" charset="0"/>
              </a:rPr>
              <a:t>P</a:t>
            </a:r>
            <a:r>
              <a:rPr kumimoji="1" lang="zh-CN" altLang="en-US" sz="1200" b="0" i="0" kern="1200" dirty="0" smtClean="0">
                <a:solidFill>
                  <a:schemeClr val="tx1"/>
                </a:solidFill>
                <a:effectLst/>
                <a:latin typeface="+mn-lt"/>
                <a:ea typeface="+mn-ea"/>
                <a:cs typeface="宋体" charset="0"/>
              </a:rPr>
              <a:t>区。在空间电荷区，由于缺少多子，所以也称耗尽层</a:t>
            </a:r>
            <a:endParaRPr kumimoji="1" lang="zh-CN" altLang="en-US" sz="1200" b="0" i="0" kern="1200" dirty="0">
              <a:solidFill>
                <a:schemeClr val="tx1"/>
              </a:solidFill>
              <a:effectLst/>
              <a:latin typeface="+mn-lt"/>
              <a:ea typeface="+mn-ea"/>
              <a:cs typeface="宋体" charset="0"/>
            </a:endParaRPr>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9</a:t>
            </a:fld>
            <a:endParaRPr lang="en-US" altLang="zh-CN"/>
          </a:p>
        </p:txBody>
      </p:sp>
    </p:spTree>
    <p:extLst>
      <p:ext uri="{BB962C8B-B14F-4D97-AF65-F5344CB8AC3E}">
        <p14:creationId xmlns:p14="http://schemas.microsoft.com/office/powerpoint/2010/main" xmlns="" val="6587754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45</a:t>
            </a:fld>
            <a:endParaRPr lang="en-US" altLang="zh-CN"/>
          </a:p>
        </p:txBody>
      </p:sp>
    </p:spTree>
    <p:extLst>
      <p:ext uri="{BB962C8B-B14F-4D97-AF65-F5344CB8AC3E}">
        <p14:creationId xmlns:p14="http://schemas.microsoft.com/office/powerpoint/2010/main" xmlns="" val="31889046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46</a:t>
            </a:fld>
            <a:endParaRPr lang="en-US" altLang="zh-CN"/>
          </a:p>
        </p:txBody>
      </p:sp>
    </p:spTree>
    <p:extLst>
      <p:ext uri="{BB962C8B-B14F-4D97-AF65-F5344CB8AC3E}">
        <p14:creationId xmlns="" xmlns:p14="http://schemas.microsoft.com/office/powerpoint/2010/main" val="31889046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47</a:t>
            </a:fld>
            <a:endParaRPr lang="en-US" altLang="zh-CN"/>
          </a:p>
        </p:txBody>
      </p:sp>
    </p:spTree>
    <p:extLst>
      <p:ext uri="{BB962C8B-B14F-4D97-AF65-F5344CB8AC3E}">
        <p14:creationId xmlns="" xmlns:p14="http://schemas.microsoft.com/office/powerpoint/2010/main" val="31889046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48</a:t>
            </a:fld>
            <a:endParaRPr lang="en-US" altLang="zh-CN"/>
          </a:p>
        </p:txBody>
      </p:sp>
    </p:spTree>
    <p:extLst>
      <p:ext uri="{BB962C8B-B14F-4D97-AF65-F5344CB8AC3E}">
        <p14:creationId xmlns="" xmlns:p14="http://schemas.microsoft.com/office/powerpoint/2010/main" val="31889046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49</a:t>
            </a:fld>
            <a:endParaRPr lang="en-US" altLang="zh-CN"/>
          </a:p>
        </p:txBody>
      </p:sp>
    </p:spTree>
    <p:extLst>
      <p:ext uri="{BB962C8B-B14F-4D97-AF65-F5344CB8AC3E}">
        <p14:creationId xmlns="" xmlns:p14="http://schemas.microsoft.com/office/powerpoint/2010/main" val="31889046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50</a:t>
            </a:fld>
            <a:endParaRPr lang="en-US" altLang="zh-CN"/>
          </a:p>
        </p:txBody>
      </p:sp>
    </p:spTree>
    <p:extLst>
      <p:ext uri="{BB962C8B-B14F-4D97-AF65-F5344CB8AC3E}">
        <p14:creationId xmlns="" xmlns:p14="http://schemas.microsoft.com/office/powerpoint/2010/main" val="31889046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51</a:t>
            </a:fld>
            <a:endParaRPr lang="en-US" altLang="zh-CN"/>
          </a:p>
        </p:txBody>
      </p:sp>
    </p:spTree>
    <p:extLst>
      <p:ext uri="{BB962C8B-B14F-4D97-AF65-F5344CB8AC3E}">
        <p14:creationId xmlns="" xmlns:p14="http://schemas.microsoft.com/office/powerpoint/2010/main" val="31889046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52</a:t>
            </a:fld>
            <a:endParaRPr lang="en-US" altLang="zh-CN"/>
          </a:p>
        </p:txBody>
      </p:sp>
    </p:spTree>
    <p:extLst>
      <p:ext uri="{BB962C8B-B14F-4D97-AF65-F5344CB8AC3E}">
        <p14:creationId xmlns="" xmlns:p14="http://schemas.microsoft.com/office/powerpoint/2010/main" val="31889046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53</a:t>
            </a:fld>
            <a:endParaRPr lang="en-US" altLang="zh-CN"/>
          </a:p>
        </p:txBody>
      </p:sp>
    </p:spTree>
    <p:extLst>
      <p:ext uri="{BB962C8B-B14F-4D97-AF65-F5344CB8AC3E}">
        <p14:creationId xmlns:p14="http://schemas.microsoft.com/office/powerpoint/2010/main" xmlns="" val="952236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r>
              <a:rPr lang="en-US" altLang="zh-CN" dirty="0" smtClean="0"/>
              <a:t>1</a:t>
            </a:r>
            <a:r>
              <a:rPr lang="zh-CN" altLang="en-US" dirty="0" smtClean="0"/>
              <a:t>）</a:t>
            </a:r>
            <a:r>
              <a:rPr lang="en-US" altLang="zh-CN" dirty="0" smtClean="0"/>
              <a:t>PN</a:t>
            </a:r>
            <a:r>
              <a:rPr lang="zh-CN" altLang="en-US" dirty="0" smtClean="0"/>
              <a:t>结加正向电压时导通</a:t>
            </a:r>
          </a:p>
          <a:p>
            <a:r>
              <a:rPr lang="zh-CN" altLang="en-US" dirty="0" smtClean="0"/>
              <a:t>如果电源的正极接</a:t>
            </a:r>
            <a:r>
              <a:rPr lang="en-US" altLang="zh-CN" dirty="0" smtClean="0"/>
              <a:t>P</a:t>
            </a:r>
            <a:r>
              <a:rPr lang="zh-CN" altLang="en-US" dirty="0" smtClean="0"/>
              <a:t>区，负极接</a:t>
            </a:r>
            <a:r>
              <a:rPr lang="en-US" altLang="zh-CN" dirty="0" smtClean="0"/>
              <a:t>N</a:t>
            </a:r>
            <a:r>
              <a:rPr lang="zh-CN" altLang="en-US" dirty="0" smtClean="0"/>
              <a:t>区，外加的正向电压有一部分降落在</a:t>
            </a:r>
            <a:r>
              <a:rPr lang="en-US" altLang="zh-CN" dirty="0" smtClean="0"/>
              <a:t>PN</a:t>
            </a:r>
            <a:r>
              <a:rPr lang="zh-CN" altLang="en-US" dirty="0" smtClean="0"/>
              <a:t>结区，</a:t>
            </a:r>
            <a:r>
              <a:rPr lang="en-US" altLang="zh-CN" dirty="0" smtClean="0"/>
              <a:t>PN</a:t>
            </a:r>
            <a:r>
              <a:rPr lang="zh-CN" altLang="en-US" dirty="0" smtClean="0"/>
              <a:t>结处于正向偏置。电流便从</a:t>
            </a:r>
            <a:r>
              <a:rPr lang="en-US" altLang="zh-CN" dirty="0" smtClean="0"/>
              <a:t>P</a:t>
            </a:r>
            <a:r>
              <a:rPr lang="zh-CN" altLang="en-US" dirty="0" smtClean="0"/>
              <a:t>型一边流向</a:t>
            </a:r>
            <a:r>
              <a:rPr lang="en-US" altLang="zh-CN" dirty="0" smtClean="0"/>
              <a:t>N</a:t>
            </a:r>
            <a:r>
              <a:rPr lang="zh-CN" altLang="en-US" dirty="0" smtClean="0"/>
              <a:t>型一边，空穴和电子都向界面运动，使空间电荷区变窄，电流可以顺利通过，方向与</a:t>
            </a:r>
            <a:r>
              <a:rPr lang="en-US" altLang="zh-CN" dirty="0" smtClean="0"/>
              <a:t>PN</a:t>
            </a:r>
            <a:r>
              <a:rPr lang="zh-CN" altLang="en-US" dirty="0" smtClean="0"/>
              <a:t>结内电场方向相反，削弱了内电场。于是，内电场对多子扩散运动的阻碍减弱，扩散电流加大。扩散电流远大于漂移电流，可忽略漂移电流的影响，</a:t>
            </a:r>
            <a:r>
              <a:rPr lang="en-US" altLang="zh-CN" dirty="0" smtClean="0"/>
              <a:t>PN</a:t>
            </a:r>
            <a:r>
              <a:rPr lang="zh-CN" altLang="en-US" dirty="0" smtClean="0"/>
              <a:t>结呈现低阻性。</a:t>
            </a:r>
            <a:endParaRPr lang="en-US" altLang="zh-CN" dirty="0" smtClean="0"/>
          </a:p>
          <a:p>
            <a:endParaRPr lang="en-US" altLang="zh-CN" dirty="0" smtClean="0"/>
          </a:p>
          <a:p>
            <a:r>
              <a:rPr lang="zh-CN" altLang="en-US" dirty="0" smtClean="0"/>
              <a:t>（</a:t>
            </a:r>
            <a:r>
              <a:rPr lang="en-US" altLang="zh-CN" dirty="0" smtClean="0"/>
              <a:t>2</a:t>
            </a:r>
            <a:r>
              <a:rPr lang="zh-CN" altLang="en-US" dirty="0" smtClean="0"/>
              <a:t>）</a:t>
            </a:r>
            <a:r>
              <a:rPr lang="en-US" altLang="zh-CN" dirty="0" smtClean="0"/>
              <a:t>PN</a:t>
            </a:r>
            <a:r>
              <a:rPr lang="zh-CN" altLang="en-US" dirty="0" smtClean="0"/>
              <a:t>结加反向电压时截止</a:t>
            </a:r>
          </a:p>
          <a:p>
            <a:r>
              <a:rPr lang="zh-CN" altLang="en-US" dirty="0" smtClean="0"/>
              <a:t>如果电源的正极接</a:t>
            </a:r>
            <a:r>
              <a:rPr lang="en-US" altLang="zh-CN" dirty="0" smtClean="0"/>
              <a:t>N</a:t>
            </a:r>
            <a:r>
              <a:rPr lang="zh-CN" altLang="en-US" dirty="0" smtClean="0"/>
              <a:t>区，负极接</a:t>
            </a:r>
            <a:r>
              <a:rPr lang="en-US" altLang="zh-CN" dirty="0" smtClean="0"/>
              <a:t>P</a:t>
            </a:r>
            <a:r>
              <a:rPr lang="zh-CN" altLang="en-US" dirty="0" smtClean="0"/>
              <a:t>区，外加的反向电压有一部分降落在</a:t>
            </a:r>
            <a:r>
              <a:rPr lang="en-US" altLang="zh-CN" dirty="0" smtClean="0"/>
              <a:t>PN</a:t>
            </a:r>
            <a:r>
              <a:rPr lang="zh-CN" altLang="en-US" dirty="0" smtClean="0"/>
              <a:t>结区，</a:t>
            </a:r>
            <a:r>
              <a:rPr lang="en-US" altLang="zh-CN" dirty="0" smtClean="0"/>
              <a:t>PN</a:t>
            </a:r>
            <a:r>
              <a:rPr lang="zh-CN" altLang="en-US" dirty="0" smtClean="0"/>
              <a:t>结处于反向偏置。则空穴和电子都向远离界面的方向运动，使空间电荷区变宽，电流不能流过，方向与</a:t>
            </a:r>
            <a:r>
              <a:rPr lang="en-US" altLang="zh-CN" dirty="0" smtClean="0"/>
              <a:t>PN</a:t>
            </a:r>
            <a:r>
              <a:rPr lang="zh-CN" altLang="en-US" dirty="0" smtClean="0"/>
              <a:t>结内电场方向相同，加强了内电场。内电场对多子扩散运动的阻碍增强，扩散电流大大减小。此时</a:t>
            </a:r>
            <a:r>
              <a:rPr lang="en-US" altLang="zh-CN" dirty="0" smtClean="0"/>
              <a:t>PN</a:t>
            </a:r>
            <a:r>
              <a:rPr lang="zh-CN" altLang="en-US" dirty="0" smtClean="0"/>
              <a:t>结区的少子在内电场作用下形成的漂移电流大于扩散电流，可忽略扩散电流，</a:t>
            </a:r>
            <a:r>
              <a:rPr lang="en-US" altLang="zh-CN" dirty="0" smtClean="0"/>
              <a:t>PN</a:t>
            </a:r>
            <a:r>
              <a:rPr lang="zh-CN" altLang="en-US" dirty="0" smtClean="0"/>
              <a:t>结呈现高阻性。</a:t>
            </a:r>
          </a:p>
          <a:p>
            <a:r>
              <a:rPr lang="zh-CN" altLang="en-US" dirty="0" smtClean="0"/>
              <a:t>在一定的温度条件下，由本征激发决定的少子浓度是一定的，故少子形成的漂移电流是恒定的，基本上与所加反向电压的大小无关，这个电流也称为反向饱和电流。</a:t>
            </a:r>
            <a:endParaRPr lang="en-US" altLang="zh-CN" dirty="0" smtClean="0"/>
          </a:p>
          <a:p>
            <a:endParaRPr lang="en-US" altLang="zh-CN" dirty="0" smtClean="0"/>
          </a:p>
          <a:p>
            <a:r>
              <a:rPr lang="en-US" altLang="zh-CN" dirty="0" smtClean="0"/>
              <a:t>PN</a:t>
            </a:r>
            <a:r>
              <a:rPr lang="zh-CN" altLang="en-US" dirty="0" smtClean="0"/>
              <a:t>结加正向电压时，呈现低电阻，具有较大的正向扩散电流；</a:t>
            </a:r>
            <a:r>
              <a:rPr lang="en-US" altLang="zh-CN" dirty="0" smtClean="0"/>
              <a:t>PN</a:t>
            </a:r>
            <a:r>
              <a:rPr lang="zh-CN" altLang="en-US" dirty="0" smtClean="0"/>
              <a:t>结加反向电压时，呈现高电阻，具有很小的反向漂移电流。由此可以得出结论：</a:t>
            </a:r>
            <a:r>
              <a:rPr lang="en-US" altLang="zh-CN" dirty="0" smtClean="0"/>
              <a:t>PN</a:t>
            </a:r>
            <a:r>
              <a:rPr lang="zh-CN" altLang="en-US" dirty="0" smtClean="0"/>
              <a:t>结具有单向导电性</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10</a:t>
            </a:fld>
            <a:endParaRPr lang="en-US" altLang="zh-CN"/>
          </a:p>
        </p:txBody>
      </p:sp>
    </p:spTree>
    <p:extLst>
      <p:ext uri="{BB962C8B-B14F-4D97-AF65-F5344CB8AC3E}">
        <p14:creationId xmlns:p14="http://schemas.microsoft.com/office/powerpoint/2010/main" xmlns="" val="1794114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11</a:t>
            </a:fld>
            <a:endParaRPr lang="en-US" altLang="zh-CN"/>
          </a:p>
        </p:txBody>
      </p:sp>
    </p:spTree>
    <p:extLst>
      <p:ext uri="{BB962C8B-B14F-4D97-AF65-F5344CB8AC3E}">
        <p14:creationId xmlns:p14="http://schemas.microsoft.com/office/powerpoint/2010/main" xmlns="" val="3188904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r>
              <a:rPr lang="zh-CN" altLang="en-US" dirty="0" smtClean="0"/>
              <a:t>用二极管代替前面的单开关电路中的开关</a:t>
            </a:r>
            <a:r>
              <a:rPr lang="en-US" altLang="zh-CN" dirty="0" smtClean="0"/>
              <a:t>S</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12</a:t>
            </a:fld>
            <a:endParaRPr lang="en-US" altLang="zh-CN"/>
          </a:p>
        </p:txBody>
      </p:sp>
    </p:spTree>
    <p:extLst>
      <p:ext uri="{BB962C8B-B14F-4D97-AF65-F5344CB8AC3E}">
        <p14:creationId xmlns:p14="http://schemas.microsoft.com/office/powerpoint/2010/main" xmlns="" val="3188904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r>
              <a:rPr lang="zh-CN" altLang="en-US" dirty="0" smtClean="0"/>
              <a:t>即可以用输入电压𝑉</a:t>
            </a:r>
            <a:r>
              <a:rPr lang="en-US" altLang="zh-CN" dirty="0" smtClean="0"/>
              <a:t>_</a:t>
            </a:r>
            <a:r>
              <a:rPr lang="zh-CN" altLang="en-US" dirty="0" smtClean="0"/>
              <a:t>𝐼的高低电平控制二极管的开关状态，并在输出端得到相应的高低电平</a:t>
            </a:r>
          </a:p>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13</a:t>
            </a:fld>
            <a:endParaRPr lang="en-US" altLang="zh-CN"/>
          </a:p>
        </p:txBody>
      </p:sp>
    </p:spTree>
    <p:extLst>
      <p:ext uri="{BB962C8B-B14F-4D97-AF65-F5344CB8AC3E}">
        <p14:creationId xmlns:p14="http://schemas.microsoft.com/office/powerpoint/2010/main" xmlns="" val="3188904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38500" y="509588"/>
            <a:ext cx="3397250" cy="254793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14</a:t>
            </a:fld>
            <a:endParaRPr lang="en-US" altLang="zh-CN"/>
          </a:p>
        </p:txBody>
      </p:sp>
    </p:spTree>
    <p:extLst>
      <p:ext uri="{BB962C8B-B14F-4D97-AF65-F5344CB8AC3E}">
        <p14:creationId xmlns:p14="http://schemas.microsoft.com/office/powerpoint/2010/main" xmlns="" val="318890467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photo.tlw.cn/7/JPEG/Vol_113/ER004_L.htm" TargetMode="External"/><Relationship Id="rId13" Type="http://schemas.openxmlformats.org/officeDocument/2006/relationships/image" Target="../media/image14.jpeg"/><Relationship Id="rId18" Type="http://schemas.openxmlformats.org/officeDocument/2006/relationships/hyperlink" Target="http://photo.tlw.cn/5/JPEG640/087/151_200/DP151_L.htm" TargetMode="External"/><Relationship Id="rId3" Type="http://schemas.openxmlformats.org/officeDocument/2006/relationships/image" Target="../media/image9.jpeg"/><Relationship Id="rId21" Type="http://schemas.openxmlformats.org/officeDocument/2006/relationships/image" Target="../media/image4.jpeg"/><Relationship Id="rId7" Type="http://schemas.openxmlformats.org/officeDocument/2006/relationships/image" Target="../media/image12.jpeg"/><Relationship Id="rId12" Type="http://schemas.openxmlformats.org/officeDocument/2006/relationships/hyperlink" Target="http://photo.tlw.cn/5/JPEG640/097/001_050/DZ006_L.htm" TargetMode="External"/><Relationship Id="rId17" Type="http://schemas.openxmlformats.org/officeDocument/2006/relationships/image" Target="../media/image5.jpeg"/><Relationship Id="rId2" Type="http://schemas.openxmlformats.org/officeDocument/2006/relationships/hyperlink" Target="http://photo.tlw.cn/7/JPEG/Vol_117/EV163_L.htm" TargetMode="External"/><Relationship Id="rId16" Type="http://schemas.openxmlformats.org/officeDocument/2006/relationships/hyperlink" Target="http://photo.tlw.cn/7/JPEG/Vol_113/ER147_L.htm" TargetMode="External"/><Relationship Id="rId20" Type="http://schemas.openxmlformats.org/officeDocument/2006/relationships/hyperlink" Target="http://photo.tlw.cn/7/JPEG/Vol_117/EV032_L.htm" TargetMode="External"/><Relationship Id="rId1" Type="http://schemas.openxmlformats.org/officeDocument/2006/relationships/slideMaster" Target="../slideMasters/slideMaster1.xml"/><Relationship Id="rId6" Type="http://schemas.openxmlformats.org/officeDocument/2006/relationships/hyperlink" Target="http://photo.tlw.cn/7/JPEG/Vol_126/FE088_L.htm" TargetMode="External"/><Relationship Id="rId11" Type="http://schemas.openxmlformats.org/officeDocument/2006/relationships/image" Target="../media/image13.jpeg"/><Relationship Id="rId5" Type="http://schemas.openxmlformats.org/officeDocument/2006/relationships/image" Target="../media/image11.jpeg"/><Relationship Id="rId15" Type="http://schemas.openxmlformats.org/officeDocument/2006/relationships/image" Target="../media/image3.jpeg"/><Relationship Id="rId10" Type="http://schemas.openxmlformats.org/officeDocument/2006/relationships/hyperlink" Target="http://photo.tlw.cn/5/JPEG640/087/151_200/DP172_L.htm" TargetMode="External"/><Relationship Id="rId19" Type="http://schemas.openxmlformats.org/officeDocument/2006/relationships/image" Target="../media/image6.jpeg"/><Relationship Id="rId4" Type="http://schemas.openxmlformats.org/officeDocument/2006/relationships/image" Target="../media/image10.jpeg"/><Relationship Id="rId9" Type="http://schemas.openxmlformats.org/officeDocument/2006/relationships/image" Target="../media/image2.jpeg"/><Relationship Id="rId14" Type="http://schemas.openxmlformats.org/officeDocument/2006/relationships/hyperlink" Target="http://photo.tlw.cn/2/JPEG640/033/001_050/AH016_L.ht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photo.tlw.cn/7/JPEG/Vol_113/ER004_L.htm" TargetMode="External"/><Relationship Id="rId13" Type="http://schemas.openxmlformats.org/officeDocument/2006/relationships/image" Target="../media/image14.jpeg"/><Relationship Id="rId18" Type="http://schemas.openxmlformats.org/officeDocument/2006/relationships/hyperlink" Target="http://photo.tlw.cn/5/JPEG640/087/151_200/DP151_L.htm" TargetMode="External"/><Relationship Id="rId3" Type="http://schemas.openxmlformats.org/officeDocument/2006/relationships/image" Target="../media/image9.jpeg"/><Relationship Id="rId21" Type="http://schemas.openxmlformats.org/officeDocument/2006/relationships/image" Target="../media/image4.jpeg"/><Relationship Id="rId7" Type="http://schemas.openxmlformats.org/officeDocument/2006/relationships/image" Target="../media/image12.jpeg"/><Relationship Id="rId12" Type="http://schemas.openxmlformats.org/officeDocument/2006/relationships/hyperlink" Target="http://photo.tlw.cn/5/JPEG640/097/001_050/DZ006_L.htm" TargetMode="External"/><Relationship Id="rId17" Type="http://schemas.openxmlformats.org/officeDocument/2006/relationships/image" Target="../media/image5.jpeg"/><Relationship Id="rId2" Type="http://schemas.openxmlformats.org/officeDocument/2006/relationships/hyperlink" Target="http://photo.tlw.cn/7/JPEG/Vol_117/EV163_L.htm" TargetMode="External"/><Relationship Id="rId16" Type="http://schemas.openxmlformats.org/officeDocument/2006/relationships/hyperlink" Target="http://photo.tlw.cn/7/JPEG/Vol_113/ER147_L.htm" TargetMode="External"/><Relationship Id="rId20" Type="http://schemas.openxmlformats.org/officeDocument/2006/relationships/hyperlink" Target="http://photo.tlw.cn/7/JPEG/Vol_117/EV032_L.htm" TargetMode="External"/><Relationship Id="rId1" Type="http://schemas.openxmlformats.org/officeDocument/2006/relationships/slideMaster" Target="../slideMasters/slideMaster2.xml"/><Relationship Id="rId6" Type="http://schemas.openxmlformats.org/officeDocument/2006/relationships/hyperlink" Target="http://photo.tlw.cn/7/JPEG/Vol_126/FE088_L.htm" TargetMode="External"/><Relationship Id="rId11" Type="http://schemas.openxmlformats.org/officeDocument/2006/relationships/image" Target="../media/image13.jpeg"/><Relationship Id="rId5" Type="http://schemas.openxmlformats.org/officeDocument/2006/relationships/image" Target="../media/image11.jpeg"/><Relationship Id="rId15" Type="http://schemas.openxmlformats.org/officeDocument/2006/relationships/image" Target="../media/image3.jpeg"/><Relationship Id="rId10" Type="http://schemas.openxmlformats.org/officeDocument/2006/relationships/hyperlink" Target="http://photo.tlw.cn/5/JPEG640/087/151_200/DP172_L.htm" TargetMode="External"/><Relationship Id="rId19" Type="http://schemas.openxmlformats.org/officeDocument/2006/relationships/image" Target="../media/image6.jpeg"/><Relationship Id="rId4" Type="http://schemas.openxmlformats.org/officeDocument/2006/relationships/image" Target="../media/image10.jpeg"/><Relationship Id="rId9" Type="http://schemas.openxmlformats.org/officeDocument/2006/relationships/image" Target="../media/image2.jpeg"/><Relationship Id="rId14" Type="http://schemas.openxmlformats.org/officeDocument/2006/relationships/hyperlink" Target="http://photo.tlw.cn/2/JPEG640/033/001_050/AH016_L.htm"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1" descr="EV163_T">
            <a:hlinkClick r:id="rId2"/>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5445125"/>
            <a:ext cx="863600" cy="115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2" descr="上标题"/>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0" y="260350"/>
            <a:ext cx="9144000" cy="884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descr="CAS_logo"/>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44463" y="-26988"/>
            <a:ext cx="3059112" cy="9366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FE088_T">
            <a:hlinkClick r:id="rId6"/>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067175" y="5437188"/>
            <a:ext cx="1657350" cy="1160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ER004_T">
            <a:hlinkClick r:id="rId8"/>
          </p:cNvPr>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5724525" y="5437188"/>
            <a:ext cx="865188" cy="115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descr="DP172_T">
            <a:hlinkClick r:id="rId10"/>
          </p:cNvPr>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6588125" y="5437188"/>
            <a:ext cx="863600" cy="1150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DZ006_T">
            <a:hlinkClick r:id="rId12"/>
          </p:cNvPr>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8280400" y="5437188"/>
            <a:ext cx="863600" cy="1150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descr="AH016_T">
            <a:hlinkClick r:id="rId14"/>
          </p:cNvPr>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1692275" y="5437188"/>
            <a:ext cx="1511300" cy="1133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descr="ER147_T">
            <a:hlinkClick r:id="rId16"/>
          </p:cNvPr>
          <p:cNvPicPr>
            <a:picLocks noChangeAspect="1" noChangeArrowheads="1"/>
          </p:cNvPicPr>
          <p:nvPr/>
        </p:nvPicPr>
        <p:blipFill>
          <a:blip r:embed="rId17" cstate="print">
            <a:extLst>
              <a:ext uri="{28A0092B-C50C-407E-A947-70E740481C1C}">
                <a14:useLocalDpi xmlns:a14="http://schemas.microsoft.com/office/drawing/2010/main" xmlns="" val="0"/>
              </a:ext>
            </a:extLst>
          </a:blip>
          <a:srcRect/>
          <a:stretch>
            <a:fillRect/>
          </a:stretch>
        </p:blipFill>
        <p:spPr bwMode="auto">
          <a:xfrm>
            <a:off x="827088" y="5437188"/>
            <a:ext cx="865187" cy="115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descr="DP151_T">
            <a:hlinkClick r:id="rId18"/>
          </p:cNvPr>
          <p:cNvPicPr>
            <a:picLocks noChangeAspect="1" noChangeArrowheads="1"/>
          </p:cNvPicPr>
          <p:nvPr/>
        </p:nvPicPr>
        <p:blipFill>
          <a:blip r:embed="rId19" cstate="print">
            <a:extLst>
              <a:ext uri="{28A0092B-C50C-407E-A947-70E740481C1C}">
                <a14:useLocalDpi xmlns:a14="http://schemas.microsoft.com/office/drawing/2010/main" xmlns="" val="0"/>
              </a:ext>
            </a:extLst>
          </a:blip>
          <a:srcRect/>
          <a:stretch>
            <a:fillRect/>
          </a:stretch>
        </p:blipFill>
        <p:spPr bwMode="auto">
          <a:xfrm>
            <a:off x="3203575" y="5437188"/>
            <a:ext cx="863600" cy="1150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descr="EV032_T">
            <a:hlinkClick r:id="rId20"/>
          </p:cNvPr>
          <p:cNvPicPr>
            <a:picLocks noChangeAspect="1" noChangeArrowheads="1"/>
          </p:cNvPicPr>
          <p:nvPr/>
        </p:nvPicPr>
        <p:blipFill>
          <a:blip r:embed="rId21" cstate="print">
            <a:extLst>
              <a:ext uri="{28A0092B-C50C-407E-A947-70E740481C1C}">
                <a14:useLocalDpi xmlns:a14="http://schemas.microsoft.com/office/drawing/2010/main" xmlns="" val="0"/>
              </a:ext>
            </a:extLst>
          </a:blip>
          <a:srcRect/>
          <a:stretch>
            <a:fillRect/>
          </a:stretch>
        </p:blipFill>
        <p:spPr bwMode="auto">
          <a:xfrm>
            <a:off x="7451725" y="5437188"/>
            <a:ext cx="863600" cy="1150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Rectangle 12"/>
          <p:cNvSpPr>
            <a:spLocks noChangeArrowheads="1"/>
          </p:cNvSpPr>
          <p:nvPr/>
        </p:nvSpPr>
        <p:spPr bwMode="auto">
          <a:xfrm>
            <a:off x="0" y="6570663"/>
            <a:ext cx="9144000" cy="287337"/>
          </a:xfrm>
          <a:prstGeom prst="rect">
            <a:avLst/>
          </a:prstGeom>
          <a:gradFill rotWithShape="1">
            <a:gsLst>
              <a:gs pos="0">
                <a:schemeClr val="bg1"/>
              </a:gs>
              <a:gs pos="100000">
                <a:srgbClr val="BCD4E2"/>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sp>
        <p:nvSpPr>
          <p:cNvPr id="14" name="Rectangle 0"/>
          <p:cNvSpPr>
            <a:spLocks noChangeArrowheads="1"/>
          </p:cNvSpPr>
          <p:nvPr/>
        </p:nvSpPr>
        <p:spPr bwMode="auto">
          <a:xfrm>
            <a:off x="1187450" y="979488"/>
            <a:ext cx="7956550" cy="7207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p>
        </p:txBody>
      </p:sp>
    </p:spTree>
    <p:extLst>
      <p:ext uri="{BB962C8B-B14F-4D97-AF65-F5344CB8AC3E}">
        <p14:creationId xmlns:p14="http://schemas.microsoft.com/office/powerpoint/2010/main" xmlns="" val="387102605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64422054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364740168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0"/>
          <p:cNvGrpSpPr>
            <a:grpSpLocks/>
          </p:cNvGrpSpPr>
          <p:nvPr/>
        </p:nvGrpSpPr>
        <p:grpSpPr bwMode="auto">
          <a:xfrm>
            <a:off x="0" y="-26988"/>
            <a:ext cx="9144000" cy="6884988"/>
            <a:chOff x="0" y="-17"/>
            <a:chExt cx="5760" cy="4337"/>
          </a:xfrm>
        </p:grpSpPr>
        <p:pic>
          <p:nvPicPr>
            <p:cNvPr id="3" name="Picture 1" descr="EV163_T">
              <a:hlinkClick r:id="rId2"/>
            </p:cNvPr>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0" y="3430"/>
              <a:ext cx="544" cy="7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2" descr="上标题"/>
            <p:cNvPicPr>
              <a:picLocks noChangeAspect="1" noChangeArrowheads="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0" y="164"/>
              <a:ext cx="5760" cy="5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3" descr="CAS_logo"/>
            <p:cNvPicPr>
              <a:picLocks noChangeAspect="1" noChangeArrowheads="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91" y="-17"/>
              <a:ext cx="1927" cy="5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4" descr="FE088_T">
              <a:hlinkClick r:id="rId6"/>
            </p:cNvPr>
            <p:cNvPicPr>
              <a:picLocks noChangeAspect="1" noChangeArrowheads="1"/>
            </p:cNvPicPr>
            <p:nvPr userDrawn="1"/>
          </p:nvPicPr>
          <p:blipFill>
            <a:blip r:embed="rId7" cstate="print">
              <a:extLst>
                <a:ext uri="{28A0092B-C50C-407E-A947-70E740481C1C}">
                  <a14:useLocalDpi xmlns:a14="http://schemas.microsoft.com/office/drawing/2010/main" xmlns="" val="0"/>
                </a:ext>
              </a:extLst>
            </a:blip>
            <a:srcRect/>
            <a:stretch>
              <a:fillRect/>
            </a:stretch>
          </p:blipFill>
          <p:spPr bwMode="auto">
            <a:xfrm>
              <a:off x="2562" y="3425"/>
              <a:ext cx="1044" cy="7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5" descr="ER004_T">
              <a:hlinkClick r:id="rId8"/>
            </p:cNvPr>
            <p:cNvPicPr>
              <a:picLocks noChangeAspect="1" noChangeArrowheads="1"/>
            </p:cNvPicPr>
            <p:nvPr userDrawn="1"/>
          </p:nvPicPr>
          <p:blipFill>
            <a:blip r:embed="rId9" cstate="print">
              <a:extLst>
                <a:ext uri="{28A0092B-C50C-407E-A947-70E740481C1C}">
                  <a14:useLocalDpi xmlns:a14="http://schemas.microsoft.com/office/drawing/2010/main" xmlns="" val="0"/>
                </a:ext>
              </a:extLst>
            </a:blip>
            <a:srcRect/>
            <a:stretch>
              <a:fillRect/>
            </a:stretch>
          </p:blipFill>
          <p:spPr bwMode="auto">
            <a:xfrm>
              <a:off x="3606" y="3425"/>
              <a:ext cx="545" cy="7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6" descr="DP172_T">
              <a:hlinkClick r:id="rId10"/>
            </p:cNvPr>
            <p:cNvPicPr>
              <a:picLocks noChangeAspect="1" noChangeArrowheads="1"/>
            </p:cNvPicPr>
            <p:nvPr userDrawn="1"/>
          </p:nvPicPr>
          <p:blipFill>
            <a:blip r:embed="rId11" cstate="print">
              <a:extLst>
                <a:ext uri="{28A0092B-C50C-407E-A947-70E740481C1C}">
                  <a14:useLocalDpi xmlns:a14="http://schemas.microsoft.com/office/drawing/2010/main" xmlns="" val="0"/>
                </a:ext>
              </a:extLst>
            </a:blip>
            <a:srcRect/>
            <a:stretch>
              <a:fillRect/>
            </a:stretch>
          </p:blipFill>
          <p:spPr bwMode="auto">
            <a:xfrm>
              <a:off x="4150" y="3425"/>
              <a:ext cx="544" cy="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7" descr="DZ006_T">
              <a:hlinkClick r:id="rId12"/>
            </p:cNvPr>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5216" y="3425"/>
              <a:ext cx="544" cy="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8" descr="AH016_T">
              <a:hlinkClick r:id="rId14"/>
            </p:cNvPr>
            <p:cNvPicPr>
              <a:picLocks noChangeAspect="1" noChangeArrowheads="1"/>
            </p:cNvPicPr>
            <p:nvPr userDrawn="1"/>
          </p:nvPicPr>
          <p:blipFill>
            <a:blip r:embed="rId15" cstate="print">
              <a:extLst>
                <a:ext uri="{28A0092B-C50C-407E-A947-70E740481C1C}">
                  <a14:useLocalDpi xmlns:a14="http://schemas.microsoft.com/office/drawing/2010/main" xmlns="" val="0"/>
                </a:ext>
              </a:extLst>
            </a:blip>
            <a:srcRect/>
            <a:stretch>
              <a:fillRect/>
            </a:stretch>
          </p:blipFill>
          <p:spPr bwMode="auto">
            <a:xfrm>
              <a:off x="1066" y="3425"/>
              <a:ext cx="952" cy="7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9" descr="ER147_T">
              <a:hlinkClick r:id="rId16"/>
            </p:cNvPr>
            <p:cNvPicPr>
              <a:picLocks noChangeAspect="1" noChangeArrowheads="1"/>
            </p:cNvPicPr>
            <p:nvPr userDrawn="1"/>
          </p:nvPicPr>
          <p:blipFill>
            <a:blip r:embed="rId17" cstate="print">
              <a:extLst>
                <a:ext uri="{28A0092B-C50C-407E-A947-70E740481C1C}">
                  <a14:useLocalDpi xmlns:a14="http://schemas.microsoft.com/office/drawing/2010/main" xmlns="" val="0"/>
                </a:ext>
              </a:extLst>
            </a:blip>
            <a:srcRect/>
            <a:stretch>
              <a:fillRect/>
            </a:stretch>
          </p:blipFill>
          <p:spPr bwMode="auto">
            <a:xfrm>
              <a:off x="521" y="3425"/>
              <a:ext cx="545" cy="7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0" descr="DP151_T">
              <a:hlinkClick r:id="rId18"/>
            </p:cNvPr>
            <p:cNvPicPr>
              <a:picLocks noChangeAspect="1" noChangeArrowheads="1"/>
            </p:cNvPicPr>
            <p:nvPr userDrawn="1"/>
          </p:nvPicPr>
          <p:blipFill>
            <a:blip r:embed="rId19" cstate="print">
              <a:extLst>
                <a:ext uri="{28A0092B-C50C-407E-A947-70E740481C1C}">
                  <a14:useLocalDpi xmlns:a14="http://schemas.microsoft.com/office/drawing/2010/main" xmlns="" val="0"/>
                </a:ext>
              </a:extLst>
            </a:blip>
            <a:srcRect/>
            <a:stretch>
              <a:fillRect/>
            </a:stretch>
          </p:blipFill>
          <p:spPr bwMode="auto">
            <a:xfrm>
              <a:off x="2018" y="3425"/>
              <a:ext cx="544" cy="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1" descr="EV032_T">
              <a:hlinkClick r:id="rId20"/>
            </p:cNvPr>
            <p:cNvPicPr>
              <a:picLocks noChangeAspect="1" noChangeArrowheads="1"/>
            </p:cNvPicPr>
            <p:nvPr userDrawn="1"/>
          </p:nvPicPr>
          <p:blipFill>
            <a:blip r:embed="rId21" cstate="print">
              <a:extLst>
                <a:ext uri="{28A0092B-C50C-407E-A947-70E740481C1C}">
                  <a14:useLocalDpi xmlns:a14="http://schemas.microsoft.com/office/drawing/2010/main" xmlns="" val="0"/>
                </a:ext>
              </a:extLst>
            </a:blip>
            <a:srcRect/>
            <a:stretch>
              <a:fillRect/>
            </a:stretch>
          </p:blipFill>
          <p:spPr bwMode="auto">
            <a:xfrm>
              <a:off x="4694" y="3425"/>
              <a:ext cx="544" cy="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Rectangle 12"/>
            <p:cNvSpPr>
              <a:spLocks noChangeArrowheads="1"/>
            </p:cNvSpPr>
            <p:nvPr userDrawn="1"/>
          </p:nvSpPr>
          <p:spPr bwMode="auto">
            <a:xfrm>
              <a:off x="0" y="4139"/>
              <a:ext cx="5760" cy="181"/>
            </a:xfrm>
            <a:prstGeom prst="rect">
              <a:avLst/>
            </a:prstGeom>
            <a:gradFill rotWithShape="1">
              <a:gsLst>
                <a:gs pos="0">
                  <a:schemeClr val="bg1"/>
                </a:gs>
                <a:gs pos="100000">
                  <a:srgbClr val="BCD4E2"/>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grpSp>
      <p:sp>
        <p:nvSpPr>
          <p:cNvPr id="15" name="Rectangle 0"/>
          <p:cNvSpPr>
            <a:spLocks noChangeArrowheads="1"/>
          </p:cNvSpPr>
          <p:nvPr/>
        </p:nvSpPr>
        <p:spPr bwMode="auto">
          <a:xfrm>
            <a:off x="1187450" y="979488"/>
            <a:ext cx="7956550" cy="7207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Tree>
    <p:extLst>
      <p:ext uri="{BB962C8B-B14F-4D97-AF65-F5344CB8AC3E}">
        <p14:creationId xmlns:p14="http://schemas.microsoft.com/office/powerpoint/2010/main" xmlns="" val="115854172"/>
      </p:ext>
    </p:extLst>
  </p:cSld>
  <p:clrMapOvr>
    <a:masterClrMapping/>
  </p:clrMapOvr>
  <p:transition>
    <p:pull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548680"/>
            <a:ext cx="8229600" cy="1143000"/>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67544" y="1772816"/>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578488637"/>
      </p:ext>
    </p:extLst>
  </p:cSld>
  <p:clrMapOvr>
    <a:masterClrMapping/>
  </p:clrMapOvr>
  <p:transition>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xmlns="" val="2005593645"/>
      </p:ext>
    </p:extLst>
  </p:cSld>
  <p:clrMapOvr>
    <a:masterClrMapping/>
  </p:clrMapOvr>
  <p:transition>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3730172781"/>
      </p:ext>
    </p:extLst>
  </p:cSld>
  <p:clrMapOvr>
    <a:masterClrMapping/>
  </p:clrMapOvr>
  <p:transition>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3326575392"/>
      </p:ext>
    </p:extLst>
  </p:cSld>
  <p:clrMapOvr>
    <a:masterClrMapping/>
  </p:clrMapOvr>
  <p:transition>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xmlns="" val="106167603"/>
      </p:ext>
    </p:extLst>
  </p:cSld>
  <p:clrMapOvr>
    <a:masterClrMapping/>
  </p:clrMapOvr>
  <p:transition>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406640527"/>
      </p:ext>
    </p:extLst>
  </p:cSld>
  <p:clrMapOvr>
    <a:masterClrMapping/>
  </p:clrMapOvr>
  <p:transition>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2339042227"/>
      </p:ext>
    </p:extLst>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792088"/>
          </a:xfrm>
          <a:prstGeom prst="rect">
            <a:avLst/>
          </a:prstGeom>
        </p:spPr>
        <p:txBody>
          <a:bodyPr/>
          <a:lstStyle>
            <a:lvl1pPr>
              <a:defRPr b="1" baseline="0">
                <a:solidFill>
                  <a:schemeClr val="accent6">
                    <a:lumMod val="50000"/>
                  </a:schemeClr>
                </a:solidFill>
                <a:latin typeface="Times New Roman" pitchFamily="18" charset="0"/>
                <a:ea typeface="+mj-ea"/>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556792"/>
            <a:ext cx="8229600" cy="4569371"/>
          </a:xfrm>
          <a:prstGeom prst="rect">
            <a:avLst/>
          </a:prstGeom>
        </p:spPr>
        <p:txBody>
          <a:bodyPr/>
          <a:lstStyle>
            <a:lvl1pPr>
              <a:lnSpc>
                <a:spcPct val="110000"/>
              </a:lnSpc>
              <a:defRPr baseline="0">
                <a:latin typeface="Times New Roman" pitchFamily="18" charset="0"/>
                <a:ea typeface="+mj-ea"/>
              </a:defRPr>
            </a:lvl1pPr>
            <a:lvl2pPr>
              <a:lnSpc>
                <a:spcPct val="110000"/>
              </a:lnSpc>
              <a:defRPr baseline="0">
                <a:latin typeface="Times New Roman" pitchFamily="18" charset="0"/>
                <a:ea typeface="+mj-ea"/>
              </a:defRPr>
            </a:lvl2pPr>
            <a:lvl3pPr>
              <a:lnSpc>
                <a:spcPct val="110000"/>
              </a:lnSpc>
              <a:defRPr baseline="0">
                <a:latin typeface="Times New Roman" pitchFamily="18" charset="0"/>
                <a:ea typeface="+mj-ea"/>
              </a:defRPr>
            </a:lvl3pPr>
            <a:lvl4pPr>
              <a:lnSpc>
                <a:spcPct val="110000"/>
              </a:lnSpc>
              <a:defRPr baseline="0">
                <a:latin typeface="Times New Roman" pitchFamily="18" charset="0"/>
                <a:ea typeface="+mj-ea"/>
              </a:defRPr>
            </a:lvl4pPr>
            <a:lvl5pPr>
              <a:lnSpc>
                <a:spcPct val="110000"/>
              </a:lnSpc>
              <a:defRPr baseline="0">
                <a:latin typeface="Times New Roman" pitchFamily="18" charset="0"/>
                <a:ea typeface="+mj-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xmlns="" val="211316595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614668222"/>
      </p:ext>
    </p:extLst>
  </p:cSld>
  <p:clrMapOvr>
    <a:masterClrMapping/>
  </p:clrMapOvr>
  <p:transition>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3727841520"/>
      </p:ext>
    </p:extLst>
  </p:cSld>
  <p:clrMapOvr>
    <a:masterClrMapping/>
  </p:clrMapOvr>
  <p:transition>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355623869"/>
      </p:ext>
    </p:extLst>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2636912"/>
            <a:ext cx="7772400" cy="1362075"/>
          </a:xfrm>
          <a:prstGeom prst="rect">
            <a:avLst/>
          </a:prstGeom>
        </p:spPr>
        <p:txBody>
          <a:bodyPr anchor="t"/>
          <a:lstStyle>
            <a:lvl1pPr algn="ctr">
              <a:defRPr sz="4800" b="1" cap="all" baseline="0"/>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xmlns="" val="193828527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44824"/>
            <a:ext cx="4038600" cy="4281339"/>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44824"/>
            <a:ext cx="4038600" cy="4281339"/>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378815018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844824"/>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57200" y="2484586"/>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844824"/>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484586"/>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391273567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xmlns="" val="21845098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8411869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203302275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194978495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image" Target="../media/image3.jpeg"/><Relationship Id="rId26" Type="http://schemas.openxmlformats.org/officeDocument/2006/relationships/image" Target="../media/image8.jpeg"/><Relationship Id="rId3" Type="http://schemas.openxmlformats.org/officeDocument/2006/relationships/slideLayout" Target="../slideLayouts/slideLayout3.xml"/><Relationship Id="rId21" Type="http://schemas.openxmlformats.org/officeDocument/2006/relationships/hyperlink" Target="http://photo.tlw.cn/7/JPEG/Vol_113/ER147_L.htm" TargetMode="Externa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hyperlink" Target="http://photo.tlw.cn/2/JPEG640/033/001_050/AH016_L.htm" TargetMode="External"/><Relationship Id="rId25" Type="http://schemas.openxmlformats.org/officeDocument/2006/relationships/image" Target="../media/image7.jpeg"/><Relationship Id="rId2" Type="http://schemas.openxmlformats.org/officeDocument/2006/relationships/slideLayout" Target="../slideLayouts/slideLayout2.xml"/><Relationship Id="rId16" Type="http://schemas.openxmlformats.org/officeDocument/2006/relationships/image" Target="../media/image2.jpeg"/><Relationship Id="rId20"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6.jpeg"/><Relationship Id="rId5" Type="http://schemas.openxmlformats.org/officeDocument/2006/relationships/slideLayout" Target="../slideLayouts/slideLayout5.xml"/><Relationship Id="rId15" Type="http://schemas.openxmlformats.org/officeDocument/2006/relationships/hyperlink" Target="http://photo.tlw.cn/7/JPEG/Vol_113/ER004_L.htm" TargetMode="External"/><Relationship Id="rId23" Type="http://schemas.openxmlformats.org/officeDocument/2006/relationships/hyperlink" Target="http://photo.tlw.cn/5/JPEG640/087/151_200/DP151_L.htm" TargetMode="External"/><Relationship Id="rId10" Type="http://schemas.openxmlformats.org/officeDocument/2006/relationships/slideLayout" Target="../slideLayouts/slideLayout10.xml"/><Relationship Id="rId19" Type="http://schemas.openxmlformats.org/officeDocument/2006/relationships/hyperlink" Target="http://photo.tlw.cn/7/JPEG/Vol_117/EV032_L.htm" TargetMode="Externa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 Id="rId22" Type="http://schemas.openxmlformats.org/officeDocument/2006/relationships/image" Target="../media/image5.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2.vml"/><Relationship Id="rId18" Type="http://schemas.openxmlformats.org/officeDocument/2006/relationships/image" Target="../media/image3.jpeg"/><Relationship Id="rId26" Type="http://schemas.openxmlformats.org/officeDocument/2006/relationships/image" Target="../media/image8.jpeg"/><Relationship Id="rId3" Type="http://schemas.openxmlformats.org/officeDocument/2006/relationships/slideLayout" Target="../slideLayouts/slideLayout14.xml"/><Relationship Id="rId21" Type="http://schemas.openxmlformats.org/officeDocument/2006/relationships/hyperlink" Target="http://photo.tlw.cn/7/JPEG/Vol_113/ER147_L.htm" TargetMode="Externa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hyperlink" Target="http://photo.tlw.cn/2/JPEG640/033/001_050/AH016_L.htm" TargetMode="External"/><Relationship Id="rId25" Type="http://schemas.openxmlformats.org/officeDocument/2006/relationships/image" Target="../media/image7.jpeg"/><Relationship Id="rId2" Type="http://schemas.openxmlformats.org/officeDocument/2006/relationships/slideLayout" Target="../slideLayouts/slideLayout13.xml"/><Relationship Id="rId16" Type="http://schemas.openxmlformats.org/officeDocument/2006/relationships/image" Target="../media/image2.jpeg"/><Relationship Id="rId20" Type="http://schemas.openxmlformats.org/officeDocument/2006/relationships/image" Target="../media/image4.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image" Target="../media/image6.jpeg"/><Relationship Id="rId5" Type="http://schemas.openxmlformats.org/officeDocument/2006/relationships/slideLayout" Target="../slideLayouts/slideLayout16.xml"/><Relationship Id="rId15" Type="http://schemas.openxmlformats.org/officeDocument/2006/relationships/hyperlink" Target="http://photo.tlw.cn/7/JPEG/Vol_113/ER004_L.htm" TargetMode="External"/><Relationship Id="rId23" Type="http://schemas.openxmlformats.org/officeDocument/2006/relationships/hyperlink" Target="http://photo.tlw.cn/5/JPEG640/087/151_200/DP151_L.htm" TargetMode="External"/><Relationship Id="rId10" Type="http://schemas.openxmlformats.org/officeDocument/2006/relationships/slideLayout" Target="../slideLayouts/slideLayout21.xml"/><Relationship Id="rId19" Type="http://schemas.openxmlformats.org/officeDocument/2006/relationships/hyperlink" Target="http://photo.tlw.cn/7/JPEG/Vol_117/EV032_L.htm" TargetMode="Externa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2.bin"/><Relationship Id="rId22"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zh-CN" altLang="zh-CN">
              <a:solidFill>
                <a:schemeClr val="accent2"/>
              </a:solidFill>
              <a:latin typeface="华文隶书" pitchFamily="2" charset="-122"/>
              <a:ea typeface="华文隶书" pitchFamily="2" charset="-122"/>
            </a:endParaRPr>
          </a:p>
        </p:txBody>
      </p:sp>
      <p:graphicFrame>
        <p:nvGraphicFramePr>
          <p:cNvPr id="1027" name="Object 39"/>
          <p:cNvGraphicFramePr>
            <a:graphicFrameLocks noChangeAspect="1"/>
          </p:cNvGraphicFramePr>
          <p:nvPr/>
        </p:nvGraphicFramePr>
        <p:xfrm>
          <a:off x="144463" y="66675"/>
          <a:ext cx="1981200" cy="554038"/>
        </p:xfrm>
        <a:graphic>
          <a:graphicData uri="http://schemas.openxmlformats.org/presentationml/2006/ole">
            <p:oleObj spid="_x0000_s1453" name="Image" r:id="rId14" imgW="11881398" imgH="3303918" progId="">
              <p:embed/>
            </p:oleObj>
          </a:graphicData>
        </a:graphic>
      </p:graphicFrame>
      <p:sp>
        <p:nvSpPr>
          <p:cNvPr id="780333" name="Text Box 45"/>
          <p:cNvSpPr txBox="1">
            <a:spLocks noChangeArrowheads="1"/>
          </p:cNvSpPr>
          <p:nvPr/>
        </p:nvSpPr>
        <p:spPr bwMode="auto">
          <a:xfrm>
            <a:off x="323850" y="6538913"/>
            <a:ext cx="431800" cy="274637"/>
          </a:xfrm>
          <a:prstGeom prst="rect">
            <a:avLst/>
          </a:prstGeom>
          <a:noFill/>
          <a:ln w="9525">
            <a:noFill/>
            <a:miter lim="800000"/>
            <a:headEnd/>
            <a:tailEnd/>
          </a:ln>
          <a:effec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spcBef>
                <a:spcPct val="50000"/>
              </a:spcBef>
            </a:pPr>
            <a:fld id="{653BC012-0DAF-4B88-8AEA-275F58C3AAE7}" type="slidenum">
              <a:rPr kumimoji="0" lang="en-US" altLang="zh-CN" sz="1200">
                <a:solidFill>
                  <a:schemeClr val="accent2"/>
                </a:solidFill>
              </a:rPr>
              <a:pPr>
                <a:spcBef>
                  <a:spcPct val="50000"/>
                </a:spcBef>
              </a:pPr>
              <a:t>‹#›</a:t>
            </a:fld>
            <a:endParaRPr kumimoji="0" lang="en-US" altLang="zh-CN" sz="1200">
              <a:solidFill>
                <a:schemeClr val="accent2"/>
              </a:solidFill>
            </a:endParaRPr>
          </a:p>
        </p:txBody>
      </p:sp>
      <p:pic>
        <p:nvPicPr>
          <p:cNvPr id="1030" name="Picture 46" descr="ER004_T">
            <a:hlinkClick r:id="rId15"/>
          </p:cNvPr>
          <p:cNvPicPr>
            <a:picLocks noChangeAspect="1" noChangeArrowheads="1"/>
          </p:cNvPicPr>
          <p:nvPr/>
        </p:nvPicPr>
        <p:blipFill>
          <a:blip r:embed="rId16" cstate="print">
            <a:extLst>
              <a:ext uri="{28A0092B-C50C-407E-A947-70E740481C1C}">
                <a14:useLocalDpi xmlns:a14="http://schemas.microsoft.com/office/drawing/2010/main" xmlns="" val="0"/>
              </a:ext>
            </a:extLst>
          </a:blip>
          <a:srcRect/>
          <a:stretch>
            <a:fillRect/>
          </a:stretch>
        </p:blipFill>
        <p:spPr bwMode="auto">
          <a:xfrm>
            <a:off x="5246688" y="0"/>
            <a:ext cx="404812"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1" name="Picture 47" descr="AH016_T">
            <a:hlinkClick r:id="rId17"/>
          </p:cNvPr>
          <p:cNvPicPr>
            <a:picLocks noChangeAspect="1" noChangeArrowheads="1"/>
          </p:cNvPicPr>
          <p:nvPr/>
        </p:nvPicPr>
        <p:blipFill>
          <a:blip r:embed="rId18" cstate="print">
            <a:extLst>
              <a:ext uri="{28A0092B-C50C-407E-A947-70E740481C1C}">
                <a14:useLocalDpi xmlns:a14="http://schemas.microsoft.com/office/drawing/2010/main" xmlns="" val="0"/>
              </a:ext>
            </a:extLst>
          </a:blip>
          <a:srcRect/>
          <a:stretch>
            <a:fillRect/>
          </a:stretch>
        </p:blipFill>
        <p:spPr bwMode="auto">
          <a:xfrm>
            <a:off x="6445250" y="0"/>
            <a:ext cx="719138" cy="538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2" name="Picture 48" descr="EV032_T">
            <a:hlinkClick r:id="rId19"/>
          </p:cNvPr>
          <p:cNvPicPr preferRelativeResize="0">
            <a:picLocks noChangeArrowheads="1"/>
          </p:cNvPicPr>
          <p:nvPr/>
        </p:nvPicPr>
        <p:blipFill>
          <a:blip r:embed="rId20" cstate="print">
            <a:extLst>
              <a:ext uri="{28A0092B-C50C-407E-A947-70E740481C1C}">
                <a14:useLocalDpi xmlns:a14="http://schemas.microsoft.com/office/drawing/2010/main" xmlns="" val="0"/>
              </a:ext>
            </a:extLst>
          </a:blip>
          <a:srcRect/>
          <a:stretch>
            <a:fillRect/>
          </a:stretch>
        </p:blipFill>
        <p:spPr bwMode="auto">
          <a:xfrm>
            <a:off x="6038850" y="0"/>
            <a:ext cx="411163"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3" name="Picture 51" descr="ER147_T">
            <a:hlinkClick r:id="rId21"/>
          </p:cNvPr>
          <p:cNvPicPr>
            <a:picLocks noChangeAspect="1" noChangeArrowheads="1"/>
          </p:cNvPicPr>
          <p:nvPr/>
        </p:nvPicPr>
        <p:blipFill>
          <a:blip r:embed="rId22" cstate="print">
            <a:extLst>
              <a:ext uri="{28A0092B-C50C-407E-A947-70E740481C1C}">
                <a14:useLocalDpi xmlns:a14="http://schemas.microsoft.com/office/drawing/2010/main" xmlns="" val="0"/>
              </a:ext>
            </a:extLst>
          </a:blip>
          <a:srcRect/>
          <a:stretch>
            <a:fillRect/>
          </a:stretch>
        </p:blipFill>
        <p:spPr bwMode="auto">
          <a:xfrm>
            <a:off x="5651500" y="0"/>
            <a:ext cx="404813"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4" name="Picture 52" descr="DP151_T">
            <a:hlinkClick r:id="rId23"/>
          </p:cNvPr>
          <p:cNvPicPr>
            <a:picLocks noChangeAspect="1" noChangeArrowheads="1"/>
          </p:cNvPicPr>
          <p:nvPr/>
        </p:nvPicPr>
        <p:blipFill>
          <a:blip r:embed="rId24" cstate="print">
            <a:extLst>
              <a:ext uri="{28A0092B-C50C-407E-A947-70E740481C1C}">
                <a14:useLocalDpi xmlns:a14="http://schemas.microsoft.com/office/drawing/2010/main" xmlns="" val="0"/>
              </a:ext>
            </a:extLst>
          </a:blip>
          <a:srcRect/>
          <a:stretch>
            <a:fillRect/>
          </a:stretch>
        </p:blipFill>
        <p:spPr bwMode="auto">
          <a:xfrm>
            <a:off x="7119938" y="0"/>
            <a:ext cx="404812"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5" name="Picture 1031" descr="gseaborg"/>
          <p:cNvPicPr>
            <a:picLocks noChangeAspect="1" noChangeArrowheads="1"/>
          </p:cNvPicPr>
          <p:nvPr/>
        </p:nvPicPr>
        <p:blipFill>
          <a:blip r:embed="rId25" cstate="print">
            <a:extLst>
              <a:ext uri="{28A0092B-C50C-407E-A947-70E740481C1C}">
                <a14:useLocalDpi xmlns:a14="http://schemas.microsoft.com/office/drawing/2010/main" xmlns="" val="0"/>
              </a:ext>
            </a:extLst>
          </a:blip>
          <a:srcRect/>
          <a:stretch>
            <a:fillRect/>
          </a:stretch>
        </p:blipFill>
        <p:spPr bwMode="auto">
          <a:xfrm>
            <a:off x="7524750" y="0"/>
            <a:ext cx="719138"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6" name="Picture 1032" descr="optics1"/>
          <p:cNvPicPr preferRelativeResize="0">
            <a:picLocks noChangeAspect="1" noChangeArrowheads="1"/>
          </p:cNvPicPr>
          <p:nvPr/>
        </p:nvPicPr>
        <p:blipFill>
          <a:blip r:embed="rId26" cstate="print">
            <a:extLst>
              <a:ext uri="{28A0092B-C50C-407E-A947-70E740481C1C}">
                <a14:useLocalDpi xmlns:a14="http://schemas.microsoft.com/office/drawing/2010/main" xmlns="" val="0"/>
              </a:ext>
            </a:extLst>
          </a:blip>
          <a:srcRect/>
          <a:stretch>
            <a:fillRect/>
          </a:stretch>
        </p:blipFill>
        <p:spPr bwMode="auto">
          <a:xfrm>
            <a:off x="8237538" y="0"/>
            <a:ext cx="906462"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38"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txStyles>
    <p:titleStyle>
      <a:lvl1pPr algn="ctr" rtl="0" eaLnBrk="0" fontAlgn="base" hangingPunct="0">
        <a:spcBef>
          <a:spcPct val="0"/>
        </a:spcBef>
        <a:spcAft>
          <a:spcPct val="0"/>
        </a:spcAft>
        <a:defRPr kumimoji="1" sz="4400">
          <a:solidFill>
            <a:schemeClr val="tx2"/>
          </a:solidFill>
          <a:latin typeface="+mj-lt"/>
          <a:ea typeface="+mj-ea"/>
          <a:cs typeface="宋体" charset="0"/>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宋体" charset="0"/>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zh-CN" altLang="zh-CN">
              <a:solidFill>
                <a:srgbClr val="3333CC"/>
              </a:solidFill>
              <a:latin typeface="华文隶书" pitchFamily="2" charset="-122"/>
              <a:ea typeface="华文隶书" pitchFamily="2" charset="-122"/>
            </a:endParaRPr>
          </a:p>
        </p:txBody>
      </p:sp>
      <p:grpSp>
        <p:nvGrpSpPr>
          <p:cNvPr id="4099" name="Group 4"/>
          <p:cNvGrpSpPr>
            <a:grpSpLocks/>
          </p:cNvGrpSpPr>
          <p:nvPr/>
        </p:nvGrpSpPr>
        <p:grpSpPr bwMode="auto">
          <a:xfrm>
            <a:off x="468313" y="1916113"/>
            <a:ext cx="8458200" cy="4572000"/>
            <a:chOff x="144" y="480"/>
            <a:chExt cx="5424" cy="3840"/>
          </a:xfrm>
        </p:grpSpPr>
        <p:sp>
          <p:nvSpPr>
            <p:cNvPr id="4110" name="Rectangle 5"/>
            <p:cNvSpPr>
              <a:spLocks noChangeArrowheads="1"/>
            </p:cNvSpPr>
            <p:nvPr/>
          </p:nvSpPr>
          <p:spPr bwMode="auto">
            <a:xfrm>
              <a:off x="5520" y="480"/>
              <a:ext cx="48" cy="38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1" name="Rectangle 6"/>
            <p:cNvSpPr>
              <a:spLocks noChangeArrowheads="1"/>
            </p:cNvSpPr>
            <p:nvPr/>
          </p:nvSpPr>
          <p:spPr bwMode="auto">
            <a:xfrm>
              <a:off x="5328" y="768"/>
              <a:ext cx="48" cy="355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2" name="Rectangle 7"/>
            <p:cNvSpPr>
              <a:spLocks noChangeArrowheads="1"/>
            </p:cNvSpPr>
            <p:nvPr/>
          </p:nvSpPr>
          <p:spPr bwMode="auto">
            <a:xfrm>
              <a:off x="5136" y="1056"/>
              <a:ext cx="48" cy="326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3" name="Rectangle 8"/>
            <p:cNvSpPr>
              <a:spLocks noChangeArrowheads="1"/>
            </p:cNvSpPr>
            <p:nvPr/>
          </p:nvSpPr>
          <p:spPr bwMode="auto">
            <a:xfrm>
              <a:off x="4944" y="1296"/>
              <a:ext cx="48" cy="302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4" name="Rectangle 9"/>
            <p:cNvSpPr>
              <a:spLocks noChangeArrowheads="1"/>
            </p:cNvSpPr>
            <p:nvPr/>
          </p:nvSpPr>
          <p:spPr bwMode="auto">
            <a:xfrm>
              <a:off x="4752" y="1536"/>
              <a:ext cx="54" cy="278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5" name="Rectangle 10"/>
            <p:cNvSpPr>
              <a:spLocks noChangeArrowheads="1"/>
            </p:cNvSpPr>
            <p:nvPr/>
          </p:nvSpPr>
          <p:spPr bwMode="auto">
            <a:xfrm>
              <a:off x="4560" y="1584"/>
              <a:ext cx="48" cy="273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6" name="Rectangle 11"/>
            <p:cNvSpPr>
              <a:spLocks noChangeArrowheads="1"/>
            </p:cNvSpPr>
            <p:nvPr/>
          </p:nvSpPr>
          <p:spPr bwMode="auto">
            <a:xfrm>
              <a:off x="4368" y="1680"/>
              <a:ext cx="48" cy="26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7" name="Rectangle 12"/>
            <p:cNvSpPr>
              <a:spLocks noChangeArrowheads="1"/>
            </p:cNvSpPr>
            <p:nvPr/>
          </p:nvSpPr>
          <p:spPr bwMode="auto">
            <a:xfrm>
              <a:off x="4176" y="1920"/>
              <a:ext cx="48" cy="240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8" name="Rectangle 13"/>
            <p:cNvSpPr>
              <a:spLocks noChangeArrowheads="1"/>
            </p:cNvSpPr>
            <p:nvPr/>
          </p:nvSpPr>
          <p:spPr bwMode="auto">
            <a:xfrm>
              <a:off x="3984" y="2112"/>
              <a:ext cx="48" cy="220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9" name="Rectangle 14"/>
            <p:cNvSpPr>
              <a:spLocks noChangeArrowheads="1"/>
            </p:cNvSpPr>
            <p:nvPr/>
          </p:nvSpPr>
          <p:spPr bwMode="auto">
            <a:xfrm>
              <a:off x="3792" y="2256"/>
              <a:ext cx="53" cy="206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0" name="Rectangle 15"/>
            <p:cNvSpPr>
              <a:spLocks noChangeArrowheads="1"/>
            </p:cNvSpPr>
            <p:nvPr/>
          </p:nvSpPr>
          <p:spPr bwMode="auto">
            <a:xfrm>
              <a:off x="3600" y="2448"/>
              <a:ext cx="48" cy="18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1" name="Rectangle 16"/>
            <p:cNvSpPr>
              <a:spLocks noChangeArrowheads="1"/>
            </p:cNvSpPr>
            <p:nvPr/>
          </p:nvSpPr>
          <p:spPr bwMode="auto">
            <a:xfrm>
              <a:off x="3408" y="2592"/>
              <a:ext cx="48" cy="172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2" name="Rectangle 17"/>
            <p:cNvSpPr>
              <a:spLocks noChangeArrowheads="1"/>
            </p:cNvSpPr>
            <p:nvPr/>
          </p:nvSpPr>
          <p:spPr bwMode="auto">
            <a:xfrm>
              <a:off x="3216" y="2736"/>
              <a:ext cx="48" cy="158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3" name="Rectangle 18"/>
            <p:cNvSpPr>
              <a:spLocks noChangeArrowheads="1"/>
            </p:cNvSpPr>
            <p:nvPr/>
          </p:nvSpPr>
          <p:spPr bwMode="auto">
            <a:xfrm>
              <a:off x="3024" y="2880"/>
              <a:ext cx="48" cy="14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4" name="Rectangle 19"/>
            <p:cNvSpPr>
              <a:spLocks noChangeArrowheads="1"/>
            </p:cNvSpPr>
            <p:nvPr/>
          </p:nvSpPr>
          <p:spPr bwMode="auto">
            <a:xfrm>
              <a:off x="2832" y="2976"/>
              <a:ext cx="53" cy="134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5" name="Rectangle 20"/>
            <p:cNvSpPr>
              <a:spLocks noChangeArrowheads="1"/>
            </p:cNvSpPr>
            <p:nvPr/>
          </p:nvSpPr>
          <p:spPr bwMode="auto">
            <a:xfrm>
              <a:off x="2640" y="3072"/>
              <a:ext cx="48" cy="124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6" name="Rectangle 21"/>
            <p:cNvSpPr>
              <a:spLocks noChangeArrowheads="1"/>
            </p:cNvSpPr>
            <p:nvPr/>
          </p:nvSpPr>
          <p:spPr bwMode="auto">
            <a:xfrm>
              <a:off x="2448" y="3168"/>
              <a:ext cx="48" cy="115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7" name="Rectangle 22"/>
            <p:cNvSpPr>
              <a:spLocks noChangeArrowheads="1"/>
            </p:cNvSpPr>
            <p:nvPr/>
          </p:nvSpPr>
          <p:spPr bwMode="auto">
            <a:xfrm>
              <a:off x="2256" y="3264"/>
              <a:ext cx="48" cy="105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8" name="Rectangle 23"/>
            <p:cNvSpPr>
              <a:spLocks noChangeArrowheads="1"/>
            </p:cNvSpPr>
            <p:nvPr/>
          </p:nvSpPr>
          <p:spPr bwMode="auto">
            <a:xfrm>
              <a:off x="2064" y="3360"/>
              <a:ext cx="48" cy="96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9" name="Rectangle 24"/>
            <p:cNvSpPr>
              <a:spLocks noChangeArrowheads="1"/>
            </p:cNvSpPr>
            <p:nvPr/>
          </p:nvSpPr>
          <p:spPr bwMode="auto">
            <a:xfrm>
              <a:off x="1872" y="3408"/>
              <a:ext cx="52" cy="91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0" name="Rectangle 25"/>
            <p:cNvSpPr>
              <a:spLocks noChangeArrowheads="1"/>
            </p:cNvSpPr>
            <p:nvPr/>
          </p:nvSpPr>
          <p:spPr bwMode="auto">
            <a:xfrm>
              <a:off x="1680" y="3504"/>
              <a:ext cx="48" cy="81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1" name="Rectangle 26"/>
            <p:cNvSpPr>
              <a:spLocks noChangeArrowheads="1"/>
            </p:cNvSpPr>
            <p:nvPr/>
          </p:nvSpPr>
          <p:spPr bwMode="auto">
            <a:xfrm>
              <a:off x="1488" y="3600"/>
              <a:ext cx="48" cy="72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2" name="Rectangle 27"/>
            <p:cNvSpPr>
              <a:spLocks noChangeArrowheads="1"/>
            </p:cNvSpPr>
            <p:nvPr/>
          </p:nvSpPr>
          <p:spPr bwMode="auto">
            <a:xfrm>
              <a:off x="1296" y="3648"/>
              <a:ext cx="48" cy="6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3" name="Rectangle 28"/>
            <p:cNvSpPr>
              <a:spLocks noChangeArrowheads="1"/>
            </p:cNvSpPr>
            <p:nvPr/>
          </p:nvSpPr>
          <p:spPr bwMode="auto">
            <a:xfrm>
              <a:off x="1104" y="3744"/>
              <a:ext cx="48" cy="5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4" name="Rectangle 29"/>
            <p:cNvSpPr>
              <a:spLocks noChangeArrowheads="1"/>
            </p:cNvSpPr>
            <p:nvPr/>
          </p:nvSpPr>
          <p:spPr bwMode="auto">
            <a:xfrm>
              <a:off x="912" y="3744"/>
              <a:ext cx="52" cy="5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5" name="Rectangle 30"/>
            <p:cNvSpPr>
              <a:spLocks noChangeArrowheads="1"/>
            </p:cNvSpPr>
            <p:nvPr/>
          </p:nvSpPr>
          <p:spPr bwMode="auto">
            <a:xfrm>
              <a:off x="720" y="3792"/>
              <a:ext cx="48" cy="52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6" name="Rectangle 31"/>
            <p:cNvSpPr>
              <a:spLocks noChangeArrowheads="1"/>
            </p:cNvSpPr>
            <p:nvPr/>
          </p:nvSpPr>
          <p:spPr bwMode="auto">
            <a:xfrm flipH="1">
              <a:off x="528" y="3840"/>
              <a:ext cx="48" cy="47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7" name="Rectangle 32"/>
            <p:cNvSpPr>
              <a:spLocks noChangeArrowheads="1"/>
            </p:cNvSpPr>
            <p:nvPr/>
          </p:nvSpPr>
          <p:spPr bwMode="auto">
            <a:xfrm flipH="1">
              <a:off x="336" y="3888"/>
              <a:ext cx="48" cy="42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780321" name="Rectangle 33"/>
            <p:cNvSpPr>
              <a:spLocks noChangeArrowheads="1"/>
            </p:cNvSpPr>
            <p:nvPr/>
          </p:nvSpPr>
          <p:spPr bwMode="auto">
            <a:xfrm flipH="1">
              <a:off x="144" y="3888"/>
              <a:ext cx="48" cy="4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lgn="ctr">
                <a:defRPr/>
              </a:pPr>
              <a:endParaRPr lang="zh-CN" altLang="zh-CN">
                <a:solidFill>
                  <a:srgbClr val="FFCC00"/>
                </a:solidFill>
                <a:effectLst>
                  <a:outerShdw blurRad="38100" dist="38100" dir="2700000" algn="tl">
                    <a:srgbClr val="000000"/>
                  </a:outerShdw>
                </a:effectLst>
              </a:endParaRPr>
            </a:p>
          </p:txBody>
        </p:sp>
      </p:grpSp>
      <p:graphicFrame>
        <p:nvGraphicFramePr>
          <p:cNvPr id="4100" name="Object 39"/>
          <p:cNvGraphicFramePr>
            <a:graphicFrameLocks noChangeAspect="1"/>
          </p:cNvGraphicFramePr>
          <p:nvPr/>
        </p:nvGraphicFramePr>
        <p:xfrm>
          <a:off x="144463" y="66675"/>
          <a:ext cx="1981200" cy="554038"/>
        </p:xfrm>
        <a:graphic>
          <a:graphicData uri="http://schemas.openxmlformats.org/presentationml/2006/ole">
            <p:oleObj spid="_x0000_s4555" name="Image" r:id="rId14" imgW="11881398" imgH="3303918" progId="">
              <p:embed/>
            </p:oleObj>
          </a:graphicData>
        </a:graphic>
      </p:graphicFrame>
      <p:sp>
        <p:nvSpPr>
          <p:cNvPr id="4101" name="Line 42"/>
          <p:cNvSpPr>
            <a:spLocks noChangeShapeType="1"/>
          </p:cNvSpPr>
          <p:nvPr/>
        </p:nvSpPr>
        <p:spPr bwMode="auto">
          <a:xfrm>
            <a:off x="323850" y="6524625"/>
            <a:ext cx="8640763" cy="0"/>
          </a:xfrm>
          <a:prstGeom prst="line">
            <a:avLst/>
          </a:prstGeom>
          <a:noFill/>
          <a:ln w="38100">
            <a:pattFill prst="smCheck">
              <a:fgClr>
                <a:srgbClr val="FF3300"/>
              </a:fgClr>
              <a:bgClr>
                <a:srgbClr val="FFFF00"/>
              </a:bgClr>
            </a:patt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780333" name="Text Box 45"/>
          <p:cNvSpPr txBox="1">
            <a:spLocks noChangeArrowheads="1"/>
          </p:cNvSpPr>
          <p:nvPr/>
        </p:nvSpPr>
        <p:spPr bwMode="auto">
          <a:xfrm>
            <a:off x="323850" y="6538913"/>
            <a:ext cx="431800" cy="274637"/>
          </a:xfrm>
          <a:prstGeom prst="rect">
            <a:avLst/>
          </a:prstGeom>
          <a:noFill/>
          <a:ln w="9525">
            <a:noFill/>
            <a:miter lim="800000"/>
            <a:headEnd/>
            <a:tailEnd/>
          </a:ln>
          <a:effec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spcBef>
                <a:spcPct val="50000"/>
              </a:spcBef>
            </a:pPr>
            <a:fld id="{DE72B69E-8D9B-4CB0-A286-49924ECBB2B9}" type="slidenum">
              <a:rPr kumimoji="0" lang="en-US" altLang="zh-CN" sz="1200">
                <a:solidFill>
                  <a:srgbClr val="3333CC"/>
                </a:solidFill>
              </a:rPr>
              <a:pPr>
                <a:spcBef>
                  <a:spcPct val="50000"/>
                </a:spcBef>
              </a:pPr>
              <a:t>‹#›</a:t>
            </a:fld>
            <a:endParaRPr kumimoji="0" lang="en-US" altLang="zh-CN" sz="1200">
              <a:solidFill>
                <a:srgbClr val="3333CC"/>
              </a:solidFill>
            </a:endParaRPr>
          </a:p>
        </p:txBody>
      </p:sp>
      <p:pic>
        <p:nvPicPr>
          <p:cNvPr id="4103" name="Picture 46" descr="ER004_T">
            <a:hlinkClick r:id="rId15"/>
          </p:cNvPr>
          <p:cNvPicPr>
            <a:picLocks noChangeAspect="1" noChangeArrowheads="1"/>
          </p:cNvPicPr>
          <p:nvPr/>
        </p:nvPicPr>
        <p:blipFill>
          <a:blip r:embed="rId16" cstate="print">
            <a:extLst>
              <a:ext uri="{28A0092B-C50C-407E-A947-70E740481C1C}">
                <a14:useLocalDpi xmlns:a14="http://schemas.microsoft.com/office/drawing/2010/main" xmlns="" val="0"/>
              </a:ext>
            </a:extLst>
          </a:blip>
          <a:srcRect/>
          <a:stretch>
            <a:fillRect/>
          </a:stretch>
        </p:blipFill>
        <p:spPr bwMode="auto">
          <a:xfrm>
            <a:off x="5246688" y="0"/>
            <a:ext cx="404812"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04" name="Picture 47" descr="AH016_T">
            <a:hlinkClick r:id="rId17"/>
          </p:cNvPr>
          <p:cNvPicPr>
            <a:picLocks noChangeAspect="1" noChangeArrowheads="1"/>
          </p:cNvPicPr>
          <p:nvPr/>
        </p:nvPicPr>
        <p:blipFill>
          <a:blip r:embed="rId18" cstate="print">
            <a:extLst>
              <a:ext uri="{28A0092B-C50C-407E-A947-70E740481C1C}">
                <a14:useLocalDpi xmlns:a14="http://schemas.microsoft.com/office/drawing/2010/main" xmlns="" val="0"/>
              </a:ext>
            </a:extLst>
          </a:blip>
          <a:srcRect/>
          <a:stretch>
            <a:fillRect/>
          </a:stretch>
        </p:blipFill>
        <p:spPr bwMode="auto">
          <a:xfrm>
            <a:off x="6445250" y="0"/>
            <a:ext cx="719138" cy="538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05" name="Picture 48" descr="EV032_T">
            <a:hlinkClick r:id="rId19"/>
          </p:cNvPr>
          <p:cNvPicPr preferRelativeResize="0">
            <a:picLocks noChangeArrowheads="1"/>
          </p:cNvPicPr>
          <p:nvPr/>
        </p:nvPicPr>
        <p:blipFill>
          <a:blip r:embed="rId20" cstate="print">
            <a:extLst>
              <a:ext uri="{28A0092B-C50C-407E-A947-70E740481C1C}">
                <a14:useLocalDpi xmlns:a14="http://schemas.microsoft.com/office/drawing/2010/main" xmlns="" val="0"/>
              </a:ext>
            </a:extLst>
          </a:blip>
          <a:srcRect/>
          <a:stretch>
            <a:fillRect/>
          </a:stretch>
        </p:blipFill>
        <p:spPr bwMode="auto">
          <a:xfrm>
            <a:off x="6038850" y="0"/>
            <a:ext cx="411163"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06" name="Picture 51" descr="ER147_T">
            <a:hlinkClick r:id="rId21"/>
          </p:cNvPr>
          <p:cNvPicPr>
            <a:picLocks noChangeAspect="1" noChangeArrowheads="1"/>
          </p:cNvPicPr>
          <p:nvPr/>
        </p:nvPicPr>
        <p:blipFill>
          <a:blip r:embed="rId22" cstate="print">
            <a:extLst>
              <a:ext uri="{28A0092B-C50C-407E-A947-70E740481C1C}">
                <a14:useLocalDpi xmlns:a14="http://schemas.microsoft.com/office/drawing/2010/main" xmlns="" val="0"/>
              </a:ext>
            </a:extLst>
          </a:blip>
          <a:srcRect/>
          <a:stretch>
            <a:fillRect/>
          </a:stretch>
        </p:blipFill>
        <p:spPr bwMode="auto">
          <a:xfrm>
            <a:off x="5651500" y="0"/>
            <a:ext cx="404813"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07" name="Picture 52" descr="DP151_T">
            <a:hlinkClick r:id="rId23"/>
          </p:cNvPr>
          <p:cNvPicPr>
            <a:picLocks noChangeAspect="1" noChangeArrowheads="1"/>
          </p:cNvPicPr>
          <p:nvPr/>
        </p:nvPicPr>
        <p:blipFill>
          <a:blip r:embed="rId24" cstate="print">
            <a:extLst>
              <a:ext uri="{28A0092B-C50C-407E-A947-70E740481C1C}">
                <a14:useLocalDpi xmlns:a14="http://schemas.microsoft.com/office/drawing/2010/main" xmlns="" val="0"/>
              </a:ext>
            </a:extLst>
          </a:blip>
          <a:srcRect/>
          <a:stretch>
            <a:fillRect/>
          </a:stretch>
        </p:blipFill>
        <p:spPr bwMode="auto">
          <a:xfrm>
            <a:off x="7119938" y="0"/>
            <a:ext cx="404812"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08" name="Picture 1031" descr="gseaborg"/>
          <p:cNvPicPr>
            <a:picLocks noChangeAspect="1" noChangeArrowheads="1"/>
          </p:cNvPicPr>
          <p:nvPr/>
        </p:nvPicPr>
        <p:blipFill>
          <a:blip r:embed="rId25" cstate="print">
            <a:extLst>
              <a:ext uri="{28A0092B-C50C-407E-A947-70E740481C1C}">
                <a14:useLocalDpi xmlns:a14="http://schemas.microsoft.com/office/drawing/2010/main" xmlns="" val="0"/>
              </a:ext>
            </a:extLst>
          </a:blip>
          <a:srcRect/>
          <a:stretch>
            <a:fillRect/>
          </a:stretch>
        </p:blipFill>
        <p:spPr bwMode="auto">
          <a:xfrm>
            <a:off x="7524750" y="0"/>
            <a:ext cx="719138"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09" name="Picture 1032" descr="optics1"/>
          <p:cNvPicPr preferRelativeResize="0">
            <a:picLocks noChangeAspect="1" noChangeArrowheads="1"/>
          </p:cNvPicPr>
          <p:nvPr/>
        </p:nvPicPr>
        <p:blipFill>
          <a:blip r:embed="rId26" cstate="print">
            <a:extLst>
              <a:ext uri="{28A0092B-C50C-407E-A947-70E740481C1C}">
                <a14:useLocalDpi xmlns:a14="http://schemas.microsoft.com/office/drawing/2010/main" xmlns="" val="0"/>
              </a:ext>
            </a:extLst>
          </a:blip>
          <a:srcRect/>
          <a:stretch>
            <a:fillRect/>
          </a:stretch>
        </p:blipFill>
        <p:spPr bwMode="auto">
          <a:xfrm>
            <a:off x="8237538" y="0"/>
            <a:ext cx="906462"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40"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Lst>
  <p:transition>
    <p:pull dir="ru"/>
  </p:transition>
  <p:timing>
    <p:tnLst>
      <p:par>
        <p:cTn id="1" dur="indefinite" restart="never" nodeType="tmRoot"/>
      </p:par>
    </p:tnLst>
  </p:timing>
  <p:txStyles>
    <p:titleStyle>
      <a:lvl1pPr algn="ctr" rtl="0" eaLnBrk="0" fontAlgn="base" hangingPunct="0">
        <a:spcBef>
          <a:spcPct val="0"/>
        </a:spcBef>
        <a:spcAft>
          <a:spcPct val="0"/>
        </a:spcAft>
        <a:defRPr kumimoji="1" sz="4400">
          <a:solidFill>
            <a:schemeClr val="tx2"/>
          </a:solidFill>
          <a:latin typeface="+mj-lt"/>
          <a:ea typeface="+mj-ea"/>
          <a:cs typeface="宋体" charset="0"/>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宋体" charset="0"/>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2.png"/><Relationship Id="rId4"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oleObject" Target="../embeddings/oleObject9.bin"/><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12.bin"/></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13.bin"/></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61.png"/><Relationship Id="rId5" Type="http://schemas.openxmlformats.org/officeDocument/2006/relationships/oleObject" Target="../embeddings/oleObject14.bin"/><Relationship Id="rId4" Type="http://schemas.openxmlformats.org/officeDocument/2006/relationships/image" Target="../media/image60.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oleObject" Target="../embeddings/oleObject15.bin"/></Relationships>
</file>

<file path=ppt/slides/_rels/slide4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4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oleObject" Target="../embeddings/oleObject16.bin"/><Relationship Id="rId4" Type="http://schemas.openxmlformats.org/officeDocument/2006/relationships/image" Target="../media/image7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18.bin"/><Relationship Id="rId5" Type="http://schemas.openxmlformats.org/officeDocument/2006/relationships/image" Target="../media/image76.png"/><Relationship Id="rId4" Type="http://schemas.openxmlformats.org/officeDocument/2006/relationships/oleObject" Target="../embeddings/oleObject17.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oleObject" Target="../embeddings/oleObject19.bin"/><Relationship Id="rId4" Type="http://schemas.openxmlformats.org/officeDocument/2006/relationships/image" Target="../media/image78.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9.jpeg"/><Relationship Id="rId2" Type="http://schemas.openxmlformats.org/officeDocument/2006/relationships/hyperlink" Target="http://hopestudio.org/hope/Education/UploadFiles_5303/200907/20090710080739495.jpg" TargetMode="Externa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hyperlink" Target="http://hopestudio.org/hope/Education/UploadFiles_5303/200907/20090710080740325.jpg" TargetMode="Externa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81.jpeg"/><Relationship Id="rId2" Type="http://schemas.openxmlformats.org/officeDocument/2006/relationships/hyperlink" Target="http://hopestudio.org/hope/Education/UploadFiles_5303/200907/20090710080740731.jpg" TargetMode="Externa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hyperlink" Target="http://hopestudio.org/hope/Education/UploadFiles_5303/200907/20090710080741294.jpg" TargetMode="Externa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83.jpeg"/><Relationship Id="rId2" Type="http://schemas.openxmlformats.org/officeDocument/2006/relationships/hyperlink" Target="http://hopestudio.org/hope/Education/UploadFiles_5303/200907/20090710080742896.jpg" TargetMode="Externa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84.jpeg"/><Relationship Id="rId2" Type="http://schemas.openxmlformats.org/officeDocument/2006/relationships/hyperlink" Target="http://hopestudio.org/hope/Education/UploadFiles_5303/200907/20090710080743439.jpg"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6.png"/></Relationships>
</file>

<file path=ppt/slides/_rels/slide60.xml.rels><?xml version="1.0" encoding="UTF-8" standalone="yes"?>
<Relationships xmlns="http://schemas.openxmlformats.org/package/2006/relationships"><Relationship Id="rId3" Type="http://schemas.openxmlformats.org/officeDocument/2006/relationships/image" Target="../media/image85.jpeg"/><Relationship Id="rId2" Type="http://schemas.openxmlformats.org/officeDocument/2006/relationships/hyperlink" Target="http://hopestudio.org/hope/Education/UploadFiles_5303/200907/20090710080743823.jpg" TargetMode="Externa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86.jpeg"/><Relationship Id="rId2" Type="http://schemas.openxmlformats.org/officeDocument/2006/relationships/hyperlink" Target="http://hopestudio.org/hope/Education/UploadFiles_5303/200907/20090710080745736.jpg" TargetMode="Externa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87.jpeg"/><Relationship Id="rId2" Type="http://schemas.openxmlformats.org/officeDocument/2006/relationships/hyperlink" Target="http://hopestudio.org/hope/Education/UploadFiles_5303/200907/20090710080746437.jpg" TargetMode="Externa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88.jpeg"/><Relationship Id="rId2" Type="http://schemas.openxmlformats.org/officeDocument/2006/relationships/hyperlink" Target="http://hopestudio.org/hope/Education/UploadFiles_5303/200907/20090710080747302.jpg" TargetMode="Externa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89.jpeg"/><Relationship Id="rId2" Type="http://schemas.openxmlformats.org/officeDocument/2006/relationships/hyperlink" Target="http://hopestudio.org/hope/Education/UploadFiles_5303/200907/20090710080747582.jpg" TargetMode="Externa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90.jpeg"/><Relationship Id="rId2" Type="http://schemas.openxmlformats.org/officeDocument/2006/relationships/hyperlink" Target="http://hopestudio.org/hope/Education/UploadFiles_5303/200907/20090710080747891.jpg" TargetMode="Externa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91.jpeg"/><Relationship Id="rId2" Type="http://schemas.openxmlformats.org/officeDocument/2006/relationships/hyperlink" Target="http://hopestudio.org/hope/Education/UploadFiles_5303/200907/20090710080749621.jpg" TargetMode="Externa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92.jpeg"/><Relationship Id="rId2" Type="http://schemas.openxmlformats.org/officeDocument/2006/relationships/hyperlink" Target="http://hopestudio.org/hope/Education/UploadFiles_5303/200907/20090710080749384.jpg"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93.jpeg"/><Relationship Id="rId2" Type="http://schemas.openxmlformats.org/officeDocument/2006/relationships/hyperlink" Target="http://hopestudio.org/hope/Education/UploadFiles_5303/200907/20090710080750311.jpg" TargetMode="Externa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94.jpeg"/><Relationship Id="rId2" Type="http://schemas.openxmlformats.org/officeDocument/2006/relationships/hyperlink" Target="http://hopestudio.org/hope/Education/UploadFiles_5303/200907/20090710080752253.jpg" TargetMode="Externa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95.jpeg"/><Relationship Id="rId2" Type="http://schemas.openxmlformats.org/officeDocument/2006/relationships/hyperlink" Target="http://hopestudio.org/hope/Education/UploadFiles_5303/200907/20090710080753442.jpg" TargetMode="Externa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96.jpeg"/><Relationship Id="rId2" Type="http://schemas.openxmlformats.org/officeDocument/2006/relationships/hyperlink" Target="http://hopestudio.org/hope/Education/UploadFiles_5303/200907/20090710080756504.jpg" TargetMode="Externa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97.jpeg"/><Relationship Id="rId2" Type="http://schemas.openxmlformats.org/officeDocument/2006/relationships/hyperlink" Target="http://hopestudio.org/hope/Education/UploadFiles_5303/200907/20090710080756598.jpg" TargetMode="Externa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98.jpeg"/><Relationship Id="rId2" Type="http://schemas.openxmlformats.org/officeDocument/2006/relationships/hyperlink" Target="http://hopestudio.org/hope/Education/UploadFiles_5303/200907/20090710080757635.jpg" TargetMode="Externa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99.jpeg"/><Relationship Id="rId2" Type="http://schemas.openxmlformats.org/officeDocument/2006/relationships/hyperlink" Target="http://hopestudio.org/hope/Education/UploadFiles_5303/200907/20090710080759826.jpg" TargetMode="Externa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100.jpeg"/><Relationship Id="rId2" Type="http://schemas.openxmlformats.org/officeDocument/2006/relationships/hyperlink" Target="http://hopestudio.org/hope/Education/UploadFiles_5303/200907/20090710080759526.jpg" TargetMode="Externa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101.jpeg"/><Relationship Id="rId2" Type="http://schemas.openxmlformats.org/officeDocument/2006/relationships/hyperlink" Target="http://hopestudio.org/hope/Education/UploadFiles_5303/200907/20090710080800548.jpg" TargetMode="Externa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102.jpeg"/><Relationship Id="rId2" Type="http://schemas.openxmlformats.org/officeDocument/2006/relationships/hyperlink" Target="http://hopestudio.org/hope/Education/UploadFiles_5303/200907/20090710080802758.jp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80.xml.rels><?xml version="1.0" encoding="UTF-8" standalone="yes"?>
<Relationships xmlns="http://schemas.openxmlformats.org/package/2006/relationships"><Relationship Id="rId3" Type="http://schemas.openxmlformats.org/officeDocument/2006/relationships/image" Target="../media/image103.jpeg"/><Relationship Id="rId2" Type="http://schemas.openxmlformats.org/officeDocument/2006/relationships/hyperlink" Target="http://hopestudio.org/hope/Education/UploadFiles_5303/200907/20090710080802728.jpg" TargetMode="Externa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104.jpeg"/><Relationship Id="rId2" Type="http://schemas.openxmlformats.org/officeDocument/2006/relationships/hyperlink" Target="http://hopestudio.org/hope/Education/UploadFiles_5303/200907/20090710080803323.jpg" TargetMode="Externa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slideLayout" Target="../slideLayouts/slideLayout2.xml"/><Relationship Id="rId1" Type="http://schemas.openxmlformats.org/officeDocument/2006/relationships/video" Target="file:///F:\Youku%20Files\transcode\&#20174;&#27801;&#23376;&#21040;&#33455;&#29255;&#65288;&#20013;&#25991;&#23383;&#24149;+&#37197;&#38899;&#65289;_&#26631;&#28165;.mp4"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457200" y="1700808"/>
            <a:ext cx="8229600" cy="1440160"/>
          </a:xfrm>
          <a:prstGeom prst="rect">
            <a:avLst/>
          </a:prstGeom>
        </p:spPr>
        <p:txBody>
          <a:bodyPr/>
          <a:lstStyle>
            <a:lvl1pPr algn="ctr" rtl="0" eaLnBrk="0" fontAlgn="base" hangingPunct="0">
              <a:spcBef>
                <a:spcPct val="0"/>
              </a:spcBef>
              <a:spcAft>
                <a:spcPct val="0"/>
              </a:spcAft>
              <a:defRPr kumimoji="1" sz="4400" b="1" baseline="0">
                <a:solidFill>
                  <a:schemeClr val="accent6">
                    <a:lumMod val="50000"/>
                  </a:schemeClr>
                </a:solidFill>
                <a:latin typeface="Times New Roman" pitchFamily="18" charset="0"/>
                <a:ea typeface="+mj-ea"/>
                <a:cs typeface="宋体" charset="0"/>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sz="9600" dirty="0" smtClean="0">
                <a:solidFill>
                  <a:srgbClr val="0070C0"/>
                </a:solidFill>
              </a:rPr>
              <a:t>数字电路</a:t>
            </a:r>
            <a:endParaRPr lang="zh-CN" altLang="en-US" sz="9600" dirty="0">
              <a:solidFill>
                <a:srgbClr val="0070C0"/>
              </a:solidFill>
            </a:endParaRPr>
          </a:p>
        </p:txBody>
      </p:sp>
      <p:sp>
        <p:nvSpPr>
          <p:cNvPr id="3" name="标题 1"/>
          <p:cNvSpPr>
            <a:spLocks noGrp="1"/>
          </p:cNvSpPr>
          <p:nvPr/>
        </p:nvSpPr>
        <p:spPr>
          <a:xfrm>
            <a:off x="467544" y="3717032"/>
            <a:ext cx="8229600" cy="1368152"/>
          </a:xfrm>
          <a:prstGeom prst="rect">
            <a:avLst/>
          </a:prstGeom>
        </p:spPr>
        <p:txBody>
          <a:bodyPr/>
          <a:lstStyle>
            <a:lvl1pPr algn="ctr" rtl="0" eaLnBrk="0" fontAlgn="base" hangingPunct="0">
              <a:spcBef>
                <a:spcPct val="0"/>
              </a:spcBef>
              <a:spcAft>
                <a:spcPct val="0"/>
              </a:spcAft>
              <a:defRPr kumimoji="1" sz="4400" b="1" baseline="0">
                <a:solidFill>
                  <a:schemeClr val="accent6">
                    <a:lumMod val="50000"/>
                  </a:schemeClr>
                </a:solidFill>
                <a:latin typeface="Times New Roman" pitchFamily="18" charset="0"/>
                <a:ea typeface="+mj-ea"/>
                <a:cs typeface="宋体" charset="0"/>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sz="2800" dirty="0" smtClean="0">
                <a:solidFill>
                  <a:schemeClr val="tx1"/>
                </a:solidFill>
              </a:rPr>
              <a:t>中国科学院计算技术研究所</a:t>
            </a:r>
            <a:endParaRPr lang="en-US" altLang="zh-CN" sz="2800" dirty="0" smtClean="0">
              <a:solidFill>
                <a:schemeClr val="tx1"/>
              </a:solidFill>
            </a:endParaRPr>
          </a:p>
          <a:p>
            <a:r>
              <a:rPr lang="zh-CN" altLang="en-US" sz="2800" dirty="0">
                <a:solidFill>
                  <a:schemeClr val="tx1"/>
                </a:solidFill>
              </a:rPr>
              <a:t>范东睿</a:t>
            </a:r>
            <a:endParaRPr lang="en-US" altLang="zh-CN" sz="2800" dirty="0" smtClean="0">
              <a:solidFill>
                <a:schemeClr val="tx1"/>
              </a:solidFill>
            </a:endParaRPr>
          </a:p>
          <a:p>
            <a:r>
              <a:rPr lang="en-US" altLang="zh-CN" sz="2800" dirty="0" smtClean="0">
                <a:solidFill>
                  <a:schemeClr val="tx1"/>
                </a:solidFill>
              </a:rPr>
              <a:t>fandr@ict.ac.cn</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半导体二极管</a:t>
            </a:r>
          </a:p>
        </p:txBody>
      </p:sp>
      <p:sp>
        <p:nvSpPr>
          <p:cNvPr id="4" name="内容占位符 3"/>
          <p:cNvSpPr>
            <a:spLocks noGrp="1"/>
          </p:cNvSpPr>
          <p:nvPr>
            <p:ph idx="1"/>
          </p:nvPr>
        </p:nvSpPr>
        <p:spPr/>
        <p:txBody>
          <a:bodyPr/>
          <a:lstStyle/>
          <a:p>
            <a:r>
              <a:rPr lang="zh-CN" altLang="en-US" dirty="0" smtClean="0"/>
              <a:t>半导体</a:t>
            </a:r>
            <a:endParaRPr lang="en-US" altLang="zh-CN" dirty="0" smtClean="0"/>
          </a:p>
          <a:p>
            <a:pPr lvl="1"/>
            <a:r>
              <a:rPr lang="en-US" altLang="zh-CN" dirty="0" smtClean="0"/>
              <a:t>PN</a:t>
            </a:r>
            <a:r>
              <a:rPr lang="zh-CN" altLang="en-US" dirty="0" smtClean="0"/>
              <a:t>结</a:t>
            </a:r>
            <a:endParaRPr lang="en-US" altLang="zh-CN" dirty="0" smtClean="0"/>
          </a:p>
        </p:txBody>
      </p:sp>
      <p:sp>
        <p:nvSpPr>
          <p:cNvPr id="6" name="TextBox 5"/>
          <p:cNvSpPr txBox="1"/>
          <p:nvPr/>
        </p:nvSpPr>
        <p:spPr>
          <a:xfrm>
            <a:off x="1966190" y="2678472"/>
            <a:ext cx="1980029" cy="400110"/>
          </a:xfrm>
          <a:prstGeom prst="rect">
            <a:avLst/>
          </a:prstGeom>
          <a:noFill/>
        </p:spPr>
        <p:txBody>
          <a:bodyPr wrap="none" rtlCol="0">
            <a:spAutoFit/>
          </a:bodyPr>
          <a:lstStyle/>
          <a:p>
            <a:r>
              <a:rPr lang="zh-CN" altLang="en-US" sz="2000" dirty="0" smtClean="0">
                <a:latin typeface="华文楷体" panose="02010600040101010101" pitchFamily="2" charset="-122"/>
                <a:ea typeface="华文楷体" panose="02010600040101010101" pitchFamily="2" charset="-122"/>
              </a:rPr>
              <a:t>加正向电压导通</a:t>
            </a:r>
            <a:endParaRPr lang="zh-CN" altLang="en-US" sz="2000" dirty="0">
              <a:latin typeface="华文楷体" panose="02010600040101010101" pitchFamily="2" charset="-122"/>
              <a:ea typeface="华文楷体" panose="02010600040101010101" pitchFamily="2" charset="-122"/>
            </a:endParaRPr>
          </a:p>
        </p:txBody>
      </p:sp>
      <p:sp>
        <p:nvSpPr>
          <p:cNvPr id="8" name="TextBox 7"/>
          <p:cNvSpPr txBox="1"/>
          <p:nvPr/>
        </p:nvSpPr>
        <p:spPr>
          <a:xfrm>
            <a:off x="6012160" y="2678472"/>
            <a:ext cx="1980029" cy="400110"/>
          </a:xfrm>
          <a:prstGeom prst="rect">
            <a:avLst/>
          </a:prstGeom>
          <a:noFill/>
        </p:spPr>
        <p:txBody>
          <a:bodyPr wrap="none" rtlCol="0">
            <a:spAutoFit/>
          </a:bodyPr>
          <a:lstStyle/>
          <a:p>
            <a:r>
              <a:rPr lang="zh-CN" altLang="en-US" sz="2000" dirty="0" smtClean="0">
                <a:latin typeface="华文楷体" panose="02010600040101010101" pitchFamily="2" charset="-122"/>
                <a:ea typeface="华文楷体" panose="02010600040101010101" pitchFamily="2" charset="-122"/>
              </a:rPr>
              <a:t>加反向电压截止</a:t>
            </a:r>
            <a:endParaRPr lang="zh-CN" altLang="en-US" sz="2000" dirty="0">
              <a:latin typeface="华文楷体" panose="02010600040101010101" pitchFamily="2" charset="-122"/>
              <a:ea typeface="华文楷体" panose="02010600040101010101" pitchFamily="2" charset="-122"/>
            </a:endParaRPr>
          </a:p>
        </p:txBody>
      </p:sp>
      <p:sp>
        <p:nvSpPr>
          <p:cNvPr id="9" name="TextBox 8"/>
          <p:cNvSpPr txBox="1"/>
          <p:nvPr/>
        </p:nvSpPr>
        <p:spPr>
          <a:xfrm>
            <a:off x="5292080" y="1772816"/>
            <a:ext cx="2236510" cy="584775"/>
          </a:xfrm>
          <a:prstGeom prst="rect">
            <a:avLst/>
          </a:prstGeom>
          <a:noFill/>
          <a:ln w="28575">
            <a:solidFill>
              <a:srgbClr val="FFFFFF"/>
            </a:solidFill>
          </a:ln>
        </p:spPr>
        <p:txBody>
          <a:bodyPr wrap="none" rtlCol="0">
            <a:spAutoFit/>
          </a:bodyPr>
          <a:lstStyle/>
          <a:p>
            <a:r>
              <a:rPr lang="zh-CN" altLang="en-US" sz="3200" b="1" dirty="0" smtClean="0">
                <a:solidFill>
                  <a:srgbClr val="FF0000"/>
                </a:solidFill>
                <a:latin typeface="+mj-ea"/>
                <a:ea typeface="+mj-ea"/>
              </a:rPr>
              <a:t>单向导电性</a:t>
            </a:r>
            <a:endParaRPr lang="zh-CN" altLang="en-US" sz="3200" b="1" dirty="0">
              <a:solidFill>
                <a:srgbClr val="FF0000"/>
              </a:solidFill>
              <a:latin typeface="+mj-ea"/>
              <a:ea typeface="+mj-ea"/>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3052673295"/>
              </p:ext>
            </p:extLst>
          </p:nvPr>
        </p:nvGraphicFramePr>
        <p:xfrm>
          <a:off x="1043608" y="3140968"/>
          <a:ext cx="3456384" cy="3124949"/>
        </p:xfrm>
        <a:graphic>
          <a:graphicData uri="http://schemas.openxmlformats.org/presentationml/2006/ole">
            <p:oleObj spid="_x0000_s137318" name="Photo Editor 照片" r:id="rId4" imgW="13590476" imgH="12285714" progId="">
              <p:embed/>
            </p:oleObj>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xmlns="" val="3064712569"/>
              </p:ext>
            </p:extLst>
          </p:nvPr>
        </p:nvGraphicFramePr>
        <p:xfrm>
          <a:off x="5076056" y="3212976"/>
          <a:ext cx="3829435" cy="3098304"/>
        </p:xfrm>
        <a:graphic>
          <a:graphicData uri="http://schemas.openxmlformats.org/presentationml/2006/ole">
            <p:oleObj spid="_x0000_s137319" name="Photo Editor 照片" r:id="rId5" imgW="14590476" imgH="11800000" progId="">
              <p:embed/>
            </p:oleObj>
          </a:graphicData>
        </a:graphic>
      </p:graphicFrame>
    </p:spTree>
    <p:extLst>
      <p:ext uri="{BB962C8B-B14F-4D97-AF65-F5344CB8AC3E}">
        <p14:creationId xmlns:p14="http://schemas.microsoft.com/office/powerpoint/2010/main" xmlns="" val="2346949512"/>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半导体二极管</a:t>
            </a:r>
            <a:endParaRPr lang="en-US" altLang="zh-CN" dirty="0"/>
          </a:p>
        </p:txBody>
      </p:sp>
      <p:sp>
        <p:nvSpPr>
          <p:cNvPr id="4" name="内容占位符 3"/>
          <p:cNvSpPr>
            <a:spLocks noGrp="1"/>
          </p:cNvSpPr>
          <p:nvPr>
            <p:ph idx="1"/>
          </p:nvPr>
        </p:nvSpPr>
        <p:spPr>
          <a:xfrm>
            <a:off x="457201" y="1556792"/>
            <a:ext cx="4330823" cy="4569371"/>
          </a:xfrm>
        </p:spPr>
        <p:txBody>
          <a:bodyPr/>
          <a:lstStyle/>
          <a:p>
            <a:r>
              <a:rPr lang="zh-CN" altLang="en-US" b="1" dirty="0" smtClean="0"/>
              <a:t>半导体二极管</a:t>
            </a:r>
            <a:endParaRPr lang="en-US" altLang="zh-CN" b="1" dirty="0" smtClean="0"/>
          </a:p>
          <a:p>
            <a:pPr lvl="1"/>
            <a:r>
              <a:rPr lang="zh-CN" altLang="en-US" sz="2400" dirty="0" smtClean="0"/>
              <a:t>常见为晶体二极管</a:t>
            </a:r>
            <a:endParaRPr lang="en-US" altLang="zh-CN" sz="2400" dirty="0" smtClean="0"/>
          </a:p>
          <a:p>
            <a:pPr lvl="1"/>
            <a:r>
              <a:rPr lang="zh-CN" altLang="en-US" sz="2400" dirty="0" smtClean="0"/>
              <a:t>将</a:t>
            </a:r>
            <a:r>
              <a:rPr lang="en-US" altLang="zh-CN" sz="2400" dirty="0" smtClean="0"/>
              <a:t>PN</a:t>
            </a:r>
            <a:r>
              <a:rPr lang="zh-CN" altLang="en-US" sz="2400" dirty="0" smtClean="0"/>
              <a:t>结封装，引出两个电极，就构成了二极管</a:t>
            </a:r>
            <a:endParaRPr lang="en-US" altLang="zh-CN" sz="2400" dirty="0" smtClean="0"/>
          </a:p>
          <a:p>
            <a:pPr lvl="1"/>
            <a:r>
              <a:rPr lang="zh-CN" altLang="en-US" sz="2400" dirty="0" smtClean="0"/>
              <a:t>符号：</a:t>
            </a:r>
            <a:endParaRPr lang="en-US" altLang="zh-CN" sz="2400" dirty="0"/>
          </a:p>
          <a:p>
            <a:pPr lvl="1"/>
            <a:r>
              <a:rPr lang="en-US" altLang="zh-CN" sz="2400" dirty="0" smtClean="0"/>
              <a:t>        P                               N</a:t>
            </a:r>
          </a:p>
          <a:p>
            <a:pPr lvl="1"/>
            <a:endParaRPr lang="en-US" altLang="zh-CN" sz="1100" dirty="0" smtClean="0"/>
          </a:p>
          <a:p>
            <a:pPr lvl="1"/>
            <a:r>
              <a:rPr lang="zh-CN" altLang="en-US" sz="2400" dirty="0" smtClean="0"/>
              <a:t>具有</a:t>
            </a:r>
            <a:r>
              <a:rPr lang="zh-CN" altLang="en-US" sz="2400" dirty="0">
                <a:solidFill>
                  <a:srgbClr val="FF0000"/>
                </a:solidFill>
              </a:rPr>
              <a:t>单向导电性</a:t>
            </a:r>
            <a:endParaRPr lang="en-US" altLang="zh-CN" sz="2400" dirty="0">
              <a:solidFill>
                <a:srgbClr val="FF0000"/>
              </a:solidFill>
            </a:endParaRPr>
          </a:p>
        </p:txBody>
      </p:sp>
      <p:pic>
        <p:nvPicPr>
          <p:cNvPr id="138244" name="Picture 4" descr="http://www.diyleyuan.com/uploadfile/2013/0717/20130717012353884.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113630" y="1700808"/>
            <a:ext cx="3587825" cy="3277766"/>
          </a:xfrm>
          <a:prstGeom prst="rect">
            <a:avLst/>
          </a:prstGeom>
          <a:noFill/>
          <a:extLst>
            <a:ext uri="{909E8E84-426E-40DD-AFC4-6F175D3DCCD1}">
              <a14:hiddenFill xmlns:a14="http://schemas.microsoft.com/office/drawing/2010/main" xmlns="">
                <a:solidFill>
                  <a:srgbClr val="FFFFFF"/>
                </a:solidFill>
              </a14:hiddenFill>
            </a:ext>
          </a:extLst>
        </p:spPr>
      </p:pic>
      <p:pic>
        <p:nvPicPr>
          <p:cNvPr id="138247" name="Picture 7"/>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339751" y="3761975"/>
            <a:ext cx="1895475" cy="790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36623895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6" descr="3-2-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a:xfrm>
            <a:off x="5586580" y="1920600"/>
            <a:ext cx="3557419" cy="3882029"/>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3" name="标题 2"/>
          <p:cNvSpPr>
            <a:spLocks noGrp="1"/>
          </p:cNvSpPr>
          <p:nvPr>
            <p:ph type="title"/>
          </p:nvPr>
        </p:nvSpPr>
        <p:spPr/>
        <p:txBody>
          <a:bodyPr/>
          <a:lstStyle/>
          <a:p>
            <a:r>
              <a:rPr lang="zh-CN" altLang="en-US" dirty="0" smtClean="0"/>
              <a:t>半导体二极管</a:t>
            </a:r>
            <a:endParaRPr lang="en-US" altLang="zh-CN" dirty="0"/>
          </a:p>
        </p:txBody>
      </p:sp>
      <p:sp>
        <p:nvSpPr>
          <p:cNvPr id="4" name="内容占位符 3"/>
          <p:cNvSpPr>
            <a:spLocks noGrp="1"/>
          </p:cNvSpPr>
          <p:nvPr>
            <p:ph idx="1"/>
          </p:nvPr>
        </p:nvSpPr>
        <p:spPr/>
        <p:txBody>
          <a:bodyPr/>
          <a:lstStyle/>
          <a:p>
            <a:r>
              <a:rPr lang="zh-CN" altLang="en-US" b="1" dirty="0" smtClean="0"/>
              <a:t>开关特性</a:t>
            </a:r>
            <a:endParaRPr lang="en-US" altLang="zh-CN" b="1" dirty="0" smtClean="0"/>
          </a:p>
          <a:p>
            <a:pPr lvl="1"/>
            <a:endParaRPr lang="en-US" altLang="zh-CN" sz="1400" b="1" dirty="0" smtClean="0">
              <a:solidFill>
                <a:srgbClr val="FF0000"/>
              </a:solidFill>
            </a:endParaRPr>
          </a:p>
        </p:txBody>
      </p:sp>
      <p:pic>
        <p:nvPicPr>
          <p:cNvPr id="8" name="Picture 10" descr="3-1-1"/>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a:xfrm>
            <a:off x="337192" y="2215285"/>
            <a:ext cx="3370549" cy="3587344"/>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9" name="TextBox 8"/>
          <p:cNvSpPr txBox="1"/>
          <p:nvPr/>
        </p:nvSpPr>
        <p:spPr>
          <a:xfrm>
            <a:off x="902101" y="5718517"/>
            <a:ext cx="1980029" cy="523220"/>
          </a:xfrm>
          <a:prstGeom prst="rect">
            <a:avLst/>
          </a:prstGeom>
          <a:noFill/>
        </p:spPr>
        <p:txBody>
          <a:bodyPr wrap="none" rtlCol="0">
            <a:spAutoFit/>
          </a:bodyPr>
          <a:lstStyle/>
          <a:p>
            <a:r>
              <a:rPr lang="zh-CN" altLang="en-US" sz="2800" dirty="0" smtClean="0">
                <a:latin typeface="楷体" panose="02010609060101010101" pitchFamily="49" charset="-122"/>
                <a:ea typeface="楷体" panose="02010609060101010101" pitchFamily="49" charset="-122"/>
              </a:rPr>
              <a:t>单开关电路</a:t>
            </a:r>
            <a:endParaRPr lang="zh-CN" altLang="en-US" sz="2800" dirty="0">
              <a:latin typeface="楷体" panose="02010609060101010101" pitchFamily="49" charset="-122"/>
              <a:ea typeface="楷体" panose="02010609060101010101" pitchFamily="49" charset="-122"/>
            </a:endParaRPr>
          </a:p>
        </p:txBody>
      </p:sp>
      <p:cxnSp>
        <p:nvCxnSpPr>
          <p:cNvPr id="10" name="直接箭头连接符 9"/>
          <p:cNvCxnSpPr/>
          <p:nvPr/>
        </p:nvCxnSpPr>
        <p:spPr bwMode="auto">
          <a:xfrm>
            <a:off x="3779912" y="4008957"/>
            <a:ext cx="1806668"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11" name="TextBox 10"/>
          <p:cNvSpPr txBox="1"/>
          <p:nvPr/>
        </p:nvSpPr>
        <p:spPr>
          <a:xfrm>
            <a:off x="3707741" y="3177960"/>
            <a:ext cx="1878839" cy="830997"/>
          </a:xfrm>
          <a:prstGeom prst="rect">
            <a:avLst/>
          </a:prstGeom>
          <a:noFill/>
        </p:spPr>
        <p:txBody>
          <a:bodyPr wrap="square" rtlCol="0">
            <a:spAutoFit/>
          </a:bodyPr>
          <a:lstStyle/>
          <a:p>
            <a:pPr marL="0" lvl="1" algn="ctr"/>
            <a:r>
              <a:rPr lang="zh-CN" altLang="en-US" sz="2400" dirty="0" smtClean="0">
                <a:solidFill>
                  <a:srgbClr val="FF0000"/>
                </a:solidFill>
                <a:latin typeface="+mj-ea"/>
                <a:ea typeface="+mj-ea"/>
              </a:rPr>
              <a:t>用二极管</a:t>
            </a:r>
            <a:endParaRPr lang="en-US" altLang="zh-CN" sz="2400" dirty="0" smtClean="0">
              <a:solidFill>
                <a:srgbClr val="FF0000"/>
              </a:solidFill>
              <a:latin typeface="+mj-ea"/>
              <a:ea typeface="+mj-ea"/>
            </a:endParaRPr>
          </a:p>
          <a:p>
            <a:pPr marL="0" lvl="1" algn="ctr"/>
            <a:r>
              <a:rPr lang="zh-CN" altLang="en-US" sz="2400" dirty="0" smtClean="0">
                <a:solidFill>
                  <a:srgbClr val="FF0000"/>
                </a:solidFill>
                <a:latin typeface="+mj-ea"/>
                <a:ea typeface="+mj-ea"/>
              </a:rPr>
              <a:t>代替开关</a:t>
            </a:r>
            <a:r>
              <a:rPr lang="en-US" altLang="zh-CN" sz="2400" dirty="0" smtClean="0">
                <a:solidFill>
                  <a:srgbClr val="FF0000"/>
                </a:solidFill>
                <a:latin typeface="+mj-ea"/>
                <a:ea typeface="+mj-ea"/>
              </a:rPr>
              <a:t>S</a:t>
            </a:r>
            <a:endParaRPr lang="en-US" altLang="zh-CN" sz="2400" dirty="0">
              <a:solidFill>
                <a:srgbClr val="FF0000"/>
              </a:solidFill>
              <a:latin typeface="+mj-ea"/>
              <a:ea typeface="+mj-ea"/>
            </a:endParaRPr>
          </a:p>
        </p:txBody>
      </p:sp>
      <p:sp>
        <p:nvSpPr>
          <p:cNvPr id="12" name="TextBox 11"/>
          <p:cNvSpPr txBox="1"/>
          <p:nvPr/>
        </p:nvSpPr>
        <p:spPr>
          <a:xfrm>
            <a:off x="6228184" y="5718517"/>
            <a:ext cx="2698175" cy="523220"/>
          </a:xfrm>
          <a:prstGeom prst="rect">
            <a:avLst/>
          </a:prstGeom>
          <a:noFill/>
        </p:spPr>
        <p:txBody>
          <a:bodyPr wrap="none" rtlCol="0">
            <a:spAutoFit/>
          </a:bodyPr>
          <a:lstStyle/>
          <a:p>
            <a:r>
              <a:rPr lang="zh-CN" altLang="en-US" sz="2800" dirty="0">
                <a:latin typeface="楷体" panose="02010609060101010101" pitchFamily="49" charset="-122"/>
                <a:ea typeface="楷体" panose="02010609060101010101" pitchFamily="49" charset="-122"/>
              </a:rPr>
              <a:t>二极管</a:t>
            </a:r>
            <a:r>
              <a:rPr lang="zh-CN" altLang="en-US" sz="2800" dirty="0" smtClean="0">
                <a:latin typeface="楷体" panose="02010609060101010101" pitchFamily="49" charset="-122"/>
                <a:ea typeface="楷体" panose="02010609060101010101" pitchFamily="49" charset="-122"/>
              </a:rPr>
              <a:t>开关电路</a:t>
            </a:r>
            <a:endParaRPr lang="zh-CN" altLang="en-US" sz="2800" dirty="0">
              <a:latin typeface="楷体" panose="02010609060101010101" pitchFamily="49" charset="-122"/>
              <a:ea typeface="楷体" panose="02010609060101010101" pitchFamily="49" charset="-122"/>
            </a:endParaRPr>
          </a:p>
        </p:txBody>
      </p:sp>
      <p:sp>
        <p:nvSpPr>
          <p:cNvPr id="13" name="矩形 12"/>
          <p:cNvSpPr/>
          <p:nvPr/>
        </p:nvSpPr>
        <p:spPr>
          <a:xfrm>
            <a:off x="5500694" y="2285992"/>
            <a:ext cx="2031325" cy="646331"/>
          </a:xfrm>
          <a:prstGeom prst="rect">
            <a:avLst/>
          </a:prstGeom>
        </p:spPr>
        <p:txBody>
          <a:bodyPr wrap="none">
            <a:spAutoFit/>
          </a:bodyPr>
          <a:lstStyle/>
          <a:p>
            <a:r>
              <a:rPr lang="zh-CN" altLang="en-US" kern="0" dirty="0" smtClean="0">
                <a:solidFill>
                  <a:srgbClr val="FF0000"/>
                </a:solidFill>
                <a:latin typeface="+mj-ea"/>
              </a:rPr>
              <a:t>受外加电压控制的</a:t>
            </a:r>
            <a:endParaRPr lang="en-US" altLang="zh-CN" kern="0" dirty="0" smtClean="0">
              <a:solidFill>
                <a:srgbClr val="FF0000"/>
              </a:solidFill>
              <a:latin typeface="+mj-ea"/>
            </a:endParaRPr>
          </a:p>
          <a:p>
            <a:r>
              <a:rPr lang="zh-CN" altLang="en-US" kern="0" dirty="0" smtClean="0">
                <a:solidFill>
                  <a:srgbClr val="FF0000"/>
                </a:solidFill>
                <a:latin typeface="+mj-ea"/>
              </a:rPr>
              <a:t>开关</a:t>
            </a:r>
            <a:endParaRPr lang="zh-CN" altLang="en-US" dirty="0">
              <a:solidFill>
                <a:srgbClr val="FF0000"/>
              </a:solidFill>
            </a:endParaRPr>
          </a:p>
        </p:txBody>
      </p:sp>
    </p:spTree>
    <p:extLst>
      <p:ext uri="{BB962C8B-B14F-4D97-AF65-F5344CB8AC3E}">
        <p14:creationId xmlns:p14="http://schemas.microsoft.com/office/powerpoint/2010/main" xmlns="" val="427374210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6" descr="3-2-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a:xfrm>
            <a:off x="5436096" y="1772816"/>
            <a:ext cx="3827462" cy="4176713"/>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3" name="标题 2"/>
          <p:cNvSpPr>
            <a:spLocks noGrp="1"/>
          </p:cNvSpPr>
          <p:nvPr>
            <p:ph type="title"/>
          </p:nvPr>
        </p:nvSpPr>
        <p:spPr/>
        <p:txBody>
          <a:bodyPr/>
          <a:lstStyle/>
          <a:p>
            <a:r>
              <a:rPr lang="zh-CN" altLang="en-US" dirty="0" smtClean="0"/>
              <a:t>半导体二极管</a:t>
            </a:r>
            <a:endParaRPr lang="en-US" altLang="zh-CN" dirty="0"/>
          </a:p>
        </p:txBody>
      </p:sp>
      <p:sp>
        <p:nvSpPr>
          <p:cNvPr id="4" name="内容占位符 3"/>
          <p:cNvSpPr>
            <a:spLocks noGrp="1"/>
          </p:cNvSpPr>
          <p:nvPr>
            <p:ph idx="1"/>
          </p:nvPr>
        </p:nvSpPr>
        <p:spPr/>
        <p:txBody>
          <a:bodyPr/>
          <a:lstStyle/>
          <a:p>
            <a:r>
              <a:rPr lang="zh-CN" altLang="en-US" b="1" dirty="0" smtClean="0"/>
              <a:t>开关特性</a:t>
            </a:r>
            <a:endParaRPr lang="en-US" altLang="zh-CN" b="1" dirty="0" smtClean="0"/>
          </a:p>
          <a:p>
            <a:pPr lvl="1"/>
            <a:endParaRPr lang="en-US" altLang="zh-CN" sz="1400" b="1" dirty="0" smtClean="0">
              <a:solidFill>
                <a:srgbClr val="FF0000"/>
              </a:solidFill>
            </a:endParaRPr>
          </a:p>
        </p:txBody>
      </p:sp>
      <mc:AlternateContent xmlns:mc="http://schemas.openxmlformats.org/markup-compatibility/2006">
        <mc:Choice xmlns:a14="http://schemas.microsoft.com/office/drawing/2010/main" xmlns="" Requires="a14">
          <p:sp>
            <p:nvSpPr>
              <p:cNvPr id="2" name="TextBox 1"/>
              <p:cNvSpPr txBox="1"/>
              <p:nvPr/>
            </p:nvSpPr>
            <p:spPr>
              <a:xfrm>
                <a:off x="179512" y="2280794"/>
                <a:ext cx="5832648" cy="4647426"/>
              </a:xfrm>
              <a:prstGeom prst="rect">
                <a:avLst/>
              </a:prstGeom>
              <a:noFill/>
            </p:spPr>
            <p:txBody>
              <a:bodyPr wrap="square" rtlCol="0">
                <a:spAutoFit/>
              </a:bodyPr>
              <a:lstStyle/>
              <a:p>
                <a:pPr lvl="1"/>
                <a:r>
                  <a:rPr lang="zh-CN" altLang="en-US" sz="2800" dirty="0">
                    <a:latin typeface="+mj-ea"/>
                    <a:ea typeface="+mj-ea"/>
                  </a:rPr>
                  <a:t>假定</a:t>
                </a:r>
                <a:r>
                  <a:rPr lang="zh-CN" altLang="en-US" sz="2800" dirty="0" smtClean="0">
                    <a:latin typeface="+mj-ea"/>
                    <a:ea typeface="+mj-ea"/>
                  </a:rPr>
                  <a:t>输入信号的高</a:t>
                </a:r>
                <a:r>
                  <a:rPr lang="zh-CN" altLang="en-US" sz="2800" dirty="0">
                    <a:latin typeface="+mj-ea"/>
                    <a:ea typeface="+mj-ea"/>
                  </a:rPr>
                  <a:t>电平</a:t>
                </a:r>
                <a14:m>
                  <m:oMath xmlns:m="http://schemas.openxmlformats.org/officeDocument/2006/math">
                    <m:sSub>
                      <m:sSubPr>
                        <m:ctrlPr>
                          <a:rPr lang="en-US" altLang="zh-CN" sz="2800" i="1">
                            <a:latin typeface="Cambria Math" panose="02040503050406030204" pitchFamily="18" charset="0"/>
                            <a:ea typeface="+mj-ea"/>
                          </a:rPr>
                        </m:ctrlPr>
                      </m:sSubPr>
                      <m:e>
                        <m:r>
                          <a:rPr lang="en-US" altLang="zh-CN" sz="2800" i="1">
                            <a:latin typeface="Cambria Math"/>
                            <a:ea typeface="+mj-ea"/>
                          </a:rPr>
                          <m:t>𝑉</m:t>
                        </m:r>
                      </m:e>
                      <m:sub>
                        <m:r>
                          <a:rPr lang="en-US" altLang="zh-CN" sz="2800" i="1">
                            <a:latin typeface="Cambria Math"/>
                            <a:ea typeface="+mj-ea"/>
                          </a:rPr>
                          <m:t>𝐼𝐻</m:t>
                        </m:r>
                      </m:sub>
                    </m:sSub>
                    <m:r>
                      <a:rPr lang="en-US" altLang="zh-CN" sz="2800" i="1">
                        <a:latin typeface="Cambria Math"/>
                        <a:ea typeface="+mj-ea"/>
                      </a:rPr>
                      <m:t>=</m:t>
                    </m:r>
                    <m:sSub>
                      <m:sSubPr>
                        <m:ctrlPr>
                          <a:rPr lang="en-US" altLang="zh-CN" sz="2800" i="1">
                            <a:latin typeface="Cambria Math" panose="02040503050406030204" pitchFamily="18" charset="0"/>
                            <a:ea typeface="+mj-ea"/>
                          </a:rPr>
                        </m:ctrlPr>
                      </m:sSubPr>
                      <m:e>
                        <m:r>
                          <a:rPr lang="en-US" altLang="zh-CN" sz="2800" i="1">
                            <a:latin typeface="Cambria Math"/>
                            <a:ea typeface="+mj-ea"/>
                          </a:rPr>
                          <m:t>𝑉</m:t>
                        </m:r>
                      </m:e>
                      <m:sub>
                        <m:r>
                          <a:rPr lang="en-US" altLang="zh-CN" sz="2800" i="1">
                            <a:latin typeface="Cambria Math"/>
                            <a:ea typeface="+mj-ea"/>
                          </a:rPr>
                          <m:t>𝐶𝐶</m:t>
                        </m:r>
                      </m:sub>
                    </m:sSub>
                    <m:r>
                      <a:rPr lang="zh-CN" altLang="en-US" sz="2800" i="1">
                        <a:latin typeface="Cambria Math"/>
                        <a:ea typeface="+mj-ea"/>
                      </a:rPr>
                      <m:t>，</m:t>
                    </m:r>
                  </m:oMath>
                </a14:m>
                <a:r>
                  <a:rPr lang="zh-CN" altLang="en-US" sz="2800" dirty="0">
                    <a:latin typeface="+mj-ea"/>
                    <a:ea typeface="+mj-ea"/>
                  </a:rPr>
                  <a:t>低电平</a:t>
                </a:r>
                <a14:m>
                  <m:oMath xmlns:m="http://schemas.openxmlformats.org/officeDocument/2006/math">
                    <m:sSub>
                      <m:sSubPr>
                        <m:ctrlPr>
                          <a:rPr lang="en-US" altLang="zh-CN" sz="2800" i="1">
                            <a:latin typeface="Cambria Math" panose="02040503050406030204" pitchFamily="18" charset="0"/>
                            <a:ea typeface="+mj-ea"/>
                          </a:rPr>
                        </m:ctrlPr>
                      </m:sSubPr>
                      <m:e>
                        <m:r>
                          <a:rPr lang="en-US" altLang="zh-CN" sz="2800" i="1">
                            <a:latin typeface="Cambria Math"/>
                            <a:ea typeface="+mj-ea"/>
                          </a:rPr>
                          <m:t>𝑉</m:t>
                        </m:r>
                      </m:e>
                      <m:sub>
                        <m:r>
                          <a:rPr lang="en-US" altLang="zh-CN" sz="2800" i="1">
                            <a:latin typeface="Cambria Math"/>
                            <a:ea typeface="+mj-ea"/>
                          </a:rPr>
                          <m:t>𝐼𝐿</m:t>
                        </m:r>
                      </m:sub>
                    </m:sSub>
                    <m:r>
                      <a:rPr lang="en-US" altLang="zh-CN" sz="2800" i="1">
                        <a:latin typeface="Cambria Math"/>
                        <a:ea typeface="+mj-ea"/>
                      </a:rPr>
                      <m:t>=0</m:t>
                    </m:r>
                  </m:oMath>
                </a14:m>
                <a:endParaRPr lang="en-US" altLang="zh-CN" sz="2800" dirty="0" smtClean="0">
                  <a:latin typeface="+mj-ea"/>
                  <a:ea typeface="+mj-ea"/>
                </a:endParaRPr>
              </a:p>
              <a:p>
                <a:pPr lvl="1"/>
                <a:r>
                  <a:rPr lang="en-US" altLang="zh-CN" sz="2800" dirty="0" smtClean="0">
                    <a:latin typeface="+mj-ea"/>
                    <a:ea typeface="+mj-ea"/>
                  </a:rPr>
                  <a:t>D</a:t>
                </a:r>
                <a:r>
                  <a:rPr lang="zh-CN" altLang="en-US" sz="2800" dirty="0" smtClean="0">
                    <a:latin typeface="+mj-ea"/>
                    <a:ea typeface="+mj-ea"/>
                  </a:rPr>
                  <a:t>为理想元件</a:t>
                </a:r>
                <a:endParaRPr lang="en-US" altLang="zh-CN" sz="2800" dirty="0">
                  <a:latin typeface="+mj-ea"/>
                  <a:ea typeface="+mj-ea"/>
                </a:endParaRPr>
              </a:p>
              <a:p>
                <a:pPr lvl="1">
                  <a:buFont typeface="Arial" panose="020B0604020202020204" pitchFamily="34" charset="0"/>
                  <a:buChar char="•"/>
                </a:pPr>
                <a:endParaRPr lang="en-US" altLang="zh-CN" sz="2000" i="1" dirty="0">
                  <a:latin typeface="+mj-ea"/>
                  <a:ea typeface="+mj-ea"/>
                </a:endParaRPr>
              </a:p>
              <a:p>
                <a:pPr lvl="1">
                  <a:buFont typeface="Arial" panose="020B0604020202020204" pitchFamily="34" charset="0"/>
                  <a:buChar char="•"/>
                </a:pPr>
                <a14:m>
                  <m:oMath xmlns:m="http://schemas.openxmlformats.org/officeDocument/2006/math">
                    <m:sSub>
                      <m:sSubPr>
                        <m:ctrlPr>
                          <a:rPr lang="en-US" altLang="zh-CN" sz="2800" i="1">
                            <a:latin typeface="Cambria Math" panose="02040503050406030204" pitchFamily="18" charset="0"/>
                            <a:ea typeface="+mj-ea"/>
                          </a:rPr>
                        </m:ctrlPr>
                      </m:sSubPr>
                      <m:e>
                        <m:r>
                          <a:rPr lang="en-US" altLang="zh-CN" sz="2800" i="1">
                            <a:latin typeface="Cambria Math"/>
                            <a:ea typeface="+mj-ea"/>
                          </a:rPr>
                          <m:t>𝑣</m:t>
                        </m:r>
                      </m:e>
                      <m:sub>
                        <m:r>
                          <a:rPr lang="en-US" altLang="zh-CN" sz="2800" b="0" i="1" smtClean="0">
                            <a:latin typeface="Cambria Math"/>
                            <a:ea typeface="+mj-ea"/>
                          </a:rPr>
                          <m:t>𝐼</m:t>
                        </m:r>
                      </m:sub>
                    </m:sSub>
                    <m:r>
                      <a:rPr lang="en-US" altLang="zh-CN" sz="2800" i="1">
                        <a:latin typeface="Cambria Math"/>
                        <a:ea typeface="+mj-ea"/>
                      </a:rPr>
                      <m:t>=</m:t>
                    </m:r>
                    <m:sSub>
                      <m:sSubPr>
                        <m:ctrlPr>
                          <a:rPr lang="en-US" altLang="zh-CN" sz="2800" i="1">
                            <a:latin typeface="Cambria Math" panose="02040503050406030204" pitchFamily="18" charset="0"/>
                            <a:ea typeface="+mj-ea"/>
                          </a:rPr>
                        </m:ctrlPr>
                      </m:sSubPr>
                      <m:e>
                        <m:r>
                          <a:rPr lang="en-US" altLang="zh-CN" sz="2800" i="1">
                            <a:latin typeface="Cambria Math"/>
                            <a:ea typeface="+mj-ea"/>
                          </a:rPr>
                          <m:t>𝑉</m:t>
                        </m:r>
                      </m:e>
                      <m:sub>
                        <m:r>
                          <a:rPr lang="en-US" altLang="zh-CN" sz="2800" i="1">
                            <a:latin typeface="Cambria Math"/>
                            <a:ea typeface="+mj-ea"/>
                          </a:rPr>
                          <m:t>𝐼𝐻</m:t>
                        </m:r>
                      </m:sub>
                    </m:sSub>
                    <m:r>
                      <a:rPr lang="en-US" altLang="zh-CN" sz="2800" i="1">
                        <a:latin typeface="Cambria Math"/>
                        <a:ea typeface="+mj-ea"/>
                      </a:rPr>
                      <m:t>=</m:t>
                    </m:r>
                    <m:sSub>
                      <m:sSubPr>
                        <m:ctrlPr>
                          <a:rPr lang="en-US" altLang="zh-CN" sz="2800" i="1">
                            <a:latin typeface="Cambria Math" panose="02040503050406030204" pitchFamily="18" charset="0"/>
                          </a:rPr>
                        </m:ctrlPr>
                      </m:sSubPr>
                      <m:e>
                        <m:r>
                          <a:rPr lang="en-US" altLang="zh-CN" sz="2800" i="1">
                            <a:latin typeface="Cambria Math"/>
                          </a:rPr>
                          <m:t>𝑉</m:t>
                        </m:r>
                      </m:e>
                      <m:sub>
                        <m:r>
                          <a:rPr lang="en-US" altLang="zh-CN" sz="2800" i="1">
                            <a:latin typeface="Cambria Math"/>
                          </a:rPr>
                          <m:t>𝐶𝐶</m:t>
                        </m:r>
                      </m:sub>
                    </m:sSub>
                    <m:r>
                      <a:rPr lang="zh-CN" altLang="en-US" sz="2800" i="1">
                        <a:latin typeface="Cambria Math"/>
                        <a:ea typeface="+mj-ea"/>
                      </a:rPr>
                      <m:t>时</m:t>
                    </m:r>
                  </m:oMath>
                </a14:m>
                <a:r>
                  <a:rPr lang="zh-CN" altLang="en-US" sz="2800" dirty="0">
                    <a:latin typeface="+mj-ea"/>
                    <a:ea typeface="+mj-ea"/>
                  </a:rPr>
                  <a:t>，</a:t>
                </a:r>
                <a:r>
                  <a:rPr lang="en-US" altLang="zh-CN" sz="2800" dirty="0">
                    <a:latin typeface="+mj-ea"/>
                    <a:ea typeface="+mj-ea"/>
                  </a:rPr>
                  <a:t>D</a:t>
                </a:r>
                <a:r>
                  <a:rPr lang="zh-CN" altLang="en-US" sz="2800" dirty="0">
                    <a:latin typeface="+mj-ea"/>
                    <a:ea typeface="+mj-ea"/>
                  </a:rPr>
                  <a:t>截止，</a:t>
                </a:r>
                <a:endParaRPr lang="en-US" altLang="zh-CN" sz="2800" dirty="0">
                  <a:latin typeface="+mj-ea"/>
                  <a:ea typeface="+mj-ea"/>
                </a:endParaRPr>
              </a:p>
              <a:p>
                <a:pPr lvl="1"/>
                <a:r>
                  <a:rPr lang="en-US" altLang="zh-CN" sz="2800" dirty="0">
                    <a:latin typeface="+mj-ea"/>
                    <a:ea typeface="+mj-ea"/>
                  </a:rPr>
                  <a:t/>
                </a:r>
                <a14:m>
                  <m:oMath xmlns:m="http://schemas.openxmlformats.org/officeDocument/2006/math">
                    <m:sSub>
                      <m:sSubPr>
                        <m:ctrlPr>
                          <a:rPr lang="en-US" altLang="zh-CN" sz="2800" i="1">
                            <a:latin typeface="Cambria Math" panose="02040503050406030204" pitchFamily="18" charset="0"/>
                            <a:ea typeface="+mj-ea"/>
                          </a:rPr>
                        </m:ctrlPr>
                      </m:sSubPr>
                      <m:e>
                        <m:r>
                          <a:rPr lang="en-US" altLang="zh-CN" sz="2800" i="1">
                            <a:latin typeface="Cambria Math"/>
                            <a:ea typeface="+mj-ea"/>
                          </a:rPr>
                          <m:t>𝑣</m:t>
                        </m:r>
                      </m:e>
                      <m:sub>
                        <m:r>
                          <a:rPr lang="en-US" altLang="zh-CN" sz="2800" i="1">
                            <a:latin typeface="Cambria Math"/>
                            <a:ea typeface="+mj-ea"/>
                          </a:rPr>
                          <m:t>0</m:t>
                        </m:r>
                      </m:sub>
                    </m:sSub>
                    <m:r>
                      <a:rPr lang="en-US" altLang="zh-CN" sz="2800" i="1">
                        <a:latin typeface="Cambria Math"/>
                        <a:ea typeface="+mj-ea"/>
                      </a:rPr>
                      <m:t>=</m:t>
                    </m:r>
                    <m:sSub>
                      <m:sSubPr>
                        <m:ctrlPr>
                          <a:rPr lang="en-US" altLang="zh-CN" sz="2800" i="1">
                            <a:latin typeface="Cambria Math" panose="02040503050406030204" pitchFamily="18" charset="0"/>
                            <a:ea typeface="+mj-ea"/>
                          </a:rPr>
                        </m:ctrlPr>
                      </m:sSubPr>
                      <m:e>
                        <m:r>
                          <a:rPr lang="en-US" altLang="zh-CN" sz="2800" i="1">
                            <a:latin typeface="Cambria Math"/>
                            <a:ea typeface="+mj-ea"/>
                          </a:rPr>
                          <m:t>𝑉</m:t>
                        </m:r>
                      </m:e>
                      <m:sub>
                        <m:r>
                          <a:rPr lang="en-US" altLang="zh-CN" sz="2800" i="1">
                            <a:latin typeface="Cambria Math"/>
                            <a:ea typeface="+mj-ea"/>
                          </a:rPr>
                          <m:t>𝑂𝐻</m:t>
                        </m:r>
                      </m:sub>
                    </m:sSub>
                    <m:r>
                      <a:rPr lang="en-US" altLang="zh-CN" sz="2800" i="1">
                        <a:latin typeface="Cambria Math"/>
                        <a:ea typeface="+mj-ea"/>
                      </a:rPr>
                      <m:t>=</m:t>
                    </m:r>
                    <m:sSub>
                      <m:sSubPr>
                        <m:ctrlPr>
                          <a:rPr lang="en-US" altLang="zh-CN" sz="2800" i="1">
                            <a:latin typeface="Cambria Math" panose="02040503050406030204" pitchFamily="18" charset="0"/>
                            <a:ea typeface="+mj-ea"/>
                          </a:rPr>
                        </m:ctrlPr>
                      </m:sSubPr>
                      <m:e>
                        <m:r>
                          <a:rPr lang="en-US" altLang="zh-CN" sz="2800" i="1">
                            <a:latin typeface="Cambria Math"/>
                            <a:ea typeface="+mj-ea"/>
                          </a:rPr>
                          <m:t>𝑉</m:t>
                        </m:r>
                      </m:e>
                      <m:sub>
                        <m:r>
                          <a:rPr lang="en-US" altLang="zh-CN" sz="2800" i="1">
                            <a:latin typeface="Cambria Math"/>
                            <a:ea typeface="+mj-ea"/>
                          </a:rPr>
                          <m:t>𝐶𝐶</m:t>
                        </m:r>
                      </m:sub>
                    </m:sSub>
                  </m:oMath>
                </a14:m>
                <a:endParaRPr lang="en-US" altLang="zh-CN" sz="2800" dirty="0">
                  <a:latin typeface="+mj-ea"/>
                  <a:ea typeface="+mj-ea"/>
                </a:endParaRPr>
              </a:p>
              <a:p>
                <a:pPr lvl="1">
                  <a:buFont typeface="Arial" panose="020B0604020202020204" pitchFamily="34" charset="0"/>
                  <a:buChar char="•"/>
                </a:pPr>
                <a14:m>
                  <m:oMath xmlns:m="http://schemas.openxmlformats.org/officeDocument/2006/math">
                    <m:sSub>
                      <m:sSubPr>
                        <m:ctrlPr>
                          <a:rPr lang="en-US" altLang="zh-CN" sz="2800" i="1">
                            <a:latin typeface="Cambria Math" panose="02040503050406030204" pitchFamily="18" charset="0"/>
                            <a:ea typeface="+mj-ea"/>
                          </a:rPr>
                        </m:ctrlPr>
                      </m:sSubPr>
                      <m:e>
                        <m:r>
                          <a:rPr lang="en-US" altLang="zh-CN" sz="2800" i="1">
                            <a:latin typeface="Cambria Math"/>
                            <a:ea typeface="+mj-ea"/>
                          </a:rPr>
                          <m:t>𝑣</m:t>
                        </m:r>
                      </m:e>
                      <m:sub>
                        <m:r>
                          <a:rPr lang="en-US" altLang="zh-CN" sz="2800" b="0" i="1" smtClean="0">
                            <a:latin typeface="Cambria Math"/>
                            <a:ea typeface="+mj-ea"/>
                          </a:rPr>
                          <m:t>𝐼</m:t>
                        </m:r>
                      </m:sub>
                    </m:sSub>
                    <m:r>
                      <a:rPr lang="en-US" altLang="zh-CN" sz="2800" i="1">
                        <a:latin typeface="Cambria Math"/>
                        <a:ea typeface="+mj-ea"/>
                      </a:rPr>
                      <m:t>=</m:t>
                    </m:r>
                    <m:sSub>
                      <m:sSubPr>
                        <m:ctrlPr>
                          <a:rPr lang="en-US" altLang="zh-CN" sz="2800" i="1">
                            <a:latin typeface="Cambria Math" panose="02040503050406030204" pitchFamily="18" charset="0"/>
                            <a:ea typeface="+mj-ea"/>
                          </a:rPr>
                        </m:ctrlPr>
                      </m:sSubPr>
                      <m:e>
                        <m:r>
                          <a:rPr lang="en-US" altLang="zh-CN" sz="2800" i="1">
                            <a:latin typeface="Cambria Math"/>
                            <a:ea typeface="+mj-ea"/>
                          </a:rPr>
                          <m:t>𝑉</m:t>
                        </m:r>
                      </m:e>
                      <m:sub>
                        <m:r>
                          <a:rPr lang="en-US" altLang="zh-CN" sz="2800" i="1">
                            <a:latin typeface="Cambria Math"/>
                            <a:ea typeface="+mj-ea"/>
                          </a:rPr>
                          <m:t>𝐼𝐿</m:t>
                        </m:r>
                      </m:sub>
                    </m:sSub>
                    <m:r>
                      <a:rPr lang="en-US" altLang="zh-CN" sz="2800" i="1">
                        <a:latin typeface="Cambria Math"/>
                        <a:ea typeface="+mj-ea"/>
                      </a:rPr>
                      <m:t>=0</m:t>
                    </m:r>
                    <m:r>
                      <a:rPr lang="zh-CN" altLang="en-US" sz="2800" i="1">
                        <a:latin typeface="Cambria Math"/>
                        <a:ea typeface="+mj-ea"/>
                      </a:rPr>
                      <m:t>时，</m:t>
                    </m:r>
                  </m:oMath>
                </a14:m>
                <a:r>
                  <a:rPr lang="en-US" altLang="zh-CN" sz="2800" dirty="0">
                    <a:latin typeface="+mj-ea"/>
                    <a:ea typeface="+mj-ea"/>
                  </a:rPr>
                  <a:t>D</a:t>
                </a:r>
                <a:r>
                  <a:rPr lang="zh-CN" altLang="en-US" sz="2800" dirty="0">
                    <a:latin typeface="+mj-ea"/>
                    <a:ea typeface="+mj-ea"/>
                  </a:rPr>
                  <a:t>导通，</a:t>
                </a:r>
                <a:endParaRPr lang="en-US" altLang="zh-CN" sz="2800" dirty="0">
                  <a:latin typeface="+mj-ea"/>
                  <a:ea typeface="+mj-ea"/>
                </a:endParaRPr>
              </a:p>
              <a:p>
                <a:pPr lvl="1"/>
                <a:r>
                  <a:rPr lang="en-US" altLang="zh-CN" sz="2800" dirty="0">
                    <a:latin typeface="+mj-ea"/>
                    <a:ea typeface="+mj-ea"/>
                  </a:rPr>
                  <a:t/>
                </a:r>
                <a14:m>
                  <m:oMath xmlns:m="http://schemas.openxmlformats.org/officeDocument/2006/math">
                    <m:sSub>
                      <m:sSubPr>
                        <m:ctrlPr>
                          <a:rPr lang="en-US" altLang="zh-CN" sz="2800" i="1">
                            <a:latin typeface="Cambria Math" panose="02040503050406030204" pitchFamily="18" charset="0"/>
                            <a:ea typeface="+mj-ea"/>
                          </a:rPr>
                        </m:ctrlPr>
                      </m:sSubPr>
                      <m:e>
                        <m:r>
                          <a:rPr lang="en-US" altLang="zh-CN" sz="2800" i="1">
                            <a:latin typeface="Cambria Math"/>
                            <a:ea typeface="+mj-ea"/>
                          </a:rPr>
                          <m:t>𝑣</m:t>
                        </m:r>
                      </m:e>
                      <m:sub>
                        <m:r>
                          <a:rPr lang="en-US" altLang="zh-CN" sz="2800" i="1">
                            <a:latin typeface="Cambria Math"/>
                            <a:ea typeface="+mj-ea"/>
                          </a:rPr>
                          <m:t>0</m:t>
                        </m:r>
                      </m:sub>
                    </m:sSub>
                    <m:r>
                      <a:rPr lang="en-US" altLang="zh-CN" sz="2800" i="1">
                        <a:latin typeface="Cambria Math"/>
                        <a:ea typeface="+mj-ea"/>
                      </a:rPr>
                      <m:t>=</m:t>
                    </m:r>
                    <m:sSub>
                      <m:sSubPr>
                        <m:ctrlPr>
                          <a:rPr lang="en-US" altLang="zh-CN" sz="2800" i="1">
                            <a:latin typeface="Cambria Math" panose="02040503050406030204" pitchFamily="18" charset="0"/>
                            <a:ea typeface="+mj-ea"/>
                          </a:rPr>
                        </m:ctrlPr>
                      </m:sSubPr>
                      <m:e>
                        <m:r>
                          <a:rPr lang="en-US" altLang="zh-CN" sz="2800" i="1">
                            <a:latin typeface="Cambria Math"/>
                            <a:ea typeface="+mj-ea"/>
                          </a:rPr>
                          <m:t>𝑉</m:t>
                        </m:r>
                      </m:e>
                      <m:sub>
                        <m:r>
                          <a:rPr lang="en-US" altLang="zh-CN" sz="2800" i="1">
                            <a:latin typeface="Cambria Math"/>
                            <a:ea typeface="+mj-ea"/>
                          </a:rPr>
                          <m:t>𝑂𝐿</m:t>
                        </m:r>
                      </m:sub>
                    </m:sSub>
                    <m:r>
                      <a:rPr lang="en-US" altLang="zh-CN" sz="2800" i="1">
                        <a:latin typeface="Cambria Math"/>
                        <a:ea typeface="+mj-ea"/>
                      </a:rPr>
                      <m:t>=0</m:t>
                    </m:r>
                  </m:oMath>
                </a14:m>
                <a:endParaRPr lang="en-US" altLang="zh-CN" sz="2800" dirty="0" smtClean="0">
                  <a:latin typeface="+mj-ea"/>
                  <a:ea typeface="+mj-ea"/>
                </a:endParaRPr>
              </a:p>
              <a:p>
                <a:pPr lvl="1"/>
                <a:endParaRPr lang="en-US" altLang="zh-CN" sz="2400" dirty="0" smtClean="0">
                  <a:latin typeface="+mj-ea"/>
                  <a:ea typeface="+mj-ea"/>
                </a:endParaRPr>
              </a:p>
              <a:p>
                <a:pPr lvl="1"/>
                <a:endParaRPr lang="en-US" altLang="zh-CN" sz="2800" dirty="0">
                  <a:latin typeface="+mj-ea"/>
                  <a:ea typeface="+mj-ea"/>
                </a:endParaRPr>
              </a:p>
              <a:p>
                <a:endParaRPr lang="zh-CN" altLang="en-US" sz="2800" dirty="0">
                  <a:latin typeface="+mj-ea"/>
                  <a:ea typeface="+mj-ea"/>
                </a:endParaRPr>
              </a:p>
            </p:txBody>
          </p:sp>
        </mc:Choice>
        <mc:Fallback>
          <p:sp>
            <p:nvSpPr>
              <p:cNvPr id="2" name="TextBox 1"/>
              <p:cNvSpPr txBox="1">
                <a:spLocks noRot="1" noChangeAspect="1" noMove="1" noResize="1" noEditPoints="1" noAdjustHandles="1" noChangeArrowheads="1" noChangeShapeType="1" noTextEdit="1"/>
              </p:cNvSpPr>
              <p:nvPr/>
            </p:nvSpPr>
            <p:spPr>
              <a:xfrm>
                <a:off x="179512" y="2280794"/>
                <a:ext cx="5832648" cy="4647426"/>
              </a:xfrm>
              <a:prstGeom prst="rect">
                <a:avLst/>
              </a:prstGeom>
              <a:blipFill rotWithShape="1">
                <a:blip r:embed="rId4"/>
                <a:stretch>
                  <a:fillRect t="-13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6" name="TextBox 5"/>
              <p:cNvSpPr txBox="1"/>
              <p:nvPr/>
            </p:nvSpPr>
            <p:spPr>
              <a:xfrm>
                <a:off x="4499992" y="1484784"/>
                <a:ext cx="2849835" cy="1323439"/>
              </a:xfrm>
              <a:prstGeom prst="rect">
                <a:avLst/>
              </a:prstGeom>
              <a:noFill/>
              <a:ln>
                <a:solidFill>
                  <a:srgbClr val="FF0000"/>
                </a:solidFill>
              </a:ln>
            </p:spPr>
            <p:txBody>
              <a:bodyPr wrap="square" rtlCol="0">
                <a:spAutoFit/>
              </a:bodyPr>
              <a:lstStyle/>
              <a:p>
                <a:r>
                  <a:rPr lang="zh-CN" altLang="en-US" sz="2000" dirty="0">
                    <a:latin typeface="+mj-ea"/>
                    <a:ea typeface="+mj-ea"/>
                  </a:rPr>
                  <a:t>即可以用输入电压</a:t>
                </a:r>
                <a14:m>
                  <m:oMath xmlns:m="http://schemas.openxmlformats.org/officeDocument/2006/math">
                    <m:sSub>
                      <m:sSubPr>
                        <m:ctrlPr>
                          <a:rPr lang="en-US" altLang="zh-CN" sz="2000" i="1">
                            <a:latin typeface="Cambria Math" panose="02040503050406030204" pitchFamily="18" charset="0"/>
                            <a:ea typeface="+mj-ea"/>
                          </a:rPr>
                        </m:ctrlPr>
                      </m:sSubPr>
                      <m:e>
                        <m:r>
                          <a:rPr lang="en-US" altLang="zh-CN" sz="2000" i="1">
                            <a:latin typeface="Cambria Math"/>
                            <a:ea typeface="+mj-ea"/>
                          </a:rPr>
                          <m:t>𝑣</m:t>
                        </m:r>
                      </m:e>
                      <m:sub>
                        <m:r>
                          <a:rPr lang="en-US" altLang="zh-CN" sz="2000" i="1">
                            <a:latin typeface="Cambria Math"/>
                            <a:ea typeface="+mj-ea"/>
                          </a:rPr>
                          <m:t>𝐼</m:t>
                        </m:r>
                      </m:sub>
                    </m:sSub>
                  </m:oMath>
                </a14:m>
                <a:r>
                  <a:rPr lang="zh-CN" altLang="en-US" sz="2000" dirty="0">
                    <a:latin typeface="+mj-ea"/>
                    <a:ea typeface="+mj-ea"/>
                  </a:rPr>
                  <a:t>的高低电平控制二极管的开关状态，并在输出端得到相应的高低</a:t>
                </a:r>
                <a:r>
                  <a:rPr lang="zh-CN" altLang="en-US" sz="2000" dirty="0" smtClean="0">
                    <a:latin typeface="+mj-ea"/>
                    <a:ea typeface="+mj-ea"/>
                  </a:rPr>
                  <a:t>电平</a:t>
                </a:r>
                <a:endParaRPr lang="zh-CN" altLang="en-US" sz="2000" dirty="0">
                  <a:latin typeface="+mj-ea"/>
                  <a:ea typeface="+mj-ea"/>
                </a:endParaRPr>
              </a:p>
            </p:txBody>
          </p:sp>
        </mc:Choice>
        <mc:Fallback>
          <p:sp>
            <p:nvSpPr>
              <p:cNvPr id="6" name="TextBox 5"/>
              <p:cNvSpPr txBox="1">
                <a:spLocks noRot="1" noChangeAspect="1" noMove="1" noResize="1" noEditPoints="1" noAdjustHandles="1" noChangeArrowheads="1" noChangeShapeType="1" noTextEdit="1"/>
              </p:cNvSpPr>
              <p:nvPr/>
            </p:nvSpPr>
            <p:spPr>
              <a:xfrm>
                <a:off x="4499992" y="1484784"/>
                <a:ext cx="2849835" cy="1323439"/>
              </a:xfrm>
              <a:prstGeom prst="rect">
                <a:avLst/>
              </a:prstGeom>
              <a:blipFill rotWithShape="1">
                <a:blip r:embed="rId5"/>
                <a:stretch>
                  <a:fillRect l="-1915" t="-1370" b="-6849"/>
                </a:stretch>
              </a:blipFill>
              <a:ln>
                <a:solidFill>
                  <a:srgbClr val="FF0000"/>
                </a:solidFill>
              </a:ln>
            </p:spPr>
            <p:txBody>
              <a:bodyPr/>
              <a:lstStyle/>
              <a:p>
                <a:r>
                  <a:rPr lang="zh-CN" altLang="en-US">
                    <a:noFill/>
                  </a:rPr>
                  <a:t> </a:t>
                </a:r>
              </a:p>
            </p:txBody>
          </p:sp>
        </mc:Fallback>
      </mc:AlternateContent>
    </p:spTree>
    <p:extLst>
      <p:ext uri="{BB962C8B-B14F-4D97-AF65-F5344CB8AC3E}">
        <p14:creationId xmlns:p14="http://schemas.microsoft.com/office/powerpoint/2010/main" xmlns="" val="217373771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355977" y="2617444"/>
            <a:ext cx="4788024" cy="354486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标题 2"/>
          <p:cNvSpPr>
            <a:spLocks noGrp="1"/>
          </p:cNvSpPr>
          <p:nvPr>
            <p:ph type="title"/>
          </p:nvPr>
        </p:nvSpPr>
        <p:spPr/>
        <p:txBody>
          <a:bodyPr/>
          <a:lstStyle/>
          <a:p>
            <a:r>
              <a:rPr lang="zh-CN" altLang="en-US" dirty="0" smtClean="0"/>
              <a:t>半导体二极管</a:t>
            </a:r>
            <a:endParaRPr lang="en-US" altLang="zh-CN" dirty="0"/>
          </a:p>
        </p:txBody>
      </p:sp>
      <p:sp>
        <p:nvSpPr>
          <p:cNvPr id="4" name="内容占位符 3"/>
          <p:cNvSpPr>
            <a:spLocks noGrp="1"/>
          </p:cNvSpPr>
          <p:nvPr>
            <p:ph idx="1"/>
          </p:nvPr>
        </p:nvSpPr>
        <p:spPr>
          <a:xfrm>
            <a:off x="457200" y="1556792"/>
            <a:ext cx="5050904" cy="4569371"/>
          </a:xfrm>
        </p:spPr>
        <p:txBody>
          <a:bodyPr/>
          <a:lstStyle/>
          <a:p>
            <a:r>
              <a:rPr lang="zh-CN" altLang="en-US" b="1" dirty="0"/>
              <a:t>开关</a:t>
            </a:r>
            <a:r>
              <a:rPr lang="zh-CN" altLang="en-US" b="1" dirty="0" smtClean="0"/>
              <a:t>特性</a:t>
            </a:r>
            <a:endParaRPr lang="en-US" altLang="zh-CN" b="1" dirty="0" smtClean="0"/>
          </a:p>
          <a:p>
            <a:pPr lvl="1"/>
            <a:r>
              <a:rPr lang="zh-CN" altLang="en-US" dirty="0" smtClean="0"/>
              <a:t>二极管的伏安特性曲线</a:t>
            </a:r>
            <a:endParaRPr lang="en-US" altLang="zh-CN" dirty="0" smtClean="0"/>
          </a:p>
          <a:p>
            <a:pPr lvl="1"/>
            <a:endParaRPr lang="en-US" altLang="zh-CN" sz="300" dirty="0" smtClean="0"/>
          </a:p>
          <a:p>
            <a:pPr lvl="1"/>
            <a:r>
              <a:rPr lang="zh-CN" altLang="en-US" dirty="0" smtClean="0"/>
              <a:t>实际的半导体二极管，反向电阻不是无穷大，正向电阻也不是</a:t>
            </a:r>
            <a:r>
              <a:rPr lang="en-US" altLang="zh-CN" dirty="0" smtClean="0"/>
              <a:t>0</a:t>
            </a:r>
          </a:p>
          <a:p>
            <a:pPr lvl="1"/>
            <a:endParaRPr lang="en-US" altLang="zh-CN" sz="1000" dirty="0"/>
          </a:p>
          <a:p>
            <a:pPr lvl="1"/>
            <a:r>
              <a:rPr lang="zh-CN" altLang="en-US" dirty="0" smtClean="0"/>
              <a:t>电压和电流之间是</a:t>
            </a:r>
            <a:r>
              <a:rPr lang="zh-CN" altLang="en-US" dirty="0" smtClean="0">
                <a:solidFill>
                  <a:srgbClr val="FF0000"/>
                </a:solidFill>
              </a:rPr>
              <a:t>非线性关系</a:t>
            </a:r>
            <a:endParaRPr lang="en-US" altLang="zh-CN" dirty="0" smtClean="0">
              <a:solidFill>
                <a:srgbClr val="FF0000"/>
              </a:solidFill>
            </a:endParaRPr>
          </a:p>
          <a:p>
            <a:pPr marL="457200" lvl="1" indent="0">
              <a:buNone/>
            </a:pPr>
            <a:endParaRPr lang="en-US" altLang="zh-CN" dirty="0" smtClean="0"/>
          </a:p>
        </p:txBody>
      </p:sp>
    </p:spTree>
    <p:extLst>
      <p:ext uri="{BB962C8B-B14F-4D97-AF65-F5344CB8AC3E}">
        <p14:creationId xmlns:p14="http://schemas.microsoft.com/office/powerpoint/2010/main" xmlns="" val="268015187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半导体二极管</a:t>
            </a:r>
            <a:endParaRPr lang="en-US" altLang="zh-CN" dirty="0"/>
          </a:p>
        </p:txBody>
      </p:sp>
      <p:sp>
        <p:nvSpPr>
          <p:cNvPr id="4" name="内容占位符 3"/>
          <p:cNvSpPr>
            <a:spLocks noGrp="1"/>
          </p:cNvSpPr>
          <p:nvPr>
            <p:ph idx="1"/>
          </p:nvPr>
        </p:nvSpPr>
        <p:spPr/>
        <p:txBody>
          <a:bodyPr/>
          <a:lstStyle/>
          <a:p>
            <a:r>
              <a:rPr lang="zh-CN" altLang="en-US" b="1" dirty="0" smtClean="0"/>
              <a:t>二极管与门</a:t>
            </a:r>
            <a:endParaRPr lang="en-US" altLang="zh-CN" b="1" dirty="0" smtClean="0"/>
          </a:p>
        </p:txBody>
      </p:sp>
      <p:sp>
        <p:nvSpPr>
          <p:cNvPr id="5" name="TextBox 4"/>
          <p:cNvSpPr txBox="1"/>
          <p:nvPr/>
        </p:nvSpPr>
        <p:spPr>
          <a:xfrm>
            <a:off x="5220072" y="2968362"/>
            <a:ext cx="3579410" cy="3416320"/>
          </a:xfrm>
          <a:prstGeom prst="rect">
            <a:avLst/>
          </a:prstGeom>
          <a:noFill/>
        </p:spPr>
        <p:txBody>
          <a:bodyPr wrap="square" rtlCol="0">
            <a:spAutoFit/>
          </a:bodyPr>
          <a:lstStyle/>
          <a:p>
            <a:r>
              <a:rPr lang="zh-CN" altLang="en-US" sz="2400" dirty="0">
                <a:latin typeface="楷体" panose="02010609060101010101" pitchFamily="49" charset="-122"/>
                <a:ea typeface="楷体" panose="02010609060101010101" pitchFamily="49" charset="-122"/>
              </a:rPr>
              <a:t>设</a:t>
            </a:r>
            <a:r>
              <a:rPr lang="en-US" altLang="zh-CN" sz="2400" dirty="0">
                <a:latin typeface="楷体" panose="02010609060101010101" pitchFamily="49" charset="-122"/>
                <a:ea typeface="楷体" panose="02010609060101010101" pitchFamily="49" charset="-122"/>
              </a:rPr>
              <a:t>V</a:t>
            </a:r>
            <a:r>
              <a:rPr lang="en-US" altLang="zh-CN" sz="2400" baseline="-25000" dirty="0">
                <a:latin typeface="楷体" panose="02010609060101010101" pitchFamily="49" charset="-122"/>
                <a:ea typeface="楷体" panose="02010609060101010101" pitchFamily="49" charset="-122"/>
              </a:rPr>
              <a:t>CC</a:t>
            </a:r>
            <a:r>
              <a:rPr lang="en-US" altLang="zh-CN" sz="2400" dirty="0">
                <a:latin typeface="楷体" panose="02010609060101010101" pitchFamily="49" charset="-122"/>
                <a:ea typeface="楷体" panose="02010609060101010101" pitchFamily="49" charset="-122"/>
              </a:rPr>
              <a:t> = </a:t>
            </a:r>
            <a:r>
              <a:rPr lang="en-US" altLang="zh-CN" sz="2400" dirty="0" smtClean="0">
                <a:latin typeface="楷体" panose="02010609060101010101" pitchFamily="49" charset="-122"/>
                <a:ea typeface="楷体" panose="02010609060101010101" pitchFamily="49" charset="-122"/>
              </a:rPr>
              <a:t>5V</a:t>
            </a:r>
          </a:p>
          <a:p>
            <a:endParaRPr lang="en-US" altLang="zh-CN" sz="2400" dirty="0" smtClean="0">
              <a:latin typeface="楷体" panose="02010609060101010101" pitchFamily="49" charset="-122"/>
              <a:ea typeface="楷体" panose="02010609060101010101" pitchFamily="49" charset="-122"/>
            </a:endParaRPr>
          </a:p>
          <a:p>
            <a:r>
              <a:rPr lang="zh-CN" altLang="en-US" sz="2400" dirty="0" smtClean="0">
                <a:latin typeface="楷体" panose="02010609060101010101" pitchFamily="49" charset="-122"/>
                <a:ea typeface="楷体" panose="02010609060101010101" pitchFamily="49" charset="-122"/>
              </a:rPr>
              <a:t>输入</a:t>
            </a:r>
            <a:r>
              <a:rPr lang="zh-CN" altLang="en-US" sz="2400" dirty="0">
                <a:latin typeface="楷体" panose="02010609060101010101" pitchFamily="49" charset="-122"/>
                <a:ea typeface="楷体" panose="02010609060101010101" pitchFamily="49" charset="-122"/>
              </a:rPr>
              <a:t>端</a:t>
            </a:r>
            <a:r>
              <a:rPr lang="en-US" altLang="zh-CN" sz="2400" dirty="0" smtClean="0">
                <a:latin typeface="楷体" panose="02010609060101010101" pitchFamily="49" charset="-122"/>
                <a:ea typeface="楷体" panose="02010609060101010101" pitchFamily="49" charset="-122"/>
              </a:rPr>
              <a:t>A,B</a:t>
            </a:r>
            <a:r>
              <a:rPr lang="zh-CN" altLang="en-US" sz="2400" dirty="0" smtClean="0">
                <a:latin typeface="楷体" panose="02010609060101010101" pitchFamily="49" charset="-122"/>
                <a:ea typeface="楷体" panose="02010609060101010101" pitchFamily="49" charset="-122"/>
              </a:rPr>
              <a:t>的电平   </a:t>
            </a:r>
            <a:endParaRPr lang="en-US" altLang="zh-CN" sz="2400" dirty="0" smtClean="0">
              <a:latin typeface="楷体" panose="02010609060101010101" pitchFamily="49" charset="-122"/>
              <a:ea typeface="楷体" panose="02010609060101010101" pitchFamily="49" charset="-122"/>
            </a:endParaRPr>
          </a:p>
          <a:p>
            <a:r>
              <a:rPr lang="en-US" altLang="zh-CN" sz="2400" dirty="0" smtClean="0">
                <a:latin typeface="楷体" panose="02010609060101010101" pitchFamily="49" charset="-122"/>
                <a:ea typeface="楷体" panose="02010609060101010101" pitchFamily="49" charset="-122"/>
              </a:rPr>
              <a:t>V</a:t>
            </a:r>
            <a:r>
              <a:rPr lang="en-US" altLang="zh-CN" sz="2400" baseline="-25000" dirty="0" smtClean="0">
                <a:latin typeface="楷体" panose="02010609060101010101" pitchFamily="49" charset="-122"/>
                <a:ea typeface="楷体" panose="02010609060101010101" pitchFamily="49" charset="-122"/>
              </a:rPr>
              <a:t>IH </a:t>
            </a:r>
            <a:r>
              <a:rPr lang="en-US" altLang="zh-CN" sz="2400" dirty="0" smtClean="0">
                <a:latin typeface="楷体" panose="02010609060101010101" pitchFamily="49" charset="-122"/>
                <a:ea typeface="楷体" panose="02010609060101010101" pitchFamily="49" charset="-122"/>
              </a:rPr>
              <a:t>= 3V</a:t>
            </a:r>
            <a:endParaRPr lang="en-US" altLang="zh-CN" sz="2400" dirty="0">
              <a:latin typeface="楷体" panose="02010609060101010101" pitchFamily="49" charset="-122"/>
              <a:ea typeface="楷体" panose="02010609060101010101" pitchFamily="49" charset="-122"/>
            </a:endParaRPr>
          </a:p>
          <a:p>
            <a:r>
              <a:rPr lang="en-US" altLang="zh-CN" sz="2400" dirty="0" smtClean="0">
                <a:latin typeface="楷体" panose="02010609060101010101" pitchFamily="49" charset="-122"/>
                <a:ea typeface="楷体" panose="02010609060101010101" pitchFamily="49" charset="-122"/>
              </a:rPr>
              <a:t>V</a:t>
            </a:r>
            <a:r>
              <a:rPr lang="en-US" altLang="zh-CN" sz="2400" baseline="-25000" dirty="0" smtClean="0">
                <a:latin typeface="楷体" panose="02010609060101010101" pitchFamily="49" charset="-122"/>
                <a:ea typeface="楷体" panose="02010609060101010101" pitchFamily="49" charset="-122"/>
              </a:rPr>
              <a:t>IL </a:t>
            </a:r>
            <a:r>
              <a:rPr lang="en-US" altLang="zh-CN" sz="2400" dirty="0" smtClean="0">
                <a:latin typeface="楷体" panose="02010609060101010101" pitchFamily="49" charset="-122"/>
                <a:ea typeface="楷体" panose="02010609060101010101" pitchFamily="49" charset="-122"/>
              </a:rPr>
              <a:t>= 0V</a:t>
            </a:r>
          </a:p>
          <a:p>
            <a:endParaRPr lang="en-US" altLang="zh-CN" sz="2400" dirty="0">
              <a:latin typeface="楷体" panose="02010609060101010101" pitchFamily="49" charset="-122"/>
              <a:ea typeface="楷体" panose="02010609060101010101" pitchFamily="49" charset="-122"/>
            </a:endParaRPr>
          </a:p>
          <a:p>
            <a:r>
              <a:rPr lang="zh-CN" altLang="en-US" sz="2400" dirty="0" smtClean="0">
                <a:latin typeface="楷体" panose="02010609060101010101" pitchFamily="49" charset="-122"/>
                <a:ea typeface="楷体" panose="02010609060101010101" pitchFamily="49" charset="-122"/>
              </a:rPr>
              <a:t>二极管正向导通压降</a:t>
            </a:r>
            <a:endParaRPr lang="en-US" altLang="zh-CN" sz="2400" dirty="0" smtClean="0">
              <a:latin typeface="楷体" panose="02010609060101010101" pitchFamily="49" charset="-122"/>
              <a:ea typeface="楷体" panose="02010609060101010101" pitchFamily="49" charset="-122"/>
            </a:endParaRPr>
          </a:p>
          <a:p>
            <a:r>
              <a:rPr lang="en-US" altLang="zh-CN" sz="2400" dirty="0" smtClean="0">
                <a:latin typeface="楷体" panose="02010609060101010101" pitchFamily="49" charset="-122"/>
                <a:ea typeface="楷体" panose="02010609060101010101" pitchFamily="49" charset="-122"/>
              </a:rPr>
              <a:t>V</a:t>
            </a:r>
            <a:r>
              <a:rPr lang="en-US" altLang="zh-CN" sz="2400" baseline="-25000" dirty="0" smtClean="0">
                <a:latin typeface="楷体" panose="02010609060101010101" pitchFamily="49" charset="-122"/>
                <a:ea typeface="楷体" panose="02010609060101010101" pitchFamily="49" charset="-122"/>
              </a:rPr>
              <a:t>on </a:t>
            </a:r>
            <a:r>
              <a:rPr lang="en-US" altLang="zh-CN" sz="2400" dirty="0" smtClean="0">
                <a:latin typeface="楷体" panose="02010609060101010101" pitchFamily="49" charset="-122"/>
                <a:ea typeface="楷体" panose="02010609060101010101" pitchFamily="49" charset="-122"/>
              </a:rPr>
              <a:t>= 0.7V</a:t>
            </a:r>
            <a:endParaRPr lang="en-US" altLang="zh-CN"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pic>
        <p:nvPicPr>
          <p:cNvPr id="13107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199678" y="1800881"/>
            <a:ext cx="2783333" cy="95198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31076"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55577" y="2276872"/>
            <a:ext cx="3384376" cy="376110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77708321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半导体二极管</a:t>
            </a:r>
            <a:endParaRPr lang="en-US" altLang="zh-CN" dirty="0"/>
          </a:p>
        </p:txBody>
      </p:sp>
      <p:sp>
        <p:nvSpPr>
          <p:cNvPr id="4" name="内容占位符 3"/>
          <p:cNvSpPr>
            <a:spLocks noGrp="1"/>
          </p:cNvSpPr>
          <p:nvPr>
            <p:ph idx="1"/>
          </p:nvPr>
        </p:nvSpPr>
        <p:spPr/>
        <p:txBody>
          <a:bodyPr/>
          <a:lstStyle/>
          <a:p>
            <a:r>
              <a:rPr lang="zh-CN" altLang="en-US" b="1" dirty="0" smtClean="0"/>
              <a:t>二极管与门</a:t>
            </a:r>
            <a:endParaRPr lang="en-US" altLang="zh-CN" b="1" dirty="0" smtClean="0"/>
          </a:p>
        </p:txBody>
      </p:sp>
      <p:graphicFrame>
        <p:nvGraphicFramePr>
          <p:cNvPr id="7" name="Group 98"/>
          <p:cNvGraphicFramePr>
            <a:graphicFrameLocks noGrp="1"/>
          </p:cNvGraphicFramePr>
          <p:nvPr>
            <p:extLst>
              <p:ext uri="{D42A27DB-BD31-4B8C-83A1-F6EECF244321}">
                <p14:modId xmlns:p14="http://schemas.microsoft.com/office/powerpoint/2010/main" xmlns="" val="2082102052"/>
              </p:ext>
            </p:extLst>
          </p:nvPr>
        </p:nvGraphicFramePr>
        <p:xfrm>
          <a:off x="3482984" y="3212976"/>
          <a:ext cx="2303462" cy="1981200"/>
        </p:xfrm>
        <a:graphic>
          <a:graphicData uri="http://schemas.openxmlformats.org/drawingml/2006/table">
            <a:tbl>
              <a:tblPr>
                <a:tableStyleId>{C083E6E3-FA7D-4D7B-A595-EF9225AFEA82}</a:tableStyleId>
              </a:tblPr>
              <a:tblGrid>
                <a:gridCol w="768350">
                  <a:extLst>
                    <a:ext uri="{9D8B030D-6E8A-4147-A177-3AD203B41FA5}">
                      <a16:colId xmlns:a16="http://schemas.microsoft.com/office/drawing/2014/main" xmlns="" val="20000"/>
                    </a:ext>
                  </a:extLst>
                </a:gridCol>
                <a:gridCol w="671512">
                  <a:extLst>
                    <a:ext uri="{9D8B030D-6E8A-4147-A177-3AD203B41FA5}">
                      <a16:colId xmlns:a16="http://schemas.microsoft.com/office/drawing/2014/main" xmlns="" val="20001"/>
                    </a:ext>
                  </a:extLst>
                </a:gridCol>
                <a:gridCol w="863600">
                  <a:extLst>
                    <a:ext uri="{9D8B030D-6E8A-4147-A177-3AD203B41FA5}">
                      <a16:colId xmlns:a16="http://schemas.microsoft.com/office/drawing/2014/main" xmlns="" val="20002"/>
                    </a:ext>
                  </a:extLst>
                </a:gridCol>
              </a:tblGrid>
              <a:tr h="363538">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B</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Y</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extLst>
                  <a:ext uri="{0D108BD9-81ED-4DB2-BD59-A6C34878D82A}">
                    <a16:rowId xmlns:a16="http://schemas.microsoft.com/office/drawing/2014/main" xmlns="" val="10000"/>
                  </a:ext>
                </a:extLst>
              </a:tr>
              <a:tr h="363538">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0V</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0V</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0.7V</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extLst>
                  <a:ext uri="{0D108BD9-81ED-4DB2-BD59-A6C34878D82A}">
                    <a16:rowId xmlns:a16="http://schemas.microsoft.com/office/drawing/2014/main" xmlns="" val="10001"/>
                  </a:ext>
                </a:extLst>
              </a:tr>
              <a:tr h="361950">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0V</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3V</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0.7V</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extLst>
                  <a:ext uri="{0D108BD9-81ED-4DB2-BD59-A6C34878D82A}">
                    <a16:rowId xmlns:a16="http://schemas.microsoft.com/office/drawing/2014/main" xmlns="" val="10002"/>
                  </a:ext>
                </a:extLst>
              </a:tr>
              <a:tr h="363538">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3V</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0V</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0.7V</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extLst>
                  <a:ext uri="{0D108BD9-81ED-4DB2-BD59-A6C34878D82A}">
                    <a16:rowId xmlns:a16="http://schemas.microsoft.com/office/drawing/2014/main" xmlns="" val="10003"/>
                  </a:ext>
                </a:extLst>
              </a:tr>
              <a:tr h="363538">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3V</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3V</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3.7V</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extLst>
                  <a:ext uri="{0D108BD9-81ED-4DB2-BD59-A6C34878D82A}">
                    <a16:rowId xmlns:a16="http://schemas.microsoft.com/office/drawing/2014/main" xmlns="" val="10004"/>
                  </a:ext>
                </a:extLst>
              </a:tr>
            </a:tbl>
          </a:graphicData>
        </a:graphic>
      </p:graphicFrame>
      <p:graphicFrame>
        <p:nvGraphicFramePr>
          <p:cNvPr id="8" name="Group 99"/>
          <p:cNvGraphicFramePr>
            <a:graphicFrameLocks noGrp="1"/>
          </p:cNvGraphicFramePr>
          <p:nvPr>
            <p:extLst>
              <p:ext uri="{D42A27DB-BD31-4B8C-83A1-F6EECF244321}">
                <p14:modId xmlns:p14="http://schemas.microsoft.com/office/powerpoint/2010/main" xmlns="" val="1033681732"/>
              </p:ext>
            </p:extLst>
          </p:nvPr>
        </p:nvGraphicFramePr>
        <p:xfrm>
          <a:off x="6720071" y="3140968"/>
          <a:ext cx="2066771" cy="1981200"/>
        </p:xfrm>
        <a:graphic>
          <a:graphicData uri="http://schemas.openxmlformats.org/drawingml/2006/table">
            <a:tbl>
              <a:tblPr>
                <a:tableStyleId>{C083E6E3-FA7D-4D7B-A595-EF9225AFEA82}</a:tableStyleId>
              </a:tblPr>
              <a:tblGrid>
                <a:gridCol w="689399">
                  <a:extLst>
                    <a:ext uri="{9D8B030D-6E8A-4147-A177-3AD203B41FA5}">
                      <a16:colId xmlns:a16="http://schemas.microsoft.com/office/drawing/2014/main" xmlns="" val="20000"/>
                    </a:ext>
                  </a:extLst>
                </a:gridCol>
                <a:gridCol w="602511">
                  <a:extLst>
                    <a:ext uri="{9D8B030D-6E8A-4147-A177-3AD203B41FA5}">
                      <a16:colId xmlns:a16="http://schemas.microsoft.com/office/drawing/2014/main" xmlns="" val="20001"/>
                    </a:ext>
                  </a:extLst>
                </a:gridCol>
                <a:gridCol w="774861">
                  <a:extLst>
                    <a:ext uri="{9D8B030D-6E8A-4147-A177-3AD203B41FA5}">
                      <a16:colId xmlns:a16="http://schemas.microsoft.com/office/drawing/2014/main" xmlns="" val="20002"/>
                    </a:ext>
                  </a:extLst>
                </a:gridCol>
              </a:tblGrid>
              <a:tr h="363538">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B</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Y</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extLst>
                  <a:ext uri="{0D108BD9-81ED-4DB2-BD59-A6C34878D82A}">
                    <a16:rowId xmlns:a16="http://schemas.microsoft.com/office/drawing/2014/main" xmlns="" val="10000"/>
                  </a:ext>
                </a:extLst>
              </a:tr>
              <a:tr h="363538">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0</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0</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0</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extLst>
                  <a:ext uri="{0D108BD9-81ED-4DB2-BD59-A6C34878D82A}">
                    <a16:rowId xmlns:a16="http://schemas.microsoft.com/office/drawing/2014/main" xmlns="" val="10001"/>
                  </a:ext>
                </a:extLst>
              </a:tr>
              <a:tr h="361950">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0</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0</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extLst>
                  <a:ext uri="{0D108BD9-81ED-4DB2-BD59-A6C34878D82A}">
                    <a16:rowId xmlns:a16="http://schemas.microsoft.com/office/drawing/2014/main" xmlns="" val="10002"/>
                  </a:ext>
                </a:extLst>
              </a:tr>
              <a:tr h="363538">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1</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0</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0</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extLst>
                  <a:ext uri="{0D108BD9-81ED-4DB2-BD59-A6C34878D82A}">
                    <a16:rowId xmlns:a16="http://schemas.microsoft.com/office/drawing/2014/main" xmlns="" val="10003"/>
                  </a:ext>
                </a:extLst>
              </a:tr>
              <a:tr h="363538">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extLst>
                  <a:ext uri="{0D108BD9-81ED-4DB2-BD59-A6C34878D82A}">
                    <a16:rowId xmlns:a16="http://schemas.microsoft.com/office/drawing/2014/main" xmlns="" val="10004"/>
                  </a:ext>
                </a:extLst>
              </a:tr>
            </a:tbl>
          </a:graphicData>
        </a:graphic>
      </p:graphicFrame>
      <p:sp>
        <p:nvSpPr>
          <p:cNvPr id="9" name="Text Box 133"/>
          <p:cNvSpPr txBox="1">
            <a:spLocks noChangeArrowheads="1"/>
          </p:cNvSpPr>
          <p:nvPr/>
        </p:nvSpPr>
        <p:spPr bwMode="auto">
          <a:xfrm>
            <a:off x="3291047" y="2636912"/>
            <a:ext cx="235252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2400" dirty="0" smtClean="0">
                <a:latin typeface="楷体" panose="02010609060101010101" pitchFamily="49" charset="-122"/>
                <a:ea typeface="楷体" panose="02010609060101010101" pitchFamily="49" charset="-122"/>
              </a:rPr>
              <a:t>逻辑电平</a:t>
            </a:r>
            <a:endParaRPr lang="en-US" altLang="zh-CN" sz="2400" dirty="0">
              <a:latin typeface="楷体" panose="02010609060101010101" pitchFamily="49" charset="-122"/>
              <a:ea typeface="楷体" panose="02010609060101010101" pitchFamily="49" charset="-122"/>
            </a:endParaRPr>
          </a:p>
        </p:txBody>
      </p:sp>
      <p:sp>
        <p:nvSpPr>
          <p:cNvPr id="11" name="Text Box 134"/>
          <p:cNvSpPr txBox="1">
            <a:spLocks noChangeArrowheads="1"/>
          </p:cNvSpPr>
          <p:nvPr/>
        </p:nvSpPr>
        <p:spPr bwMode="auto">
          <a:xfrm>
            <a:off x="2428860" y="5929330"/>
            <a:ext cx="22085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smtClean="0">
                <a:latin typeface="楷体" panose="02010609060101010101" pitchFamily="49" charset="-122"/>
                <a:ea typeface="楷体" panose="02010609060101010101" pitchFamily="49" charset="-122"/>
              </a:rPr>
              <a:t>0.7V</a:t>
            </a:r>
            <a:r>
              <a:rPr lang="zh-CN" altLang="en-US" sz="2000" dirty="0" smtClean="0">
                <a:latin typeface="楷体" panose="02010609060101010101" pitchFamily="49" charset="-122"/>
                <a:ea typeface="楷体" panose="02010609060101010101" pitchFamily="49" charset="-122"/>
              </a:rPr>
              <a:t>以下为 </a:t>
            </a:r>
            <a:r>
              <a:rPr lang="en-US" altLang="zh-CN" sz="2000" dirty="0" smtClean="0">
                <a:latin typeface="楷体" panose="02010609060101010101" pitchFamily="49" charset="-122"/>
                <a:ea typeface="楷体" panose="02010609060101010101" pitchFamily="49" charset="-122"/>
              </a:rPr>
              <a:t>0</a:t>
            </a:r>
            <a:endParaRPr lang="en-US" altLang="zh-CN" sz="2000" dirty="0">
              <a:latin typeface="楷体" panose="02010609060101010101" pitchFamily="49" charset="-122"/>
              <a:ea typeface="楷体" panose="02010609060101010101" pitchFamily="49" charset="-122"/>
            </a:endParaRPr>
          </a:p>
        </p:txBody>
      </p:sp>
      <p:cxnSp>
        <p:nvCxnSpPr>
          <p:cNvPr id="12" name="直接箭头连接符 11"/>
          <p:cNvCxnSpPr/>
          <p:nvPr/>
        </p:nvCxnSpPr>
        <p:spPr bwMode="auto">
          <a:xfrm>
            <a:off x="6000760" y="4357694"/>
            <a:ext cx="642374" cy="741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13" name="Text Box 133"/>
          <p:cNvSpPr txBox="1">
            <a:spLocks noChangeArrowheads="1"/>
          </p:cNvSpPr>
          <p:nvPr/>
        </p:nvSpPr>
        <p:spPr bwMode="auto">
          <a:xfrm>
            <a:off x="2357422" y="5500702"/>
            <a:ext cx="235252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dirty="0">
                <a:latin typeface="楷体" panose="02010609060101010101" pitchFamily="49" charset="-122"/>
                <a:ea typeface="楷体" panose="02010609060101010101" pitchFamily="49" charset="-122"/>
              </a:rPr>
              <a:t>规定</a:t>
            </a:r>
            <a:r>
              <a:rPr lang="en-US" altLang="zh-CN" sz="2000" dirty="0" smtClean="0">
                <a:latin typeface="楷体" panose="02010609060101010101" pitchFamily="49" charset="-122"/>
                <a:ea typeface="楷体" panose="02010609060101010101" pitchFamily="49" charset="-122"/>
              </a:rPr>
              <a:t>3V</a:t>
            </a:r>
            <a:r>
              <a:rPr lang="zh-CN" altLang="en-US" sz="2000" dirty="0" smtClean="0">
                <a:latin typeface="楷体" panose="02010609060101010101" pitchFamily="49" charset="-122"/>
                <a:ea typeface="楷体" panose="02010609060101010101" pitchFamily="49" charset="-122"/>
              </a:rPr>
              <a:t>以上为 </a:t>
            </a:r>
            <a:r>
              <a:rPr lang="en-US" altLang="zh-CN" sz="2000" dirty="0" smtClean="0">
                <a:latin typeface="楷体" panose="02010609060101010101" pitchFamily="49" charset="-122"/>
                <a:ea typeface="楷体" panose="02010609060101010101" pitchFamily="49" charset="-122"/>
              </a:rPr>
              <a:t>1</a:t>
            </a:r>
            <a:endParaRPr lang="en-US" altLang="zh-CN" sz="2000" dirty="0">
              <a:latin typeface="楷体" panose="02010609060101010101" pitchFamily="49" charset="-122"/>
              <a:ea typeface="楷体" panose="02010609060101010101" pitchFamily="49" charset="-122"/>
            </a:endParaRPr>
          </a:p>
        </p:txBody>
      </p:sp>
      <p:sp>
        <p:nvSpPr>
          <p:cNvPr id="14" name="Text Box 133"/>
          <p:cNvSpPr txBox="1">
            <a:spLocks noChangeArrowheads="1"/>
          </p:cNvSpPr>
          <p:nvPr/>
        </p:nvSpPr>
        <p:spPr bwMode="auto">
          <a:xfrm>
            <a:off x="6720071" y="2625283"/>
            <a:ext cx="235252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dirty="0" smtClean="0">
                <a:latin typeface="楷体" panose="02010609060101010101" pitchFamily="49" charset="-122"/>
                <a:ea typeface="楷体" panose="02010609060101010101" pitchFamily="49" charset="-122"/>
              </a:rPr>
              <a:t>真值表</a:t>
            </a:r>
            <a:endParaRPr lang="en-US" altLang="zh-CN" sz="2400" dirty="0">
              <a:latin typeface="楷体" panose="02010609060101010101" pitchFamily="49" charset="-122"/>
              <a:ea typeface="楷体" panose="02010609060101010101"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2728510615"/>
              </p:ext>
            </p:extLst>
          </p:nvPr>
        </p:nvGraphicFramePr>
        <p:xfrm>
          <a:off x="4103126" y="2083946"/>
          <a:ext cx="1873250" cy="541337"/>
        </p:xfrm>
        <a:graphic>
          <a:graphicData uri="http://schemas.openxmlformats.org/presentationml/2006/ole">
            <p:oleObj spid="_x0000_s50274" name="公式" r:id="rId4" imgW="571252" imgH="165028" progId="Equation.3">
              <p:embed/>
            </p:oleObj>
          </a:graphicData>
        </a:graphic>
      </p:graphicFrame>
      <p:pic>
        <p:nvPicPr>
          <p:cNvPr id="15"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85720" y="2571744"/>
            <a:ext cx="2571768" cy="285804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16751821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半导体二极管</a:t>
            </a:r>
            <a:endParaRPr lang="en-US" altLang="zh-CN" dirty="0"/>
          </a:p>
        </p:txBody>
      </p:sp>
      <p:sp>
        <p:nvSpPr>
          <p:cNvPr id="4" name="内容占位符 3"/>
          <p:cNvSpPr>
            <a:spLocks noGrp="1"/>
          </p:cNvSpPr>
          <p:nvPr>
            <p:ph idx="1"/>
          </p:nvPr>
        </p:nvSpPr>
        <p:spPr/>
        <p:txBody>
          <a:bodyPr/>
          <a:lstStyle/>
          <a:p>
            <a:r>
              <a:rPr lang="zh-CN" altLang="en-US" b="1" dirty="0" smtClean="0"/>
              <a:t>二极管或门</a:t>
            </a:r>
            <a:endParaRPr lang="en-US" altLang="zh-CN" b="1" dirty="0" smtClean="0"/>
          </a:p>
        </p:txBody>
      </p:sp>
      <p:sp>
        <p:nvSpPr>
          <p:cNvPr id="5" name="TextBox 4"/>
          <p:cNvSpPr txBox="1"/>
          <p:nvPr/>
        </p:nvSpPr>
        <p:spPr>
          <a:xfrm>
            <a:off x="5340785" y="2852936"/>
            <a:ext cx="3416320" cy="3416320"/>
          </a:xfrm>
          <a:prstGeom prst="rect">
            <a:avLst/>
          </a:prstGeom>
          <a:noFill/>
        </p:spPr>
        <p:txBody>
          <a:bodyPr wrap="none" rtlCol="0">
            <a:spAutoFit/>
          </a:bodyPr>
          <a:lstStyle/>
          <a:p>
            <a:r>
              <a:rPr lang="zh-CN" altLang="en-US" sz="2400" dirty="0">
                <a:latin typeface="楷体" panose="02010609060101010101" pitchFamily="49" charset="-122"/>
                <a:ea typeface="楷体" panose="02010609060101010101" pitchFamily="49" charset="-122"/>
              </a:rPr>
              <a:t>设</a:t>
            </a:r>
            <a:r>
              <a:rPr lang="en-US" altLang="zh-CN" sz="2400" dirty="0">
                <a:latin typeface="楷体" panose="02010609060101010101" pitchFamily="49" charset="-122"/>
                <a:ea typeface="楷体" panose="02010609060101010101" pitchFamily="49" charset="-122"/>
              </a:rPr>
              <a:t>V</a:t>
            </a:r>
            <a:r>
              <a:rPr lang="en-US" altLang="zh-CN" sz="2400" baseline="-25000" dirty="0">
                <a:latin typeface="楷体" panose="02010609060101010101" pitchFamily="49" charset="-122"/>
                <a:ea typeface="楷体" panose="02010609060101010101" pitchFamily="49" charset="-122"/>
              </a:rPr>
              <a:t>CC</a:t>
            </a:r>
            <a:r>
              <a:rPr lang="en-US" altLang="zh-CN" sz="2400" dirty="0">
                <a:latin typeface="楷体" panose="02010609060101010101" pitchFamily="49" charset="-122"/>
                <a:ea typeface="楷体" panose="02010609060101010101" pitchFamily="49" charset="-122"/>
              </a:rPr>
              <a:t> = </a:t>
            </a:r>
            <a:r>
              <a:rPr lang="en-US" altLang="zh-CN" sz="2400" dirty="0" smtClean="0">
                <a:latin typeface="楷体" panose="02010609060101010101" pitchFamily="49" charset="-122"/>
                <a:ea typeface="楷体" panose="02010609060101010101" pitchFamily="49" charset="-122"/>
              </a:rPr>
              <a:t>5V</a:t>
            </a:r>
          </a:p>
          <a:p>
            <a:endParaRPr lang="en-US" altLang="zh-CN" sz="2400" dirty="0">
              <a:latin typeface="楷体" panose="02010609060101010101" pitchFamily="49" charset="-122"/>
              <a:ea typeface="楷体" panose="02010609060101010101" pitchFamily="49" charset="-122"/>
            </a:endParaRPr>
          </a:p>
          <a:p>
            <a:r>
              <a:rPr lang="zh-CN" altLang="en-US" sz="2400" dirty="0" smtClean="0">
                <a:latin typeface="楷体" panose="02010609060101010101" pitchFamily="49" charset="-122"/>
                <a:ea typeface="楷体" panose="02010609060101010101" pitchFamily="49" charset="-122"/>
              </a:rPr>
              <a:t>输入端</a:t>
            </a:r>
            <a:r>
              <a:rPr lang="en-US" altLang="zh-CN" sz="2400" dirty="0" smtClean="0">
                <a:latin typeface="楷体" panose="02010609060101010101" pitchFamily="49" charset="-122"/>
                <a:ea typeface="楷体" panose="02010609060101010101" pitchFamily="49" charset="-122"/>
              </a:rPr>
              <a:t>A,B</a:t>
            </a:r>
            <a:r>
              <a:rPr lang="zh-CN" altLang="en-US" sz="2400" dirty="0" smtClean="0">
                <a:latin typeface="楷体" panose="02010609060101010101" pitchFamily="49" charset="-122"/>
                <a:ea typeface="楷体" panose="02010609060101010101" pitchFamily="49" charset="-122"/>
              </a:rPr>
              <a:t>的电压  </a:t>
            </a:r>
            <a:endParaRPr lang="en-US" altLang="zh-CN" sz="2400" dirty="0" smtClean="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en-US" altLang="zh-CN" sz="2400" dirty="0" smtClean="0">
                <a:latin typeface="楷体" panose="02010609060101010101" pitchFamily="49" charset="-122"/>
                <a:ea typeface="楷体" panose="02010609060101010101" pitchFamily="49" charset="-122"/>
              </a:rPr>
              <a:t>	V</a:t>
            </a:r>
            <a:r>
              <a:rPr lang="en-US" altLang="zh-CN" sz="2400" baseline="-25000" dirty="0" smtClean="0">
                <a:latin typeface="楷体" panose="02010609060101010101" pitchFamily="49" charset="-122"/>
                <a:ea typeface="楷体" panose="02010609060101010101" pitchFamily="49" charset="-122"/>
              </a:rPr>
              <a:t>IH </a:t>
            </a:r>
            <a:r>
              <a:rPr lang="en-US" altLang="zh-CN" sz="2400" dirty="0" smtClean="0">
                <a:latin typeface="楷体" panose="02010609060101010101" pitchFamily="49" charset="-122"/>
                <a:ea typeface="楷体" panose="02010609060101010101" pitchFamily="49" charset="-122"/>
              </a:rPr>
              <a:t>= 3V</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en-US" altLang="zh-CN" sz="2400" dirty="0" smtClean="0">
                <a:latin typeface="楷体" panose="02010609060101010101" pitchFamily="49" charset="-122"/>
                <a:ea typeface="楷体" panose="02010609060101010101" pitchFamily="49" charset="-122"/>
              </a:rPr>
              <a:t>V</a:t>
            </a:r>
            <a:r>
              <a:rPr lang="en-US" altLang="zh-CN" sz="2400" baseline="-25000" dirty="0" smtClean="0">
                <a:latin typeface="楷体" panose="02010609060101010101" pitchFamily="49" charset="-122"/>
                <a:ea typeface="楷体" panose="02010609060101010101" pitchFamily="49" charset="-122"/>
              </a:rPr>
              <a:t>IL </a:t>
            </a:r>
            <a:r>
              <a:rPr lang="en-US" altLang="zh-CN" sz="2400" dirty="0" smtClean="0">
                <a:latin typeface="楷体" panose="02010609060101010101" pitchFamily="49" charset="-122"/>
                <a:ea typeface="楷体" panose="02010609060101010101" pitchFamily="49" charset="-122"/>
              </a:rPr>
              <a:t>= 0V</a:t>
            </a:r>
          </a:p>
          <a:p>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二极管正向导通压降</a:t>
            </a:r>
            <a:endParaRPr lang="en-US" altLang="zh-CN" sz="2400" dirty="0">
              <a:latin typeface="楷体" panose="02010609060101010101" pitchFamily="49" charset="-122"/>
              <a:ea typeface="楷体" panose="02010609060101010101" pitchFamily="49" charset="-122"/>
            </a:endParaRPr>
          </a:p>
          <a:p>
            <a:r>
              <a:rPr lang="en-US" altLang="zh-CN" sz="2400" dirty="0" smtClean="0">
                <a:latin typeface="楷体" panose="02010609060101010101" pitchFamily="49" charset="-122"/>
                <a:ea typeface="楷体" panose="02010609060101010101" pitchFamily="49" charset="-122"/>
              </a:rPr>
              <a:t>		V</a:t>
            </a:r>
            <a:r>
              <a:rPr lang="en-US" altLang="zh-CN" sz="2400" baseline="-25000" dirty="0" smtClean="0">
                <a:latin typeface="楷体" panose="02010609060101010101" pitchFamily="49" charset="-122"/>
                <a:ea typeface="楷体" panose="02010609060101010101" pitchFamily="49" charset="-122"/>
              </a:rPr>
              <a:t>DF </a:t>
            </a:r>
            <a:r>
              <a:rPr lang="en-US" altLang="zh-CN" sz="2400" dirty="0" smtClean="0">
                <a:latin typeface="楷体" panose="02010609060101010101" pitchFamily="49" charset="-122"/>
                <a:ea typeface="楷体" panose="02010609060101010101" pitchFamily="49" charset="-122"/>
              </a:rPr>
              <a:t>= 0.7V</a:t>
            </a:r>
            <a:endParaRPr lang="en-US" altLang="zh-CN"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341312" y="1626423"/>
            <a:ext cx="2888447" cy="108642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928662" y="2571744"/>
            <a:ext cx="3679029" cy="3123398"/>
          </a:xfrm>
          <a:prstGeom prst="rect">
            <a:avLst/>
          </a:prstGeom>
        </p:spPr>
      </p:pic>
    </p:spTree>
    <p:extLst>
      <p:ext uri="{BB962C8B-B14F-4D97-AF65-F5344CB8AC3E}">
        <p14:creationId xmlns:p14="http://schemas.microsoft.com/office/powerpoint/2010/main" xmlns="" val="259581702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42844" y="2928934"/>
            <a:ext cx="2837566" cy="2409018"/>
          </a:xfrm>
          <a:prstGeom prst="rect">
            <a:avLst/>
          </a:prstGeom>
        </p:spPr>
      </p:pic>
      <p:sp>
        <p:nvSpPr>
          <p:cNvPr id="3" name="标题 2"/>
          <p:cNvSpPr>
            <a:spLocks noGrp="1"/>
          </p:cNvSpPr>
          <p:nvPr>
            <p:ph type="title"/>
          </p:nvPr>
        </p:nvSpPr>
        <p:spPr/>
        <p:txBody>
          <a:bodyPr/>
          <a:lstStyle/>
          <a:p>
            <a:r>
              <a:rPr lang="zh-CN" altLang="en-US" dirty="0" smtClean="0"/>
              <a:t>半导体二极管</a:t>
            </a:r>
            <a:endParaRPr lang="en-US" altLang="zh-CN" dirty="0"/>
          </a:p>
        </p:txBody>
      </p:sp>
      <p:sp>
        <p:nvSpPr>
          <p:cNvPr id="4" name="内容占位符 3"/>
          <p:cNvSpPr>
            <a:spLocks noGrp="1"/>
          </p:cNvSpPr>
          <p:nvPr>
            <p:ph idx="1"/>
          </p:nvPr>
        </p:nvSpPr>
        <p:spPr/>
        <p:txBody>
          <a:bodyPr/>
          <a:lstStyle/>
          <a:p>
            <a:r>
              <a:rPr lang="zh-CN" altLang="en-US" b="1" dirty="0" smtClean="0"/>
              <a:t>二极管或门</a:t>
            </a:r>
            <a:endParaRPr lang="en-US" altLang="zh-CN" b="1" dirty="0" smtClean="0"/>
          </a:p>
        </p:txBody>
      </p:sp>
      <p:sp>
        <p:nvSpPr>
          <p:cNvPr id="9" name="Text Box 133"/>
          <p:cNvSpPr txBox="1">
            <a:spLocks noChangeArrowheads="1"/>
          </p:cNvSpPr>
          <p:nvPr/>
        </p:nvSpPr>
        <p:spPr bwMode="auto">
          <a:xfrm>
            <a:off x="3219609" y="2636912"/>
            <a:ext cx="235252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2400" dirty="0" smtClean="0">
                <a:latin typeface="楷体" panose="02010609060101010101" pitchFamily="49" charset="-122"/>
                <a:ea typeface="楷体" panose="02010609060101010101" pitchFamily="49" charset="-122"/>
              </a:rPr>
              <a:t>逻辑电平</a:t>
            </a:r>
            <a:endParaRPr lang="en-US" altLang="zh-CN" sz="2400" dirty="0">
              <a:latin typeface="楷体" panose="02010609060101010101" pitchFamily="49" charset="-122"/>
              <a:ea typeface="楷体" panose="02010609060101010101" pitchFamily="49" charset="-122"/>
            </a:endParaRPr>
          </a:p>
        </p:txBody>
      </p:sp>
      <p:sp>
        <p:nvSpPr>
          <p:cNvPr id="11" name="Text Box 134"/>
          <p:cNvSpPr txBox="1">
            <a:spLocks noChangeArrowheads="1"/>
          </p:cNvSpPr>
          <p:nvPr/>
        </p:nvSpPr>
        <p:spPr bwMode="auto">
          <a:xfrm>
            <a:off x="3214678" y="6143644"/>
            <a:ext cx="220850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sz="2400" dirty="0" smtClean="0">
                <a:latin typeface="楷体" panose="02010609060101010101" pitchFamily="49" charset="-122"/>
                <a:ea typeface="楷体" panose="02010609060101010101" pitchFamily="49" charset="-122"/>
              </a:rPr>
              <a:t>0V </a:t>
            </a:r>
            <a:r>
              <a:rPr lang="zh-CN" altLang="en-US" sz="2400" dirty="0" smtClean="0">
                <a:latin typeface="楷体" panose="02010609060101010101" pitchFamily="49" charset="-122"/>
                <a:ea typeface="楷体" panose="02010609060101010101" pitchFamily="49" charset="-122"/>
              </a:rPr>
              <a:t>以下为 </a:t>
            </a:r>
            <a:r>
              <a:rPr lang="en-US" altLang="zh-CN" sz="2400" dirty="0" smtClean="0">
                <a:latin typeface="楷体" panose="02010609060101010101" pitchFamily="49" charset="-122"/>
                <a:ea typeface="楷体" panose="02010609060101010101" pitchFamily="49" charset="-122"/>
              </a:rPr>
              <a:t>0</a:t>
            </a:r>
            <a:endParaRPr lang="en-US" altLang="zh-CN" sz="2400" dirty="0">
              <a:latin typeface="楷体" panose="02010609060101010101" pitchFamily="49" charset="-122"/>
              <a:ea typeface="楷体" panose="02010609060101010101" pitchFamily="49" charset="-122"/>
            </a:endParaRPr>
          </a:p>
        </p:txBody>
      </p:sp>
      <p:cxnSp>
        <p:nvCxnSpPr>
          <p:cNvPr id="12" name="直接箭头连接符 11"/>
          <p:cNvCxnSpPr/>
          <p:nvPr/>
        </p:nvCxnSpPr>
        <p:spPr bwMode="auto">
          <a:xfrm>
            <a:off x="5643570" y="4286256"/>
            <a:ext cx="508616" cy="741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13" name="Text Box 133"/>
          <p:cNvSpPr txBox="1">
            <a:spLocks noChangeArrowheads="1"/>
          </p:cNvSpPr>
          <p:nvPr/>
        </p:nvSpPr>
        <p:spPr bwMode="auto">
          <a:xfrm>
            <a:off x="3286116" y="5786454"/>
            <a:ext cx="25922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2400" dirty="0" smtClean="0">
                <a:latin typeface="楷体" panose="02010609060101010101" pitchFamily="49" charset="-122"/>
                <a:ea typeface="楷体" panose="02010609060101010101" pitchFamily="49" charset="-122"/>
              </a:rPr>
              <a:t>规定</a:t>
            </a:r>
            <a:r>
              <a:rPr lang="en-US" altLang="zh-CN" sz="2400" dirty="0" smtClean="0">
                <a:latin typeface="楷体" panose="02010609060101010101" pitchFamily="49" charset="-122"/>
                <a:ea typeface="楷体" panose="02010609060101010101" pitchFamily="49" charset="-122"/>
              </a:rPr>
              <a:t>2.3V</a:t>
            </a:r>
            <a:r>
              <a:rPr lang="zh-CN" altLang="en-US" sz="2400" dirty="0" smtClean="0">
                <a:latin typeface="楷体" panose="02010609060101010101" pitchFamily="49" charset="-122"/>
                <a:ea typeface="楷体" panose="02010609060101010101" pitchFamily="49" charset="-122"/>
              </a:rPr>
              <a:t>以上</a:t>
            </a:r>
            <a:r>
              <a:rPr lang="zh-CN" altLang="en-US" sz="2400" dirty="0">
                <a:latin typeface="楷体" panose="02010609060101010101" pitchFamily="49" charset="-122"/>
                <a:ea typeface="楷体" panose="02010609060101010101" pitchFamily="49" charset="-122"/>
              </a:rPr>
              <a:t>为</a:t>
            </a:r>
            <a:r>
              <a:rPr lang="en-US" altLang="zh-CN" sz="2400" dirty="0">
                <a:latin typeface="楷体" panose="02010609060101010101" pitchFamily="49" charset="-122"/>
                <a:ea typeface="楷体" panose="02010609060101010101" pitchFamily="49" charset="-122"/>
              </a:rPr>
              <a:t>1</a:t>
            </a:r>
          </a:p>
        </p:txBody>
      </p:sp>
      <p:sp>
        <p:nvSpPr>
          <p:cNvPr id="14" name="Text Box 133"/>
          <p:cNvSpPr txBox="1">
            <a:spLocks noChangeArrowheads="1"/>
          </p:cNvSpPr>
          <p:nvPr/>
        </p:nvSpPr>
        <p:spPr bwMode="auto">
          <a:xfrm>
            <a:off x="6228184" y="2625283"/>
            <a:ext cx="235252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dirty="0" smtClean="0">
                <a:latin typeface="楷体" panose="02010609060101010101" pitchFamily="49" charset="-122"/>
                <a:ea typeface="楷体" panose="02010609060101010101" pitchFamily="49" charset="-122"/>
              </a:rPr>
              <a:t>真值表</a:t>
            </a:r>
            <a:endParaRPr lang="en-US" altLang="zh-CN" sz="2400" dirty="0">
              <a:latin typeface="楷体" panose="02010609060101010101" pitchFamily="49" charset="-122"/>
              <a:ea typeface="楷体" panose="02010609060101010101" pitchFamily="49" charset="-122"/>
            </a:endParaRPr>
          </a:p>
        </p:txBody>
      </p:sp>
      <p:graphicFrame>
        <p:nvGraphicFramePr>
          <p:cNvPr id="15" name="Group 6"/>
          <p:cNvGraphicFramePr>
            <a:graphicFrameLocks noGrp="1"/>
          </p:cNvGraphicFramePr>
          <p:nvPr>
            <p:extLst>
              <p:ext uri="{D42A27DB-BD31-4B8C-83A1-F6EECF244321}">
                <p14:modId xmlns:p14="http://schemas.microsoft.com/office/powerpoint/2010/main" xmlns="" val="2829991941"/>
              </p:ext>
            </p:extLst>
          </p:nvPr>
        </p:nvGraphicFramePr>
        <p:xfrm>
          <a:off x="3219609" y="3222104"/>
          <a:ext cx="2303462" cy="2286000"/>
        </p:xfrm>
        <a:graphic>
          <a:graphicData uri="http://schemas.openxmlformats.org/drawingml/2006/table">
            <a:tbl>
              <a:tblPr>
                <a:tableStyleId>{5FD0F851-EC5A-4D38-B0AD-8093EC10F338}</a:tableStyleId>
              </a:tblPr>
              <a:tblGrid>
                <a:gridCol w="768350">
                  <a:extLst>
                    <a:ext uri="{9D8B030D-6E8A-4147-A177-3AD203B41FA5}">
                      <a16:colId xmlns:a16="http://schemas.microsoft.com/office/drawing/2014/main" xmlns="" val="20000"/>
                    </a:ext>
                  </a:extLst>
                </a:gridCol>
                <a:gridCol w="671512">
                  <a:extLst>
                    <a:ext uri="{9D8B030D-6E8A-4147-A177-3AD203B41FA5}">
                      <a16:colId xmlns:a16="http://schemas.microsoft.com/office/drawing/2014/main" xmlns="" val="20001"/>
                    </a:ext>
                  </a:extLst>
                </a:gridCol>
                <a:gridCol w="863600">
                  <a:extLst>
                    <a:ext uri="{9D8B030D-6E8A-4147-A177-3AD203B41FA5}">
                      <a16:colId xmlns:a16="http://schemas.microsoft.com/office/drawing/2014/main" xmlns="" val="20002"/>
                    </a:ext>
                  </a:extLst>
                </a:gridCol>
              </a:tblGrid>
              <a:tr h="363538">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effectLst/>
                        </a:rPr>
                        <a:t>A</a:t>
                      </a:r>
                      <a:endParaRPr kumimoji="0" lang="en-US" altLang="zh-CN" sz="24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effectLst/>
                        </a:rPr>
                        <a:t>B</a:t>
                      </a:r>
                      <a:endParaRPr kumimoji="0" lang="en-US" altLang="zh-CN" sz="24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effectLst/>
                        </a:rPr>
                        <a:t>Y</a:t>
                      </a:r>
                      <a:endParaRPr kumimoji="0" lang="en-US" altLang="zh-CN" sz="24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extLst>
                  <a:ext uri="{0D108BD9-81ED-4DB2-BD59-A6C34878D82A}">
                    <a16:rowId xmlns:a16="http://schemas.microsoft.com/office/drawing/2014/main" xmlns="" val="10000"/>
                  </a:ext>
                </a:extLst>
              </a:tr>
              <a:tr h="363538">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effectLst/>
                        </a:rPr>
                        <a:t>0V</a:t>
                      </a:r>
                      <a:endParaRPr kumimoji="0" lang="en-US" altLang="zh-CN" sz="24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effectLst/>
                        </a:rPr>
                        <a:t>0V</a:t>
                      </a:r>
                      <a:endParaRPr kumimoji="0" lang="en-US" altLang="zh-CN" sz="24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effectLst/>
                        </a:rPr>
                        <a:t>0V</a:t>
                      </a:r>
                      <a:endParaRPr kumimoji="0" lang="en-US" altLang="zh-CN" sz="24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extLst>
                  <a:ext uri="{0D108BD9-81ED-4DB2-BD59-A6C34878D82A}">
                    <a16:rowId xmlns:a16="http://schemas.microsoft.com/office/drawing/2014/main" xmlns="" val="10001"/>
                  </a:ext>
                </a:extLst>
              </a:tr>
              <a:tr h="361950">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effectLst/>
                        </a:rPr>
                        <a:t>0V</a:t>
                      </a:r>
                      <a:endParaRPr kumimoji="0" lang="en-US" altLang="zh-CN" sz="24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effectLst/>
                        </a:rPr>
                        <a:t>3V</a:t>
                      </a:r>
                      <a:endParaRPr kumimoji="0" lang="en-US" altLang="zh-CN" sz="24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effectLst/>
                        </a:rPr>
                        <a:t>2.3V</a:t>
                      </a:r>
                      <a:endParaRPr kumimoji="0" lang="en-US" altLang="zh-CN" sz="24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extLst>
                  <a:ext uri="{0D108BD9-81ED-4DB2-BD59-A6C34878D82A}">
                    <a16:rowId xmlns:a16="http://schemas.microsoft.com/office/drawing/2014/main" xmlns="" val="10002"/>
                  </a:ext>
                </a:extLst>
              </a:tr>
              <a:tr h="363538">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effectLst/>
                        </a:rPr>
                        <a:t>3V</a:t>
                      </a:r>
                      <a:endParaRPr kumimoji="0" lang="en-US" altLang="zh-CN" sz="24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effectLst/>
                        </a:rPr>
                        <a:t>0V</a:t>
                      </a:r>
                      <a:endParaRPr kumimoji="0" lang="en-US" altLang="zh-CN" sz="24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effectLst/>
                        </a:rPr>
                        <a:t>2.3V</a:t>
                      </a:r>
                      <a:endParaRPr kumimoji="0" lang="en-US" altLang="zh-CN" sz="24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extLst>
                  <a:ext uri="{0D108BD9-81ED-4DB2-BD59-A6C34878D82A}">
                    <a16:rowId xmlns:a16="http://schemas.microsoft.com/office/drawing/2014/main" xmlns="" val="10003"/>
                  </a:ext>
                </a:extLst>
              </a:tr>
              <a:tr h="363538">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effectLst/>
                        </a:rPr>
                        <a:t>3V</a:t>
                      </a:r>
                      <a:endParaRPr kumimoji="0" lang="en-US" altLang="zh-CN" sz="24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effectLst/>
                        </a:rPr>
                        <a:t>3V</a:t>
                      </a:r>
                      <a:endParaRPr kumimoji="0" lang="en-US" altLang="zh-CN" sz="24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effectLst/>
                        </a:rPr>
                        <a:t>2.3V</a:t>
                      </a:r>
                      <a:endParaRPr kumimoji="0" lang="en-US" altLang="zh-CN" sz="24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extLst>
                  <a:ext uri="{0D108BD9-81ED-4DB2-BD59-A6C34878D82A}">
                    <a16:rowId xmlns:a16="http://schemas.microsoft.com/office/drawing/2014/main" xmlns="" val="10004"/>
                  </a:ext>
                </a:extLst>
              </a:tr>
            </a:tbl>
          </a:graphicData>
        </a:graphic>
      </p:graphicFrame>
      <p:graphicFrame>
        <p:nvGraphicFramePr>
          <p:cNvPr id="16" name="Group 39"/>
          <p:cNvGraphicFramePr>
            <a:graphicFrameLocks noGrp="1"/>
          </p:cNvGraphicFramePr>
          <p:nvPr>
            <p:extLst>
              <p:ext uri="{D42A27DB-BD31-4B8C-83A1-F6EECF244321}">
                <p14:modId xmlns:p14="http://schemas.microsoft.com/office/powerpoint/2010/main" xmlns="" val="2464473367"/>
              </p:ext>
            </p:extLst>
          </p:nvPr>
        </p:nvGraphicFramePr>
        <p:xfrm>
          <a:off x="6228184" y="3222104"/>
          <a:ext cx="2303462" cy="2286000"/>
        </p:xfrm>
        <a:graphic>
          <a:graphicData uri="http://schemas.openxmlformats.org/drawingml/2006/table">
            <a:tbl>
              <a:tblPr>
                <a:tableStyleId>{5FD0F851-EC5A-4D38-B0AD-8093EC10F338}</a:tableStyleId>
              </a:tblPr>
              <a:tblGrid>
                <a:gridCol w="768350">
                  <a:extLst>
                    <a:ext uri="{9D8B030D-6E8A-4147-A177-3AD203B41FA5}">
                      <a16:colId xmlns:a16="http://schemas.microsoft.com/office/drawing/2014/main" xmlns="" val="20000"/>
                    </a:ext>
                  </a:extLst>
                </a:gridCol>
                <a:gridCol w="671512">
                  <a:extLst>
                    <a:ext uri="{9D8B030D-6E8A-4147-A177-3AD203B41FA5}">
                      <a16:colId xmlns:a16="http://schemas.microsoft.com/office/drawing/2014/main" xmlns="" val="20001"/>
                    </a:ext>
                  </a:extLst>
                </a:gridCol>
                <a:gridCol w="863600">
                  <a:extLst>
                    <a:ext uri="{9D8B030D-6E8A-4147-A177-3AD203B41FA5}">
                      <a16:colId xmlns:a16="http://schemas.microsoft.com/office/drawing/2014/main" xmlns="" val="20002"/>
                    </a:ext>
                  </a:extLst>
                </a:gridCol>
              </a:tblGrid>
              <a:tr h="363538">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effectLst/>
                        </a:rPr>
                        <a:t>A</a:t>
                      </a:r>
                      <a:endParaRPr kumimoji="0" lang="en-US" altLang="zh-CN" sz="24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effectLst/>
                        </a:rPr>
                        <a:t>B</a:t>
                      </a:r>
                      <a:endParaRPr kumimoji="0" lang="en-US" altLang="zh-CN" sz="24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effectLst/>
                        </a:rPr>
                        <a:t>Y</a:t>
                      </a:r>
                      <a:endParaRPr kumimoji="0" lang="en-US" altLang="zh-CN" sz="24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extLst>
                  <a:ext uri="{0D108BD9-81ED-4DB2-BD59-A6C34878D82A}">
                    <a16:rowId xmlns:a16="http://schemas.microsoft.com/office/drawing/2014/main" xmlns="" val="10000"/>
                  </a:ext>
                </a:extLst>
              </a:tr>
              <a:tr h="363538">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effectLst/>
                        </a:rPr>
                        <a:t>0</a:t>
                      </a:r>
                      <a:endParaRPr kumimoji="0" lang="en-US" altLang="zh-CN" sz="24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effectLst/>
                        </a:rPr>
                        <a:t>0</a:t>
                      </a:r>
                      <a:endParaRPr kumimoji="0" lang="en-US" altLang="zh-CN" sz="24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effectLst/>
                        </a:rPr>
                        <a:t>0</a:t>
                      </a:r>
                      <a:endParaRPr kumimoji="0" lang="en-US" altLang="zh-CN" sz="24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extLst>
                  <a:ext uri="{0D108BD9-81ED-4DB2-BD59-A6C34878D82A}">
                    <a16:rowId xmlns:a16="http://schemas.microsoft.com/office/drawing/2014/main" xmlns="" val="10001"/>
                  </a:ext>
                </a:extLst>
              </a:tr>
              <a:tr h="361950">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effectLst/>
                        </a:rPr>
                        <a:t>0</a:t>
                      </a:r>
                      <a:endParaRPr kumimoji="0" lang="en-US" altLang="zh-CN" sz="24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effectLst/>
                        </a:rPr>
                        <a:t>1</a:t>
                      </a:r>
                      <a:endParaRPr kumimoji="0" lang="en-US" altLang="zh-CN" sz="24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effectLst/>
                        </a:rPr>
                        <a:t>1</a:t>
                      </a:r>
                      <a:endParaRPr kumimoji="0" lang="en-US" altLang="zh-CN" sz="24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extLst>
                  <a:ext uri="{0D108BD9-81ED-4DB2-BD59-A6C34878D82A}">
                    <a16:rowId xmlns:a16="http://schemas.microsoft.com/office/drawing/2014/main" xmlns="" val="10002"/>
                  </a:ext>
                </a:extLst>
              </a:tr>
              <a:tr h="363538">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effectLst/>
                        </a:rPr>
                        <a:t>1</a:t>
                      </a:r>
                      <a:endParaRPr kumimoji="0" lang="en-US" altLang="zh-CN" sz="24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effectLst/>
                        </a:rPr>
                        <a:t>0</a:t>
                      </a:r>
                      <a:endParaRPr kumimoji="0" lang="en-US" altLang="zh-CN" sz="24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effectLst/>
                        </a:rPr>
                        <a:t>1</a:t>
                      </a:r>
                      <a:endParaRPr kumimoji="0" lang="en-US" altLang="zh-CN" sz="24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extLst>
                  <a:ext uri="{0D108BD9-81ED-4DB2-BD59-A6C34878D82A}">
                    <a16:rowId xmlns:a16="http://schemas.microsoft.com/office/drawing/2014/main" xmlns="" val="10003"/>
                  </a:ext>
                </a:extLst>
              </a:tr>
              <a:tr h="363538">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effectLst/>
                        </a:rPr>
                        <a:t>1</a:t>
                      </a:r>
                      <a:endParaRPr kumimoji="0" lang="en-US" altLang="zh-CN" sz="24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effectLst/>
                        </a:rPr>
                        <a:t>1</a:t>
                      </a:r>
                      <a:endParaRPr kumimoji="0" lang="en-US" altLang="zh-CN" sz="24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effectLst/>
                        </a:rPr>
                        <a:t>1</a:t>
                      </a:r>
                      <a:endParaRPr kumimoji="0" lang="en-US" altLang="zh-CN" sz="24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extLst>
                  <a:ext uri="{0D108BD9-81ED-4DB2-BD59-A6C34878D82A}">
                    <a16:rowId xmlns:a16="http://schemas.microsoft.com/office/drawing/2014/main" xmlns="" val="10004"/>
                  </a:ext>
                </a:extLst>
              </a:tr>
            </a:tbl>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xmlns="" val="1173526600"/>
              </p:ext>
            </p:extLst>
          </p:nvPr>
        </p:nvGraphicFramePr>
        <p:xfrm>
          <a:off x="3443612" y="2092400"/>
          <a:ext cx="2089150" cy="544512"/>
        </p:xfrm>
        <a:graphic>
          <a:graphicData uri="http://schemas.openxmlformats.org/presentationml/2006/ole">
            <p:oleObj spid="_x0000_s51297" name="公式" r:id="rId5" imgW="634449" imgH="164957" progId="Equation.3">
              <p:embed/>
            </p:oleObj>
          </a:graphicData>
        </a:graphic>
      </p:graphicFrame>
    </p:spTree>
    <p:extLst>
      <p:ext uri="{BB962C8B-B14F-4D97-AF65-F5344CB8AC3E}">
        <p14:creationId xmlns:p14="http://schemas.microsoft.com/office/powerpoint/2010/main" xmlns="" val="37924327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门电路</a:t>
            </a:r>
            <a:endParaRPr lang="zh-CN" altLang="en-US" dirty="0"/>
          </a:p>
        </p:txBody>
      </p:sp>
      <p:sp>
        <p:nvSpPr>
          <p:cNvPr id="4" name="内容占位符 3"/>
          <p:cNvSpPr>
            <a:spLocks noGrp="1"/>
          </p:cNvSpPr>
          <p:nvPr>
            <p:ph idx="1"/>
          </p:nvPr>
        </p:nvSpPr>
        <p:spPr/>
        <p:txBody>
          <a:bodyPr/>
          <a:lstStyle/>
          <a:p>
            <a:r>
              <a:rPr lang="zh-CN" altLang="en-US" dirty="0" smtClean="0"/>
              <a:t>半导体二极管</a:t>
            </a:r>
            <a:endParaRPr lang="en-US" altLang="zh-CN" dirty="0" smtClean="0"/>
          </a:p>
          <a:p>
            <a:r>
              <a:rPr lang="en-US" altLang="zh-CN" b="1" dirty="0" smtClean="0"/>
              <a:t>CMOS</a:t>
            </a:r>
            <a:r>
              <a:rPr lang="zh-CN" altLang="en-US" b="1" dirty="0" smtClean="0"/>
              <a:t>门电路</a:t>
            </a:r>
            <a:endParaRPr lang="en-US" altLang="zh-CN" b="1" dirty="0" smtClean="0"/>
          </a:p>
          <a:p>
            <a:r>
              <a:rPr lang="zh-CN" altLang="en-US" dirty="0" smtClean="0"/>
              <a:t>从沙子到芯片</a:t>
            </a:r>
            <a:endParaRPr lang="en-US" altLang="zh-CN" b="1" dirty="0" smtClean="0"/>
          </a:p>
        </p:txBody>
      </p:sp>
    </p:spTree>
    <p:extLst>
      <p:ext uri="{BB962C8B-B14F-4D97-AF65-F5344CB8AC3E}">
        <p14:creationId xmlns:p14="http://schemas.microsoft.com/office/powerpoint/2010/main" xmlns="" val="398270071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第三</a:t>
            </a:r>
            <a:r>
              <a:rPr lang="zh-CN" altLang="en-US" dirty="0" smtClean="0"/>
              <a:t>章 门电路</a:t>
            </a:r>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门电路</a:t>
            </a:r>
            <a:endParaRPr lang="en-US" altLang="zh-CN" dirty="0"/>
          </a:p>
        </p:txBody>
      </p:sp>
      <p:sp>
        <p:nvSpPr>
          <p:cNvPr id="4" name="内容占位符 3"/>
          <p:cNvSpPr>
            <a:spLocks noGrp="1"/>
          </p:cNvSpPr>
          <p:nvPr>
            <p:ph idx="1"/>
          </p:nvPr>
        </p:nvSpPr>
        <p:spPr/>
        <p:txBody>
          <a:bodyPr/>
          <a:lstStyle/>
          <a:p>
            <a:r>
              <a:rPr lang="en-US" altLang="zh-CN" b="1" dirty="0" smtClean="0"/>
              <a:t>MOS</a:t>
            </a:r>
            <a:r>
              <a:rPr lang="zh-CN" altLang="en-US" b="1" dirty="0" smtClean="0"/>
              <a:t>管</a:t>
            </a:r>
            <a:endParaRPr lang="en-US" altLang="zh-CN" b="1" dirty="0" smtClean="0"/>
          </a:p>
          <a:p>
            <a:r>
              <a:rPr lang="en-US" altLang="zh-CN" dirty="0" smtClean="0"/>
              <a:t>CMOS</a:t>
            </a:r>
            <a:r>
              <a:rPr lang="zh-CN" altLang="en-US" dirty="0" smtClean="0"/>
              <a:t>反相器</a:t>
            </a:r>
            <a:endParaRPr lang="en-US" altLang="zh-CN" dirty="0" smtClean="0"/>
          </a:p>
          <a:p>
            <a:r>
              <a:rPr lang="zh-CN" altLang="en-US" dirty="0" smtClean="0"/>
              <a:t>其他类型的</a:t>
            </a:r>
            <a:r>
              <a:rPr lang="en-US" altLang="zh-CN" dirty="0" smtClean="0"/>
              <a:t>CMOS</a:t>
            </a:r>
            <a:r>
              <a:rPr lang="zh-CN" altLang="en-US" dirty="0" smtClean="0"/>
              <a:t>门电路</a:t>
            </a:r>
            <a:endParaRPr lang="en-US" altLang="zh-CN" dirty="0" smtClean="0"/>
          </a:p>
          <a:p>
            <a:pPr marL="0" indent="0">
              <a:buNone/>
            </a:pPr>
            <a:endParaRPr lang="en-US" altLang="zh-CN" dirty="0" smtClean="0"/>
          </a:p>
        </p:txBody>
      </p:sp>
    </p:spTree>
    <p:extLst>
      <p:ext uri="{BB962C8B-B14F-4D97-AF65-F5344CB8AC3E}">
        <p14:creationId xmlns="" xmlns:p14="http://schemas.microsoft.com/office/powerpoint/2010/main" val="400858604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门电路</a:t>
            </a:r>
            <a:endParaRPr lang="en-US" altLang="zh-CN" dirty="0"/>
          </a:p>
        </p:txBody>
      </p:sp>
      <p:sp>
        <p:nvSpPr>
          <p:cNvPr id="4" name="内容占位符 3"/>
          <p:cNvSpPr>
            <a:spLocks noGrp="1"/>
          </p:cNvSpPr>
          <p:nvPr>
            <p:ph idx="1"/>
          </p:nvPr>
        </p:nvSpPr>
        <p:spPr/>
        <p:txBody>
          <a:bodyPr/>
          <a:lstStyle/>
          <a:p>
            <a:r>
              <a:rPr lang="en-US" altLang="zh-CN" dirty="0" smtClean="0"/>
              <a:t>MOS</a:t>
            </a:r>
            <a:r>
              <a:rPr lang="zh-CN" altLang="en-US" dirty="0" smtClean="0"/>
              <a:t>管</a:t>
            </a:r>
            <a:endParaRPr lang="en-US" altLang="zh-CN" dirty="0" smtClean="0"/>
          </a:p>
          <a:p>
            <a:pPr lvl="1"/>
            <a:r>
              <a:rPr lang="zh-CN" altLang="en-US" dirty="0" smtClean="0"/>
              <a:t>全称：金属</a:t>
            </a:r>
            <a:r>
              <a:rPr lang="en-US" altLang="zh-CN" dirty="0" smtClean="0"/>
              <a:t>-</a:t>
            </a:r>
            <a:r>
              <a:rPr lang="zh-CN" altLang="en-US" dirty="0" smtClean="0"/>
              <a:t>氧化物</a:t>
            </a:r>
            <a:r>
              <a:rPr lang="en-US" altLang="zh-CN" dirty="0" smtClean="0"/>
              <a:t>-</a:t>
            </a:r>
            <a:r>
              <a:rPr lang="zh-CN" altLang="en-US" dirty="0" smtClean="0"/>
              <a:t>半导体场效应晶体管</a:t>
            </a:r>
            <a:endParaRPr lang="en-US" altLang="zh-CN" dirty="0" smtClean="0"/>
          </a:p>
          <a:p>
            <a:pPr lvl="1"/>
            <a:endParaRPr lang="en-US" altLang="zh-CN" dirty="0"/>
          </a:p>
          <a:p>
            <a:pPr lvl="1"/>
            <a:endParaRPr lang="en-US" altLang="zh-CN" dirty="0" smtClean="0"/>
          </a:p>
          <a:p>
            <a:pPr lvl="1"/>
            <a:r>
              <a:rPr lang="zh-CN" altLang="en-US" dirty="0" smtClean="0"/>
              <a:t>四</a:t>
            </a:r>
            <a:r>
              <a:rPr lang="zh-CN" altLang="en-US" dirty="0"/>
              <a:t>种</a:t>
            </a:r>
            <a:r>
              <a:rPr lang="zh-CN" altLang="en-US" dirty="0" smtClean="0"/>
              <a:t>类型</a:t>
            </a:r>
            <a:endParaRPr lang="en-US" altLang="zh-CN" dirty="0" smtClean="0"/>
          </a:p>
          <a:p>
            <a:pPr lvl="2"/>
            <a:r>
              <a:rPr lang="en-US" altLang="zh-CN" b="1" u="sng" dirty="0"/>
              <a:t>N</a:t>
            </a:r>
            <a:r>
              <a:rPr lang="zh-CN" altLang="en-US" b="1" u="sng" dirty="0"/>
              <a:t>沟道</a:t>
            </a:r>
            <a:r>
              <a:rPr lang="zh-CN" altLang="en-US" b="1" u="sng" dirty="0" smtClean="0"/>
              <a:t>增强型  </a:t>
            </a:r>
            <a:r>
              <a:rPr lang="en-US" altLang="zh-CN" dirty="0" smtClean="0"/>
              <a:t>&amp;  P</a:t>
            </a:r>
            <a:r>
              <a:rPr lang="zh-CN" altLang="en-US" dirty="0" smtClean="0"/>
              <a:t>沟道</a:t>
            </a:r>
            <a:r>
              <a:rPr lang="zh-CN" altLang="en-US" dirty="0"/>
              <a:t>增强型</a:t>
            </a:r>
            <a:endParaRPr lang="en-US" altLang="zh-CN" dirty="0"/>
          </a:p>
          <a:p>
            <a:pPr lvl="2"/>
            <a:r>
              <a:rPr lang="en-US" altLang="zh-CN" dirty="0"/>
              <a:t>N</a:t>
            </a:r>
            <a:r>
              <a:rPr lang="zh-CN" altLang="en-US" dirty="0" smtClean="0"/>
              <a:t>沟道</a:t>
            </a:r>
            <a:r>
              <a:rPr lang="zh-CN" altLang="en-US" dirty="0"/>
              <a:t>耗尽</a:t>
            </a:r>
            <a:r>
              <a:rPr lang="zh-CN" altLang="en-US" dirty="0" smtClean="0"/>
              <a:t>型  </a:t>
            </a:r>
            <a:r>
              <a:rPr lang="en-US" altLang="zh-CN" dirty="0" smtClean="0"/>
              <a:t>&amp;  P</a:t>
            </a:r>
            <a:r>
              <a:rPr lang="zh-CN" altLang="en-US" dirty="0" smtClean="0"/>
              <a:t>沟道</a:t>
            </a:r>
            <a:r>
              <a:rPr lang="zh-CN" altLang="en-US" dirty="0"/>
              <a:t>耗尽</a:t>
            </a:r>
            <a:r>
              <a:rPr lang="zh-CN" altLang="en-US" dirty="0" smtClean="0"/>
              <a:t>型</a:t>
            </a:r>
            <a:endParaRPr lang="en-US" altLang="zh-CN" dirty="0"/>
          </a:p>
          <a:p>
            <a:pPr lvl="1"/>
            <a:endParaRPr lang="en-US" altLang="zh-CN" dirty="0" smtClean="0"/>
          </a:p>
          <a:p>
            <a:pPr lvl="2"/>
            <a:endParaRPr lang="en-US" altLang="zh-CN" dirty="0" smtClean="0"/>
          </a:p>
          <a:p>
            <a:pPr marL="0" indent="0">
              <a:buNone/>
            </a:pPr>
            <a:endParaRPr lang="en-US" altLang="zh-CN" dirty="0" smtClean="0"/>
          </a:p>
        </p:txBody>
      </p:sp>
      <p:sp>
        <p:nvSpPr>
          <p:cNvPr id="2" name="TextBox 1"/>
          <p:cNvSpPr txBox="1"/>
          <p:nvPr/>
        </p:nvSpPr>
        <p:spPr>
          <a:xfrm>
            <a:off x="323527" y="2708920"/>
            <a:ext cx="8371266" cy="523220"/>
          </a:xfrm>
          <a:prstGeom prst="rect">
            <a:avLst/>
          </a:prstGeom>
          <a:noFill/>
        </p:spPr>
        <p:txBody>
          <a:bodyPr wrap="none" rtlCol="0">
            <a:spAutoFit/>
          </a:bodyPr>
          <a:lstStyle/>
          <a:p>
            <a:pPr marL="0" lvl="1"/>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Metal-Oxide-Semiconductor Field-Effect Transistor</a:t>
            </a:r>
            <a:r>
              <a:rPr lang="zh-CN" altLang="en-US" sz="2800" dirty="0" smtClean="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207279206"/>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门电路</a:t>
            </a:r>
            <a:endParaRPr lang="en-US" altLang="zh-CN" dirty="0"/>
          </a:p>
        </p:txBody>
      </p:sp>
      <p:sp>
        <p:nvSpPr>
          <p:cNvPr id="4" name="内容占位符 3"/>
          <p:cNvSpPr>
            <a:spLocks noGrp="1"/>
          </p:cNvSpPr>
          <p:nvPr>
            <p:ph idx="1"/>
          </p:nvPr>
        </p:nvSpPr>
        <p:spPr>
          <a:xfrm>
            <a:off x="457200" y="1556793"/>
            <a:ext cx="8229600" cy="1372142"/>
          </a:xfrm>
        </p:spPr>
        <p:txBody>
          <a:bodyPr/>
          <a:lstStyle/>
          <a:p>
            <a:r>
              <a:rPr lang="en-US" altLang="zh-CN" dirty="0" smtClean="0"/>
              <a:t>MOS</a:t>
            </a:r>
            <a:r>
              <a:rPr lang="zh-CN" altLang="en-US" dirty="0" smtClean="0"/>
              <a:t>管的开关特性</a:t>
            </a:r>
            <a:endParaRPr lang="en-US" altLang="zh-CN" dirty="0" smtClean="0"/>
          </a:p>
          <a:p>
            <a:pPr lvl="1"/>
            <a:r>
              <a:rPr lang="zh-CN" altLang="en-US" dirty="0" smtClean="0"/>
              <a:t>结构和符号</a:t>
            </a:r>
            <a:endParaRPr lang="en-US" altLang="zh-CN" dirty="0" smtClean="0"/>
          </a:p>
          <a:p>
            <a:pPr marL="0" indent="0">
              <a:buNone/>
            </a:pPr>
            <a:endParaRPr lang="en-US" altLang="zh-CN" dirty="0" smtClean="0"/>
          </a:p>
        </p:txBody>
      </p:sp>
      <p:pic>
        <p:nvPicPr>
          <p:cNvPr id="5"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r="47214"/>
          <a:stretch>
            <a:fillRect/>
          </a:stretch>
        </p:blipFill>
        <p:spPr bwMode="auto">
          <a:xfrm>
            <a:off x="1928794" y="2857496"/>
            <a:ext cx="4102746" cy="2959100"/>
          </a:xfrm>
          <a:prstGeom prst="rect">
            <a:avLst/>
          </a:prstGeom>
          <a:noFill/>
          <a:extLst>
            <a:ext uri="{909E8E84-426E-40DD-AFC4-6F175D3DCCD1}">
              <a14:hiddenFill xmlns="" xmlns:a14="http://schemas.microsoft.com/office/drawing/2010/main">
                <a:solidFill>
                  <a:srgbClr val="FFFFFF"/>
                </a:solidFill>
              </a14:hiddenFill>
            </a:ext>
          </a:extLst>
        </p:spPr>
      </p:pic>
      <p:sp>
        <p:nvSpPr>
          <p:cNvPr id="18" name="TextBox 17"/>
          <p:cNvSpPr txBox="1"/>
          <p:nvPr/>
        </p:nvSpPr>
        <p:spPr>
          <a:xfrm>
            <a:off x="6072198" y="3357562"/>
            <a:ext cx="2214578" cy="400110"/>
          </a:xfrm>
          <a:prstGeom prst="rect">
            <a:avLst/>
          </a:prstGeom>
          <a:noFill/>
        </p:spPr>
        <p:txBody>
          <a:bodyPr wrap="square" rtlCol="0">
            <a:spAutoFit/>
          </a:bodyPr>
          <a:lstStyle/>
          <a:p>
            <a:r>
              <a:rPr lang="zh-CN" altLang="en-US" sz="2000" dirty="0" smtClean="0"/>
              <a:t>金属</a:t>
            </a:r>
            <a:r>
              <a:rPr lang="en-US" altLang="zh-CN" sz="2000" dirty="0" smtClean="0"/>
              <a:t>(</a:t>
            </a:r>
            <a:r>
              <a:rPr lang="en-US" altLang="zh-CN" sz="2000" dirty="0" smtClean="0">
                <a:solidFill>
                  <a:srgbClr val="FF0000"/>
                </a:solidFill>
              </a:rPr>
              <a:t>M</a:t>
            </a:r>
            <a:r>
              <a:rPr lang="en-US" altLang="zh-CN" sz="2000" dirty="0" smtClean="0"/>
              <a:t>etal)</a:t>
            </a:r>
            <a:endParaRPr lang="zh-CN" altLang="en-US" sz="2000" dirty="0"/>
          </a:p>
        </p:txBody>
      </p:sp>
      <p:sp>
        <p:nvSpPr>
          <p:cNvPr id="19" name="TextBox 18"/>
          <p:cNvSpPr txBox="1"/>
          <p:nvPr/>
        </p:nvSpPr>
        <p:spPr>
          <a:xfrm>
            <a:off x="6072199" y="3857628"/>
            <a:ext cx="2071701" cy="400110"/>
          </a:xfrm>
          <a:prstGeom prst="rect">
            <a:avLst/>
          </a:prstGeom>
          <a:noFill/>
        </p:spPr>
        <p:txBody>
          <a:bodyPr wrap="square" rtlCol="0">
            <a:spAutoFit/>
          </a:bodyPr>
          <a:lstStyle/>
          <a:p>
            <a:r>
              <a:rPr lang="zh-CN" altLang="en-US" sz="2000" dirty="0" smtClean="0"/>
              <a:t>氧化物</a:t>
            </a:r>
            <a:r>
              <a:rPr lang="en-US" altLang="zh-CN" sz="2000" dirty="0" smtClean="0"/>
              <a:t>(</a:t>
            </a:r>
            <a:r>
              <a:rPr lang="en-US" altLang="zh-CN" sz="2000" dirty="0" smtClean="0">
                <a:solidFill>
                  <a:srgbClr val="FF0000"/>
                </a:solidFill>
              </a:rPr>
              <a:t>O</a:t>
            </a:r>
            <a:r>
              <a:rPr lang="en-US" altLang="zh-CN" sz="2000" dirty="0" smtClean="0"/>
              <a:t>xide)</a:t>
            </a:r>
            <a:endParaRPr lang="zh-CN" altLang="en-US" sz="2000" dirty="0"/>
          </a:p>
        </p:txBody>
      </p:sp>
      <p:sp>
        <p:nvSpPr>
          <p:cNvPr id="20" name="TextBox 19"/>
          <p:cNvSpPr txBox="1"/>
          <p:nvPr/>
        </p:nvSpPr>
        <p:spPr>
          <a:xfrm>
            <a:off x="6072198" y="4416990"/>
            <a:ext cx="2786082" cy="400110"/>
          </a:xfrm>
          <a:prstGeom prst="rect">
            <a:avLst/>
          </a:prstGeom>
          <a:noFill/>
        </p:spPr>
        <p:txBody>
          <a:bodyPr wrap="square" rtlCol="0">
            <a:spAutoFit/>
          </a:bodyPr>
          <a:lstStyle/>
          <a:p>
            <a:r>
              <a:rPr lang="zh-CN" altLang="en-US" sz="2000" dirty="0" smtClean="0"/>
              <a:t>半导体</a:t>
            </a:r>
            <a:r>
              <a:rPr lang="en-US" altLang="zh-CN" sz="2000" dirty="0" smtClean="0"/>
              <a:t>(</a:t>
            </a:r>
            <a:r>
              <a:rPr lang="en-US" altLang="zh-CN" sz="2000" dirty="0" smtClean="0">
                <a:solidFill>
                  <a:srgbClr val="FF0000"/>
                </a:solidFill>
              </a:rPr>
              <a:t>S</a:t>
            </a:r>
            <a:r>
              <a:rPr lang="en-US" altLang="zh-CN" sz="2000" dirty="0" smtClean="0"/>
              <a:t>emiconductor)</a:t>
            </a:r>
            <a:endParaRPr lang="zh-CN" altLang="en-US" sz="2000" dirty="0"/>
          </a:p>
        </p:txBody>
      </p:sp>
      <p:sp>
        <p:nvSpPr>
          <p:cNvPr id="21" name="右大括号 20"/>
          <p:cNvSpPr/>
          <p:nvPr/>
        </p:nvSpPr>
        <p:spPr bwMode="auto">
          <a:xfrm>
            <a:off x="5031408" y="4071942"/>
            <a:ext cx="214314" cy="928694"/>
          </a:xfrm>
          <a:prstGeom prst="rightBrace">
            <a:avLst/>
          </a:prstGeom>
          <a:noFill/>
          <a:ln w="127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2" name="右大括号 21"/>
          <p:cNvSpPr/>
          <p:nvPr/>
        </p:nvSpPr>
        <p:spPr bwMode="auto">
          <a:xfrm>
            <a:off x="5031408" y="3929066"/>
            <a:ext cx="214314" cy="142876"/>
          </a:xfrm>
          <a:prstGeom prst="rightBrace">
            <a:avLst/>
          </a:prstGeom>
          <a:noFill/>
          <a:ln w="127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7" name="直接连接符 26"/>
          <p:cNvCxnSpPr>
            <a:endCxn id="18" idx="1"/>
          </p:cNvCxnSpPr>
          <p:nvPr/>
        </p:nvCxnSpPr>
        <p:spPr bwMode="auto">
          <a:xfrm flipV="1">
            <a:off x="4786314" y="3557617"/>
            <a:ext cx="1285884" cy="157136"/>
          </a:xfrm>
          <a:prstGeom prst="line">
            <a:avLst/>
          </a:prstGeom>
          <a:solidFill>
            <a:schemeClr val="accent1"/>
          </a:solidFill>
          <a:ln w="12700" cap="flat" cmpd="sng" algn="ctr">
            <a:solidFill>
              <a:srgbClr val="FF0000"/>
            </a:solidFill>
            <a:prstDash val="solid"/>
            <a:round/>
            <a:headEnd type="none" w="med" len="med"/>
            <a:tailEnd type="none" w="med" len="med"/>
          </a:ln>
          <a:effectLst/>
        </p:spPr>
      </p:cxnSp>
      <p:cxnSp>
        <p:nvCxnSpPr>
          <p:cNvPr id="34" name="直接连接符 33"/>
          <p:cNvCxnSpPr>
            <a:stCxn id="22" idx="1"/>
            <a:endCxn id="19" idx="1"/>
          </p:cNvCxnSpPr>
          <p:nvPr/>
        </p:nvCxnSpPr>
        <p:spPr bwMode="auto">
          <a:xfrm rot="10800000" flipH="1" flipV="1">
            <a:off x="5245721" y="4000503"/>
            <a:ext cx="826477" cy="57179"/>
          </a:xfrm>
          <a:prstGeom prst="line">
            <a:avLst/>
          </a:prstGeom>
          <a:solidFill>
            <a:schemeClr val="accent1"/>
          </a:solidFill>
          <a:ln w="12700" cap="flat" cmpd="sng" algn="ctr">
            <a:solidFill>
              <a:srgbClr val="FF0000"/>
            </a:solidFill>
            <a:prstDash val="solid"/>
            <a:round/>
            <a:headEnd type="none" w="med" len="med"/>
            <a:tailEnd type="none" w="med" len="med"/>
          </a:ln>
          <a:effectLst/>
        </p:spPr>
      </p:cxnSp>
      <p:cxnSp>
        <p:nvCxnSpPr>
          <p:cNvPr id="37" name="直接连接符 36"/>
          <p:cNvCxnSpPr>
            <a:stCxn id="21" idx="1"/>
            <a:endCxn id="20" idx="1"/>
          </p:cNvCxnSpPr>
          <p:nvPr/>
        </p:nvCxnSpPr>
        <p:spPr bwMode="auto">
          <a:xfrm rot="10800000" flipH="1" flipV="1">
            <a:off x="5245722" y="4536289"/>
            <a:ext cx="826476" cy="80756"/>
          </a:xfrm>
          <a:prstGeom prst="line">
            <a:avLst/>
          </a:prstGeom>
          <a:solidFill>
            <a:schemeClr val="accent1"/>
          </a:solidFill>
          <a:ln w="12700" cap="flat" cmpd="sng" algn="ctr">
            <a:solidFill>
              <a:srgbClr val="FF0000"/>
            </a:solidFill>
            <a:prstDash val="solid"/>
            <a:round/>
            <a:headEnd type="none" w="med" len="med"/>
            <a:tailEnd type="none" w="med" len="med"/>
          </a:ln>
          <a:effectLst/>
        </p:spPr>
      </p:cxnSp>
    </p:spTree>
    <p:extLst>
      <p:ext uri="{BB962C8B-B14F-4D97-AF65-F5344CB8AC3E}">
        <p14:creationId xmlns="" xmlns:p14="http://schemas.microsoft.com/office/powerpoint/2010/main" val="63869179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门电路</a:t>
            </a:r>
            <a:endParaRPr lang="en-US" altLang="zh-CN" dirty="0"/>
          </a:p>
        </p:txBody>
      </p:sp>
      <p:sp>
        <p:nvSpPr>
          <p:cNvPr id="4" name="内容占位符 3"/>
          <p:cNvSpPr>
            <a:spLocks noGrp="1"/>
          </p:cNvSpPr>
          <p:nvPr>
            <p:ph idx="1"/>
          </p:nvPr>
        </p:nvSpPr>
        <p:spPr/>
        <p:txBody>
          <a:bodyPr/>
          <a:lstStyle/>
          <a:p>
            <a:r>
              <a:rPr lang="en-US" altLang="zh-CN" dirty="0" smtClean="0"/>
              <a:t>MOS</a:t>
            </a:r>
            <a:r>
              <a:rPr lang="zh-CN" altLang="en-US" dirty="0" smtClean="0"/>
              <a:t>管的开关特性</a:t>
            </a:r>
            <a:endParaRPr lang="en-US" altLang="zh-CN" dirty="0" smtClean="0"/>
          </a:p>
          <a:p>
            <a:pPr lvl="1"/>
            <a:r>
              <a:rPr lang="zh-CN" altLang="en-US" dirty="0" smtClean="0"/>
              <a:t>结构和符号</a:t>
            </a:r>
            <a:endParaRPr lang="en-US" altLang="zh-CN" dirty="0" smtClean="0"/>
          </a:p>
          <a:p>
            <a:pPr marL="0" indent="0">
              <a:buNone/>
            </a:pPr>
            <a:endParaRPr lang="en-US" altLang="zh-CN" dirty="0" smtClean="0"/>
          </a:p>
        </p:txBody>
      </p:sp>
      <p:pic>
        <p:nvPicPr>
          <p:cNvPr id="5"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3568" y="3212976"/>
            <a:ext cx="7772400" cy="29591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p:cNvSpPr txBox="1"/>
          <p:nvPr/>
        </p:nvSpPr>
        <p:spPr>
          <a:xfrm>
            <a:off x="928662" y="2071678"/>
            <a:ext cx="7135287" cy="954107"/>
          </a:xfrm>
          <a:prstGeom prst="rect">
            <a:avLst/>
          </a:prstGeom>
          <a:solidFill>
            <a:schemeClr val="bg1"/>
          </a:solidFill>
        </p:spPr>
        <p:txBody>
          <a:bodyPr wrap="square" rtlCol="0">
            <a:spAutoFit/>
          </a:bodyPr>
          <a:lstStyle/>
          <a:p>
            <a:r>
              <a:rPr lang="en-US" altLang="zh-CN" sz="2800" b="1" dirty="0">
                <a:solidFill>
                  <a:srgbClr val="FF0000"/>
                </a:solidFill>
                <a:latin typeface="楷体" panose="02010609060101010101" pitchFamily="49" charset="-122"/>
                <a:ea typeface="楷体" panose="02010609060101010101" pitchFamily="49" charset="-122"/>
              </a:rPr>
              <a:t>S (Source)</a:t>
            </a:r>
            <a:r>
              <a:rPr lang="zh-CN" altLang="en-US" sz="2800" b="1" dirty="0">
                <a:solidFill>
                  <a:srgbClr val="FF0000"/>
                </a:solidFill>
                <a:latin typeface="楷体" panose="02010609060101010101" pitchFamily="49" charset="-122"/>
                <a:ea typeface="楷体" panose="02010609060101010101" pitchFamily="49" charset="-122"/>
              </a:rPr>
              <a:t>：</a:t>
            </a:r>
            <a:r>
              <a:rPr lang="zh-CN" altLang="en-US" sz="2800" b="1" dirty="0" smtClean="0">
                <a:solidFill>
                  <a:srgbClr val="FF0000"/>
                </a:solidFill>
                <a:latin typeface="楷体" panose="02010609060101010101" pitchFamily="49" charset="-122"/>
                <a:ea typeface="楷体" panose="02010609060101010101" pitchFamily="49" charset="-122"/>
              </a:rPr>
              <a:t>源极</a:t>
            </a:r>
            <a:r>
              <a:rPr lang="en-US" altLang="zh-CN" sz="2800" b="1" dirty="0" smtClean="0">
                <a:solidFill>
                  <a:srgbClr val="FF0000"/>
                </a:solidFill>
                <a:latin typeface="楷体" panose="02010609060101010101" pitchFamily="49" charset="-122"/>
                <a:ea typeface="楷体" panose="02010609060101010101" pitchFamily="49" charset="-122"/>
              </a:rPr>
              <a:t>	G </a:t>
            </a:r>
            <a:r>
              <a:rPr lang="en-US" altLang="zh-CN" sz="2800" b="1" dirty="0">
                <a:solidFill>
                  <a:srgbClr val="FF0000"/>
                </a:solidFill>
                <a:latin typeface="楷体" panose="02010609060101010101" pitchFamily="49" charset="-122"/>
                <a:ea typeface="楷体" panose="02010609060101010101" pitchFamily="49" charset="-122"/>
              </a:rPr>
              <a:t>(Gate)</a:t>
            </a:r>
            <a:r>
              <a:rPr lang="zh-CN" altLang="en-US" sz="2800" b="1" dirty="0">
                <a:solidFill>
                  <a:srgbClr val="FF0000"/>
                </a:solidFill>
                <a:latin typeface="楷体" panose="02010609060101010101" pitchFamily="49" charset="-122"/>
                <a:ea typeface="楷体" panose="02010609060101010101" pitchFamily="49" charset="-122"/>
              </a:rPr>
              <a:t>：栅极</a:t>
            </a:r>
          </a:p>
          <a:p>
            <a:r>
              <a:rPr lang="en-US" altLang="zh-CN" sz="2800" b="1" dirty="0">
                <a:solidFill>
                  <a:srgbClr val="FF0000"/>
                </a:solidFill>
                <a:latin typeface="楷体" panose="02010609060101010101" pitchFamily="49" charset="-122"/>
                <a:ea typeface="楷体" panose="02010609060101010101" pitchFamily="49" charset="-122"/>
              </a:rPr>
              <a:t>D (Drain)</a:t>
            </a:r>
            <a:r>
              <a:rPr lang="zh-CN" altLang="en-US" sz="2800" b="1" dirty="0">
                <a:solidFill>
                  <a:srgbClr val="FF0000"/>
                </a:solidFill>
                <a:latin typeface="楷体" panose="02010609060101010101" pitchFamily="49" charset="-122"/>
                <a:ea typeface="楷体" panose="02010609060101010101" pitchFamily="49" charset="-122"/>
              </a:rPr>
              <a:t>：</a:t>
            </a:r>
            <a:r>
              <a:rPr lang="zh-CN" altLang="en-US" sz="2800" b="1" dirty="0" smtClean="0">
                <a:solidFill>
                  <a:srgbClr val="FF0000"/>
                </a:solidFill>
                <a:latin typeface="楷体" panose="02010609060101010101" pitchFamily="49" charset="-122"/>
                <a:ea typeface="楷体" panose="02010609060101010101" pitchFamily="49" charset="-122"/>
              </a:rPr>
              <a:t>漏极 </a:t>
            </a:r>
            <a:r>
              <a:rPr lang="en-US" altLang="zh-CN" sz="2800" b="1" dirty="0" smtClean="0">
                <a:solidFill>
                  <a:srgbClr val="FF0000"/>
                </a:solidFill>
                <a:latin typeface="楷体" panose="02010609060101010101" pitchFamily="49" charset="-122"/>
                <a:ea typeface="楷体" panose="02010609060101010101" pitchFamily="49" charset="-122"/>
              </a:rPr>
              <a:t>	B(Substrate</a:t>
            </a:r>
            <a:r>
              <a:rPr lang="en-US" altLang="zh-CN" sz="2800" b="1" dirty="0">
                <a:solidFill>
                  <a:srgbClr val="FF0000"/>
                </a:solidFill>
                <a:latin typeface="楷体" panose="02010609060101010101" pitchFamily="49" charset="-122"/>
                <a:ea typeface="楷体" panose="02010609060101010101" pitchFamily="49" charset="-122"/>
              </a:rPr>
              <a:t>):</a:t>
            </a:r>
            <a:r>
              <a:rPr lang="zh-CN" altLang="en-US" sz="2800" b="1" dirty="0" smtClean="0">
                <a:solidFill>
                  <a:srgbClr val="FF0000"/>
                </a:solidFill>
                <a:latin typeface="楷体" panose="02010609060101010101" pitchFamily="49" charset="-122"/>
                <a:ea typeface="楷体" panose="02010609060101010101" pitchFamily="49" charset="-122"/>
              </a:rPr>
              <a:t>衬底</a:t>
            </a:r>
            <a:endParaRPr lang="zh-CN" altLang="en-US" sz="2800" b="1" dirty="0">
              <a:solidFill>
                <a:srgbClr val="FF0000"/>
              </a:solidFill>
              <a:latin typeface="楷体" panose="02010609060101010101" pitchFamily="49" charset="-122"/>
              <a:ea typeface="楷体" panose="02010609060101010101" pitchFamily="49" charset="-122"/>
            </a:endParaRPr>
          </a:p>
        </p:txBody>
      </p:sp>
      <p:sp>
        <p:nvSpPr>
          <p:cNvPr id="8" name="椭圆 7"/>
          <p:cNvSpPr/>
          <p:nvPr/>
        </p:nvSpPr>
        <p:spPr bwMode="auto">
          <a:xfrm>
            <a:off x="1785918" y="3000372"/>
            <a:ext cx="2357454" cy="500066"/>
          </a:xfrm>
          <a:prstGeom prst="ellipse">
            <a:avLst/>
          </a:prstGeom>
          <a:no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椭圆 8"/>
          <p:cNvSpPr/>
          <p:nvPr/>
        </p:nvSpPr>
        <p:spPr bwMode="auto">
          <a:xfrm>
            <a:off x="1938318" y="5500702"/>
            <a:ext cx="1204922" cy="500066"/>
          </a:xfrm>
          <a:prstGeom prst="ellipse">
            <a:avLst/>
          </a:prstGeom>
          <a:no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12" name="矩形 11"/>
          <p:cNvSpPr/>
          <p:nvPr/>
        </p:nvSpPr>
        <p:spPr bwMode="auto">
          <a:xfrm>
            <a:off x="2214546" y="4429132"/>
            <a:ext cx="857256" cy="28575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16" name="直接箭头连接符 15"/>
          <p:cNvCxnSpPr>
            <a:endCxn id="12" idx="2"/>
          </p:cNvCxnSpPr>
          <p:nvPr/>
        </p:nvCxnSpPr>
        <p:spPr bwMode="auto">
          <a:xfrm rot="10800000">
            <a:off x="2643174" y="4714884"/>
            <a:ext cx="1071570" cy="78581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7" name="TextBox 16"/>
          <p:cNvSpPr txBox="1"/>
          <p:nvPr/>
        </p:nvSpPr>
        <p:spPr>
          <a:xfrm>
            <a:off x="3428992" y="5500702"/>
            <a:ext cx="1785950" cy="646331"/>
          </a:xfrm>
          <a:prstGeom prst="rect">
            <a:avLst/>
          </a:prstGeom>
          <a:noFill/>
        </p:spPr>
        <p:txBody>
          <a:bodyPr wrap="square" rtlCol="0">
            <a:spAutoFit/>
          </a:bodyPr>
          <a:lstStyle/>
          <a:p>
            <a:r>
              <a:rPr lang="zh-CN" altLang="en-US" dirty="0" smtClean="0"/>
              <a:t>反型层，也叫导电沟道</a:t>
            </a:r>
            <a:endParaRPr lang="zh-CN" altLang="en-US" dirty="0"/>
          </a:p>
        </p:txBody>
      </p:sp>
      <p:cxnSp>
        <p:nvCxnSpPr>
          <p:cNvPr id="19" name="直接箭头连接符 18"/>
          <p:cNvCxnSpPr/>
          <p:nvPr/>
        </p:nvCxnSpPr>
        <p:spPr bwMode="auto">
          <a:xfrm flipV="1">
            <a:off x="1142976" y="4643446"/>
            <a:ext cx="714380" cy="42862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1" name="TextBox 20"/>
          <p:cNvSpPr txBox="1"/>
          <p:nvPr/>
        </p:nvSpPr>
        <p:spPr>
          <a:xfrm>
            <a:off x="428596" y="5072074"/>
            <a:ext cx="1428760" cy="646331"/>
          </a:xfrm>
          <a:prstGeom prst="rect">
            <a:avLst/>
          </a:prstGeom>
          <a:noFill/>
        </p:spPr>
        <p:txBody>
          <a:bodyPr wrap="square" rtlCol="0">
            <a:spAutoFit/>
          </a:bodyPr>
          <a:lstStyle/>
          <a:p>
            <a:r>
              <a:rPr lang="zh-CN" altLang="en-US" dirty="0" smtClean="0"/>
              <a:t>重掺杂</a:t>
            </a:r>
            <a:endParaRPr lang="en-US" altLang="zh-CN" dirty="0" smtClean="0"/>
          </a:p>
          <a:p>
            <a:r>
              <a:rPr lang="en-US" altLang="zh-CN" dirty="0" smtClean="0"/>
              <a:t>N</a:t>
            </a:r>
            <a:r>
              <a:rPr lang="zh-CN" altLang="en-US" dirty="0" smtClean="0"/>
              <a:t>型半导体</a:t>
            </a:r>
            <a:endParaRPr lang="zh-CN" altLang="en-US" dirty="0"/>
          </a:p>
        </p:txBody>
      </p:sp>
    </p:spTree>
    <p:extLst>
      <p:ext uri="{BB962C8B-B14F-4D97-AF65-F5344CB8AC3E}">
        <p14:creationId xmlns="" xmlns:p14="http://schemas.microsoft.com/office/powerpoint/2010/main" val="9455877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门电路</a:t>
            </a:r>
            <a:endParaRPr lang="en-US" altLang="zh-CN" dirty="0"/>
          </a:p>
        </p:txBody>
      </p:sp>
      <p:sp>
        <p:nvSpPr>
          <p:cNvPr id="4" name="内容占位符 3"/>
          <p:cNvSpPr>
            <a:spLocks noGrp="1"/>
          </p:cNvSpPr>
          <p:nvPr>
            <p:ph idx="1"/>
          </p:nvPr>
        </p:nvSpPr>
        <p:spPr>
          <a:xfrm>
            <a:off x="539552" y="1340768"/>
            <a:ext cx="8229600" cy="4569371"/>
          </a:xfrm>
        </p:spPr>
        <p:txBody>
          <a:bodyPr/>
          <a:lstStyle/>
          <a:p>
            <a:r>
              <a:rPr lang="en-US" altLang="zh-CN" dirty="0" smtClean="0"/>
              <a:t>MOS</a:t>
            </a:r>
            <a:r>
              <a:rPr lang="zh-CN" altLang="en-US" dirty="0" smtClean="0"/>
              <a:t>管的开关特性</a:t>
            </a:r>
            <a:endParaRPr lang="en-US" altLang="zh-CN" dirty="0" smtClean="0"/>
          </a:p>
          <a:p>
            <a:pPr lvl="1"/>
            <a:r>
              <a:rPr lang="zh-CN" altLang="en-US" dirty="0" smtClean="0"/>
              <a:t>工作原理</a:t>
            </a:r>
            <a:endParaRPr lang="en-US" altLang="zh-CN" dirty="0" smtClean="0"/>
          </a:p>
          <a:p>
            <a:pPr lvl="2"/>
            <a:r>
              <a:rPr lang="zh-CN" altLang="en-US" dirty="0" smtClean="0"/>
              <a:t>以</a:t>
            </a:r>
            <a:r>
              <a:rPr lang="en-US" altLang="zh-CN" dirty="0" smtClean="0"/>
              <a:t>N</a:t>
            </a:r>
            <a:r>
              <a:rPr lang="zh-CN" altLang="en-US" dirty="0" smtClean="0"/>
              <a:t>沟道增强型</a:t>
            </a:r>
            <a:r>
              <a:rPr lang="en-US" altLang="zh-CN" dirty="0" smtClean="0"/>
              <a:t>MOS</a:t>
            </a:r>
            <a:r>
              <a:rPr lang="zh-CN" altLang="en-US" dirty="0" smtClean="0"/>
              <a:t>管为例</a:t>
            </a:r>
            <a:endParaRPr lang="en-US" altLang="zh-CN" dirty="0" smtClean="0"/>
          </a:p>
          <a:p>
            <a:pPr lvl="1"/>
            <a:endParaRPr lang="en-US" altLang="zh-CN" dirty="0" smtClean="0"/>
          </a:p>
          <a:p>
            <a:pPr marL="0" indent="0">
              <a:buNone/>
            </a:pPr>
            <a:endParaRPr lang="en-US" altLang="zh-CN" dirty="0" smtClean="0"/>
          </a:p>
        </p:txBody>
      </p:sp>
      <mc:AlternateContent xmlns:mc="http://schemas.openxmlformats.org/markup-compatibility/2006">
        <mc:Choice xmlns="" xmlns:a14="http://schemas.microsoft.com/office/drawing/2010/main" Requires="a14">
          <p:sp>
            <p:nvSpPr>
              <p:cNvPr id="6" name="TextBox 5"/>
              <p:cNvSpPr txBox="1"/>
              <p:nvPr/>
            </p:nvSpPr>
            <p:spPr>
              <a:xfrm>
                <a:off x="4962368" y="2852936"/>
                <a:ext cx="4181632" cy="3752374"/>
              </a:xfrm>
              <a:prstGeom prst="rect">
                <a:avLst/>
              </a:prstGeom>
              <a:noFill/>
            </p:spPr>
            <p:txBody>
              <a:bodyPr wrap="square" rtlCol="0">
                <a:spAutoFit/>
              </a:bodyPr>
              <a:lstStyle/>
              <a:p>
                <a:pPr marL="342900" indent="-342900">
                  <a:buFont typeface="Arial" panose="020B0604020202020204" pitchFamily="34" charset="0"/>
                  <a:buChar char="•"/>
                </a:pPr>
                <a14:m>
                  <m:oMath xmlns:m="http://schemas.openxmlformats.org/officeDocument/2006/math">
                    <m:sSub>
                      <m:sSubPr>
                        <m:ctrlPr>
                          <a:rPr lang="en-US" altLang="zh-CN" sz="2400" i="1" smtClean="0">
                            <a:solidFill>
                              <a:schemeClr val="tx1"/>
                            </a:solidFill>
                            <a:latin typeface="Cambria Math" panose="02040503050406030204" pitchFamily="18" charset="0"/>
                            <a:ea typeface="+mj-ea"/>
                          </a:rPr>
                        </m:ctrlPr>
                      </m:sSubPr>
                      <m:e>
                        <m:r>
                          <a:rPr lang="en-US" altLang="zh-CN" sz="2400" i="1">
                            <a:solidFill>
                              <a:schemeClr val="tx1"/>
                            </a:solidFill>
                            <a:latin typeface="Cambria Math"/>
                            <a:ea typeface="+mj-ea"/>
                          </a:rPr>
                          <m:t>𝑉</m:t>
                        </m:r>
                      </m:e>
                      <m:sub>
                        <m:r>
                          <a:rPr lang="en-US" altLang="zh-CN" sz="2400" i="1">
                            <a:solidFill>
                              <a:schemeClr val="tx1"/>
                            </a:solidFill>
                            <a:latin typeface="Cambria Math"/>
                            <a:ea typeface="+mj-ea"/>
                          </a:rPr>
                          <m:t>𝐷𝑆</m:t>
                        </m:r>
                      </m:sub>
                    </m:sSub>
                    <m:r>
                      <a:rPr lang="en-US" altLang="zh-CN" sz="2400" i="1">
                        <a:solidFill>
                          <a:schemeClr val="tx1"/>
                        </a:solidFill>
                        <a:latin typeface="Cambria Math"/>
                        <a:ea typeface="+mj-ea"/>
                      </a:rPr>
                      <m:t>≠0</m:t>
                    </m:r>
                    <m:r>
                      <a:rPr lang="zh-CN" altLang="en-US" sz="2400" i="1">
                        <a:solidFill>
                          <a:schemeClr val="tx1"/>
                        </a:solidFill>
                        <a:latin typeface="Cambria Math"/>
                        <a:ea typeface="+mj-ea"/>
                      </a:rPr>
                      <m:t>，</m:t>
                    </m:r>
                    <m:sSub>
                      <m:sSubPr>
                        <m:ctrlPr>
                          <a:rPr lang="en-US" altLang="zh-CN" sz="2400" i="1">
                            <a:solidFill>
                              <a:schemeClr val="tx1"/>
                            </a:solidFill>
                            <a:latin typeface="Cambria Math" panose="02040503050406030204" pitchFamily="18" charset="0"/>
                            <a:ea typeface="+mj-ea"/>
                          </a:rPr>
                        </m:ctrlPr>
                      </m:sSubPr>
                      <m:e>
                        <m:r>
                          <a:rPr lang="en-US" altLang="zh-CN" sz="2400" i="1">
                            <a:solidFill>
                              <a:schemeClr val="tx1"/>
                            </a:solidFill>
                            <a:latin typeface="Cambria Math"/>
                            <a:ea typeface="+mj-ea"/>
                          </a:rPr>
                          <m:t>𝑉</m:t>
                        </m:r>
                      </m:e>
                      <m:sub>
                        <m:r>
                          <a:rPr lang="en-US" altLang="zh-CN" sz="2400" i="1">
                            <a:solidFill>
                              <a:schemeClr val="tx1"/>
                            </a:solidFill>
                            <a:latin typeface="Cambria Math"/>
                            <a:ea typeface="+mj-ea"/>
                          </a:rPr>
                          <m:t>𝐺𝑆</m:t>
                        </m:r>
                      </m:sub>
                    </m:sSub>
                    <m:r>
                      <a:rPr lang="en-US" altLang="zh-CN" sz="2400" i="1">
                        <a:solidFill>
                          <a:schemeClr val="tx1"/>
                        </a:solidFill>
                        <a:latin typeface="Cambria Math"/>
                        <a:ea typeface="+mj-ea"/>
                      </a:rPr>
                      <m:t>=0</m:t>
                    </m:r>
                    <m:r>
                      <a:rPr lang="zh-CN" altLang="en-US" sz="2400" i="1">
                        <a:solidFill>
                          <a:schemeClr val="tx1"/>
                        </a:solidFill>
                        <a:latin typeface="Cambria Math"/>
                        <a:ea typeface="+mj-ea"/>
                      </a:rPr>
                      <m:t>时</m:t>
                    </m:r>
                  </m:oMath>
                </a14:m>
                <a:endParaRPr lang="en-US" altLang="zh-CN" sz="2400" i="1" dirty="0" smtClean="0">
                  <a:solidFill>
                    <a:schemeClr val="tx1"/>
                  </a:solidFill>
                  <a:latin typeface="+mj-ea"/>
                  <a:ea typeface="+mj-ea"/>
                </a:endParaRPr>
              </a:p>
              <a:p>
                <a:pPr lvl="1" algn="ctr"/>
                <a14:m>
                  <m:oMathPara xmlns:m="http://schemas.openxmlformats.org/officeDocument/2006/math">
                    <m:oMathParaPr>
                      <m:jc m:val="centerGroup"/>
                    </m:oMathParaPr>
                    <m:oMath xmlns:m="http://schemas.openxmlformats.org/officeDocument/2006/math">
                      <m:r>
                        <a:rPr lang="en-US" altLang="zh-CN" sz="2400" i="1">
                          <a:solidFill>
                            <a:schemeClr val="tx1"/>
                          </a:solidFill>
                          <a:latin typeface="Cambria Math"/>
                          <a:ea typeface="+mj-ea"/>
                        </a:rPr>
                        <m:t>𝐷</m:t>
                      </m:r>
                      <m:r>
                        <a:rPr lang="en-US" altLang="zh-CN" sz="2400" i="1">
                          <a:solidFill>
                            <a:schemeClr val="tx1"/>
                          </a:solidFill>
                          <a:latin typeface="Cambria Math"/>
                          <a:ea typeface="+mj-ea"/>
                        </a:rPr>
                        <m:t>−</m:t>
                      </m:r>
                      <m:r>
                        <a:rPr lang="en-US" altLang="zh-CN" sz="2400" i="1">
                          <a:solidFill>
                            <a:schemeClr val="tx1"/>
                          </a:solidFill>
                          <a:latin typeface="Cambria Math"/>
                          <a:ea typeface="+mj-ea"/>
                        </a:rPr>
                        <m:t>𝑆</m:t>
                      </m:r>
                      <m:r>
                        <a:rPr lang="zh-CN" altLang="en-US" sz="2400" i="1">
                          <a:solidFill>
                            <a:schemeClr val="tx1"/>
                          </a:solidFill>
                          <a:latin typeface="Cambria Math"/>
                          <a:ea typeface="+mj-ea"/>
                        </a:rPr>
                        <m:t>不导通</m:t>
                      </m:r>
                    </m:oMath>
                  </m:oMathPara>
                </a14:m>
                <a:endParaRPr lang="en-US" altLang="zh-CN" sz="2400" i="1" dirty="0" smtClean="0">
                  <a:solidFill>
                    <a:schemeClr val="tx1"/>
                  </a:solidFill>
                  <a:latin typeface="+mj-ea"/>
                  <a:ea typeface="+mj-ea"/>
                </a:endParaRPr>
              </a:p>
              <a:p>
                <a:pPr lvl="1" algn="ctr"/>
                <a14:m>
                  <m:oMathPara xmlns:m="http://schemas.openxmlformats.org/officeDocument/2006/math">
                    <m:oMathParaPr>
                      <m:jc m:val="centerGroup"/>
                    </m:oMathParaPr>
                    <m:oMath xmlns:m="http://schemas.openxmlformats.org/officeDocument/2006/math">
                      <m:sSub>
                        <m:sSubPr>
                          <m:ctrlPr>
                            <a:rPr lang="en-US" altLang="zh-CN" sz="2400" i="1">
                              <a:solidFill>
                                <a:schemeClr val="tx1"/>
                              </a:solidFill>
                              <a:latin typeface="Cambria Math" panose="02040503050406030204" pitchFamily="18" charset="0"/>
                              <a:ea typeface="+mj-ea"/>
                            </a:rPr>
                          </m:ctrlPr>
                        </m:sSubPr>
                        <m:e>
                          <m:r>
                            <a:rPr lang="en-US" altLang="zh-CN" sz="2400" i="1">
                              <a:solidFill>
                                <a:schemeClr val="tx1"/>
                              </a:solidFill>
                              <a:latin typeface="Cambria Math"/>
                              <a:ea typeface="+mj-ea"/>
                            </a:rPr>
                            <m:t>𝑖</m:t>
                          </m:r>
                        </m:e>
                        <m:sub>
                          <m:r>
                            <a:rPr lang="en-US" altLang="zh-CN" sz="2400" i="1">
                              <a:solidFill>
                                <a:schemeClr val="tx1"/>
                              </a:solidFill>
                              <a:latin typeface="Cambria Math"/>
                              <a:ea typeface="+mj-ea"/>
                            </a:rPr>
                            <m:t>𝐷</m:t>
                          </m:r>
                        </m:sub>
                      </m:sSub>
                      <m:r>
                        <a:rPr lang="en-US" altLang="zh-CN" sz="2400" i="1">
                          <a:solidFill>
                            <a:schemeClr val="tx1"/>
                          </a:solidFill>
                          <a:latin typeface="Cambria Math"/>
                          <a:ea typeface="+mj-ea"/>
                        </a:rPr>
                        <m:t>=0</m:t>
                      </m:r>
                      <m:r>
                        <a:rPr lang="zh-CN" altLang="en-US" sz="2400" i="1">
                          <a:solidFill>
                            <a:schemeClr val="tx1"/>
                          </a:solidFill>
                          <a:latin typeface="Cambria Math"/>
                          <a:ea typeface="+mj-ea"/>
                        </a:rPr>
                        <m:t>，</m:t>
                      </m:r>
                      <m:sSub>
                        <m:sSubPr>
                          <m:ctrlPr>
                            <a:rPr lang="en-US" altLang="zh-CN" sz="2400" i="1">
                              <a:solidFill>
                                <a:schemeClr val="tx1"/>
                              </a:solidFill>
                              <a:latin typeface="Cambria Math" panose="02040503050406030204" pitchFamily="18" charset="0"/>
                              <a:ea typeface="+mj-ea"/>
                            </a:rPr>
                          </m:ctrlPr>
                        </m:sSubPr>
                        <m:e>
                          <m:r>
                            <a:rPr lang="en-US" altLang="zh-CN" sz="2400" i="1">
                              <a:solidFill>
                                <a:schemeClr val="tx1"/>
                              </a:solidFill>
                              <a:latin typeface="Cambria Math"/>
                              <a:ea typeface="+mj-ea"/>
                            </a:rPr>
                            <m:t>𝑅</m:t>
                          </m:r>
                        </m:e>
                        <m:sub>
                          <m:r>
                            <a:rPr lang="en-US" altLang="zh-CN" sz="2400" i="1">
                              <a:solidFill>
                                <a:schemeClr val="tx1"/>
                              </a:solidFill>
                              <a:latin typeface="Cambria Math"/>
                              <a:ea typeface="+mj-ea"/>
                            </a:rPr>
                            <m:t>𝑂𝐹𝐹</m:t>
                          </m:r>
                        </m:sub>
                      </m:sSub>
                      <m:r>
                        <a:rPr lang="en-US" altLang="zh-CN" sz="2400" i="1">
                          <a:solidFill>
                            <a:schemeClr val="tx1"/>
                          </a:solidFill>
                          <a:latin typeface="Cambria Math"/>
                          <a:ea typeface="+mj-ea"/>
                        </a:rPr>
                        <m:t>&gt;</m:t>
                      </m:r>
                      <m:sSup>
                        <m:sSupPr>
                          <m:ctrlPr>
                            <a:rPr lang="en-US" altLang="zh-CN" sz="2400" i="1">
                              <a:solidFill>
                                <a:schemeClr val="tx1"/>
                              </a:solidFill>
                              <a:latin typeface="Cambria Math" panose="02040503050406030204" pitchFamily="18" charset="0"/>
                              <a:ea typeface="+mj-ea"/>
                            </a:rPr>
                          </m:ctrlPr>
                        </m:sSupPr>
                        <m:e>
                          <m:r>
                            <a:rPr lang="en-US" altLang="zh-CN" sz="2400" i="1">
                              <a:solidFill>
                                <a:schemeClr val="tx1"/>
                              </a:solidFill>
                              <a:latin typeface="Cambria Math"/>
                              <a:ea typeface="+mj-ea"/>
                            </a:rPr>
                            <m:t>10</m:t>
                          </m:r>
                        </m:e>
                        <m:sup>
                          <m:r>
                            <a:rPr lang="en-US" altLang="zh-CN" sz="2400" i="1">
                              <a:solidFill>
                                <a:schemeClr val="tx1"/>
                              </a:solidFill>
                              <a:latin typeface="Cambria Math"/>
                              <a:ea typeface="+mj-ea"/>
                            </a:rPr>
                            <m:t>9</m:t>
                          </m:r>
                        </m:sup>
                      </m:sSup>
                      <m:r>
                        <a:rPr lang="zh-CN" altLang="en-US" sz="2400" i="1">
                          <a:solidFill>
                            <a:schemeClr val="tx1"/>
                          </a:solidFill>
                          <a:latin typeface="Cambria Math"/>
                          <a:ea typeface="+mj-ea"/>
                        </a:rPr>
                        <m:t>𝞨</m:t>
                      </m:r>
                    </m:oMath>
                  </m:oMathPara>
                </a14:m>
                <a:endParaRPr lang="en-US" altLang="zh-CN" sz="2400" i="1" dirty="0" smtClean="0">
                  <a:solidFill>
                    <a:schemeClr val="tx1"/>
                  </a:solidFill>
                  <a:latin typeface="+mj-ea"/>
                  <a:ea typeface="+mj-ea"/>
                </a:endParaRPr>
              </a:p>
              <a:p>
                <a:pPr lvl="1" algn="ctr"/>
                <a:endParaRPr lang="en-US" altLang="zh-CN" sz="1050" i="1" dirty="0">
                  <a:solidFill>
                    <a:schemeClr val="tx1"/>
                  </a:solidFill>
                  <a:latin typeface="+mj-ea"/>
                  <a:ea typeface="+mj-ea"/>
                </a:endParaRPr>
              </a:p>
              <a:p>
                <a:endParaRPr lang="en-US" altLang="zh-CN" sz="900" i="1" dirty="0" smtClean="0">
                  <a:solidFill>
                    <a:schemeClr val="tx1"/>
                  </a:solidFill>
                  <a:latin typeface="+mj-ea"/>
                  <a:ea typeface="+mj-ea"/>
                </a:endParaRPr>
              </a:p>
              <a:p>
                <a:pPr marL="342900" indent="-342900">
                  <a:buFont typeface="Arial" panose="020B0604020202020204" pitchFamily="34" charset="0"/>
                  <a:buChar char="•"/>
                </a:pPr>
                <a14:m>
                  <m:oMath xmlns:m="http://schemas.openxmlformats.org/officeDocument/2006/math">
                    <m:sSub>
                      <m:sSubPr>
                        <m:ctrlPr>
                          <a:rPr lang="en-US" altLang="zh-CN" sz="2400" i="1">
                            <a:solidFill>
                              <a:schemeClr val="tx1"/>
                            </a:solidFill>
                            <a:latin typeface="Cambria Math" panose="02040503050406030204" pitchFamily="18" charset="0"/>
                            <a:ea typeface="+mj-ea"/>
                          </a:rPr>
                        </m:ctrlPr>
                      </m:sSubPr>
                      <m:e>
                        <m:r>
                          <a:rPr lang="en-US" altLang="zh-CN" sz="2400" i="1">
                            <a:solidFill>
                              <a:schemeClr val="tx1"/>
                            </a:solidFill>
                            <a:latin typeface="Cambria Math"/>
                            <a:ea typeface="+mj-ea"/>
                          </a:rPr>
                          <m:t>𝑉</m:t>
                        </m:r>
                      </m:e>
                      <m:sub>
                        <m:r>
                          <a:rPr lang="en-US" altLang="zh-CN" sz="2400" i="1">
                            <a:solidFill>
                              <a:schemeClr val="tx1"/>
                            </a:solidFill>
                            <a:latin typeface="Cambria Math"/>
                            <a:ea typeface="+mj-ea"/>
                          </a:rPr>
                          <m:t>𝐺𝑆</m:t>
                        </m:r>
                      </m:sub>
                    </m:sSub>
                    <m:r>
                      <a:rPr lang="en-US" altLang="zh-CN" sz="2400" i="1">
                        <a:solidFill>
                          <a:schemeClr val="tx1"/>
                        </a:solidFill>
                        <a:latin typeface="Cambria Math"/>
                        <a:ea typeface="+mj-ea"/>
                      </a:rPr>
                      <m:t>≠0</m:t>
                    </m:r>
                    <m:r>
                      <a:rPr lang="zh-CN" altLang="en-US" sz="2400" b="0" i="1" smtClean="0">
                        <a:solidFill>
                          <a:schemeClr val="tx1"/>
                        </a:solidFill>
                        <a:latin typeface="Cambria Math"/>
                        <a:ea typeface="+mj-ea"/>
                      </a:rPr>
                      <m:t>，</m:t>
                    </m:r>
                    <m:sSub>
                      <m:sSubPr>
                        <m:ctrlPr>
                          <a:rPr lang="en-US" altLang="zh-CN" sz="2400" i="1">
                            <a:solidFill>
                              <a:schemeClr val="tx1"/>
                            </a:solidFill>
                            <a:latin typeface="Cambria Math" panose="02040503050406030204" pitchFamily="18" charset="0"/>
                            <a:ea typeface="+mj-ea"/>
                          </a:rPr>
                        </m:ctrlPr>
                      </m:sSubPr>
                      <m:e>
                        <m:r>
                          <a:rPr lang="en-US" altLang="zh-CN" sz="2400" i="1">
                            <a:solidFill>
                              <a:schemeClr val="tx1"/>
                            </a:solidFill>
                            <a:latin typeface="Cambria Math"/>
                            <a:ea typeface="+mj-ea"/>
                          </a:rPr>
                          <m:t>𝑉</m:t>
                        </m:r>
                      </m:e>
                      <m:sub>
                        <m:r>
                          <a:rPr lang="en-US" altLang="zh-CN" sz="2400" i="1">
                            <a:solidFill>
                              <a:schemeClr val="tx1"/>
                            </a:solidFill>
                            <a:latin typeface="Cambria Math"/>
                            <a:ea typeface="+mj-ea"/>
                          </a:rPr>
                          <m:t>𝐺𝑆</m:t>
                        </m:r>
                      </m:sub>
                    </m:sSub>
                    <m:r>
                      <a:rPr lang="en-US" altLang="zh-CN" sz="2400" i="1" smtClean="0">
                        <a:solidFill>
                          <a:schemeClr val="tx1"/>
                        </a:solidFill>
                        <a:latin typeface="Cambria Math"/>
                        <a:ea typeface="+mj-ea"/>
                      </a:rPr>
                      <m:t>&gt;</m:t>
                    </m:r>
                    <m:sSub>
                      <m:sSubPr>
                        <m:ctrlPr>
                          <a:rPr lang="en-US" altLang="zh-CN" sz="2400" i="1">
                            <a:solidFill>
                              <a:schemeClr val="tx1"/>
                            </a:solidFill>
                            <a:latin typeface="Cambria Math" panose="02040503050406030204" pitchFamily="18" charset="0"/>
                            <a:ea typeface="+mj-ea"/>
                          </a:rPr>
                        </m:ctrlPr>
                      </m:sSubPr>
                      <m:e>
                        <m:r>
                          <a:rPr lang="en-US" altLang="zh-CN" sz="2400" i="1">
                            <a:solidFill>
                              <a:schemeClr val="tx1"/>
                            </a:solidFill>
                            <a:latin typeface="Cambria Math"/>
                            <a:ea typeface="+mj-ea"/>
                          </a:rPr>
                          <m:t>𝑉</m:t>
                        </m:r>
                      </m:e>
                      <m:sub>
                        <m:r>
                          <a:rPr lang="en-US" altLang="zh-CN" sz="2400" i="1">
                            <a:solidFill>
                              <a:schemeClr val="tx1"/>
                            </a:solidFill>
                            <a:latin typeface="Cambria Math"/>
                            <a:ea typeface="+mj-ea"/>
                          </a:rPr>
                          <m:t>𝐺𝑆</m:t>
                        </m:r>
                        <m:r>
                          <a:rPr lang="en-US" altLang="zh-CN" sz="2400" b="0" i="1" smtClean="0">
                            <a:solidFill>
                              <a:schemeClr val="tx1"/>
                            </a:solidFill>
                            <a:latin typeface="Cambria Math"/>
                            <a:ea typeface="+mj-ea"/>
                          </a:rPr>
                          <m:t>(</m:t>
                        </m:r>
                        <m:r>
                          <a:rPr lang="en-US" altLang="zh-CN" sz="2400" b="0" i="1" smtClean="0">
                            <a:solidFill>
                              <a:schemeClr val="tx1"/>
                            </a:solidFill>
                            <a:latin typeface="Cambria Math"/>
                            <a:ea typeface="+mj-ea"/>
                          </a:rPr>
                          <m:t>𝑡h</m:t>
                        </m:r>
                        <m:r>
                          <a:rPr lang="en-US" altLang="zh-CN" sz="2400" b="0" i="1" smtClean="0">
                            <a:solidFill>
                              <a:schemeClr val="tx1"/>
                            </a:solidFill>
                            <a:latin typeface="Cambria Math"/>
                            <a:ea typeface="+mj-ea"/>
                          </a:rPr>
                          <m:t>)</m:t>
                        </m:r>
                      </m:sub>
                    </m:sSub>
                  </m:oMath>
                </a14:m>
                <a:r>
                  <a:rPr lang="zh-CN" altLang="en-US" sz="2400" i="1" dirty="0" smtClean="0">
                    <a:solidFill>
                      <a:schemeClr val="tx1"/>
                    </a:solidFill>
                    <a:latin typeface="+mj-ea"/>
                    <a:ea typeface="+mj-ea"/>
                  </a:rPr>
                  <a:t>时</a:t>
                </a:r>
                <a:r>
                  <a:rPr lang="en-US" altLang="zh-CN" sz="2400" i="1" dirty="0" smtClean="0">
                    <a:solidFill>
                      <a:schemeClr val="tx1"/>
                    </a:solidFill>
                    <a:latin typeface="+mj-ea"/>
                    <a:ea typeface="+mj-ea"/>
                  </a:rPr>
                  <a:t/>
                </a:r>
                <a14:m>
                  <m:oMath xmlns:m="http://schemas.openxmlformats.org/officeDocument/2006/math">
                    <m:r>
                      <a:rPr lang="en-US" altLang="zh-CN" sz="2400" i="1">
                        <a:solidFill>
                          <a:schemeClr val="tx1"/>
                        </a:solidFill>
                        <a:latin typeface="Cambria Math"/>
                        <a:ea typeface="+mj-ea"/>
                      </a:rPr>
                      <m:t>𝐷</m:t>
                    </m:r>
                    <m:r>
                      <a:rPr lang="en-US" altLang="zh-CN" sz="2400" i="1">
                        <a:solidFill>
                          <a:schemeClr val="tx1"/>
                        </a:solidFill>
                        <a:latin typeface="Cambria Math"/>
                        <a:ea typeface="+mj-ea"/>
                      </a:rPr>
                      <m:t>−</m:t>
                    </m:r>
                    <m:r>
                      <a:rPr lang="en-US" altLang="zh-CN" sz="2400" i="1">
                        <a:solidFill>
                          <a:schemeClr val="tx1"/>
                        </a:solidFill>
                        <a:latin typeface="Cambria Math"/>
                        <a:ea typeface="+mj-ea"/>
                      </a:rPr>
                      <m:t>𝑆</m:t>
                    </m:r>
                    <m:r>
                      <a:rPr lang="zh-CN" altLang="en-US" sz="2400" i="1">
                        <a:solidFill>
                          <a:schemeClr val="tx1"/>
                        </a:solidFill>
                        <a:latin typeface="Cambria Math"/>
                        <a:ea typeface="+mj-ea"/>
                      </a:rPr>
                      <m:t>导通</m:t>
                    </m:r>
                  </m:oMath>
                </a14:m>
                <a:endParaRPr lang="en-US" altLang="zh-CN" sz="2400" i="1" dirty="0" smtClean="0">
                  <a:solidFill>
                    <a:schemeClr val="tx1"/>
                  </a:solidFill>
                  <a:latin typeface="+mj-ea"/>
                  <a:ea typeface="+mj-ea"/>
                </a:endParaRPr>
              </a:p>
              <a:p>
                <a:pPr algn="ctr"/>
                <a14:m>
                  <m:oMath xmlns:m="http://schemas.openxmlformats.org/officeDocument/2006/math">
                    <m:sSub>
                      <m:sSubPr>
                        <m:ctrlPr>
                          <a:rPr lang="en-US" altLang="zh-CN" sz="2400" i="1">
                            <a:solidFill>
                              <a:schemeClr val="tx1"/>
                            </a:solidFill>
                            <a:latin typeface="Cambria Math" panose="02040503050406030204" pitchFamily="18" charset="0"/>
                            <a:ea typeface="+mj-ea"/>
                          </a:rPr>
                        </m:ctrlPr>
                      </m:sSubPr>
                      <m:e>
                        <m:r>
                          <a:rPr lang="en-US" altLang="zh-CN" sz="2400" i="1">
                            <a:solidFill>
                              <a:schemeClr val="tx1"/>
                            </a:solidFill>
                            <a:latin typeface="Cambria Math"/>
                            <a:ea typeface="+mj-ea"/>
                          </a:rPr>
                          <m:t>𝑖</m:t>
                        </m:r>
                      </m:e>
                      <m:sub>
                        <m:r>
                          <a:rPr lang="en-US" altLang="zh-CN" sz="2400" i="1">
                            <a:solidFill>
                              <a:schemeClr val="tx1"/>
                            </a:solidFill>
                            <a:latin typeface="Cambria Math"/>
                            <a:ea typeface="+mj-ea"/>
                          </a:rPr>
                          <m:t>𝐷</m:t>
                        </m:r>
                      </m:sub>
                    </m:sSub>
                    <m:r>
                      <a:rPr lang="en-US" altLang="zh-CN" sz="2400" i="1">
                        <a:solidFill>
                          <a:schemeClr val="tx1"/>
                        </a:solidFill>
                        <a:latin typeface="Cambria Math"/>
                        <a:ea typeface="+mj-ea"/>
                      </a:rPr>
                      <m:t>≠0</m:t>
                    </m:r>
                  </m:oMath>
                </a14:m>
                <a:r>
                  <a:rPr lang="en-US" altLang="zh-CN" sz="2400" i="1" dirty="0" smtClean="0">
                    <a:solidFill>
                      <a:schemeClr val="tx1"/>
                    </a:solidFill>
                    <a:latin typeface="+mj-ea"/>
                    <a:ea typeface="+mj-ea"/>
                  </a:rPr>
                  <a:t>,</a:t>
                </a:r>
                <a:r>
                  <a:rPr lang="en-US" altLang="zh-CN" sz="2400" i="1" dirty="0">
                    <a:solidFill>
                      <a:schemeClr val="tx1"/>
                    </a:solidFill>
                    <a:latin typeface="+mj-ea"/>
                    <a:ea typeface="+mj-ea"/>
                  </a:rPr>
                  <a:t/>
                </a:r>
                <a14:m>
                  <m:oMath xmlns:m="http://schemas.openxmlformats.org/officeDocument/2006/math">
                    <m:sSub>
                      <m:sSubPr>
                        <m:ctrlPr>
                          <a:rPr lang="en-US" altLang="zh-CN" sz="2400" i="1">
                            <a:solidFill>
                              <a:schemeClr val="tx1"/>
                            </a:solidFill>
                            <a:latin typeface="Cambria Math" panose="02040503050406030204" pitchFamily="18" charset="0"/>
                            <a:ea typeface="+mj-ea"/>
                          </a:rPr>
                        </m:ctrlPr>
                      </m:sSubPr>
                      <m:e>
                        <m:r>
                          <a:rPr lang="en-US" altLang="zh-CN" sz="2400" i="1">
                            <a:solidFill>
                              <a:schemeClr val="tx1"/>
                            </a:solidFill>
                            <a:latin typeface="Cambria Math"/>
                            <a:ea typeface="+mj-ea"/>
                          </a:rPr>
                          <m:t>𝑅</m:t>
                        </m:r>
                      </m:e>
                      <m:sub>
                        <m:r>
                          <a:rPr lang="en-US" altLang="zh-CN" sz="2400" i="1">
                            <a:solidFill>
                              <a:schemeClr val="tx1"/>
                            </a:solidFill>
                            <a:latin typeface="Cambria Math"/>
                            <a:ea typeface="+mj-ea"/>
                          </a:rPr>
                          <m:t>𝑂</m:t>
                        </m:r>
                        <m:r>
                          <a:rPr lang="en-US" altLang="zh-CN" sz="2400" b="0" i="1" smtClean="0">
                            <a:solidFill>
                              <a:schemeClr val="tx1"/>
                            </a:solidFill>
                            <a:latin typeface="Cambria Math"/>
                            <a:ea typeface="+mj-ea"/>
                          </a:rPr>
                          <m:t>𝑁</m:t>
                        </m:r>
                      </m:sub>
                    </m:sSub>
                    <m:r>
                      <a:rPr lang="en-US" altLang="zh-CN" sz="2400" b="0" i="1" smtClean="0">
                        <a:solidFill>
                          <a:schemeClr val="tx1"/>
                        </a:solidFill>
                        <a:latin typeface="Cambria Math"/>
                        <a:ea typeface="+mj-ea"/>
                      </a:rPr>
                      <m:t>&lt;1</m:t>
                    </m:r>
                    <m:r>
                      <a:rPr lang="en-US" altLang="zh-CN" sz="2400" b="0" i="1" smtClean="0">
                        <a:solidFill>
                          <a:schemeClr val="tx1"/>
                        </a:solidFill>
                        <a:latin typeface="Cambria Math"/>
                        <a:ea typeface="+mj-ea"/>
                      </a:rPr>
                      <m:t>𝑘</m:t>
                    </m:r>
                    <m:r>
                      <a:rPr lang="zh-CN" altLang="en-US" sz="2400" i="1">
                        <a:solidFill>
                          <a:schemeClr val="tx1"/>
                        </a:solidFill>
                        <a:latin typeface="Cambria Math"/>
                        <a:ea typeface="+mj-ea"/>
                      </a:rPr>
                      <m:t>𝞨</m:t>
                    </m:r>
                  </m:oMath>
                </a14:m>
                <a:endParaRPr lang="en-US" altLang="zh-CN" sz="2400" i="1" dirty="0" smtClean="0">
                  <a:solidFill>
                    <a:schemeClr val="tx1"/>
                  </a:solidFill>
                  <a:latin typeface="+mj-ea"/>
                  <a:ea typeface="+mj-ea"/>
                </a:endParaRPr>
              </a:p>
              <a:p>
                <a:pPr algn="ctr"/>
                <a:endParaRPr lang="en-US" altLang="zh-CN" sz="1050" i="1" dirty="0">
                  <a:solidFill>
                    <a:schemeClr val="tx1"/>
                  </a:solidFill>
                  <a:latin typeface="+mj-ea"/>
                  <a:ea typeface="+mj-ea"/>
                </a:endParaRPr>
              </a:p>
              <a:p>
                <a:pPr marL="342900" indent="-342900">
                  <a:buFont typeface="Arial" panose="020B0604020202020204" pitchFamily="34" charset="0"/>
                  <a:buChar char="•"/>
                </a:pPr>
                <a14:m>
                  <m:oMath xmlns:m="http://schemas.openxmlformats.org/officeDocument/2006/math">
                    <m:sSub>
                      <m:sSubPr>
                        <m:ctrlPr>
                          <a:rPr lang="en-US" altLang="zh-CN" sz="2400" i="1">
                            <a:solidFill>
                              <a:schemeClr val="tx1"/>
                            </a:solidFill>
                            <a:latin typeface="Cambria Math" panose="02040503050406030204" pitchFamily="18" charset="0"/>
                            <a:ea typeface="+mj-ea"/>
                          </a:rPr>
                        </m:ctrlPr>
                      </m:sSubPr>
                      <m:e>
                        <m:r>
                          <m:rPr>
                            <m:sty m:val="p"/>
                          </m:rPr>
                          <a:rPr lang="en-US" altLang="zh-CN" sz="2400" i="0">
                            <a:solidFill>
                              <a:schemeClr val="tx1"/>
                            </a:solidFill>
                            <a:latin typeface="Cambria Math"/>
                            <a:ea typeface="+mj-ea"/>
                          </a:rPr>
                          <m:t>V</m:t>
                        </m:r>
                      </m:e>
                      <m:sub>
                        <m:r>
                          <m:rPr>
                            <m:sty m:val="p"/>
                          </m:rPr>
                          <a:rPr lang="en-US" altLang="zh-CN" sz="2400" i="0">
                            <a:solidFill>
                              <a:schemeClr val="tx1"/>
                            </a:solidFill>
                            <a:latin typeface="Cambria Math"/>
                            <a:ea typeface="+mj-ea"/>
                          </a:rPr>
                          <m:t>GS</m:t>
                        </m:r>
                        <m:r>
                          <a:rPr lang="en-US" altLang="zh-CN" sz="2400" i="0">
                            <a:solidFill>
                              <a:schemeClr val="tx1"/>
                            </a:solidFill>
                            <a:latin typeface="Cambria Math"/>
                            <a:ea typeface="+mj-ea"/>
                          </a:rPr>
                          <m:t>(</m:t>
                        </m:r>
                        <m:r>
                          <m:rPr>
                            <m:sty m:val="p"/>
                          </m:rPr>
                          <a:rPr lang="en-US" altLang="zh-CN" sz="2400" i="0">
                            <a:solidFill>
                              <a:schemeClr val="tx1"/>
                            </a:solidFill>
                            <a:latin typeface="Cambria Math"/>
                            <a:ea typeface="+mj-ea"/>
                          </a:rPr>
                          <m:t>th</m:t>
                        </m:r>
                        <m:r>
                          <a:rPr lang="en-US" altLang="zh-CN" sz="2400" i="0">
                            <a:solidFill>
                              <a:schemeClr val="tx1"/>
                            </a:solidFill>
                            <a:latin typeface="Cambria Math"/>
                            <a:ea typeface="+mj-ea"/>
                          </a:rPr>
                          <m:t>)</m:t>
                        </m:r>
                      </m:sub>
                    </m:sSub>
                  </m:oMath>
                </a14:m>
                <a:r>
                  <a:rPr lang="zh-CN" altLang="en-US" sz="2400" dirty="0">
                    <a:solidFill>
                      <a:schemeClr val="tx1"/>
                    </a:solidFill>
                    <a:latin typeface="+mj-ea"/>
                    <a:ea typeface="+mj-ea"/>
                  </a:rPr>
                  <a:t>为</a:t>
                </a:r>
                <a:r>
                  <a:rPr lang="en-US" altLang="zh-CN" sz="2400" dirty="0">
                    <a:solidFill>
                      <a:schemeClr val="tx1"/>
                    </a:solidFill>
                    <a:latin typeface="+mj-ea"/>
                    <a:ea typeface="+mj-ea"/>
                  </a:rPr>
                  <a:t>MOS</a:t>
                </a:r>
                <a:r>
                  <a:rPr lang="zh-CN" altLang="en-US" sz="2400" dirty="0">
                    <a:solidFill>
                      <a:schemeClr val="tx1"/>
                    </a:solidFill>
                    <a:latin typeface="+mj-ea"/>
                    <a:ea typeface="+mj-ea"/>
                  </a:rPr>
                  <a:t>管的开启电压</a:t>
                </a:r>
                <a:endParaRPr lang="en-US" altLang="zh-CN" sz="2400" dirty="0">
                  <a:solidFill>
                    <a:schemeClr val="tx1"/>
                  </a:solidFill>
                  <a:latin typeface="+mj-ea"/>
                  <a:ea typeface="+mj-ea"/>
                </a:endParaRPr>
              </a:p>
              <a:p>
                <a:pPr marL="342900" indent="-342900">
                  <a:buFont typeface="Arial" panose="020B0604020202020204" pitchFamily="34" charset="0"/>
                  <a:buChar char="•"/>
                </a:pPr>
                <a:endParaRPr lang="en-US" altLang="zh-CN" sz="2400" i="1" dirty="0" smtClean="0">
                  <a:solidFill>
                    <a:schemeClr val="tx1"/>
                  </a:solidFill>
                  <a:latin typeface="+mj-ea"/>
                  <a:ea typeface="+mj-ea"/>
                </a:endParaRPr>
              </a:p>
              <a:p>
                <a:endParaRPr lang="en-US" altLang="zh-CN" sz="900" i="1" dirty="0" smtClean="0">
                  <a:solidFill>
                    <a:schemeClr val="tx1"/>
                  </a:solidFill>
                  <a:latin typeface="+mj-ea"/>
                  <a:ea typeface="+mj-ea"/>
                </a:endParaRPr>
              </a:p>
            </p:txBody>
          </p:sp>
        </mc:Choice>
        <mc:Fallback>
          <p:sp>
            <p:nvSpPr>
              <p:cNvPr id="6" name="TextBox 5"/>
              <p:cNvSpPr txBox="1">
                <a:spLocks noRot="1" noChangeAspect="1" noMove="1" noResize="1" noEditPoints="1" noAdjustHandles="1" noChangeArrowheads="1" noChangeShapeType="1" noTextEdit="1"/>
              </p:cNvSpPr>
              <p:nvPr/>
            </p:nvSpPr>
            <p:spPr>
              <a:xfrm>
                <a:off x="4962368" y="2852936"/>
                <a:ext cx="4181632" cy="3752374"/>
              </a:xfrm>
              <a:prstGeom prst="rect">
                <a:avLst/>
              </a:prstGeom>
              <a:blipFill rotWithShape="1">
                <a:blip r:embed="rId3"/>
                <a:stretch>
                  <a:fillRect l="-1895" t="-974" r="-1749"/>
                </a:stretch>
              </a:blipFill>
            </p:spPr>
            <p:txBody>
              <a:bodyPr/>
              <a:lstStyle/>
              <a:p>
                <a:r>
                  <a:rPr lang="zh-CN" altLang="en-US">
                    <a:noFill/>
                  </a:rPr>
                  <a:t> </a:t>
                </a:r>
              </a:p>
            </p:txBody>
          </p:sp>
        </mc:Fallback>
      </mc:AlternateContent>
      <p:sp>
        <p:nvSpPr>
          <p:cNvPr id="2" name="弧形 1"/>
          <p:cNvSpPr/>
          <p:nvPr/>
        </p:nvSpPr>
        <p:spPr bwMode="auto">
          <a:xfrm rot="10538606">
            <a:off x="3491881" y="4189063"/>
            <a:ext cx="1470488" cy="1080120"/>
          </a:xfrm>
          <a:prstGeom prst="arc">
            <a:avLst>
              <a:gd name="adj1" fmla="val 16837051"/>
              <a:gd name="adj2" fmla="val 21056601"/>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5" name="TextBox 4"/>
          <p:cNvSpPr txBox="1"/>
          <p:nvPr/>
        </p:nvSpPr>
        <p:spPr>
          <a:xfrm>
            <a:off x="3152898" y="4681285"/>
            <a:ext cx="300082" cy="369332"/>
          </a:xfrm>
          <a:prstGeom prst="rect">
            <a:avLst/>
          </a:prstGeom>
          <a:noFill/>
        </p:spPr>
        <p:txBody>
          <a:bodyPr wrap="none" rtlCol="0">
            <a:spAutoFit/>
          </a:bodyPr>
          <a:lstStyle/>
          <a:p>
            <a:r>
              <a:rPr lang="en-US" altLang="zh-CN" dirty="0" smtClean="0"/>
              <a:t>+</a:t>
            </a:r>
            <a:endParaRPr lang="zh-CN" altLang="en-US" dirty="0"/>
          </a:p>
        </p:txBody>
      </p:sp>
      <p:sp>
        <p:nvSpPr>
          <p:cNvPr id="9" name="TextBox 8"/>
          <p:cNvSpPr txBox="1"/>
          <p:nvPr/>
        </p:nvSpPr>
        <p:spPr>
          <a:xfrm>
            <a:off x="4099526" y="5297669"/>
            <a:ext cx="255198" cy="369332"/>
          </a:xfrm>
          <a:prstGeom prst="rect">
            <a:avLst/>
          </a:prstGeom>
          <a:noFill/>
        </p:spPr>
        <p:txBody>
          <a:bodyPr wrap="none" rtlCol="0">
            <a:spAutoFit/>
          </a:bodyPr>
          <a:lstStyle/>
          <a:p>
            <a:r>
              <a:rPr lang="en-US" altLang="zh-CN" dirty="0" smtClean="0"/>
              <a:t>-</a:t>
            </a:r>
            <a:endParaRPr lang="zh-CN" altLang="en-US" dirty="0"/>
          </a:p>
        </p:txBody>
      </p:sp>
      <mc:AlternateContent xmlns:mc="http://schemas.openxmlformats.org/markup-compatibility/2006">
        <mc:Choice xmlns="" xmlns:a14="http://schemas.microsoft.com/office/drawing/2010/main" Requires="a14">
          <p:sp>
            <p:nvSpPr>
              <p:cNvPr id="10" name="TextBox 9"/>
              <p:cNvSpPr txBox="1"/>
              <p:nvPr/>
            </p:nvSpPr>
            <p:spPr>
              <a:xfrm>
                <a:off x="3443225" y="5104438"/>
                <a:ext cx="5675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𝐺𝑆</m:t>
                          </m:r>
                        </m:sub>
                      </m:sSub>
                    </m:oMath>
                  </m:oMathPara>
                </a14:m>
                <a:endParaRPr lang="zh-CN" altLang="en-US" dirty="0"/>
              </a:p>
            </p:txBody>
          </p:sp>
        </mc:Choice>
        <mc:Fallback>
          <p:sp>
            <p:nvSpPr>
              <p:cNvPr id="10" name="TextBox 9"/>
              <p:cNvSpPr txBox="1">
                <a:spLocks noRot="1" noChangeAspect="1" noMove="1" noResize="1" noEditPoints="1" noAdjustHandles="1" noChangeArrowheads="1" noChangeShapeType="1" noTextEdit="1"/>
              </p:cNvSpPr>
              <p:nvPr/>
            </p:nvSpPr>
            <p:spPr>
              <a:xfrm>
                <a:off x="3443225" y="5104438"/>
                <a:ext cx="567591" cy="369332"/>
              </a:xfrm>
              <a:prstGeom prst="rect">
                <a:avLst/>
              </a:prstGeom>
              <a:blipFill rotWithShape="1">
                <a:blip r:embed="rId4"/>
                <a:stretch>
                  <a:fillRect/>
                </a:stretch>
              </a:blipFill>
            </p:spPr>
            <p:txBody>
              <a:bodyPr/>
              <a:lstStyle/>
              <a:p>
                <a:r>
                  <a:rPr lang="zh-CN" altLang="en-US">
                    <a:noFill/>
                  </a:rPr>
                  <a:t> </a:t>
                </a:r>
              </a:p>
            </p:txBody>
          </p:sp>
        </mc:Fallback>
      </mc:AlternateContent>
      <p:grpSp>
        <p:nvGrpSpPr>
          <p:cNvPr id="22" name="组合 21"/>
          <p:cNvGrpSpPr/>
          <p:nvPr/>
        </p:nvGrpSpPr>
        <p:grpSpPr>
          <a:xfrm>
            <a:off x="0" y="3097232"/>
            <a:ext cx="5142896" cy="2832098"/>
            <a:chOff x="0" y="3097232"/>
            <a:chExt cx="5142896" cy="2832098"/>
          </a:xfrm>
        </p:grpSpPr>
        <p:grpSp>
          <p:nvGrpSpPr>
            <p:cNvPr id="17" name="组合 16"/>
            <p:cNvGrpSpPr/>
            <p:nvPr/>
          </p:nvGrpSpPr>
          <p:grpSpPr>
            <a:xfrm>
              <a:off x="0" y="3097232"/>
              <a:ext cx="5142896" cy="2832098"/>
              <a:chOff x="0" y="3071810"/>
              <a:chExt cx="5142896" cy="2832098"/>
            </a:xfrm>
          </p:grpSpPr>
          <p:pic>
            <p:nvPicPr>
              <p:cNvPr id="8" name="Picture 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0" y="3071810"/>
                <a:ext cx="5142896" cy="2832098"/>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2" name="直接连接符 11"/>
              <p:cNvCxnSpPr/>
              <p:nvPr/>
            </p:nvCxnSpPr>
            <p:spPr bwMode="auto">
              <a:xfrm rot="5400000">
                <a:off x="1465241" y="4393413"/>
                <a:ext cx="70644" cy="794"/>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13" name="矩形 12"/>
            <p:cNvSpPr/>
            <p:nvPr/>
          </p:nvSpPr>
          <p:spPr bwMode="auto">
            <a:xfrm>
              <a:off x="1643042" y="4286256"/>
              <a:ext cx="428628" cy="7143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14" name="直接箭头连接符 13"/>
            <p:cNvCxnSpPr>
              <a:stCxn id="15" idx="0"/>
              <a:endCxn id="13" idx="2"/>
            </p:cNvCxnSpPr>
            <p:nvPr/>
          </p:nvCxnSpPr>
          <p:spPr bwMode="auto">
            <a:xfrm rot="16200000" flipV="1">
              <a:off x="1714480" y="4500570"/>
              <a:ext cx="357190" cy="7143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TextBox 14"/>
            <p:cNvSpPr txBox="1"/>
            <p:nvPr/>
          </p:nvSpPr>
          <p:spPr>
            <a:xfrm>
              <a:off x="1357290" y="4714884"/>
              <a:ext cx="1143008" cy="307777"/>
            </a:xfrm>
            <a:prstGeom prst="rect">
              <a:avLst/>
            </a:prstGeom>
            <a:noFill/>
          </p:spPr>
          <p:txBody>
            <a:bodyPr wrap="square" rtlCol="0">
              <a:spAutoFit/>
            </a:bodyPr>
            <a:lstStyle/>
            <a:p>
              <a:r>
                <a:rPr lang="zh-CN" altLang="en-US" sz="1400" dirty="0" smtClean="0"/>
                <a:t>导电沟道</a:t>
              </a:r>
              <a:endParaRPr lang="zh-CN" altLang="en-US" sz="1400" dirty="0"/>
            </a:p>
          </p:txBody>
        </p:sp>
      </p:grpSp>
    </p:spTree>
    <p:extLst>
      <p:ext uri="{BB962C8B-B14F-4D97-AF65-F5344CB8AC3E}">
        <p14:creationId xmlns="" xmlns:p14="http://schemas.microsoft.com/office/powerpoint/2010/main" val="427678718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门电路</a:t>
            </a:r>
            <a:endParaRPr lang="en-US" altLang="zh-CN" dirty="0"/>
          </a:p>
        </p:txBody>
      </p:sp>
      <p:sp>
        <p:nvSpPr>
          <p:cNvPr id="4" name="内容占位符 3"/>
          <p:cNvSpPr>
            <a:spLocks noGrp="1"/>
          </p:cNvSpPr>
          <p:nvPr>
            <p:ph idx="1"/>
          </p:nvPr>
        </p:nvSpPr>
        <p:spPr>
          <a:xfrm>
            <a:off x="457200" y="1556793"/>
            <a:ext cx="8229600" cy="2015084"/>
          </a:xfrm>
        </p:spPr>
        <p:txBody>
          <a:bodyPr/>
          <a:lstStyle/>
          <a:p>
            <a:r>
              <a:rPr lang="en-US" altLang="zh-CN" dirty="0" smtClean="0"/>
              <a:t>MOS</a:t>
            </a:r>
            <a:r>
              <a:rPr lang="zh-CN" altLang="en-US" dirty="0" smtClean="0"/>
              <a:t>管的输入特性和输出特性</a:t>
            </a:r>
            <a:endParaRPr lang="en-US" altLang="zh-CN" dirty="0" smtClean="0"/>
          </a:p>
          <a:p>
            <a:pPr lvl="1"/>
            <a:r>
              <a:rPr lang="zh-CN" altLang="en-US" dirty="0" smtClean="0"/>
              <a:t>输入特性：电流为</a:t>
            </a:r>
            <a:r>
              <a:rPr lang="en-US" altLang="zh-CN" dirty="0" smtClean="0"/>
              <a:t>0</a:t>
            </a:r>
            <a:r>
              <a:rPr lang="zh-CN" altLang="en-US" dirty="0" smtClean="0"/>
              <a:t>，电阻为无穷大，看进去有一个输入电容</a:t>
            </a:r>
            <a:r>
              <a:rPr lang="en-US" altLang="zh-CN" dirty="0" smtClean="0"/>
              <a:t>C</a:t>
            </a:r>
            <a:r>
              <a:rPr lang="en-US" altLang="zh-CN" baseline="-25000" dirty="0" smtClean="0"/>
              <a:t>I</a:t>
            </a:r>
            <a:endParaRPr lang="en-US" altLang="zh-CN" dirty="0" smtClean="0"/>
          </a:p>
          <a:p>
            <a:pPr lvl="1"/>
            <a:endParaRPr lang="en-US" altLang="zh-CN" dirty="0" smtClean="0"/>
          </a:p>
          <a:p>
            <a:pPr marL="0" indent="0">
              <a:buNone/>
            </a:pPr>
            <a:endParaRPr lang="en-US" altLang="zh-CN" dirty="0" smtClean="0"/>
          </a:p>
        </p:txBody>
      </p:sp>
      <p:sp>
        <p:nvSpPr>
          <p:cNvPr id="5" name="TextBox 4"/>
          <p:cNvSpPr txBox="1"/>
          <p:nvPr/>
        </p:nvSpPr>
        <p:spPr>
          <a:xfrm>
            <a:off x="3143240" y="5929330"/>
            <a:ext cx="1210588" cy="400110"/>
          </a:xfrm>
          <a:prstGeom prst="rect">
            <a:avLst/>
          </a:prstGeom>
          <a:solidFill>
            <a:schemeClr val="bg1"/>
          </a:solidFill>
        </p:spPr>
        <p:txBody>
          <a:bodyPr wrap="none" rtlCol="0">
            <a:spAutoFit/>
          </a:bodyPr>
          <a:lstStyle/>
          <a:p>
            <a:r>
              <a:rPr lang="zh-CN" altLang="en-US" sz="2000" dirty="0" smtClean="0">
                <a:latin typeface="楷体" panose="02010609060101010101" pitchFamily="49" charset="-122"/>
                <a:ea typeface="楷体" panose="02010609060101010101" pitchFamily="49" charset="-122"/>
              </a:rPr>
              <a:t>共源接法</a:t>
            </a:r>
            <a:endParaRPr lang="zh-CN" altLang="en-US" sz="2000" dirty="0">
              <a:latin typeface="楷体" panose="02010609060101010101" pitchFamily="49" charset="-122"/>
              <a:ea typeface="楷体" panose="02010609060101010101" pitchFamily="49" charset="-122"/>
            </a:endParaRPr>
          </a:p>
        </p:txBody>
      </p:sp>
      <p:pic>
        <p:nvPicPr>
          <p:cNvPr id="269316" name="Picture 4"/>
          <p:cNvPicPr>
            <a:picLocks noChangeAspect="1" noChangeArrowheads="1"/>
          </p:cNvPicPr>
          <p:nvPr/>
        </p:nvPicPr>
        <p:blipFill>
          <a:blip r:embed="rId3"/>
          <a:srcRect/>
          <a:stretch>
            <a:fillRect/>
          </a:stretch>
        </p:blipFill>
        <p:spPr bwMode="auto">
          <a:xfrm>
            <a:off x="1857356" y="3071810"/>
            <a:ext cx="4000528" cy="2986039"/>
          </a:xfrm>
          <a:prstGeom prst="rect">
            <a:avLst/>
          </a:prstGeom>
          <a:noFill/>
          <a:ln w="9525">
            <a:noFill/>
            <a:miter lim="800000"/>
            <a:headEnd/>
            <a:tailEnd/>
          </a:ln>
          <a:effectLst/>
        </p:spPr>
      </p:pic>
    </p:spTree>
    <p:extLst>
      <p:ext uri="{BB962C8B-B14F-4D97-AF65-F5344CB8AC3E}">
        <p14:creationId xmlns="" xmlns:p14="http://schemas.microsoft.com/office/powerpoint/2010/main" val="216575043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门电路</a:t>
            </a:r>
            <a:endParaRPr lang="en-US" altLang="zh-CN" dirty="0"/>
          </a:p>
        </p:txBody>
      </p:sp>
      <p:sp>
        <p:nvSpPr>
          <p:cNvPr id="4" name="内容占位符 3"/>
          <p:cNvSpPr>
            <a:spLocks noGrp="1"/>
          </p:cNvSpPr>
          <p:nvPr>
            <p:ph idx="1"/>
          </p:nvPr>
        </p:nvSpPr>
        <p:spPr/>
        <p:txBody>
          <a:bodyPr/>
          <a:lstStyle/>
          <a:p>
            <a:r>
              <a:rPr lang="en-US" altLang="zh-CN" dirty="0" smtClean="0"/>
              <a:t>MOS</a:t>
            </a:r>
            <a:r>
              <a:rPr lang="zh-CN" altLang="en-US" dirty="0" smtClean="0"/>
              <a:t>管的输入特性和输出特性</a:t>
            </a:r>
            <a:endParaRPr lang="en-US" altLang="zh-CN" dirty="0" smtClean="0"/>
          </a:p>
          <a:p>
            <a:pPr lvl="1"/>
            <a:r>
              <a:rPr lang="zh-CN" altLang="en-US" dirty="0" smtClean="0"/>
              <a:t>转移特性曲线</a:t>
            </a:r>
            <a:endParaRPr lang="en-US" altLang="zh-CN" dirty="0" smtClean="0"/>
          </a:p>
          <a:p>
            <a:pPr marL="0" indent="0">
              <a:buNone/>
            </a:pPr>
            <a:endParaRPr lang="en-US" altLang="zh-CN" dirty="0" smtClean="0"/>
          </a:p>
        </p:txBody>
      </p:sp>
      <p:pic>
        <p:nvPicPr>
          <p:cNvPr id="8"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l="7166" r="3583" b="7359"/>
          <a:stretch>
            <a:fillRect/>
          </a:stretch>
        </p:blipFill>
        <p:spPr bwMode="auto">
          <a:xfrm>
            <a:off x="3714744" y="2500306"/>
            <a:ext cx="4247578" cy="3751889"/>
          </a:xfrm>
          <a:prstGeom prst="rect">
            <a:avLst/>
          </a:prstGeom>
          <a:noFill/>
          <a:extLst>
            <a:ext uri="{909E8E84-426E-40DD-AFC4-6F175D3DCCD1}">
              <a14:hiddenFill xmlns="" xmlns:a14="http://schemas.microsoft.com/office/drawing/2010/main">
                <a:solidFill>
                  <a:srgbClr val="FFFFFF"/>
                </a:solidFill>
              </a14:hiddenFill>
            </a:ext>
          </a:extLst>
        </p:spPr>
      </p:pic>
      <p:pic>
        <p:nvPicPr>
          <p:cNvPr id="222209" name="Picture 1"/>
          <p:cNvPicPr>
            <a:picLocks noChangeAspect="1" noChangeArrowheads="1"/>
          </p:cNvPicPr>
          <p:nvPr/>
        </p:nvPicPr>
        <p:blipFill>
          <a:blip r:embed="rId4"/>
          <a:srcRect/>
          <a:stretch>
            <a:fillRect/>
          </a:stretch>
        </p:blipFill>
        <p:spPr bwMode="auto">
          <a:xfrm>
            <a:off x="714348" y="2857496"/>
            <a:ext cx="3170061" cy="2857520"/>
          </a:xfrm>
          <a:prstGeom prst="rect">
            <a:avLst/>
          </a:prstGeom>
          <a:noFill/>
          <a:ln w="9525">
            <a:noFill/>
            <a:miter lim="800000"/>
            <a:headEnd/>
            <a:tailEnd/>
          </a:ln>
          <a:effectLst/>
        </p:spPr>
      </p:pic>
    </p:spTree>
    <p:extLst>
      <p:ext uri="{BB962C8B-B14F-4D97-AF65-F5344CB8AC3E}">
        <p14:creationId xmlns="" xmlns:p14="http://schemas.microsoft.com/office/powerpoint/2010/main" val="216575043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门电路</a:t>
            </a:r>
            <a:endParaRPr lang="en-US" altLang="zh-CN" dirty="0"/>
          </a:p>
        </p:txBody>
      </p:sp>
      <p:sp>
        <p:nvSpPr>
          <p:cNvPr id="4" name="内容占位符 3"/>
          <p:cNvSpPr>
            <a:spLocks noGrp="1"/>
          </p:cNvSpPr>
          <p:nvPr>
            <p:ph idx="1"/>
          </p:nvPr>
        </p:nvSpPr>
        <p:spPr>
          <a:xfrm>
            <a:off x="457200" y="1556793"/>
            <a:ext cx="8229600" cy="1586456"/>
          </a:xfrm>
        </p:spPr>
        <p:txBody>
          <a:bodyPr/>
          <a:lstStyle/>
          <a:p>
            <a:r>
              <a:rPr lang="en-US" altLang="zh-CN" dirty="0" smtClean="0"/>
              <a:t>MOS</a:t>
            </a:r>
            <a:r>
              <a:rPr lang="zh-CN" altLang="en-US" dirty="0" smtClean="0"/>
              <a:t>管的输入特性和输出特性</a:t>
            </a:r>
            <a:endParaRPr lang="en-US" altLang="zh-CN" dirty="0" smtClean="0"/>
          </a:p>
          <a:p>
            <a:pPr lvl="1"/>
            <a:r>
              <a:rPr lang="zh-CN" altLang="en-US" dirty="0" smtClean="0"/>
              <a:t>输出特性：</a:t>
            </a:r>
            <a:r>
              <a:rPr lang="en-US" altLang="zh-CN" dirty="0"/>
              <a:t> </a:t>
            </a:r>
            <a:r>
              <a:rPr lang="en-US" altLang="zh-CN" dirty="0" err="1"/>
              <a:t>i</a:t>
            </a:r>
            <a:r>
              <a:rPr lang="en-US" altLang="zh-CN" baseline="-25000" dirty="0" err="1"/>
              <a:t>D</a:t>
            </a:r>
            <a:r>
              <a:rPr lang="en-US" altLang="zh-CN" baseline="-25000" dirty="0"/>
              <a:t> </a:t>
            </a:r>
            <a:r>
              <a:rPr lang="en-US" altLang="zh-CN" dirty="0"/>
              <a:t>= f (V</a:t>
            </a:r>
            <a:r>
              <a:rPr lang="en-US" altLang="zh-CN" baseline="-25000" dirty="0"/>
              <a:t>DS</a:t>
            </a:r>
            <a:r>
              <a:rPr lang="en-US" altLang="zh-CN" dirty="0" smtClean="0"/>
              <a:t>)</a:t>
            </a:r>
            <a:r>
              <a:rPr lang="zh-CN" altLang="en-US" dirty="0"/>
              <a:t>对应不同的</a:t>
            </a:r>
            <a:r>
              <a:rPr lang="en-US" altLang="zh-CN" dirty="0"/>
              <a:t>V</a:t>
            </a:r>
            <a:r>
              <a:rPr lang="en-US" altLang="zh-CN" baseline="-25000" dirty="0"/>
              <a:t>GS</a:t>
            </a:r>
            <a:r>
              <a:rPr lang="zh-CN" altLang="en-US" dirty="0"/>
              <a:t>下得</a:t>
            </a:r>
            <a:r>
              <a:rPr lang="zh-CN" altLang="en-US" dirty="0" smtClean="0"/>
              <a:t>一组曲线 ，也称为漏极特性曲线</a:t>
            </a:r>
            <a:endParaRPr lang="zh-CN" altLang="en-US" dirty="0"/>
          </a:p>
          <a:p>
            <a:pPr lvl="1"/>
            <a:endParaRPr lang="en-US" altLang="zh-CN" dirty="0" smtClean="0"/>
          </a:p>
          <a:p>
            <a:pPr marL="0" indent="0">
              <a:buNone/>
            </a:pPr>
            <a:endParaRPr lang="en-US" altLang="zh-CN" dirty="0" smtClean="0"/>
          </a:p>
        </p:txBody>
      </p:sp>
      <p:grpSp>
        <p:nvGrpSpPr>
          <p:cNvPr id="24" name="组合 23"/>
          <p:cNvGrpSpPr/>
          <p:nvPr/>
        </p:nvGrpSpPr>
        <p:grpSpPr>
          <a:xfrm>
            <a:off x="4214810" y="3214686"/>
            <a:ext cx="4429156" cy="3261936"/>
            <a:chOff x="1285852" y="3143248"/>
            <a:chExt cx="3860046" cy="3061254"/>
          </a:xfrm>
        </p:grpSpPr>
        <p:pic>
          <p:nvPicPr>
            <p:cNvPr id="270339" name="Picture 3"/>
            <p:cNvPicPr>
              <a:picLocks noChangeAspect="1" noChangeArrowheads="1"/>
            </p:cNvPicPr>
            <p:nvPr/>
          </p:nvPicPr>
          <p:blipFill>
            <a:blip r:embed="rId3"/>
            <a:srcRect/>
            <a:stretch>
              <a:fillRect/>
            </a:stretch>
          </p:blipFill>
          <p:spPr bwMode="auto">
            <a:xfrm>
              <a:off x="1285852" y="3143248"/>
              <a:ext cx="3860046" cy="2786082"/>
            </a:xfrm>
            <a:prstGeom prst="rect">
              <a:avLst/>
            </a:prstGeom>
            <a:noFill/>
            <a:ln w="9525">
              <a:noFill/>
              <a:miter lim="800000"/>
              <a:headEnd/>
              <a:tailEnd/>
            </a:ln>
            <a:effectLst/>
          </p:spPr>
        </p:pic>
        <p:sp>
          <p:nvSpPr>
            <p:cNvPr id="18" name="TextBox 17"/>
            <p:cNvSpPr txBox="1"/>
            <p:nvPr/>
          </p:nvSpPr>
          <p:spPr>
            <a:xfrm>
              <a:off x="1721664" y="3612549"/>
              <a:ext cx="807369" cy="606567"/>
            </a:xfrm>
            <a:prstGeom prst="rect">
              <a:avLst/>
            </a:prstGeom>
            <a:noFill/>
          </p:spPr>
          <p:txBody>
            <a:bodyPr wrap="square" rtlCol="0">
              <a:spAutoFit/>
            </a:bodyPr>
            <a:lstStyle/>
            <a:p>
              <a:r>
                <a:rPr lang="zh-CN" altLang="en-US" b="1" dirty="0" smtClean="0"/>
                <a:t>可变电阻区</a:t>
              </a:r>
              <a:endParaRPr lang="zh-CN" altLang="en-US" b="1" dirty="0"/>
            </a:p>
          </p:txBody>
        </p:sp>
        <p:sp>
          <p:nvSpPr>
            <p:cNvPr id="19" name="TextBox 18"/>
            <p:cNvSpPr txBox="1"/>
            <p:nvPr/>
          </p:nvSpPr>
          <p:spPr>
            <a:xfrm>
              <a:off x="3071802" y="4143380"/>
              <a:ext cx="2071702" cy="346610"/>
            </a:xfrm>
            <a:prstGeom prst="rect">
              <a:avLst/>
            </a:prstGeom>
            <a:noFill/>
          </p:spPr>
          <p:txBody>
            <a:bodyPr wrap="square" rtlCol="0">
              <a:spAutoFit/>
            </a:bodyPr>
            <a:lstStyle/>
            <a:p>
              <a:r>
                <a:rPr lang="zh-CN" altLang="en-US" b="1" dirty="0" smtClean="0"/>
                <a:t>恒流区</a:t>
              </a:r>
              <a:endParaRPr lang="zh-CN" altLang="en-US" b="1" dirty="0"/>
            </a:p>
          </p:txBody>
        </p:sp>
        <p:sp>
          <p:nvSpPr>
            <p:cNvPr id="20" name="TextBox 19"/>
            <p:cNvSpPr txBox="1"/>
            <p:nvPr/>
          </p:nvSpPr>
          <p:spPr>
            <a:xfrm>
              <a:off x="2071670" y="5857892"/>
              <a:ext cx="2071702" cy="346610"/>
            </a:xfrm>
            <a:prstGeom prst="rect">
              <a:avLst/>
            </a:prstGeom>
            <a:noFill/>
          </p:spPr>
          <p:txBody>
            <a:bodyPr wrap="square" rtlCol="0">
              <a:spAutoFit/>
            </a:bodyPr>
            <a:lstStyle/>
            <a:p>
              <a:r>
                <a:rPr lang="zh-CN" altLang="en-US" b="1" dirty="0" smtClean="0"/>
                <a:t>截止区</a:t>
              </a:r>
              <a:endParaRPr lang="zh-CN" altLang="en-US" b="1" dirty="0"/>
            </a:p>
          </p:txBody>
        </p:sp>
        <p:cxnSp>
          <p:nvCxnSpPr>
            <p:cNvPr id="22" name="直接箭头连接符 21"/>
            <p:cNvCxnSpPr/>
            <p:nvPr/>
          </p:nvCxnSpPr>
          <p:spPr bwMode="auto">
            <a:xfrm rot="5400000" flipH="1" flipV="1">
              <a:off x="2428860" y="5572140"/>
              <a:ext cx="285752" cy="28575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pic>
        <p:nvPicPr>
          <p:cNvPr id="10" name="Picture 1"/>
          <p:cNvPicPr>
            <a:picLocks noChangeAspect="1" noChangeArrowheads="1"/>
          </p:cNvPicPr>
          <p:nvPr/>
        </p:nvPicPr>
        <p:blipFill>
          <a:blip r:embed="rId4"/>
          <a:srcRect/>
          <a:stretch>
            <a:fillRect/>
          </a:stretch>
        </p:blipFill>
        <p:spPr bwMode="auto">
          <a:xfrm>
            <a:off x="928662" y="3357562"/>
            <a:ext cx="3170061" cy="2857520"/>
          </a:xfrm>
          <a:prstGeom prst="rect">
            <a:avLst/>
          </a:prstGeom>
          <a:noFill/>
          <a:ln w="9525">
            <a:noFill/>
            <a:miter lim="800000"/>
            <a:headEnd/>
            <a:tailEnd/>
          </a:ln>
          <a:effectLst/>
        </p:spPr>
      </p:pic>
    </p:spTree>
    <p:extLst>
      <p:ext uri="{BB962C8B-B14F-4D97-AF65-F5344CB8AC3E}">
        <p14:creationId xmlns="" xmlns:p14="http://schemas.microsoft.com/office/powerpoint/2010/main" val="216575043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门电路</a:t>
            </a:r>
            <a:endParaRPr lang="en-US" altLang="zh-CN" dirty="0"/>
          </a:p>
        </p:txBody>
      </p:sp>
      <mc:AlternateContent xmlns:mc="http://schemas.openxmlformats.org/markup-compatibility/2006">
        <mc:Choice xmlns="" xmlns:a14="http://schemas.microsoft.com/office/drawing/2010/main" Requires="a14">
          <p:sp>
            <p:nvSpPr>
              <p:cNvPr id="4" name="内容占位符 3"/>
              <p:cNvSpPr>
                <a:spLocks noGrp="1"/>
              </p:cNvSpPr>
              <p:nvPr>
                <p:ph idx="1"/>
              </p:nvPr>
            </p:nvSpPr>
            <p:spPr/>
            <p:txBody>
              <a:bodyPr/>
              <a:lstStyle/>
              <a:p>
                <a:r>
                  <a:rPr lang="en-US" altLang="zh-CN" dirty="0" smtClean="0"/>
                  <a:t>MOS</a:t>
                </a:r>
                <a:r>
                  <a:rPr lang="zh-CN" altLang="en-US" dirty="0" smtClean="0"/>
                  <a:t>管的输入特性和输出特性</a:t>
                </a:r>
                <a:endParaRPr lang="en-US" altLang="zh-CN" dirty="0" smtClean="0"/>
              </a:p>
              <a:p>
                <a:pPr lvl="1"/>
                <a:r>
                  <a:rPr lang="zh-CN" altLang="en-US" dirty="0"/>
                  <a:t>漏极</a:t>
                </a:r>
                <a:r>
                  <a:rPr lang="zh-CN" altLang="en-US" dirty="0" smtClean="0"/>
                  <a:t>特性曲线</a:t>
                </a:r>
                <a:endParaRPr lang="en-US" altLang="zh-CN" dirty="0" smtClean="0"/>
              </a:p>
              <a:p>
                <a:pPr lvl="2"/>
                <a:r>
                  <a:rPr lang="zh-CN" altLang="en-US" b="1" dirty="0">
                    <a:solidFill>
                      <a:srgbClr val="FF0000"/>
                    </a:solidFill>
                  </a:rPr>
                  <a:t>截止</a:t>
                </a:r>
                <a:r>
                  <a:rPr lang="zh-CN" altLang="en-US" b="1" dirty="0" smtClean="0">
                    <a:solidFill>
                      <a:srgbClr val="FF0000"/>
                    </a:solidFill>
                  </a:rPr>
                  <a:t>区</a:t>
                </a:r>
                <a:r>
                  <a:rPr lang="zh-CN" altLang="en-US" b="1" dirty="0" smtClean="0"/>
                  <a:t>：</a:t>
                </a:r>
                <a:r>
                  <a:rPr lang="en-US" altLang="zh-CN" dirty="0" smtClean="0"/>
                  <a:t>V</a:t>
                </a:r>
                <a:r>
                  <a:rPr lang="en-US" altLang="zh-CN" baseline="-25000" dirty="0" smtClean="0"/>
                  <a:t>GS</a:t>
                </a:r>
                <a:r>
                  <a:rPr lang="en-US" altLang="zh-CN" dirty="0" smtClean="0"/>
                  <a:t>&lt;V</a:t>
                </a:r>
                <a:r>
                  <a:rPr lang="en-US" altLang="zh-CN" baseline="-25000" dirty="0" smtClean="0"/>
                  <a:t>GS(</a:t>
                </a:r>
                <a:r>
                  <a:rPr lang="en-US" altLang="zh-CN" baseline="-25000" dirty="0" err="1" smtClean="0"/>
                  <a:t>th</a:t>
                </a:r>
                <a:r>
                  <a:rPr lang="en-US" altLang="zh-CN" baseline="-25000" dirty="0"/>
                  <a:t>)</a:t>
                </a:r>
                <a:r>
                  <a:rPr lang="zh-CN" altLang="en-US" dirty="0"/>
                  <a:t>，</a:t>
                </a:r>
                <a:r>
                  <a:rPr lang="en-US" altLang="zh-CN" dirty="0" err="1"/>
                  <a:t>i</a:t>
                </a:r>
                <a:r>
                  <a:rPr lang="en-US" altLang="zh-CN" baseline="-25000" dirty="0" err="1"/>
                  <a:t>D</a:t>
                </a:r>
                <a:r>
                  <a:rPr lang="en-US" altLang="zh-CN" dirty="0"/>
                  <a:t> = 0, R</a:t>
                </a:r>
                <a:r>
                  <a:rPr lang="en-US" altLang="zh-CN" baseline="-25000" dirty="0"/>
                  <a:t>OFF</a:t>
                </a:r>
                <a:r>
                  <a:rPr lang="en-US" altLang="zh-CN" dirty="0"/>
                  <a:t>&gt; 10</a:t>
                </a:r>
                <a:r>
                  <a:rPr lang="en-US" altLang="zh-CN" baseline="30000" dirty="0"/>
                  <a:t>9</a:t>
                </a:r>
                <a:r>
                  <a:rPr lang="el-GR" altLang="zh-CN" dirty="0" smtClean="0">
                    <a:cs typeface="Times New Roman" pitchFamily="18" charset="0"/>
                  </a:rPr>
                  <a:t>Ω</a:t>
                </a:r>
                <a:endParaRPr lang="en-US" altLang="zh-CN" dirty="0" smtClean="0"/>
              </a:p>
              <a:p>
                <a:pPr lvl="2"/>
                <a:r>
                  <a:rPr lang="zh-CN" altLang="en-US" b="1" dirty="0">
                    <a:solidFill>
                      <a:srgbClr val="FF0000"/>
                    </a:solidFill>
                  </a:rPr>
                  <a:t>恒流</a:t>
                </a:r>
                <a:r>
                  <a:rPr lang="zh-CN" altLang="en-US" b="1" dirty="0" smtClean="0">
                    <a:solidFill>
                      <a:srgbClr val="FF0000"/>
                    </a:solidFill>
                  </a:rPr>
                  <a:t>区</a:t>
                </a:r>
                <a:r>
                  <a:rPr lang="zh-CN" altLang="en-US" b="1" dirty="0" smtClean="0"/>
                  <a:t>：</a:t>
                </a:r>
                <a:r>
                  <a:rPr lang="en-US" altLang="zh-CN" dirty="0" err="1" smtClean="0">
                    <a:cs typeface="Times New Roman" pitchFamily="18" charset="0"/>
                  </a:rPr>
                  <a:t>i</a:t>
                </a:r>
                <a:r>
                  <a:rPr lang="en-US" altLang="zh-CN" baseline="-25000" dirty="0" err="1" smtClean="0">
                    <a:cs typeface="Times New Roman" pitchFamily="18" charset="0"/>
                  </a:rPr>
                  <a:t>D</a:t>
                </a:r>
                <a:r>
                  <a:rPr lang="en-US" altLang="zh-CN" dirty="0" smtClean="0">
                    <a:cs typeface="Times New Roman" pitchFamily="18" charset="0"/>
                  </a:rPr>
                  <a:t/>
                </a:r>
                <a:r>
                  <a:rPr lang="zh-CN" altLang="en-US" dirty="0">
                    <a:cs typeface="Times New Roman" pitchFamily="18" charset="0"/>
                  </a:rPr>
                  <a:t>基本上由</a:t>
                </a:r>
                <a:r>
                  <a:rPr lang="en-US" altLang="zh-CN" dirty="0">
                    <a:cs typeface="Times New Roman" pitchFamily="18" charset="0"/>
                  </a:rPr>
                  <a:t>V</a:t>
                </a:r>
                <a:r>
                  <a:rPr lang="en-US" altLang="zh-CN" baseline="-25000" dirty="0">
                    <a:cs typeface="Times New Roman" pitchFamily="18" charset="0"/>
                  </a:rPr>
                  <a:t>GS</a:t>
                </a:r>
                <a:r>
                  <a:rPr lang="zh-CN" altLang="en-US" dirty="0">
                    <a:cs typeface="Times New Roman" pitchFamily="18" charset="0"/>
                  </a:rPr>
                  <a:t>决定，与</a:t>
                </a:r>
                <a:r>
                  <a:rPr lang="en-US" altLang="zh-CN" dirty="0">
                    <a:cs typeface="Times New Roman" pitchFamily="18" charset="0"/>
                  </a:rPr>
                  <a:t>V</a:t>
                </a:r>
                <a:r>
                  <a:rPr lang="en-US" altLang="zh-CN" baseline="-25000" dirty="0">
                    <a:cs typeface="Times New Roman" pitchFamily="18" charset="0"/>
                  </a:rPr>
                  <a:t>DS </a:t>
                </a:r>
                <a:r>
                  <a:rPr lang="zh-CN" altLang="en-US" dirty="0">
                    <a:cs typeface="Times New Roman" pitchFamily="18" charset="0"/>
                  </a:rPr>
                  <a:t>关系</a:t>
                </a:r>
                <a:r>
                  <a:rPr lang="zh-CN" altLang="en-US" dirty="0" smtClean="0">
                    <a:cs typeface="Times New Roman" pitchFamily="18" charset="0"/>
                  </a:rPr>
                  <a:t>不大</a:t>
                </a:r>
                <a:endParaRPr lang="en-US" altLang="zh-CN" dirty="0" smtClean="0">
                  <a:cs typeface="Times New Roman" pitchFamily="18" charset="0"/>
                </a:endParaRPr>
              </a:p>
              <a:p>
                <a:pPr lvl="2"/>
                <a:endParaRPr lang="en-US" altLang="zh-CN" dirty="0">
                  <a:cs typeface="Times New Roman" pitchFamily="18" charset="0"/>
                </a:endParaRPr>
              </a:p>
              <a:p>
                <a:pPr lvl="2"/>
                <a:endParaRPr lang="zh-CN" altLang="en-US" dirty="0"/>
              </a:p>
              <a:p>
                <a:pPr lvl="2"/>
                <a:r>
                  <a:rPr lang="zh-CN" altLang="en-US" b="1" dirty="0">
                    <a:solidFill>
                      <a:srgbClr val="FF0000"/>
                    </a:solidFill>
                  </a:rPr>
                  <a:t>可变电阻</a:t>
                </a:r>
                <a:r>
                  <a:rPr lang="zh-CN" altLang="en-US" b="1" dirty="0" smtClean="0">
                    <a:solidFill>
                      <a:srgbClr val="FF0000"/>
                    </a:solidFill>
                  </a:rPr>
                  <a:t>区</a:t>
                </a:r>
                <a:r>
                  <a:rPr lang="zh-CN" altLang="en-US" b="1" dirty="0" smtClean="0"/>
                  <a:t>：</a:t>
                </a:r>
                <a:r>
                  <a:rPr lang="en-US" altLang="zh-CN" dirty="0" smtClean="0">
                    <a:latin typeface="Comic Sans MS" pitchFamily="66" charset="0"/>
                  </a:rPr>
                  <a:t>V</a:t>
                </a:r>
                <a:r>
                  <a:rPr lang="en-US" altLang="zh-CN" baseline="-25000" dirty="0" smtClean="0">
                    <a:latin typeface="Comic Sans MS" pitchFamily="66" charset="0"/>
                  </a:rPr>
                  <a:t>DS </a:t>
                </a:r>
                <a:r>
                  <a:rPr lang="zh-CN" altLang="en-US" dirty="0">
                    <a:latin typeface="Comic Sans MS" pitchFamily="66" charset="0"/>
                  </a:rPr>
                  <a:t>较低（近似为</a:t>
                </a:r>
                <a:r>
                  <a:rPr lang="en-US" altLang="zh-CN" dirty="0">
                    <a:latin typeface="Comic Sans MS" pitchFamily="66" charset="0"/>
                  </a:rPr>
                  <a:t>0</a:t>
                </a:r>
                <a:r>
                  <a:rPr lang="zh-CN" altLang="en-US" dirty="0">
                    <a:latin typeface="Comic Sans MS" pitchFamily="66" charset="0"/>
                  </a:rPr>
                  <a:t>）， </a:t>
                </a:r>
                <a:r>
                  <a:rPr lang="en-US" altLang="zh-CN" dirty="0">
                    <a:latin typeface="Comic Sans MS" pitchFamily="66" charset="0"/>
                  </a:rPr>
                  <a:t>V</a:t>
                </a:r>
                <a:r>
                  <a:rPr lang="en-US" altLang="zh-CN" baseline="-25000" dirty="0">
                    <a:latin typeface="Comic Sans MS" pitchFamily="66" charset="0"/>
                  </a:rPr>
                  <a:t>GS </a:t>
                </a:r>
                <a:r>
                  <a:rPr lang="zh-CN" altLang="en-US" dirty="0">
                    <a:latin typeface="Comic Sans MS" pitchFamily="66" charset="0"/>
                  </a:rPr>
                  <a:t>一定时，                             </a:t>
                </a:r>
                <a:r>
                  <a:rPr lang="en-US" altLang="zh-CN" dirty="0" smtClean="0">
                    <a:latin typeface="Comic Sans MS" pitchFamily="66" charset="0"/>
                  </a:rPr>
                  <a:t/>
                </a:r>
                <a:r>
                  <a:rPr lang="zh-CN" altLang="en-US" dirty="0" smtClean="0">
                    <a:latin typeface="Comic Sans MS" pitchFamily="66" charset="0"/>
                  </a:rPr>
                  <a:t>，这个</a:t>
                </a:r>
                <a:r>
                  <a:rPr lang="zh-CN" altLang="en-US" dirty="0">
                    <a:latin typeface="Comic Sans MS" pitchFamily="66" charset="0"/>
                  </a:rPr>
                  <a:t>电阻受</a:t>
                </a:r>
                <a:r>
                  <a:rPr lang="en-US" altLang="zh-CN" dirty="0">
                    <a:latin typeface="Comic Sans MS" pitchFamily="66" charset="0"/>
                  </a:rPr>
                  <a:t>V</a:t>
                </a:r>
                <a:r>
                  <a:rPr lang="en-US" altLang="zh-CN" baseline="-25000" dirty="0">
                    <a:latin typeface="Comic Sans MS" pitchFamily="66" charset="0"/>
                  </a:rPr>
                  <a:t>GS </a:t>
                </a:r>
                <a:r>
                  <a:rPr lang="zh-CN" altLang="en-US" dirty="0">
                    <a:latin typeface="Comic Sans MS" pitchFamily="66" charset="0"/>
                  </a:rPr>
                  <a:t>控制、可变</a:t>
                </a:r>
                <a:r>
                  <a:rPr lang="zh-CN" altLang="en-US" dirty="0" smtClean="0">
                    <a:latin typeface="Comic Sans MS" pitchFamily="66" charset="0"/>
                  </a:rPr>
                  <a:t>。在</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𝑉</m:t>
                        </m:r>
                      </m:e>
                      <m:sub>
                        <m:r>
                          <a:rPr lang="en-US" altLang="zh-CN" b="0" i="1" smtClean="0">
                            <a:latin typeface="Cambria Math"/>
                          </a:rPr>
                          <m:t>𝐺𝑆</m:t>
                        </m:r>
                      </m:sub>
                    </m:sSub>
                    <m:r>
                      <a:rPr lang="en-US" altLang="zh-CN" i="1" smtClean="0">
                        <a:latin typeface="Cambria Math"/>
                        <a:ea typeface="Cambria Math"/>
                      </a:rPr>
                      <m:t>≫</m:t>
                    </m:r>
                    <m:sSub>
                      <m:sSubPr>
                        <m:ctrlPr>
                          <a:rPr lang="en-US" altLang="zh-CN" i="1" smtClean="0">
                            <a:latin typeface="Cambria Math" panose="02040503050406030204" pitchFamily="18" charset="0"/>
                            <a:ea typeface="Cambria Math"/>
                          </a:rPr>
                        </m:ctrlPr>
                      </m:sSubPr>
                      <m:e>
                        <m:r>
                          <a:rPr lang="en-US" altLang="zh-CN" b="0" i="1" smtClean="0">
                            <a:latin typeface="Cambria Math"/>
                            <a:ea typeface="Cambria Math"/>
                          </a:rPr>
                          <m:t>𝑉</m:t>
                        </m:r>
                      </m:e>
                      <m:sub>
                        <m:r>
                          <a:rPr lang="en-US" altLang="zh-CN" b="0" i="1" smtClean="0">
                            <a:latin typeface="Cambria Math"/>
                            <a:ea typeface="Cambria Math"/>
                          </a:rPr>
                          <m:t>𝐺𝑆</m:t>
                        </m:r>
                        <m:d>
                          <m:dPr>
                            <m:ctrlPr>
                              <a:rPr lang="en-US" altLang="zh-CN" b="0" i="1" smtClean="0">
                                <a:latin typeface="Cambria Math" panose="02040503050406030204" pitchFamily="18" charset="0"/>
                                <a:ea typeface="Cambria Math"/>
                              </a:rPr>
                            </m:ctrlPr>
                          </m:dPr>
                          <m:e>
                            <m:r>
                              <a:rPr lang="en-US" altLang="zh-CN" i="1">
                                <a:latin typeface="Cambria Math"/>
                                <a:ea typeface="Cambria Math"/>
                              </a:rPr>
                              <m:t>𝑡h</m:t>
                            </m:r>
                          </m:e>
                        </m:d>
                      </m:sub>
                    </m:sSub>
                    <m:r>
                      <a:rPr lang="zh-CN" altLang="en-US" b="0" i="1" smtClean="0">
                        <a:latin typeface="Cambria Math"/>
                        <a:ea typeface="Cambria Math"/>
                      </a:rPr>
                      <m:t>下，</m:t>
                    </m:r>
                    <m:sSub>
                      <m:sSubPr>
                        <m:ctrlPr>
                          <a:rPr lang="en-US" altLang="zh-CN" b="0" i="1" smtClean="0">
                            <a:latin typeface="Cambria Math" panose="02040503050406030204" pitchFamily="18" charset="0"/>
                            <a:ea typeface="Cambria Math"/>
                          </a:rPr>
                        </m:ctrlPr>
                      </m:sSubPr>
                      <m:e>
                        <m:r>
                          <a:rPr lang="en-US" altLang="zh-CN" b="0" i="1" smtClean="0">
                            <a:latin typeface="Cambria Math"/>
                            <a:ea typeface="Cambria Math"/>
                          </a:rPr>
                          <m:t>𝑅</m:t>
                        </m:r>
                      </m:e>
                      <m:sub>
                        <m:r>
                          <a:rPr lang="en-US" altLang="zh-CN" b="0" i="1" smtClean="0">
                            <a:latin typeface="Cambria Math"/>
                            <a:ea typeface="Cambria Math"/>
                          </a:rPr>
                          <m:t>𝑂𝑁</m:t>
                        </m:r>
                      </m:sub>
                    </m:sSub>
                    <m:r>
                      <a:rPr lang="en-US" altLang="zh-CN" b="0" i="1" smtClean="0">
                        <a:latin typeface="Cambria Math"/>
                        <a:ea typeface="Cambria Math"/>
                      </a:rPr>
                      <m:t>∝</m:t>
                    </m:r>
                    <m:f>
                      <m:fPr>
                        <m:type m:val="skw"/>
                        <m:ctrlPr>
                          <a:rPr lang="en-US" altLang="zh-CN" b="0" i="1" smtClean="0">
                            <a:latin typeface="Cambria Math" panose="02040503050406030204" pitchFamily="18" charset="0"/>
                            <a:ea typeface="Cambria Math"/>
                          </a:rPr>
                        </m:ctrlPr>
                      </m:fPr>
                      <m:num>
                        <m:r>
                          <a:rPr lang="en-US" altLang="zh-CN" b="0" i="1" smtClean="0">
                            <a:latin typeface="Cambria Math"/>
                            <a:ea typeface="Cambria Math"/>
                          </a:rPr>
                          <m:t>1</m:t>
                        </m:r>
                      </m:num>
                      <m:den>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𝐺𝑆</m:t>
                            </m:r>
                          </m:sub>
                        </m:sSub>
                      </m:den>
                    </m:f>
                  </m:oMath>
                </a14:m>
                <a:endParaRPr lang="en-US" altLang="zh-CN" dirty="0" smtClean="0"/>
              </a:p>
              <a:p>
                <a:pPr marL="0" indent="0">
                  <a:buNone/>
                </a:pPr>
                <a:endParaRPr lang="en-US" altLang="zh-CN" dirty="0" smtClean="0"/>
              </a:p>
            </p:txBody>
          </p:sp>
        </mc:Choice>
        <mc:Fallback>
          <p:sp>
            <p:nvSpPr>
              <p:cNvPr id="4" name="内容占位符 3"/>
              <p:cNvSpPr>
                <a:spLocks noGrp="1" noRot="1" noChangeAspect="1" noMove="1" noResize="1" noEditPoints="1" noAdjustHandles="1" noChangeArrowheads="1" noChangeShapeType="1" noTextEdit="1"/>
              </p:cNvSpPr>
              <p:nvPr>
                <p:ph idx="1"/>
              </p:nvPr>
            </p:nvSpPr>
            <p:spPr>
              <a:blipFill rotWithShape="1">
                <a:blip r:embed="rId4"/>
                <a:stretch>
                  <a:fillRect l="-1630" t="-1600" r="-444" b="-21333"/>
                </a:stretch>
              </a:blipFill>
            </p:spPr>
            <p:txBody>
              <a:bodyPr/>
              <a:lstStyle/>
              <a:p>
                <a:r>
                  <a:rPr lang="zh-CN" altLang="en-US">
                    <a:noFill/>
                  </a:rPr>
                  <a:t> </a:t>
                </a:r>
              </a:p>
            </p:txBody>
          </p:sp>
        </mc:Fallback>
      </mc:AlternateContent>
      <p:graphicFrame>
        <p:nvGraphicFramePr>
          <p:cNvPr id="5" name="对象 4"/>
          <p:cNvGraphicFramePr>
            <a:graphicFrameLocks noChangeAspect="1"/>
          </p:cNvGraphicFramePr>
          <p:nvPr>
            <p:extLst>
              <p:ext uri="{D42A27DB-BD31-4B8C-83A1-F6EECF244321}">
                <p14:modId xmlns="" xmlns:p14="http://schemas.microsoft.com/office/powerpoint/2010/main" val="974005257"/>
              </p:ext>
            </p:extLst>
          </p:nvPr>
        </p:nvGraphicFramePr>
        <p:xfrm>
          <a:off x="1743075" y="3657600"/>
          <a:ext cx="6629400" cy="931863"/>
        </p:xfrm>
        <a:graphic>
          <a:graphicData uri="http://schemas.openxmlformats.org/presentationml/2006/ole">
            <p:oleObj spid="_x0000_s207874" name="Equation" r:id="rId5" imgW="3162240" imgH="444240" progId="Equation.DSMT4">
              <p:embed/>
            </p:oleObj>
          </a:graphicData>
        </a:graphic>
      </p:graphicFrame>
      <p:graphicFrame>
        <p:nvGraphicFramePr>
          <p:cNvPr id="6" name="对象 5"/>
          <p:cNvGraphicFramePr>
            <a:graphicFrameLocks noChangeAspect="1"/>
          </p:cNvGraphicFramePr>
          <p:nvPr>
            <p:extLst>
              <p:ext uri="{D42A27DB-BD31-4B8C-83A1-F6EECF244321}">
                <p14:modId xmlns="" xmlns:p14="http://schemas.microsoft.com/office/powerpoint/2010/main" val="1693952385"/>
              </p:ext>
            </p:extLst>
          </p:nvPr>
        </p:nvGraphicFramePr>
        <p:xfrm>
          <a:off x="1547664" y="5085184"/>
          <a:ext cx="2548495" cy="415699"/>
        </p:xfrm>
        <a:graphic>
          <a:graphicData uri="http://schemas.openxmlformats.org/presentationml/2006/ole">
            <p:oleObj spid="_x0000_s207875" name="公式" r:id="rId6" imgW="1244600" imgH="203200" progId="Equation.3">
              <p:embed/>
            </p:oleObj>
          </a:graphicData>
        </a:graphic>
      </p:graphicFrame>
      <p:pic>
        <p:nvPicPr>
          <p:cNvPr id="207876" name="Picture 4"/>
          <p:cNvPicPr>
            <a:picLocks noChangeAspect="1" noChangeArrowheads="1"/>
          </p:cNvPicPr>
          <p:nvPr/>
        </p:nvPicPr>
        <p:blipFill>
          <a:blip r:embed="rId7"/>
          <a:srcRect/>
          <a:stretch>
            <a:fillRect/>
          </a:stretch>
        </p:blipFill>
        <p:spPr bwMode="auto">
          <a:xfrm>
            <a:off x="5183454" y="285727"/>
            <a:ext cx="3389074" cy="2500331"/>
          </a:xfrm>
          <a:prstGeom prst="rect">
            <a:avLst/>
          </a:prstGeom>
          <a:noFill/>
          <a:ln w="9525">
            <a:noFill/>
            <a:miter lim="800000"/>
            <a:headEnd/>
            <a:tailEnd/>
          </a:ln>
          <a:effectLst/>
        </p:spPr>
      </p:pic>
    </p:spTree>
    <p:extLst>
      <p:ext uri="{BB962C8B-B14F-4D97-AF65-F5344CB8AC3E}">
        <p14:creationId xmlns="" xmlns:p14="http://schemas.microsoft.com/office/powerpoint/2010/main" val="391309976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6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540154" y="1838869"/>
            <a:ext cx="3566752" cy="394186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标题 2"/>
          <p:cNvSpPr>
            <a:spLocks noGrp="1"/>
          </p:cNvSpPr>
          <p:nvPr>
            <p:ph type="title"/>
          </p:nvPr>
        </p:nvSpPr>
        <p:spPr/>
        <p:txBody>
          <a:bodyPr/>
          <a:lstStyle/>
          <a:p>
            <a:r>
              <a:rPr lang="en-US" altLang="zh-CN" dirty="0"/>
              <a:t>CMOS</a:t>
            </a:r>
            <a:r>
              <a:rPr lang="zh-CN" altLang="en-US" dirty="0"/>
              <a:t>门电路</a:t>
            </a:r>
            <a:endParaRPr lang="en-US" altLang="zh-CN" dirty="0"/>
          </a:p>
        </p:txBody>
      </p:sp>
      <p:sp>
        <p:nvSpPr>
          <p:cNvPr id="4" name="内容占位符 3"/>
          <p:cNvSpPr>
            <a:spLocks noGrp="1"/>
          </p:cNvSpPr>
          <p:nvPr>
            <p:ph idx="1"/>
          </p:nvPr>
        </p:nvSpPr>
        <p:spPr/>
        <p:txBody>
          <a:bodyPr/>
          <a:lstStyle/>
          <a:p>
            <a:r>
              <a:rPr lang="en-US" altLang="zh-CN" dirty="0" smtClean="0"/>
              <a:t>MOS</a:t>
            </a:r>
            <a:r>
              <a:rPr lang="zh-CN" altLang="en-US" dirty="0" smtClean="0"/>
              <a:t>管的基本开关电路</a:t>
            </a:r>
            <a:endParaRPr lang="en-US" altLang="zh-CN" dirty="0" smtClean="0"/>
          </a:p>
          <a:p>
            <a:pPr marL="0" indent="0">
              <a:buNone/>
            </a:pPr>
            <a:endParaRPr lang="en-US" altLang="zh-CN" dirty="0" smtClean="0"/>
          </a:p>
        </p:txBody>
      </p:sp>
      <p:pic>
        <p:nvPicPr>
          <p:cNvPr id="5" name="Picture 10" descr="3-1-1"/>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a:xfrm>
            <a:off x="337192" y="2215285"/>
            <a:ext cx="3370549" cy="3587344"/>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6" name="TextBox 5"/>
          <p:cNvSpPr txBox="1"/>
          <p:nvPr/>
        </p:nvSpPr>
        <p:spPr>
          <a:xfrm>
            <a:off x="902101" y="5718517"/>
            <a:ext cx="1980029" cy="523220"/>
          </a:xfrm>
          <a:prstGeom prst="rect">
            <a:avLst/>
          </a:prstGeom>
          <a:noFill/>
        </p:spPr>
        <p:txBody>
          <a:bodyPr wrap="none" rtlCol="0">
            <a:spAutoFit/>
          </a:bodyPr>
          <a:lstStyle/>
          <a:p>
            <a:r>
              <a:rPr lang="zh-CN" altLang="en-US" sz="2800" dirty="0" smtClean="0">
                <a:latin typeface="楷体" panose="02010609060101010101" pitchFamily="49" charset="-122"/>
                <a:ea typeface="楷体" panose="02010609060101010101" pitchFamily="49" charset="-122"/>
              </a:rPr>
              <a:t>单开关电路</a:t>
            </a:r>
            <a:endParaRPr lang="zh-CN" altLang="en-US" sz="2800" dirty="0">
              <a:latin typeface="楷体" panose="02010609060101010101" pitchFamily="49" charset="-122"/>
              <a:ea typeface="楷体" panose="02010609060101010101" pitchFamily="49" charset="-122"/>
            </a:endParaRPr>
          </a:p>
        </p:txBody>
      </p:sp>
      <p:cxnSp>
        <p:nvCxnSpPr>
          <p:cNvPr id="8" name="直接箭头连接符 7"/>
          <p:cNvCxnSpPr/>
          <p:nvPr/>
        </p:nvCxnSpPr>
        <p:spPr bwMode="auto">
          <a:xfrm>
            <a:off x="3779912" y="4008957"/>
            <a:ext cx="1806668"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9" name="TextBox 8"/>
          <p:cNvSpPr txBox="1"/>
          <p:nvPr/>
        </p:nvSpPr>
        <p:spPr>
          <a:xfrm>
            <a:off x="3707741" y="3177960"/>
            <a:ext cx="1878839" cy="830997"/>
          </a:xfrm>
          <a:prstGeom prst="rect">
            <a:avLst/>
          </a:prstGeom>
          <a:noFill/>
        </p:spPr>
        <p:txBody>
          <a:bodyPr wrap="square" rtlCol="0">
            <a:spAutoFit/>
          </a:bodyPr>
          <a:lstStyle/>
          <a:p>
            <a:pPr marL="0" lvl="1" algn="ctr"/>
            <a:r>
              <a:rPr lang="zh-CN" altLang="en-US" sz="2400" dirty="0">
                <a:solidFill>
                  <a:srgbClr val="FF0000"/>
                </a:solidFill>
                <a:latin typeface="+mj-ea"/>
                <a:ea typeface="+mj-ea"/>
              </a:rPr>
              <a:t>将开关</a:t>
            </a:r>
            <a:r>
              <a:rPr lang="zh-CN" altLang="en-US" sz="2400" dirty="0" smtClean="0">
                <a:solidFill>
                  <a:srgbClr val="FF0000"/>
                </a:solidFill>
                <a:latin typeface="+mj-ea"/>
                <a:ea typeface="+mj-ea"/>
              </a:rPr>
              <a:t>用</a:t>
            </a:r>
            <a:endParaRPr lang="en-US" altLang="zh-CN" sz="2400" dirty="0" smtClean="0">
              <a:solidFill>
                <a:srgbClr val="FF0000"/>
              </a:solidFill>
              <a:latin typeface="+mj-ea"/>
              <a:ea typeface="+mj-ea"/>
            </a:endParaRPr>
          </a:p>
          <a:p>
            <a:pPr marL="0" lvl="1" algn="r"/>
            <a:r>
              <a:rPr lang="en-US" altLang="zh-CN" sz="2400" dirty="0" smtClean="0">
                <a:solidFill>
                  <a:srgbClr val="FF0000"/>
                </a:solidFill>
                <a:latin typeface="+mj-ea"/>
                <a:ea typeface="+mj-ea"/>
              </a:rPr>
              <a:t>MOS</a:t>
            </a:r>
            <a:r>
              <a:rPr lang="zh-CN" altLang="en-US" sz="2400" dirty="0" smtClean="0">
                <a:solidFill>
                  <a:srgbClr val="FF0000"/>
                </a:solidFill>
                <a:latin typeface="+mj-ea"/>
                <a:ea typeface="+mj-ea"/>
              </a:rPr>
              <a:t>管代替</a:t>
            </a:r>
            <a:endParaRPr lang="en-US" altLang="zh-CN" sz="2400" dirty="0">
              <a:solidFill>
                <a:srgbClr val="FF0000"/>
              </a:solidFill>
              <a:latin typeface="+mj-ea"/>
              <a:ea typeface="+mj-ea"/>
            </a:endParaRPr>
          </a:p>
        </p:txBody>
      </p:sp>
      <p:sp>
        <p:nvSpPr>
          <p:cNvPr id="10" name="TextBox 9"/>
          <p:cNvSpPr txBox="1"/>
          <p:nvPr/>
        </p:nvSpPr>
        <p:spPr>
          <a:xfrm>
            <a:off x="5520948" y="5780734"/>
            <a:ext cx="3595856" cy="523220"/>
          </a:xfrm>
          <a:prstGeom prst="rect">
            <a:avLst/>
          </a:prstGeom>
          <a:noFill/>
        </p:spPr>
        <p:txBody>
          <a:bodyPr wrap="none" rtlCol="0">
            <a:spAutoFit/>
          </a:bodyPr>
          <a:lstStyle/>
          <a:p>
            <a:r>
              <a:rPr lang="en-US" altLang="zh-CN" sz="2800" dirty="0">
                <a:latin typeface="楷体" panose="02010609060101010101" pitchFamily="49" charset="-122"/>
                <a:ea typeface="楷体" panose="02010609060101010101" pitchFamily="49" charset="-122"/>
              </a:rPr>
              <a:t>MOS</a:t>
            </a:r>
            <a:r>
              <a:rPr lang="zh-CN" altLang="en-US" sz="2800" dirty="0">
                <a:latin typeface="楷体" panose="02010609060101010101" pitchFamily="49" charset="-122"/>
                <a:ea typeface="楷体" panose="02010609060101010101" pitchFamily="49" charset="-122"/>
              </a:rPr>
              <a:t>管的基本开关电路</a:t>
            </a:r>
          </a:p>
        </p:txBody>
      </p:sp>
    </p:spTree>
    <p:extLst>
      <p:ext uri="{BB962C8B-B14F-4D97-AF65-F5344CB8AC3E}">
        <p14:creationId xmlns="" xmlns:p14="http://schemas.microsoft.com/office/powerpoint/2010/main" val="247669153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39266"/>
                                        </p:tgtEl>
                                        <p:attrNameLst>
                                          <p:attrName>style.visibility</p:attrName>
                                        </p:attrNameLst>
                                      </p:cBhvr>
                                      <p:to>
                                        <p:strVal val="visible"/>
                                      </p:to>
                                    </p:set>
                                    <p:animEffect transition="in" filter="wipe(left)">
                                      <p:cBhvr>
                                        <p:cTn id="14" dur="500"/>
                                        <p:tgtEl>
                                          <p:spTgt spid="139266"/>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门电路</a:t>
            </a:r>
            <a:endParaRPr lang="zh-CN" altLang="en-US" dirty="0"/>
          </a:p>
        </p:txBody>
      </p:sp>
      <p:sp>
        <p:nvSpPr>
          <p:cNvPr id="4" name="内容占位符 3"/>
          <p:cNvSpPr>
            <a:spLocks noGrp="1"/>
          </p:cNvSpPr>
          <p:nvPr>
            <p:ph idx="1"/>
          </p:nvPr>
        </p:nvSpPr>
        <p:spPr/>
        <p:txBody>
          <a:bodyPr/>
          <a:lstStyle/>
          <a:p>
            <a:pPr>
              <a:buNone/>
            </a:pPr>
            <a:r>
              <a:rPr lang="zh-CN" altLang="en-US" dirty="0" smtClean="0"/>
              <a:t>重点内容</a:t>
            </a:r>
            <a:endParaRPr lang="en-US" altLang="zh-CN" dirty="0" smtClean="0"/>
          </a:p>
          <a:p>
            <a:r>
              <a:rPr lang="zh-CN" altLang="en-US" dirty="0" smtClean="0"/>
              <a:t>半导体二极管</a:t>
            </a:r>
            <a:endParaRPr lang="en-US" altLang="zh-CN" dirty="0" smtClean="0"/>
          </a:p>
          <a:p>
            <a:r>
              <a:rPr lang="en-US" altLang="zh-CN" dirty="0" smtClean="0"/>
              <a:t>CMOS</a:t>
            </a:r>
            <a:r>
              <a:rPr lang="zh-CN" altLang="en-US" dirty="0" smtClean="0"/>
              <a:t>门电路</a:t>
            </a:r>
            <a:endParaRPr lang="en-US" altLang="zh-CN" dirty="0" smtClean="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门电路</a:t>
            </a:r>
            <a:endParaRPr lang="en-US" altLang="zh-CN" dirty="0"/>
          </a:p>
        </p:txBody>
      </p:sp>
      <p:sp>
        <p:nvSpPr>
          <p:cNvPr id="4" name="内容占位符 3"/>
          <p:cNvSpPr>
            <a:spLocks noGrp="1"/>
          </p:cNvSpPr>
          <p:nvPr>
            <p:ph idx="1"/>
          </p:nvPr>
        </p:nvSpPr>
        <p:spPr/>
        <p:txBody>
          <a:bodyPr/>
          <a:lstStyle/>
          <a:p>
            <a:r>
              <a:rPr lang="en-US" altLang="zh-CN" dirty="0" smtClean="0"/>
              <a:t>MOS</a:t>
            </a:r>
            <a:r>
              <a:rPr lang="zh-CN" altLang="en-US" dirty="0" smtClean="0"/>
              <a:t>管的基本开关电路</a:t>
            </a:r>
            <a:endParaRPr lang="en-US" altLang="zh-CN" dirty="0" smtClean="0"/>
          </a:p>
          <a:p>
            <a:pPr marL="0" indent="0">
              <a:buNone/>
            </a:pPr>
            <a:endParaRPr lang="en-US" altLang="zh-CN" dirty="0" smtClean="0"/>
          </a:p>
        </p:txBody>
      </p:sp>
      <p:pic>
        <p:nvPicPr>
          <p:cNvPr id="7" name="Picture 5" descr="3-3-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48265" y="2132856"/>
            <a:ext cx="7587633" cy="40020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54219705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门电路</a:t>
            </a:r>
            <a:endParaRPr lang="en-US" altLang="zh-CN" dirty="0"/>
          </a:p>
        </p:txBody>
      </p:sp>
      <p:sp>
        <p:nvSpPr>
          <p:cNvPr id="4" name="内容占位符 3"/>
          <p:cNvSpPr>
            <a:spLocks noGrp="1"/>
          </p:cNvSpPr>
          <p:nvPr>
            <p:ph idx="1"/>
          </p:nvPr>
        </p:nvSpPr>
        <p:spPr>
          <a:xfrm>
            <a:off x="457200" y="1556793"/>
            <a:ext cx="8363272" cy="4176464"/>
          </a:xfrm>
        </p:spPr>
        <p:txBody>
          <a:bodyPr/>
          <a:lstStyle/>
          <a:p>
            <a:r>
              <a:rPr lang="en-US" altLang="zh-CN" dirty="0" smtClean="0"/>
              <a:t>MOS</a:t>
            </a:r>
            <a:r>
              <a:rPr lang="zh-CN" altLang="en-US" dirty="0" smtClean="0"/>
              <a:t>管的基本开关电路</a:t>
            </a:r>
            <a:endParaRPr lang="en-US" altLang="zh-CN" dirty="0" smtClean="0"/>
          </a:p>
          <a:p>
            <a:pPr lvl="1"/>
            <a:endParaRPr lang="en-US" altLang="zh-CN" sz="2400" dirty="0" smtClean="0"/>
          </a:p>
          <a:p>
            <a:endParaRPr lang="en-US" altLang="zh-CN" dirty="0" smtClean="0"/>
          </a:p>
          <a:p>
            <a:pPr marL="0" indent="0">
              <a:buNone/>
            </a:pPr>
            <a:endParaRPr lang="en-US" altLang="zh-CN" dirty="0" smtClean="0"/>
          </a:p>
        </p:txBody>
      </p:sp>
      <mc:AlternateContent xmlns:mc="http://schemas.openxmlformats.org/markup-compatibility/2006">
        <mc:Choice xmlns="" xmlns:a14="http://schemas.microsoft.com/office/drawing/2010/main" Requires="a14">
          <p:sp>
            <p:nvSpPr>
              <p:cNvPr id="5" name="内容占位符 3"/>
              <p:cNvSpPr txBox="1">
                <a:spLocks/>
              </p:cNvSpPr>
              <p:nvPr/>
            </p:nvSpPr>
            <p:spPr>
              <a:xfrm>
                <a:off x="323528" y="2060848"/>
                <a:ext cx="5328592" cy="4176464"/>
              </a:xfrm>
              <a:prstGeom prst="rect">
                <a:avLst/>
              </a:prstGeom>
            </p:spPr>
            <p:txBody>
              <a:bodyPr/>
              <a:lstStyle>
                <a:lvl1pPr marL="342900" indent="-342900" algn="l" rtl="0" eaLnBrk="0" fontAlgn="base" hangingPunct="0">
                  <a:lnSpc>
                    <a:spcPct val="110000"/>
                  </a:lnSpc>
                  <a:spcBef>
                    <a:spcPct val="20000"/>
                  </a:spcBef>
                  <a:spcAft>
                    <a:spcPct val="0"/>
                  </a:spcAft>
                  <a:buChar char="•"/>
                  <a:defRPr kumimoji="1" sz="3200" baseline="0">
                    <a:solidFill>
                      <a:schemeClr val="tx1"/>
                    </a:solidFill>
                    <a:latin typeface="Times New Roman" pitchFamily="18" charset="0"/>
                    <a:ea typeface="+mj-ea"/>
                    <a:cs typeface="宋体" charset="0"/>
                  </a:defRPr>
                </a:lvl1pPr>
                <a:lvl2pPr marL="742950" indent="-285750" algn="l" rtl="0" eaLnBrk="0" fontAlgn="base" hangingPunct="0">
                  <a:lnSpc>
                    <a:spcPct val="110000"/>
                  </a:lnSpc>
                  <a:spcBef>
                    <a:spcPct val="20000"/>
                  </a:spcBef>
                  <a:spcAft>
                    <a:spcPct val="0"/>
                  </a:spcAft>
                  <a:buChar char="–"/>
                  <a:defRPr kumimoji="1" sz="2800" baseline="0">
                    <a:solidFill>
                      <a:schemeClr val="tx1"/>
                    </a:solidFill>
                    <a:latin typeface="Times New Roman" pitchFamily="18" charset="0"/>
                    <a:ea typeface="+mj-ea"/>
                  </a:defRPr>
                </a:lvl2pPr>
                <a:lvl3pPr marL="1143000" indent="-228600" algn="l" rtl="0" eaLnBrk="0" fontAlgn="base" hangingPunct="0">
                  <a:lnSpc>
                    <a:spcPct val="110000"/>
                  </a:lnSpc>
                  <a:spcBef>
                    <a:spcPct val="20000"/>
                  </a:spcBef>
                  <a:spcAft>
                    <a:spcPct val="0"/>
                  </a:spcAft>
                  <a:buChar char="•"/>
                  <a:defRPr kumimoji="1" sz="2400" baseline="0">
                    <a:solidFill>
                      <a:schemeClr val="tx1"/>
                    </a:solidFill>
                    <a:latin typeface="Times New Roman" pitchFamily="18" charset="0"/>
                    <a:ea typeface="+mj-ea"/>
                  </a:defRPr>
                </a:lvl3pPr>
                <a:lvl4pPr marL="1600200" indent="-228600" algn="l" rtl="0" eaLnBrk="0" fontAlgn="base" hangingPunct="0">
                  <a:lnSpc>
                    <a:spcPct val="110000"/>
                  </a:lnSpc>
                  <a:spcBef>
                    <a:spcPct val="20000"/>
                  </a:spcBef>
                  <a:spcAft>
                    <a:spcPct val="0"/>
                  </a:spcAft>
                  <a:buChar char="–"/>
                  <a:defRPr kumimoji="1" sz="2000" baseline="0">
                    <a:solidFill>
                      <a:schemeClr val="tx1"/>
                    </a:solidFill>
                    <a:latin typeface="Times New Roman" pitchFamily="18" charset="0"/>
                    <a:ea typeface="+mj-ea"/>
                  </a:defRPr>
                </a:lvl4pPr>
                <a:lvl5pPr marL="2057400" indent="-228600" algn="l" rtl="0" eaLnBrk="0" fontAlgn="base" hangingPunct="0">
                  <a:lnSpc>
                    <a:spcPct val="110000"/>
                  </a:lnSpc>
                  <a:spcBef>
                    <a:spcPct val="20000"/>
                  </a:spcBef>
                  <a:spcAft>
                    <a:spcPct val="0"/>
                  </a:spcAft>
                  <a:buChar char="»"/>
                  <a:defRPr kumimoji="1" sz="2000" baseline="0">
                    <a:solidFill>
                      <a:schemeClr val="tx1"/>
                    </a:solidFill>
                    <a:latin typeface="Times New Roman" pitchFamily="18" charset="0"/>
                    <a:ea typeface="+mj-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a:lstStyle>
              <a:p>
                <a:pPr lvl="1">
                  <a:spcAft>
                    <a:spcPts val="600"/>
                  </a:spcAft>
                  <a:buFont typeface="Arial" panose="020B0604020202020204" pitchFamily="34" charset="0"/>
                  <a:buChar char="•"/>
                </a:pPr>
                <a:r>
                  <a:rPr lang="zh-CN" altLang="en-US" sz="2400" kern="0" dirty="0" smtClean="0"/>
                  <a:t>当</a:t>
                </a:r>
                <a14:m>
                  <m:oMath xmlns:m="http://schemas.openxmlformats.org/officeDocument/2006/math">
                    <m:sSub>
                      <m:sSubPr>
                        <m:ctrlPr>
                          <a:rPr lang="en-US" altLang="zh-CN" sz="2400" i="1" kern="0" smtClean="0">
                            <a:latin typeface="Cambria Math" panose="02040503050406030204" pitchFamily="18" charset="0"/>
                          </a:rPr>
                        </m:ctrlPr>
                      </m:sSubPr>
                      <m:e>
                        <m:r>
                          <a:rPr lang="en-US" altLang="zh-CN" sz="2400" i="1" kern="0" smtClean="0">
                            <a:latin typeface="Cambria Math"/>
                          </a:rPr>
                          <m:t>𝑣</m:t>
                        </m:r>
                      </m:e>
                      <m:sub>
                        <m:r>
                          <a:rPr lang="en-US" altLang="zh-CN" sz="2400" i="1" kern="0" smtClean="0">
                            <a:latin typeface="Cambria Math"/>
                          </a:rPr>
                          <m:t>𝐼</m:t>
                        </m:r>
                      </m:sub>
                    </m:sSub>
                    <m:r>
                      <a:rPr lang="en-US" altLang="zh-CN" sz="2400" i="1" kern="0" smtClean="0">
                        <a:latin typeface="Cambria Math"/>
                      </a:rPr>
                      <m:t>=</m:t>
                    </m:r>
                    <m:sSub>
                      <m:sSubPr>
                        <m:ctrlPr>
                          <a:rPr lang="en-US" altLang="zh-CN" sz="2400" i="1" kern="0">
                            <a:latin typeface="Cambria Math" panose="02040503050406030204" pitchFamily="18" charset="0"/>
                          </a:rPr>
                        </m:ctrlPr>
                      </m:sSubPr>
                      <m:e>
                        <m:r>
                          <a:rPr lang="en-US" altLang="zh-CN" sz="2400" i="1" kern="0">
                            <a:latin typeface="Cambria Math"/>
                          </a:rPr>
                          <m:t>𝑣</m:t>
                        </m:r>
                      </m:e>
                      <m:sub>
                        <m:r>
                          <a:rPr lang="en-US" altLang="zh-CN" sz="2400" i="1" kern="0" smtClean="0">
                            <a:latin typeface="Cambria Math"/>
                          </a:rPr>
                          <m:t>𝐺𝑆</m:t>
                        </m:r>
                      </m:sub>
                    </m:sSub>
                    <m:r>
                      <a:rPr lang="en-US" altLang="zh-CN" sz="2400" i="1" kern="0" smtClean="0">
                        <a:latin typeface="Cambria Math"/>
                      </a:rPr>
                      <m:t>&lt;</m:t>
                    </m:r>
                    <m:sSub>
                      <m:sSubPr>
                        <m:ctrlPr>
                          <a:rPr lang="en-US" altLang="zh-CN" sz="2400" i="1" kern="0">
                            <a:latin typeface="Cambria Math" panose="02040503050406030204" pitchFamily="18" charset="0"/>
                          </a:rPr>
                        </m:ctrlPr>
                      </m:sSubPr>
                      <m:e>
                        <m:r>
                          <a:rPr lang="en-US" altLang="zh-CN" sz="2400" i="1" kern="0" smtClean="0">
                            <a:latin typeface="Cambria Math"/>
                          </a:rPr>
                          <m:t>𝑉</m:t>
                        </m:r>
                      </m:e>
                      <m:sub>
                        <m:r>
                          <a:rPr lang="en-US" altLang="zh-CN" sz="2400" i="1" kern="0" smtClean="0">
                            <a:latin typeface="Cambria Math"/>
                          </a:rPr>
                          <m:t>𝐺𝑆</m:t>
                        </m:r>
                        <m:r>
                          <a:rPr lang="en-US" altLang="zh-CN" sz="2400" i="1" kern="0" smtClean="0">
                            <a:latin typeface="Cambria Math"/>
                          </a:rPr>
                          <m:t>(</m:t>
                        </m:r>
                        <m:r>
                          <a:rPr lang="en-US" altLang="zh-CN" sz="2400" i="1" kern="0" smtClean="0">
                            <a:latin typeface="Cambria Math"/>
                          </a:rPr>
                          <m:t>𝑡h</m:t>
                        </m:r>
                        <m:r>
                          <a:rPr lang="en-US" altLang="zh-CN" sz="2400" i="1" kern="0" smtClean="0">
                            <a:latin typeface="Cambria Math"/>
                          </a:rPr>
                          <m:t>)</m:t>
                        </m:r>
                      </m:sub>
                    </m:sSub>
                  </m:oMath>
                </a14:m>
                <a:r>
                  <a:rPr lang="zh-CN" altLang="en-US" sz="2400" kern="0" dirty="0" smtClean="0"/>
                  <a:t>时，</a:t>
                </a:r>
                <a:r>
                  <a:rPr lang="en-US" altLang="zh-CN" sz="2400" kern="0" dirty="0" smtClean="0"/>
                  <a:t>MOS</a:t>
                </a:r>
                <a:r>
                  <a:rPr lang="zh-CN" altLang="en-US" sz="2400" kern="0" dirty="0" smtClean="0"/>
                  <a:t>管工作在截止区。只要</a:t>
                </a:r>
                <a14:m>
                  <m:oMath xmlns:m="http://schemas.openxmlformats.org/officeDocument/2006/math">
                    <m:sSub>
                      <m:sSubPr>
                        <m:ctrlPr>
                          <a:rPr lang="en-US" altLang="zh-CN" sz="2400" i="1" kern="0" smtClean="0">
                            <a:latin typeface="Cambria Math" panose="02040503050406030204" pitchFamily="18" charset="0"/>
                          </a:rPr>
                        </m:ctrlPr>
                      </m:sSubPr>
                      <m:e>
                        <m:r>
                          <a:rPr lang="en-US" altLang="zh-CN" sz="2400" i="1" kern="0" smtClean="0">
                            <a:latin typeface="Cambria Math"/>
                          </a:rPr>
                          <m:t>𝑅</m:t>
                        </m:r>
                      </m:e>
                      <m:sub>
                        <m:r>
                          <a:rPr lang="en-US" altLang="zh-CN" sz="2400" i="1" kern="0" smtClean="0">
                            <a:latin typeface="Cambria Math"/>
                          </a:rPr>
                          <m:t>𝐷</m:t>
                        </m:r>
                      </m:sub>
                    </m:sSub>
                    <m:r>
                      <a:rPr lang="en-US" altLang="zh-CN" sz="2400" i="1" kern="0" smtClean="0">
                        <a:latin typeface="Cambria Math"/>
                        <a:ea typeface="Cambria Math"/>
                      </a:rPr>
                      <m:t>≪</m:t>
                    </m:r>
                    <m:sSub>
                      <m:sSubPr>
                        <m:ctrlPr>
                          <a:rPr lang="en-US" altLang="zh-CN" sz="2400" i="1" kern="0">
                            <a:latin typeface="Cambria Math" panose="02040503050406030204" pitchFamily="18" charset="0"/>
                          </a:rPr>
                        </m:ctrlPr>
                      </m:sSubPr>
                      <m:e>
                        <m:r>
                          <a:rPr lang="en-US" altLang="zh-CN" sz="2400" i="1" kern="0" smtClean="0">
                            <a:latin typeface="Cambria Math"/>
                          </a:rPr>
                          <m:t>𝑅</m:t>
                        </m:r>
                      </m:e>
                      <m:sub>
                        <m:r>
                          <a:rPr lang="en-US" altLang="zh-CN" sz="2400" i="1" kern="0" smtClean="0">
                            <a:latin typeface="Cambria Math"/>
                          </a:rPr>
                          <m:t>𝑂𝐹𝐹</m:t>
                        </m:r>
                      </m:sub>
                    </m:sSub>
                  </m:oMath>
                </a14:m>
                <a:r>
                  <a:rPr lang="zh-CN" altLang="en-US" sz="2400" kern="0" dirty="0" smtClean="0"/>
                  <a:t>，输出端即为高电平</a:t>
                </a:r>
                <a14:m>
                  <m:oMath xmlns:m="http://schemas.openxmlformats.org/officeDocument/2006/math">
                    <m:sSub>
                      <m:sSubPr>
                        <m:ctrlPr>
                          <a:rPr lang="en-US" altLang="zh-CN" sz="2400" i="1" kern="0">
                            <a:latin typeface="Cambria Math" panose="02040503050406030204" pitchFamily="18" charset="0"/>
                          </a:rPr>
                        </m:ctrlPr>
                      </m:sSubPr>
                      <m:e>
                        <m:r>
                          <a:rPr lang="en-US" altLang="zh-CN" sz="2400" i="1" kern="0">
                            <a:latin typeface="Cambria Math"/>
                          </a:rPr>
                          <m:t>𝑉</m:t>
                        </m:r>
                      </m:e>
                      <m:sub>
                        <m:r>
                          <a:rPr lang="en-US" altLang="zh-CN" sz="2400" i="1" kern="0" smtClean="0">
                            <a:latin typeface="Cambria Math"/>
                          </a:rPr>
                          <m:t>𝑂𝐻</m:t>
                        </m:r>
                      </m:sub>
                    </m:sSub>
                  </m:oMath>
                </a14:m>
                <a:r>
                  <a:rPr lang="zh-CN" altLang="en-US" sz="2400" kern="0" dirty="0" smtClean="0"/>
                  <a:t>，且</a:t>
                </a:r>
                <a14:m>
                  <m:oMath xmlns:m="http://schemas.openxmlformats.org/officeDocument/2006/math">
                    <m:sSub>
                      <m:sSubPr>
                        <m:ctrlPr>
                          <a:rPr lang="en-US" altLang="zh-CN" sz="2400" i="1" kern="0">
                            <a:latin typeface="Cambria Math" panose="02040503050406030204" pitchFamily="18" charset="0"/>
                          </a:rPr>
                        </m:ctrlPr>
                      </m:sSubPr>
                      <m:e>
                        <m:r>
                          <a:rPr lang="en-US" altLang="zh-CN" sz="2400" i="1" kern="0">
                            <a:latin typeface="Cambria Math"/>
                          </a:rPr>
                          <m:t>𝑉</m:t>
                        </m:r>
                      </m:e>
                      <m:sub>
                        <m:r>
                          <a:rPr lang="en-US" altLang="zh-CN" sz="2400" i="1" kern="0">
                            <a:latin typeface="Cambria Math"/>
                          </a:rPr>
                          <m:t>𝑂𝐻</m:t>
                        </m:r>
                      </m:sub>
                    </m:sSub>
                    <m:r>
                      <a:rPr lang="en-US" altLang="zh-CN" sz="2400" i="1" kern="0" smtClean="0">
                        <a:latin typeface="Cambria Math"/>
                        <a:ea typeface="Cambria Math"/>
                      </a:rPr>
                      <m:t>≈</m:t>
                    </m:r>
                    <m:sSub>
                      <m:sSubPr>
                        <m:ctrlPr>
                          <a:rPr lang="en-US" altLang="zh-CN" sz="2400" i="1" kern="0">
                            <a:latin typeface="Cambria Math" panose="02040503050406030204" pitchFamily="18" charset="0"/>
                          </a:rPr>
                        </m:ctrlPr>
                      </m:sSubPr>
                      <m:e>
                        <m:r>
                          <a:rPr lang="en-US" altLang="zh-CN" sz="2400" i="1" kern="0">
                            <a:latin typeface="Cambria Math"/>
                          </a:rPr>
                          <m:t>𝑉</m:t>
                        </m:r>
                      </m:e>
                      <m:sub>
                        <m:r>
                          <a:rPr lang="en-US" altLang="zh-CN" sz="2400" i="1" kern="0" smtClean="0">
                            <a:latin typeface="Cambria Math"/>
                          </a:rPr>
                          <m:t>𝐷𝐷</m:t>
                        </m:r>
                      </m:sub>
                    </m:sSub>
                  </m:oMath>
                </a14:m>
                <a:r>
                  <a:rPr lang="zh-CN" altLang="en-US" sz="2400" kern="0" dirty="0" smtClean="0"/>
                  <a:t>。</a:t>
                </a:r>
                <a:r>
                  <a:rPr lang="en-US" altLang="zh-CN" sz="2400" kern="0" dirty="0" smtClean="0"/>
                  <a:t>MOS</a:t>
                </a:r>
                <a:r>
                  <a:rPr lang="zh-CN" altLang="en-US" sz="2400" kern="0" dirty="0" smtClean="0"/>
                  <a:t>管的</a:t>
                </a:r>
                <a:r>
                  <a:rPr lang="en-US" altLang="zh-CN" sz="2400" kern="0" dirty="0" smtClean="0"/>
                  <a:t>D-S</a:t>
                </a:r>
                <a:r>
                  <a:rPr lang="zh-CN" altLang="en-US" sz="2400" kern="0" dirty="0" smtClean="0"/>
                  <a:t>间相当于一个断开的开关。</a:t>
                </a:r>
                <a:endParaRPr lang="en-US" altLang="zh-CN" sz="2400" kern="0" dirty="0"/>
              </a:p>
              <a:p>
                <a:pPr lvl="1">
                  <a:spcAft>
                    <a:spcPts val="600"/>
                  </a:spcAft>
                  <a:buFont typeface="Arial" panose="020B0604020202020204" pitchFamily="34" charset="0"/>
                  <a:buChar char="•"/>
                </a:pPr>
                <a:r>
                  <a:rPr lang="zh-CN" altLang="en-US" sz="2400" kern="0" dirty="0" smtClean="0"/>
                  <a:t>当</a:t>
                </a:r>
                <a14:m>
                  <m:oMath xmlns:m="http://schemas.openxmlformats.org/officeDocument/2006/math">
                    <m:sSub>
                      <m:sSubPr>
                        <m:ctrlPr>
                          <a:rPr lang="en-US" altLang="zh-CN" sz="2400" i="1" kern="0">
                            <a:latin typeface="Cambria Math" panose="02040503050406030204" pitchFamily="18" charset="0"/>
                          </a:rPr>
                        </m:ctrlPr>
                      </m:sSubPr>
                      <m:e>
                        <m:r>
                          <a:rPr lang="en-US" altLang="zh-CN" sz="2400" i="1" kern="0">
                            <a:latin typeface="Cambria Math"/>
                          </a:rPr>
                          <m:t>𝑣</m:t>
                        </m:r>
                      </m:e>
                      <m:sub>
                        <m:r>
                          <a:rPr lang="en-US" altLang="zh-CN" sz="2400" i="1" kern="0">
                            <a:latin typeface="Cambria Math"/>
                          </a:rPr>
                          <m:t>𝐼</m:t>
                        </m:r>
                      </m:sub>
                    </m:sSub>
                    <m:r>
                      <a:rPr lang="en-US" altLang="zh-CN" sz="2400" i="1" kern="0" smtClean="0">
                        <a:latin typeface="Cambria Math"/>
                      </a:rPr>
                      <m:t>&gt;</m:t>
                    </m:r>
                    <m:sSub>
                      <m:sSubPr>
                        <m:ctrlPr>
                          <a:rPr lang="en-US" altLang="zh-CN" sz="2400" i="1" kern="0">
                            <a:latin typeface="Cambria Math" panose="02040503050406030204" pitchFamily="18" charset="0"/>
                          </a:rPr>
                        </m:ctrlPr>
                      </m:sSubPr>
                      <m:e>
                        <m:r>
                          <a:rPr lang="en-US" altLang="zh-CN" sz="2400" i="1" kern="0">
                            <a:latin typeface="Cambria Math"/>
                          </a:rPr>
                          <m:t>𝑉</m:t>
                        </m:r>
                      </m:e>
                      <m:sub>
                        <m:r>
                          <a:rPr lang="en-US" altLang="zh-CN" sz="2400" i="1" kern="0">
                            <a:latin typeface="Cambria Math"/>
                          </a:rPr>
                          <m:t>𝐺𝑆</m:t>
                        </m:r>
                        <m:r>
                          <a:rPr lang="en-US" altLang="zh-CN" sz="2400" i="1" kern="0">
                            <a:latin typeface="Cambria Math"/>
                          </a:rPr>
                          <m:t>(</m:t>
                        </m:r>
                        <m:r>
                          <a:rPr lang="en-US" altLang="zh-CN" sz="2400" i="1" kern="0">
                            <a:latin typeface="Cambria Math"/>
                          </a:rPr>
                          <m:t>𝑡h</m:t>
                        </m:r>
                        <m:r>
                          <a:rPr lang="en-US" altLang="zh-CN" sz="2400" i="1" kern="0">
                            <a:latin typeface="Cambria Math"/>
                          </a:rPr>
                          <m:t>)</m:t>
                        </m:r>
                      </m:sub>
                    </m:sSub>
                  </m:oMath>
                </a14:m>
                <a:r>
                  <a:rPr lang="zh-CN" altLang="en-US" sz="2400" kern="0" dirty="0"/>
                  <a:t>时</a:t>
                </a:r>
                <a:r>
                  <a:rPr lang="zh-CN" altLang="en-US" sz="2400" kern="0" dirty="0" smtClean="0"/>
                  <a:t>，并且</a:t>
                </a:r>
                <a14:m>
                  <m:oMath xmlns:m="http://schemas.openxmlformats.org/officeDocument/2006/math">
                    <m:sSub>
                      <m:sSubPr>
                        <m:ctrlPr>
                          <a:rPr lang="en-US" altLang="zh-CN" sz="2400" i="1" kern="0">
                            <a:latin typeface="Cambria Math" panose="02040503050406030204" pitchFamily="18" charset="0"/>
                          </a:rPr>
                        </m:ctrlPr>
                      </m:sSubPr>
                      <m:e>
                        <m:r>
                          <a:rPr lang="en-US" altLang="zh-CN" sz="2400" i="1" kern="0">
                            <a:latin typeface="Cambria Math"/>
                          </a:rPr>
                          <m:t>𝑣</m:t>
                        </m:r>
                      </m:e>
                      <m:sub>
                        <m:r>
                          <a:rPr lang="en-US" altLang="zh-CN" sz="2400" i="1" kern="0" smtClean="0">
                            <a:latin typeface="Cambria Math"/>
                          </a:rPr>
                          <m:t>𝐷</m:t>
                        </m:r>
                        <m:r>
                          <a:rPr lang="en-US" altLang="zh-CN" sz="2400" i="1" kern="0">
                            <a:latin typeface="Cambria Math"/>
                          </a:rPr>
                          <m:t>𝑆</m:t>
                        </m:r>
                      </m:sub>
                    </m:sSub>
                  </m:oMath>
                </a14:m>
                <a:r>
                  <a:rPr lang="zh-CN" altLang="en-US" sz="2400" kern="0" dirty="0" smtClean="0"/>
                  <a:t>较高的情况下，</a:t>
                </a:r>
                <a:r>
                  <a:rPr lang="en-US" altLang="zh-CN" sz="2400" kern="0" dirty="0" smtClean="0"/>
                  <a:t>MOS</a:t>
                </a:r>
                <a:r>
                  <a:rPr lang="zh-CN" altLang="en-US" sz="2400" kern="0" dirty="0"/>
                  <a:t>管工作</a:t>
                </a:r>
                <a:r>
                  <a:rPr lang="zh-CN" altLang="en-US" sz="2400" kern="0" dirty="0" smtClean="0"/>
                  <a:t>在恒流区。</a:t>
                </a:r>
                <a14:m>
                  <m:oMath xmlns:m="http://schemas.openxmlformats.org/officeDocument/2006/math">
                    <m:sSub>
                      <m:sSubPr>
                        <m:ctrlPr>
                          <a:rPr lang="en-US" altLang="zh-CN" sz="2400" i="1" kern="0">
                            <a:latin typeface="Cambria Math" panose="02040503050406030204" pitchFamily="18" charset="0"/>
                          </a:rPr>
                        </m:ctrlPr>
                      </m:sSubPr>
                      <m:e>
                        <m:r>
                          <a:rPr lang="en-US" altLang="zh-CN" sz="2400" i="1" kern="0">
                            <a:latin typeface="Cambria Math"/>
                          </a:rPr>
                          <m:t>𝑣</m:t>
                        </m:r>
                      </m:e>
                      <m:sub>
                        <m:r>
                          <a:rPr lang="en-US" altLang="zh-CN" sz="2400" i="1" kern="0">
                            <a:latin typeface="Cambria Math"/>
                          </a:rPr>
                          <m:t>𝐼</m:t>
                        </m:r>
                      </m:sub>
                    </m:sSub>
                    <m:r>
                      <a:rPr lang="en-US" altLang="zh-CN" sz="2400" i="1" kern="0" smtClean="0">
                        <a:latin typeface="Cambria Math"/>
                        <a:ea typeface="Cambria Math"/>
                      </a:rPr>
                      <m:t>↑,</m:t>
                    </m:r>
                    <m:sSub>
                      <m:sSubPr>
                        <m:ctrlPr>
                          <a:rPr lang="en-US" altLang="zh-CN" sz="2400" i="1" kern="0">
                            <a:latin typeface="Cambria Math" panose="02040503050406030204" pitchFamily="18" charset="0"/>
                          </a:rPr>
                        </m:ctrlPr>
                      </m:sSubPr>
                      <m:e>
                        <m:r>
                          <a:rPr lang="en-US" altLang="zh-CN" sz="2400" i="1" kern="0" smtClean="0">
                            <a:latin typeface="Cambria Math"/>
                          </a:rPr>
                          <m:t>𝑖</m:t>
                        </m:r>
                      </m:e>
                      <m:sub>
                        <m:r>
                          <a:rPr lang="en-US" altLang="zh-CN" sz="2400" i="1" kern="0" smtClean="0">
                            <a:latin typeface="Cambria Math"/>
                          </a:rPr>
                          <m:t>𝐷</m:t>
                        </m:r>
                      </m:sub>
                    </m:sSub>
                    <m:r>
                      <a:rPr lang="en-US" altLang="zh-CN" sz="2400" i="1" kern="0" smtClean="0">
                        <a:latin typeface="Cambria Math"/>
                        <a:ea typeface="Cambria Math"/>
                      </a:rPr>
                      <m:t>↑,</m:t>
                    </m:r>
                    <m:sSub>
                      <m:sSubPr>
                        <m:ctrlPr>
                          <a:rPr lang="en-US" altLang="zh-CN" sz="2400" i="1" kern="0">
                            <a:latin typeface="Cambria Math" panose="02040503050406030204" pitchFamily="18" charset="0"/>
                          </a:rPr>
                        </m:ctrlPr>
                      </m:sSubPr>
                      <m:e>
                        <m:r>
                          <a:rPr lang="en-US" altLang="zh-CN" sz="2400" i="1" kern="0">
                            <a:latin typeface="Cambria Math"/>
                          </a:rPr>
                          <m:t>𝑣</m:t>
                        </m:r>
                      </m:e>
                      <m:sub>
                        <m:r>
                          <a:rPr lang="en-US" altLang="zh-CN" sz="2400" i="1" kern="0" smtClean="0">
                            <a:latin typeface="Cambria Math"/>
                          </a:rPr>
                          <m:t>𝑂</m:t>
                        </m:r>
                      </m:sub>
                    </m:sSub>
                    <m:r>
                      <a:rPr lang="en-US" altLang="zh-CN" sz="2400" i="1" kern="0" smtClean="0">
                        <a:latin typeface="Cambria Math"/>
                        <a:ea typeface="Cambria Math"/>
                      </a:rPr>
                      <m:t>↓</m:t>
                    </m:r>
                    <m:r>
                      <a:rPr lang="zh-CN" altLang="en-US" sz="2400" i="1" kern="0" smtClean="0">
                        <a:latin typeface="Cambria Math"/>
                        <a:ea typeface="Cambria Math"/>
                      </a:rPr>
                      <m:t>。</m:t>
                    </m:r>
                  </m:oMath>
                </a14:m>
                <a:r>
                  <a:rPr lang="zh-CN" altLang="en-US" sz="2400" kern="0" dirty="0" smtClean="0"/>
                  <a:t>这时电路工作在放大状态。</a:t>
                </a:r>
                <a:endParaRPr lang="en-US" altLang="zh-CN" sz="2400" kern="0" dirty="0" smtClean="0"/>
              </a:p>
            </p:txBody>
          </p:sp>
        </mc:Choice>
        <mc:Fallback>
          <p:sp>
            <p:nvSpPr>
              <p:cNvPr id="5" name="内容占位符 3"/>
              <p:cNvSpPr txBox="1">
                <a:spLocks noRot="1" noChangeAspect="1" noMove="1" noResize="1" noEditPoints="1" noAdjustHandles="1" noChangeArrowheads="1" noChangeShapeType="1" noTextEdit="1"/>
              </p:cNvSpPr>
              <p:nvPr/>
            </p:nvSpPr>
            <p:spPr>
              <a:xfrm>
                <a:off x="323528" y="2060848"/>
                <a:ext cx="5328592" cy="4176464"/>
              </a:xfrm>
              <a:prstGeom prst="rect">
                <a:avLst/>
              </a:prstGeom>
              <a:blipFill rotWithShape="1">
                <a:blip r:embed="rId3"/>
                <a:stretch>
                  <a:fillRect t="-438" r="-915"/>
                </a:stretch>
              </a:blipFill>
            </p:spPr>
            <p:txBody>
              <a:bodyPr/>
              <a:lstStyle/>
              <a:p>
                <a:r>
                  <a:rPr lang="zh-CN" altLang="en-US">
                    <a:noFill/>
                  </a:rPr>
                  <a:t> </a:t>
                </a:r>
              </a:p>
            </p:txBody>
          </p:sp>
        </mc:Fallback>
      </mc:AlternateContent>
      <p:pic>
        <p:nvPicPr>
          <p:cNvPr id="8" name="Picture 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5540154" y="1838869"/>
            <a:ext cx="3566752" cy="394186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84768957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门电路</a:t>
            </a:r>
            <a:endParaRPr lang="en-US" altLang="zh-CN" dirty="0"/>
          </a:p>
        </p:txBody>
      </p:sp>
      <p:sp>
        <p:nvSpPr>
          <p:cNvPr id="4" name="内容占位符 3"/>
          <p:cNvSpPr>
            <a:spLocks noGrp="1"/>
          </p:cNvSpPr>
          <p:nvPr>
            <p:ph idx="1"/>
          </p:nvPr>
        </p:nvSpPr>
        <p:spPr>
          <a:xfrm>
            <a:off x="457200" y="1556793"/>
            <a:ext cx="8363272" cy="4176464"/>
          </a:xfrm>
        </p:spPr>
        <p:txBody>
          <a:bodyPr/>
          <a:lstStyle/>
          <a:p>
            <a:r>
              <a:rPr lang="en-US" altLang="zh-CN" dirty="0" smtClean="0"/>
              <a:t>MOS</a:t>
            </a:r>
            <a:r>
              <a:rPr lang="zh-CN" altLang="en-US" dirty="0" smtClean="0"/>
              <a:t>管的基本开关电路</a:t>
            </a:r>
            <a:endParaRPr lang="en-US" altLang="zh-CN" dirty="0" smtClean="0"/>
          </a:p>
          <a:p>
            <a:pPr lvl="1"/>
            <a:endParaRPr lang="en-US" altLang="zh-CN" sz="2400" dirty="0" smtClean="0"/>
          </a:p>
          <a:p>
            <a:endParaRPr lang="en-US" altLang="zh-CN" dirty="0" smtClean="0"/>
          </a:p>
          <a:p>
            <a:pPr marL="0" indent="0">
              <a:buNone/>
            </a:pPr>
            <a:endParaRPr lang="en-US" altLang="zh-CN" dirty="0" smtClean="0"/>
          </a:p>
        </p:txBody>
      </p:sp>
      <mc:AlternateContent xmlns:mc="http://schemas.openxmlformats.org/markup-compatibility/2006">
        <mc:Choice xmlns="" xmlns:a14="http://schemas.microsoft.com/office/drawing/2010/main" Requires="a14">
          <p:sp>
            <p:nvSpPr>
              <p:cNvPr id="5" name="内容占位符 3"/>
              <p:cNvSpPr txBox="1">
                <a:spLocks/>
              </p:cNvSpPr>
              <p:nvPr/>
            </p:nvSpPr>
            <p:spPr>
              <a:xfrm>
                <a:off x="323528" y="2060848"/>
                <a:ext cx="5216626" cy="4176464"/>
              </a:xfrm>
              <a:prstGeom prst="rect">
                <a:avLst/>
              </a:prstGeom>
            </p:spPr>
            <p:txBody>
              <a:bodyPr/>
              <a:lstStyle>
                <a:lvl1pPr marL="342900" indent="-342900" algn="l" rtl="0" eaLnBrk="0" fontAlgn="base" hangingPunct="0">
                  <a:lnSpc>
                    <a:spcPct val="110000"/>
                  </a:lnSpc>
                  <a:spcBef>
                    <a:spcPct val="20000"/>
                  </a:spcBef>
                  <a:spcAft>
                    <a:spcPct val="0"/>
                  </a:spcAft>
                  <a:buChar char="•"/>
                  <a:defRPr kumimoji="1" sz="3200" baseline="0">
                    <a:solidFill>
                      <a:schemeClr val="tx1"/>
                    </a:solidFill>
                    <a:latin typeface="Times New Roman" pitchFamily="18" charset="0"/>
                    <a:ea typeface="+mj-ea"/>
                    <a:cs typeface="宋体" charset="0"/>
                  </a:defRPr>
                </a:lvl1pPr>
                <a:lvl2pPr marL="742950" indent="-285750" algn="l" rtl="0" eaLnBrk="0" fontAlgn="base" hangingPunct="0">
                  <a:lnSpc>
                    <a:spcPct val="110000"/>
                  </a:lnSpc>
                  <a:spcBef>
                    <a:spcPct val="20000"/>
                  </a:spcBef>
                  <a:spcAft>
                    <a:spcPct val="0"/>
                  </a:spcAft>
                  <a:buChar char="–"/>
                  <a:defRPr kumimoji="1" sz="2800" baseline="0">
                    <a:solidFill>
                      <a:schemeClr val="tx1"/>
                    </a:solidFill>
                    <a:latin typeface="Times New Roman" pitchFamily="18" charset="0"/>
                    <a:ea typeface="+mj-ea"/>
                  </a:defRPr>
                </a:lvl2pPr>
                <a:lvl3pPr marL="1143000" indent="-228600" algn="l" rtl="0" eaLnBrk="0" fontAlgn="base" hangingPunct="0">
                  <a:lnSpc>
                    <a:spcPct val="110000"/>
                  </a:lnSpc>
                  <a:spcBef>
                    <a:spcPct val="20000"/>
                  </a:spcBef>
                  <a:spcAft>
                    <a:spcPct val="0"/>
                  </a:spcAft>
                  <a:buChar char="•"/>
                  <a:defRPr kumimoji="1" sz="2400" baseline="0">
                    <a:solidFill>
                      <a:schemeClr val="tx1"/>
                    </a:solidFill>
                    <a:latin typeface="Times New Roman" pitchFamily="18" charset="0"/>
                    <a:ea typeface="+mj-ea"/>
                  </a:defRPr>
                </a:lvl3pPr>
                <a:lvl4pPr marL="1600200" indent="-228600" algn="l" rtl="0" eaLnBrk="0" fontAlgn="base" hangingPunct="0">
                  <a:lnSpc>
                    <a:spcPct val="110000"/>
                  </a:lnSpc>
                  <a:spcBef>
                    <a:spcPct val="20000"/>
                  </a:spcBef>
                  <a:spcAft>
                    <a:spcPct val="0"/>
                  </a:spcAft>
                  <a:buChar char="–"/>
                  <a:defRPr kumimoji="1" sz="2000" baseline="0">
                    <a:solidFill>
                      <a:schemeClr val="tx1"/>
                    </a:solidFill>
                    <a:latin typeface="Times New Roman" pitchFamily="18" charset="0"/>
                    <a:ea typeface="+mj-ea"/>
                  </a:defRPr>
                </a:lvl4pPr>
                <a:lvl5pPr marL="2057400" indent="-228600" algn="l" rtl="0" eaLnBrk="0" fontAlgn="base" hangingPunct="0">
                  <a:lnSpc>
                    <a:spcPct val="110000"/>
                  </a:lnSpc>
                  <a:spcBef>
                    <a:spcPct val="20000"/>
                  </a:spcBef>
                  <a:spcAft>
                    <a:spcPct val="0"/>
                  </a:spcAft>
                  <a:buChar char="»"/>
                  <a:defRPr kumimoji="1" sz="2000" baseline="0">
                    <a:solidFill>
                      <a:schemeClr val="tx1"/>
                    </a:solidFill>
                    <a:latin typeface="Times New Roman" pitchFamily="18" charset="0"/>
                    <a:ea typeface="+mj-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a:lstStyle>
              <a:p>
                <a:pPr lvl="1">
                  <a:buFont typeface="Arial" panose="020B0604020202020204" pitchFamily="34" charset="0"/>
                  <a:buChar char="•"/>
                </a:pPr>
                <a:r>
                  <a:rPr lang="zh-CN" altLang="en-US" sz="2400" kern="0" dirty="0" smtClean="0"/>
                  <a:t>当</a:t>
                </a:r>
                <a14:m>
                  <m:oMath xmlns:m="http://schemas.openxmlformats.org/officeDocument/2006/math">
                    <m:sSub>
                      <m:sSubPr>
                        <m:ctrlPr>
                          <a:rPr lang="en-US" altLang="zh-CN" sz="2400" i="1" kern="0">
                            <a:latin typeface="Cambria Math" panose="02040503050406030204" pitchFamily="18" charset="0"/>
                          </a:rPr>
                        </m:ctrlPr>
                      </m:sSubPr>
                      <m:e>
                        <m:r>
                          <a:rPr lang="en-US" altLang="zh-CN" sz="2400" i="1" kern="0">
                            <a:latin typeface="Cambria Math"/>
                          </a:rPr>
                          <m:t>𝑣</m:t>
                        </m:r>
                      </m:e>
                      <m:sub>
                        <m:r>
                          <a:rPr lang="en-US" altLang="zh-CN" sz="2400" i="1" kern="0">
                            <a:latin typeface="Cambria Math"/>
                          </a:rPr>
                          <m:t>𝐼</m:t>
                        </m:r>
                      </m:sub>
                    </m:sSub>
                  </m:oMath>
                </a14:m>
                <a:r>
                  <a:rPr lang="zh-CN" altLang="en-US" sz="2400" kern="0" dirty="0" smtClean="0"/>
                  <a:t>继续升高</a:t>
                </a:r>
                <a:r>
                  <a:rPr lang="zh-CN" altLang="en-US" sz="2400" kern="0" dirty="0"/>
                  <a:t>时，</a:t>
                </a:r>
                <a:r>
                  <a:rPr lang="en-US" altLang="zh-CN" sz="2400" kern="0" dirty="0"/>
                  <a:t>MOS</a:t>
                </a:r>
                <a:r>
                  <a:rPr lang="zh-CN" altLang="en-US" sz="2400" kern="0" dirty="0" smtClean="0"/>
                  <a:t>管的导通内阻</a:t>
                </a:r>
                <a14:m>
                  <m:oMath xmlns:m="http://schemas.openxmlformats.org/officeDocument/2006/math">
                    <m:sSub>
                      <m:sSubPr>
                        <m:ctrlPr>
                          <a:rPr lang="en-US" altLang="zh-CN" sz="2400" i="1" kern="0">
                            <a:latin typeface="Cambria Math" panose="02040503050406030204" pitchFamily="18" charset="0"/>
                          </a:rPr>
                        </m:ctrlPr>
                      </m:sSubPr>
                      <m:e>
                        <m:r>
                          <a:rPr lang="en-US" altLang="zh-CN" sz="2400" i="1" kern="0">
                            <a:latin typeface="Cambria Math"/>
                          </a:rPr>
                          <m:t>𝑅</m:t>
                        </m:r>
                      </m:e>
                      <m:sub>
                        <m:r>
                          <a:rPr lang="en-US" altLang="zh-CN" sz="2400" i="1" kern="0" smtClean="0">
                            <a:latin typeface="Cambria Math"/>
                          </a:rPr>
                          <m:t>𝑂𝑁</m:t>
                        </m:r>
                      </m:sub>
                    </m:sSub>
                  </m:oMath>
                </a14:m>
                <a:r>
                  <a:rPr lang="zh-CN" altLang="en-US" sz="2400" kern="0" dirty="0" smtClean="0"/>
                  <a:t>变得很小。只要</a:t>
                </a:r>
                <a14:m>
                  <m:oMath xmlns:m="http://schemas.openxmlformats.org/officeDocument/2006/math">
                    <m:sSub>
                      <m:sSubPr>
                        <m:ctrlPr>
                          <a:rPr lang="en-US" altLang="zh-CN" sz="2400" i="1" kern="0">
                            <a:latin typeface="Cambria Math" panose="02040503050406030204" pitchFamily="18" charset="0"/>
                          </a:rPr>
                        </m:ctrlPr>
                      </m:sSubPr>
                      <m:e>
                        <m:r>
                          <a:rPr lang="en-US" altLang="zh-CN" sz="2400" i="1" kern="0">
                            <a:latin typeface="Cambria Math"/>
                          </a:rPr>
                          <m:t>𝑅</m:t>
                        </m:r>
                      </m:e>
                      <m:sub>
                        <m:r>
                          <a:rPr lang="en-US" altLang="zh-CN" sz="2400" i="1" kern="0">
                            <a:latin typeface="Cambria Math"/>
                          </a:rPr>
                          <m:t>𝐷</m:t>
                        </m:r>
                      </m:sub>
                    </m:sSub>
                    <m:r>
                      <a:rPr lang="en-US" altLang="zh-CN" sz="2400" i="1" kern="0" smtClean="0">
                        <a:latin typeface="Cambria Math"/>
                        <a:ea typeface="Cambria Math"/>
                      </a:rPr>
                      <m:t>≫</m:t>
                    </m:r>
                    <m:sSub>
                      <m:sSubPr>
                        <m:ctrlPr>
                          <a:rPr lang="en-US" altLang="zh-CN" sz="2400" i="1" kern="0">
                            <a:latin typeface="Cambria Math" panose="02040503050406030204" pitchFamily="18" charset="0"/>
                          </a:rPr>
                        </m:ctrlPr>
                      </m:sSubPr>
                      <m:e>
                        <m:r>
                          <a:rPr lang="en-US" altLang="zh-CN" sz="2400" i="1" kern="0">
                            <a:latin typeface="Cambria Math"/>
                          </a:rPr>
                          <m:t>𝑅</m:t>
                        </m:r>
                      </m:e>
                      <m:sub>
                        <m:r>
                          <a:rPr lang="en-US" altLang="zh-CN" sz="2400" i="1" kern="0">
                            <a:latin typeface="Cambria Math"/>
                          </a:rPr>
                          <m:t>𝑂</m:t>
                        </m:r>
                        <m:r>
                          <a:rPr lang="en-US" altLang="zh-CN" sz="2400" i="1" kern="0" smtClean="0">
                            <a:latin typeface="Cambria Math"/>
                          </a:rPr>
                          <m:t>𝑁</m:t>
                        </m:r>
                      </m:sub>
                    </m:sSub>
                  </m:oMath>
                </a14:m>
                <a:r>
                  <a:rPr lang="zh-CN" altLang="en-US" sz="2400" kern="0" dirty="0" smtClean="0"/>
                  <a:t>，则输出端将为低电平</a:t>
                </a:r>
                <a14:m>
                  <m:oMath xmlns:m="http://schemas.openxmlformats.org/officeDocument/2006/math">
                    <m:sSub>
                      <m:sSubPr>
                        <m:ctrlPr>
                          <a:rPr lang="en-US" altLang="zh-CN" sz="2400" i="1" kern="0">
                            <a:latin typeface="Cambria Math" panose="02040503050406030204" pitchFamily="18" charset="0"/>
                          </a:rPr>
                        </m:ctrlPr>
                      </m:sSubPr>
                      <m:e>
                        <m:r>
                          <a:rPr lang="en-US" altLang="zh-CN" sz="2400" i="1" kern="0">
                            <a:latin typeface="Cambria Math"/>
                          </a:rPr>
                          <m:t>𝑉</m:t>
                        </m:r>
                      </m:e>
                      <m:sub>
                        <m:r>
                          <a:rPr lang="en-US" altLang="zh-CN" sz="2400" i="1" kern="0">
                            <a:latin typeface="Cambria Math"/>
                          </a:rPr>
                          <m:t>𝑂</m:t>
                        </m:r>
                        <m:r>
                          <a:rPr lang="en-US" altLang="zh-CN" sz="2400" i="1" kern="0" smtClean="0">
                            <a:latin typeface="Cambria Math"/>
                          </a:rPr>
                          <m:t>𝐿</m:t>
                        </m:r>
                      </m:sub>
                    </m:sSub>
                  </m:oMath>
                </a14:m>
                <a:r>
                  <a:rPr lang="zh-CN" altLang="en-US" sz="2400" kern="0" dirty="0"/>
                  <a:t>，且</a:t>
                </a:r>
                <a14:m>
                  <m:oMath xmlns:m="http://schemas.openxmlformats.org/officeDocument/2006/math">
                    <m:sSub>
                      <m:sSubPr>
                        <m:ctrlPr>
                          <a:rPr lang="en-US" altLang="zh-CN" sz="2400" i="1" kern="0">
                            <a:latin typeface="Cambria Math" panose="02040503050406030204" pitchFamily="18" charset="0"/>
                          </a:rPr>
                        </m:ctrlPr>
                      </m:sSubPr>
                      <m:e>
                        <m:r>
                          <a:rPr lang="en-US" altLang="zh-CN" sz="2400" i="1" kern="0">
                            <a:latin typeface="Cambria Math"/>
                          </a:rPr>
                          <m:t>𝑉</m:t>
                        </m:r>
                      </m:e>
                      <m:sub>
                        <m:r>
                          <a:rPr lang="en-US" altLang="zh-CN" sz="2400" i="1" kern="0">
                            <a:latin typeface="Cambria Math"/>
                          </a:rPr>
                          <m:t>𝑂</m:t>
                        </m:r>
                        <m:r>
                          <a:rPr lang="en-US" altLang="zh-CN" sz="2400" i="1" kern="0" smtClean="0">
                            <a:latin typeface="Cambria Math"/>
                          </a:rPr>
                          <m:t>𝐿</m:t>
                        </m:r>
                      </m:sub>
                    </m:sSub>
                    <m:r>
                      <a:rPr lang="en-US" altLang="zh-CN" sz="2400" i="1" kern="0">
                        <a:latin typeface="Cambria Math"/>
                        <a:ea typeface="Cambria Math"/>
                      </a:rPr>
                      <m:t>≈</m:t>
                    </m:r>
                  </m:oMath>
                </a14:m>
                <a:r>
                  <a:rPr lang="en-US" altLang="zh-CN" sz="2400" kern="0" dirty="0" smtClean="0"/>
                  <a:t>0</a:t>
                </a:r>
                <a:r>
                  <a:rPr lang="zh-CN" altLang="en-US" sz="2400" kern="0" dirty="0"/>
                  <a:t>。</a:t>
                </a:r>
                <a:r>
                  <a:rPr lang="en-US" altLang="zh-CN" sz="2400" kern="0" dirty="0"/>
                  <a:t>MOS</a:t>
                </a:r>
                <a:r>
                  <a:rPr lang="zh-CN" altLang="en-US" sz="2400" kern="0" dirty="0"/>
                  <a:t>管的</a:t>
                </a:r>
                <a:r>
                  <a:rPr lang="en-US" altLang="zh-CN" sz="2400" kern="0" dirty="0"/>
                  <a:t>D-S</a:t>
                </a:r>
                <a:r>
                  <a:rPr lang="zh-CN" altLang="en-US" sz="2400" kern="0" dirty="0"/>
                  <a:t>间相当于一</a:t>
                </a:r>
                <a:r>
                  <a:rPr lang="zh-CN" altLang="en-US" sz="2400" kern="0" dirty="0" smtClean="0"/>
                  <a:t>个</a:t>
                </a:r>
                <a:r>
                  <a:rPr lang="zh-CN" altLang="en-US" sz="2400" kern="0" dirty="0"/>
                  <a:t>闭合</a:t>
                </a:r>
                <a:r>
                  <a:rPr lang="zh-CN" altLang="en-US" sz="2400" kern="0" dirty="0" smtClean="0"/>
                  <a:t>的开关。</a:t>
                </a:r>
              </a:p>
            </p:txBody>
          </p:sp>
        </mc:Choice>
        <mc:Fallback>
          <p:sp>
            <p:nvSpPr>
              <p:cNvPr id="5" name="内容占位符 3"/>
              <p:cNvSpPr txBox="1">
                <a:spLocks noRot="1" noChangeAspect="1" noMove="1" noResize="1" noEditPoints="1" noAdjustHandles="1" noChangeArrowheads="1" noChangeShapeType="1" noTextEdit="1"/>
              </p:cNvSpPr>
              <p:nvPr/>
            </p:nvSpPr>
            <p:spPr>
              <a:xfrm>
                <a:off x="323528" y="2060848"/>
                <a:ext cx="5216626" cy="4176464"/>
              </a:xfrm>
              <a:prstGeom prst="rect">
                <a:avLst/>
              </a:prstGeom>
              <a:blipFill rotWithShape="1">
                <a:blip r:embed="rId3"/>
                <a:stretch>
                  <a:fillRect t="-876" r="-1636"/>
                </a:stretch>
              </a:blipFill>
            </p:spPr>
            <p:txBody>
              <a:bodyPr/>
              <a:lstStyle/>
              <a:p>
                <a:r>
                  <a:rPr lang="zh-CN" altLang="en-US">
                    <a:noFill/>
                  </a:rPr>
                  <a:t> </a:t>
                </a:r>
              </a:p>
            </p:txBody>
          </p:sp>
        </mc:Fallback>
      </mc:AlternateContent>
      <p:pic>
        <p:nvPicPr>
          <p:cNvPr id="8" name="Picture 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5540154" y="1838869"/>
            <a:ext cx="3566752" cy="394186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6" name="TextBox 5"/>
          <p:cNvSpPr txBox="1"/>
          <p:nvPr/>
        </p:nvSpPr>
        <p:spPr>
          <a:xfrm>
            <a:off x="301824" y="4142406"/>
            <a:ext cx="8432395" cy="1200329"/>
          </a:xfrm>
          <a:prstGeom prst="rect">
            <a:avLst/>
          </a:prstGeom>
          <a:solidFill>
            <a:schemeClr val="accent6">
              <a:lumMod val="20000"/>
              <a:lumOff val="80000"/>
            </a:schemeClr>
          </a:solidFill>
          <a:ln>
            <a:solidFill>
              <a:schemeClr val="accent6">
                <a:lumMod val="20000"/>
                <a:lumOff val="80000"/>
              </a:schemeClr>
            </a:solidFill>
          </a:ln>
        </p:spPr>
        <p:txBody>
          <a:bodyPr wrap="square" rtlCol="0">
            <a:spAutoFit/>
          </a:bodyPr>
          <a:lstStyle/>
          <a:p>
            <a:pPr marL="0" lvl="1"/>
            <a:r>
              <a:rPr lang="zh-CN" altLang="en-US" sz="2400" b="1" kern="0" dirty="0">
                <a:solidFill>
                  <a:srgbClr val="FF0000"/>
                </a:solidFill>
                <a:latin typeface="+mj-ea"/>
                <a:ea typeface="+mj-ea"/>
              </a:rPr>
              <a:t>所以</a:t>
            </a:r>
            <a:r>
              <a:rPr lang="zh-CN" altLang="en-US" sz="2400" b="1" kern="0" dirty="0" smtClean="0">
                <a:solidFill>
                  <a:srgbClr val="FF0000"/>
                </a:solidFill>
                <a:latin typeface="+mj-ea"/>
                <a:ea typeface="+mj-ea"/>
              </a:rPr>
              <a:t>，只要电路参数（</a:t>
            </a:r>
            <a:r>
              <a:rPr lang="en-US" altLang="zh-CN" sz="2400" b="1" kern="0" dirty="0" smtClean="0">
                <a:solidFill>
                  <a:srgbClr val="FF0000"/>
                </a:solidFill>
                <a:latin typeface="+mj-ea"/>
                <a:ea typeface="+mj-ea"/>
              </a:rPr>
              <a:t>R</a:t>
            </a:r>
            <a:r>
              <a:rPr lang="en-US" altLang="zh-CN" sz="2400" b="1" kern="0" baseline="-25000" dirty="0" smtClean="0">
                <a:solidFill>
                  <a:srgbClr val="FF0000"/>
                </a:solidFill>
                <a:latin typeface="+mj-ea"/>
                <a:ea typeface="+mj-ea"/>
              </a:rPr>
              <a:t>D</a:t>
            </a:r>
            <a:r>
              <a:rPr lang="zh-CN" altLang="en-US" sz="2400" b="1" kern="0" dirty="0" smtClean="0">
                <a:solidFill>
                  <a:srgbClr val="FF0000"/>
                </a:solidFill>
                <a:latin typeface="+mj-ea"/>
                <a:ea typeface="+mj-ea"/>
              </a:rPr>
              <a:t>）选择得合理，</a:t>
            </a:r>
            <a:r>
              <a:rPr lang="zh-CN" altLang="en-US" sz="2400" b="1" kern="0" dirty="0">
                <a:solidFill>
                  <a:srgbClr val="FF0000"/>
                </a:solidFill>
                <a:latin typeface="+mj-ea"/>
                <a:ea typeface="+mj-ea"/>
              </a:rPr>
              <a:t>就</a:t>
            </a:r>
            <a:r>
              <a:rPr lang="zh-CN" altLang="en-US" sz="2400" b="1" kern="0" dirty="0" smtClean="0">
                <a:solidFill>
                  <a:srgbClr val="FF0000"/>
                </a:solidFill>
                <a:latin typeface="+mj-ea"/>
                <a:ea typeface="+mj-ea"/>
              </a:rPr>
              <a:t>可以做到输入</a:t>
            </a:r>
            <a:r>
              <a:rPr lang="zh-CN" altLang="en-US" sz="2400" b="1" kern="0" dirty="0">
                <a:solidFill>
                  <a:srgbClr val="FF0000"/>
                </a:solidFill>
                <a:latin typeface="+mj-ea"/>
                <a:ea typeface="+mj-ea"/>
              </a:rPr>
              <a:t>低</a:t>
            </a:r>
            <a:r>
              <a:rPr lang="zh-CN" altLang="en-US" sz="2400" b="1" kern="0" dirty="0" smtClean="0">
                <a:solidFill>
                  <a:srgbClr val="FF0000"/>
                </a:solidFill>
                <a:latin typeface="+mj-ea"/>
                <a:ea typeface="+mj-ea"/>
              </a:rPr>
              <a:t>电平时</a:t>
            </a:r>
            <a:r>
              <a:rPr lang="en-US" altLang="zh-CN" sz="2400" b="1" kern="0" dirty="0" smtClean="0">
                <a:solidFill>
                  <a:srgbClr val="FF0000"/>
                </a:solidFill>
                <a:latin typeface="+mj-ea"/>
                <a:ea typeface="+mj-ea"/>
              </a:rPr>
              <a:t>MOS</a:t>
            </a:r>
            <a:r>
              <a:rPr lang="zh-CN" altLang="en-US" sz="2400" b="1" kern="0" dirty="0">
                <a:solidFill>
                  <a:srgbClr val="FF0000"/>
                </a:solidFill>
                <a:latin typeface="+mj-ea"/>
                <a:ea typeface="+mj-ea"/>
              </a:rPr>
              <a:t>管截止，开关电路输出高电平；输入高</a:t>
            </a:r>
            <a:r>
              <a:rPr lang="zh-CN" altLang="en-US" sz="2400" b="1" kern="0" dirty="0" smtClean="0">
                <a:solidFill>
                  <a:srgbClr val="FF0000"/>
                </a:solidFill>
                <a:latin typeface="+mj-ea"/>
                <a:ea typeface="+mj-ea"/>
              </a:rPr>
              <a:t>电平时</a:t>
            </a:r>
            <a:r>
              <a:rPr lang="en-US" altLang="zh-CN" sz="2400" b="1" kern="0" dirty="0" smtClean="0">
                <a:solidFill>
                  <a:srgbClr val="FF0000"/>
                </a:solidFill>
                <a:latin typeface="+mj-ea"/>
                <a:ea typeface="+mj-ea"/>
              </a:rPr>
              <a:t>MOS</a:t>
            </a:r>
            <a:r>
              <a:rPr lang="zh-CN" altLang="en-US" sz="2400" b="1" kern="0" dirty="0">
                <a:solidFill>
                  <a:srgbClr val="FF0000"/>
                </a:solidFill>
                <a:latin typeface="+mj-ea"/>
                <a:ea typeface="+mj-ea"/>
              </a:rPr>
              <a:t>管导通，开关电路输出低</a:t>
            </a:r>
            <a:r>
              <a:rPr lang="zh-CN" altLang="en-US" sz="2400" b="1" kern="0" dirty="0" smtClean="0">
                <a:solidFill>
                  <a:srgbClr val="FF0000"/>
                </a:solidFill>
                <a:latin typeface="+mj-ea"/>
                <a:ea typeface="+mj-ea"/>
              </a:rPr>
              <a:t>电平</a:t>
            </a:r>
            <a:endParaRPr lang="zh-CN" altLang="en-US" b="1" dirty="0">
              <a:latin typeface="+mj-ea"/>
              <a:ea typeface="+mj-ea"/>
            </a:endParaRPr>
          </a:p>
        </p:txBody>
      </p:sp>
    </p:spTree>
    <p:extLst>
      <p:ext uri="{BB962C8B-B14F-4D97-AF65-F5344CB8AC3E}">
        <p14:creationId xmlns="" xmlns:p14="http://schemas.microsoft.com/office/powerpoint/2010/main" val="99179043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wipe(left)">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37"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门电路</a:t>
            </a:r>
            <a:endParaRPr lang="en-US" altLang="zh-CN" dirty="0"/>
          </a:p>
        </p:txBody>
      </p:sp>
      <p:sp>
        <p:nvSpPr>
          <p:cNvPr id="4" name="内容占位符 3"/>
          <p:cNvSpPr>
            <a:spLocks noGrp="1"/>
          </p:cNvSpPr>
          <p:nvPr>
            <p:ph idx="1"/>
          </p:nvPr>
        </p:nvSpPr>
        <p:spPr/>
        <p:txBody>
          <a:bodyPr/>
          <a:lstStyle/>
          <a:p>
            <a:r>
              <a:rPr lang="en-US" altLang="zh-CN" dirty="0" smtClean="0"/>
              <a:t>MOS</a:t>
            </a:r>
            <a:r>
              <a:rPr lang="zh-CN" altLang="en-US" dirty="0" smtClean="0"/>
              <a:t>管的开关等效电路</a:t>
            </a:r>
            <a:endParaRPr lang="en-US" altLang="zh-CN" dirty="0" smtClean="0"/>
          </a:p>
          <a:p>
            <a:pPr marL="0" indent="0">
              <a:buNone/>
            </a:pPr>
            <a:endParaRPr lang="en-US" altLang="zh-CN" dirty="0" smtClean="0"/>
          </a:p>
        </p:txBody>
      </p:sp>
      <p:pic>
        <p:nvPicPr>
          <p:cNvPr id="5" name="Picture 5" descr="3-3-5"/>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259632" y="2333300"/>
            <a:ext cx="6912768" cy="3890022"/>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ectangle 4"/>
          <p:cNvSpPr>
            <a:spLocks noChangeArrowheads="1"/>
          </p:cNvSpPr>
          <p:nvPr/>
        </p:nvSpPr>
        <p:spPr bwMode="auto">
          <a:xfrm>
            <a:off x="2087216" y="5669757"/>
            <a:ext cx="7056784" cy="792162"/>
          </a:xfrm>
          <a:prstGeom prst="rect">
            <a:avLst/>
          </a:prstGeom>
          <a:solidFill>
            <a:schemeClr val="bg1"/>
          </a:solidFill>
          <a:ln>
            <a:noFill/>
          </a:ln>
          <a:effectLst/>
          <a:extLst/>
        </p:spPr>
        <p:txBody>
          <a:bodyPr/>
          <a:lstStyle>
            <a:lvl1pPr marL="533400" indent="-533400">
              <a:spcBef>
                <a:spcPct val="20000"/>
              </a:spcBef>
              <a:buChar char="•"/>
              <a:defRPr sz="2400">
                <a:solidFill>
                  <a:srgbClr val="000000"/>
                </a:solidFill>
                <a:effectLst>
                  <a:outerShdw blurRad="38100" dist="38100" dir="2700000" algn="tl">
                    <a:srgbClr val="C0C0C0"/>
                  </a:outerShdw>
                </a:effectLst>
                <a:latin typeface="Times New Roman" pitchFamily="18" charset="0"/>
                <a:ea typeface="楷体_GB2312" pitchFamily="49" charset="-122"/>
              </a:defRPr>
            </a:lvl1pPr>
            <a:lvl2pPr marL="914400" indent="-457200">
              <a:spcBef>
                <a:spcPct val="20000"/>
              </a:spcBef>
              <a:buChar char="–"/>
              <a:defRPr sz="2000">
                <a:solidFill>
                  <a:srgbClr val="000000"/>
                </a:solidFill>
                <a:effectLst>
                  <a:outerShdw blurRad="38100" dist="38100" dir="2700000" algn="tl">
                    <a:srgbClr val="C0C0C0"/>
                  </a:outerShdw>
                </a:effectLst>
                <a:latin typeface="Times New Roman" pitchFamily="18" charset="0"/>
                <a:ea typeface="楷体_GB2312" pitchFamily="49" charset="-122"/>
              </a:defRPr>
            </a:lvl2pPr>
            <a:lvl3pPr marL="1295400" indent="-381000">
              <a:spcBef>
                <a:spcPct val="20000"/>
              </a:spcBef>
              <a:buChar char="•"/>
              <a:defRPr>
                <a:solidFill>
                  <a:srgbClr val="000000"/>
                </a:solidFill>
                <a:effectLst>
                  <a:outerShdw blurRad="38100" dist="38100" dir="2700000" algn="tl">
                    <a:srgbClr val="C0C0C0"/>
                  </a:outerShdw>
                </a:effectLst>
                <a:latin typeface="Times New Roman" pitchFamily="18" charset="0"/>
                <a:ea typeface="楷体_GB2312" pitchFamily="49" charset="-122"/>
              </a:defRPr>
            </a:lvl3pPr>
            <a:lvl4pPr marL="1714500" indent="-342900">
              <a:spcBef>
                <a:spcPct val="20000"/>
              </a:spcBef>
              <a:buChar char="–"/>
              <a:defRPr sz="1600">
                <a:solidFill>
                  <a:srgbClr val="000000"/>
                </a:solidFill>
                <a:effectLst>
                  <a:outerShdw blurRad="38100" dist="38100" dir="2700000" algn="tl">
                    <a:srgbClr val="C0C0C0"/>
                  </a:outerShdw>
                </a:effectLst>
                <a:latin typeface="Times New Roman" pitchFamily="18" charset="0"/>
                <a:ea typeface="楷体_GB2312" pitchFamily="49" charset="-122"/>
              </a:defRPr>
            </a:lvl4pPr>
            <a:lvl5pPr marL="2171700" indent="-342900">
              <a:spcBef>
                <a:spcPct val="20000"/>
              </a:spcBef>
              <a:buChar char="»"/>
              <a:defRPr sz="1600">
                <a:solidFill>
                  <a:srgbClr val="000000"/>
                </a:solidFill>
                <a:effectLst>
                  <a:outerShdw blurRad="38100" dist="38100" dir="2700000" algn="tl">
                    <a:srgbClr val="C0C0C0"/>
                  </a:outerShdw>
                </a:effectLst>
                <a:latin typeface="Times New Roman" pitchFamily="18" charset="0"/>
                <a:ea typeface="楷体_GB2312" pitchFamily="49" charset="-122"/>
              </a:defRPr>
            </a:lvl5pPr>
            <a:lvl6pPr marL="2628900" indent="-342900" fontAlgn="base">
              <a:spcBef>
                <a:spcPct val="20000"/>
              </a:spcBef>
              <a:spcAft>
                <a:spcPct val="0"/>
              </a:spcAft>
              <a:buChar char="»"/>
              <a:defRPr sz="1600">
                <a:solidFill>
                  <a:srgbClr val="000000"/>
                </a:solidFill>
                <a:effectLst>
                  <a:outerShdw blurRad="38100" dist="38100" dir="2700000" algn="tl">
                    <a:srgbClr val="C0C0C0"/>
                  </a:outerShdw>
                </a:effectLst>
                <a:latin typeface="Times New Roman" pitchFamily="18" charset="0"/>
                <a:ea typeface="楷体_GB2312" pitchFamily="49" charset="-122"/>
              </a:defRPr>
            </a:lvl6pPr>
            <a:lvl7pPr marL="3086100" indent="-342900" fontAlgn="base">
              <a:spcBef>
                <a:spcPct val="20000"/>
              </a:spcBef>
              <a:spcAft>
                <a:spcPct val="0"/>
              </a:spcAft>
              <a:buChar char="»"/>
              <a:defRPr sz="1600">
                <a:solidFill>
                  <a:srgbClr val="000000"/>
                </a:solidFill>
                <a:effectLst>
                  <a:outerShdw blurRad="38100" dist="38100" dir="2700000" algn="tl">
                    <a:srgbClr val="C0C0C0"/>
                  </a:outerShdw>
                </a:effectLst>
                <a:latin typeface="Times New Roman" pitchFamily="18" charset="0"/>
                <a:ea typeface="楷体_GB2312" pitchFamily="49" charset="-122"/>
              </a:defRPr>
            </a:lvl7pPr>
            <a:lvl8pPr marL="3543300" indent="-342900" fontAlgn="base">
              <a:spcBef>
                <a:spcPct val="20000"/>
              </a:spcBef>
              <a:spcAft>
                <a:spcPct val="0"/>
              </a:spcAft>
              <a:buChar char="»"/>
              <a:defRPr sz="1600">
                <a:solidFill>
                  <a:srgbClr val="000000"/>
                </a:solidFill>
                <a:effectLst>
                  <a:outerShdw blurRad="38100" dist="38100" dir="2700000" algn="tl">
                    <a:srgbClr val="C0C0C0"/>
                  </a:outerShdw>
                </a:effectLst>
                <a:latin typeface="Times New Roman" pitchFamily="18" charset="0"/>
                <a:ea typeface="楷体_GB2312" pitchFamily="49" charset="-122"/>
              </a:defRPr>
            </a:lvl8pPr>
            <a:lvl9pPr marL="4000500" indent="-342900" fontAlgn="base">
              <a:spcBef>
                <a:spcPct val="20000"/>
              </a:spcBef>
              <a:spcAft>
                <a:spcPct val="0"/>
              </a:spcAft>
              <a:buChar char="»"/>
              <a:defRPr sz="1600">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a:buFontTx/>
              <a:buNone/>
            </a:pPr>
            <a:r>
              <a:rPr lang="en-US" altLang="zh-CN" dirty="0" smtClean="0">
                <a:effectLst/>
                <a:latin typeface="楷体" panose="02010609060101010101" pitchFamily="49" charset="-122"/>
                <a:ea typeface="楷体" panose="02010609060101010101" pitchFamily="49" charset="-122"/>
              </a:rPr>
              <a:t>	</a:t>
            </a:r>
            <a:r>
              <a:rPr lang="zh-CN" altLang="en-US" dirty="0" smtClean="0">
                <a:effectLst/>
                <a:latin typeface="楷体" panose="02010609060101010101" pitchFamily="49" charset="-122"/>
                <a:ea typeface="楷体" panose="02010609060101010101" pitchFamily="49" charset="-122"/>
              </a:rPr>
              <a:t>截止</a:t>
            </a:r>
            <a:r>
              <a:rPr lang="zh-CN" altLang="en-US" dirty="0">
                <a:effectLst/>
                <a:latin typeface="楷体" panose="02010609060101010101" pitchFamily="49" charset="-122"/>
                <a:ea typeface="楷体" panose="02010609060101010101" pitchFamily="49" charset="-122"/>
              </a:rPr>
              <a:t>状态           </a:t>
            </a:r>
            <a:r>
              <a:rPr lang="en-US" altLang="zh-CN" dirty="0">
                <a:effectLst/>
                <a:latin typeface="楷体" panose="02010609060101010101" pitchFamily="49" charset="-122"/>
                <a:ea typeface="楷体" panose="02010609060101010101" pitchFamily="49" charset="-122"/>
              </a:rPr>
              <a:t>	 </a:t>
            </a:r>
            <a:r>
              <a:rPr lang="en-US" altLang="zh-CN" dirty="0" smtClean="0">
                <a:effectLst/>
                <a:latin typeface="楷体" panose="02010609060101010101" pitchFamily="49" charset="-122"/>
                <a:ea typeface="楷体" panose="02010609060101010101" pitchFamily="49" charset="-122"/>
              </a:rPr>
              <a:t> </a:t>
            </a:r>
            <a:r>
              <a:rPr lang="zh-CN" altLang="en-US" dirty="0" smtClean="0">
                <a:effectLst/>
                <a:latin typeface="楷体" panose="02010609060101010101" pitchFamily="49" charset="-122"/>
                <a:ea typeface="楷体" panose="02010609060101010101" pitchFamily="49" charset="-122"/>
              </a:rPr>
              <a:t>导</a:t>
            </a:r>
            <a:r>
              <a:rPr lang="zh-CN" altLang="en-US" dirty="0">
                <a:effectLst/>
                <a:latin typeface="楷体" panose="02010609060101010101" pitchFamily="49" charset="-122"/>
                <a:ea typeface="楷体" panose="02010609060101010101" pitchFamily="49" charset="-122"/>
              </a:rPr>
              <a:t>通状态</a:t>
            </a:r>
          </a:p>
        </p:txBody>
      </p:sp>
    </p:spTree>
    <p:extLst>
      <p:ext uri="{BB962C8B-B14F-4D97-AF65-F5344CB8AC3E}">
        <p14:creationId xmlns="" xmlns:p14="http://schemas.microsoft.com/office/powerpoint/2010/main" val="188519129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门电路</a:t>
            </a:r>
            <a:endParaRPr lang="en-US" altLang="zh-CN" dirty="0"/>
          </a:p>
        </p:txBody>
      </p:sp>
      <p:sp>
        <p:nvSpPr>
          <p:cNvPr id="4" name="内容占位符 3"/>
          <p:cNvSpPr>
            <a:spLocks noGrp="1"/>
          </p:cNvSpPr>
          <p:nvPr>
            <p:ph idx="1"/>
          </p:nvPr>
        </p:nvSpPr>
        <p:spPr/>
        <p:txBody>
          <a:bodyPr/>
          <a:lstStyle/>
          <a:p>
            <a:r>
              <a:rPr lang="en-US" altLang="zh-CN" dirty="0" smtClean="0"/>
              <a:t>MOS</a:t>
            </a:r>
            <a:r>
              <a:rPr lang="zh-CN" altLang="en-US" dirty="0" smtClean="0"/>
              <a:t>管的四种类型</a:t>
            </a:r>
            <a:endParaRPr lang="en-US" altLang="zh-CN" dirty="0" smtClean="0"/>
          </a:p>
          <a:p>
            <a:pPr lvl="1"/>
            <a:r>
              <a:rPr lang="en-US" altLang="zh-CN" dirty="0" smtClean="0"/>
              <a:t>N</a:t>
            </a:r>
            <a:r>
              <a:rPr lang="zh-CN" altLang="en-US" dirty="0" smtClean="0"/>
              <a:t>沟道增强型</a:t>
            </a:r>
            <a:endParaRPr lang="en-US" altLang="zh-CN" dirty="0" smtClean="0"/>
          </a:p>
          <a:p>
            <a:pPr lvl="1"/>
            <a:endParaRPr lang="en-US" altLang="zh-CN" dirty="0" smtClean="0"/>
          </a:p>
          <a:p>
            <a:pPr marL="0" indent="0">
              <a:buNone/>
            </a:pPr>
            <a:endParaRPr lang="en-US" altLang="zh-CN" dirty="0" smtClean="0"/>
          </a:p>
        </p:txBody>
      </p:sp>
      <p:sp>
        <p:nvSpPr>
          <p:cNvPr id="5" name="TextBox 4"/>
          <p:cNvSpPr txBox="1"/>
          <p:nvPr/>
        </p:nvSpPr>
        <p:spPr>
          <a:xfrm>
            <a:off x="2341458" y="5945628"/>
            <a:ext cx="4493538" cy="461665"/>
          </a:xfrm>
          <a:prstGeom prst="rect">
            <a:avLst/>
          </a:prstGeom>
          <a:noFill/>
        </p:spPr>
        <p:txBody>
          <a:bodyPr wrap="none" rtlCol="0">
            <a:spAutoFit/>
          </a:bodyPr>
          <a:lstStyle/>
          <a:p>
            <a:r>
              <a:rPr lang="en-US" altLang="zh-CN" sz="2400" dirty="0" smtClean="0">
                <a:latin typeface="楷体" panose="02010609060101010101" pitchFamily="49" charset="-122"/>
                <a:ea typeface="楷体" panose="02010609060101010101" pitchFamily="49" charset="-122"/>
              </a:rPr>
              <a:t>N</a:t>
            </a:r>
            <a:r>
              <a:rPr lang="zh-CN" altLang="en-US" sz="2400" dirty="0" smtClean="0">
                <a:latin typeface="楷体" panose="02010609060101010101" pitchFamily="49" charset="-122"/>
                <a:ea typeface="楷体" panose="02010609060101010101" pitchFamily="49" charset="-122"/>
              </a:rPr>
              <a:t>沟道增强型</a:t>
            </a:r>
            <a:r>
              <a:rPr lang="en-US" altLang="zh-CN" sz="2400" dirty="0" smtClean="0">
                <a:latin typeface="楷体" panose="02010609060101010101" pitchFamily="49" charset="-122"/>
                <a:ea typeface="楷体" panose="02010609060101010101" pitchFamily="49" charset="-122"/>
              </a:rPr>
              <a:t>MOS</a:t>
            </a:r>
            <a:r>
              <a:rPr lang="zh-CN" altLang="en-US" sz="2400" dirty="0" smtClean="0">
                <a:latin typeface="楷体" panose="02010609060101010101" pitchFamily="49" charset="-122"/>
                <a:ea typeface="楷体" panose="02010609060101010101" pitchFamily="49" charset="-122"/>
              </a:rPr>
              <a:t>管的结构与符号</a:t>
            </a:r>
            <a:endParaRPr lang="zh-CN" altLang="en-US" sz="2400" dirty="0">
              <a:latin typeface="楷体" panose="02010609060101010101" pitchFamily="49" charset="-122"/>
              <a:ea typeface="楷体" panose="02010609060101010101" pitchFamily="49" charset="-122"/>
            </a:endParaRPr>
          </a:p>
        </p:txBody>
      </p:sp>
      <p:pic>
        <p:nvPicPr>
          <p:cNvPr id="12290"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73464" y="2852936"/>
            <a:ext cx="7629525" cy="27622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13096113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 xmlns:p14="http://schemas.microsoft.com/office/powerpoint/2010/main" val="502563444"/>
              </p:ext>
            </p:extLst>
          </p:nvPr>
        </p:nvGraphicFramePr>
        <p:xfrm>
          <a:off x="1045721" y="2834128"/>
          <a:ext cx="7085012" cy="3111500"/>
        </p:xfrm>
        <a:graphic>
          <a:graphicData uri="http://schemas.openxmlformats.org/presentationml/2006/ole">
            <p:oleObj spid="_x0000_s208898" name="Photo Editor 照片" r:id="rId4" imgW="27533333" imgH="13495238" progId="">
              <p:embed/>
            </p:oleObj>
          </a:graphicData>
        </a:graphic>
      </p:graphicFrame>
      <p:sp>
        <p:nvSpPr>
          <p:cNvPr id="3" name="标题 2"/>
          <p:cNvSpPr>
            <a:spLocks noGrp="1"/>
          </p:cNvSpPr>
          <p:nvPr>
            <p:ph type="title"/>
          </p:nvPr>
        </p:nvSpPr>
        <p:spPr/>
        <p:txBody>
          <a:bodyPr/>
          <a:lstStyle/>
          <a:p>
            <a:r>
              <a:rPr lang="en-US" altLang="zh-CN" dirty="0"/>
              <a:t>CMOS</a:t>
            </a:r>
            <a:r>
              <a:rPr lang="zh-CN" altLang="en-US" dirty="0"/>
              <a:t>门电路</a:t>
            </a:r>
            <a:endParaRPr lang="en-US" altLang="zh-CN" dirty="0"/>
          </a:p>
        </p:txBody>
      </p:sp>
      <p:sp>
        <p:nvSpPr>
          <p:cNvPr id="4" name="内容占位符 3"/>
          <p:cNvSpPr>
            <a:spLocks noGrp="1"/>
          </p:cNvSpPr>
          <p:nvPr>
            <p:ph idx="1"/>
          </p:nvPr>
        </p:nvSpPr>
        <p:spPr/>
        <p:txBody>
          <a:bodyPr/>
          <a:lstStyle/>
          <a:p>
            <a:r>
              <a:rPr lang="en-US" altLang="zh-CN" dirty="0" smtClean="0"/>
              <a:t>MOS</a:t>
            </a:r>
            <a:r>
              <a:rPr lang="zh-CN" altLang="en-US" dirty="0" smtClean="0"/>
              <a:t>管的四种类型</a:t>
            </a:r>
            <a:endParaRPr lang="en-US" altLang="zh-CN" dirty="0" smtClean="0"/>
          </a:p>
          <a:p>
            <a:pPr lvl="1"/>
            <a:r>
              <a:rPr lang="en-US" altLang="zh-CN" dirty="0" smtClean="0"/>
              <a:t>N</a:t>
            </a:r>
            <a:r>
              <a:rPr lang="zh-CN" altLang="en-US" dirty="0" smtClean="0"/>
              <a:t>沟道增强型</a:t>
            </a:r>
            <a:endParaRPr lang="en-US" altLang="zh-CN" dirty="0" smtClean="0"/>
          </a:p>
          <a:p>
            <a:pPr lvl="1"/>
            <a:endParaRPr lang="en-US" altLang="zh-CN" dirty="0" smtClean="0"/>
          </a:p>
          <a:p>
            <a:pPr marL="0" indent="0">
              <a:buNone/>
            </a:pPr>
            <a:endParaRPr lang="en-US" altLang="zh-CN" dirty="0" smtClean="0"/>
          </a:p>
        </p:txBody>
      </p:sp>
      <p:sp>
        <p:nvSpPr>
          <p:cNvPr id="5" name="TextBox 4"/>
          <p:cNvSpPr txBox="1"/>
          <p:nvPr/>
        </p:nvSpPr>
        <p:spPr>
          <a:xfrm>
            <a:off x="2466571" y="5661248"/>
            <a:ext cx="4493538" cy="830997"/>
          </a:xfrm>
          <a:prstGeom prst="rect">
            <a:avLst/>
          </a:prstGeom>
          <a:solidFill>
            <a:schemeClr val="bg1"/>
          </a:solidFill>
          <a:ln>
            <a:solidFill>
              <a:schemeClr val="bg1"/>
            </a:solidFill>
          </a:ln>
        </p:spPr>
        <p:txBody>
          <a:bodyPr wrap="none" rtlCol="0">
            <a:spAutoFit/>
          </a:bodyPr>
          <a:lstStyle/>
          <a:p>
            <a:r>
              <a:rPr lang="en-US" altLang="zh-CN" sz="2400" dirty="0" smtClean="0">
                <a:latin typeface="楷体" panose="02010609060101010101" pitchFamily="49" charset="-122"/>
                <a:ea typeface="楷体" panose="02010609060101010101" pitchFamily="49" charset="-122"/>
              </a:rPr>
              <a:t>                            </a:t>
            </a:r>
          </a:p>
          <a:p>
            <a:r>
              <a:rPr lang="en-US" altLang="zh-CN" sz="2400" dirty="0" smtClean="0">
                <a:latin typeface="楷体" panose="02010609060101010101" pitchFamily="49" charset="-122"/>
                <a:ea typeface="楷体" panose="02010609060101010101" pitchFamily="49" charset="-122"/>
              </a:rPr>
              <a:t>N</a:t>
            </a:r>
            <a:r>
              <a:rPr lang="zh-CN" altLang="en-US" sz="2400" dirty="0" smtClean="0">
                <a:latin typeface="楷体" panose="02010609060101010101" pitchFamily="49" charset="-122"/>
                <a:ea typeface="楷体" panose="02010609060101010101" pitchFamily="49" charset="-122"/>
              </a:rPr>
              <a:t>沟道增强型</a:t>
            </a:r>
            <a:r>
              <a:rPr lang="en-US" altLang="zh-CN" sz="2400" dirty="0" smtClean="0">
                <a:latin typeface="楷体" panose="02010609060101010101" pitchFamily="49" charset="-122"/>
                <a:ea typeface="楷体" panose="02010609060101010101" pitchFamily="49" charset="-122"/>
              </a:rPr>
              <a:t>MOS</a:t>
            </a:r>
            <a:r>
              <a:rPr lang="zh-CN" altLang="en-US" sz="2400" dirty="0" smtClean="0">
                <a:latin typeface="楷体" panose="02010609060101010101" pitchFamily="49" charset="-122"/>
                <a:ea typeface="楷体" panose="02010609060101010101" pitchFamily="49" charset="-122"/>
              </a:rPr>
              <a:t>管的漏极特性</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 xmlns:p14="http://schemas.microsoft.com/office/powerpoint/2010/main" val="349858464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门电路</a:t>
            </a:r>
            <a:endParaRPr lang="en-US" altLang="zh-CN" dirty="0"/>
          </a:p>
        </p:txBody>
      </p:sp>
      <p:sp>
        <p:nvSpPr>
          <p:cNvPr id="4" name="内容占位符 3"/>
          <p:cNvSpPr>
            <a:spLocks noGrp="1"/>
          </p:cNvSpPr>
          <p:nvPr>
            <p:ph idx="1"/>
          </p:nvPr>
        </p:nvSpPr>
        <p:spPr/>
        <p:txBody>
          <a:bodyPr/>
          <a:lstStyle/>
          <a:p>
            <a:r>
              <a:rPr lang="en-US" altLang="zh-CN" dirty="0" smtClean="0"/>
              <a:t>MOS</a:t>
            </a:r>
            <a:r>
              <a:rPr lang="zh-CN" altLang="en-US" dirty="0" smtClean="0"/>
              <a:t>管的四种类型</a:t>
            </a:r>
            <a:endParaRPr lang="en-US" altLang="zh-CN" dirty="0" smtClean="0"/>
          </a:p>
          <a:p>
            <a:pPr lvl="1"/>
            <a:r>
              <a:rPr lang="en-US" altLang="zh-CN" dirty="0"/>
              <a:t>P</a:t>
            </a:r>
            <a:r>
              <a:rPr lang="zh-CN" altLang="en-US" dirty="0" smtClean="0"/>
              <a:t>沟道增强型</a:t>
            </a:r>
            <a:endParaRPr lang="en-US" altLang="zh-CN" dirty="0" smtClean="0"/>
          </a:p>
          <a:p>
            <a:pPr lvl="1"/>
            <a:endParaRPr lang="en-US" altLang="zh-CN" dirty="0" smtClean="0"/>
          </a:p>
          <a:p>
            <a:pPr marL="0" indent="0">
              <a:buNone/>
            </a:pPr>
            <a:endParaRPr lang="en-US" altLang="zh-CN" dirty="0" smtClean="0"/>
          </a:p>
        </p:txBody>
      </p:sp>
      <p:sp>
        <p:nvSpPr>
          <p:cNvPr id="5" name="TextBox 4"/>
          <p:cNvSpPr txBox="1"/>
          <p:nvPr/>
        </p:nvSpPr>
        <p:spPr>
          <a:xfrm>
            <a:off x="2341458" y="5945628"/>
            <a:ext cx="4493538" cy="461665"/>
          </a:xfrm>
          <a:prstGeom prst="rect">
            <a:avLst/>
          </a:prstGeom>
          <a:noFill/>
        </p:spPr>
        <p:txBody>
          <a:bodyPr wrap="none" rtlCol="0">
            <a:spAutoFit/>
          </a:bodyPr>
          <a:lstStyle/>
          <a:p>
            <a:r>
              <a:rPr lang="en-US" altLang="zh-CN" sz="2400" dirty="0">
                <a:latin typeface="楷体" panose="02010609060101010101" pitchFamily="49" charset="-122"/>
                <a:ea typeface="楷体" panose="02010609060101010101" pitchFamily="49" charset="-122"/>
              </a:rPr>
              <a:t>P</a:t>
            </a:r>
            <a:r>
              <a:rPr lang="zh-CN" altLang="en-US" sz="2400" dirty="0" smtClean="0">
                <a:latin typeface="楷体" panose="02010609060101010101" pitchFamily="49" charset="-122"/>
                <a:ea typeface="楷体" panose="02010609060101010101" pitchFamily="49" charset="-122"/>
              </a:rPr>
              <a:t>沟道增强型</a:t>
            </a:r>
            <a:r>
              <a:rPr lang="en-US" altLang="zh-CN" sz="2400" dirty="0" smtClean="0">
                <a:latin typeface="楷体" panose="02010609060101010101" pitchFamily="49" charset="-122"/>
                <a:ea typeface="楷体" panose="02010609060101010101" pitchFamily="49" charset="-122"/>
              </a:rPr>
              <a:t>MOS</a:t>
            </a:r>
            <a:r>
              <a:rPr lang="zh-CN" altLang="en-US" sz="2400" dirty="0" smtClean="0">
                <a:latin typeface="楷体" panose="02010609060101010101" pitchFamily="49" charset="-122"/>
                <a:ea typeface="楷体" panose="02010609060101010101" pitchFamily="49" charset="-122"/>
              </a:rPr>
              <a:t>管的结构与符号</a:t>
            </a:r>
            <a:endParaRPr lang="zh-CN" altLang="en-US" sz="2400" dirty="0">
              <a:latin typeface="楷体" panose="02010609060101010101" pitchFamily="49" charset="-122"/>
              <a:ea typeface="楷体" panose="02010609060101010101" pitchFamily="49" charset="-122"/>
            </a:endParaRPr>
          </a:p>
        </p:txBody>
      </p:sp>
      <p:pic>
        <p:nvPicPr>
          <p:cNvPr id="10243"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04116" y="2852936"/>
            <a:ext cx="7968221" cy="295232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8" name="TextBox 17"/>
          <p:cNvSpPr txBox="1"/>
          <p:nvPr/>
        </p:nvSpPr>
        <p:spPr>
          <a:xfrm>
            <a:off x="3786182" y="2071678"/>
            <a:ext cx="3000396" cy="523220"/>
          </a:xfrm>
          <a:prstGeom prst="rect">
            <a:avLst/>
          </a:prstGeom>
          <a:noFill/>
        </p:spPr>
        <p:txBody>
          <a:bodyPr wrap="square" rtlCol="0">
            <a:spAutoFit/>
          </a:bodyPr>
          <a:lstStyle/>
          <a:p>
            <a:r>
              <a:rPr lang="en-US" altLang="zh-CN" sz="2800" dirty="0" smtClean="0"/>
              <a:t>V</a:t>
            </a:r>
            <a:r>
              <a:rPr lang="en-US" altLang="zh-CN" sz="2800" baseline="-25000" dirty="0" smtClean="0"/>
              <a:t>GS </a:t>
            </a:r>
            <a:r>
              <a:rPr lang="en-US" altLang="zh-CN" sz="2800" dirty="0" smtClean="0"/>
              <a:t>= V</a:t>
            </a:r>
            <a:r>
              <a:rPr lang="en-US" altLang="zh-CN" sz="2800" baseline="-25000" dirty="0" smtClean="0"/>
              <a:t>G</a:t>
            </a:r>
            <a:r>
              <a:rPr lang="en-US" altLang="zh-CN" sz="2800" dirty="0" smtClean="0"/>
              <a:t>-V</a:t>
            </a:r>
            <a:r>
              <a:rPr lang="en-US" altLang="zh-CN" sz="2800" baseline="-25000" dirty="0" smtClean="0"/>
              <a:t>S </a:t>
            </a:r>
            <a:r>
              <a:rPr lang="en-US" altLang="zh-CN" sz="2800" dirty="0" smtClean="0"/>
              <a:t>&lt; 0</a:t>
            </a:r>
            <a:endParaRPr lang="zh-CN" altLang="en-US" sz="2800" baseline="-25000" dirty="0"/>
          </a:p>
        </p:txBody>
      </p:sp>
      <p:sp>
        <p:nvSpPr>
          <p:cNvPr id="19" name="TextBox 18"/>
          <p:cNvSpPr txBox="1"/>
          <p:nvPr/>
        </p:nvSpPr>
        <p:spPr>
          <a:xfrm>
            <a:off x="3786182" y="2477152"/>
            <a:ext cx="3000396" cy="523220"/>
          </a:xfrm>
          <a:prstGeom prst="rect">
            <a:avLst/>
          </a:prstGeom>
          <a:noFill/>
        </p:spPr>
        <p:txBody>
          <a:bodyPr wrap="square" rtlCol="0">
            <a:spAutoFit/>
          </a:bodyPr>
          <a:lstStyle/>
          <a:p>
            <a:r>
              <a:rPr lang="en-US" altLang="zh-CN" sz="2800" dirty="0" smtClean="0"/>
              <a:t>V</a:t>
            </a:r>
            <a:r>
              <a:rPr lang="en-US" altLang="zh-CN" sz="2800" baseline="-25000" dirty="0" smtClean="0"/>
              <a:t>DS </a:t>
            </a:r>
            <a:r>
              <a:rPr lang="en-US" altLang="zh-CN" sz="2800" dirty="0" smtClean="0"/>
              <a:t>= V</a:t>
            </a:r>
            <a:r>
              <a:rPr lang="en-US" altLang="zh-CN" sz="2800" baseline="-25000" dirty="0" smtClean="0"/>
              <a:t>D</a:t>
            </a:r>
            <a:r>
              <a:rPr lang="en-US" altLang="zh-CN" sz="2800" dirty="0" smtClean="0"/>
              <a:t>-V</a:t>
            </a:r>
            <a:r>
              <a:rPr lang="en-US" altLang="zh-CN" sz="2800" baseline="-25000" dirty="0" smtClean="0"/>
              <a:t>S </a:t>
            </a:r>
            <a:r>
              <a:rPr lang="en-US" altLang="zh-CN" sz="2800" dirty="0" smtClean="0"/>
              <a:t>&lt; 0</a:t>
            </a:r>
            <a:endParaRPr lang="zh-CN" altLang="en-US" sz="2800" baseline="-25000" dirty="0"/>
          </a:p>
        </p:txBody>
      </p:sp>
    </p:spTree>
    <p:extLst>
      <p:ext uri="{BB962C8B-B14F-4D97-AF65-F5344CB8AC3E}">
        <p14:creationId xmlns="" xmlns:p14="http://schemas.microsoft.com/office/powerpoint/2010/main" val="310296155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门电路</a:t>
            </a:r>
            <a:endParaRPr lang="en-US" altLang="zh-CN" dirty="0"/>
          </a:p>
        </p:txBody>
      </p:sp>
      <p:sp>
        <p:nvSpPr>
          <p:cNvPr id="4" name="内容占位符 3"/>
          <p:cNvSpPr>
            <a:spLocks noGrp="1"/>
          </p:cNvSpPr>
          <p:nvPr>
            <p:ph idx="1"/>
          </p:nvPr>
        </p:nvSpPr>
        <p:spPr/>
        <p:txBody>
          <a:bodyPr/>
          <a:lstStyle/>
          <a:p>
            <a:r>
              <a:rPr lang="en-US" altLang="zh-CN" dirty="0" smtClean="0"/>
              <a:t>MOS</a:t>
            </a:r>
            <a:r>
              <a:rPr lang="zh-CN" altLang="en-US" dirty="0" smtClean="0"/>
              <a:t>管的四种类型</a:t>
            </a:r>
            <a:endParaRPr lang="en-US" altLang="zh-CN" dirty="0" smtClean="0"/>
          </a:p>
          <a:p>
            <a:pPr lvl="1"/>
            <a:r>
              <a:rPr lang="en-US" altLang="zh-CN" dirty="0"/>
              <a:t>P</a:t>
            </a:r>
            <a:r>
              <a:rPr lang="zh-CN" altLang="en-US" dirty="0" smtClean="0"/>
              <a:t>沟道增强型</a:t>
            </a:r>
            <a:endParaRPr lang="en-US" altLang="zh-CN" dirty="0" smtClean="0"/>
          </a:p>
          <a:p>
            <a:pPr lvl="1"/>
            <a:endParaRPr lang="en-US" altLang="zh-CN" dirty="0" smtClean="0"/>
          </a:p>
          <a:p>
            <a:pPr marL="0" indent="0">
              <a:buNone/>
            </a:pPr>
            <a:endParaRPr lang="en-US" altLang="zh-CN" dirty="0" smtClean="0"/>
          </a:p>
        </p:txBody>
      </p:sp>
      <p:sp>
        <p:nvSpPr>
          <p:cNvPr id="5" name="TextBox 4"/>
          <p:cNvSpPr txBox="1"/>
          <p:nvPr/>
        </p:nvSpPr>
        <p:spPr>
          <a:xfrm>
            <a:off x="2341458" y="5945628"/>
            <a:ext cx="4185761" cy="461665"/>
          </a:xfrm>
          <a:prstGeom prst="rect">
            <a:avLst/>
          </a:prstGeom>
          <a:noFill/>
        </p:spPr>
        <p:txBody>
          <a:bodyPr wrap="none" rtlCol="0">
            <a:spAutoFit/>
          </a:bodyPr>
          <a:lstStyle/>
          <a:p>
            <a:r>
              <a:rPr lang="en-US" altLang="zh-CN" sz="2400" dirty="0">
                <a:latin typeface="楷体" panose="02010609060101010101" pitchFamily="49" charset="-122"/>
                <a:ea typeface="楷体" panose="02010609060101010101" pitchFamily="49" charset="-122"/>
              </a:rPr>
              <a:t>P</a:t>
            </a:r>
            <a:r>
              <a:rPr lang="zh-CN" altLang="en-US" sz="2400" dirty="0" smtClean="0">
                <a:latin typeface="楷体" panose="02010609060101010101" pitchFamily="49" charset="-122"/>
                <a:ea typeface="楷体" panose="02010609060101010101" pitchFamily="49" charset="-122"/>
              </a:rPr>
              <a:t>沟道增强型</a:t>
            </a:r>
            <a:r>
              <a:rPr lang="en-US" altLang="zh-CN" sz="2400" dirty="0" smtClean="0">
                <a:latin typeface="楷体" panose="02010609060101010101" pitchFamily="49" charset="-122"/>
                <a:ea typeface="楷体" panose="02010609060101010101" pitchFamily="49" charset="-122"/>
              </a:rPr>
              <a:t>MOS</a:t>
            </a:r>
            <a:r>
              <a:rPr lang="zh-CN" altLang="en-US" sz="2400" dirty="0" smtClean="0">
                <a:latin typeface="楷体" panose="02010609060101010101" pitchFamily="49" charset="-122"/>
                <a:ea typeface="楷体" panose="02010609060101010101" pitchFamily="49" charset="-122"/>
              </a:rPr>
              <a:t>管的</a:t>
            </a:r>
            <a:r>
              <a:rPr lang="zh-CN" altLang="en-US" sz="2400" dirty="0">
                <a:latin typeface="楷体" panose="02010609060101010101" pitchFamily="49" charset="-122"/>
                <a:ea typeface="楷体" panose="02010609060101010101" pitchFamily="49" charset="-122"/>
              </a:rPr>
              <a:t>漏极特性</a:t>
            </a:r>
          </a:p>
        </p:txBody>
      </p:sp>
      <p:pic>
        <p:nvPicPr>
          <p:cNvPr id="5222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827584" y="2636912"/>
            <a:ext cx="7902240" cy="309269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29969804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门电路</a:t>
            </a:r>
            <a:endParaRPr lang="en-US" altLang="zh-CN" dirty="0"/>
          </a:p>
        </p:txBody>
      </p:sp>
      <p:sp>
        <p:nvSpPr>
          <p:cNvPr id="4" name="内容占位符 3"/>
          <p:cNvSpPr>
            <a:spLocks noGrp="1"/>
          </p:cNvSpPr>
          <p:nvPr>
            <p:ph idx="1"/>
          </p:nvPr>
        </p:nvSpPr>
        <p:spPr/>
        <p:txBody>
          <a:bodyPr/>
          <a:lstStyle/>
          <a:p>
            <a:r>
              <a:rPr lang="en-US" altLang="zh-CN" dirty="0" smtClean="0"/>
              <a:t>MOS</a:t>
            </a:r>
            <a:r>
              <a:rPr lang="zh-CN" altLang="en-US" dirty="0" smtClean="0"/>
              <a:t>管的四种类型</a:t>
            </a:r>
            <a:endParaRPr lang="en-US" altLang="zh-CN" dirty="0" smtClean="0"/>
          </a:p>
          <a:p>
            <a:pPr lvl="1"/>
            <a:r>
              <a:rPr lang="en-US" altLang="zh-CN" dirty="0" smtClean="0"/>
              <a:t>N</a:t>
            </a:r>
            <a:r>
              <a:rPr lang="zh-CN" altLang="en-US" dirty="0" smtClean="0"/>
              <a:t>沟道</a:t>
            </a:r>
            <a:r>
              <a:rPr lang="zh-CN" altLang="en-US" dirty="0"/>
              <a:t>耗尽</a:t>
            </a:r>
            <a:r>
              <a:rPr lang="zh-CN" altLang="en-US" dirty="0" smtClean="0"/>
              <a:t>型</a:t>
            </a:r>
            <a:r>
              <a:rPr lang="en-US" altLang="zh-CN" dirty="0"/>
              <a:t> </a:t>
            </a:r>
            <a:r>
              <a:rPr lang="en-US" altLang="zh-CN" dirty="0" smtClean="0"/>
              <a:t>&amp; P</a:t>
            </a:r>
            <a:r>
              <a:rPr lang="zh-CN" altLang="en-US" dirty="0" smtClean="0"/>
              <a:t>沟道耗尽型</a:t>
            </a:r>
            <a:endParaRPr lang="en-US" altLang="zh-CN" dirty="0"/>
          </a:p>
          <a:p>
            <a:pPr lvl="1"/>
            <a:endParaRPr lang="en-US" altLang="zh-CN" dirty="0" smtClean="0"/>
          </a:p>
          <a:p>
            <a:pPr marL="0" indent="0">
              <a:buNone/>
            </a:pPr>
            <a:endParaRPr lang="en-US" altLang="zh-CN" dirty="0" smtClean="0"/>
          </a:p>
        </p:txBody>
      </p:sp>
      <p:graphicFrame>
        <p:nvGraphicFramePr>
          <p:cNvPr id="5" name="对象 4"/>
          <p:cNvGraphicFramePr>
            <a:graphicFrameLocks noChangeAspect="1"/>
          </p:cNvGraphicFramePr>
          <p:nvPr>
            <p:extLst>
              <p:ext uri="{D42A27DB-BD31-4B8C-83A1-F6EECF244321}">
                <p14:modId xmlns="" xmlns:p14="http://schemas.microsoft.com/office/powerpoint/2010/main" val="1510117069"/>
              </p:ext>
            </p:extLst>
          </p:nvPr>
        </p:nvGraphicFramePr>
        <p:xfrm>
          <a:off x="971600" y="2780928"/>
          <a:ext cx="7746124" cy="3019037"/>
        </p:xfrm>
        <a:graphic>
          <a:graphicData uri="http://schemas.openxmlformats.org/presentationml/2006/ole">
            <p:oleObj spid="_x0000_s209922" name="Photo Editor 照片" r:id="rId4" imgW="24085714" imgH="10802858" progId="">
              <p:embed/>
            </p:oleObj>
          </a:graphicData>
        </a:graphic>
      </p:graphicFrame>
      <p:sp>
        <p:nvSpPr>
          <p:cNvPr id="8" name="AutoShape 6"/>
          <p:cNvSpPr>
            <a:spLocks noChangeArrowheads="1"/>
          </p:cNvSpPr>
          <p:nvPr/>
        </p:nvSpPr>
        <p:spPr bwMode="auto">
          <a:xfrm>
            <a:off x="4500712" y="1628552"/>
            <a:ext cx="1800225" cy="431800"/>
          </a:xfrm>
          <a:prstGeom prst="wedgeRectCallout">
            <a:avLst>
              <a:gd name="adj1" fmla="val -157061"/>
              <a:gd name="adj2" fmla="val 389409"/>
            </a:avLst>
          </a:prstGeom>
          <a:solidFill>
            <a:schemeClr val="bg1"/>
          </a:solidFill>
          <a:ln w="9525">
            <a:solidFill>
              <a:srgbClr val="FF0000"/>
            </a:solidFill>
            <a:miter lim="800000"/>
            <a:headEnd/>
            <a:tailEnd/>
          </a:ln>
          <a:effectLst/>
        </p:spPr>
        <p:txBody>
          <a:bodyPr/>
          <a:lstStyle/>
          <a:p>
            <a:pPr algn="ctr"/>
            <a:r>
              <a:rPr lang="zh-CN" altLang="en-US" sz="2400" dirty="0">
                <a:latin typeface="+mj-ea"/>
                <a:ea typeface="+mj-ea"/>
              </a:rPr>
              <a:t>大量正离子</a:t>
            </a:r>
          </a:p>
        </p:txBody>
      </p:sp>
      <p:sp>
        <p:nvSpPr>
          <p:cNvPr id="9" name="AutoShape 7"/>
          <p:cNvSpPr>
            <a:spLocks noChangeArrowheads="1"/>
          </p:cNvSpPr>
          <p:nvPr/>
        </p:nvSpPr>
        <p:spPr bwMode="auto">
          <a:xfrm>
            <a:off x="2987824" y="5229200"/>
            <a:ext cx="1512888" cy="431800"/>
          </a:xfrm>
          <a:prstGeom prst="wedgeRectCallout">
            <a:avLst>
              <a:gd name="adj1" fmla="val -74949"/>
              <a:gd name="adj2" fmla="val -379552"/>
            </a:avLst>
          </a:prstGeom>
          <a:solidFill>
            <a:schemeClr val="bg1"/>
          </a:solidFill>
          <a:ln w="9525">
            <a:solidFill>
              <a:srgbClr val="FF0000"/>
            </a:solidFill>
            <a:miter lim="800000"/>
            <a:headEnd/>
            <a:tailEnd/>
          </a:ln>
          <a:effectLst/>
        </p:spPr>
        <p:txBody>
          <a:bodyPr/>
          <a:lstStyle/>
          <a:p>
            <a:pPr algn="ctr"/>
            <a:r>
              <a:rPr lang="zh-CN" altLang="en-US" sz="2400" dirty="0">
                <a:latin typeface="+mj-ea"/>
                <a:ea typeface="+mj-ea"/>
              </a:rPr>
              <a:t>导电沟道</a:t>
            </a:r>
          </a:p>
        </p:txBody>
      </p:sp>
      <p:sp>
        <p:nvSpPr>
          <p:cNvPr id="7" name="TextBox 6"/>
          <p:cNvSpPr txBox="1"/>
          <p:nvPr/>
        </p:nvSpPr>
        <p:spPr>
          <a:xfrm>
            <a:off x="4214810" y="2643182"/>
            <a:ext cx="4286280" cy="1015663"/>
          </a:xfrm>
          <a:prstGeom prst="rect">
            <a:avLst/>
          </a:prstGeom>
          <a:noFill/>
        </p:spPr>
        <p:txBody>
          <a:bodyPr wrap="square" rtlCol="0">
            <a:spAutoFit/>
          </a:bodyPr>
          <a:lstStyle/>
          <a:p>
            <a:r>
              <a:rPr lang="en-US" altLang="zh-CN" sz="2000" dirty="0" smtClean="0"/>
              <a:t>V</a:t>
            </a:r>
            <a:r>
              <a:rPr lang="en-US" altLang="zh-CN" sz="2000" baseline="-25000" dirty="0" smtClean="0"/>
              <a:t>GS</a:t>
            </a:r>
            <a:r>
              <a:rPr lang="en-US" altLang="zh-CN" sz="2000" dirty="0" smtClean="0"/>
              <a:t> =0</a:t>
            </a:r>
            <a:r>
              <a:rPr lang="zh-CN" altLang="en-US" sz="2000" dirty="0" smtClean="0"/>
              <a:t>时，导电沟道已经存在</a:t>
            </a:r>
            <a:r>
              <a:rPr lang="en-US" altLang="zh-CN" sz="2000" dirty="0" smtClean="0"/>
              <a:t> </a:t>
            </a:r>
          </a:p>
          <a:p>
            <a:r>
              <a:rPr lang="en-US" altLang="zh-CN" sz="2000" dirty="0" smtClean="0"/>
              <a:t>V</a:t>
            </a:r>
            <a:r>
              <a:rPr lang="en-US" altLang="zh-CN" sz="2000" baseline="-25000" dirty="0" smtClean="0"/>
              <a:t>GS</a:t>
            </a:r>
            <a:r>
              <a:rPr lang="en-US" altLang="zh-CN" sz="2000" dirty="0" smtClean="0"/>
              <a:t> &gt; V </a:t>
            </a:r>
            <a:r>
              <a:rPr lang="en-US" altLang="zh-CN" sz="2000" baseline="-25000" dirty="0" smtClean="0"/>
              <a:t>GS(OFF)</a:t>
            </a:r>
            <a:r>
              <a:rPr lang="zh-CN" altLang="en-US" sz="2000" dirty="0" smtClean="0"/>
              <a:t>时</a:t>
            </a:r>
            <a:r>
              <a:rPr lang="en-US" altLang="zh-CN" sz="2000" dirty="0" smtClean="0"/>
              <a:t>,</a:t>
            </a:r>
            <a:r>
              <a:rPr lang="zh-CN" altLang="en-US" sz="2000" dirty="0" smtClean="0"/>
              <a:t>导电沟道才能消失，</a:t>
            </a:r>
            <a:r>
              <a:rPr lang="en-US" altLang="zh-CN" sz="2000" dirty="0" smtClean="0"/>
              <a:t> V </a:t>
            </a:r>
            <a:r>
              <a:rPr lang="en-US" altLang="zh-CN" sz="2000" baseline="-25000" dirty="0" smtClean="0"/>
              <a:t>GS(OFF)</a:t>
            </a:r>
            <a:r>
              <a:rPr lang="zh-CN" altLang="en-US" sz="2000" dirty="0" smtClean="0"/>
              <a:t>是夹断电压</a:t>
            </a:r>
            <a:endParaRPr lang="zh-CN" altLang="en-US" sz="2000" dirty="0"/>
          </a:p>
        </p:txBody>
      </p:sp>
    </p:spTree>
    <p:extLst>
      <p:ext uri="{BB962C8B-B14F-4D97-AF65-F5344CB8AC3E}">
        <p14:creationId xmlns="" xmlns:p14="http://schemas.microsoft.com/office/powerpoint/2010/main" val="38152597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门电路</a:t>
            </a:r>
            <a:endParaRPr lang="en-US" altLang="zh-CN" dirty="0"/>
          </a:p>
        </p:txBody>
      </p:sp>
      <p:sp>
        <p:nvSpPr>
          <p:cNvPr id="4" name="内容占位符 3"/>
          <p:cNvSpPr>
            <a:spLocks noGrp="1"/>
          </p:cNvSpPr>
          <p:nvPr>
            <p:ph idx="1"/>
          </p:nvPr>
        </p:nvSpPr>
        <p:spPr/>
        <p:txBody>
          <a:bodyPr/>
          <a:lstStyle/>
          <a:p>
            <a:r>
              <a:rPr lang="en-US" altLang="zh-CN" dirty="0" smtClean="0"/>
              <a:t>MOS</a:t>
            </a:r>
            <a:r>
              <a:rPr lang="zh-CN" altLang="en-US" dirty="0" smtClean="0"/>
              <a:t>管的四种类型</a:t>
            </a:r>
            <a:endParaRPr lang="en-US" altLang="zh-CN" dirty="0" smtClean="0"/>
          </a:p>
          <a:p>
            <a:pPr lvl="1"/>
            <a:r>
              <a:rPr lang="zh-CN" altLang="en-US" dirty="0">
                <a:latin typeface="楷体" panose="02010609060101010101" pitchFamily="49" charset="-122"/>
                <a:ea typeface="楷体" panose="02010609060101010101" pitchFamily="49" charset="-122"/>
              </a:rPr>
              <a:t>四种类型</a:t>
            </a:r>
            <a:r>
              <a:rPr lang="en-US" altLang="zh-CN" dirty="0">
                <a:latin typeface="楷体" panose="02010609060101010101" pitchFamily="49" charset="-122"/>
                <a:ea typeface="楷体" panose="02010609060101010101" pitchFamily="49" charset="-122"/>
              </a:rPr>
              <a:t>MOS</a:t>
            </a:r>
            <a:r>
              <a:rPr lang="zh-CN" altLang="en-US" dirty="0">
                <a:latin typeface="楷体" panose="02010609060101010101" pitchFamily="49" charset="-122"/>
                <a:ea typeface="楷体" panose="02010609060101010101" pitchFamily="49" charset="-122"/>
              </a:rPr>
              <a:t>管的比较</a:t>
            </a:r>
          </a:p>
          <a:p>
            <a:pPr lvl="1"/>
            <a:endParaRPr lang="en-US" altLang="zh-CN" dirty="0" smtClean="0"/>
          </a:p>
          <a:p>
            <a:pPr lvl="1"/>
            <a:endParaRPr lang="en-US" altLang="zh-CN" dirty="0" smtClean="0"/>
          </a:p>
          <a:p>
            <a:pPr marL="0" indent="0">
              <a:buNone/>
            </a:pPr>
            <a:endParaRPr lang="en-US" altLang="zh-CN" dirty="0" smtClean="0"/>
          </a:p>
        </p:txBody>
      </p:sp>
      <p:pic>
        <p:nvPicPr>
          <p:cNvPr id="13314"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23528" y="0"/>
            <a:ext cx="8732701" cy="60594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45706939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1000"/>
                                        <p:tgtEl>
                                          <p:spTgt spid="13314"/>
                                        </p:tgtEl>
                                      </p:cBhvr>
                                    </p:animEffect>
                                    <p:anim calcmode="lin" valueType="num">
                                      <p:cBhvr>
                                        <p:cTn id="8" dur="1000" fill="hold"/>
                                        <p:tgtEl>
                                          <p:spTgt spid="13314"/>
                                        </p:tgtEl>
                                        <p:attrNameLst>
                                          <p:attrName>ppt_x</p:attrName>
                                        </p:attrNameLst>
                                      </p:cBhvr>
                                      <p:tavLst>
                                        <p:tav tm="0">
                                          <p:val>
                                            <p:strVal val="#ppt_x"/>
                                          </p:val>
                                        </p:tav>
                                        <p:tav tm="100000">
                                          <p:val>
                                            <p:strVal val="#ppt_x"/>
                                          </p:val>
                                        </p:tav>
                                      </p:tavLst>
                                    </p:anim>
                                    <p:anim calcmode="lin" valueType="num">
                                      <p:cBhvr>
                                        <p:cTn id="9" dur="1000" fill="hold"/>
                                        <p:tgtEl>
                                          <p:spTgt spid="133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门电路</a:t>
            </a:r>
            <a:endParaRPr lang="zh-CN" altLang="en-US" dirty="0"/>
          </a:p>
        </p:txBody>
      </p:sp>
      <p:sp>
        <p:nvSpPr>
          <p:cNvPr id="4" name="内容占位符 3"/>
          <p:cNvSpPr>
            <a:spLocks noGrp="1"/>
          </p:cNvSpPr>
          <p:nvPr>
            <p:ph idx="1"/>
          </p:nvPr>
        </p:nvSpPr>
        <p:spPr/>
        <p:txBody>
          <a:bodyPr/>
          <a:lstStyle/>
          <a:p>
            <a:r>
              <a:rPr lang="zh-CN" altLang="en-US" b="1" dirty="0" smtClean="0"/>
              <a:t>半导体二极管</a:t>
            </a:r>
            <a:endParaRPr lang="en-US" altLang="zh-CN" b="1" dirty="0" smtClean="0"/>
          </a:p>
          <a:p>
            <a:r>
              <a:rPr lang="en-US" altLang="zh-CN" dirty="0" smtClean="0"/>
              <a:t>CMOS</a:t>
            </a:r>
            <a:r>
              <a:rPr lang="zh-CN" altLang="en-US" dirty="0" smtClean="0"/>
              <a:t>门电路</a:t>
            </a:r>
            <a:endParaRPr lang="en-US" altLang="zh-CN" dirty="0" smtClean="0"/>
          </a:p>
          <a:p>
            <a:r>
              <a:rPr lang="zh-CN" altLang="en-US" dirty="0" smtClean="0"/>
              <a:t>从沙子到芯片</a:t>
            </a:r>
            <a:endParaRPr lang="en-US" altLang="zh-CN" dirty="0" smtClean="0"/>
          </a:p>
          <a:p>
            <a:pPr>
              <a:buNone/>
            </a:pPr>
            <a:endParaRPr lang="en-US" altLang="zh-CN" dirty="0" smtClean="0"/>
          </a:p>
        </p:txBody>
      </p:sp>
    </p:spTree>
    <p:extLst>
      <p:ext uri="{BB962C8B-B14F-4D97-AF65-F5344CB8AC3E}">
        <p14:creationId xmlns:p14="http://schemas.microsoft.com/office/powerpoint/2010/main" xmlns="" val="281309206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门电路</a:t>
            </a:r>
            <a:endParaRPr lang="en-US" altLang="zh-CN" dirty="0"/>
          </a:p>
        </p:txBody>
      </p:sp>
      <p:sp>
        <p:nvSpPr>
          <p:cNvPr id="4" name="内容占位符 3"/>
          <p:cNvSpPr>
            <a:spLocks noGrp="1"/>
          </p:cNvSpPr>
          <p:nvPr>
            <p:ph idx="1"/>
          </p:nvPr>
        </p:nvSpPr>
        <p:spPr/>
        <p:txBody>
          <a:bodyPr/>
          <a:lstStyle/>
          <a:p>
            <a:r>
              <a:rPr lang="en-US" altLang="zh-CN" dirty="0" smtClean="0"/>
              <a:t>MOS</a:t>
            </a:r>
            <a:r>
              <a:rPr lang="zh-CN" altLang="en-US" dirty="0" smtClean="0"/>
              <a:t>管</a:t>
            </a:r>
            <a:endParaRPr lang="en-US" altLang="zh-CN" dirty="0" smtClean="0"/>
          </a:p>
          <a:p>
            <a:r>
              <a:rPr lang="en-US" altLang="zh-CN" b="1" dirty="0" smtClean="0"/>
              <a:t>CMOS</a:t>
            </a:r>
            <a:r>
              <a:rPr lang="zh-CN" altLang="en-US" b="1" dirty="0" smtClean="0"/>
              <a:t>反相器</a:t>
            </a:r>
            <a:endParaRPr lang="en-US" altLang="zh-CN" b="1" dirty="0" smtClean="0"/>
          </a:p>
          <a:p>
            <a:r>
              <a:rPr lang="zh-CN" altLang="en-US" dirty="0" smtClean="0"/>
              <a:t>其他类型的</a:t>
            </a:r>
            <a:r>
              <a:rPr lang="en-US" altLang="zh-CN" dirty="0" smtClean="0"/>
              <a:t>CMOS</a:t>
            </a:r>
            <a:r>
              <a:rPr lang="zh-CN" altLang="en-US" dirty="0" smtClean="0"/>
              <a:t>门电路</a:t>
            </a:r>
            <a:endParaRPr lang="en-US" altLang="zh-CN" dirty="0" smtClean="0"/>
          </a:p>
          <a:p>
            <a:pPr marL="0" indent="0">
              <a:buNone/>
            </a:pPr>
            <a:endParaRPr lang="en-US" altLang="zh-CN" dirty="0" smtClean="0"/>
          </a:p>
        </p:txBody>
      </p:sp>
    </p:spTree>
    <p:extLst>
      <p:ext uri="{BB962C8B-B14F-4D97-AF65-F5344CB8AC3E}">
        <p14:creationId xmlns="" xmlns:p14="http://schemas.microsoft.com/office/powerpoint/2010/main" val="400858604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11" name="Picture 75"/>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37195" y="1500174"/>
            <a:ext cx="5693061" cy="264320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标题 2"/>
          <p:cNvSpPr>
            <a:spLocks noGrp="1"/>
          </p:cNvSpPr>
          <p:nvPr>
            <p:ph type="title"/>
          </p:nvPr>
        </p:nvSpPr>
        <p:spPr/>
        <p:txBody>
          <a:bodyPr/>
          <a:lstStyle/>
          <a:p>
            <a:r>
              <a:rPr lang="en-US" altLang="zh-CN" dirty="0"/>
              <a:t>CMOS</a:t>
            </a:r>
            <a:r>
              <a:rPr lang="zh-CN" altLang="en-US" dirty="0"/>
              <a:t>反相器的电路</a:t>
            </a:r>
            <a:r>
              <a:rPr lang="zh-CN" altLang="en-US" dirty="0" smtClean="0"/>
              <a:t>结构</a:t>
            </a:r>
            <a:endParaRPr lang="en-US" altLang="zh-CN" dirty="0"/>
          </a:p>
        </p:txBody>
      </p:sp>
      <p:graphicFrame>
        <p:nvGraphicFramePr>
          <p:cNvPr id="6" name="对象 5"/>
          <p:cNvGraphicFramePr>
            <a:graphicFrameLocks noChangeAspect="1"/>
          </p:cNvGraphicFramePr>
          <p:nvPr>
            <p:extLst>
              <p:ext uri="{D42A27DB-BD31-4B8C-83A1-F6EECF244321}">
                <p14:modId xmlns:p14="http://schemas.microsoft.com/office/powerpoint/2010/main" xmlns="" val="2114426488"/>
              </p:ext>
            </p:extLst>
          </p:nvPr>
        </p:nvGraphicFramePr>
        <p:xfrm>
          <a:off x="6215074" y="1857364"/>
          <a:ext cx="2500330" cy="3876812"/>
        </p:xfrm>
        <a:graphic>
          <a:graphicData uri="http://schemas.openxmlformats.org/presentationml/2006/ole">
            <p:oleObj spid="_x0000_s14455" name="Photo Editor 照片" r:id="rId5" imgW="7819048" imgH="12123810" progId="">
              <p:embed/>
            </p:oleObj>
          </a:graphicData>
        </a:graphic>
      </p:graphicFrame>
      <p:pic>
        <p:nvPicPr>
          <p:cNvPr id="14456" name="Picture 120"/>
          <p:cNvPicPr>
            <a:picLocks noChangeAspect="1" noChangeArrowheads="1"/>
          </p:cNvPicPr>
          <p:nvPr/>
        </p:nvPicPr>
        <p:blipFill>
          <a:blip r:embed="rId6"/>
          <a:srcRect/>
          <a:stretch>
            <a:fillRect/>
          </a:stretch>
        </p:blipFill>
        <p:spPr bwMode="auto">
          <a:xfrm>
            <a:off x="928661" y="4214818"/>
            <a:ext cx="3661839" cy="1785950"/>
          </a:xfrm>
          <a:prstGeom prst="rect">
            <a:avLst/>
          </a:prstGeom>
          <a:noFill/>
          <a:ln w="9525">
            <a:noFill/>
            <a:miter lim="800000"/>
            <a:headEnd/>
            <a:tailEnd/>
          </a:ln>
          <a:effectLst/>
        </p:spPr>
      </p:pic>
      <p:sp>
        <p:nvSpPr>
          <p:cNvPr id="9" name="TextBox 8"/>
          <p:cNvSpPr txBox="1"/>
          <p:nvPr/>
        </p:nvSpPr>
        <p:spPr>
          <a:xfrm>
            <a:off x="1285852" y="3071810"/>
            <a:ext cx="1000132" cy="369332"/>
          </a:xfrm>
          <a:prstGeom prst="rect">
            <a:avLst/>
          </a:prstGeom>
          <a:noFill/>
        </p:spPr>
        <p:txBody>
          <a:bodyPr wrap="square" rtlCol="0">
            <a:spAutoFit/>
          </a:bodyPr>
          <a:lstStyle/>
          <a:p>
            <a:r>
              <a:rPr lang="en-US" altLang="zh-CN" dirty="0" smtClean="0">
                <a:solidFill>
                  <a:srgbClr val="FF0000"/>
                </a:solidFill>
              </a:rPr>
              <a:t>NMOS</a:t>
            </a:r>
            <a:endParaRPr lang="zh-CN" altLang="en-US" dirty="0">
              <a:solidFill>
                <a:srgbClr val="FF0000"/>
              </a:solidFill>
            </a:endParaRPr>
          </a:p>
        </p:txBody>
      </p:sp>
      <p:sp>
        <p:nvSpPr>
          <p:cNvPr id="10" name="TextBox 9"/>
          <p:cNvSpPr txBox="1"/>
          <p:nvPr/>
        </p:nvSpPr>
        <p:spPr>
          <a:xfrm>
            <a:off x="3643306" y="3071810"/>
            <a:ext cx="1000132" cy="369332"/>
          </a:xfrm>
          <a:prstGeom prst="rect">
            <a:avLst/>
          </a:prstGeom>
          <a:noFill/>
        </p:spPr>
        <p:txBody>
          <a:bodyPr wrap="square" rtlCol="0">
            <a:spAutoFit/>
          </a:bodyPr>
          <a:lstStyle/>
          <a:p>
            <a:r>
              <a:rPr lang="en-US" altLang="zh-CN" dirty="0" smtClean="0">
                <a:solidFill>
                  <a:srgbClr val="FF0000"/>
                </a:solidFill>
              </a:rPr>
              <a:t>PMOS</a:t>
            </a:r>
            <a:endParaRPr lang="zh-CN" altLang="en-US" dirty="0">
              <a:solidFill>
                <a:srgbClr val="FF0000"/>
              </a:solidFill>
            </a:endParaRPr>
          </a:p>
        </p:txBody>
      </p:sp>
    </p:spTree>
    <p:extLst>
      <p:ext uri="{BB962C8B-B14F-4D97-AF65-F5344CB8AC3E}">
        <p14:creationId xmlns:p14="http://schemas.microsoft.com/office/powerpoint/2010/main" xmlns="" val="357376614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反相器的电路</a:t>
            </a:r>
            <a:r>
              <a:rPr lang="zh-CN" altLang="en-US" dirty="0" smtClean="0"/>
              <a:t>结构</a:t>
            </a:r>
            <a:endParaRPr lang="en-US" altLang="zh-CN" dirty="0"/>
          </a:p>
        </p:txBody>
      </p:sp>
      <p:graphicFrame>
        <p:nvGraphicFramePr>
          <p:cNvPr id="6" name="对象 5"/>
          <p:cNvGraphicFramePr>
            <a:graphicFrameLocks noChangeAspect="1"/>
          </p:cNvGraphicFramePr>
          <p:nvPr>
            <p:extLst>
              <p:ext uri="{D42A27DB-BD31-4B8C-83A1-F6EECF244321}">
                <p14:modId xmlns:p14="http://schemas.microsoft.com/office/powerpoint/2010/main" xmlns="" val="3890132376"/>
              </p:ext>
            </p:extLst>
          </p:nvPr>
        </p:nvGraphicFramePr>
        <p:xfrm>
          <a:off x="0" y="1556792"/>
          <a:ext cx="2952328" cy="4577644"/>
        </p:xfrm>
        <a:graphic>
          <a:graphicData uri="http://schemas.openxmlformats.org/presentationml/2006/ole">
            <p:oleObj spid="_x0000_s54366" name="Photo Editor 照片" r:id="rId4" imgW="7819048" imgH="12123810" progId="">
              <p:embed/>
            </p:oleObj>
          </a:graphicData>
        </a:graphic>
      </p:graphicFrame>
      <p:grpSp>
        <p:nvGrpSpPr>
          <p:cNvPr id="9" name="组合 8"/>
          <p:cNvGrpSpPr/>
          <p:nvPr/>
        </p:nvGrpSpPr>
        <p:grpSpPr>
          <a:xfrm>
            <a:off x="2924641" y="1484784"/>
            <a:ext cx="6369244" cy="4757071"/>
            <a:chOff x="2924641" y="1484784"/>
            <a:chExt cx="6369244" cy="4757071"/>
          </a:xfrm>
        </p:grpSpPr>
        <mc:AlternateContent xmlns:mc="http://schemas.openxmlformats.org/markup-compatibility/2006">
          <mc:Choice xmlns:a14="http://schemas.microsoft.com/office/drawing/2010/main" xmlns="" Requires="a14">
            <p:sp>
              <p:nvSpPr>
                <p:cNvPr id="8" name="TextBox 7"/>
                <p:cNvSpPr txBox="1"/>
                <p:nvPr/>
              </p:nvSpPr>
              <p:spPr>
                <a:xfrm>
                  <a:off x="2924641" y="1484784"/>
                  <a:ext cx="6369244" cy="4757071"/>
                </a:xfrm>
                <a:prstGeom prst="rect">
                  <a:avLst/>
                </a:prstGeom>
                <a:noFill/>
              </p:spPr>
              <p:txBody>
                <a:bodyPr wrap="none" rtlCol="0">
                  <a:spAutoFit/>
                </a:bodyPr>
                <a:lstStyle/>
                <a:p>
                  <a:r>
                    <a:rPr lang="zh-CN" altLang="en-US" sz="2400" b="0" dirty="0" smtClean="0">
                      <a:latin typeface="楷体" panose="02010609060101010101" pitchFamily="49" charset="-122"/>
                      <a:ea typeface="楷体" panose="02010609060101010101" pitchFamily="49" charset="-122"/>
                    </a:rPr>
                    <a:t>工作原理：</a:t>
                  </a:r>
                  <a:endParaRPr lang="en-US" altLang="zh-CN" sz="2400" b="0" dirty="0" smtClean="0">
                    <a:latin typeface="楷体" panose="02010609060101010101" pitchFamily="49" charset="-122"/>
                    <a:ea typeface="楷体" panose="02010609060101010101" pitchFamily="49" charset="-122"/>
                  </a:endParaRPr>
                </a:p>
                <a:p>
                  <a:endParaRPr lang="en-US" altLang="zh-CN" sz="2400" b="0" dirty="0" smtClean="0">
                    <a:latin typeface="楷体" panose="02010609060101010101" pitchFamily="49" charset="-122"/>
                    <a:ea typeface="楷体" panose="02010609060101010101" pitchFamily="49" charset="-122"/>
                  </a:endParaRPr>
                </a:p>
                <a:p>
                  <a:r>
                    <a:rPr lang="zh-CN" altLang="en-US" sz="2400" dirty="0">
                      <a:latin typeface="+mj-ea"/>
                      <a:ea typeface="+mj-ea"/>
                    </a:rPr>
                    <a:t>令</a:t>
                  </a:r>
                  <a14:m>
                    <m:oMath xmlns:m="http://schemas.openxmlformats.org/officeDocument/2006/math">
                      <m:sSub>
                        <m:sSubPr>
                          <m:ctrlPr>
                            <a:rPr lang="en-US" altLang="zh-CN" sz="2400" i="1">
                              <a:latin typeface="Cambria Math" panose="02040503050406030204" pitchFamily="18" charset="0"/>
                              <a:ea typeface="+mj-ea"/>
                            </a:rPr>
                          </m:ctrlPr>
                        </m:sSubPr>
                        <m:e>
                          <m:r>
                            <a:rPr lang="en-US" altLang="zh-CN" sz="2400" i="1">
                              <a:latin typeface="Cambria Math"/>
                              <a:ea typeface="+mj-ea"/>
                            </a:rPr>
                            <m:t>𝑉</m:t>
                          </m:r>
                        </m:e>
                        <m:sub>
                          <m:r>
                            <a:rPr lang="en-US" altLang="zh-CN" sz="2400" b="0" i="1" smtClean="0">
                              <a:latin typeface="Cambria Math"/>
                              <a:ea typeface="+mj-ea"/>
                            </a:rPr>
                            <m:t>𝐷𝐷</m:t>
                          </m:r>
                        </m:sub>
                      </m:sSub>
                      <m:r>
                        <a:rPr lang="en-US" altLang="zh-CN" sz="2400" b="0" i="1" smtClean="0">
                          <a:latin typeface="Cambria Math"/>
                          <a:ea typeface="+mj-ea"/>
                        </a:rPr>
                        <m:t>&gt;</m:t>
                      </m:r>
                      <m:sSub>
                        <m:sSubPr>
                          <m:ctrlPr>
                            <a:rPr lang="en-US" altLang="zh-CN" sz="2400" i="1">
                              <a:latin typeface="Cambria Math" panose="02040503050406030204" pitchFamily="18" charset="0"/>
                              <a:ea typeface="+mj-ea"/>
                            </a:rPr>
                          </m:ctrlPr>
                        </m:sSubPr>
                        <m:e>
                          <m:r>
                            <a:rPr lang="en-US" altLang="zh-CN" sz="2400" i="1">
                              <a:latin typeface="Cambria Math"/>
                              <a:ea typeface="+mj-ea"/>
                            </a:rPr>
                            <m:t>𝑉</m:t>
                          </m:r>
                        </m:e>
                        <m:sub>
                          <m:r>
                            <a:rPr lang="en-US" altLang="zh-CN" sz="2400" i="1">
                              <a:latin typeface="Cambria Math"/>
                              <a:ea typeface="+mj-ea"/>
                            </a:rPr>
                            <m:t>𝐺𝑆</m:t>
                          </m:r>
                          <m:d>
                            <m:dPr>
                              <m:ctrlPr>
                                <a:rPr lang="en-US" altLang="zh-CN" sz="2400" i="1">
                                  <a:latin typeface="Cambria Math" panose="02040503050406030204" pitchFamily="18" charset="0"/>
                                  <a:ea typeface="+mj-ea"/>
                                </a:rPr>
                              </m:ctrlPr>
                            </m:dPr>
                            <m:e>
                              <m:r>
                                <m:rPr>
                                  <m:sty m:val="p"/>
                                </m:rPr>
                                <a:rPr lang="en-US" altLang="zh-CN" sz="2400" i="1">
                                  <a:latin typeface="Cambria Math"/>
                                  <a:ea typeface="+mj-ea"/>
                                </a:rPr>
                                <m:t>th</m:t>
                              </m:r>
                            </m:e>
                          </m:d>
                          <m:r>
                            <a:rPr lang="en-US" altLang="zh-CN" sz="2400" b="0" i="1" smtClean="0">
                              <a:latin typeface="Cambria Math"/>
                              <a:ea typeface="+mj-ea"/>
                            </a:rPr>
                            <m:t>𝑁</m:t>
                          </m:r>
                        </m:sub>
                      </m:sSub>
                      <m:r>
                        <a:rPr lang="en-US" altLang="zh-CN" sz="2400" b="0" i="1" smtClean="0">
                          <a:latin typeface="Cambria Math"/>
                          <a:ea typeface="+mj-ea"/>
                        </a:rPr>
                        <m:t>+</m:t>
                      </m:r>
                      <m:d>
                        <m:dPr>
                          <m:begChr m:val="|"/>
                          <m:endChr m:val="|"/>
                          <m:ctrlPr>
                            <a:rPr lang="en-US" altLang="zh-CN" sz="2400" b="0" i="1" smtClean="0">
                              <a:latin typeface="Cambria Math" panose="02040503050406030204" pitchFamily="18" charset="0"/>
                              <a:ea typeface="+mj-ea"/>
                            </a:rPr>
                          </m:ctrlPr>
                        </m:dPr>
                        <m:e>
                          <m:sSub>
                            <m:sSubPr>
                              <m:ctrlPr>
                                <a:rPr lang="en-US" altLang="zh-CN" sz="2400" i="1">
                                  <a:latin typeface="Cambria Math" panose="02040503050406030204" pitchFamily="18" charset="0"/>
                                  <a:ea typeface="+mj-ea"/>
                                </a:rPr>
                              </m:ctrlPr>
                            </m:sSubPr>
                            <m:e>
                              <m:r>
                                <a:rPr lang="en-US" altLang="zh-CN" sz="2400" i="1">
                                  <a:latin typeface="Cambria Math"/>
                                  <a:ea typeface="+mj-ea"/>
                                </a:rPr>
                                <m:t>𝑉</m:t>
                              </m:r>
                            </m:e>
                            <m:sub>
                              <m:r>
                                <a:rPr lang="en-US" altLang="zh-CN" sz="2400" i="1">
                                  <a:latin typeface="Cambria Math"/>
                                  <a:ea typeface="+mj-ea"/>
                                </a:rPr>
                                <m:t>𝐺𝑆</m:t>
                              </m:r>
                              <m:d>
                                <m:dPr>
                                  <m:ctrlPr>
                                    <a:rPr lang="en-US" altLang="zh-CN" sz="2400" i="1">
                                      <a:latin typeface="Cambria Math" panose="02040503050406030204" pitchFamily="18" charset="0"/>
                                      <a:ea typeface="+mj-ea"/>
                                    </a:rPr>
                                  </m:ctrlPr>
                                </m:dPr>
                                <m:e>
                                  <m:r>
                                    <m:rPr>
                                      <m:sty m:val="p"/>
                                    </m:rPr>
                                    <a:rPr lang="en-US" altLang="zh-CN" sz="2400" i="1">
                                      <a:latin typeface="Cambria Math"/>
                                      <a:ea typeface="+mj-ea"/>
                                    </a:rPr>
                                    <m:t>th</m:t>
                                  </m:r>
                                </m:e>
                              </m:d>
                              <m:r>
                                <a:rPr lang="en-US" altLang="zh-CN" sz="2400" i="1">
                                  <a:latin typeface="Cambria Math"/>
                                  <a:ea typeface="+mj-ea"/>
                                </a:rPr>
                                <m:t>𝑃</m:t>
                              </m:r>
                            </m:sub>
                          </m:sSub>
                        </m:e>
                      </m:d>
                    </m:oMath>
                  </a14:m>
                  <a:endParaRPr lang="en-US" altLang="zh-CN" sz="2400" b="0" dirty="0" smtClean="0">
                    <a:latin typeface="+mj-ea"/>
                    <a:ea typeface="+mj-ea"/>
                  </a:endParaRPr>
                </a:p>
                <a:p>
                  <a:endParaRPr lang="en-US" altLang="zh-CN" sz="2400" dirty="0">
                    <a:latin typeface="+mj-ea"/>
                    <a:ea typeface="+mj-ea"/>
                  </a:endParaRPr>
                </a:p>
                <a:p>
                  <a:pPr/>
                  <a14:m>
                    <m:oMathPara xmlns:m="http://schemas.openxmlformats.org/officeDocument/2006/math">
                      <m:oMathParaPr>
                        <m:jc m:val="left"/>
                      </m:oMathParaPr>
                      <m:oMath xmlns:m="http://schemas.openxmlformats.org/officeDocument/2006/math">
                        <m:sSub>
                          <m:sSubPr>
                            <m:ctrlPr>
                              <a:rPr lang="en-US" altLang="zh-CN" sz="2400" i="1">
                                <a:latin typeface="Cambria Math" panose="02040503050406030204" pitchFamily="18" charset="0"/>
                                <a:ea typeface="+mj-ea"/>
                              </a:rPr>
                            </m:ctrlPr>
                          </m:sSubPr>
                          <m:e>
                            <m:r>
                              <a:rPr lang="en-US" altLang="zh-CN" sz="2400" b="0" i="1" smtClean="0">
                                <a:latin typeface="Cambria Math"/>
                                <a:ea typeface="+mj-ea"/>
                              </a:rPr>
                              <m:t>𝑣</m:t>
                            </m:r>
                          </m:e>
                          <m:sub>
                            <m:r>
                              <a:rPr lang="en-US" altLang="zh-CN" sz="2400" b="0" i="1" smtClean="0">
                                <a:latin typeface="Cambria Math"/>
                                <a:ea typeface="+mj-ea"/>
                              </a:rPr>
                              <m:t>1</m:t>
                            </m:r>
                          </m:sub>
                        </m:sSub>
                        <m:r>
                          <a:rPr lang="en-US" altLang="zh-CN" sz="2400" b="0" i="1" smtClean="0">
                            <a:latin typeface="Cambria Math"/>
                            <a:ea typeface="+mj-ea"/>
                          </a:rPr>
                          <m:t>=</m:t>
                        </m:r>
                        <m:sSub>
                          <m:sSubPr>
                            <m:ctrlPr>
                              <a:rPr lang="en-US" altLang="zh-CN" sz="2400" i="1">
                                <a:latin typeface="Cambria Math" panose="02040503050406030204" pitchFamily="18" charset="0"/>
                                <a:ea typeface="+mj-ea"/>
                              </a:rPr>
                            </m:ctrlPr>
                          </m:sSubPr>
                          <m:e>
                            <m:r>
                              <a:rPr lang="en-US" altLang="zh-CN" sz="2400" i="1">
                                <a:latin typeface="Cambria Math"/>
                                <a:ea typeface="+mj-ea"/>
                              </a:rPr>
                              <m:t>𝑉</m:t>
                            </m:r>
                          </m:e>
                          <m:sub>
                            <m:r>
                              <a:rPr lang="en-US" altLang="zh-CN" sz="2400" b="0" i="1" smtClean="0">
                                <a:latin typeface="Cambria Math"/>
                                <a:ea typeface="+mj-ea"/>
                              </a:rPr>
                              <m:t>𝐼𝐿</m:t>
                            </m:r>
                          </m:sub>
                        </m:sSub>
                        <m:r>
                          <a:rPr lang="en-US" altLang="zh-CN" sz="2400" b="0" i="1" smtClean="0">
                            <a:latin typeface="Cambria Math"/>
                            <a:ea typeface="+mj-ea"/>
                          </a:rPr>
                          <m:t>=0</m:t>
                        </m:r>
                        <m:r>
                          <a:rPr lang="zh-CN" altLang="en-US" sz="2400" b="0" i="1" smtClean="0">
                            <a:latin typeface="Cambria Math"/>
                            <a:ea typeface="+mj-ea"/>
                          </a:rPr>
                          <m:t>时，有</m:t>
                        </m:r>
                        <m:d>
                          <m:dPr>
                            <m:begChr m:val="{"/>
                            <m:endChr m:val=""/>
                            <m:ctrlPr>
                              <a:rPr lang="en-US" altLang="zh-CN" sz="2400" b="0" i="1" smtClean="0">
                                <a:latin typeface="Cambria Math" panose="02040503050406030204" pitchFamily="18" charset="0"/>
                                <a:ea typeface="+mj-ea"/>
                              </a:rPr>
                            </m:ctrlPr>
                          </m:dPr>
                          <m:e>
                            <m:eqArr>
                              <m:eqArrPr>
                                <m:ctrlPr>
                                  <a:rPr lang="en-US" altLang="zh-CN" sz="2400" b="0" i="1" smtClean="0">
                                    <a:latin typeface="Cambria Math" panose="02040503050406030204" pitchFamily="18" charset="0"/>
                                    <a:ea typeface="+mj-ea"/>
                                  </a:rPr>
                                </m:ctrlPr>
                              </m:eqArrPr>
                              <m:e>
                                <m:d>
                                  <m:dPr>
                                    <m:begChr m:val="|"/>
                                    <m:endChr m:val="|"/>
                                    <m:ctrlPr>
                                      <a:rPr lang="en-US" altLang="zh-CN" sz="2400" i="1">
                                        <a:latin typeface="Cambria Math" panose="02040503050406030204" pitchFamily="18" charset="0"/>
                                        <a:ea typeface="+mj-ea"/>
                                      </a:rPr>
                                    </m:ctrlPr>
                                  </m:dPr>
                                  <m:e>
                                    <m:sSub>
                                      <m:sSubPr>
                                        <m:ctrlPr>
                                          <a:rPr lang="en-US" altLang="zh-CN" sz="2400" i="1">
                                            <a:latin typeface="Cambria Math" panose="02040503050406030204" pitchFamily="18" charset="0"/>
                                            <a:ea typeface="+mj-ea"/>
                                          </a:rPr>
                                        </m:ctrlPr>
                                      </m:sSubPr>
                                      <m:e>
                                        <m:r>
                                          <a:rPr lang="en-US" altLang="zh-CN" sz="2400" i="1">
                                            <a:latin typeface="Cambria Math"/>
                                            <a:ea typeface="+mj-ea"/>
                                          </a:rPr>
                                          <m:t>𝑉</m:t>
                                        </m:r>
                                      </m:e>
                                      <m:sub>
                                        <m:r>
                                          <a:rPr lang="en-US" altLang="zh-CN" sz="2400" i="1">
                                            <a:latin typeface="Cambria Math"/>
                                            <a:ea typeface="+mj-ea"/>
                                          </a:rPr>
                                          <m:t>𝐺𝑆</m:t>
                                        </m:r>
                                        <m:r>
                                          <a:rPr lang="en-US" altLang="zh-CN" sz="2400" b="0" i="1" smtClean="0">
                                            <a:latin typeface="Cambria Math"/>
                                            <a:ea typeface="+mj-ea"/>
                                          </a:rPr>
                                          <m:t>1</m:t>
                                        </m:r>
                                      </m:sub>
                                    </m:sSub>
                                  </m:e>
                                </m:d>
                                <m:r>
                                  <a:rPr lang="en-US" altLang="zh-CN" sz="2400" b="0" i="1" smtClean="0">
                                    <a:latin typeface="Cambria Math"/>
                                    <a:ea typeface="+mj-ea"/>
                                  </a:rPr>
                                  <m:t>=</m:t>
                                </m:r>
                                <m:sSub>
                                  <m:sSubPr>
                                    <m:ctrlPr>
                                      <a:rPr lang="en-US" altLang="zh-CN" sz="2400" i="1">
                                        <a:latin typeface="Cambria Math" panose="02040503050406030204" pitchFamily="18" charset="0"/>
                                        <a:ea typeface="+mj-ea"/>
                                      </a:rPr>
                                    </m:ctrlPr>
                                  </m:sSubPr>
                                  <m:e>
                                    <m:r>
                                      <a:rPr lang="en-US" altLang="zh-CN" sz="2400" i="1">
                                        <a:latin typeface="Cambria Math"/>
                                        <a:ea typeface="+mj-ea"/>
                                      </a:rPr>
                                      <m:t>𝑉</m:t>
                                    </m:r>
                                  </m:e>
                                  <m:sub>
                                    <m:r>
                                      <a:rPr lang="en-US" altLang="zh-CN" sz="2400" i="1">
                                        <a:latin typeface="Cambria Math"/>
                                        <a:ea typeface="+mj-ea"/>
                                      </a:rPr>
                                      <m:t>𝐷𝐷</m:t>
                                    </m:r>
                                  </m:sub>
                                </m:sSub>
                                <m:d>
                                  <m:dPr>
                                    <m:begChr m:val="|"/>
                                    <m:endChr m:val="|"/>
                                    <m:ctrlPr>
                                      <a:rPr lang="en-US" altLang="zh-CN" sz="2400" i="1">
                                        <a:latin typeface="Cambria Math" panose="02040503050406030204" pitchFamily="18" charset="0"/>
                                        <a:ea typeface="+mj-ea"/>
                                      </a:rPr>
                                    </m:ctrlPr>
                                  </m:dPr>
                                  <m:e>
                                    <m:sSub>
                                      <m:sSubPr>
                                        <m:ctrlPr>
                                          <a:rPr lang="en-US" altLang="zh-CN" sz="2400" i="1">
                                            <a:latin typeface="Cambria Math" panose="02040503050406030204" pitchFamily="18" charset="0"/>
                                            <a:ea typeface="+mj-ea"/>
                                          </a:rPr>
                                        </m:ctrlPr>
                                      </m:sSubPr>
                                      <m:e>
                                        <m:r>
                                          <a:rPr lang="en-US" altLang="zh-CN" sz="2400" i="1">
                                            <a:latin typeface="Cambria Math"/>
                                            <a:ea typeface="+mj-ea"/>
                                          </a:rPr>
                                          <m:t>𝑉</m:t>
                                        </m:r>
                                      </m:e>
                                      <m:sub>
                                        <m:r>
                                          <a:rPr lang="en-US" altLang="zh-CN" sz="2400" i="1">
                                            <a:latin typeface="Cambria Math"/>
                                            <a:ea typeface="+mj-ea"/>
                                          </a:rPr>
                                          <m:t>𝐺𝑆</m:t>
                                        </m:r>
                                        <m:d>
                                          <m:dPr>
                                            <m:ctrlPr>
                                              <a:rPr lang="en-US" altLang="zh-CN" sz="2400" i="1">
                                                <a:latin typeface="Cambria Math" panose="02040503050406030204" pitchFamily="18" charset="0"/>
                                                <a:ea typeface="+mj-ea"/>
                                              </a:rPr>
                                            </m:ctrlPr>
                                          </m:dPr>
                                          <m:e>
                                            <m:r>
                                              <m:rPr>
                                                <m:sty m:val="p"/>
                                              </m:rPr>
                                              <a:rPr lang="en-US" altLang="zh-CN" sz="2400" i="1">
                                                <a:latin typeface="Cambria Math"/>
                                                <a:ea typeface="+mj-ea"/>
                                              </a:rPr>
                                              <m:t>th</m:t>
                                            </m:r>
                                          </m:e>
                                        </m:d>
                                        <m:r>
                                          <a:rPr lang="en-US" altLang="zh-CN" sz="2400" i="1">
                                            <a:latin typeface="Cambria Math"/>
                                            <a:ea typeface="+mj-ea"/>
                                          </a:rPr>
                                          <m:t>𝑃</m:t>
                                        </m:r>
                                      </m:sub>
                                    </m:sSub>
                                  </m:e>
                                </m:d>
                              </m:e>
                              <m:e>
                                <m:sSub>
                                  <m:sSubPr>
                                    <m:ctrlPr>
                                      <a:rPr lang="en-US" altLang="zh-CN" sz="2400" i="1">
                                        <a:latin typeface="Cambria Math" panose="02040503050406030204" pitchFamily="18" charset="0"/>
                                        <a:ea typeface="+mj-ea"/>
                                      </a:rPr>
                                    </m:ctrlPr>
                                  </m:sSubPr>
                                  <m:e>
                                    <m:r>
                                      <a:rPr lang="en-US" altLang="zh-CN" sz="2400" i="1">
                                        <a:latin typeface="Cambria Math"/>
                                        <a:ea typeface="+mj-ea"/>
                                      </a:rPr>
                                      <m:t>𝑉</m:t>
                                    </m:r>
                                  </m:e>
                                  <m:sub>
                                    <m:r>
                                      <a:rPr lang="en-US" altLang="zh-CN" sz="2400" b="0" i="1" smtClean="0">
                                        <a:latin typeface="Cambria Math"/>
                                        <a:ea typeface="+mj-ea"/>
                                      </a:rPr>
                                      <m:t>𝐺𝑆</m:t>
                                    </m:r>
                                    <m:r>
                                      <a:rPr lang="en-US" altLang="zh-CN" sz="2400" b="0" i="1" smtClean="0">
                                        <a:latin typeface="Cambria Math"/>
                                        <a:ea typeface="+mj-ea"/>
                                      </a:rPr>
                                      <m:t>2</m:t>
                                    </m:r>
                                  </m:sub>
                                </m:sSub>
                                <m:r>
                                  <a:rPr lang="en-US" altLang="zh-CN" sz="2400" b="0" i="1" smtClean="0">
                                    <a:latin typeface="Cambria Math"/>
                                    <a:ea typeface="+mj-ea"/>
                                  </a:rPr>
                                  <m:t>=0&lt;</m:t>
                                </m:r>
                                <m:sSub>
                                  <m:sSubPr>
                                    <m:ctrlPr>
                                      <a:rPr lang="en-US" altLang="zh-CN" sz="2400" i="1">
                                        <a:latin typeface="Cambria Math" panose="02040503050406030204" pitchFamily="18" charset="0"/>
                                        <a:ea typeface="+mj-ea"/>
                                      </a:rPr>
                                    </m:ctrlPr>
                                  </m:sSubPr>
                                  <m:e>
                                    <m:r>
                                      <a:rPr lang="en-US" altLang="zh-CN" sz="2400" i="1">
                                        <a:latin typeface="Cambria Math"/>
                                        <a:ea typeface="+mj-ea"/>
                                      </a:rPr>
                                      <m:t>𝑉</m:t>
                                    </m:r>
                                  </m:e>
                                  <m:sub>
                                    <m:r>
                                      <a:rPr lang="en-US" altLang="zh-CN" sz="2400" b="0" i="1" smtClean="0">
                                        <a:latin typeface="Cambria Math"/>
                                        <a:ea typeface="+mj-ea"/>
                                      </a:rPr>
                                      <m:t>𝐺𝑆</m:t>
                                    </m:r>
                                    <m:d>
                                      <m:dPr>
                                        <m:ctrlPr>
                                          <a:rPr lang="en-US" altLang="zh-CN" sz="2400" b="0" i="1" smtClean="0">
                                            <a:latin typeface="Cambria Math" panose="02040503050406030204" pitchFamily="18" charset="0"/>
                                            <a:ea typeface="+mj-ea"/>
                                          </a:rPr>
                                        </m:ctrlPr>
                                      </m:dPr>
                                      <m:e>
                                        <m:r>
                                          <m:rPr>
                                            <m:sty m:val="p"/>
                                          </m:rPr>
                                          <a:rPr lang="en-US" altLang="zh-CN" sz="2400" i="1">
                                            <a:latin typeface="Cambria Math"/>
                                            <a:ea typeface="+mj-ea"/>
                                          </a:rPr>
                                          <m:t>th</m:t>
                                        </m:r>
                                      </m:e>
                                    </m:d>
                                    <m:r>
                                      <a:rPr lang="en-US" altLang="zh-CN" sz="2400" b="0" i="1" smtClean="0">
                                        <a:latin typeface="Cambria Math"/>
                                        <a:ea typeface="+mj-ea"/>
                                      </a:rPr>
                                      <m:t>𝑁</m:t>
                                    </m:r>
                                  </m:sub>
                                </m:sSub>
                              </m:e>
                            </m:eqArr>
                          </m:e>
                        </m:d>
                      </m:oMath>
                    </m:oMathPara>
                  </a14:m>
                  <a:endParaRPr lang="en-US" altLang="zh-CN" sz="2400" b="0" dirty="0" smtClean="0">
                    <a:latin typeface="+mj-ea"/>
                    <a:ea typeface="+mj-ea"/>
                  </a:endParaRPr>
                </a:p>
                <a:p>
                  <a:r>
                    <a:rPr lang="en-US" altLang="zh-CN" sz="2400" dirty="0" smtClean="0">
                      <a:latin typeface="+mj-ea"/>
                      <a:ea typeface="+mj-ea"/>
                    </a:rPr>
                    <a:t/>
                  </a:r>
                  <a14:m>
                    <m:oMath xmlns:m="http://schemas.openxmlformats.org/officeDocument/2006/math">
                      <m:sSub>
                        <m:sSubPr>
                          <m:ctrlPr>
                            <a:rPr lang="en-US" altLang="zh-CN" sz="2400" i="1">
                              <a:latin typeface="Cambria Math" panose="02040503050406030204" pitchFamily="18" charset="0"/>
                              <a:ea typeface="+mj-ea"/>
                            </a:rPr>
                          </m:ctrlPr>
                        </m:sSubPr>
                        <m:e>
                          <m:r>
                            <a:rPr lang="en-US" altLang="zh-CN" sz="2400" i="1">
                              <a:latin typeface="Cambria Math"/>
                              <a:ea typeface="+mj-ea"/>
                            </a:rPr>
                            <m:t>𝑇</m:t>
                          </m:r>
                        </m:e>
                        <m:sub>
                          <m:r>
                            <a:rPr lang="en-US" altLang="zh-CN" sz="2400" i="1">
                              <a:latin typeface="Cambria Math"/>
                              <a:ea typeface="+mj-ea"/>
                            </a:rPr>
                            <m:t>1</m:t>
                          </m:r>
                        </m:sub>
                      </m:sSub>
                    </m:oMath>
                  </a14:m>
                  <a:r>
                    <a:rPr lang="en-US" altLang="zh-CN" sz="2400" dirty="0">
                      <a:latin typeface="+mj-ea"/>
                      <a:ea typeface="+mj-ea"/>
                    </a:rPr>
                    <a:t/>
                  </a:r>
                  <a:r>
                    <a:rPr lang="zh-CN" altLang="en-US" sz="2400" dirty="0" smtClean="0">
                      <a:latin typeface="+mj-ea"/>
                      <a:ea typeface="+mj-ea"/>
                    </a:rPr>
                    <a:t>导通</a:t>
                  </a:r>
                  <a14:m>
                    <m:oMath xmlns:m="http://schemas.openxmlformats.org/officeDocument/2006/math">
                      <m:r>
                        <a:rPr lang="zh-CN" altLang="en-US" sz="2400" b="0" i="1" smtClean="0">
                          <a:latin typeface="Cambria Math"/>
                          <a:ea typeface="+mj-ea"/>
                        </a:rPr>
                        <m:t>，</m:t>
                      </m:r>
                      <m:sSub>
                        <m:sSubPr>
                          <m:ctrlPr>
                            <a:rPr lang="en-US" altLang="zh-CN" sz="2400" i="1">
                              <a:latin typeface="Cambria Math" panose="02040503050406030204" pitchFamily="18" charset="0"/>
                              <a:ea typeface="+mj-ea"/>
                            </a:rPr>
                          </m:ctrlPr>
                        </m:sSubPr>
                        <m:e>
                          <m:r>
                            <a:rPr lang="en-US" altLang="zh-CN" sz="2400" i="1">
                              <a:latin typeface="Cambria Math"/>
                              <a:ea typeface="+mj-ea"/>
                            </a:rPr>
                            <m:t>𝑇</m:t>
                          </m:r>
                        </m:e>
                        <m:sub>
                          <m:r>
                            <a:rPr lang="en-US" altLang="zh-CN" sz="2400" b="0" i="1" smtClean="0">
                              <a:latin typeface="Cambria Math"/>
                              <a:ea typeface="+mj-ea"/>
                            </a:rPr>
                            <m:t>2</m:t>
                          </m:r>
                        </m:sub>
                      </m:sSub>
                    </m:oMath>
                  </a14:m>
                  <a:r>
                    <a:rPr lang="zh-CN" altLang="en-US" sz="2400" b="0" dirty="0" smtClean="0">
                      <a:latin typeface="+mj-ea"/>
                      <a:ea typeface="+mj-ea"/>
                    </a:rPr>
                    <a:t>截止，输出为高电平</a:t>
                  </a:r>
                  <a:endParaRPr lang="en-US" altLang="zh-CN" sz="2400" b="0" dirty="0" smtClean="0">
                    <a:latin typeface="+mj-ea"/>
                    <a:ea typeface="+mj-ea"/>
                  </a:endParaRPr>
                </a:p>
                <a:p>
                  <a:endParaRPr lang="en-US" altLang="zh-CN" sz="2400" b="0" dirty="0" smtClean="0">
                    <a:latin typeface="+mj-ea"/>
                    <a:ea typeface="+mj-ea"/>
                  </a:endParaRPr>
                </a:p>
                <a:p>
                  <a:pPr/>
                  <a14:m>
                    <m:oMathPara xmlns:m="http://schemas.openxmlformats.org/officeDocument/2006/math">
                      <m:oMathParaPr>
                        <m:jc m:val="left"/>
                      </m:oMathParaPr>
                      <m:oMath xmlns:m="http://schemas.openxmlformats.org/officeDocument/2006/math">
                        <m:sSub>
                          <m:sSubPr>
                            <m:ctrlPr>
                              <a:rPr lang="en-US" altLang="zh-CN" sz="2400" i="1">
                                <a:latin typeface="Cambria Math" panose="02040503050406030204" pitchFamily="18" charset="0"/>
                                <a:ea typeface="+mj-ea"/>
                              </a:rPr>
                            </m:ctrlPr>
                          </m:sSubPr>
                          <m:e>
                            <m:r>
                              <a:rPr lang="en-US" altLang="zh-CN" sz="2400" i="1">
                                <a:latin typeface="Cambria Math"/>
                                <a:ea typeface="+mj-ea"/>
                              </a:rPr>
                              <m:t>𝑣</m:t>
                            </m:r>
                          </m:e>
                          <m:sub>
                            <m:r>
                              <a:rPr lang="en-US" altLang="zh-CN" sz="2400" i="1">
                                <a:latin typeface="Cambria Math"/>
                                <a:ea typeface="+mj-ea"/>
                              </a:rPr>
                              <m:t>1</m:t>
                            </m:r>
                          </m:sub>
                        </m:sSub>
                        <m:r>
                          <a:rPr lang="en-US" altLang="zh-CN" sz="2400" i="1">
                            <a:latin typeface="Cambria Math"/>
                            <a:ea typeface="+mj-ea"/>
                          </a:rPr>
                          <m:t>=</m:t>
                        </m:r>
                        <m:sSub>
                          <m:sSubPr>
                            <m:ctrlPr>
                              <a:rPr lang="en-US" altLang="zh-CN" sz="2400" i="1">
                                <a:latin typeface="Cambria Math" panose="02040503050406030204" pitchFamily="18" charset="0"/>
                                <a:ea typeface="+mj-ea"/>
                              </a:rPr>
                            </m:ctrlPr>
                          </m:sSubPr>
                          <m:e>
                            <m:r>
                              <a:rPr lang="en-US" altLang="zh-CN" sz="2400" i="1">
                                <a:latin typeface="Cambria Math"/>
                                <a:ea typeface="+mj-ea"/>
                              </a:rPr>
                              <m:t>𝑉</m:t>
                            </m:r>
                          </m:e>
                          <m:sub>
                            <m:r>
                              <a:rPr lang="en-US" altLang="zh-CN" sz="2400" i="1">
                                <a:latin typeface="Cambria Math"/>
                                <a:ea typeface="+mj-ea"/>
                              </a:rPr>
                              <m:t>𝐼</m:t>
                            </m:r>
                            <m:r>
                              <a:rPr lang="en-US" altLang="zh-CN" sz="2400" b="0" i="1" smtClean="0">
                                <a:latin typeface="Cambria Math"/>
                                <a:ea typeface="+mj-ea"/>
                              </a:rPr>
                              <m:t>𝐻</m:t>
                            </m:r>
                          </m:sub>
                        </m:sSub>
                        <m:r>
                          <a:rPr lang="en-US" altLang="zh-CN" sz="2400" i="1">
                            <a:latin typeface="Cambria Math"/>
                            <a:ea typeface="+mj-ea"/>
                          </a:rPr>
                          <m:t>=</m:t>
                        </m:r>
                        <m:sSub>
                          <m:sSubPr>
                            <m:ctrlPr>
                              <a:rPr lang="en-US" altLang="zh-CN" sz="2400" i="1">
                                <a:latin typeface="Cambria Math" panose="02040503050406030204" pitchFamily="18" charset="0"/>
                                <a:ea typeface="+mj-ea"/>
                              </a:rPr>
                            </m:ctrlPr>
                          </m:sSubPr>
                          <m:e>
                            <m:r>
                              <a:rPr lang="en-US" altLang="zh-CN" sz="2400" i="1">
                                <a:latin typeface="Cambria Math"/>
                                <a:ea typeface="+mj-ea"/>
                              </a:rPr>
                              <m:t>𝑉</m:t>
                            </m:r>
                          </m:e>
                          <m:sub>
                            <m:r>
                              <a:rPr lang="en-US" altLang="zh-CN" sz="2400" i="1">
                                <a:latin typeface="Cambria Math"/>
                                <a:ea typeface="+mj-ea"/>
                              </a:rPr>
                              <m:t>𝐷𝐷</m:t>
                            </m:r>
                          </m:sub>
                        </m:sSub>
                        <m:r>
                          <a:rPr lang="zh-CN" altLang="en-US" sz="2400" i="1">
                            <a:latin typeface="Cambria Math"/>
                            <a:ea typeface="+mj-ea"/>
                          </a:rPr>
                          <m:t>时，有</m:t>
                        </m:r>
                        <m:d>
                          <m:dPr>
                            <m:begChr m:val="{"/>
                            <m:endChr m:val=""/>
                            <m:ctrlPr>
                              <a:rPr lang="en-US" altLang="zh-CN" sz="2400" i="1">
                                <a:latin typeface="Cambria Math" panose="02040503050406030204" pitchFamily="18" charset="0"/>
                                <a:ea typeface="+mj-ea"/>
                              </a:rPr>
                            </m:ctrlPr>
                          </m:dPr>
                          <m:e>
                            <m:eqArr>
                              <m:eqArrPr>
                                <m:ctrlPr>
                                  <a:rPr lang="en-US" altLang="zh-CN" sz="2400" i="1">
                                    <a:latin typeface="Cambria Math" panose="02040503050406030204" pitchFamily="18" charset="0"/>
                                    <a:ea typeface="+mj-ea"/>
                                  </a:rPr>
                                </m:ctrlPr>
                              </m:eqArrPr>
                              <m:e>
                                <m:sSub>
                                  <m:sSubPr>
                                    <m:ctrlPr>
                                      <a:rPr lang="en-US" altLang="zh-CN" sz="2400" i="1">
                                        <a:latin typeface="Cambria Math" panose="02040503050406030204" pitchFamily="18" charset="0"/>
                                        <a:ea typeface="+mj-ea"/>
                                      </a:rPr>
                                    </m:ctrlPr>
                                  </m:sSubPr>
                                  <m:e>
                                    <m:r>
                                      <a:rPr lang="en-US" altLang="zh-CN" sz="2400" i="1">
                                        <a:latin typeface="Cambria Math"/>
                                        <a:ea typeface="+mj-ea"/>
                                      </a:rPr>
                                      <m:t>𝑉</m:t>
                                    </m:r>
                                  </m:e>
                                  <m:sub>
                                    <m:r>
                                      <a:rPr lang="en-US" altLang="zh-CN" sz="2400" i="1">
                                        <a:latin typeface="Cambria Math"/>
                                        <a:ea typeface="+mj-ea"/>
                                      </a:rPr>
                                      <m:t>𝐺𝑆</m:t>
                                    </m:r>
                                    <m:r>
                                      <a:rPr lang="en-US" altLang="zh-CN" sz="2400" i="1">
                                        <a:latin typeface="Cambria Math"/>
                                        <a:ea typeface="+mj-ea"/>
                                      </a:rPr>
                                      <m:t>1</m:t>
                                    </m:r>
                                  </m:sub>
                                </m:sSub>
                                <m:r>
                                  <a:rPr lang="en-US" altLang="zh-CN" sz="2400" i="1">
                                    <a:latin typeface="Cambria Math"/>
                                    <a:ea typeface="+mj-ea"/>
                                  </a:rPr>
                                  <m:t>=</m:t>
                                </m:r>
                                <m:r>
                                  <a:rPr lang="en-US" altLang="zh-CN" sz="2400" b="0" i="1" smtClean="0">
                                    <a:latin typeface="Cambria Math"/>
                                    <a:ea typeface="+mj-ea"/>
                                  </a:rPr>
                                  <m:t>0&lt;</m:t>
                                </m:r>
                                <m:d>
                                  <m:dPr>
                                    <m:begChr m:val="|"/>
                                    <m:endChr m:val="|"/>
                                    <m:ctrlPr>
                                      <a:rPr lang="en-US" altLang="zh-CN" sz="2400" i="1">
                                        <a:latin typeface="Cambria Math" panose="02040503050406030204" pitchFamily="18" charset="0"/>
                                        <a:ea typeface="+mj-ea"/>
                                      </a:rPr>
                                    </m:ctrlPr>
                                  </m:dPr>
                                  <m:e>
                                    <m:sSub>
                                      <m:sSubPr>
                                        <m:ctrlPr>
                                          <a:rPr lang="en-US" altLang="zh-CN" sz="2400" i="1">
                                            <a:latin typeface="Cambria Math" panose="02040503050406030204" pitchFamily="18" charset="0"/>
                                            <a:ea typeface="+mj-ea"/>
                                          </a:rPr>
                                        </m:ctrlPr>
                                      </m:sSubPr>
                                      <m:e>
                                        <m:r>
                                          <a:rPr lang="en-US" altLang="zh-CN" sz="2400" i="1">
                                            <a:latin typeface="Cambria Math"/>
                                            <a:ea typeface="+mj-ea"/>
                                          </a:rPr>
                                          <m:t>𝑉</m:t>
                                        </m:r>
                                      </m:e>
                                      <m:sub>
                                        <m:r>
                                          <a:rPr lang="en-US" altLang="zh-CN" sz="2400" i="1">
                                            <a:latin typeface="Cambria Math"/>
                                            <a:ea typeface="+mj-ea"/>
                                          </a:rPr>
                                          <m:t>𝐺𝑆</m:t>
                                        </m:r>
                                        <m:d>
                                          <m:dPr>
                                            <m:ctrlPr>
                                              <a:rPr lang="en-US" altLang="zh-CN" sz="2400" i="1">
                                                <a:latin typeface="Cambria Math" panose="02040503050406030204" pitchFamily="18" charset="0"/>
                                                <a:ea typeface="+mj-ea"/>
                                              </a:rPr>
                                            </m:ctrlPr>
                                          </m:dPr>
                                          <m:e>
                                            <m:r>
                                              <m:rPr>
                                                <m:sty m:val="p"/>
                                              </m:rPr>
                                              <a:rPr lang="en-US" altLang="zh-CN" sz="2400" i="1">
                                                <a:latin typeface="Cambria Math"/>
                                                <a:ea typeface="+mj-ea"/>
                                              </a:rPr>
                                              <m:t>th</m:t>
                                            </m:r>
                                          </m:e>
                                        </m:d>
                                        <m:r>
                                          <a:rPr lang="en-US" altLang="zh-CN" sz="2400" i="1">
                                            <a:latin typeface="Cambria Math"/>
                                            <a:ea typeface="+mj-ea"/>
                                          </a:rPr>
                                          <m:t>𝑃</m:t>
                                        </m:r>
                                      </m:sub>
                                    </m:sSub>
                                  </m:e>
                                </m:d>
                              </m:e>
                              <m:e>
                                <m:sSub>
                                  <m:sSubPr>
                                    <m:ctrlPr>
                                      <a:rPr lang="en-US" altLang="zh-CN" sz="2400" i="1">
                                        <a:latin typeface="Cambria Math" panose="02040503050406030204" pitchFamily="18" charset="0"/>
                                        <a:ea typeface="+mj-ea"/>
                                      </a:rPr>
                                    </m:ctrlPr>
                                  </m:sSubPr>
                                  <m:e>
                                    <m:r>
                                      <a:rPr lang="en-US" altLang="zh-CN" sz="2400" i="1">
                                        <a:latin typeface="Cambria Math"/>
                                        <a:ea typeface="+mj-ea"/>
                                      </a:rPr>
                                      <m:t>𝑉</m:t>
                                    </m:r>
                                  </m:e>
                                  <m:sub>
                                    <m:r>
                                      <a:rPr lang="en-US" altLang="zh-CN" sz="2400" i="1">
                                        <a:latin typeface="Cambria Math"/>
                                        <a:ea typeface="+mj-ea"/>
                                      </a:rPr>
                                      <m:t>𝐺𝑆</m:t>
                                    </m:r>
                                    <m:r>
                                      <a:rPr lang="en-US" altLang="zh-CN" sz="2400" i="1">
                                        <a:latin typeface="Cambria Math"/>
                                        <a:ea typeface="+mj-ea"/>
                                      </a:rPr>
                                      <m:t>2</m:t>
                                    </m:r>
                                  </m:sub>
                                </m:sSub>
                                <m:r>
                                  <a:rPr lang="en-US" altLang="zh-CN" sz="2400" i="1">
                                    <a:latin typeface="Cambria Math"/>
                                    <a:ea typeface="+mj-ea"/>
                                  </a:rPr>
                                  <m:t>=</m:t>
                                </m:r>
                                <m:sSub>
                                  <m:sSubPr>
                                    <m:ctrlPr>
                                      <a:rPr lang="en-US" altLang="zh-CN" sz="2400" i="1">
                                        <a:latin typeface="Cambria Math" panose="02040503050406030204" pitchFamily="18" charset="0"/>
                                        <a:ea typeface="+mj-ea"/>
                                      </a:rPr>
                                    </m:ctrlPr>
                                  </m:sSubPr>
                                  <m:e>
                                    <m:r>
                                      <a:rPr lang="en-US" altLang="zh-CN" sz="2400" i="1">
                                        <a:latin typeface="Cambria Math"/>
                                        <a:ea typeface="+mj-ea"/>
                                      </a:rPr>
                                      <m:t>𝑉</m:t>
                                    </m:r>
                                  </m:e>
                                  <m:sub>
                                    <m:r>
                                      <a:rPr lang="en-US" altLang="zh-CN" sz="2400" i="1">
                                        <a:latin typeface="Cambria Math"/>
                                        <a:ea typeface="+mj-ea"/>
                                      </a:rPr>
                                      <m:t>𝐷𝐷</m:t>
                                    </m:r>
                                  </m:sub>
                                </m:sSub>
                                <m:r>
                                  <a:rPr lang="en-US" altLang="zh-CN" sz="2400" b="0" i="1" smtClean="0">
                                    <a:latin typeface="Cambria Math"/>
                                    <a:ea typeface="+mj-ea"/>
                                  </a:rPr>
                                  <m:t>&gt;</m:t>
                                </m:r>
                                <m:sSub>
                                  <m:sSubPr>
                                    <m:ctrlPr>
                                      <a:rPr lang="en-US" altLang="zh-CN" sz="2400" i="1">
                                        <a:latin typeface="Cambria Math" panose="02040503050406030204" pitchFamily="18" charset="0"/>
                                        <a:ea typeface="+mj-ea"/>
                                      </a:rPr>
                                    </m:ctrlPr>
                                  </m:sSubPr>
                                  <m:e>
                                    <m:r>
                                      <a:rPr lang="en-US" altLang="zh-CN" sz="2400" i="1">
                                        <a:latin typeface="Cambria Math"/>
                                        <a:ea typeface="+mj-ea"/>
                                      </a:rPr>
                                      <m:t>𝑉</m:t>
                                    </m:r>
                                  </m:e>
                                  <m:sub>
                                    <m:r>
                                      <a:rPr lang="en-US" altLang="zh-CN" sz="2400" i="1">
                                        <a:latin typeface="Cambria Math"/>
                                        <a:ea typeface="+mj-ea"/>
                                      </a:rPr>
                                      <m:t>𝐺𝑆</m:t>
                                    </m:r>
                                    <m:d>
                                      <m:dPr>
                                        <m:ctrlPr>
                                          <a:rPr lang="en-US" altLang="zh-CN" sz="2400" i="1">
                                            <a:latin typeface="Cambria Math" panose="02040503050406030204" pitchFamily="18" charset="0"/>
                                            <a:ea typeface="+mj-ea"/>
                                          </a:rPr>
                                        </m:ctrlPr>
                                      </m:dPr>
                                      <m:e>
                                        <m:r>
                                          <m:rPr>
                                            <m:sty m:val="p"/>
                                          </m:rPr>
                                          <a:rPr lang="en-US" altLang="zh-CN" sz="2400" i="1">
                                            <a:latin typeface="Cambria Math"/>
                                            <a:ea typeface="+mj-ea"/>
                                          </a:rPr>
                                          <m:t>th</m:t>
                                        </m:r>
                                      </m:e>
                                    </m:d>
                                    <m:r>
                                      <a:rPr lang="en-US" altLang="zh-CN" sz="2400" i="1">
                                        <a:latin typeface="Cambria Math"/>
                                        <a:ea typeface="+mj-ea"/>
                                      </a:rPr>
                                      <m:t>𝑁</m:t>
                                    </m:r>
                                  </m:sub>
                                </m:sSub>
                              </m:e>
                            </m:eqArr>
                          </m:e>
                        </m:d>
                      </m:oMath>
                    </m:oMathPara>
                  </a14:m>
                  <a:endParaRPr lang="en-US" altLang="zh-CN" sz="2400" dirty="0">
                    <a:latin typeface="+mj-ea"/>
                    <a:ea typeface="+mj-ea"/>
                  </a:endParaRPr>
                </a:p>
                <a:p>
                  <a:r>
                    <a:rPr lang="en-US" altLang="zh-CN" sz="2400" dirty="0" smtClean="0">
                      <a:latin typeface="+mj-ea"/>
                      <a:ea typeface="+mj-ea"/>
                    </a:rPr>
                    <a:t/>
                  </a:r>
                  <a14:m>
                    <m:oMath xmlns:m="http://schemas.openxmlformats.org/officeDocument/2006/math">
                      <m:sSub>
                        <m:sSubPr>
                          <m:ctrlPr>
                            <a:rPr lang="en-US" altLang="zh-CN" sz="2400" i="1">
                              <a:latin typeface="Cambria Math" panose="02040503050406030204" pitchFamily="18" charset="0"/>
                              <a:ea typeface="+mj-ea"/>
                            </a:rPr>
                          </m:ctrlPr>
                        </m:sSubPr>
                        <m:e>
                          <m:r>
                            <a:rPr lang="en-US" altLang="zh-CN" sz="2400" i="1">
                              <a:latin typeface="Cambria Math"/>
                              <a:ea typeface="+mj-ea"/>
                            </a:rPr>
                            <m:t>𝑇</m:t>
                          </m:r>
                        </m:e>
                        <m:sub>
                          <m:r>
                            <a:rPr lang="en-US" altLang="zh-CN" sz="2400" i="1">
                              <a:latin typeface="Cambria Math"/>
                              <a:ea typeface="+mj-ea"/>
                            </a:rPr>
                            <m:t>1</m:t>
                          </m:r>
                        </m:sub>
                      </m:sSub>
                    </m:oMath>
                  </a14:m>
                  <a:r>
                    <a:rPr lang="en-US" altLang="zh-CN" sz="2400" dirty="0">
                      <a:latin typeface="+mj-ea"/>
                      <a:ea typeface="+mj-ea"/>
                    </a:rPr>
                    <a:t/>
                  </a:r>
                  <a:r>
                    <a:rPr lang="zh-CN" altLang="en-US" sz="2400" dirty="0">
                      <a:latin typeface="+mj-ea"/>
                      <a:ea typeface="+mj-ea"/>
                    </a:rPr>
                    <a:t>截止</a:t>
                  </a:r>
                  <a14:m>
                    <m:oMath xmlns:m="http://schemas.openxmlformats.org/officeDocument/2006/math">
                      <m:r>
                        <a:rPr lang="zh-CN" altLang="en-US" sz="2400" i="1">
                          <a:latin typeface="Cambria Math"/>
                          <a:ea typeface="+mj-ea"/>
                        </a:rPr>
                        <m:t>，</m:t>
                      </m:r>
                      <m:sSub>
                        <m:sSubPr>
                          <m:ctrlPr>
                            <a:rPr lang="en-US" altLang="zh-CN" sz="2400" i="1">
                              <a:latin typeface="Cambria Math" panose="02040503050406030204" pitchFamily="18" charset="0"/>
                              <a:ea typeface="+mj-ea"/>
                            </a:rPr>
                          </m:ctrlPr>
                        </m:sSubPr>
                        <m:e>
                          <m:r>
                            <a:rPr lang="en-US" altLang="zh-CN" sz="2400" i="1">
                              <a:latin typeface="Cambria Math"/>
                              <a:ea typeface="+mj-ea"/>
                            </a:rPr>
                            <m:t>𝑇</m:t>
                          </m:r>
                        </m:e>
                        <m:sub>
                          <m:r>
                            <a:rPr lang="en-US" altLang="zh-CN" sz="2400" i="1">
                              <a:latin typeface="Cambria Math"/>
                              <a:ea typeface="+mj-ea"/>
                            </a:rPr>
                            <m:t>2</m:t>
                          </m:r>
                        </m:sub>
                      </m:sSub>
                      <m:r>
                        <a:rPr lang="zh-CN" altLang="en-US" sz="2400" i="1" dirty="0">
                          <a:latin typeface="Cambria Math"/>
                          <a:ea typeface="+mj-ea"/>
                        </a:rPr>
                        <m:t>导通</m:t>
                      </m:r>
                    </m:oMath>
                  </a14:m>
                  <a:r>
                    <a:rPr lang="zh-CN" altLang="en-US" sz="2400" dirty="0" smtClean="0">
                      <a:latin typeface="+mj-ea"/>
                      <a:ea typeface="+mj-ea"/>
                    </a:rPr>
                    <a:t>，</a:t>
                  </a:r>
                  <a:r>
                    <a:rPr lang="zh-CN" altLang="en-US" sz="2400" dirty="0">
                      <a:latin typeface="+mj-ea"/>
                      <a:ea typeface="+mj-ea"/>
                    </a:rPr>
                    <a:t>输出</a:t>
                  </a:r>
                  <a:r>
                    <a:rPr lang="zh-CN" altLang="en-US" sz="2400" dirty="0" smtClean="0">
                      <a:latin typeface="+mj-ea"/>
                      <a:ea typeface="+mj-ea"/>
                    </a:rPr>
                    <a:t>为低电平</a:t>
                  </a:r>
                  <a:endParaRPr lang="en-US" altLang="zh-CN" sz="2400" dirty="0">
                    <a:latin typeface="+mj-ea"/>
                    <a:ea typeface="+mj-ea"/>
                  </a:endParaRPr>
                </a:p>
                <a:p>
                  <a:endParaRPr lang="zh-CN" altLang="en-US" sz="2400" dirty="0">
                    <a:latin typeface="楷体" panose="02010609060101010101" pitchFamily="49" charset="-122"/>
                    <a:ea typeface="楷体" panose="02010609060101010101" pitchFamily="49" charset="-122"/>
                  </a:endParaRPr>
                </a:p>
              </p:txBody>
            </p:sp>
          </mc:Choice>
          <mc:Fallback>
            <p:sp>
              <p:nvSpPr>
                <p:cNvPr id="8" name="TextBox 7"/>
                <p:cNvSpPr txBox="1">
                  <a:spLocks noRot="1" noChangeAspect="1" noMove="1" noResize="1" noEditPoints="1" noAdjustHandles="1" noChangeArrowheads="1" noChangeShapeType="1" noTextEdit="1"/>
                </p:cNvSpPr>
                <p:nvPr/>
              </p:nvSpPr>
              <p:spPr>
                <a:xfrm>
                  <a:off x="2924641" y="1484784"/>
                  <a:ext cx="6369244" cy="4757071"/>
                </a:xfrm>
                <a:prstGeom prst="rect">
                  <a:avLst/>
                </a:prstGeom>
                <a:blipFill rotWithShape="1">
                  <a:blip r:embed="rId5"/>
                  <a:stretch>
                    <a:fillRect l="-1531" t="-1026"/>
                  </a:stretch>
                </a:blipFill>
              </p:spPr>
              <p:txBody>
                <a:bodyPr/>
                <a:lstStyle/>
                <a:p>
                  <a:r>
                    <a:rPr lang="zh-CN" altLang="en-US" dirty="0">
                      <a:noFill/>
                    </a:rPr>
                    <a:t> </a:t>
                  </a:r>
                </a:p>
              </p:txBody>
            </p:sp>
          </mc:Fallback>
        </mc:AlternateContent>
        <p:grpSp>
          <p:nvGrpSpPr>
            <p:cNvPr id="7" name="组合 6"/>
            <p:cNvGrpSpPr/>
            <p:nvPr/>
          </p:nvGrpSpPr>
          <p:grpSpPr>
            <a:xfrm>
              <a:off x="7500958" y="2987101"/>
              <a:ext cx="1428760" cy="584775"/>
              <a:chOff x="7858148" y="2285992"/>
              <a:chExt cx="1428760" cy="584775"/>
            </a:xfrm>
          </p:grpSpPr>
          <p:sp>
            <p:nvSpPr>
              <p:cNvPr id="5" name="TextBox 4"/>
              <p:cNvSpPr txBox="1"/>
              <p:nvPr/>
            </p:nvSpPr>
            <p:spPr>
              <a:xfrm>
                <a:off x="7858148" y="2285992"/>
                <a:ext cx="571504" cy="584775"/>
              </a:xfrm>
              <a:prstGeom prst="rect">
                <a:avLst/>
              </a:prstGeom>
              <a:solidFill>
                <a:schemeClr val="bg1"/>
              </a:solidFill>
            </p:spPr>
            <p:txBody>
              <a:bodyPr wrap="square" rtlCol="0">
                <a:spAutoFit/>
              </a:bodyPr>
              <a:lstStyle/>
              <a:p>
                <a:r>
                  <a:rPr lang="en-US" altLang="zh-CN" sz="3200" dirty="0" smtClean="0"/>
                  <a:t>&gt;</a:t>
                </a:r>
                <a:endParaRPr lang="zh-CN" altLang="en-US" sz="3200" dirty="0"/>
              </a:p>
            </p:txBody>
          </p:sp>
          <p:pic>
            <p:nvPicPr>
              <p:cNvPr id="54367" name="Picture 95"/>
              <p:cNvPicPr>
                <a:picLocks noChangeAspect="1" noChangeArrowheads="1"/>
              </p:cNvPicPr>
              <p:nvPr/>
            </p:nvPicPr>
            <p:blipFill>
              <a:blip r:embed="rId6"/>
              <a:srcRect/>
              <a:stretch>
                <a:fillRect/>
              </a:stretch>
            </p:blipFill>
            <p:spPr bwMode="auto">
              <a:xfrm>
                <a:off x="8220075" y="2375830"/>
                <a:ext cx="1066833" cy="395938"/>
              </a:xfrm>
              <a:prstGeom prst="rect">
                <a:avLst/>
              </a:prstGeom>
              <a:noFill/>
              <a:ln w="9525">
                <a:noFill/>
                <a:miter lim="800000"/>
                <a:headEnd/>
                <a:tailEnd/>
              </a:ln>
              <a:effectLst/>
            </p:spPr>
          </p:pic>
        </p:grpSp>
      </p:grpSp>
    </p:spTree>
    <p:extLst>
      <p:ext uri="{BB962C8B-B14F-4D97-AF65-F5344CB8AC3E}">
        <p14:creationId xmlns:p14="http://schemas.microsoft.com/office/powerpoint/2010/main" xmlns="" val="282323937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smtClean="0"/>
              <a:t>反相器工艺流程</a:t>
            </a:r>
            <a:endParaRPr lang="en-US" altLang="zh-CN" dirty="0"/>
          </a:p>
        </p:txBody>
      </p:sp>
      <p:pic>
        <p:nvPicPr>
          <p:cNvPr id="4" name="Picture 95"/>
          <p:cNvPicPr>
            <a:picLocks noChangeAspect="1" noChangeArrowheads="1"/>
          </p:cNvPicPr>
          <p:nvPr/>
        </p:nvPicPr>
        <p:blipFill>
          <a:blip r:embed="rId3"/>
          <a:srcRect/>
          <a:stretch>
            <a:fillRect/>
          </a:stretch>
        </p:blipFill>
        <p:spPr bwMode="auto">
          <a:xfrm>
            <a:off x="4714876" y="1285860"/>
            <a:ext cx="3643338" cy="2302980"/>
          </a:xfrm>
          <a:prstGeom prst="rect">
            <a:avLst/>
          </a:prstGeom>
          <a:noFill/>
          <a:ln w="9525">
            <a:noFill/>
            <a:miter lim="800000"/>
            <a:headEnd/>
            <a:tailEnd/>
          </a:ln>
          <a:effectLst/>
        </p:spPr>
      </p:pic>
      <p:pic>
        <p:nvPicPr>
          <p:cNvPr id="272386" name="Picture 2"/>
          <p:cNvPicPr>
            <a:picLocks noChangeAspect="1" noChangeArrowheads="1"/>
          </p:cNvPicPr>
          <p:nvPr/>
        </p:nvPicPr>
        <p:blipFill>
          <a:blip r:embed="rId4"/>
          <a:srcRect/>
          <a:stretch>
            <a:fillRect/>
          </a:stretch>
        </p:blipFill>
        <p:spPr bwMode="auto">
          <a:xfrm>
            <a:off x="4857752" y="3857628"/>
            <a:ext cx="3429024" cy="2196368"/>
          </a:xfrm>
          <a:prstGeom prst="rect">
            <a:avLst/>
          </a:prstGeom>
          <a:noFill/>
          <a:ln w="9525">
            <a:noFill/>
            <a:miter lim="800000"/>
            <a:headEnd/>
            <a:tailEnd/>
          </a:ln>
          <a:effectLst/>
        </p:spPr>
      </p:pic>
      <p:pic>
        <p:nvPicPr>
          <p:cNvPr id="272387" name="Picture 3"/>
          <p:cNvPicPr>
            <a:picLocks noChangeAspect="1" noChangeArrowheads="1"/>
          </p:cNvPicPr>
          <p:nvPr/>
        </p:nvPicPr>
        <p:blipFill>
          <a:blip r:embed="rId5"/>
          <a:srcRect/>
          <a:stretch>
            <a:fillRect/>
          </a:stretch>
        </p:blipFill>
        <p:spPr bwMode="auto">
          <a:xfrm>
            <a:off x="785786" y="4143380"/>
            <a:ext cx="3500462" cy="2364246"/>
          </a:xfrm>
          <a:prstGeom prst="rect">
            <a:avLst/>
          </a:prstGeom>
          <a:noFill/>
          <a:ln w="9525">
            <a:noFill/>
            <a:miter lim="800000"/>
            <a:headEnd/>
            <a:tailEnd/>
          </a:ln>
          <a:effectLst/>
        </p:spPr>
      </p:pic>
      <p:grpSp>
        <p:nvGrpSpPr>
          <p:cNvPr id="13" name="组合 12"/>
          <p:cNvGrpSpPr/>
          <p:nvPr/>
        </p:nvGrpSpPr>
        <p:grpSpPr>
          <a:xfrm>
            <a:off x="1178695" y="1571612"/>
            <a:ext cx="1428760" cy="2643206"/>
            <a:chOff x="1178695" y="1857364"/>
            <a:chExt cx="1428760" cy="2643206"/>
          </a:xfrm>
        </p:grpSpPr>
        <p:sp>
          <p:nvSpPr>
            <p:cNvPr id="7" name="TextBox 6"/>
            <p:cNvSpPr txBox="1"/>
            <p:nvPr/>
          </p:nvSpPr>
          <p:spPr>
            <a:xfrm>
              <a:off x="1178695" y="1857364"/>
              <a:ext cx="1428760" cy="369332"/>
            </a:xfrm>
            <a:prstGeom prst="rect">
              <a:avLst/>
            </a:prstGeom>
            <a:noFill/>
          </p:spPr>
          <p:txBody>
            <a:bodyPr wrap="square" rtlCol="0">
              <a:spAutoFit/>
            </a:bodyPr>
            <a:lstStyle/>
            <a:p>
              <a:r>
                <a:rPr lang="en-US" altLang="zh-CN" dirty="0" smtClean="0"/>
                <a:t>1 </a:t>
              </a:r>
              <a:r>
                <a:rPr lang="zh-CN" altLang="en-US" dirty="0" smtClean="0"/>
                <a:t>双阱工艺</a:t>
              </a:r>
              <a:endParaRPr lang="zh-CN" altLang="en-US" dirty="0"/>
            </a:p>
          </p:txBody>
        </p:sp>
        <p:sp>
          <p:nvSpPr>
            <p:cNvPr id="8" name="TextBox 7"/>
            <p:cNvSpPr txBox="1"/>
            <p:nvPr/>
          </p:nvSpPr>
          <p:spPr>
            <a:xfrm>
              <a:off x="1178695" y="2312139"/>
              <a:ext cx="1428760" cy="369332"/>
            </a:xfrm>
            <a:prstGeom prst="rect">
              <a:avLst/>
            </a:prstGeom>
            <a:noFill/>
          </p:spPr>
          <p:txBody>
            <a:bodyPr wrap="square" rtlCol="0">
              <a:spAutoFit/>
            </a:bodyPr>
            <a:lstStyle/>
            <a:p>
              <a:r>
                <a:rPr lang="en-US" altLang="zh-CN" dirty="0" smtClean="0"/>
                <a:t>2 </a:t>
              </a:r>
              <a:r>
                <a:rPr lang="zh-CN" altLang="en-US" dirty="0" smtClean="0"/>
                <a:t>浅槽隔离</a:t>
              </a:r>
              <a:endParaRPr lang="zh-CN" altLang="en-US" dirty="0"/>
            </a:p>
          </p:txBody>
        </p:sp>
        <p:sp>
          <p:nvSpPr>
            <p:cNvPr id="9" name="TextBox 8"/>
            <p:cNvSpPr txBox="1"/>
            <p:nvPr/>
          </p:nvSpPr>
          <p:spPr>
            <a:xfrm>
              <a:off x="1178695" y="2766914"/>
              <a:ext cx="1428760" cy="369332"/>
            </a:xfrm>
            <a:prstGeom prst="rect">
              <a:avLst/>
            </a:prstGeom>
            <a:noFill/>
          </p:spPr>
          <p:txBody>
            <a:bodyPr wrap="square" rtlCol="0">
              <a:spAutoFit/>
            </a:bodyPr>
            <a:lstStyle/>
            <a:p>
              <a:r>
                <a:rPr lang="en-US" altLang="zh-CN" dirty="0" smtClean="0"/>
                <a:t>3 </a:t>
              </a:r>
              <a:r>
                <a:rPr lang="zh-CN" altLang="en-US" dirty="0" smtClean="0"/>
                <a:t>多晶硅栅</a:t>
              </a:r>
              <a:endParaRPr lang="zh-CN" altLang="en-US" dirty="0"/>
            </a:p>
          </p:txBody>
        </p:sp>
        <p:sp>
          <p:nvSpPr>
            <p:cNvPr id="10" name="TextBox 9"/>
            <p:cNvSpPr txBox="1"/>
            <p:nvPr/>
          </p:nvSpPr>
          <p:spPr>
            <a:xfrm>
              <a:off x="1178695" y="3221689"/>
              <a:ext cx="1428760" cy="369332"/>
            </a:xfrm>
            <a:prstGeom prst="rect">
              <a:avLst/>
            </a:prstGeom>
            <a:noFill/>
          </p:spPr>
          <p:txBody>
            <a:bodyPr wrap="square" rtlCol="0">
              <a:spAutoFit/>
            </a:bodyPr>
            <a:lstStyle/>
            <a:p>
              <a:r>
                <a:rPr lang="en-US" altLang="zh-CN" dirty="0" smtClean="0"/>
                <a:t>4 </a:t>
              </a:r>
              <a:r>
                <a:rPr lang="zh-CN" altLang="en-US" dirty="0" smtClean="0"/>
                <a:t>源漏注入</a:t>
              </a:r>
              <a:endParaRPr lang="zh-CN" altLang="en-US" dirty="0"/>
            </a:p>
          </p:txBody>
        </p:sp>
        <p:sp>
          <p:nvSpPr>
            <p:cNvPr id="11" name="TextBox 10"/>
            <p:cNvSpPr txBox="1"/>
            <p:nvPr/>
          </p:nvSpPr>
          <p:spPr>
            <a:xfrm>
              <a:off x="1178695" y="3676464"/>
              <a:ext cx="1428760" cy="369332"/>
            </a:xfrm>
            <a:prstGeom prst="rect">
              <a:avLst/>
            </a:prstGeom>
            <a:noFill/>
          </p:spPr>
          <p:txBody>
            <a:bodyPr wrap="square" rtlCol="0">
              <a:spAutoFit/>
            </a:bodyPr>
            <a:lstStyle/>
            <a:p>
              <a:r>
                <a:rPr lang="en-US" altLang="zh-CN" dirty="0" smtClean="0"/>
                <a:t>5 </a:t>
              </a:r>
              <a:r>
                <a:rPr lang="zh-CN" altLang="en-US" dirty="0" smtClean="0"/>
                <a:t>接触孔</a:t>
              </a:r>
              <a:endParaRPr lang="zh-CN" altLang="en-US" dirty="0"/>
            </a:p>
          </p:txBody>
        </p:sp>
        <p:sp>
          <p:nvSpPr>
            <p:cNvPr id="12" name="TextBox 11"/>
            <p:cNvSpPr txBox="1"/>
            <p:nvPr/>
          </p:nvSpPr>
          <p:spPr>
            <a:xfrm>
              <a:off x="1178695" y="4131238"/>
              <a:ext cx="1428760" cy="369332"/>
            </a:xfrm>
            <a:prstGeom prst="rect">
              <a:avLst/>
            </a:prstGeom>
            <a:noFill/>
          </p:spPr>
          <p:txBody>
            <a:bodyPr wrap="square" rtlCol="0">
              <a:spAutoFit/>
            </a:bodyPr>
            <a:lstStyle/>
            <a:p>
              <a:r>
                <a:rPr lang="en-US" altLang="zh-CN" dirty="0" smtClean="0"/>
                <a:t>6 </a:t>
              </a:r>
              <a:r>
                <a:rPr lang="zh-CN" altLang="en-US" dirty="0" smtClean="0"/>
                <a:t>金属互连</a:t>
              </a:r>
              <a:endParaRPr lang="zh-CN" altLang="en-US" dirty="0"/>
            </a:p>
          </p:txBody>
        </p:sp>
      </p:grpSp>
    </p:spTree>
    <p:extLst>
      <p:ext uri="{BB962C8B-B14F-4D97-AF65-F5344CB8AC3E}">
        <p14:creationId xmlns:p14="http://schemas.microsoft.com/office/powerpoint/2010/main" xmlns="" val="282323937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反相器</a:t>
            </a:r>
            <a:r>
              <a:rPr lang="zh-CN" altLang="en-US" dirty="0" smtClean="0"/>
              <a:t>的版图</a:t>
            </a:r>
            <a:endParaRPr lang="en-US" altLang="zh-CN" dirty="0"/>
          </a:p>
        </p:txBody>
      </p:sp>
      <p:pic>
        <p:nvPicPr>
          <p:cNvPr id="206852" name="Picture 4"/>
          <p:cNvPicPr>
            <a:picLocks noChangeAspect="1" noChangeArrowheads="1"/>
          </p:cNvPicPr>
          <p:nvPr/>
        </p:nvPicPr>
        <p:blipFill>
          <a:blip r:embed="rId3"/>
          <a:srcRect l="39648"/>
          <a:stretch>
            <a:fillRect/>
          </a:stretch>
        </p:blipFill>
        <p:spPr bwMode="auto">
          <a:xfrm>
            <a:off x="2800383" y="1500174"/>
            <a:ext cx="4486261" cy="4911987"/>
          </a:xfrm>
          <a:prstGeom prst="rect">
            <a:avLst/>
          </a:prstGeom>
          <a:noFill/>
          <a:ln w="9525">
            <a:noFill/>
            <a:miter lim="800000"/>
            <a:headEnd/>
            <a:tailEnd/>
          </a:ln>
          <a:effectLst/>
        </p:spPr>
      </p:pic>
      <p:grpSp>
        <p:nvGrpSpPr>
          <p:cNvPr id="4" name="组合 3"/>
          <p:cNvGrpSpPr/>
          <p:nvPr/>
        </p:nvGrpSpPr>
        <p:grpSpPr>
          <a:xfrm>
            <a:off x="1178695" y="1571612"/>
            <a:ext cx="1428760" cy="2643206"/>
            <a:chOff x="1178695" y="1857364"/>
            <a:chExt cx="1428760" cy="2643206"/>
          </a:xfrm>
        </p:grpSpPr>
        <p:sp>
          <p:nvSpPr>
            <p:cNvPr id="5" name="TextBox 4"/>
            <p:cNvSpPr txBox="1"/>
            <p:nvPr/>
          </p:nvSpPr>
          <p:spPr>
            <a:xfrm>
              <a:off x="1178695" y="1857364"/>
              <a:ext cx="1428760" cy="369332"/>
            </a:xfrm>
            <a:prstGeom prst="rect">
              <a:avLst/>
            </a:prstGeom>
            <a:noFill/>
          </p:spPr>
          <p:txBody>
            <a:bodyPr wrap="square" rtlCol="0">
              <a:spAutoFit/>
            </a:bodyPr>
            <a:lstStyle/>
            <a:p>
              <a:r>
                <a:rPr lang="en-US" altLang="zh-CN" dirty="0" smtClean="0"/>
                <a:t>1 </a:t>
              </a:r>
              <a:r>
                <a:rPr lang="zh-CN" altLang="en-US" dirty="0" smtClean="0"/>
                <a:t>双阱工艺</a:t>
              </a:r>
              <a:endParaRPr lang="zh-CN" altLang="en-US" dirty="0"/>
            </a:p>
          </p:txBody>
        </p:sp>
        <p:sp>
          <p:nvSpPr>
            <p:cNvPr id="6" name="TextBox 5"/>
            <p:cNvSpPr txBox="1"/>
            <p:nvPr/>
          </p:nvSpPr>
          <p:spPr>
            <a:xfrm>
              <a:off x="1178695" y="2312139"/>
              <a:ext cx="1428760" cy="369332"/>
            </a:xfrm>
            <a:prstGeom prst="rect">
              <a:avLst/>
            </a:prstGeom>
            <a:noFill/>
          </p:spPr>
          <p:txBody>
            <a:bodyPr wrap="square" rtlCol="0">
              <a:spAutoFit/>
            </a:bodyPr>
            <a:lstStyle/>
            <a:p>
              <a:r>
                <a:rPr lang="en-US" altLang="zh-CN" dirty="0" smtClean="0"/>
                <a:t>2 </a:t>
              </a:r>
              <a:r>
                <a:rPr lang="zh-CN" altLang="en-US" dirty="0" smtClean="0"/>
                <a:t>浅槽隔离</a:t>
              </a:r>
              <a:endParaRPr lang="zh-CN" altLang="en-US" dirty="0"/>
            </a:p>
          </p:txBody>
        </p:sp>
        <p:sp>
          <p:nvSpPr>
            <p:cNvPr id="7" name="TextBox 6"/>
            <p:cNvSpPr txBox="1"/>
            <p:nvPr/>
          </p:nvSpPr>
          <p:spPr>
            <a:xfrm>
              <a:off x="1178695" y="2766914"/>
              <a:ext cx="1428760" cy="369332"/>
            </a:xfrm>
            <a:prstGeom prst="rect">
              <a:avLst/>
            </a:prstGeom>
            <a:noFill/>
          </p:spPr>
          <p:txBody>
            <a:bodyPr wrap="square" rtlCol="0">
              <a:spAutoFit/>
            </a:bodyPr>
            <a:lstStyle/>
            <a:p>
              <a:r>
                <a:rPr lang="en-US" altLang="zh-CN" dirty="0" smtClean="0"/>
                <a:t>3 </a:t>
              </a:r>
              <a:r>
                <a:rPr lang="zh-CN" altLang="en-US" dirty="0" smtClean="0"/>
                <a:t>多晶硅栅</a:t>
              </a:r>
              <a:endParaRPr lang="zh-CN" altLang="en-US" dirty="0"/>
            </a:p>
          </p:txBody>
        </p:sp>
        <p:sp>
          <p:nvSpPr>
            <p:cNvPr id="8" name="TextBox 7"/>
            <p:cNvSpPr txBox="1"/>
            <p:nvPr/>
          </p:nvSpPr>
          <p:spPr>
            <a:xfrm>
              <a:off x="1178695" y="3221689"/>
              <a:ext cx="1428760" cy="369332"/>
            </a:xfrm>
            <a:prstGeom prst="rect">
              <a:avLst/>
            </a:prstGeom>
            <a:noFill/>
          </p:spPr>
          <p:txBody>
            <a:bodyPr wrap="square" rtlCol="0">
              <a:spAutoFit/>
            </a:bodyPr>
            <a:lstStyle/>
            <a:p>
              <a:r>
                <a:rPr lang="en-US" altLang="zh-CN" dirty="0" smtClean="0"/>
                <a:t>4 </a:t>
              </a:r>
              <a:r>
                <a:rPr lang="zh-CN" altLang="en-US" dirty="0" smtClean="0"/>
                <a:t>源漏注入</a:t>
              </a:r>
              <a:endParaRPr lang="zh-CN" altLang="en-US" dirty="0"/>
            </a:p>
          </p:txBody>
        </p:sp>
        <p:sp>
          <p:nvSpPr>
            <p:cNvPr id="9" name="TextBox 8"/>
            <p:cNvSpPr txBox="1"/>
            <p:nvPr/>
          </p:nvSpPr>
          <p:spPr>
            <a:xfrm>
              <a:off x="1178695" y="3676464"/>
              <a:ext cx="1428760" cy="369332"/>
            </a:xfrm>
            <a:prstGeom prst="rect">
              <a:avLst/>
            </a:prstGeom>
            <a:noFill/>
          </p:spPr>
          <p:txBody>
            <a:bodyPr wrap="square" rtlCol="0">
              <a:spAutoFit/>
            </a:bodyPr>
            <a:lstStyle/>
            <a:p>
              <a:r>
                <a:rPr lang="en-US" altLang="zh-CN" dirty="0" smtClean="0"/>
                <a:t>5 </a:t>
              </a:r>
              <a:r>
                <a:rPr lang="zh-CN" altLang="en-US" dirty="0" smtClean="0"/>
                <a:t>接触孔</a:t>
              </a:r>
              <a:endParaRPr lang="zh-CN" altLang="en-US" dirty="0"/>
            </a:p>
          </p:txBody>
        </p:sp>
        <p:sp>
          <p:nvSpPr>
            <p:cNvPr id="10" name="TextBox 9"/>
            <p:cNvSpPr txBox="1"/>
            <p:nvPr/>
          </p:nvSpPr>
          <p:spPr>
            <a:xfrm>
              <a:off x="1178695" y="4131238"/>
              <a:ext cx="1428760" cy="369332"/>
            </a:xfrm>
            <a:prstGeom prst="rect">
              <a:avLst/>
            </a:prstGeom>
            <a:noFill/>
          </p:spPr>
          <p:txBody>
            <a:bodyPr wrap="square" rtlCol="0">
              <a:spAutoFit/>
            </a:bodyPr>
            <a:lstStyle/>
            <a:p>
              <a:r>
                <a:rPr lang="en-US" altLang="zh-CN" dirty="0" smtClean="0"/>
                <a:t>6 </a:t>
              </a:r>
              <a:r>
                <a:rPr lang="zh-CN" altLang="en-US" dirty="0" smtClean="0"/>
                <a:t>金属互连</a:t>
              </a:r>
              <a:endParaRPr lang="zh-CN" altLang="en-US" dirty="0"/>
            </a:p>
          </p:txBody>
        </p:sp>
      </p:grpSp>
    </p:spTree>
    <p:extLst>
      <p:ext uri="{BB962C8B-B14F-4D97-AF65-F5344CB8AC3E}">
        <p14:creationId xmlns:p14="http://schemas.microsoft.com/office/powerpoint/2010/main" xmlns="" val="282323937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反相器的电路结构</a:t>
            </a:r>
            <a:endParaRPr lang="en-US" altLang="zh-CN" dirty="0"/>
          </a:p>
        </p:txBody>
      </p:sp>
      <mc:AlternateContent xmlns:mc="http://schemas.openxmlformats.org/markup-compatibility/2006">
        <mc:Choice xmlns:a14="http://schemas.microsoft.com/office/drawing/2010/main" xmlns="" Requires="a14">
          <p:sp>
            <p:nvSpPr>
              <p:cNvPr id="4" name="内容占位符 3"/>
              <p:cNvSpPr>
                <a:spLocks noGrp="1"/>
              </p:cNvSpPr>
              <p:nvPr>
                <p:ph idx="1"/>
              </p:nvPr>
            </p:nvSpPr>
            <p:spPr>
              <a:xfrm>
                <a:off x="395536" y="1772816"/>
                <a:ext cx="8229600" cy="4896544"/>
              </a:xfrm>
            </p:spPr>
            <p:txBody>
              <a:bodyPr/>
              <a:lstStyle/>
              <a:p>
                <a:r>
                  <a:rPr lang="zh-CN" altLang="en-US" sz="2800" dirty="0" smtClean="0"/>
                  <a:t>可见，输入与输出之间为</a:t>
                </a:r>
                <a:r>
                  <a:rPr lang="zh-CN" altLang="en-US" sz="2800" dirty="0" smtClean="0">
                    <a:solidFill>
                      <a:srgbClr val="FF0000"/>
                    </a:solidFill>
                  </a:rPr>
                  <a:t>逻辑非</a:t>
                </a:r>
                <a:r>
                  <a:rPr lang="zh-CN" altLang="en-US" sz="2800" dirty="0" smtClean="0"/>
                  <a:t>的关系。故常将</a:t>
                </a:r>
                <a:r>
                  <a:rPr lang="zh-CN" altLang="en-US" sz="2800" dirty="0" smtClean="0">
                    <a:solidFill>
                      <a:srgbClr val="FF0000"/>
                    </a:solidFill>
                  </a:rPr>
                  <a:t>非门</a:t>
                </a:r>
                <a:r>
                  <a:rPr lang="zh-CN" altLang="en-US" sz="2800" dirty="0" smtClean="0"/>
                  <a:t>成为</a:t>
                </a:r>
                <a:r>
                  <a:rPr lang="zh-CN" altLang="en-US" sz="2800" dirty="0" smtClean="0">
                    <a:solidFill>
                      <a:srgbClr val="FF0000"/>
                    </a:solidFill>
                  </a:rPr>
                  <a:t>反相器</a:t>
                </a:r>
                <a:r>
                  <a:rPr lang="zh-CN" altLang="en-US" sz="2800" dirty="0" smtClean="0"/>
                  <a:t>（</a:t>
                </a:r>
                <a:r>
                  <a:rPr lang="en-US" altLang="zh-CN" sz="2800" dirty="0" smtClean="0"/>
                  <a:t>Inverter</a:t>
                </a:r>
                <a:r>
                  <a:rPr lang="zh-CN" altLang="en-US" sz="2800" dirty="0" smtClean="0"/>
                  <a:t>）</a:t>
                </a:r>
                <a:endParaRPr lang="en-US" altLang="zh-CN" sz="2800" dirty="0" smtClean="0"/>
              </a:p>
              <a:p>
                <a:endParaRPr lang="en-US" altLang="zh-CN" sz="1050" dirty="0" smtClean="0">
                  <a:solidFill>
                    <a:srgbClr val="FF0000"/>
                  </a:solidFill>
                </a:endParaRPr>
              </a:p>
              <a:p>
                <a:r>
                  <a:rPr lang="zh-CN" altLang="en-US" sz="2800" dirty="0" smtClean="0">
                    <a:solidFill>
                      <a:schemeClr val="tx1"/>
                    </a:solidFill>
                  </a:rPr>
                  <a:t>无论</a:t>
                </a:r>
                <a14:m>
                  <m:oMath xmlns:m="http://schemas.openxmlformats.org/officeDocument/2006/math">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a:rPr>
                          <m:t>𝑣</m:t>
                        </m:r>
                      </m:e>
                      <m:sub>
                        <m:r>
                          <a:rPr lang="en-US" altLang="zh-CN" sz="2800" i="1">
                            <a:solidFill>
                              <a:schemeClr val="tx1"/>
                            </a:solidFill>
                            <a:latin typeface="Cambria Math"/>
                          </a:rPr>
                          <m:t>1</m:t>
                        </m:r>
                      </m:sub>
                    </m:sSub>
                  </m:oMath>
                </a14:m>
                <a:r>
                  <a:rPr lang="zh-CN" altLang="en-US" sz="2800" dirty="0" smtClean="0">
                    <a:solidFill>
                      <a:schemeClr val="tx1"/>
                    </a:solidFill>
                  </a:rPr>
                  <a:t>是高电平还是低电平，</a:t>
                </a:r>
                <a:r>
                  <a:rPr lang="en-US" altLang="zh-CN" sz="2800" dirty="0">
                    <a:solidFill>
                      <a:schemeClr val="tx1"/>
                    </a:solidFill>
                  </a:rPr>
                  <a:t/>
                </a:r>
                <a14:m>
                  <m:oMath xmlns:m="http://schemas.openxmlformats.org/officeDocument/2006/math">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a:rPr>
                          <m:t>𝑇</m:t>
                        </m:r>
                      </m:e>
                      <m:sub>
                        <m:r>
                          <a:rPr lang="en-US" altLang="zh-CN" sz="2800" i="1">
                            <a:solidFill>
                              <a:schemeClr val="tx1"/>
                            </a:solidFill>
                            <a:latin typeface="Cambria Math"/>
                          </a:rPr>
                          <m:t>1</m:t>
                        </m:r>
                      </m:sub>
                    </m:sSub>
                  </m:oMath>
                </a14:m>
                <a:r>
                  <a:rPr lang="en-US" altLang="zh-CN" sz="2800" dirty="0">
                    <a:solidFill>
                      <a:schemeClr val="tx1"/>
                    </a:solidFill>
                  </a:rPr>
                  <a:t/>
                </a:r>
                <a:r>
                  <a:rPr lang="zh-CN" altLang="en-US" sz="2800" dirty="0" smtClean="0">
                    <a:solidFill>
                      <a:schemeClr val="tx1"/>
                    </a:solidFill>
                  </a:rPr>
                  <a:t>和</a:t>
                </a:r>
                <a14:m>
                  <m:oMath xmlns:m="http://schemas.openxmlformats.org/officeDocument/2006/math">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a:rPr>
                          <m:t>𝑇</m:t>
                        </m:r>
                      </m:e>
                      <m:sub>
                        <m:r>
                          <a:rPr lang="en-US" altLang="zh-CN" sz="2800" i="1">
                            <a:solidFill>
                              <a:schemeClr val="tx1"/>
                            </a:solidFill>
                            <a:latin typeface="Cambria Math"/>
                          </a:rPr>
                          <m:t>2</m:t>
                        </m:r>
                      </m:sub>
                    </m:sSub>
                  </m:oMath>
                </a14:m>
                <a:r>
                  <a:rPr lang="zh-CN" altLang="en-US" sz="2800" dirty="0" smtClean="0">
                    <a:solidFill>
                      <a:schemeClr val="tx1"/>
                    </a:solidFill>
                  </a:rPr>
                  <a:t>总是工作在一个导通而另一个截止的状态，</a:t>
                </a:r>
                <a:r>
                  <a:rPr lang="zh-CN" altLang="en-US" sz="2800" dirty="0" smtClean="0"/>
                  <a:t>即</a:t>
                </a:r>
                <a:r>
                  <a:rPr lang="zh-CN" altLang="en-US" sz="2800" dirty="0" smtClean="0">
                    <a:solidFill>
                      <a:srgbClr val="FF0000"/>
                    </a:solidFill>
                  </a:rPr>
                  <a:t>互补状态</a:t>
                </a:r>
                <a:endParaRPr lang="en-US" altLang="zh-CN" sz="2800" dirty="0" smtClean="0">
                  <a:solidFill>
                    <a:srgbClr val="FF0000"/>
                  </a:solidFill>
                </a:endParaRPr>
              </a:p>
              <a:p>
                <a:endParaRPr lang="en-US" altLang="zh-CN" sz="1050" dirty="0" smtClean="0">
                  <a:solidFill>
                    <a:srgbClr val="FF0000"/>
                  </a:solidFill>
                </a:endParaRPr>
              </a:p>
              <a:p>
                <a:r>
                  <a:rPr lang="zh-CN" altLang="en-US" sz="2800" dirty="0"/>
                  <a:t>互补对称</a:t>
                </a:r>
                <a:r>
                  <a:rPr lang="zh-CN" altLang="en-US" sz="2800" dirty="0" smtClean="0"/>
                  <a:t>式金属</a:t>
                </a:r>
                <a:r>
                  <a:rPr lang="en-US" altLang="zh-CN" sz="2800" dirty="0" smtClean="0"/>
                  <a:t>-</a:t>
                </a:r>
                <a:r>
                  <a:rPr lang="zh-CN" altLang="en-US" sz="2800" dirty="0" smtClean="0"/>
                  <a:t>氧化物</a:t>
                </a:r>
                <a:r>
                  <a:rPr lang="en-US" altLang="zh-CN" sz="2800" dirty="0" smtClean="0"/>
                  <a:t>-</a:t>
                </a:r>
                <a:r>
                  <a:rPr lang="zh-CN" altLang="en-US" sz="2800" dirty="0" smtClean="0"/>
                  <a:t>半导体电路</a:t>
                </a:r>
                <a:endParaRPr lang="en-US" altLang="zh-CN" sz="2800" dirty="0" smtClean="0"/>
              </a:p>
              <a:p>
                <a:pPr marL="0" indent="0">
                  <a:buNone/>
                </a:pPr>
                <a:r>
                  <a:rPr lang="zh-CN" altLang="en-US" sz="2800" dirty="0" smtClean="0"/>
                  <a:t>（</a:t>
                </a:r>
                <a:r>
                  <a:rPr lang="en-US" altLang="zh-CN" sz="2800" dirty="0" smtClean="0"/>
                  <a:t>Complementary-Symmetry Metal-Oxide-Semiconductor Circuit</a:t>
                </a:r>
                <a:r>
                  <a:rPr lang="zh-CN" altLang="en-US" sz="2800" dirty="0" smtClean="0"/>
                  <a:t>，简称</a:t>
                </a:r>
                <a:r>
                  <a:rPr lang="en-US" altLang="zh-CN" sz="2800" dirty="0" smtClean="0"/>
                  <a:t>CMOS</a:t>
                </a:r>
                <a:r>
                  <a:rPr lang="zh-CN" altLang="en-US" sz="2800" dirty="0" smtClean="0"/>
                  <a:t>电路）</a:t>
                </a:r>
                <a:endParaRPr lang="en-US" altLang="zh-CN" sz="2800" dirty="0" smtClean="0"/>
              </a:p>
            </p:txBody>
          </p:sp>
        </mc:Choice>
        <mc:Fallback>
          <p:sp>
            <p:nvSpPr>
              <p:cNvPr id="4" name="内容占位符 3"/>
              <p:cNvSpPr>
                <a:spLocks noGrp="1" noRot="1" noChangeAspect="1" noMove="1" noResize="1" noEditPoints="1" noAdjustHandles="1" noChangeArrowheads="1" noChangeShapeType="1" noTextEdit="1"/>
              </p:cNvSpPr>
              <p:nvPr>
                <p:ph idx="1"/>
              </p:nvPr>
            </p:nvSpPr>
            <p:spPr>
              <a:xfrm>
                <a:off x="395536" y="1772816"/>
                <a:ext cx="8229600" cy="4896544"/>
              </a:xfrm>
              <a:blipFill rotWithShape="1">
                <a:blip r:embed="rId3"/>
                <a:stretch>
                  <a:fillRect l="-1556" t="-7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357821981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CMOS</a:t>
            </a:r>
            <a:r>
              <a:rPr lang="zh-CN" altLang="en-US" dirty="0"/>
              <a:t>门电路</a:t>
            </a:r>
            <a:endParaRPr lang="en-US" altLang="zh-CN" dirty="0"/>
          </a:p>
        </p:txBody>
      </p:sp>
      <p:sp>
        <p:nvSpPr>
          <p:cNvPr id="4" name="内容占位符 3"/>
          <p:cNvSpPr>
            <a:spLocks noGrp="1"/>
          </p:cNvSpPr>
          <p:nvPr>
            <p:ph idx="1"/>
          </p:nvPr>
        </p:nvSpPr>
        <p:spPr/>
        <p:txBody>
          <a:bodyPr/>
          <a:lstStyle/>
          <a:p>
            <a:r>
              <a:rPr lang="en-US" altLang="zh-CN" dirty="0" smtClean="0"/>
              <a:t>MOS</a:t>
            </a:r>
            <a:r>
              <a:rPr lang="zh-CN" altLang="en-US" dirty="0" smtClean="0"/>
              <a:t>管</a:t>
            </a:r>
            <a:endParaRPr lang="en-US" altLang="zh-CN" dirty="0" smtClean="0"/>
          </a:p>
          <a:p>
            <a:r>
              <a:rPr lang="en-US" altLang="zh-CN" dirty="0" smtClean="0"/>
              <a:t>CMOS</a:t>
            </a:r>
            <a:r>
              <a:rPr lang="zh-CN" altLang="en-US" dirty="0" smtClean="0"/>
              <a:t>反相器</a:t>
            </a:r>
            <a:endParaRPr lang="en-US" altLang="zh-CN" dirty="0" smtClean="0"/>
          </a:p>
          <a:p>
            <a:r>
              <a:rPr lang="zh-CN" altLang="en-US" b="1" dirty="0" smtClean="0"/>
              <a:t>其他类型的</a:t>
            </a:r>
            <a:r>
              <a:rPr lang="en-US" altLang="zh-CN" b="1" dirty="0" smtClean="0"/>
              <a:t>CMOS</a:t>
            </a:r>
            <a:r>
              <a:rPr lang="zh-CN" altLang="en-US" b="1" dirty="0" smtClean="0"/>
              <a:t>门电路</a:t>
            </a:r>
            <a:endParaRPr lang="en-US" altLang="zh-CN" b="1" dirty="0" smtClean="0"/>
          </a:p>
          <a:p>
            <a:pPr marL="0" indent="0">
              <a:buNone/>
            </a:pPr>
            <a:endParaRPr lang="en-US" altLang="zh-CN" dirty="0" smtClean="0"/>
          </a:p>
        </p:txBody>
      </p:sp>
    </p:spTree>
    <p:extLst>
      <p:ext uri="{BB962C8B-B14F-4D97-AF65-F5344CB8AC3E}">
        <p14:creationId xmlns="" xmlns:p14="http://schemas.microsoft.com/office/powerpoint/2010/main" val="400858604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004048" y="2996952"/>
            <a:ext cx="3744416" cy="3263092"/>
          </a:xfrm>
          <a:prstGeom prst="rect">
            <a:avLst/>
          </a:prstGeom>
          <a:noFill/>
          <a:extLst>
            <a:ext uri="{909E8E84-426E-40DD-AFC4-6F175D3DCCD1}">
              <a14:hiddenFill xmlns="" xmlns:a14="http://schemas.microsoft.com/office/drawing/2010/main">
                <a:solidFill>
                  <a:srgbClr val="FFFFFF"/>
                </a:solidFill>
              </a14:hiddenFill>
            </a:ext>
          </a:extLst>
        </p:spPr>
      </p:pic>
      <p:sp>
        <p:nvSpPr>
          <p:cNvPr id="3" name="标题 2"/>
          <p:cNvSpPr>
            <a:spLocks noGrp="1"/>
          </p:cNvSpPr>
          <p:nvPr>
            <p:ph type="title"/>
          </p:nvPr>
        </p:nvSpPr>
        <p:spPr/>
        <p:txBody>
          <a:bodyPr/>
          <a:lstStyle/>
          <a:p>
            <a:r>
              <a:rPr lang="zh-CN" altLang="en-US" dirty="0"/>
              <a:t>其他类型的</a:t>
            </a:r>
            <a:r>
              <a:rPr lang="en-US" altLang="zh-CN" dirty="0"/>
              <a:t>CMOS</a:t>
            </a:r>
            <a:r>
              <a:rPr lang="zh-CN" altLang="en-US" dirty="0"/>
              <a:t>门电路</a:t>
            </a:r>
            <a:endParaRPr lang="en-US" altLang="zh-CN" dirty="0"/>
          </a:p>
        </p:txBody>
      </p:sp>
      <p:sp>
        <p:nvSpPr>
          <p:cNvPr id="4" name="内容占位符 3"/>
          <p:cNvSpPr>
            <a:spLocks noGrp="1"/>
          </p:cNvSpPr>
          <p:nvPr>
            <p:ph idx="1"/>
          </p:nvPr>
        </p:nvSpPr>
        <p:spPr>
          <a:xfrm>
            <a:off x="351562" y="1571612"/>
            <a:ext cx="8435280" cy="4569371"/>
          </a:xfrm>
        </p:spPr>
        <p:txBody>
          <a:bodyPr/>
          <a:lstStyle/>
          <a:p>
            <a:r>
              <a:rPr lang="zh-CN" altLang="en-US" dirty="0" smtClean="0"/>
              <a:t>其他</a:t>
            </a:r>
            <a:r>
              <a:rPr lang="zh-CN" altLang="en-US" dirty="0" smtClean="0">
                <a:solidFill>
                  <a:srgbClr val="FF0000"/>
                </a:solidFill>
              </a:rPr>
              <a:t>逻辑功能</a:t>
            </a:r>
            <a:r>
              <a:rPr lang="zh-CN" altLang="en-US" dirty="0" smtClean="0"/>
              <a:t>的</a:t>
            </a:r>
            <a:r>
              <a:rPr lang="en-US" altLang="zh-CN" dirty="0" smtClean="0"/>
              <a:t>CMOS</a:t>
            </a:r>
            <a:r>
              <a:rPr lang="zh-CN" altLang="en-US" dirty="0" smtClean="0"/>
              <a:t>门电路</a:t>
            </a:r>
            <a:endParaRPr lang="en-US" altLang="zh-CN" dirty="0" smtClean="0"/>
          </a:p>
          <a:p>
            <a:pPr lvl="1"/>
            <a:r>
              <a:rPr lang="en-US" altLang="zh-CN" b="1" dirty="0" smtClean="0">
                <a:latin typeface="华文楷体" panose="02010600040101010101" pitchFamily="2" charset="-122"/>
                <a:ea typeface="华文楷体" panose="02010600040101010101" pitchFamily="2" charset="-122"/>
              </a:rPr>
              <a:t>CMOS</a:t>
            </a:r>
            <a:r>
              <a:rPr lang="zh-CN" altLang="en-US" b="1" dirty="0" smtClean="0">
                <a:latin typeface="华文楷体" panose="02010600040101010101" pitchFamily="2" charset="-122"/>
                <a:ea typeface="华文楷体" panose="02010600040101010101" pitchFamily="2" charset="-122"/>
              </a:rPr>
              <a:t>与非门</a:t>
            </a:r>
            <a:endParaRPr lang="en-US" altLang="zh-CN" b="1" dirty="0" smtClean="0">
              <a:latin typeface="华文楷体" panose="02010600040101010101" pitchFamily="2" charset="-122"/>
              <a:ea typeface="华文楷体" panose="02010600040101010101" pitchFamily="2" charset="-122"/>
            </a:endParaRPr>
          </a:p>
          <a:p>
            <a:pPr lvl="2"/>
            <a:r>
              <a:rPr lang="en-US" altLang="zh-CN" sz="2000" dirty="0" smtClean="0"/>
              <a:t>T</a:t>
            </a:r>
            <a:r>
              <a:rPr lang="en-US" altLang="zh-CN" sz="2000" baseline="-25000" dirty="0" smtClean="0"/>
              <a:t>1</a:t>
            </a:r>
            <a:r>
              <a:rPr lang="zh-CN" altLang="en-US" sz="2000" dirty="0"/>
              <a:t>、 </a:t>
            </a:r>
            <a:r>
              <a:rPr lang="en-US" altLang="zh-CN" sz="2000" dirty="0"/>
              <a:t>T</a:t>
            </a:r>
            <a:r>
              <a:rPr lang="en-US" altLang="zh-CN" sz="2000" baseline="-25000" dirty="0"/>
              <a:t>3</a:t>
            </a:r>
            <a:r>
              <a:rPr lang="zh-CN" altLang="en-US" sz="2000" dirty="0"/>
              <a:t>为两个串联的</a:t>
            </a:r>
            <a:r>
              <a:rPr lang="en-US" altLang="zh-CN" sz="2000" dirty="0"/>
              <a:t>PMOS</a:t>
            </a:r>
            <a:r>
              <a:rPr lang="zh-CN" altLang="en-US" sz="2000" dirty="0" smtClean="0"/>
              <a:t>，</a:t>
            </a:r>
            <a:r>
              <a:rPr lang="en-US" altLang="zh-CN" sz="2000" dirty="0" smtClean="0"/>
              <a:t>T</a:t>
            </a:r>
            <a:r>
              <a:rPr lang="en-US" altLang="zh-CN" sz="2000" baseline="-25000" dirty="0" smtClean="0"/>
              <a:t>2</a:t>
            </a:r>
            <a:r>
              <a:rPr lang="zh-CN" altLang="en-US" sz="2000" dirty="0"/>
              <a:t>、 </a:t>
            </a:r>
            <a:r>
              <a:rPr lang="en-US" altLang="zh-CN" sz="2000" dirty="0"/>
              <a:t>T</a:t>
            </a:r>
            <a:r>
              <a:rPr lang="en-US" altLang="zh-CN" sz="2000" baseline="-25000" dirty="0"/>
              <a:t>4</a:t>
            </a:r>
            <a:r>
              <a:rPr lang="zh-CN" altLang="en-US" sz="2000" dirty="0"/>
              <a:t>为两个并联的</a:t>
            </a:r>
            <a:r>
              <a:rPr lang="en-US" altLang="zh-CN" sz="2000" dirty="0" smtClean="0"/>
              <a:t>NMOS</a:t>
            </a:r>
          </a:p>
          <a:p>
            <a:pPr marL="457200" lvl="1" indent="0">
              <a:buNone/>
            </a:pPr>
            <a:endParaRPr lang="en-US" altLang="zh-CN" sz="1000" dirty="0" smtClean="0"/>
          </a:p>
          <a:p>
            <a:pPr lvl="1"/>
            <a:r>
              <a:rPr lang="en-US" altLang="zh-CN" sz="2000" dirty="0" smtClean="0"/>
              <a:t>A</a:t>
            </a:r>
            <a:r>
              <a:rPr lang="zh-CN" altLang="en-US" sz="2000" dirty="0"/>
              <a:t>、</a:t>
            </a:r>
            <a:r>
              <a:rPr lang="en-US" altLang="zh-CN" sz="2000" dirty="0"/>
              <a:t>B</a:t>
            </a:r>
            <a:r>
              <a:rPr lang="zh-CN" altLang="en-US" sz="2000" dirty="0"/>
              <a:t>有一个</a:t>
            </a:r>
            <a:r>
              <a:rPr lang="zh-CN" altLang="en-US" sz="2000" dirty="0" smtClean="0"/>
              <a:t>为</a:t>
            </a:r>
            <a:r>
              <a:rPr lang="en-US" altLang="zh-CN" sz="2000" dirty="0" smtClean="0"/>
              <a:t>0</a:t>
            </a:r>
            <a:r>
              <a:rPr lang="zh-CN" altLang="en-US" sz="2000" dirty="0" smtClean="0"/>
              <a:t>时</a:t>
            </a:r>
            <a:r>
              <a:rPr lang="zh-CN" altLang="en-US" sz="2000" dirty="0"/>
              <a:t>，</a:t>
            </a:r>
            <a:r>
              <a:rPr lang="en-US" altLang="zh-CN" sz="2000" dirty="0"/>
              <a:t>T</a:t>
            </a:r>
            <a:r>
              <a:rPr lang="en-US" altLang="zh-CN" sz="2000" baseline="-25000" dirty="0"/>
              <a:t>2</a:t>
            </a:r>
            <a:r>
              <a:rPr lang="zh-CN" altLang="en-US" sz="2000" dirty="0"/>
              <a:t>、 </a:t>
            </a:r>
            <a:r>
              <a:rPr lang="en-US" altLang="zh-CN" sz="2000" dirty="0"/>
              <a:t>T</a:t>
            </a:r>
            <a:r>
              <a:rPr lang="en-US" altLang="zh-CN" sz="2000" baseline="-25000" dirty="0"/>
              <a:t>4</a:t>
            </a:r>
            <a:r>
              <a:rPr lang="zh-CN" altLang="en-US" sz="2000" dirty="0" smtClean="0"/>
              <a:t>至少</a:t>
            </a:r>
            <a:endParaRPr lang="en-US" altLang="zh-CN" sz="2000" dirty="0" smtClean="0"/>
          </a:p>
          <a:p>
            <a:pPr marL="457200" lvl="1" indent="0">
              <a:buNone/>
            </a:pPr>
            <a:r>
              <a:rPr lang="zh-CN" altLang="en-US" sz="2000" dirty="0" smtClean="0"/>
              <a:t>有</a:t>
            </a:r>
            <a:r>
              <a:rPr lang="zh-CN" altLang="en-US" sz="2000" dirty="0"/>
              <a:t>一个截止， </a:t>
            </a:r>
            <a:r>
              <a:rPr lang="en-US" altLang="zh-CN" sz="2000" dirty="0"/>
              <a:t>T</a:t>
            </a:r>
            <a:r>
              <a:rPr lang="en-US" altLang="zh-CN" sz="2000" baseline="-25000" dirty="0"/>
              <a:t>1</a:t>
            </a:r>
            <a:r>
              <a:rPr lang="zh-CN" altLang="en-US" sz="2000" dirty="0"/>
              <a:t>、 </a:t>
            </a:r>
            <a:r>
              <a:rPr lang="en-US" altLang="zh-CN" sz="2000" dirty="0"/>
              <a:t>T</a:t>
            </a:r>
            <a:r>
              <a:rPr lang="en-US" altLang="zh-CN" sz="2000" baseline="-25000" dirty="0"/>
              <a:t>3</a:t>
            </a:r>
            <a:r>
              <a:rPr lang="zh-CN" altLang="en-US" sz="2000" dirty="0"/>
              <a:t>至少有一个</a:t>
            </a:r>
            <a:r>
              <a:rPr lang="zh-CN" altLang="en-US" sz="2000" dirty="0" smtClean="0"/>
              <a:t>导</a:t>
            </a:r>
            <a:endParaRPr lang="en-US" altLang="zh-CN" sz="2000" dirty="0" smtClean="0"/>
          </a:p>
          <a:p>
            <a:pPr marL="457200" lvl="1" indent="0">
              <a:buNone/>
            </a:pPr>
            <a:r>
              <a:rPr lang="zh-CN" altLang="en-US" sz="2000" dirty="0" smtClean="0"/>
              <a:t>通</a:t>
            </a:r>
            <a:r>
              <a:rPr lang="zh-CN" altLang="en-US" sz="2000" dirty="0"/>
              <a:t>，故输出为高电平，</a:t>
            </a:r>
            <a:r>
              <a:rPr lang="en-US" altLang="zh-CN" sz="2000" dirty="0"/>
              <a:t>Y</a:t>
            </a:r>
            <a:r>
              <a:rPr lang="zh-CN" altLang="en-US" sz="2000" dirty="0"/>
              <a:t>＝</a:t>
            </a:r>
            <a:r>
              <a:rPr lang="en-US" altLang="zh-CN" sz="2000" dirty="0" smtClean="0"/>
              <a:t>1</a:t>
            </a:r>
          </a:p>
          <a:p>
            <a:pPr marL="457200" lvl="1" indent="0">
              <a:buNone/>
            </a:pPr>
            <a:endParaRPr lang="en-US" altLang="zh-CN" sz="1000" baseline="-25000" dirty="0"/>
          </a:p>
          <a:p>
            <a:pPr lvl="1"/>
            <a:r>
              <a:rPr lang="en-US" altLang="zh-CN" sz="2000" dirty="0" smtClean="0"/>
              <a:t>A</a:t>
            </a:r>
            <a:r>
              <a:rPr lang="zh-CN" altLang="en-US" sz="2000" dirty="0"/>
              <a:t>、</a:t>
            </a:r>
            <a:r>
              <a:rPr lang="en-US" altLang="zh-CN" sz="2000" dirty="0"/>
              <a:t>B</a:t>
            </a:r>
            <a:r>
              <a:rPr lang="zh-CN" altLang="en-US" sz="2000" dirty="0"/>
              <a:t>同时</a:t>
            </a:r>
            <a:r>
              <a:rPr lang="zh-CN" altLang="en-US" sz="2000" dirty="0" smtClean="0"/>
              <a:t>为</a:t>
            </a:r>
            <a:r>
              <a:rPr lang="en-US" altLang="zh-CN" sz="2000" dirty="0" smtClean="0"/>
              <a:t>1</a:t>
            </a:r>
            <a:r>
              <a:rPr lang="zh-CN" altLang="en-US" sz="2000" dirty="0" smtClean="0"/>
              <a:t>时</a:t>
            </a:r>
            <a:r>
              <a:rPr lang="zh-CN" altLang="en-US" sz="2000" dirty="0"/>
              <a:t>，</a:t>
            </a:r>
            <a:r>
              <a:rPr lang="en-US" altLang="zh-CN" sz="2000" dirty="0"/>
              <a:t>T</a:t>
            </a:r>
            <a:r>
              <a:rPr lang="en-US" altLang="zh-CN" sz="2000" baseline="-25000" dirty="0"/>
              <a:t>2</a:t>
            </a:r>
            <a:r>
              <a:rPr lang="zh-CN" altLang="en-US" sz="2000" dirty="0"/>
              <a:t>、 </a:t>
            </a:r>
            <a:r>
              <a:rPr lang="en-US" altLang="zh-CN" sz="2000" dirty="0" smtClean="0"/>
              <a:t>T</a:t>
            </a:r>
            <a:r>
              <a:rPr lang="en-US" altLang="zh-CN" sz="2000" baseline="-25000" dirty="0" smtClean="0"/>
              <a:t>4</a:t>
            </a:r>
          </a:p>
          <a:p>
            <a:pPr marL="457200" lvl="1" indent="0">
              <a:buNone/>
            </a:pPr>
            <a:r>
              <a:rPr lang="zh-CN" altLang="en-US" sz="2000" dirty="0" smtClean="0"/>
              <a:t>同时</a:t>
            </a:r>
            <a:r>
              <a:rPr lang="zh-CN" altLang="en-US" sz="2000" dirty="0"/>
              <a:t>导通， </a:t>
            </a:r>
            <a:r>
              <a:rPr lang="en-US" altLang="zh-CN" sz="2000" dirty="0"/>
              <a:t>T</a:t>
            </a:r>
            <a:r>
              <a:rPr lang="en-US" altLang="zh-CN" sz="2000" baseline="-25000" dirty="0"/>
              <a:t>1</a:t>
            </a:r>
            <a:r>
              <a:rPr lang="zh-CN" altLang="en-US" sz="2000" dirty="0"/>
              <a:t>、 </a:t>
            </a:r>
            <a:r>
              <a:rPr lang="en-US" altLang="zh-CN" sz="2000" dirty="0"/>
              <a:t>T</a:t>
            </a:r>
            <a:r>
              <a:rPr lang="en-US" altLang="zh-CN" sz="2000" baseline="-25000" dirty="0"/>
              <a:t>3</a:t>
            </a:r>
            <a:r>
              <a:rPr lang="zh-CN" altLang="en-US" sz="2000" dirty="0"/>
              <a:t>同时截止</a:t>
            </a:r>
            <a:r>
              <a:rPr lang="zh-CN" altLang="en-US" sz="2000" dirty="0" smtClean="0"/>
              <a:t>，</a:t>
            </a:r>
            <a:endParaRPr lang="en-US" altLang="zh-CN" sz="2000" dirty="0" smtClean="0"/>
          </a:p>
          <a:p>
            <a:pPr marL="457200" lvl="1" indent="0">
              <a:buNone/>
            </a:pPr>
            <a:r>
              <a:rPr lang="zh-CN" altLang="en-US" sz="2000" dirty="0" smtClean="0"/>
              <a:t>故</a:t>
            </a:r>
            <a:r>
              <a:rPr lang="zh-CN" altLang="en-US" sz="2000" dirty="0"/>
              <a:t>输出</a:t>
            </a:r>
            <a:r>
              <a:rPr lang="zh-CN" altLang="en-US" sz="2000" dirty="0" smtClean="0"/>
              <a:t>为低电平</a:t>
            </a:r>
            <a:r>
              <a:rPr lang="zh-CN" altLang="en-US" sz="2000" dirty="0"/>
              <a:t>，</a:t>
            </a:r>
            <a:r>
              <a:rPr lang="en-US" altLang="zh-CN" sz="2000" dirty="0"/>
              <a:t>Y</a:t>
            </a:r>
            <a:r>
              <a:rPr lang="zh-CN" altLang="en-US" sz="2000" dirty="0" smtClean="0"/>
              <a:t>＝</a:t>
            </a:r>
            <a:r>
              <a:rPr lang="en-US" altLang="zh-CN" sz="2000" dirty="0" smtClean="0"/>
              <a:t>0</a:t>
            </a:r>
            <a:endParaRPr lang="en-US" altLang="zh-CN" sz="2000" baseline="-25000" dirty="0"/>
          </a:p>
          <a:p>
            <a:pPr lvl="1"/>
            <a:endParaRPr lang="en-US" altLang="zh-CN" sz="2400" dirty="0"/>
          </a:p>
        </p:txBody>
      </p:sp>
    </p:spTree>
    <p:extLst>
      <p:ext uri="{BB962C8B-B14F-4D97-AF65-F5344CB8AC3E}">
        <p14:creationId xmlns="" xmlns:p14="http://schemas.microsoft.com/office/powerpoint/2010/main" val="292956796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796136" y="3077355"/>
            <a:ext cx="3240608" cy="3366544"/>
          </a:xfrm>
          <a:prstGeom prst="rect">
            <a:avLst/>
          </a:prstGeom>
          <a:noFill/>
          <a:extLst>
            <a:ext uri="{909E8E84-426E-40DD-AFC4-6F175D3DCCD1}">
              <a14:hiddenFill xmlns="" xmlns:a14="http://schemas.microsoft.com/office/drawing/2010/main">
                <a:solidFill>
                  <a:srgbClr val="FFFFFF"/>
                </a:solidFill>
              </a14:hiddenFill>
            </a:ext>
          </a:extLst>
        </p:spPr>
      </p:pic>
      <p:sp>
        <p:nvSpPr>
          <p:cNvPr id="3" name="标题 2"/>
          <p:cNvSpPr>
            <a:spLocks noGrp="1"/>
          </p:cNvSpPr>
          <p:nvPr>
            <p:ph type="title"/>
          </p:nvPr>
        </p:nvSpPr>
        <p:spPr/>
        <p:txBody>
          <a:bodyPr/>
          <a:lstStyle/>
          <a:p>
            <a:r>
              <a:rPr lang="zh-CN" altLang="en-US" dirty="0"/>
              <a:t>其他类型的</a:t>
            </a:r>
            <a:r>
              <a:rPr lang="en-US" altLang="zh-CN" dirty="0"/>
              <a:t>CMOS</a:t>
            </a:r>
            <a:r>
              <a:rPr lang="zh-CN" altLang="en-US" dirty="0"/>
              <a:t>门电路</a:t>
            </a:r>
            <a:endParaRPr lang="en-US" altLang="zh-CN" dirty="0"/>
          </a:p>
        </p:txBody>
      </p:sp>
      <p:sp>
        <p:nvSpPr>
          <p:cNvPr id="4" name="内容占位符 3"/>
          <p:cNvSpPr>
            <a:spLocks noGrp="1"/>
          </p:cNvSpPr>
          <p:nvPr>
            <p:ph idx="1"/>
          </p:nvPr>
        </p:nvSpPr>
        <p:spPr>
          <a:xfrm>
            <a:off x="457200" y="1556792"/>
            <a:ext cx="8435280" cy="4569371"/>
          </a:xfrm>
        </p:spPr>
        <p:txBody>
          <a:bodyPr/>
          <a:lstStyle/>
          <a:p>
            <a:r>
              <a:rPr lang="zh-CN" altLang="en-US" dirty="0" smtClean="0"/>
              <a:t>其他</a:t>
            </a:r>
            <a:r>
              <a:rPr lang="zh-CN" altLang="en-US" dirty="0" smtClean="0">
                <a:solidFill>
                  <a:srgbClr val="FF0000"/>
                </a:solidFill>
              </a:rPr>
              <a:t>逻辑功能</a:t>
            </a:r>
            <a:r>
              <a:rPr lang="zh-CN" altLang="en-US" dirty="0" smtClean="0"/>
              <a:t>的</a:t>
            </a:r>
            <a:r>
              <a:rPr lang="en-US" altLang="zh-CN" dirty="0" smtClean="0"/>
              <a:t>CMOS</a:t>
            </a:r>
            <a:r>
              <a:rPr lang="zh-CN" altLang="en-US" dirty="0" smtClean="0"/>
              <a:t>门电路</a:t>
            </a:r>
            <a:endParaRPr lang="en-US" altLang="zh-CN" dirty="0" smtClean="0"/>
          </a:p>
          <a:p>
            <a:pPr lvl="1"/>
            <a:r>
              <a:rPr lang="en-US" altLang="zh-CN" b="1" dirty="0" smtClean="0">
                <a:latin typeface="华文楷体" panose="02010600040101010101" pitchFamily="2" charset="-122"/>
                <a:ea typeface="华文楷体" panose="02010600040101010101" pitchFamily="2" charset="-122"/>
              </a:rPr>
              <a:t>CMOS</a:t>
            </a:r>
            <a:r>
              <a:rPr lang="zh-CN" altLang="en-US" b="1" dirty="0">
                <a:latin typeface="华文楷体" panose="02010600040101010101" pitchFamily="2" charset="-122"/>
                <a:ea typeface="华文楷体" panose="02010600040101010101" pitchFamily="2" charset="-122"/>
              </a:rPr>
              <a:t>或</a:t>
            </a:r>
            <a:r>
              <a:rPr lang="zh-CN" altLang="en-US" b="1" dirty="0" smtClean="0">
                <a:latin typeface="华文楷体" panose="02010600040101010101" pitchFamily="2" charset="-122"/>
                <a:ea typeface="华文楷体" panose="02010600040101010101" pitchFamily="2" charset="-122"/>
              </a:rPr>
              <a:t>非门</a:t>
            </a:r>
            <a:endParaRPr lang="en-US" altLang="zh-CN" b="1" dirty="0" smtClean="0">
              <a:latin typeface="华文楷体" panose="02010600040101010101" pitchFamily="2" charset="-122"/>
              <a:ea typeface="华文楷体" panose="02010600040101010101" pitchFamily="2" charset="-122"/>
            </a:endParaRPr>
          </a:p>
          <a:p>
            <a:pPr lvl="2"/>
            <a:r>
              <a:rPr lang="en-US" altLang="zh-CN" sz="2000" dirty="0" smtClean="0"/>
              <a:t>T</a:t>
            </a:r>
            <a:r>
              <a:rPr lang="en-US" altLang="zh-CN" sz="2000" baseline="-25000" dirty="0" smtClean="0"/>
              <a:t>1</a:t>
            </a:r>
            <a:r>
              <a:rPr lang="zh-CN" altLang="en-US" sz="2000" dirty="0"/>
              <a:t>、 </a:t>
            </a:r>
            <a:r>
              <a:rPr lang="en-US" altLang="zh-CN" sz="2000" dirty="0"/>
              <a:t>T</a:t>
            </a:r>
            <a:r>
              <a:rPr lang="en-US" altLang="zh-CN" sz="2000" baseline="-25000" dirty="0"/>
              <a:t>3</a:t>
            </a:r>
            <a:r>
              <a:rPr lang="zh-CN" altLang="en-US" sz="2000" dirty="0"/>
              <a:t>为两</a:t>
            </a:r>
            <a:r>
              <a:rPr lang="zh-CN" altLang="en-US" sz="2000" dirty="0" smtClean="0"/>
              <a:t>个并联</a:t>
            </a:r>
            <a:r>
              <a:rPr lang="zh-CN" altLang="en-US" sz="2000" dirty="0"/>
              <a:t>的</a:t>
            </a:r>
            <a:r>
              <a:rPr lang="en-US" altLang="zh-CN" sz="2000" dirty="0"/>
              <a:t>PMOS</a:t>
            </a:r>
            <a:r>
              <a:rPr lang="zh-CN" altLang="en-US" sz="2000" dirty="0" smtClean="0"/>
              <a:t>，</a:t>
            </a:r>
            <a:r>
              <a:rPr lang="en-US" altLang="zh-CN" sz="2000" dirty="0" smtClean="0"/>
              <a:t>T</a:t>
            </a:r>
            <a:r>
              <a:rPr lang="en-US" altLang="zh-CN" sz="2000" baseline="-25000" dirty="0" smtClean="0"/>
              <a:t>2</a:t>
            </a:r>
            <a:r>
              <a:rPr lang="zh-CN" altLang="en-US" sz="2000" dirty="0"/>
              <a:t>、 </a:t>
            </a:r>
            <a:r>
              <a:rPr lang="en-US" altLang="zh-CN" sz="2000" dirty="0"/>
              <a:t>T</a:t>
            </a:r>
            <a:r>
              <a:rPr lang="en-US" altLang="zh-CN" sz="2000" baseline="-25000" dirty="0"/>
              <a:t>4</a:t>
            </a:r>
            <a:r>
              <a:rPr lang="zh-CN" altLang="en-US" sz="2000" dirty="0"/>
              <a:t>为两</a:t>
            </a:r>
            <a:r>
              <a:rPr lang="zh-CN" altLang="en-US" sz="2000" dirty="0" smtClean="0"/>
              <a:t>个串联</a:t>
            </a:r>
            <a:r>
              <a:rPr lang="zh-CN" altLang="en-US" sz="2000" dirty="0"/>
              <a:t>的</a:t>
            </a:r>
            <a:r>
              <a:rPr lang="en-US" altLang="zh-CN" sz="2000" dirty="0" smtClean="0"/>
              <a:t>NMOS</a:t>
            </a:r>
          </a:p>
          <a:p>
            <a:pPr lvl="2"/>
            <a:endParaRPr lang="en-US" altLang="zh-CN" sz="1000" dirty="0"/>
          </a:p>
          <a:p>
            <a:pPr lvl="1"/>
            <a:r>
              <a:rPr lang="en-US" altLang="zh-CN" sz="2000" dirty="0"/>
              <a:t>A</a:t>
            </a:r>
            <a:r>
              <a:rPr lang="zh-CN" altLang="en-US" sz="2000" dirty="0"/>
              <a:t>、</a:t>
            </a:r>
            <a:r>
              <a:rPr lang="en-US" altLang="zh-CN" sz="2000" dirty="0"/>
              <a:t>B</a:t>
            </a:r>
            <a:r>
              <a:rPr lang="zh-CN" altLang="en-US" sz="2000" dirty="0"/>
              <a:t>有一个</a:t>
            </a:r>
            <a:r>
              <a:rPr lang="zh-CN" altLang="en-US" sz="2000" dirty="0" smtClean="0"/>
              <a:t>为</a:t>
            </a:r>
            <a:r>
              <a:rPr lang="en-US" altLang="zh-CN" sz="2000" dirty="0" smtClean="0"/>
              <a:t>1</a:t>
            </a:r>
            <a:r>
              <a:rPr lang="zh-CN" altLang="en-US" sz="2000" dirty="0" smtClean="0"/>
              <a:t>时</a:t>
            </a:r>
            <a:r>
              <a:rPr lang="zh-CN" altLang="en-US" sz="2000" dirty="0"/>
              <a:t>，</a:t>
            </a:r>
            <a:r>
              <a:rPr lang="en-US" altLang="zh-CN" sz="2000" dirty="0"/>
              <a:t>T2</a:t>
            </a:r>
            <a:r>
              <a:rPr lang="zh-CN" altLang="en-US" sz="2000" dirty="0"/>
              <a:t>、 </a:t>
            </a:r>
            <a:r>
              <a:rPr lang="en-US" altLang="zh-CN" sz="2000" dirty="0"/>
              <a:t>T4</a:t>
            </a:r>
            <a:r>
              <a:rPr lang="zh-CN" altLang="en-US" sz="2000" dirty="0" smtClean="0"/>
              <a:t>至</a:t>
            </a:r>
            <a:endParaRPr lang="en-US" altLang="zh-CN" sz="2000" dirty="0" smtClean="0"/>
          </a:p>
          <a:p>
            <a:pPr marL="457200" lvl="1" indent="0">
              <a:buNone/>
            </a:pPr>
            <a:r>
              <a:rPr lang="zh-CN" altLang="en-US" sz="2000" dirty="0" smtClean="0"/>
              <a:t>少有</a:t>
            </a:r>
            <a:r>
              <a:rPr lang="zh-CN" altLang="en-US" sz="2000" dirty="0"/>
              <a:t>一个导通， </a:t>
            </a:r>
            <a:r>
              <a:rPr lang="en-US" altLang="zh-CN" sz="2000" dirty="0"/>
              <a:t>T1</a:t>
            </a:r>
            <a:r>
              <a:rPr lang="zh-CN" altLang="en-US" sz="2000" dirty="0"/>
              <a:t>、 </a:t>
            </a:r>
            <a:r>
              <a:rPr lang="en-US" altLang="zh-CN" sz="2000" dirty="0"/>
              <a:t>T3</a:t>
            </a:r>
            <a:r>
              <a:rPr lang="zh-CN" altLang="en-US" sz="2000" dirty="0"/>
              <a:t>至少</a:t>
            </a:r>
            <a:r>
              <a:rPr lang="zh-CN" altLang="en-US" sz="2000" dirty="0" smtClean="0"/>
              <a:t>有一</a:t>
            </a:r>
            <a:endParaRPr lang="en-US" altLang="zh-CN" sz="2000" dirty="0" smtClean="0"/>
          </a:p>
          <a:p>
            <a:pPr marL="457200" lvl="1" indent="0">
              <a:buNone/>
            </a:pPr>
            <a:r>
              <a:rPr lang="zh-CN" altLang="en-US" sz="2000" dirty="0" smtClean="0"/>
              <a:t>个</a:t>
            </a:r>
            <a:r>
              <a:rPr lang="zh-CN" altLang="en-US" sz="2000" dirty="0"/>
              <a:t>截止，故输出为低电平，</a:t>
            </a:r>
            <a:r>
              <a:rPr lang="en-US" altLang="zh-CN" sz="2000" dirty="0"/>
              <a:t>Y</a:t>
            </a:r>
            <a:r>
              <a:rPr lang="zh-CN" altLang="en-US" sz="2000" dirty="0"/>
              <a:t>＝</a:t>
            </a:r>
            <a:r>
              <a:rPr lang="en-US" altLang="zh-CN" sz="2000" dirty="0"/>
              <a:t>0</a:t>
            </a:r>
          </a:p>
          <a:p>
            <a:pPr lvl="1"/>
            <a:endParaRPr lang="en-US" altLang="zh-CN" sz="1000" dirty="0"/>
          </a:p>
          <a:p>
            <a:pPr lvl="1"/>
            <a:r>
              <a:rPr lang="en-US" altLang="zh-CN" sz="2000" dirty="0"/>
              <a:t>A</a:t>
            </a:r>
            <a:r>
              <a:rPr lang="zh-CN" altLang="en-US" sz="2000" dirty="0"/>
              <a:t>、</a:t>
            </a:r>
            <a:r>
              <a:rPr lang="en-US" altLang="zh-CN" sz="2000" dirty="0"/>
              <a:t>B</a:t>
            </a:r>
            <a:r>
              <a:rPr lang="zh-CN" altLang="en-US" sz="2000" dirty="0"/>
              <a:t>同时</a:t>
            </a:r>
            <a:r>
              <a:rPr lang="zh-CN" altLang="en-US" sz="2000" dirty="0" smtClean="0"/>
              <a:t>为</a:t>
            </a:r>
            <a:r>
              <a:rPr lang="en-US" altLang="zh-CN" sz="2000" dirty="0" smtClean="0"/>
              <a:t>0</a:t>
            </a:r>
            <a:r>
              <a:rPr lang="zh-CN" altLang="en-US" sz="2000" dirty="0" smtClean="0"/>
              <a:t>时</a:t>
            </a:r>
            <a:r>
              <a:rPr lang="zh-CN" altLang="en-US" sz="2000" dirty="0"/>
              <a:t>，</a:t>
            </a:r>
            <a:r>
              <a:rPr lang="en-US" altLang="zh-CN" sz="2000" dirty="0"/>
              <a:t>T2</a:t>
            </a:r>
            <a:r>
              <a:rPr lang="zh-CN" altLang="en-US" sz="2000" dirty="0"/>
              <a:t>、 </a:t>
            </a:r>
            <a:r>
              <a:rPr lang="en-US" altLang="zh-CN" sz="2000" dirty="0"/>
              <a:t>T4</a:t>
            </a:r>
            <a:r>
              <a:rPr lang="zh-CN" altLang="en-US" sz="2000" dirty="0" smtClean="0"/>
              <a:t>同时</a:t>
            </a:r>
            <a:endParaRPr lang="en-US" altLang="zh-CN" sz="2000" dirty="0" smtClean="0"/>
          </a:p>
          <a:p>
            <a:pPr marL="457200" lvl="1" indent="0">
              <a:buNone/>
            </a:pPr>
            <a:r>
              <a:rPr lang="zh-CN" altLang="en-US" sz="2000" dirty="0" smtClean="0"/>
              <a:t>截止</a:t>
            </a:r>
            <a:r>
              <a:rPr lang="zh-CN" altLang="en-US" sz="2000" dirty="0"/>
              <a:t>， </a:t>
            </a:r>
            <a:r>
              <a:rPr lang="en-US" altLang="zh-CN" sz="2000" dirty="0"/>
              <a:t>T1</a:t>
            </a:r>
            <a:r>
              <a:rPr lang="zh-CN" altLang="en-US" sz="2000" dirty="0"/>
              <a:t>、 </a:t>
            </a:r>
            <a:r>
              <a:rPr lang="en-US" altLang="zh-CN" sz="2000" dirty="0"/>
              <a:t>T3</a:t>
            </a:r>
            <a:r>
              <a:rPr lang="zh-CN" altLang="en-US" sz="2000" dirty="0"/>
              <a:t>同时导通故</a:t>
            </a:r>
            <a:r>
              <a:rPr lang="zh-CN" altLang="en-US" sz="2000" dirty="0" smtClean="0"/>
              <a:t>输出</a:t>
            </a:r>
            <a:endParaRPr lang="en-US" altLang="zh-CN" sz="2000" dirty="0" smtClean="0"/>
          </a:p>
          <a:p>
            <a:pPr marL="457200" lvl="1" indent="0">
              <a:buNone/>
            </a:pPr>
            <a:r>
              <a:rPr lang="zh-CN" altLang="en-US" sz="2000" dirty="0" smtClean="0"/>
              <a:t>为</a:t>
            </a:r>
            <a:r>
              <a:rPr lang="zh-CN" altLang="en-US" sz="2000" dirty="0"/>
              <a:t>高电平，</a:t>
            </a:r>
            <a:r>
              <a:rPr lang="en-US" altLang="zh-CN" sz="2000" dirty="0"/>
              <a:t>Y</a:t>
            </a:r>
            <a:r>
              <a:rPr lang="zh-CN" altLang="en-US" sz="2000" dirty="0"/>
              <a:t>＝</a:t>
            </a:r>
            <a:r>
              <a:rPr lang="en-US" altLang="zh-CN" sz="2000" dirty="0" smtClean="0"/>
              <a:t>1</a:t>
            </a:r>
            <a:endParaRPr lang="en-US" altLang="zh-CN" sz="2000" dirty="0"/>
          </a:p>
        </p:txBody>
      </p:sp>
    </p:spTree>
    <p:extLst>
      <p:ext uri="{BB962C8B-B14F-4D97-AF65-F5344CB8AC3E}">
        <p14:creationId xmlns="" xmlns:p14="http://schemas.microsoft.com/office/powerpoint/2010/main" val="289365227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715008" y="1167553"/>
            <a:ext cx="2857520" cy="2490201"/>
          </a:xfrm>
          <a:prstGeom prst="rect">
            <a:avLst/>
          </a:prstGeom>
          <a:noFill/>
          <a:extLst>
            <a:ext uri="{909E8E84-426E-40DD-AFC4-6F175D3DCCD1}">
              <a14:hiddenFill xmlns="" xmlns:a14="http://schemas.microsoft.com/office/drawing/2010/main">
                <a:solidFill>
                  <a:srgbClr val="FFFFFF"/>
                </a:solidFill>
              </a14:hiddenFill>
            </a:ext>
          </a:extLst>
        </p:spPr>
      </p:pic>
      <p:sp>
        <p:nvSpPr>
          <p:cNvPr id="3" name="标题 2"/>
          <p:cNvSpPr>
            <a:spLocks noGrp="1"/>
          </p:cNvSpPr>
          <p:nvPr>
            <p:ph type="title"/>
          </p:nvPr>
        </p:nvSpPr>
        <p:spPr/>
        <p:txBody>
          <a:bodyPr/>
          <a:lstStyle/>
          <a:p>
            <a:r>
              <a:rPr lang="zh-CN" altLang="en-US" dirty="0"/>
              <a:t>其他类型的</a:t>
            </a:r>
            <a:r>
              <a:rPr lang="en-US" altLang="zh-CN" dirty="0"/>
              <a:t>CMOS</a:t>
            </a:r>
            <a:r>
              <a:rPr lang="zh-CN" altLang="en-US" dirty="0"/>
              <a:t>门电路</a:t>
            </a:r>
            <a:endParaRPr lang="en-US" altLang="zh-CN" dirty="0"/>
          </a:p>
        </p:txBody>
      </p:sp>
      <p:sp>
        <p:nvSpPr>
          <p:cNvPr id="4" name="内容占位符 3"/>
          <p:cNvSpPr>
            <a:spLocks noGrp="1"/>
          </p:cNvSpPr>
          <p:nvPr>
            <p:ph idx="1"/>
          </p:nvPr>
        </p:nvSpPr>
        <p:spPr/>
        <p:txBody>
          <a:bodyPr/>
          <a:lstStyle/>
          <a:p>
            <a:r>
              <a:rPr lang="zh-CN" altLang="en-US" dirty="0" smtClean="0"/>
              <a:t>缺点</a:t>
            </a:r>
            <a:endParaRPr lang="en-US" altLang="zh-CN" dirty="0" smtClean="0"/>
          </a:p>
          <a:p>
            <a:pPr lvl="1"/>
            <a:r>
              <a:rPr lang="zh-CN" altLang="en-US" dirty="0" smtClean="0"/>
              <a:t>与非门输出电阻</a:t>
            </a:r>
            <a:r>
              <a:rPr lang="en-US" altLang="zh-CN" i="1" dirty="0"/>
              <a:t>R</a:t>
            </a:r>
            <a:r>
              <a:rPr lang="en-US" altLang="zh-CN" baseline="-25000" dirty="0"/>
              <a:t>O</a:t>
            </a:r>
            <a:r>
              <a:rPr lang="zh-CN" altLang="en-US" dirty="0" smtClean="0"/>
              <a:t>受</a:t>
            </a:r>
            <a:endParaRPr lang="en-US" altLang="zh-CN" dirty="0" smtClean="0"/>
          </a:p>
          <a:p>
            <a:pPr lvl="1">
              <a:buNone/>
            </a:pPr>
            <a:r>
              <a:rPr lang="en-US" altLang="zh-CN" dirty="0" smtClean="0"/>
              <a:t>     </a:t>
            </a:r>
            <a:r>
              <a:rPr lang="zh-CN" altLang="en-US" dirty="0" smtClean="0"/>
              <a:t>输入端状态影响</a:t>
            </a:r>
            <a:endParaRPr lang="en-US" altLang="zh-CN" dirty="0" smtClean="0"/>
          </a:p>
          <a:p>
            <a:endParaRPr lang="en-US" altLang="zh-CN" dirty="0" smtClean="0"/>
          </a:p>
        </p:txBody>
      </p:sp>
      <p:graphicFrame>
        <p:nvGraphicFramePr>
          <p:cNvPr id="2" name="对象 1"/>
          <p:cNvGraphicFramePr>
            <a:graphicFrameLocks noChangeAspect="1"/>
          </p:cNvGraphicFramePr>
          <p:nvPr>
            <p:extLst>
              <p:ext uri="{D42A27DB-BD31-4B8C-83A1-F6EECF244321}">
                <p14:modId xmlns="" xmlns:p14="http://schemas.microsoft.com/office/powerpoint/2010/main" val="2634388247"/>
              </p:ext>
            </p:extLst>
          </p:nvPr>
        </p:nvGraphicFramePr>
        <p:xfrm>
          <a:off x="1387475" y="3649681"/>
          <a:ext cx="6186488" cy="2422525"/>
        </p:xfrm>
        <a:graphic>
          <a:graphicData uri="http://schemas.openxmlformats.org/presentationml/2006/ole">
            <p:oleObj spid="_x0000_s211970" name="Equation" r:id="rId5" imgW="2679480" imgH="1117440" progId="Equation.DSMT4">
              <p:embed/>
            </p:oleObj>
          </a:graphicData>
        </a:graphic>
      </p:graphicFrame>
    </p:spTree>
    <p:extLst>
      <p:ext uri="{BB962C8B-B14F-4D97-AF65-F5344CB8AC3E}">
        <p14:creationId xmlns="" xmlns:p14="http://schemas.microsoft.com/office/powerpoint/2010/main" val="87320308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半导体二极管</a:t>
            </a:r>
          </a:p>
        </p:txBody>
      </p:sp>
      <p:sp>
        <p:nvSpPr>
          <p:cNvPr id="4" name="内容占位符 3"/>
          <p:cNvSpPr>
            <a:spLocks noGrp="1"/>
          </p:cNvSpPr>
          <p:nvPr>
            <p:ph idx="1"/>
          </p:nvPr>
        </p:nvSpPr>
        <p:spPr/>
        <p:txBody>
          <a:bodyPr/>
          <a:lstStyle/>
          <a:p>
            <a:r>
              <a:rPr lang="zh-CN" altLang="en-US" dirty="0" smtClean="0"/>
              <a:t>半导体</a:t>
            </a:r>
            <a:r>
              <a:rPr lang="zh-CN" altLang="en-US" dirty="0"/>
              <a:t>（ </a:t>
            </a:r>
            <a:r>
              <a:rPr lang="en-US" altLang="zh-CN" dirty="0"/>
              <a:t>semiconductor</a:t>
            </a:r>
            <a:r>
              <a:rPr lang="zh-CN" altLang="en-US" dirty="0" smtClean="0"/>
              <a:t>）</a:t>
            </a:r>
            <a:endParaRPr lang="en-US" altLang="zh-CN" dirty="0" smtClean="0"/>
          </a:p>
          <a:p>
            <a:pPr lvl="1"/>
            <a:r>
              <a:rPr lang="zh-CN" altLang="en-US" dirty="0" smtClean="0"/>
              <a:t>常温</a:t>
            </a:r>
            <a:r>
              <a:rPr lang="zh-CN" altLang="en-US" dirty="0"/>
              <a:t>下</a:t>
            </a:r>
            <a:r>
              <a:rPr lang="zh-CN" altLang="en-US" dirty="0">
                <a:solidFill>
                  <a:srgbClr val="FF0000"/>
                </a:solidFill>
              </a:rPr>
              <a:t>导电性能</a:t>
            </a:r>
            <a:r>
              <a:rPr lang="zh-CN" altLang="en-US" dirty="0"/>
              <a:t>介于导体（</a:t>
            </a:r>
            <a:r>
              <a:rPr lang="en-US" altLang="zh-CN" dirty="0"/>
              <a:t>conductor</a:t>
            </a:r>
            <a:r>
              <a:rPr lang="zh-CN" altLang="en-US" dirty="0"/>
              <a:t>）与</a:t>
            </a:r>
            <a:r>
              <a:rPr lang="zh-CN" altLang="en-US" dirty="0">
                <a:solidFill>
                  <a:srgbClr val="FF0000"/>
                </a:solidFill>
              </a:rPr>
              <a:t>绝缘体</a:t>
            </a:r>
            <a:r>
              <a:rPr lang="zh-CN" altLang="en-US" dirty="0"/>
              <a:t>（</a:t>
            </a:r>
            <a:r>
              <a:rPr lang="en-US" altLang="zh-CN" dirty="0"/>
              <a:t>insulator</a:t>
            </a:r>
            <a:r>
              <a:rPr lang="zh-CN" altLang="en-US" dirty="0"/>
              <a:t>）之间的材料</a:t>
            </a:r>
            <a:r>
              <a:rPr lang="zh-CN" altLang="en-US" dirty="0" smtClean="0"/>
              <a:t>。</a:t>
            </a:r>
            <a:endParaRPr lang="en-US" altLang="zh-CN" dirty="0" smtClean="0"/>
          </a:p>
        </p:txBody>
      </p:sp>
    </p:spTree>
    <p:extLst>
      <p:ext uri="{BB962C8B-B14F-4D97-AF65-F5344CB8AC3E}">
        <p14:creationId xmlns:p14="http://schemas.microsoft.com/office/powerpoint/2010/main" xmlns="" val="179213376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929322" y="4356614"/>
            <a:ext cx="2214578" cy="1929906"/>
          </a:xfrm>
          <a:prstGeom prst="rect">
            <a:avLst/>
          </a:prstGeom>
          <a:noFill/>
          <a:extLst>
            <a:ext uri="{909E8E84-426E-40DD-AFC4-6F175D3DCCD1}">
              <a14:hiddenFill xmlns="" xmlns:a14="http://schemas.microsoft.com/office/drawing/2010/main">
                <a:solidFill>
                  <a:srgbClr val="FFFFFF"/>
                </a:solidFill>
              </a14:hiddenFill>
            </a:ext>
          </a:extLst>
        </p:spPr>
      </p:pic>
      <p:sp>
        <p:nvSpPr>
          <p:cNvPr id="3" name="标题 2"/>
          <p:cNvSpPr>
            <a:spLocks noGrp="1"/>
          </p:cNvSpPr>
          <p:nvPr>
            <p:ph type="title"/>
          </p:nvPr>
        </p:nvSpPr>
        <p:spPr/>
        <p:txBody>
          <a:bodyPr/>
          <a:lstStyle/>
          <a:p>
            <a:r>
              <a:rPr lang="zh-CN" altLang="en-US" dirty="0"/>
              <a:t>其他类型的</a:t>
            </a:r>
            <a:r>
              <a:rPr lang="en-US" altLang="zh-CN" dirty="0"/>
              <a:t>CMOS</a:t>
            </a:r>
            <a:r>
              <a:rPr lang="zh-CN" altLang="en-US" dirty="0"/>
              <a:t>门电路</a:t>
            </a:r>
            <a:endParaRPr lang="en-US" altLang="zh-CN" dirty="0"/>
          </a:p>
        </p:txBody>
      </p:sp>
      <p:sp>
        <p:nvSpPr>
          <p:cNvPr id="4" name="内容占位符 3"/>
          <p:cNvSpPr>
            <a:spLocks noGrp="1"/>
          </p:cNvSpPr>
          <p:nvPr>
            <p:ph idx="1"/>
          </p:nvPr>
        </p:nvSpPr>
        <p:spPr/>
        <p:txBody>
          <a:bodyPr/>
          <a:lstStyle/>
          <a:p>
            <a:r>
              <a:rPr lang="zh-CN" altLang="en-US" dirty="0" smtClean="0"/>
              <a:t>缺点</a:t>
            </a:r>
            <a:endParaRPr lang="en-US" altLang="zh-CN" dirty="0" smtClean="0"/>
          </a:p>
          <a:p>
            <a:pPr lvl="1"/>
            <a:r>
              <a:rPr lang="zh-CN" altLang="en-US" dirty="0" smtClean="0"/>
              <a:t>输出电阻</a:t>
            </a:r>
            <a:r>
              <a:rPr lang="en-US" altLang="zh-CN" i="1" dirty="0"/>
              <a:t>R</a:t>
            </a:r>
            <a:r>
              <a:rPr lang="en-US" altLang="zh-CN" baseline="-25000" dirty="0"/>
              <a:t>O</a:t>
            </a:r>
            <a:r>
              <a:rPr lang="zh-CN" altLang="en-US" dirty="0" smtClean="0"/>
              <a:t>受输入端状态影响</a:t>
            </a:r>
            <a:endParaRPr lang="en-US" altLang="zh-CN" b="1" dirty="0" smtClean="0"/>
          </a:p>
          <a:p>
            <a:pPr lvl="1"/>
            <a:r>
              <a:rPr lang="zh-CN" altLang="en-US" dirty="0" smtClean="0"/>
              <a:t>输出的高低电平受输入端数目影响</a:t>
            </a:r>
            <a:endParaRPr lang="en-US" altLang="zh-CN" dirty="0" smtClean="0"/>
          </a:p>
          <a:p>
            <a:pPr lvl="2"/>
            <a:r>
              <a:rPr lang="zh-CN" altLang="en-US" dirty="0"/>
              <a:t>输入端数目愈多，输出为低电平时串联的导通电阻越多，低电平</a:t>
            </a:r>
            <a:r>
              <a:rPr lang="en-US" altLang="zh-CN" i="1" dirty="0"/>
              <a:t>V</a:t>
            </a:r>
            <a:r>
              <a:rPr lang="en-US" altLang="zh-CN" baseline="-25000" dirty="0"/>
              <a:t>OL</a:t>
            </a:r>
            <a:r>
              <a:rPr lang="zh-CN" altLang="en-US" dirty="0"/>
              <a:t>越高；输出为高电平时，并联电阻也多，输出高电平</a:t>
            </a:r>
            <a:r>
              <a:rPr lang="en-US" altLang="zh-CN" i="1" dirty="0"/>
              <a:t>V</a:t>
            </a:r>
            <a:r>
              <a:rPr lang="en-US" altLang="zh-CN" baseline="-25000" dirty="0"/>
              <a:t>OH</a:t>
            </a:r>
            <a:r>
              <a:rPr lang="zh-CN" altLang="en-US" dirty="0"/>
              <a:t>也</a:t>
            </a:r>
            <a:r>
              <a:rPr lang="zh-CN" altLang="en-US" dirty="0" smtClean="0"/>
              <a:t>提高</a:t>
            </a:r>
            <a:endParaRPr lang="zh-CN" altLang="en-US" baseline="-25000" dirty="0"/>
          </a:p>
        </p:txBody>
      </p:sp>
      <p:sp>
        <p:nvSpPr>
          <p:cNvPr id="2" name="TextBox 1"/>
          <p:cNvSpPr txBox="1"/>
          <p:nvPr/>
        </p:nvSpPr>
        <p:spPr>
          <a:xfrm>
            <a:off x="246823" y="548680"/>
            <a:ext cx="8856984" cy="892552"/>
          </a:xfrm>
          <a:prstGeom prst="rect">
            <a:avLst/>
          </a:prstGeom>
          <a:solidFill>
            <a:schemeClr val="accent6">
              <a:lumMod val="20000"/>
              <a:lumOff val="80000"/>
            </a:schemeClr>
          </a:solidFill>
          <a:ln>
            <a:solidFill>
              <a:schemeClr val="accent6">
                <a:lumMod val="20000"/>
                <a:lumOff val="80000"/>
              </a:schemeClr>
            </a:solidFill>
          </a:ln>
        </p:spPr>
        <p:txBody>
          <a:bodyPr wrap="square" rtlCol="0">
            <a:spAutoFit/>
          </a:bodyPr>
          <a:lstStyle/>
          <a:p>
            <a:pPr marL="0" lvl="1"/>
            <a:r>
              <a:rPr lang="zh-CN" altLang="en-US" sz="2800" dirty="0">
                <a:latin typeface="+mj-ea"/>
                <a:ea typeface="+mj-ea"/>
                <a:cs typeface="宋体" charset="0"/>
              </a:rPr>
              <a:t>解决</a:t>
            </a:r>
            <a:r>
              <a:rPr lang="zh-CN" altLang="en-US" sz="2800" dirty="0" smtClean="0">
                <a:latin typeface="+mj-ea"/>
                <a:ea typeface="+mj-ea"/>
                <a:cs typeface="宋体" charset="0"/>
              </a:rPr>
              <a:t>方法</a:t>
            </a:r>
            <a:endParaRPr lang="en-US" altLang="zh-CN" sz="2800" dirty="0" smtClean="0">
              <a:latin typeface="+mj-ea"/>
              <a:ea typeface="+mj-ea"/>
              <a:cs typeface="宋体" charset="0"/>
            </a:endParaRPr>
          </a:p>
          <a:p>
            <a:pPr marL="0" lvl="1"/>
            <a:r>
              <a:rPr lang="zh-CN" altLang="en-US" sz="2400" dirty="0" smtClean="0">
                <a:latin typeface="+mj-ea"/>
                <a:ea typeface="+mj-ea"/>
              </a:rPr>
              <a:t>在</a:t>
            </a:r>
            <a:r>
              <a:rPr lang="zh-CN" altLang="en-US" sz="2400" dirty="0">
                <a:latin typeface="+mj-ea"/>
                <a:ea typeface="+mj-ea"/>
              </a:rPr>
              <a:t>门电路的每个输入端、输出端各增设一级反相器，称为</a:t>
            </a:r>
            <a:r>
              <a:rPr lang="zh-CN" altLang="en-US" sz="2400" b="1" dirty="0" smtClean="0">
                <a:solidFill>
                  <a:srgbClr val="FF0000"/>
                </a:solidFill>
                <a:latin typeface="+mj-ea"/>
                <a:ea typeface="+mj-ea"/>
              </a:rPr>
              <a:t>缓冲器</a:t>
            </a:r>
            <a:endParaRPr lang="en-US" altLang="zh-CN" sz="2400" b="1" dirty="0">
              <a:solidFill>
                <a:srgbClr val="FF0000"/>
              </a:solidFill>
              <a:latin typeface="+mj-ea"/>
              <a:ea typeface="+mj-ea"/>
            </a:endParaRPr>
          </a:p>
        </p:txBody>
      </p:sp>
    </p:spTree>
    <p:extLst>
      <p:ext uri="{BB962C8B-B14F-4D97-AF65-F5344CB8AC3E}">
        <p14:creationId xmlns="" xmlns:p14="http://schemas.microsoft.com/office/powerpoint/2010/main" val="88173032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其他类型的</a:t>
            </a:r>
            <a:r>
              <a:rPr lang="en-US" altLang="zh-CN" dirty="0"/>
              <a:t>CMOS</a:t>
            </a:r>
            <a:r>
              <a:rPr lang="zh-CN" altLang="en-US" dirty="0"/>
              <a:t>门电路</a:t>
            </a:r>
            <a:endParaRPr lang="en-US" altLang="zh-CN" dirty="0"/>
          </a:p>
        </p:txBody>
      </p:sp>
      <p:sp>
        <p:nvSpPr>
          <p:cNvPr id="4" name="内容占位符 3"/>
          <p:cNvSpPr>
            <a:spLocks noGrp="1"/>
          </p:cNvSpPr>
          <p:nvPr>
            <p:ph idx="1"/>
          </p:nvPr>
        </p:nvSpPr>
        <p:spPr/>
        <p:txBody>
          <a:bodyPr/>
          <a:lstStyle/>
          <a:p>
            <a:r>
              <a:rPr lang="zh-CN" altLang="en-US" dirty="0" smtClean="0"/>
              <a:t>带缓冲级的与非门</a:t>
            </a:r>
            <a:endParaRPr lang="en-US" altLang="zh-CN" dirty="0" smtClean="0"/>
          </a:p>
        </p:txBody>
      </p:sp>
      <p:sp>
        <p:nvSpPr>
          <p:cNvPr id="7" name="Rectangle 2"/>
          <p:cNvSpPr txBox="1">
            <a:spLocks noChangeArrowheads="1"/>
          </p:cNvSpPr>
          <p:nvPr/>
        </p:nvSpPr>
        <p:spPr>
          <a:xfrm>
            <a:off x="1187624" y="5085184"/>
            <a:ext cx="1295400" cy="457200"/>
          </a:xfrm>
          <a:prstGeom prst="rect">
            <a:avLst/>
          </a:prstGeom>
        </p:spPr>
        <p:txBody>
          <a:bodyPr/>
          <a:lstStyle>
            <a:lvl1pPr algn="ctr" rtl="0" eaLnBrk="0" fontAlgn="base" hangingPunct="0">
              <a:spcBef>
                <a:spcPct val="0"/>
              </a:spcBef>
              <a:spcAft>
                <a:spcPct val="0"/>
              </a:spcAft>
              <a:defRPr kumimoji="1" sz="4400" b="1" baseline="0">
                <a:solidFill>
                  <a:schemeClr val="accent6">
                    <a:lumMod val="50000"/>
                  </a:schemeClr>
                </a:solidFill>
                <a:latin typeface="Times New Roman" pitchFamily="18" charset="0"/>
                <a:ea typeface="+mj-ea"/>
                <a:cs typeface="宋体" charset="0"/>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sz="2800" kern="0" dirty="0" smtClean="0">
                <a:solidFill>
                  <a:schemeClr val="tx1"/>
                </a:solidFill>
                <a:latin typeface="+mj-ea"/>
              </a:rPr>
              <a:t>输出为</a:t>
            </a:r>
            <a:endParaRPr lang="zh-CN" altLang="en-US" sz="2800" kern="0" dirty="0">
              <a:solidFill>
                <a:schemeClr val="tx1"/>
              </a:solidFill>
              <a:latin typeface="+mj-ea"/>
            </a:endParaRPr>
          </a:p>
        </p:txBody>
      </p:sp>
      <p:graphicFrame>
        <p:nvGraphicFramePr>
          <p:cNvPr id="8" name="Object 4"/>
          <p:cNvGraphicFramePr>
            <a:graphicFrameLocks noChangeAspect="1"/>
          </p:cNvGraphicFramePr>
          <p:nvPr>
            <p:extLst>
              <p:ext uri="{D42A27DB-BD31-4B8C-83A1-F6EECF244321}">
                <p14:modId xmlns="" xmlns:p14="http://schemas.microsoft.com/office/powerpoint/2010/main" val="1371011432"/>
              </p:ext>
            </p:extLst>
          </p:nvPr>
        </p:nvGraphicFramePr>
        <p:xfrm>
          <a:off x="2699792" y="5035259"/>
          <a:ext cx="4567238" cy="625475"/>
        </p:xfrm>
        <a:graphic>
          <a:graphicData uri="http://schemas.openxmlformats.org/presentationml/2006/ole">
            <p:oleObj spid="_x0000_s212994" name="公式" r:id="rId4" imgW="1485900" imgH="203200" progId="Equation.3">
              <p:embed/>
            </p:oleObj>
          </a:graphicData>
        </a:graphic>
      </p:graphicFrame>
      <p:grpSp>
        <p:nvGrpSpPr>
          <p:cNvPr id="16" name="组合 15"/>
          <p:cNvGrpSpPr/>
          <p:nvPr/>
        </p:nvGrpSpPr>
        <p:grpSpPr>
          <a:xfrm>
            <a:off x="683568" y="2052111"/>
            <a:ext cx="8050455" cy="3607384"/>
            <a:chOff x="683568" y="2052111"/>
            <a:chExt cx="8050455" cy="3607384"/>
          </a:xfrm>
        </p:grpSpPr>
        <p:pic>
          <p:nvPicPr>
            <p:cNvPr id="6" name="Picture 2"/>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83568" y="2052111"/>
              <a:ext cx="8050455" cy="360738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9" name="椭圆 8"/>
            <p:cNvSpPr/>
            <p:nvPr/>
          </p:nvSpPr>
          <p:spPr bwMode="auto">
            <a:xfrm>
              <a:off x="1214414" y="2214554"/>
              <a:ext cx="714380" cy="1285884"/>
            </a:xfrm>
            <a:prstGeom prst="ellipse">
              <a:avLst/>
            </a:prstGeom>
            <a:no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11" name="TextBox 10"/>
            <p:cNvSpPr txBox="1"/>
            <p:nvPr/>
          </p:nvSpPr>
          <p:spPr>
            <a:xfrm>
              <a:off x="2428860" y="2571744"/>
              <a:ext cx="428628" cy="400110"/>
            </a:xfrm>
            <a:prstGeom prst="rect">
              <a:avLst/>
            </a:prstGeom>
            <a:noFill/>
          </p:spPr>
          <p:txBody>
            <a:bodyPr wrap="square" rtlCol="0">
              <a:spAutoFit/>
            </a:bodyPr>
            <a:lstStyle/>
            <a:p>
              <a:r>
                <a:rPr lang="en-US" altLang="zh-CN" sz="2000" b="1" dirty="0" smtClean="0"/>
                <a:t>A’</a:t>
              </a:r>
              <a:endParaRPr lang="zh-CN" altLang="en-US" sz="2000" b="1" dirty="0"/>
            </a:p>
          </p:txBody>
        </p:sp>
        <p:sp>
          <p:nvSpPr>
            <p:cNvPr id="13" name="椭圆 12"/>
            <p:cNvSpPr/>
            <p:nvPr/>
          </p:nvSpPr>
          <p:spPr bwMode="auto">
            <a:xfrm>
              <a:off x="1857356" y="2857496"/>
              <a:ext cx="714380" cy="1357322"/>
            </a:xfrm>
            <a:prstGeom prst="ellipse">
              <a:avLst/>
            </a:prstGeom>
            <a:no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14" name="TextBox 13"/>
            <p:cNvSpPr txBox="1"/>
            <p:nvPr/>
          </p:nvSpPr>
          <p:spPr>
            <a:xfrm>
              <a:off x="3071802" y="3214686"/>
              <a:ext cx="428628" cy="400110"/>
            </a:xfrm>
            <a:prstGeom prst="rect">
              <a:avLst/>
            </a:prstGeom>
            <a:noFill/>
          </p:spPr>
          <p:txBody>
            <a:bodyPr wrap="square" rtlCol="0">
              <a:spAutoFit/>
            </a:bodyPr>
            <a:lstStyle/>
            <a:p>
              <a:r>
                <a:rPr lang="en-US" altLang="zh-CN" sz="2000" b="1" dirty="0" smtClean="0"/>
                <a:t>B’</a:t>
              </a:r>
              <a:endParaRPr lang="zh-CN" altLang="en-US" sz="2000" b="1" dirty="0"/>
            </a:p>
          </p:txBody>
        </p:sp>
        <p:sp>
          <p:nvSpPr>
            <p:cNvPr id="15" name="椭圆 14"/>
            <p:cNvSpPr/>
            <p:nvPr/>
          </p:nvSpPr>
          <p:spPr bwMode="auto">
            <a:xfrm>
              <a:off x="3857620" y="3357562"/>
              <a:ext cx="714380" cy="1357322"/>
            </a:xfrm>
            <a:prstGeom prst="ellipse">
              <a:avLst/>
            </a:prstGeom>
            <a:no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17" name="Rectangle 2"/>
          <p:cNvSpPr txBox="1">
            <a:spLocks noChangeArrowheads="1"/>
          </p:cNvSpPr>
          <p:nvPr/>
        </p:nvSpPr>
        <p:spPr>
          <a:xfrm>
            <a:off x="1340024" y="5264875"/>
            <a:ext cx="1295400" cy="457200"/>
          </a:xfrm>
          <a:prstGeom prst="rect">
            <a:avLst/>
          </a:prstGeom>
        </p:spPr>
        <p:txBody>
          <a:bodyPr/>
          <a:lstStyle>
            <a:lvl1pPr algn="ctr" rtl="0" eaLnBrk="0" fontAlgn="base" hangingPunct="0">
              <a:spcBef>
                <a:spcPct val="0"/>
              </a:spcBef>
              <a:spcAft>
                <a:spcPct val="0"/>
              </a:spcAft>
              <a:defRPr kumimoji="1" sz="4400" b="1" baseline="0">
                <a:solidFill>
                  <a:schemeClr val="accent6">
                    <a:lumMod val="50000"/>
                  </a:schemeClr>
                </a:solidFill>
                <a:latin typeface="Times New Roman" pitchFamily="18" charset="0"/>
                <a:ea typeface="+mj-ea"/>
                <a:cs typeface="宋体" charset="0"/>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sz="2800" kern="0" dirty="0" smtClean="0">
                <a:solidFill>
                  <a:schemeClr val="tx1"/>
                </a:solidFill>
                <a:latin typeface="+mj-ea"/>
              </a:rPr>
              <a:t>输出为</a:t>
            </a:r>
            <a:endParaRPr lang="zh-CN" altLang="en-US" sz="2800" kern="0" dirty="0">
              <a:solidFill>
                <a:schemeClr val="tx1"/>
              </a:solidFill>
              <a:latin typeface="+mj-ea"/>
            </a:endParaRPr>
          </a:p>
        </p:txBody>
      </p:sp>
      <p:graphicFrame>
        <p:nvGraphicFramePr>
          <p:cNvPr id="18" name="Object 4"/>
          <p:cNvGraphicFramePr>
            <a:graphicFrameLocks noChangeAspect="1"/>
          </p:cNvGraphicFramePr>
          <p:nvPr>
            <p:extLst>
              <p:ext uri="{D42A27DB-BD31-4B8C-83A1-F6EECF244321}">
                <p14:modId xmlns="" xmlns:p14="http://schemas.microsoft.com/office/powerpoint/2010/main" val="1371011432"/>
              </p:ext>
            </p:extLst>
          </p:nvPr>
        </p:nvGraphicFramePr>
        <p:xfrm>
          <a:off x="2890838" y="5214938"/>
          <a:ext cx="4489450" cy="625475"/>
        </p:xfrm>
        <a:graphic>
          <a:graphicData uri="http://schemas.openxmlformats.org/presentationml/2006/ole">
            <p:oleObj spid="_x0000_s212995" name="Equation" r:id="rId6" imgW="1460160" imgH="203040" progId="Equation.DSMT4">
              <p:embed/>
            </p:oleObj>
          </a:graphicData>
        </a:graphic>
      </p:graphicFrame>
    </p:spTree>
    <p:extLst>
      <p:ext uri="{BB962C8B-B14F-4D97-AF65-F5344CB8AC3E}">
        <p14:creationId xmlns="" xmlns:p14="http://schemas.microsoft.com/office/powerpoint/2010/main" val="210555505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438820" y="1700808"/>
            <a:ext cx="8073628" cy="373267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标题 2"/>
          <p:cNvSpPr>
            <a:spLocks noGrp="1"/>
          </p:cNvSpPr>
          <p:nvPr>
            <p:ph type="title"/>
          </p:nvPr>
        </p:nvSpPr>
        <p:spPr/>
        <p:txBody>
          <a:bodyPr/>
          <a:lstStyle/>
          <a:p>
            <a:r>
              <a:rPr lang="zh-CN" altLang="en-US" dirty="0"/>
              <a:t>其他类型的</a:t>
            </a:r>
            <a:r>
              <a:rPr lang="en-US" altLang="zh-CN" dirty="0"/>
              <a:t>CMOS</a:t>
            </a:r>
            <a:r>
              <a:rPr lang="zh-CN" altLang="en-US" dirty="0"/>
              <a:t>门电路</a:t>
            </a:r>
            <a:endParaRPr lang="en-US" altLang="zh-CN" dirty="0"/>
          </a:p>
        </p:txBody>
      </p:sp>
      <p:sp>
        <p:nvSpPr>
          <p:cNvPr id="4" name="内容占位符 3"/>
          <p:cNvSpPr>
            <a:spLocks noGrp="1"/>
          </p:cNvSpPr>
          <p:nvPr>
            <p:ph idx="1"/>
          </p:nvPr>
        </p:nvSpPr>
        <p:spPr/>
        <p:txBody>
          <a:bodyPr/>
          <a:lstStyle/>
          <a:p>
            <a:r>
              <a:rPr lang="zh-CN" altLang="en-US" dirty="0" smtClean="0"/>
              <a:t>带缓冲级的或非门</a:t>
            </a:r>
            <a:endParaRPr lang="en-US" altLang="zh-CN" dirty="0" smtClean="0"/>
          </a:p>
        </p:txBody>
      </p:sp>
      <p:sp>
        <p:nvSpPr>
          <p:cNvPr id="10" name="Text Box 10"/>
          <p:cNvSpPr txBox="1">
            <a:spLocks noChangeArrowheads="1"/>
          </p:cNvSpPr>
          <p:nvPr/>
        </p:nvSpPr>
        <p:spPr bwMode="auto">
          <a:xfrm>
            <a:off x="438820" y="5017979"/>
            <a:ext cx="8534400" cy="830997"/>
          </a:xfrm>
          <a:prstGeom prst="rect">
            <a:avLst/>
          </a:prstGeom>
          <a:solidFill>
            <a:schemeClr val="accent6">
              <a:lumMod val="20000"/>
              <a:lumOff val="80000"/>
            </a:schemeClr>
          </a:solidFill>
          <a:ln w="57150" cap="sq" cmpd="thickThin">
            <a:solidFill>
              <a:schemeClr val="accent6">
                <a:lumMod val="20000"/>
                <a:lumOff val="80000"/>
              </a:schemeClr>
            </a:solidFill>
            <a:miter lim="800000"/>
            <a:headEnd type="none" w="sm" len="sm"/>
            <a:tailEnd type="none" w="sm" len="sm"/>
          </a:ln>
          <a:effectLst/>
        </p:spPr>
        <p:txBody>
          <a:bodyPr>
            <a:spAutoFit/>
          </a:bodyPr>
          <a:lstStyle/>
          <a:p>
            <a:pPr>
              <a:spcBef>
                <a:spcPct val="50000"/>
              </a:spcBef>
            </a:pPr>
            <a:r>
              <a:rPr lang="zh-CN" altLang="en-US" sz="2400" dirty="0">
                <a:latin typeface="+mj-ea"/>
                <a:ea typeface="+mj-ea"/>
              </a:rPr>
              <a:t>带缓冲级的</a:t>
            </a:r>
            <a:r>
              <a:rPr lang="en-US" altLang="zh-CN" sz="2400" dirty="0">
                <a:latin typeface="+mj-ea"/>
                <a:ea typeface="+mj-ea"/>
              </a:rPr>
              <a:t>CMOS</a:t>
            </a:r>
            <a:r>
              <a:rPr lang="zh-CN" altLang="en-US" sz="2400" dirty="0">
                <a:latin typeface="+mj-ea"/>
                <a:ea typeface="+mj-ea"/>
              </a:rPr>
              <a:t>门电路其输出电阻、输出高低电平均不受输入端状态的影响，电压传输特性更陡。</a:t>
            </a:r>
          </a:p>
        </p:txBody>
      </p:sp>
      <p:sp>
        <p:nvSpPr>
          <p:cNvPr id="6" name="椭圆 5"/>
          <p:cNvSpPr/>
          <p:nvPr/>
        </p:nvSpPr>
        <p:spPr bwMode="auto">
          <a:xfrm>
            <a:off x="1000100" y="2714620"/>
            <a:ext cx="714380" cy="1285884"/>
          </a:xfrm>
          <a:prstGeom prst="ellipse">
            <a:avLst/>
          </a:prstGeom>
          <a:no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Box 6"/>
          <p:cNvSpPr txBox="1"/>
          <p:nvPr/>
        </p:nvSpPr>
        <p:spPr>
          <a:xfrm>
            <a:off x="2857488" y="3314642"/>
            <a:ext cx="428628" cy="400110"/>
          </a:xfrm>
          <a:prstGeom prst="rect">
            <a:avLst/>
          </a:prstGeom>
          <a:noFill/>
        </p:spPr>
        <p:txBody>
          <a:bodyPr wrap="square" rtlCol="0">
            <a:spAutoFit/>
          </a:bodyPr>
          <a:lstStyle/>
          <a:p>
            <a:r>
              <a:rPr lang="en-US" altLang="zh-CN" sz="2000" b="1" dirty="0" smtClean="0"/>
              <a:t>A’</a:t>
            </a:r>
            <a:endParaRPr lang="zh-CN" altLang="en-US" sz="2000" b="1" dirty="0"/>
          </a:p>
        </p:txBody>
      </p:sp>
      <p:sp>
        <p:nvSpPr>
          <p:cNvPr id="8" name="椭圆 7"/>
          <p:cNvSpPr/>
          <p:nvPr/>
        </p:nvSpPr>
        <p:spPr bwMode="auto">
          <a:xfrm>
            <a:off x="1714480" y="3357562"/>
            <a:ext cx="642942" cy="1285884"/>
          </a:xfrm>
          <a:prstGeom prst="ellipse">
            <a:avLst/>
          </a:prstGeom>
          <a:no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11" name="TextBox 10"/>
          <p:cNvSpPr txBox="1"/>
          <p:nvPr/>
        </p:nvSpPr>
        <p:spPr>
          <a:xfrm>
            <a:off x="2357422" y="3957584"/>
            <a:ext cx="428628" cy="400110"/>
          </a:xfrm>
          <a:prstGeom prst="rect">
            <a:avLst/>
          </a:prstGeom>
          <a:noFill/>
        </p:spPr>
        <p:txBody>
          <a:bodyPr wrap="square" rtlCol="0">
            <a:spAutoFit/>
          </a:bodyPr>
          <a:lstStyle/>
          <a:p>
            <a:r>
              <a:rPr lang="en-US" altLang="zh-CN" sz="2000" b="1" dirty="0" smtClean="0"/>
              <a:t>B’</a:t>
            </a:r>
            <a:endParaRPr lang="zh-CN" altLang="en-US" sz="2000" b="1" dirty="0"/>
          </a:p>
        </p:txBody>
      </p:sp>
      <p:sp>
        <p:nvSpPr>
          <p:cNvPr id="12" name="椭圆 11"/>
          <p:cNvSpPr/>
          <p:nvPr/>
        </p:nvSpPr>
        <p:spPr bwMode="auto">
          <a:xfrm>
            <a:off x="3714744" y="2214554"/>
            <a:ext cx="642942" cy="1285884"/>
          </a:xfrm>
          <a:prstGeom prst="ellipse">
            <a:avLst/>
          </a:prstGeom>
          <a:no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13" name="Rectangle 2"/>
          <p:cNvSpPr txBox="1">
            <a:spLocks noChangeArrowheads="1"/>
          </p:cNvSpPr>
          <p:nvPr/>
        </p:nvSpPr>
        <p:spPr>
          <a:xfrm>
            <a:off x="1214414" y="6068172"/>
            <a:ext cx="1295400" cy="457200"/>
          </a:xfrm>
          <a:prstGeom prst="rect">
            <a:avLst/>
          </a:prstGeom>
        </p:spPr>
        <p:txBody>
          <a:bodyPr/>
          <a:lstStyle>
            <a:lvl1pPr algn="ctr" rtl="0" eaLnBrk="0" fontAlgn="base" hangingPunct="0">
              <a:spcBef>
                <a:spcPct val="0"/>
              </a:spcBef>
              <a:spcAft>
                <a:spcPct val="0"/>
              </a:spcAft>
              <a:defRPr kumimoji="1" sz="4400" b="1" baseline="0">
                <a:solidFill>
                  <a:schemeClr val="accent6">
                    <a:lumMod val="50000"/>
                  </a:schemeClr>
                </a:solidFill>
                <a:latin typeface="Times New Roman" pitchFamily="18" charset="0"/>
                <a:ea typeface="+mj-ea"/>
                <a:cs typeface="宋体" charset="0"/>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sz="2800" kern="0" dirty="0" smtClean="0">
                <a:solidFill>
                  <a:schemeClr val="tx1"/>
                </a:solidFill>
                <a:latin typeface="+mj-ea"/>
              </a:rPr>
              <a:t>输出为</a:t>
            </a:r>
            <a:endParaRPr lang="zh-CN" altLang="en-US" sz="2800" kern="0" dirty="0">
              <a:solidFill>
                <a:schemeClr val="tx1"/>
              </a:solidFill>
              <a:latin typeface="+mj-ea"/>
            </a:endParaRPr>
          </a:p>
        </p:txBody>
      </p:sp>
      <p:graphicFrame>
        <p:nvGraphicFramePr>
          <p:cNvPr id="14" name="Object 4"/>
          <p:cNvGraphicFramePr>
            <a:graphicFrameLocks noChangeAspect="1"/>
          </p:cNvGraphicFramePr>
          <p:nvPr>
            <p:extLst>
              <p:ext uri="{D42A27DB-BD31-4B8C-83A1-F6EECF244321}">
                <p14:modId xmlns="" xmlns:p14="http://schemas.microsoft.com/office/powerpoint/2010/main" val="1371011432"/>
              </p:ext>
            </p:extLst>
          </p:nvPr>
        </p:nvGraphicFramePr>
        <p:xfrm>
          <a:off x="2765228" y="6018235"/>
          <a:ext cx="4489450" cy="625475"/>
        </p:xfrm>
        <a:graphic>
          <a:graphicData uri="http://schemas.openxmlformats.org/presentationml/2006/ole">
            <p:oleObj spid="_x0000_s271362" name="Equation" r:id="rId5" imgW="1460160" imgH="203040" progId="Equation.DSMT4">
              <p:embed/>
            </p:oleObj>
          </a:graphicData>
        </a:graphic>
      </p:graphicFrame>
    </p:spTree>
    <p:extLst>
      <p:ext uri="{BB962C8B-B14F-4D97-AF65-F5344CB8AC3E}">
        <p14:creationId xmlns="" xmlns:p14="http://schemas.microsoft.com/office/powerpoint/2010/main" val="2676932453"/>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门电路</a:t>
            </a:r>
            <a:endParaRPr lang="zh-CN" altLang="en-US" dirty="0"/>
          </a:p>
        </p:txBody>
      </p:sp>
      <p:sp>
        <p:nvSpPr>
          <p:cNvPr id="4" name="内容占位符 3"/>
          <p:cNvSpPr>
            <a:spLocks noGrp="1"/>
          </p:cNvSpPr>
          <p:nvPr>
            <p:ph idx="1"/>
          </p:nvPr>
        </p:nvSpPr>
        <p:spPr/>
        <p:txBody>
          <a:bodyPr/>
          <a:lstStyle/>
          <a:p>
            <a:r>
              <a:rPr lang="zh-CN" altLang="en-US" dirty="0" smtClean="0"/>
              <a:t>半导体二极管</a:t>
            </a:r>
            <a:endParaRPr lang="en-US" altLang="zh-CN" dirty="0" smtClean="0"/>
          </a:p>
          <a:p>
            <a:r>
              <a:rPr lang="en-US" altLang="zh-CN" dirty="0" smtClean="0"/>
              <a:t>CMOS</a:t>
            </a:r>
            <a:r>
              <a:rPr lang="zh-CN" altLang="en-US" dirty="0" smtClean="0"/>
              <a:t>门电路</a:t>
            </a:r>
            <a:endParaRPr lang="en-US" altLang="zh-CN" dirty="0" smtClean="0"/>
          </a:p>
          <a:p>
            <a:r>
              <a:rPr lang="zh-CN" altLang="en-US" b="1" dirty="0" smtClean="0"/>
              <a:t>从沙子到芯片</a:t>
            </a:r>
            <a:endParaRPr lang="en-US" altLang="zh-CN" b="1" dirty="0" smtClean="0"/>
          </a:p>
        </p:txBody>
      </p:sp>
    </p:spTree>
    <p:extLst>
      <p:ext uri="{BB962C8B-B14F-4D97-AF65-F5344CB8AC3E}">
        <p14:creationId xmlns:p14="http://schemas.microsoft.com/office/powerpoint/2010/main" xmlns="" val="398270071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从沙子到芯片：且看处理器是怎样炼成的">
            <a:hlinkClick r:id="rId2"/>
          </p:cNvPr>
          <p:cNvPicPr>
            <a:picLocks noChangeAspect="1" noChangeArrowheads="1"/>
          </p:cNvPicPr>
          <p:nvPr/>
        </p:nvPicPr>
        <p:blipFill>
          <a:blip r:embed="rId3"/>
          <a:srcRect/>
          <a:stretch>
            <a:fillRect/>
          </a:stretch>
        </p:blipFill>
        <p:spPr bwMode="auto">
          <a:xfrm>
            <a:off x="4038600" y="1447800"/>
            <a:ext cx="4724400" cy="4724400"/>
          </a:xfrm>
          <a:prstGeom prst="rect">
            <a:avLst/>
          </a:prstGeom>
          <a:noFill/>
          <a:ln w="9525">
            <a:noFill/>
            <a:miter lim="800000"/>
            <a:headEnd/>
            <a:tailEnd/>
          </a:ln>
        </p:spPr>
      </p:pic>
      <p:sp>
        <p:nvSpPr>
          <p:cNvPr id="2052" name="Rectangle 4"/>
          <p:cNvSpPr>
            <a:spLocks noChangeArrowheads="1"/>
          </p:cNvSpPr>
          <p:nvPr/>
        </p:nvSpPr>
        <p:spPr bwMode="auto">
          <a:xfrm>
            <a:off x="762000" y="1828800"/>
            <a:ext cx="2438400" cy="3416320"/>
          </a:xfrm>
          <a:prstGeom prst="rect">
            <a:avLst/>
          </a:prstGeom>
          <a:noFill/>
          <a:ln w="9525">
            <a:noFill/>
            <a:miter lim="800000"/>
            <a:headEnd/>
            <a:tailEnd/>
          </a:ln>
        </p:spPr>
        <p:txBody>
          <a:bodyPr anchor="ctr">
            <a:spAutoFit/>
          </a:bodyPr>
          <a:lstStyle/>
          <a:p>
            <a:r>
              <a:rPr lang="zh-CN" sz="2400" b="1" dirty="0"/>
              <a:t>沙子</a:t>
            </a:r>
            <a:r>
              <a:rPr lang="zh-CN" sz="2400" dirty="0"/>
              <a:t>：硅是地壳内第二丰富的元素，而脱氧后的</a:t>
            </a:r>
            <a:r>
              <a:rPr lang="zh-CN" sz="2400" dirty="0" smtClean="0"/>
              <a:t>沙子最多</a:t>
            </a:r>
            <a:r>
              <a:rPr lang="zh-CN" sz="2400" dirty="0"/>
              <a:t>包含</a:t>
            </a:r>
            <a:r>
              <a:rPr lang="zh-CN" altLang="zh-CN" sz="2400" dirty="0"/>
              <a:t>25</a:t>
            </a:r>
            <a:r>
              <a:rPr lang="zh-CN" sz="2400" dirty="0"/>
              <a:t>％的硅元素，以</a:t>
            </a:r>
            <a:r>
              <a:rPr lang="zh-CN" sz="2400" b="1" dirty="0"/>
              <a:t>二氧化硅</a:t>
            </a:r>
            <a:r>
              <a:rPr lang="zh-CN" altLang="zh-CN" sz="2400" b="1" dirty="0"/>
              <a:t>(SiO2)</a:t>
            </a:r>
            <a:r>
              <a:rPr lang="zh-CN" sz="2400" dirty="0"/>
              <a:t>的形式存在，这也是半导体制造产业的基础。 </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ChangeArrowheads="1"/>
          </p:cNvSpPr>
          <p:nvPr/>
        </p:nvSpPr>
        <p:spPr bwMode="auto">
          <a:xfrm>
            <a:off x="762000" y="928670"/>
            <a:ext cx="2438400" cy="4893647"/>
          </a:xfrm>
          <a:prstGeom prst="rect">
            <a:avLst/>
          </a:prstGeom>
          <a:noFill/>
          <a:ln w="9525">
            <a:noFill/>
            <a:miter lim="800000"/>
            <a:headEnd/>
            <a:tailEnd/>
          </a:ln>
        </p:spPr>
        <p:txBody>
          <a:bodyPr anchor="ctr">
            <a:spAutoFit/>
          </a:bodyPr>
          <a:lstStyle/>
          <a:p>
            <a:r>
              <a:rPr lang="zh-CN" sz="2400" b="1" dirty="0"/>
              <a:t>硅熔炼</a:t>
            </a:r>
            <a:r>
              <a:rPr lang="zh-CN" sz="2400" dirty="0" smtClean="0"/>
              <a:t>：通过</a:t>
            </a:r>
            <a:r>
              <a:rPr lang="zh-CN" sz="2400" dirty="0"/>
              <a:t>多步净化得到可用于半导体</a:t>
            </a:r>
            <a:r>
              <a:rPr lang="zh-CN" sz="2400" dirty="0" smtClean="0"/>
              <a:t>制造的</a:t>
            </a:r>
            <a:r>
              <a:rPr lang="zh-CN" sz="2400" dirty="0"/>
              <a:t>硅，学名</a:t>
            </a:r>
            <a:r>
              <a:rPr lang="zh-CN" sz="2400" b="1" dirty="0"/>
              <a:t>电子级硅</a:t>
            </a:r>
            <a:r>
              <a:rPr lang="zh-CN" altLang="zh-CN" sz="2400" b="1" dirty="0"/>
              <a:t>(EGS)</a:t>
            </a:r>
            <a:r>
              <a:rPr lang="zh-CN" sz="2400" dirty="0"/>
              <a:t>，</a:t>
            </a:r>
            <a:r>
              <a:rPr lang="zh-CN" sz="2400" b="1" dirty="0"/>
              <a:t>平均每一百万个硅原子中最多只有一个杂质原子</a:t>
            </a:r>
            <a:r>
              <a:rPr lang="zh-CN" sz="2400" dirty="0"/>
              <a:t>。此图展示了是如何通过硅净化熔炼得到大晶体的，最后得到的就是</a:t>
            </a:r>
            <a:r>
              <a:rPr lang="zh-CN" sz="2400" dirty="0">
                <a:solidFill>
                  <a:srgbClr val="FF0000"/>
                </a:solidFill>
              </a:rPr>
              <a:t>硅锭</a:t>
            </a:r>
            <a:r>
              <a:rPr lang="zh-CN" altLang="zh-CN" sz="2400" dirty="0"/>
              <a:t>(Ingot)</a:t>
            </a:r>
            <a:r>
              <a:rPr lang="zh-CN" sz="2400" dirty="0"/>
              <a:t>。 </a:t>
            </a:r>
          </a:p>
        </p:txBody>
      </p:sp>
      <p:pic>
        <p:nvPicPr>
          <p:cNvPr id="3076"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581400" y="9144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ChangeArrowheads="1"/>
          </p:cNvSpPr>
          <p:nvPr/>
        </p:nvSpPr>
        <p:spPr bwMode="auto">
          <a:xfrm>
            <a:off x="533400" y="2514600"/>
            <a:ext cx="2438400" cy="1569660"/>
          </a:xfrm>
          <a:prstGeom prst="rect">
            <a:avLst/>
          </a:prstGeom>
          <a:noFill/>
          <a:ln w="9525">
            <a:noFill/>
            <a:miter lim="800000"/>
            <a:headEnd/>
            <a:tailEnd/>
          </a:ln>
        </p:spPr>
        <p:txBody>
          <a:bodyPr anchor="ctr">
            <a:spAutoFit/>
          </a:bodyPr>
          <a:lstStyle/>
          <a:p>
            <a:r>
              <a:rPr lang="zh-CN" sz="2400" b="1" dirty="0"/>
              <a:t>单晶硅锭</a:t>
            </a:r>
            <a:r>
              <a:rPr lang="zh-CN" sz="2400" dirty="0"/>
              <a:t>：整体基本呈圆柱形，</a:t>
            </a:r>
            <a:r>
              <a:rPr lang="zh-CN" sz="2400" b="1" dirty="0"/>
              <a:t>重约</a:t>
            </a:r>
            <a:r>
              <a:rPr lang="zh-CN" altLang="zh-CN" sz="2400" b="1" dirty="0"/>
              <a:t>100</a:t>
            </a:r>
            <a:r>
              <a:rPr lang="zh-CN" sz="2400" b="1" dirty="0"/>
              <a:t>千克</a:t>
            </a:r>
            <a:r>
              <a:rPr lang="zh-CN" sz="2400" dirty="0"/>
              <a:t>，</a:t>
            </a:r>
            <a:r>
              <a:rPr lang="zh-CN" sz="2400" b="1" dirty="0"/>
              <a:t>硅纯度</a:t>
            </a:r>
            <a:r>
              <a:rPr lang="zh-CN" altLang="zh-CN" sz="2400" b="1" dirty="0"/>
              <a:t>99.9999</a:t>
            </a:r>
            <a:r>
              <a:rPr lang="zh-CN" sz="2400" b="1" dirty="0"/>
              <a:t>％</a:t>
            </a:r>
            <a:r>
              <a:rPr lang="zh-CN" sz="2400" dirty="0"/>
              <a:t>。 </a:t>
            </a:r>
          </a:p>
        </p:txBody>
      </p:sp>
      <p:pic>
        <p:nvPicPr>
          <p:cNvPr id="4100"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200400" y="9144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533400" y="2103438"/>
            <a:ext cx="2438400" cy="3046988"/>
          </a:xfrm>
          <a:prstGeom prst="rect">
            <a:avLst/>
          </a:prstGeom>
          <a:noFill/>
          <a:ln w="9525">
            <a:noFill/>
            <a:miter lim="800000"/>
            <a:headEnd/>
            <a:tailEnd/>
          </a:ln>
        </p:spPr>
        <p:txBody>
          <a:bodyPr anchor="ctr">
            <a:spAutoFit/>
          </a:bodyPr>
          <a:lstStyle/>
          <a:p>
            <a:r>
              <a:rPr lang="zh-CN" sz="2400" b="1" dirty="0"/>
              <a:t>硅锭切割</a:t>
            </a:r>
            <a:r>
              <a:rPr lang="zh-CN" sz="2400" dirty="0"/>
              <a:t>：横向切割成圆形的单个硅片，也就是我们常说的晶圆</a:t>
            </a:r>
            <a:r>
              <a:rPr lang="zh-CN" altLang="zh-CN" sz="2400" dirty="0"/>
              <a:t>(Wafer)</a:t>
            </a:r>
            <a:r>
              <a:rPr lang="zh-CN" sz="2400" dirty="0"/>
              <a:t>。顺便说，这下知道为什么晶圆都是圆形的了吧</a:t>
            </a:r>
            <a:r>
              <a:rPr lang="zh-CN" sz="2400" dirty="0" smtClean="0"/>
              <a:t>？ </a:t>
            </a:r>
            <a:endParaRPr lang="zh-CN" sz="2400" dirty="0"/>
          </a:p>
        </p:txBody>
      </p:sp>
      <p:pic>
        <p:nvPicPr>
          <p:cNvPr id="5124"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200400" y="9906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ChangeArrowheads="1"/>
          </p:cNvSpPr>
          <p:nvPr/>
        </p:nvSpPr>
        <p:spPr bwMode="auto">
          <a:xfrm>
            <a:off x="533400" y="1457325"/>
            <a:ext cx="2438400" cy="1938992"/>
          </a:xfrm>
          <a:prstGeom prst="rect">
            <a:avLst/>
          </a:prstGeom>
          <a:noFill/>
          <a:ln w="9525">
            <a:noFill/>
            <a:miter lim="800000"/>
            <a:headEnd/>
            <a:tailEnd/>
          </a:ln>
        </p:spPr>
        <p:txBody>
          <a:bodyPr anchor="ctr">
            <a:spAutoFit/>
          </a:bodyPr>
          <a:lstStyle/>
          <a:p>
            <a:r>
              <a:rPr lang="zh-CN" sz="2400" b="1" dirty="0"/>
              <a:t>晶圆</a:t>
            </a:r>
            <a:r>
              <a:rPr lang="zh-CN" sz="2400" dirty="0"/>
              <a:t>：切割出的晶圆经过抛光后变得几乎完美无瑕，表面甚至可以当镜子</a:t>
            </a:r>
            <a:r>
              <a:rPr lang="zh-CN" sz="2400" dirty="0" smtClean="0"/>
              <a:t>。</a:t>
            </a:r>
            <a:endParaRPr lang="zh-CN" sz="2400" dirty="0"/>
          </a:p>
        </p:txBody>
      </p:sp>
      <p:pic>
        <p:nvPicPr>
          <p:cNvPr id="6148"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200400" y="838200"/>
            <a:ext cx="5467350" cy="54673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ChangeArrowheads="1"/>
          </p:cNvSpPr>
          <p:nvPr/>
        </p:nvSpPr>
        <p:spPr bwMode="auto">
          <a:xfrm>
            <a:off x="642910" y="1428736"/>
            <a:ext cx="2438400" cy="3785652"/>
          </a:xfrm>
          <a:prstGeom prst="rect">
            <a:avLst/>
          </a:prstGeom>
          <a:noFill/>
          <a:ln w="9525">
            <a:noFill/>
            <a:miter lim="800000"/>
            <a:headEnd/>
            <a:tailEnd/>
          </a:ln>
        </p:spPr>
        <p:txBody>
          <a:bodyPr anchor="ctr">
            <a:spAutoFit/>
          </a:bodyPr>
          <a:lstStyle/>
          <a:p>
            <a:r>
              <a:rPr lang="zh-CN" sz="2400" b="1" dirty="0"/>
              <a:t>光刻胶</a:t>
            </a:r>
            <a:r>
              <a:rPr lang="zh-CN" altLang="zh-CN" sz="2400" b="1" dirty="0"/>
              <a:t>(Photo Resist)</a:t>
            </a:r>
            <a:r>
              <a:rPr lang="zh-CN" sz="2400" dirty="0"/>
              <a:t>：图中蓝色部分就是在晶圆旋转过程中浇上去的光刻胶液体，类似制作传统胶片的那种。晶圆旋转可以让光刻胶铺的非常薄、非常平。 </a:t>
            </a:r>
          </a:p>
        </p:txBody>
      </p:sp>
      <p:pic>
        <p:nvPicPr>
          <p:cNvPr id="7172"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276600" y="9906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半导体二极管</a:t>
            </a:r>
          </a:p>
        </p:txBody>
      </p:sp>
      <p:sp>
        <p:nvSpPr>
          <p:cNvPr id="4" name="内容占位符 3"/>
          <p:cNvSpPr>
            <a:spLocks noGrp="1"/>
          </p:cNvSpPr>
          <p:nvPr>
            <p:ph idx="1"/>
          </p:nvPr>
        </p:nvSpPr>
        <p:spPr/>
        <p:txBody>
          <a:bodyPr/>
          <a:lstStyle/>
          <a:p>
            <a:r>
              <a:rPr lang="zh-CN" altLang="en-US" dirty="0" smtClean="0"/>
              <a:t>半导体</a:t>
            </a:r>
            <a:r>
              <a:rPr lang="zh-CN" altLang="en-US" dirty="0"/>
              <a:t>（ </a:t>
            </a:r>
            <a:r>
              <a:rPr lang="en-US" altLang="zh-CN" dirty="0"/>
              <a:t>semiconductor</a:t>
            </a:r>
            <a:r>
              <a:rPr lang="zh-CN" altLang="en-US" dirty="0" smtClean="0"/>
              <a:t>）</a:t>
            </a:r>
            <a:endParaRPr lang="en-US" altLang="zh-CN" dirty="0" smtClean="0"/>
          </a:p>
          <a:p>
            <a:pPr lvl="1"/>
            <a:r>
              <a:rPr lang="zh-CN" altLang="en-US" dirty="0" smtClean="0"/>
              <a:t>本征半导体</a:t>
            </a:r>
            <a:endParaRPr lang="en-US" altLang="zh-CN" dirty="0" smtClean="0"/>
          </a:p>
          <a:p>
            <a:pPr lvl="2"/>
            <a:r>
              <a:rPr lang="zh-CN" altLang="en-US" dirty="0" smtClean="0">
                <a:solidFill>
                  <a:srgbClr val="FF0000"/>
                </a:solidFill>
              </a:rPr>
              <a:t>不</a:t>
            </a:r>
            <a:r>
              <a:rPr lang="zh-CN" altLang="en-US" dirty="0">
                <a:solidFill>
                  <a:srgbClr val="FF0000"/>
                </a:solidFill>
              </a:rPr>
              <a:t>含杂质</a:t>
            </a:r>
            <a:r>
              <a:rPr lang="zh-CN" altLang="en-US" dirty="0"/>
              <a:t>且</a:t>
            </a:r>
            <a:r>
              <a:rPr lang="zh-CN" altLang="en-US" dirty="0">
                <a:solidFill>
                  <a:srgbClr val="FF0000"/>
                </a:solidFill>
              </a:rPr>
              <a:t>无晶格缺陷</a:t>
            </a:r>
            <a:r>
              <a:rPr lang="zh-CN" altLang="en-US" dirty="0"/>
              <a:t>的</a:t>
            </a:r>
            <a:r>
              <a:rPr lang="zh-CN" altLang="en-US" dirty="0" smtClean="0"/>
              <a:t>半导体，如硅、锗</a:t>
            </a:r>
            <a:endParaRPr lang="en-US" altLang="zh-CN" dirty="0" smtClean="0"/>
          </a:p>
        </p:txBody>
      </p:sp>
      <p:graphicFrame>
        <p:nvGraphicFramePr>
          <p:cNvPr id="7" name="Object 11"/>
          <p:cNvGraphicFramePr>
            <a:graphicFrameLocks noChangeAspect="1"/>
          </p:cNvGraphicFramePr>
          <p:nvPr>
            <p:extLst>
              <p:ext uri="{D42A27DB-BD31-4B8C-83A1-F6EECF244321}">
                <p14:modId xmlns:p14="http://schemas.microsoft.com/office/powerpoint/2010/main" xmlns="" val="1227369699"/>
              </p:ext>
            </p:extLst>
          </p:nvPr>
        </p:nvGraphicFramePr>
        <p:xfrm>
          <a:off x="3851920" y="3278900"/>
          <a:ext cx="2538037" cy="2544391"/>
        </p:xfrm>
        <a:graphic>
          <a:graphicData uri="http://schemas.openxmlformats.org/presentationml/2006/ole">
            <p:oleObj spid="_x0000_s133173" name="Photo Editor 照片" r:id="rId3" imgW="11476190" imgH="11447619" progId="">
              <p:embed/>
            </p:oleObj>
          </a:graphicData>
        </a:graphic>
      </p:graphicFrame>
      <p:sp>
        <p:nvSpPr>
          <p:cNvPr id="9" name="TextBox 8"/>
          <p:cNvSpPr txBox="1"/>
          <p:nvPr/>
        </p:nvSpPr>
        <p:spPr>
          <a:xfrm>
            <a:off x="6643702" y="3214686"/>
            <a:ext cx="2302546" cy="3477875"/>
          </a:xfrm>
          <a:prstGeom prst="rect">
            <a:avLst/>
          </a:prstGeom>
          <a:noFill/>
        </p:spPr>
        <p:txBody>
          <a:bodyPr wrap="square" rtlCol="0">
            <a:spAutoFit/>
          </a:bodyPr>
          <a:lstStyle/>
          <a:p>
            <a:pPr>
              <a:buFont typeface="Wingdings" pitchFamily="2" charset="2"/>
              <a:buChar char="Ø"/>
            </a:pPr>
            <a:r>
              <a:rPr lang="en-US" altLang="zh-CN" sz="2000" dirty="0" smtClean="0">
                <a:latin typeface="+mj-ea"/>
                <a:ea typeface="+mj-ea"/>
              </a:rPr>
              <a:t>Si</a:t>
            </a:r>
            <a:r>
              <a:rPr lang="zh-CN" altLang="en-US" sz="2000" dirty="0" smtClean="0">
                <a:latin typeface="+mj-ea"/>
                <a:ea typeface="+mj-ea"/>
              </a:rPr>
              <a:t>原子核是</a:t>
            </a:r>
            <a:r>
              <a:rPr lang="en-US" altLang="zh-CN" sz="2000" dirty="0" smtClean="0">
                <a:latin typeface="+mj-ea"/>
                <a:ea typeface="+mj-ea"/>
              </a:rPr>
              <a:t>+4</a:t>
            </a:r>
            <a:r>
              <a:rPr lang="zh-CN" altLang="en-US" sz="2000" dirty="0" smtClean="0">
                <a:latin typeface="+mj-ea"/>
                <a:ea typeface="+mj-ea"/>
              </a:rPr>
              <a:t>价，最外层有</a:t>
            </a:r>
            <a:r>
              <a:rPr lang="en-US" altLang="zh-CN" sz="2000" dirty="0" smtClean="0">
                <a:latin typeface="+mj-ea"/>
                <a:ea typeface="+mj-ea"/>
              </a:rPr>
              <a:t>4</a:t>
            </a:r>
            <a:r>
              <a:rPr lang="zh-CN" altLang="en-US" sz="2000" dirty="0" smtClean="0">
                <a:latin typeface="+mj-ea"/>
                <a:ea typeface="+mj-ea"/>
              </a:rPr>
              <a:t>个电子（价电子）</a:t>
            </a:r>
            <a:endParaRPr lang="en-US" altLang="zh-CN" sz="2000" dirty="0" smtClean="0">
              <a:latin typeface="+mj-ea"/>
              <a:ea typeface="+mj-ea"/>
            </a:endParaRPr>
          </a:p>
          <a:p>
            <a:pPr>
              <a:buFont typeface="Wingdings" pitchFamily="2" charset="2"/>
              <a:buChar char="Ø"/>
            </a:pPr>
            <a:r>
              <a:rPr lang="zh-CN" altLang="en-US" sz="2000" dirty="0" smtClean="0">
                <a:latin typeface="+mj-ea"/>
                <a:ea typeface="+mj-ea"/>
              </a:rPr>
              <a:t>在能量激发下，电子会挣脱束缚，成为</a:t>
            </a:r>
            <a:r>
              <a:rPr lang="zh-CN" altLang="en-US" sz="2000" dirty="0" smtClean="0">
                <a:solidFill>
                  <a:srgbClr val="FF0000"/>
                </a:solidFill>
                <a:latin typeface="+mj-ea"/>
                <a:ea typeface="+mj-ea"/>
              </a:rPr>
              <a:t>自由电子</a:t>
            </a:r>
            <a:endParaRPr lang="en-US" altLang="zh-CN" sz="2000" dirty="0" smtClean="0">
              <a:solidFill>
                <a:srgbClr val="FF0000"/>
              </a:solidFill>
              <a:latin typeface="+mj-ea"/>
              <a:ea typeface="+mj-ea"/>
            </a:endParaRPr>
          </a:p>
          <a:p>
            <a:pPr>
              <a:buFont typeface="Wingdings" pitchFamily="2" charset="2"/>
              <a:buChar char="Ø"/>
            </a:pPr>
            <a:r>
              <a:rPr lang="zh-CN" altLang="en-US" sz="2000" dirty="0" smtClean="0">
                <a:latin typeface="+mj-ea"/>
                <a:ea typeface="+mj-ea"/>
              </a:rPr>
              <a:t>电子和空穴两种载流子成对出现</a:t>
            </a:r>
            <a:endParaRPr lang="en-US" altLang="zh-CN" sz="2000" dirty="0" smtClean="0">
              <a:latin typeface="+mj-ea"/>
              <a:ea typeface="+mj-ea"/>
            </a:endParaRPr>
          </a:p>
          <a:p>
            <a:pPr>
              <a:buFont typeface="Wingdings" pitchFamily="2" charset="2"/>
              <a:buChar char="Ø"/>
            </a:pPr>
            <a:r>
              <a:rPr lang="zh-CN" altLang="en-US" sz="2000" dirty="0" smtClean="0">
                <a:latin typeface="+mj-ea"/>
                <a:ea typeface="+mj-ea"/>
              </a:rPr>
              <a:t>本证半导体电阻率</a:t>
            </a:r>
            <a:r>
              <a:rPr lang="zh-CN" altLang="en-US" sz="2000" dirty="0">
                <a:latin typeface="+mj-ea"/>
                <a:ea typeface="+mj-ea"/>
              </a:rPr>
              <a:t>较大，实际应用不多</a:t>
            </a:r>
          </a:p>
        </p:txBody>
      </p:sp>
      <p:sp>
        <p:nvSpPr>
          <p:cNvPr id="8" name="椭圆 7"/>
          <p:cNvSpPr/>
          <p:nvPr/>
        </p:nvSpPr>
        <p:spPr bwMode="auto">
          <a:xfrm>
            <a:off x="1785918" y="3786190"/>
            <a:ext cx="428628" cy="642942"/>
          </a:xfrm>
          <a:prstGeom prst="ellipse">
            <a:avLst/>
          </a:prstGeom>
          <a:no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椭圆 9"/>
          <p:cNvSpPr/>
          <p:nvPr/>
        </p:nvSpPr>
        <p:spPr bwMode="auto">
          <a:xfrm>
            <a:off x="4429124" y="3786190"/>
            <a:ext cx="1285884" cy="642942"/>
          </a:xfrm>
          <a:prstGeom prst="ellipse">
            <a:avLst/>
          </a:prstGeom>
          <a:no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grpSp>
        <p:nvGrpSpPr>
          <p:cNvPr id="22" name="组合 21"/>
          <p:cNvGrpSpPr/>
          <p:nvPr/>
        </p:nvGrpSpPr>
        <p:grpSpPr>
          <a:xfrm>
            <a:off x="683568" y="3235946"/>
            <a:ext cx="2622904" cy="2616399"/>
            <a:chOff x="683568" y="3235946"/>
            <a:chExt cx="2622904" cy="2616399"/>
          </a:xfrm>
        </p:grpSpPr>
        <p:pic>
          <p:nvPicPr>
            <p:cNvPr id="5" name="Picture 8"/>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a:xfrm>
              <a:off x="683568" y="3235946"/>
              <a:ext cx="2622904" cy="2616399"/>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cxnSp>
          <p:nvCxnSpPr>
            <p:cNvPr id="14" name="直接箭头连接符 13"/>
            <p:cNvCxnSpPr>
              <a:stCxn id="16" idx="0"/>
            </p:cNvCxnSpPr>
            <p:nvPr/>
          </p:nvCxnSpPr>
          <p:spPr bwMode="auto">
            <a:xfrm rot="5400000" flipH="1" flipV="1">
              <a:off x="1768058" y="3768332"/>
              <a:ext cx="1" cy="4643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6" name="TextBox 15"/>
            <p:cNvSpPr txBox="1"/>
            <p:nvPr/>
          </p:nvSpPr>
          <p:spPr>
            <a:xfrm>
              <a:off x="1214414" y="4000505"/>
              <a:ext cx="642942" cy="246221"/>
            </a:xfrm>
            <a:prstGeom prst="rect">
              <a:avLst/>
            </a:prstGeom>
            <a:noFill/>
          </p:spPr>
          <p:txBody>
            <a:bodyPr wrap="square" rtlCol="0">
              <a:spAutoFit/>
            </a:bodyPr>
            <a:lstStyle/>
            <a:p>
              <a:r>
                <a:rPr lang="zh-CN" altLang="en-US" sz="1000" b="1" dirty="0" smtClean="0"/>
                <a:t>价电子</a:t>
              </a:r>
              <a:endParaRPr lang="zh-CN" altLang="en-US" sz="1000" b="1" dirty="0"/>
            </a:p>
          </p:txBody>
        </p:sp>
        <p:cxnSp>
          <p:nvCxnSpPr>
            <p:cNvPr id="17" name="直接箭头连接符 16"/>
            <p:cNvCxnSpPr>
              <a:stCxn id="16" idx="0"/>
            </p:cNvCxnSpPr>
            <p:nvPr/>
          </p:nvCxnSpPr>
          <p:spPr bwMode="auto">
            <a:xfrm rot="5400000" flipH="1" flipV="1">
              <a:off x="1410868" y="3768332"/>
              <a:ext cx="357191" cy="10715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Tree>
    <p:extLst>
      <p:ext uri="{BB962C8B-B14F-4D97-AF65-F5344CB8AC3E}">
        <p14:creationId xmlns:p14="http://schemas.microsoft.com/office/powerpoint/2010/main" xmlns="" val="314951164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ChangeArrowheads="1"/>
          </p:cNvSpPr>
          <p:nvPr/>
        </p:nvSpPr>
        <p:spPr bwMode="auto">
          <a:xfrm>
            <a:off x="533400" y="1595438"/>
            <a:ext cx="2438400" cy="4524315"/>
          </a:xfrm>
          <a:prstGeom prst="rect">
            <a:avLst/>
          </a:prstGeom>
          <a:noFill/>
          <a:ln w="9525">
            <a:noFill/>
            <a:miter lim="800000"/>
            <a:headEnd/>
            <a:tailEnd/>
          </a:ln>
        </p:spPr>
        <p:txBody>
          <a:bodyPr anchor="ctr">
            <a:spAutoFit/>
          </a:bodyPr>
          <a:lstStyle/>
          <a:p>
            <a:r>
              <a:rPr lang="zh-CN" sz="2400" b="1" dirty="0"/>
              <a:t>光刻</a:t>
            </a:r>
            <a:r>
              <a:rPr lang="zh-CN" sz="2400" dirty="0"/>
              <a:t>：光刻胶层随后透过掩模</a:t>
            </a:r>
            <a:r>
              <a:rPr lang="zh-CN" altLang="zh-CN" sz="2400" dirty="0"/>
              <a:t>(Mask)</a:t>
            </a:r>
            <a:r>
              <a:rPr lang="zh-CN" sz="2400" dirty="0"/>
              <a:t>被曝光在紫外线</a:t>
            </a:r>
            <a:r>
              <a:rPr lang="zh-CN" altLang="zh-CN" sz="2400" dirty="0"/>
              <a:t>(UV)</a:t>
            </a:r>
            <a:r>
              <a:rPr lang="zh-CN" sz="2400" dirty="0"/>
              <a:t>之下，变得可</a:t>
            </a:r>
            <a:r>
              <a:rPr lang="zh-CN" sz="2400" dirty="0" smtClean="0"/>
              <a:t>溶。</a:t>
            </a:r>
            <a:r>
              <a:rPr lang="zh-CN" sz="2400" dirty="0">
                <a:solidFill>
                  <a:srgbClr val="FF0000"/>
                </a:solidFill>
              </a:rPr>
              <a:t>掩模上印着预先设计好的电路图案</a:t>
            </a:r>
            <a:r>
              <a:rPr lang="zh-CN" sz="2400" dirty="0"/>
              <a:t>，紫外线透过它照在光刻胶层上，就会</a:t>
            </a:r>
            <a:r>
              <a:rPr lang="zh-CN" sz="2400" dirty="0" smtClean="0"/>
              <a:t>形成</a:t>
            </a:r>
            <a:r>
              <a:rPr lang="zh-CN" altLang="en-US" sz="2400" dirty="0" smtClean="0"/>
              <a:t>处理器</a:t>
            </a:r>
            <a:r>
              <a:rPr lang="zh-CN" sz="2400" dirty="0" smtClean="0"/>
              <a:t>的</a:t>
            </a:r>
            <a:r>
              <a:rPr lang="zh-CN" sz="2400" dirty="0"/>
              <a:t>每一层电路图案</a:t>
            </a:r>
            <a:r>
              <a:rPr lang="zh-CN" sz="2400" dirty="0" smtClean="0"/>
              <a:t>。</a:t>
            </a:r>
            <a:endParaRPr lang="zh-CN" sz="2400" dirty="0"/>
          </a:p>
        </p:txBody>
      </p:sp>
      <p:pic>
        <p:nvPicPr>
          <p:cNvPr id="8196"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429000" y="9906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ChangeArrowheads="1"/>
          </p:cNvSpPr>
          <p:nvPr/>
        </p:nvSpPr>
        <p:spPr bwMode="auto">
          <a:xfrm>
            <a:off x="857224" y="2000240"/>
            <a:ext cx="5786478" cy="583108"/>
          </a:xfrm>
          <a:prstGeom prst="rect">
            <a:avLst/>
          </a:prstGeom>
          <a:noFill/>
          <a:ln w="9525">
            <a:noFill/>
            <a:miter lim="800000"/>
            <a:headEnd/>
            <a:tailEnd/>
          </a:ln>
        </p:spPr>
        <p:txBody>
          <a:bodyPr wrap="square" anchor="ctr">
            <a:spAutoFit/>
          </a:bodyPr>
          <a:lstStyle/>
          <a:p>
            <a:pPr>
              <a:lnSpc>
                <a:spcPct val="150000"/>
              </a:lnSpc>
            </a:pPr>
            <a:r>
              <a:rPr lang="zh-CN" sz="2400" dirty="0" smtClean="0"/>
              <a:t>一块</a:t>
            </a:r>
            <a:r>
              <a:rPr lang="zh-CN" sz="2400" dirty="0"/>
              <a:t>晶圆上可以切割出数百个</a:t>
            </a:r>
            <a:r>
              <a:rPr lang="zh-CN" sz="2400" dirty="0" smtClean="0"/>
              <a:t>处理器</a:t>
            </a:r>
            <a:r>
              <a:rPr lang="zh-CN" altLang="en-US" sz="2400" dirty="0" smtClean="0"/>
              <a:t>。</a:t>
            </a:r>
            <a:endParaRPr lang="en-US" altLang="zh-CN" sz="2400" dirty="0" smtClean="0"/>
          </a:p>
        </p:txBody>
      </p:sp>
      <p:sp>
        <p:nvSpPr>
          <p:cNvPr id="6" name="矩形 5"/>
          <p:cNvSpPr/>
          <p:nvPr/>
        </p:nvSpPr>
        <p:spPr>
          <a:xfrm>
            <a:off x="1000100" y="3143248"/>
            <a:ext cx="7370929" cy="923330"/>
          </a:xfrm>
          <a:prstGeom prst="rect">
            <a:avLst/>
          </a:prstGeom>
        </p:spPr>
        <p:style>
          <a:lnRef idx="2">
            <a:schemeClr val="accent6"/>
          </a:lnRef>
          <a:fillRef idx="1">
            <a:schemeClr val="lt1"/>
          </a:fillRef>
          <a:effectRef idx="0">
            <a:schemeClr val="accent6"/>
          </a:effectRef>
          <a:fontRef idx="minor">
            <a:schemeClr val="dk1"/>
          </a:fontRef>
        </p:style>
        <p:txBody>
          <a:bodyPr wrap="none" lIns="91440" tIns="45720" rIns="91440" bIns="45720">
            <a:spAutoFit/>
          </a:bodyPr>
          <a:lstStyle/>
          <a:p>
            <a:pPr algn="ctr"/>
            <a:r>
              <a:rPr lang="zh-CN" sz="5400"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如何</a:t>
            </a:r>
            <a:r>
              <a:rPr lang="zh-CN" sz="5400" b="1"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制</a:t>
            </a:r>
            <a:r>
              <a:rPr lang="zh-CN" altLang="en-US" sz="5400" b="1"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造一个</a:t>
            </a:r>
            <a:r>
              <a:rPr lang="en-US" altLang="zh-CN" sz="5400" b="1"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MOS</a:t>
            </a:r>
            <a:r>
              <a:rPr lang="zh-CN" sz="5400" b="1"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管</a:t>
            </a:r>
            <a:r>
              <a:rPr lang="zh-CN" altLang="en-US" sz="5400" b="1"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a:t>
            </a:r>
            <a:endParaRPr lang="zh-CN" altLang="en-US" sz="5400" b="1"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ChangeArrowheads="1"/>
          </p:cNvSpPr>
          <p:nvPr/>
        </p:nvSpPr>
        <p:spPr bwMode="auto">
          <a:xfrm>
            <a:off x="1071538" y="1928802"/>
            <a:ext cx="6143668" cy="1200329"/>
          </a:xfrm>
          <a:prstGeom prst="rect">
            <a:avLst/>
          </a:prstGeom>
          <a:noFill/>
          <a:ln w="9525">
            <a:noFill/>
            <a:miter lim="800000"/>
            <a:headEnd/>
            <a:tailEnd/>
          </a:ln>
        </p:spPr>
        <p:txBody>
          <a:bodyPr wrap="square" anchor="ctr">
            <a:spAutoFit/>
          </a:bodyPr>
          <a:lstStyle/>
          <a:p>
            <a:r>
              <a:rPr lang="zh-CN" sz="2400" b="1" dirty="0"/>
              <a:t>溶解光刻胶</a:t>
            </a:r>
            <a:r>
              <a:rPr lang="zh-CN" sz="2400" dirty="0"/>
              <a:t>：光刻过程中曝光在紫外线下的光刻胶被溶解掉，清除后留下的图案和掩模上的一致。  </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57158" y="2000240"/>
            <a:ext cx="2438400" cy="2308324"/>
          </a:xfrm>
          <a:prstGeom prst="rect">
            <a:avLst/>
          </a:prstGeom>
          <a:noFill/>
          <a:ln w="9525">
            <a:noFill/>
            <a:miter lim="800000"/>
            <a:headEnd/>
            <a:tailEnd/>
          </a:ln>
        </p:spPr>
        <p:txBody>
          <a:bodyPr anchor="ctr">
            <a:spAutoFit/>
          </a:bodyPr>
          <a:lstStyle/>
          <a:p>
            <a:r>
              <a:rPr lang="zh-CN" altLang="en-US" sz="2400" b="1" dirty="0" smtClean="0"/>
              <a:t>刻蚀</a:t>
            </a:r>
            <a:r>
              <a:rPr lang="zh-CN" sz="2400" dirty="0" smtClean="0"/>
              <a:t>：</a:t>
            </a:r>
            <a:r>
              <a:rPr lang="zh-CN" sz="2400" dirty="0"/>
              <a:t>使用化学物质溶解掉暴露出来的晶圆部分，而剩下的光刻胶保护着不</a:t>
            </a:r>
            <a:r>
              <a:rPr lang="zh-CN" altLang="en-US" sz="2400" dirty="0" smtClean="0"/>
              <a:t>应该刻蚀的</a:t>
            </a:r>
            <a:r>
              <a:rPr lang="zh-CN" sz="2400" dirty="0"/>
              <a:t>部分。 </a:t>
            </a:r>
          </a:p>
        </p:txBody>
      </p:sp>
      <p:pic>
        <p:nvPicPr>
          <p:cNvPr id="4"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000364" y="785794"/>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ChangeArrowheads="1"/>
          </p:cNvSpPr>
          <p:nvPr/>
        </p:nvSpPr>
        <p:spPr bwMode="auto">
          <a:xfrm>
            <a:off x="357158" y="2143116"/>
            <a:ext cx="2438400" cy="3785652"/>
          </a:xfrm>
          <a:prstGeom prst="rect">
            <a:avLst/>
          </a:prstGeom>
          <a:noFill/>
          <a:ln w="9525">
            <a:noFill/>
            <a:miter lim="800000"/>
            <a:headEnd/>
            <a:tailEnd/>
          </a:ln>
        </p:spPr>
        <p:txBody>
          <a:bodyPr anchor="ctr">
            <a:spAutoFit/>
          </a:bodyPr>
          <a:lstStyle/>
          <a:p>
            <a:r>
              <a:rPr lang="zh-CN" sz="2400" b="1" dirty="0"/>
              <a:t>清除光刻胶</a:t>
            </a:r>
            <a:r>
              <a:rPr lang="zh-CN" sz="2400" dirty="0"/>
              <a:t>：蚀刻完成后，光刻胶的使命宣告完成，全部清除后就可以看到设计好的电路图案</a:t>
            </a:r>
            <a:r>
              <a:rPr lang="zh-CN" sz="2400" dirty="0" smtClean="0"/>
              <a:t>。</a:t>
            </a:r>
            <a:endParaRPr lang="en-US" altLang="zh-CN" sz="2400" dirty="0" smtClean="0"/>
          </a:p>
          <a:p>
            <a:endParaRPr lang="en-US" altLang="zh-CN" sz="2400" dirty="0" smtClean="0"/>
          </a:p>
          <a:p>
            <a:r>
              <a:rPr lang="zh-CN" altLang="en-US" sz="2400" dirty="0" smtClean="0"/>
              <a:t>中间的方形区域就是有源区（掺杂区）</a:t>
            </a:r>
            <a:r>
              <a:rPr lang="zh-CN" sz="2400" dirty="0" smtClean="0"/>
              <a:t> </a:t>
            </a:r>
            <a:endParaRPr lang="zh-CN" sz="2400" dirty="0"/>
          </a:p>
        </p:txBody>
      </p:sp>
      <p:pic>
        <p:nvPicPr>
          <p:cNvPr id="12292"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2971800" y="9906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ChangeArrowheads="1"/>
          </p:cNvSpPr>
          <p:nvPr/>
        </p:nvSpPr>
        <p:spPr bwMode="auto">
          <a:xfrm>
            <a:off x="357158" y="1428736"/>
            <a:ext cx="2438400" cy="4524315"/>
          </a:xfrm>
          <a:prstGeom prst="rect">
            <a:avLst/>
          </a:prstGeom>
          <a:noFill/>
          <a:ln w="9525">
            <a:noFill/>
            <a:miter lim="800000"/>
            <a:headEnd/>
            <a:tailEnd/>
          </a:ln>
        </p:spPr>
        <p:txBody>
          <a:bodyPr anchor="ctr">
            <a:spAutoFit/>
          </a:bodyPr>
          <a:lstStyle/>
          <a:p>
            <a:r>
              <a:rPr lang="zh-CN" sz="2400" b="1" dirty="0"/>
              <a:t>光刻胶</a:t>
            </a:r>
            <a:r>
              <a:rPr lang="zh-CN" sz="2400" dirty="0"/>
              <a:t>：再次浇上光刻胶</a:t>
            </a:r>
            <a:r>
              <a:rPr lang="zh-CN" altLang="zh-CN" sz="2400" dirty="0"/>
              <a:t>(</a:t>
            </a:r>
            <a:r>
              <a:rPr lang="zh-CN" sz="2400" dirty="0"/>
              <a:t>蓝色部分</a:t>
            </a:r>
            <a:r>
              <a:rPr lang="zh-CN" altLang="zh-CN" sz="2400" dirty="0"/>
              <a:t>)</a:t>
            </a:r>
            <a:r>
              <a:rPr lang="zh-CN" sz="2400" dirty="0"/>
              <a:t>，然后光刻，并洗掉曝光的部分，剩下的光刻胶还是用来保护不会离子注入的那部分材料</a:t>
            </a:r>
            <a:r>
              <a:rPr lang="zh-CN" sz="2400" dirty="0" smtClean="0"/>
              <a:t>。</a:t>
            </a:r>
            <a:endParaRPr lang="en-US" altLang="zh-CN" sz="2400" dirty="0" smtClean="0"/>
          </a:p>
          <a:p>
            <a:r>
              <a:rPr lang="zh-CN" altLang="en-US" sz="2400" dirty="0" smtClean="0"/>
              <a:t>紫色材料是用于隔离有源区的，绿色部分是有源区。</a:t>
            </a:r>
            <a:r>
              <a:rPr lang="zh-CN" sz="2400" dirty="0" smtClean="0"/>
              <a:t> </a:t>
            </a:r>
            <a:endParaRPr lang="zh-CN" sz="2400" dirty="0"/>
          </a:p>
        </p:txBody>
      </p:sp>
      <p:pic>
        <p:nvPicPr>
          <p:cNvPr id="13316"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352800" y="12192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ChangeArrowheads="1"/>
          </p:cNvSpPr>
          <p:nvPr/>
        </p:nvSpPr>
        <p:spPr bwMode="auto">
          <a:xfrm>
            <a:off x="428596" y="1428736"/>
            <a:ext cx="2438400" cy="4524315"/>
          </a:xfrm>
          <a:prstGeom prst="rect">
            <a:avLst/>
          </a:prstGeom>
          <a:noFill/>
          <a:ln w="9525">
            <a:noFill/>
            <a:miter lim="800000"/>
            <a:headEnd/>
            <a:tailEnd/>
          </a:ln>
        </p:spPr>
        <p:txBody>
          <a:bodyPr anchor="ctr">
            <a:spAutoFit/>
          </a:bodyPr>
          <a:lstStyle/>
          <a:p>
            <a:r>
              <a:rPr lang="zh-CN" sz="2400" b="1" dirty="0"/>
              <a:t>离子注入</a:t>
            </a:r>
            <a:r>
              <a:rPr lang="zh-CN" altLang="zh-CN" sz="2400" b="1" dirty="0"/>
              <a:t>(Ion Implantation)</a:t>
            </a:r>
            <a:r>
              <a:rPr lang="zh-CN" sz="2400" dirty="0"/>
              <a:t>：在真空系统中，用经过加速的、要掺杂的原子的离子照射</a:t>
            </a:r>
            <a:r>
              <a:rPr lang="zh-CN" altLang="zh-CN" sz="2400" dirty="0"/>
              <a:t>(</a:t>
            </a:r>
            <a:r>
              <a:rPr lang="zh-CN" sz="2400" dirty="0"/>
              <a:t>注入</a:t>
            </a:r>
            <a:r>
              <a:rPr lang="zh-CN" altLang="zh-CN" sz="2400" dirty="0"/>
              <a:t>)</a:t>
            </a:r>
            <a:r>
              <a:rPr lang="zh-CN" sz="2400" dirty="0"/>
              <a:t>固体材料，从而在被注入的区域形成特殊的注入层，并改变这些区域的硅的导电性</a:t>
            </a:r>
            <a:r>
              <a:rPr lang="zh-CN" sz="2400" dirty="0" smtClean="0"/>
              <a:t>。</a:t>
            </a:r>
            <a:endParaRPr lang="zh-CN" sz="2400" dirty="0"/>
          </a:p>
        </p:txBody>
      </p:sp>
      <p:pic>
        <p:nvPicPr>
          <p:cNvPr id="14340"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276600" y="10668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ChangeArrowheads="1"/>
          </p:cNvSpPr>
          <p:nvPr/>
        </p:nvSpPr>
        <p:spPr bwMode="auto">
          <a:xfrm>
            <a:off x="571472" y="1571612"/>
            <a:ext cx="2438400" cy="3416320"/>
          </a:xfrm>
          <a:prstGeom prst="rect">
            <a:avLst/>
          </a:prstGeom>
          <a:noFill/>
          <a:ln w="9525">
            <a:noFill/>
            <a:miter lim="800000"/>
            <a:headEnd/>
            <a:tailEnd/>
          </a:ln>
        </p:spPr>
        <p:txBody>
          <a:bodyPr anchor="ctr">
            <a:spAutoFit/>
          </a:bodyPr>
          <a:lstStyle/>
          <a:p>
            <a:r>
              <a:rPr lang="zh-CN" sz="2400" b="1" dirty="0"/>
              <a:t>清除光刻胶</a:t>
            </a:r>
            <a:r>
              <a:rPr lang="zh-CN" sz="2400" dirty="0"/>
              <a:t>：离子注入完成后，光刻胶也被清除，而注入区域</a:t>
            </a:r>
            <a:r>
              <a:rPr lang="zh-CN" altLang="zh-CN" sz="2400" dirty="0"/>
              <a:t>(</a:t>
            </a:r>
            <a:r>
              <a:rPr lang="zh-CN" sz="2400" dirty="0"/>
              <a:t>绿色部分</a:t>
            </a:r>
            <a:r>
              <a:rPr lang="zh-CN" altLang="zh-CN" sz="2400" dirty="0"/>
              <a:t>)</a:t>
            </a:r>
            <a:r>
              <a:rPr lang="zh-CN" sz="2400" dirty="0"/>
              <a:t>也已掺杂，注入了不同的原子。注意这时候的绿色和之前已经有所不同。 </a:t>
            </a:r>
          </a:p>
        </p:txBody>
      </p:sp>
      <p:pic>
        <p:nvPicPr>
          <p:cNvPr id="15364"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429000" y="10668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ChangeArrowheads="1"/>
          </p:cNvSpPr>
          <p:nvPr/>
        </p:nvSpPr>
        <p:spPr bwMode="auto">
          <a:xfrm>
            <a:off x="500034" y="1428736"/>
            <a:ext cx="2438400" cy="3046988"/>
          </a:xfrm>
          <a:prstGeom prst="rect">
            <a:avLst/>
          </a:prstGeom>
          <a:noFill/>
          <a:ln w="9525">
            <a:noFill/>
            <a:miter lim="800000"/>
            <a:headEnd/>
            <a:tailEnd/>
          </a:ln>
        </p:spPr>
        <p:txBody>
          <a:bodyPr anchor="ctr">
            <a:spAutoFit/>
          </a:bodyPr>
          <a:lstStyle/>
          <a:p>
            <a:r>
              <a:rPr lang="zh-CN" sz="2400" b="1" dirty="0"/>
              <a:t>晶体管就绪</a:t>
            </a:r>
            <a:r>
              <a:rPr lang="zh-CN" sz="2400" dirty="0"/>
              <a:t>：至此，晶体管已经基本完成。在绝缘材</a:t>
            </a:r>
            <a:r>
              <a:rPr lang="zh-CN" altLang="zh-CN" sz="2400" dirty="0"/>
              <a:t>(</a:t>
            </a:r>
            <a:r>
              <a:rPr lang="zh-CN" sz="2400" dirty="0"/>
              <a:t>品红色</a:t>
            </a:r>
            <a:r>
              <a:rPr lang="zh-CN" altLang="zh-CN" sz="2400" dirty="0"/>
              <a:t>)</a:t>
            </a:r>
            <a:r>
              <a:rPr lang="zh-CN" sz="2400" dirty="0"/>
              <a:t>上蚀刻出</a:t>
            </a:r>
            <a:r>
              <a:rPr lang="zh-CN" sz="2400" b="1" dirty="0"/>
              <a:t>三个孔洞</a:t>
            </a:r>
            <a:r>
              <a:rPr lang="zh-CN" sz="2400" dirty="0"/>
              <a:t>，并填充铜，以便和其它晶体管互连。 </a:t>
            </a:r>
          </a:p>
        </p:txBody>
      </p:sp>
      <p:pic>
        <p:nvPicPr>
          <p:cNvPr id="16388"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276600" y="11430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ChangeArrowheads="1"/>
          </p:cNvSpPr>
          <p:nvPr/>
        </p:nvSpPr>
        <p:spPr bwMode="auto">
          <a:xfrm>
            <a:off x="500034" y="1500174"/>
            <a:ext cx="2438400" cy="2308324"/>
          </a:xfrm>
          <a:prstGeom prst="rect">
            <a:avLst/>
          </a:prstGeom>
          <a:noFill/>
          <a:ln w="9525">
            <a:noFill/>
            <a:miter lim="800000"/>
            <a:headEnd/>
            <a:tailEnd/>
          </a:ln>
        </p:spPr>
        <p:txBody>
          <a:bodyPr anchor="ctr">
            <a:spAutoFit/>
          </a:bodyPr>
          <a:lstStyle/>
          <a:p>
            <a:r>
              <a:rPr lang="zh-CN" sz="2400" b="1" dirty="0"/>
              <a:t>电镀</a:t>
            </a:r>
            <a:r>
              <a:rPr lang="zh-CN" sz="2400" dirty="0"/>
              <a:t>：在晶圆上电镀一层硫酸铜，将铜离子沉淀到晶体管上。铜离子会从正极</a:t>
            </a:r>
            <a:r>
              <a:rPr lang="zh-CN" altLang="zh-CN" sz="2400" dirty="0"/>
              <a:t>(</a:t>
            </a:r>
            <a:r>
              <a:rPr lang="zh-CN" sz="2400" dirty="0"/>
              <a:t>阳极</a:t>
            </a:r>
            <a:r>
              <a:rPr lang="zh-CN" altLang="zh-CN" sz="2400" dirty="0"/>
              <a:t>)</a:t>
            </a:r>
            <a:r>
              <a:rPr lang="zh-CN" sz="2400" dirty="0"/>
              <a:t>走向负极</a:t>
            </a:r>
            <a:r>
              <a:rPr lang="zh-CN" altLang="zh-CN" sz="2400" dirty="0"/>
              <a:t>(</a:t>
            </a:r>
            <a:r>
              <a:rPr lang="zh-CN" sz="2400" dirty="0"/>
              <a:t>阴极</a:t>
            </a:r>
            <a:r>
              <a:rPr lang="zh-CN" altLang="zh-CN" sz="2400" dirty="0"/>
              <a:t>)</a:t>
            </a:r>
            <a:r>
              <a:rPr lang="zh-CN" sz="2400" dirty="0"/>
              <a:t>。 </a:t>
            </a:r>
          </a:p>
        </p:txBody>
      </p:sp>
      <p:pic>
        <p:nvPicPr>
          <p:cNvPr id="17412"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429000" y="9906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半导体二极管</a:t>
            </a:r>
          </a:p>
        </p:txBody>
      </p:sp>
      <p:sp>
        <p:nvSpPr>
          <p:cNvPr id="4" name="内容占位符 3"/>
          <p:cNvSpPr>
            <a:spLocks noGrp="1"/>
          </p:cNvSpPr>
          <p:nvPr>
            <p:ph idx="1"/>
          </p:nvPr>
        </p:nvSpPr>
        <p:spPr>
          <a:xfrm>
            <a:off x="457200" y="1556792"/>
            <a:ext cx="5266928" cy="4569371"/>
          </a:xfrm>
        </p:spPr>
        <p:txBody>
          <a:bodyPr/>
          <a:lstStyle/>
          <a:p>
            <a:r>
              <a:rPr lang="zh-CN" altLang="en-US" dirty="0" smtClean="0"/>
              <a:t>半导体</a:t>
            </a:r>
            <a:r>
              <a:rPr lang="zh-CN" altLang="en-US" dirty="0"/>
              <a:t>（ </a:t>
            </a:r>
            <a:r>
              <a:rPr lang="en-US" altLang="zh-CN" dirty="0"/>
              <a:t>semiconductor</a:t>
            </a:r>
            <a:r>
              <a:rPr lang="zh-CN" altLang="en-US" dirty="0" smtClean="0"/>
              <a:t>）</a:t>
            </a:r>
            <a:endParaRPr lang="en-US" altLang="zh-CN" dirty="0" smtClean="0"/>
          </a:p>
          <a:p>
            <a:pPr lvl="1"/>
            <a:r>
              <a:rPr lang="zh-CN" altLang="en-US" dirty="0" smtClean="0"/>
              <a:t>杂质半导体</a:t>
            </a:r>
            <a:endParaRPr lang="en-US" altLang="zh-CN" dirty="0" smtClean="0"/>
          </a:p>
          <a:p>
            <a:pPr lvl="2"/>
            <a:r>
              <a:rPr lang="en-US" altLang="zh-CN" dirty="0" smtClean="0"/>
              <a:t>N</a:t>
            </a:r>
            <a:r>
              <a:rPr lang="zh-CN" altLang="en-US" dirty="0" smtClean="0"/>
              <a:t>型半导体（</a:t>
            </a:r>
            <a:r>
              <a:rPr lang="en-US" altLang="zh-CN" dirty="0" smtClean="0"/>
              <a:t>Negative</a:t>
            </a:r>
            <a:r>
              <a:rPr lang="zh-CN" altLang="en-US" dirty="0" smtClean="0"/>
              <a:t>）</a:t>
            </a:r>
            <a:endParaRPr lang="en-US" altLang="zh-CN" dirty="0" smtClean="0"/>
          </a:p>
          <a:p>
            <a:pPr lvl="2"/>
            <a:r>
              <a:rPr lang="zh-CN" altLang="en-US" sz="2000" dirty="0" smtClean="0"/>
              <a:t>电子</a:t>
            </a:r>
            <a:r>
              <a:rPr lang="zh-CN" altLang="en-US" sz="2000" dirty="0"/>
              <a:t>型</a:t>
            </a:r>
            <a:r>
              <a:rPr lang="zh-CN" altLang="en-US" sz="2000" dirty="0" smtClean="0"/>
              <a:t>导电</a:t>
            </a:r>
            <a:endParaRPr lang="en-US" altLang="zh-CN" sz="2000" dirty="0" smtClean="0"/>
          </a:p>
          <a:p>
            <a:pPr lvl="2"/>
            <a:r>
              <a:rPr lang="zh-CN" altLang="en-US" sz="2000" dirty="0" smtClean="0"/>
              <a:t>如</a:t>
            </a:r>
            <a:r>
              <a:rPr lang="zh-CN" altLang="en-US" sz="2000" dirty="0"/>
              <a:t>四价元素锗或硅晶体中掺入</a:t>
            </a:r>
            <a:r>
              <a:rPr lang="zh-CN" altLang="en-US" sz="2000" dirty="0">
                <a:solidFill>
                  <a:srgbClr val="FF0000"/>
                </a:solidFill>
              </a:rPr>
              <a:t>五价</a:t>
            </a:r>
            <a:r>
              <a:rPr lang="zh-CN" altLang="en-US" sz="2000" dirty="0"/>
              <a:t>元素</a:t>
            </a:r>
            <a:r>
              <a:rPr lang="zh-CN" altLang="en-US" sz="2000" dirty="0">
                <a:solidFill>
                  <a:srgbClr val="FF0000"/>
                </a:solidFill>
              </a:rPr>
              <a:t>磷、砷、锑</a:t>
            </a:r>
            <a:r>
              <a:rPr lang="zh-CN" altLang="en-US" sz="2000" dirty="0"/>
              <a:t>等杂质</a:t>
            </a:r>
            <a:r>
              <a:rPr lang="zh-CN" altLang="en-US" sz="2000" dirty="0" smtClean="0"/>
              <a:t>原子</a:t>
            </a:r>
            <a:endParaRPr lang="en-US" altLang="zh-CN" sz="2000" dirty="0" smtClean="0"/>
          </a:p>
          <a:p>
            <a:pPr lvl="2"/>
            <a:endParaRPr lang="en-US" altLang="zh-CN" sz="1000" dirty="0" smtClean="0"/>
          </a:p>
          <a:p>
            <a:pPr lvl="2"/>
            <a:r>
              <a:rPr lang="zh-CN" altLang="en-US" sz="2000" dirty="0" smtClean="0"/>
              <a:t>电子（多子）</a:t>
            </a:r>
            <a:endParaRPr lang="en-US" altLang="zh-CN" sz="2000" dirty="0" smtClean="0"/>
          </a:p>
          <a:p>
            <a:pPr lvl="2"/>
            <a:r>
              <a:rPr lang="zh-CN" altLang="en-US" sz="2000" dirty="0" smtClean="0"/>
              <a:t>空穴（少子）</a:t>
            </a:r>
            <a:endParaRPr lang="en-US" altLang="zh-CN" sz="2000" dirty="0" smtClean="0"/>
          </a:p>
        </p:txBody>
      </p:sp>
      <p:pic>
        <p:nvPicPr>
          <p:cNvPr id="134148"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705894" y="1988840"/>
            <a:ext cx="3176137" cy="31683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椭圆 4"/>
          <p:cNvSpPr/>
          <p:nvPr/>
        </p:nvSpPr>
        <p:spPr bwMode="auto">
          <a:xfrm>
            <a:off x="7072330" y="3357562"/>
            <a:ext cx="428628" cy="428628"/>
          </a:xfrm>
          <a:prstGeom prst="ellipse">
            <a:avLst/>
          </a:prstGeom>
          <a:no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8" name="椭圆 7"/>
          <p:cNvSpPr/>
          <p:nvPr/>
        </p:nvSpPr>
        <p:spPr bwMode="auto">
          <a:xfrm>
            <a:off x="7429520" y="2786058"/>
            <a:ext cx="633418" cy="652466"/>
          </a:xfrm>
          <a:prstGeom prst="ellipse">
            <a:avLst/>
          </a:prstGeom>
          <a:no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xmlns="" val="926355858"/>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ChangeArrowheads="1"/>
          </p:cNvSpPr>
          <p:nvPr/>
        </p:nvSpPr>
        <p:spPr bwMode="auto">
          <a:xfrm>
            <a:off x="500034" y="1928802"/>
            <a:ext cx="2438400" cy="1938992"/>
          </a:xfrm>
          <a:prstGeom prst="rect">
            <a:avLst/>
          </a:prstGeom>
          <a:noFill/>
          <a:ln w="9525">
            <a:noFill/>
            <a:miter lim="800000"/>
            <a:headEnd/>
            <a:tailEnd/>
          </a:ln>
        </p:spPr>
        <p:txBody>
          <a:bodyPr anchor="ctr">
            <a:spAutoFit/>
          </a:bodyPr>
          <a:lstStyle/>
          <a:p>
            <a:r>
              <a:rPr lang="zh-CN" sz="2400" b="1" dirty="0"/>
              <a:t>铜层</a:t>
            </a:r>
            <a:r>
              <a:rPr lang="zh-CN" sz="2400" dirty="0"/>
              <a:t>：电镀完成后，铜离子沉积在晶圆表面，形成一个薄薄的铜层。 </a:t>
            </a:r>
          </a:p>
        </p:txBody>
      </p:sp>
      <p:pic>
        <p:nvPicPr>
          <p:cNvPr id="18436"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276600" y="9906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ChangeArrowheads="1"/>
          </p:cNvSpPr>
          <p:nvPr/>
        </p:nvSpPr>
        <p:spPr bwMode="auto">
          <a:xfrm>
            <a:off x="500034" y="2571744"/>
            <a:ext cx="2438400" cy="1200329"/>
          </a:xfrm>
          <a:prstGeom prst="rect">
            <a:avLst/>
          </a:prstGeom>
          <a:noFill/>
          <a:ln w="9525">
            <a:noFill/>
            <a:miter lim="800000"/>
            <a:headEnd/>
            <a:tailEnd/>
          </a:ln>
        </p:spPr>
        <p:txBody>
          <a:bodyPr anchor="ctr">
            <a:spAutoFit/>
          </a:bodyPr>
          <a:lstStyle/>
          <a:p>
            <a:r>
              <a:rPr lang="zh-CN" sz="2400" b="1" dirty="0"/>
              <a:t>抛光</a:t>
            </a:r>
            <a:r>
              <a:rPr lang="zh-CN" sz="2400" dirty="0"/>
              <a:t>：将多余的铜抛光掉，也就是磨光晶圆表面。 </a:t>
            </a:r>
          </a:p>
        </p:txBody>
      </p:sp>
      <p:pic>
        <p:nvPicPr>
          <p:cNvPr id="19460"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352800" y="11430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ChangeArrowheads="1"/>
          </p:cNvSpPr>
          <p:nvPr/>
        </p:nvSpPr>
        <p:spPr bwMode="auto">
          <a:xfrm>
            <a:off x="500034" y="1500174"/>
            <a:ext cx="2438400" cy="4524315"/>
          </a:xfrm>
          <a:prstGeom prst="rect">
            <a:avLst/>
          </a:prstGeom>
          <a:noFill/>
          <a:ln w="9525">
            <a:noFill/>
            <a:miter lim="800000"/>
            <a:headEnd/>
            <a:tailEnd/>
          </a:ln>
        </p:spPr>
        <p:txBody>
          <a:bodyPr anchor="ctr">
            <a:spAutoFit/>
          </a:bodyPr>
          <a:lstStyle/>
          <a:p>
            <a:r>
              <a:rPr lang="zh-CN" sz="2400" b="1" dirty="0"/>
              <a:t>金属层</a:t>
            </a:r>
            <a:r>
              <a:rPr lang="zh-CN" sz="2400" dirty="0" smtClean="0"/>
              <a:t>：在</a:t>
            </a:r>
            <a:r>
              <a:rPr lang="zh-CN" sz="2400" dirty="0"/>
              <a:t>不同晶体管之间形成复合互连金属层，具体布局</a:t>
            </a:r>
            <a:r>
              <a:rPr lang="zh-CN" sz="2400" dirty="0" smtClean="0"/>
              <a:t>取决于</a:t>
            </a:r>
            <a:r>
              <a:rPr lang="zh-CN" altLang="en-US" sz="2400" dirty="0" smtClean="0"/>
              <a:t>集成电路</a:t>
            </a:r>
            <a:r>
              <a:rPr lang="zh-CN" sz="2400" dirty="0" smtClean="0"/>
              <a:t>的</a:t>
            </a:r>
            <a:r>
              <a:rPr lang="zh-CN" sz="2400" dirty="0"/>
              <a:t>不同</a:t>
            </a:r>
            <a:r>
              <a:rPr lang="zh-CN" sz="2400" dirty="0" smtClean="0"/>
              <a:t>功能。</a:t>
            </a:r>
            <a:r>
              <a:rPr lang="zh-CN" sz="2400" dirty="0"/>
              <a:t>芯片表面看起来异常平滑，但事实上可能包含</a:t>
            </a:r>
            <a:r>
              <a:rPr lang="zh-CN" altLang="zh-CN" sz="2400" b="1" dirty="0"/>
              <a:t>20</a:t>
            </a:r>
            <a:r>
              <a:rPr lang="zh-CN" sz="2400" b="1" dirty="0"/>
              <a:t>多层</a:t>
            </a:r>
            <a:r>
              <a:rPr lang="zh-CN" sz="2400" dirty="0"/>
              <a:t>复杂的电路，放大之后可以看到极其复杂的电路</a:t>
            </a:r>
            <a:r>
              <a:rPr lang="zh-CN" sz="2400" dirty="0" smtClean="0"/>
              <a:t>网络。 </a:t>
            </a:r>
            <a:endParaRPr lang="zh-CN" sz="2400" dirty="0"/>
          </a:p>
        </p:txBody>
      </p:sp>
      <p:pic>
        <p:nvPicPr>
          <p:cNvPr id="20484"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429000" y="11430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500034" y="1571612"/>
            <a:ext cx="2438400" cy="2677656"/>
          </a:xfrm>
          <a:prstGeom prst="rect">
            <a:avLst/>
          </a:prstGeom>
          <a:noFill/>
          <a:ln w="9525">
            <a:noFill/>
            <a:miter lim="800000"/>
            <a:headEnd/>
            <a:tailEnd/>
          </a:ln>
        </p:spPr>
        <p:txBody>
          <a:bodyPr anchor="ctr">
            <a:spAutoFit/>
          </a:bodyPr>
          <a:lstStyle/>
          <a:p>
            <a:r>
              <a:rPr lang="zh-CN" sz="2400" b="1" dirty="0"/>
              <a:t>晶圆测试</a:t>
            </a:r>
            <a:r>
              <a:rPr lang="zh-CN" sz="2400" dirty="0" smtClean="0"/>
              <a:t>：图</a:t>
            </a:r>
            <a:r>
              <a:rPr lang="zh-CN" sz="2400" dirty="0"/>
              <a:t>中是晶圆的局部，正在接受第一次功能性测试，使用参考电路图案和每一块芯片进行对比。 </a:t>
            </a:r>
          </a:p>
        </p:txBody>
      </p:sp>
      <p:pic>
        <p:nvPicPr>
          <p:cNvPr id="21508"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276600" y="10668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ChangeArrowheads="1"/>
          </p:cNvSpPr>
          <p:nvPr/>
        </p:nvSpPr>
        <p:spPr bwMode="auto">
          <a:xfrm>
            <a:off x="357158" y="2143116"/>
            <a:ext cx="2438400" cy="2677656"/>
          </a:xfrm>
          <a:prstGeom prst="rect">
            <a:avLst/>
          </a:prstGeom>
          <a:noFill/>
          <a:ln w="9525">
            <a:noFill/>
            <a:miter lim="800000"/>
            <a:headEnd/>
            <a:tailEnd/>
          </a:ln>
        </p:spPr>
        <p:txBody>
          <a:bodyPr anchor="ctr">
            <a:spAutoFit/>
          </a:bodyPr>
          <a:lstStyle/>
          <a:p>
            <a:r>
              <a:rPr lang="zh-CN" sz="2400" b="1" dirty="0"/>
              <a:t>晶圆切片</a:t>
            </a:r>
            <a:r>
              <a:rPr lang="zh-CN" altLang="zh-CN" sz="2400" b="1" dirty="0"/>
              <a:t>(Slicing)</a:t>
            </a:r>
            <a:r>
              <a:rPr lang="zh-CN" sz="2400" dirty="0"/>
              <a:t>：晶圆级别，</a:t>
            </a:r>
            <a:r>
              <a:rPr lang="zh-CN" altLang="zh-CN" sz="2400" dirty="0"/>
              <a:t>300</a:t>
            </a:r>
            <a:r>
              <a:rPr lang="zh-CN" sz="2400" dirty="0"/>
              <a:t>毫米</a:t>
            </a:r>
            <a:r>
              <a:rPr lang="zh-CN" altLang="zh-CN" sz="2400" dirty="0"/>
              <a:t>/12</a:t>
            </a:r>
            <a:r>
              <a:rPr lang="zh-CN" sz="2400" dirty="0"/>
              <a:t>英寸。将晶圆切割成块，每一块就是一</a:t>
            </a:r>
            <a:r>
              <a:rPr lang="zh-CN" sz="2400" dirty="0" smtClean="0"/>
              <a:t>个</a:t>
            </a:r>
            <a:r>
              <a:rPr lang="zh-CN" altLang="en-US" sz="2400" dirty="0" smtClean="0"/>
              <a:t>集成电路</a:t>
            </a:r>
            <a:r>
              <a:rPr lang="zh-CN" altLang="zh-CN" sz="2400" dirty="0" smtClean="0"/>
              <a:t>(</a:t>
            </a:r>
            <a:r>
              <a:rPr lang="zh-CN" altLang="en-US" sz="2400" dirty="0" smtClean="0"/>
              <a:t>称为</a:t>
            </a:r>
            <a:r>
              <a:rPr lang="zh-CN" altLang="zh-CN" sz="2400" dirty="0" smtClean="0"/>
              <a:t>Die</a:t>
            </a:r>
            <a:r>
              <a:rPr lang="zh-CN" altLang="zh-CN" sz="2400" dirty="0"/>
              <a:t>)</a:t>
            </a:r>
            <a:r>
              <a:rPr lang="zh-CN" sz="2400" dirty="0"/>
              <a:t>。 </a:t>
            </a:r>
          </a:p>
        </p:txBody>
      </p:sp>
      <p:pic>
        <p:nvPicPr>
          <p:cNvPr id="22532"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200400" y="11430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ChangeArrowheads="1"/>
          </p:cNvSpPr>
          <p:nvPr/>
        </p:nvSpPr>
        <p:spPr bwMode="auto">
          <a:xfrm>
            <a:off x="357158" y="2571744"/>
            <a:ext cx="2438400" cy="2308324"/>
          </a:xfrm>
          <a:prstGeom prst="rect">
            <a:avLst/>
          </a:prstGeom>
          <a:noFill/>
          <a:ln w="9525">
            <a:noFill/>
            <a:miter lim="800000"/>
            <a:headEnd/>
            <a:tailEnd/>
          </a:ln>
        </p:spPr>
        <p:txBody>
          <a:bodyPr anchor="ctr">
            <a:spAutoFit/>
          </a:bodyPr>
          <a:lstStyle/>
          <a:p>
            <a:r>
              <a:rPr lang="zh-CN" sz="2400" b="1" dirty="0"/>
              <a:t>丢弃</a:t>
            </a:r>
            <a:r>
              <a:rPr lang="zh-CN" sz="2400" b="1" dirty="0" smtClean="0"/>
              <a:t>瑕疵</a:t>
            </a:r>
            <a:r>
              <a:rPr lang="en-US" altLang="zh-CN" sz="2400" b="1" dirty="0" smtClean="0"/>
              <a:t>Die</a:t>
            </a:r>
            <a:r>
              <a:rPr lang="zh-CN" sz="2400" dirty="0" smtClean="0"/>
              <a:t>：</a:t>
            </a:r>
            <a:r>
              <a:rPr lang="zh-CN" sz="2400" dirty="0"/>
              <a:t>晶圆级别。测试过程中发现的有瑕疵</a:t>
            </a:r>
            <a:r>
              <a:rPr lang="zh-CN" sz="2400" dirty="0" smtClean="0"/>
              <a:t>的</a:t>
            </a:r>
            <a:r>
              <a:rPr lang="en-US" altLang="zh-CN" sz="2400" dirty="0" smtClean="0"/>
              <a:t>Die</a:t>
            </a:r>
            <a:r>
              <a:rPr lang="zh-CN" sz="2400" dirty="0" smtClean="0"/>
              <a:t>被</a:t>
            </a:r>
            <a:r>
              <a:rPr lang="zh-CN" sz="2400" dirty="0"/>
              <a:t>抛弃，留下完好的准备进入下一步。 </a:t>
            </a:r>
          </a:p>
        </p:txBody>
      </p:sp>
      <p:pic>
        <p:nvPicPr>
          <p:cNvPr id="23556"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505200" y="10668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ChangeArrowheads="1"/>
          </p:cNvSpPr>
          <p:nvPr/>
        </p:nvSpPr>
        <p:spPr bwMode="auto">
          <a:xfrm>
            <a:off x="500034" y="1714488"/>
            <a:ext cx="2438400" cy="1938992"/>
          </a:xfrm>
          <a:prstGeom prst="rect">
            <a:avLst/>
          </a:prstGeom>
          <a:noFill/>
          <a:ln w="9525">
            <a:noFill/>
            <a:miter lim="800000"/>
            <a:headEnd/>
            <a:tailEnd/>
          </a:ln>
        </p:spPr>
        <p:txBody>
          <a:bodyPr anchor="ctr">
            <a:spAutoFit/>
          </a:bodyPr>
          <a:lstStyle/>
          <a:p>
            <a:r>
              <a:rPr lang="zh-CN" sz="2400" b="1" dirty="0" smtClean="0"/>
              <a:t>单个</a:t>
            </a:r>
            <a:r>
              <a:rPr lang="en-US" altLang="zh-CN" sz="2400" b="1" dirty="0" smtClean="0"/>
              <a:t>Die</a:t>
            </a:r>
            <a:r>
              <a:rPr lang="zh-CN" altLang="en-US" sz="2400" b="1" dirty="0" smtClean="0"/>
              <a:t>：</a:t>
            </a:r>
            <a:r>
              <a:rPr lang="zh-CN" sz="2400" dirty="0" smtClean="0"/>
              <a:t>从</a:t>
            </a:r>
            <a:r>
              <a:rPr lang="zh-CN" sz="2400" dirty="0"/>
              <a:t>晶圆上切割下来的</a:t>
            </a:r>
            <a:r>
              <a:rPr lang="zh-CN" sz="2400" dirty="0" smtClean="0"/>
              <a:t>单个</a:t>
            </a:r>
            <a:r>
              <a:rPr lang="en-US" altLang="zh-CN" sz="2400" dirty="0" smtClean="0"/>
              <a:t>Die</a:t>
            </a:r>
            <a:r>
              <a:rPr lang="zh-CN" sz="2400" dirty="0" smtClean="0"/>
              <a:t>，</a:t>
            </a:r>
            <a:r>
              <a:rPr lang="zh-CN" sz="2400" dirty="0"/>
              <a:t>这里展示的</a:t>
            </a:r>
            <a:r>
              <a:rPr lang="zh-CN" sz="2400" dirty="0" smtClean="0"/>
              <a:t>是</a:t>
            </a:r>
            <a:r>
              <a:rPr lang="en-US" altLang="zh-CN" sz="2400" dirty="0" smtClean="0"/>
              <a:t>Intel </a:t>
            </a:r>
            <a:r>
              <a:rPr lang="zh-CN" altLang="zh-CN" sz="2400" dirty="0" smtClean="0"/>
              <a:t>Core </a:t>
            </a:r>
            <a:r>
              <a:rPr lang="zh-CN" altLang="zh-CN" sz="2400" dirty="0"/>
              <a:t>i7</a:t>
            </a:r>
            <a:r>
              <a:rPr lang="zh-CN" sz="2400" dirty="0"/>
              <a:t>的核心。</a:t>
            </a:r>
          </a:p>
        </p:txBody>
      </p:sp>
      <p:pic>
        <p:nvPicPr>
          <p:cNvPr id="24580"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429000" y="9906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ChangeArrowheads="1"/>
          </p:cNvSpPr>
          <p:nvPr/>
        </p:nvSpPr>
        <p:spPr bwMode="auto">
          <a:xfrm>
            <a:off x="500034" y="1214422"/>
            <a:ext cx="2438400" cy="4893647"/>
          </a:xfrm>
          <a:prstGeom prst="rect">
            <a:avLst/>
          </a:prstGeom>
          <a:noFill/>
          <a:ln w="9525">
            <a:noFill/>
            <a:miter lim="800000"/>
            <a:headEnd/>
            <a:tailEnd/>
          </a:ln>
        </p:spPr>
        <p:txBody>
          <a:bodyPr anchor="ctr">
            <a:spAutoFit/>
          </a:bodyPr>
          <a:lstStyle/>
          <a:p>
            <a:r>
              <a:rPr lang="zh-CN" sz="2400" b="1" dirty="0"/>
              <a:t>封装</a:t>
            </a:r>
            <a:r>
              <a:rPr lang="zh-CN" sz="2400" dirty="0" smtClean="0"/>
              <a:t>：</a:t>
            </a:r>
            <a:r>
              <a:rPr lang="zh-CN" sz="2400" b="1" dirty="0" smtClean="0"/>
              <a:t>衬底</a:t>
            </a:r>
            <a:r>
              <a:rPr lang="zh-CN" altLang="zh-CN" sz="2400" b="1" dirty="0"/>
              <a:t>(</a:t>
            </a:r>
            <a:r>
              <a:rPr lang="zh-CN" sz="2400" b="1" dirty="0"/>
              <a:t>基片</a:t>
            </a:r>
            <a:r>
              <a:rPr lang="zh-CN" altLang="zh-CN" sz="2400" b="1" dirty="0"/>
              <a:t>)</a:t>
            </a:r>
            <a:r>
              <a:rPr lang="zh-CN" sz="2400" b="1" dirty="0" smtClean="0"/>
              <a:t>、</a:t>
            </a:r>
            <a:r>
              <a:rPr lang="en-US" altLang="zh-CN" sz="2400" b="1" dirty="0" smtClean="0"/>
              <a:t>Die</a:t>
            </a:r>
            <a:r>
              <a:rPr lang="zh-CN" sz="2400" b="1" dirty="0" smtClean="0"/>
              <a:t>、</a:t>
            </a:r>
            <a:r>
              <a:rPr lang="zh-CN" sz="2400" b="1" dirty="0"/>
              <a:t>散热片</a:t>
            </a:r>
            <a:r>
              <a:rPr lang="zh-CN" sz="2400" dirty="0"/>
              <a:t>堆叠在一起，就形成了我们看到的处理器的样子。</a:t>
            </a:r>
            <a:r>
              <a:rPr lang="zh-CN" sz="2400" dirty="0" smtClean="0"/>
              <a:t>衬底相当于</a:t>
            </a:r>
            <a:r>
              <a:rPr lang="zh-CN" sz="2400" dirty="0"/>
              <a:t>一个底座，并为处理器内核提供电气与机械界面，便于与</a:t>
            </a:r>
            <a:r>
              <a:rPr lang="zh-CN" altLang="zh-CN" sz="2400" dirty="0"/>
              <a:t>PC</a:t>
            </a:r>
            <a:r>
              <a:rPr lang="zh-CN" sz="2400" dirty="0"/>
              <a:t>系统的其它部分交互。散热片</a:t>
            </a:r>
            <a:r>
              <a:rPr lang="zh-CN" altLang="zh-CN" sz="2400" dirty="0"/>
              <a:t>(</a:t>
            </a:r>
            <a:r>
              <a:rPr lang="zh-CN" sz="2400" dirty="0"/>
              <a:t>银色</a:t>
            </a:r>
            <a:r>
              <a:rPr lang="zh-CN" altLang="zh-CN" sz="2400" dirty="0" smtClean="0"/>
              <a:t>)</a:t>
            </a:r>
            <a:r>
              <a:rPr lang="zh-CN" sz="2400" dirty="0" smtClean="0"/>
              <a:t> 负责散热。 </a:t>
            </a:r>
            <a:endParaRPr lang="zh-CN" sz="2400" dirty="0"/>
          </a:p>
        </p:txBody>
      </p:sp>
      <p:pic>
        <p:nvPicPr>
          <p:cNvPr id="25604"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200400" y="8382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500034" y="1643050"/>
            <a:ext cx="2438400" cy="4524315"/>
          </a:xfrm>
          <a:prstGeom prst="rect">
            <a:avLst/>
          </a:prstGeom>
          <a:noFill/>
          <a:ln w="9525">
            <a:noFill/>
            <a:miter lim="800000"/>
            <a:headEnd/>
            <a:tailEnd/>
          </a:ln>
        </p:spPr>
        <p:txBody>
          <a:bodyPr anchor="ctr">
            <a:spAutoFit/>
          </a:bodyPr>
          <a:lstStyle/>
          <a:p>
            <a:r>
              <a:rPr lang="zh-CN" sz="2400" b="1" dirty="0"/>
              <a:t>处理器</a:t>
            </a:r>
            <a:r>
              <a:rPr lang="zh-CN" sz="2400" dirty="0"/>
              <a:t>：至此就得到完整的处理器了</a:t>
            </a:r>
            <a:r>
              <a:rPr lang="zh-CN" altLang="zh-CN" sz="2400" dirty="0"/>
              <a:t>(</a:t>
            </a:r>
            <a:r>
              <a:rPr lang="zh-CN" sz="2400" dirty="0"/>
              <a:t>这里是一颗</a:t>
            </a:r>
            <a:r>
              <a:rPr lang="zh-CN" altLang="zh-CN" sz="2400" dirty="0"/>
              <a:t>Core i7)</a:t>
            </a:r>
            <a:r>
              <a:rPr lang="zh-CN" sz="2400" dirty="0"/>
              <a:t>。这种在世界上最干净的房间里制造出来的最复杂的产品实际上是经过数百个步骤得来的，这里只是展示了其中的一些关键步骤。 </a:t>
            </a:r>
          </a:p>
        </p:txBody>
      </p:sp>
      <p:pic>
        <p:nvPicPr>
          <p:cNvPr id="26628"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505200" y="12192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ChangeArrowheads="1"/>
          </p:cNvSpPr>
          <p:nvPr/>
        </p:nvSpPr>
        <p:spPr bwMode="auto">
          <a:xfrm>
            <a:off x="381000" y="2278063"/>
            <a:ext cx="2438400" cy="2838450"/>
          </a:xfrm>
          <a:prstGeom prst="rect">
            <a:avLst/>
          </a:prstGeom>
          <a:noFill/>
          <a:ln w="9525">
            <a:noFill/>
            <a:miter lim="800000"/>
            <a:headEnd/>
            <a:tailEnd/>
          </a:ln>
        </p:spPr>
        <p:txBody>
          <a:bodyPr anchor="ctr">
            <a:spAutoFit/>
          </a:bodyPr>
          <a:lstStyle/>
          <a:p>
            <a:r>
              <a:rPr lang="zh-CN" b="1"/>
              <a:t>等级测试</a:t>
            </a:r>
            <a:r>
              <a:rPr lang="zh-CN"/>
              <a:t>：最后一次测试，可以鉴别出每一颗处理器的关键特性，比如最高频率、功耗、发热量等，并决定处理器的等级，比如适合做成最高端的</a:t>
            </a:r>
            <a:r>
              <a:rPr lang="zh-CN" altLang="zh-CN"/>
              <a:t>Core i7-975 Extreme</a:t>
            </a:r>
            <a:r>
              <a:rPr lang="zh-CN"/>
              <a:t>，还是低端型号</a:t>
            </a:r>
            <a:r>
              <a:rPr lang="zh-CN" altLang="zh-CN"/>
              <a:t>Core i7-920</a:t>
            </a:r>
            <a:r>
              <a:rPr lang="zh-CN"/>
              <a:t>。 </a:t>
            </a:r>
          </a:p>
        </p:txBody>
      </p:sp>
      <p:pic>
        <p:nvPicPr>
          <p:cNvPr id="27652"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276600" y="685800"/>
            <a:ext cx="5391150" cy="53911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半导体二极管</a:t>
            </a:r>
          </a:p>
        </p:txBody>
      </p:sp>
      <p:sp>
        <p:nvSpPr>
          <p:cNvPr id="4" name="内容占位符 3"/>
          <p:cNvSpPr>
            <a:spLocks noGrp="1"/>
          </p:cNvSpPr>
          <p:nvPr>
            <p:ph idx="1"/>
          </p:nvPr>
        </p:nvSpPr>
        <p:spPr>
          <a:xfrm>
            <a:off x="457200" y="1556792"/>
            <a:ext cx="5266928" cy="4569371"/>
          </a:xfrm>
        </p:spPr>
        <p:txBody>
          <a:bodyPr/>
          <a:lstStyle/>
          <a:p>
            <a:r>
              <a:rPr lang="zh-CN" altLang="en-US" dirty="0" smtClean="0"/>
              <a:t>半导体</a:t>
            </a:r>
            <a:r>
              <a:rPr lang="zh-CN" altLang="en-US" dirty="0"/>
              <a:t>（ </a:t>
            </a:r>
            <a:r>
              <a:rPr lang="en-US" altLang="zh-CN" dirty="0"/>
              <a:t>semiconductor</a:t>
            </a:r>
            <a:r>
              <a:rPr lang="zh-CN" altLang="en-US" dirty="0" smtClean="0"/>
              <a:t>）</a:t>
            </a:r>
            <a:endParaRPr lang="en-US" altLang="zh-CN" dirty="0" smtClean="0"/>
          </a:p>
          <a:p>
            <a:pPr lvl="1"/>
            <a:r>
              <a:rPr lang="zh-CN" altLang="en-US" dirty="0" smtClean="0"/>
              <a:t>杂质半导体</a:t>
            </a:r>
            <a:endParaRPr lang="en-US" altLang="zh-CN" dirty="0" smtClean="0"/>
          </a:p>
          <a:p>
            <a:pPr lvl="2"/>
            <a:r>
              <a:rPr lang="en-US" altLang="zh-CN" dirty="0" smtClean="0"/>
              <a:t>P</a:t>
            </a:r>
            <a:r>
              <a:rPr lang="zh-CN" altLang="en-US" dirty="0" smtClean="0"/>
              <a:t>型半导体（</a:t>
            </a:r>
            <a:r>
              <a:rPr lang="en-US" altLang="zh-CN" dirty="0" smtClean="0"/>
              <a:t>Positive</a:t>
            </a:r>
            <a:r>
              <a:rPr lang="zh-CN" altLang="en-US" dirty="0" smtClean="0"/>
              <a:t>）</a:t>
            </a:r>
            <a:endParaRPr lang="en-US" altLang="zh-CN" dirty="0" smtClean="0"/>
          </a:p>
          <a:p>
            <a:pPr lvl="2"/>
            <a:r>
              <a:rPr lang="zh-CN" altLang="en-US" sz="2000" dirty="0" smtClean="0"/>
              <a:t>空穴</a:t>
            </a:r>
            <a:r>
              <a:rPr lang="zh-CN" altLang="en-US" sz="2000" dirty="0"/>
              <a:t>型</a:t>
            </a:r>
            <a:r>
              <a:rPr lang="zh-CN" altLang="en-US" sz="2000" dirty="0" smtClean="0"/>
              <a:t>导电</a:t>
            </a:r>
            <a:endParaRPr lang="en-US" altLang="zh-CN" sz="2000" dirty="0" smtClean="0"/>
          </a:p>
          <a:p>
            <a:pPr lvl="2"/>
            <a:r>
              <a:rPr lang="zh-CN" altLang="en-US" sz="2000" dirty="0" smtClean="0"/>
              <a:t>如四价元素锗</a:t>
            </a:r>
            <a:r>
              <a:rPr lang="zh-CN" altLang="en-US" sz="2000" dirty="0"/>
              <a:t>或硅晶体中掺入微量</a:t>
            </a:r>
            <a:r>
              <a:rPr lang="zh-CN" altLang="en-US" sz="2000" dirty="0">
                <a:solidFill>
                  <a:srgbClr val="FF0000"/>
                </a:solidFill>
              </a:rPr>
              <a:t>三价</a:t>
            </a:r>
            <a:r>
              <a:rPr lang="zh-CN" altLang="en-US" sz="2000" dirty="0"/>
              <a:t>元素</a:t>
            </a:r>
            <a:r>
              <a:rPr lang="zh-CN" altLang="en-US" sz="2000" dirty="0">
                <a:solidFill>
                  <a:srgbClr val="FF0000"/>
                </a:solidFill>
              </a:rPr>
              <a:t>硼、铝、镓</a:t>
            </a:r>
            <a:r>
              <a:rPr lang="zh-CN" altLang="en-US" sz="2000" dirty="0"/>
              <a:t>等杂质</a:t>
            </a:r>
            <a:r>
              <a:rPr lang="zh-CN" altLang="en-US" sz="2000" dirty="0" smtClean="0"/>
              <a:t>原子</a:t>
            </a:r>
            <a:endParaRPr lang="en-US" altLang="zh-CN" sz="2000" dirty="0" smtClean="0"/>
          </a:p>
          <a:p>
            <a:pPr lvl="2"/>
            <a:endParaRPr lang="en-US" altLang="zh-CN" sz="1000" dirty="0"/>
          </a:p>
          <a:p>
            <a:pPr lvl="2"/>
            <a:r>
              <a:rPr lang="zh-CN" altLang="en-US" sz="2000" dirty="0" smtClean="0"/>
              <a:t>空穴（多子）</a:t>
            </a:r>
            <a:endParaRPr lang="en-US" altLang="zh-CN" sz="2000" dirty="0"/>
          </a:p>
          <a:p>
            <a:pPr lvl="2"/>
            <a:r>
              <a:rPr lang="zh-CN" altLang="en-US" sz="2000" dirty="0" smtClean="0"/>
              <a:t>电子（少子）</a:t>
            </a:r>
            <a:endParaRPr lang="en-US" altLang="zh-CN" sz="2000" dirty="0"/>
          </a:p>
          <a:p>
            <a:pPr lvl="2"/>
            <a:endParaRPr lang="en-US" altLang="zh-CN" sz="2000" dirty="0" smtClean="0"/>
          </a:p>
        </p:txBody>
      </p:sp>
      <p:graphicFrame>
        <p:nvGraphicFramePr>
          <p:cNvPr id="2" name="对象 1"/>
          <p:cNvGraphicFramePr>
            <a:graphicFrameLocks noChangeAspect="1"/>
          </p:cNvGraphicFramePr>
          <p:nvPr>
            <p:extLst>
              <p:ext uri="{D42A27DB-BD31-4B8C-83A1-F6EECF244321}">
                <p14:modId xmlns:p14="http://schemas.microsoft.com/office/powerpoint/2010/main" xmlns="" val="4061220468"/>
              </p:ext>
            </p:extLst>
          </p:nvPr>
        </p:nvGraphicFramePr>
        <p:xfrm>
          <a:off x="5652120" y="1844824"/>
          <a:ext cx="3320886" cy="3312963"/>
        </p:xfrm>
        <a:graphic>
          <a:graphicData uri="http://schemas.openxmlformats.org/presentationml/2006/ole">
            <p:oleObj spid="_x0000_s135221" name="Photo Editor 照片" r:id="rId4" imgW="11476190" imgH="11447619" progId="">
              <p:embed/>
            </p:oleObj>
          </a:graphicData>
        </a:graphic>
      </p:graphicFrame>
      <p:sp>
        <p:nvSpPr>
          <p:cNvPr id="5" name="椭圆 4"/>
          <p:cNvSpPr/>
          <p:nvPr/>
        </p:nvSpPr>
        <p:spPr bwMode="auto">
          <a:xfrm>
            <a:off x="7072330" y="3214686"/>
            <a:ext cx="500066" cy="571504"/>
          </a:xfrm>
          <a:prstGeom prst="ellipse">
            <a:avLst/>
          </a:prstGeom>
          <a:no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xmlns="" val="376318208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ChangeArrowheads="1"/>
          </p:cNvSpPr>
          <p:nvPr/>
        </p:nvSpPr>
        <p:spPr bwMode="auto">
          <a:xfrm>
            <a:off x="428596" y="2285992"/>
            <a:ext cx="2438400" cy="1569660"/>
          </a:xfrm>
          <a:prstGeom prst="rect">
            <a:avLst/>
          </a:prstGeom>
          <a:noFill/>
          <a:ln w="9525">
            <a:noFill/>
            <a:miter lim="800000"/>
            <a:headEnd/>
            <a:tailEnd/>
          </a:ln>
        </p:spPr>
        <p:txBody>
          <a:bodyPr anchor="ctr">
            <a:spAutoFit/>
          </a:bodyPr>
          <a:lstStyle/>
          <a:p>
            <a:r>
              <a:rPr lang="zh-CN" sz="2400" b="1" dirty="0"/>
              <a:t>装箱</a:t>
            </a:r>
            <a:r>
              <a:rPr lang="zh-CN" sz="2400" dirty="0"/>
              <a:t>：根据等级测试结果将同样级别的处理器放在一起装运。 </a:t>
            </a:r>
          </a:p>
        </p:txBody>
      </p:sp>
      <p:pic>
        <p:nvPicPr>
          <p:cNvPr id="28676"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124200" y="11430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ChangeArrowheads="1"/>
          </p:cNvSpPr>
          <p:nvPr/>
        </p:nvSpPr>
        <p:spPr bwMode="auto">
          <a:xfrm>
            <a:off x="381000" y="2827338"/>
            <a:ext cx="2438400" cy="461665"/>
          </a:xfrm>
          <a:prstGeom prst="rect">
            <a:avLst/>
          </a:prstGeom>
          <a:noFill/>
          <a:ln w="9525">
            <a:noFill/>
            <a:miter lim="800000"/>
            <a:headEnd/>
            <a:tailEnd/>
          </a:ln>
        </p:spPr>
        <p:txBody>
          <a:bodyPr anchor="ctr">
            <a:spAutoFit/>
          </a:bodyPr>
          <a:lstStyle/>
          <a:p>
            <a:r>
              <a:rPr lang="zh-CN" sz="2400" b="1" dirty="0"/>
              <a:t>零售</a:t>
            </a:r>
            <a:r>
              <a:rPr lang="zh-CN" sz="2400" b="1" dirty="0" smtClean="0"/>
              <a:t>包装</a:t>
            </a:r>
            <a:endParaRPr lang="zh-CN" sz="2400" dirty="0"/>
          </a:p>
        </p:txBody>
      </p:sp>
      <p:pic>
        <p:nvPicPr>
          <p:cNvPr id="29700" name="Picture 4" descr="从沙子到芯片：且看处理器是怎样炼成的">
            <a:hlinkClick r:id="rId2"/>
          </p:cNvPr>
          <p:cNvPicPr>
            <a:picLocks noChangeAspect="1" noChangeArrowheads="1"/>
          </p:cNvPicPr>
          <p:nvPr/>
        </p:nvPicPr>
        <p:blipFill>
          <a:blip r:embed="rId3"/>
          <a:srcRect/>
          <a:stretch>
            <a:fillRect/>
          </a:stretch>
        </p:blipFill>
        <p:spPr bwMode="auto">
          <a:xfrm>
            <a:off x="3124200" y="1066800"/>
            <a:ext cx="5238750" cy="5238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从沙子到芯片（中文字幕+配音）_标清.mp4">
            <a:hlinkClick r:id="" action="ppaction://media"/>
          </p:cNvPr>
          <p:cNvPicPr>
            <a:picLocks noRot="1" noChangeAspect="1"/>
          </p:cNvPicPr>
          <p:nvPr>
            <a:videoFile r:link="rId1"/>
          </p:nvPr>
        </p:nvPicPr>
        <p:blipFill>
          <a:blip r:embed="rId3"/>
          <a:srcRect/>
          <a:stretch>
            <a:fillRect/>
          </a:stretch>
        </p:blipFill>
        <p:spPr bwMode="auto">
          <a:xfrm>
            <a:off x="1785918" y="1285860"/>
            <a:ext cx="1524000" cy="11430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fullScrn="1">
              <p:cMediaNode>
                <p:cTn id="7" fill="hold" display="0">
                  <p:stCondLst>
                    <p:cond delay="indefinite"/>
                  </p:stCondLst>
                  <p:endCondLst>
                    <p:cond evt="onNext" delay="0">
                      <p:tgtEl>
                        <p:sldTgt/>
                      </p:tgtEl>
                    </p:cond>
                    <p:cond evt="onPrev" delay="0">
                      <p:tgtEl>
                        <p:sldTgt/>
                      </p:tgtEl>
                    </p:cond>
                  </p:end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457200" y="2420888"/>
            <a:ext cx="8229600" cy="1296144"/>
          </a:xfrm>
          <a:prstGeom prst="rect">
            <a:avLst/>
          </a:prstGeom>
        </p:spPr>
        <p:txBody>
          <a:bodyPr/>
          <a:lstStyle/>
          <a:p>
            <a:pPr marL="342900" marR="0" lvl="0" indent="-342900" algn="ctr" defTabSz="914400" rtl="0" eaLnBrk="0" fontAlgn="base" latinLnBrk="0" hangingPunct="0">
              <a:lnSpc>
                <a:spcPct val="100000"/>
              </a:lnSpc>
              <a:spcBef>
                <a:spcPct val="20000"/>
              </a:spcBef>
              <a:spcAft>
                <a:spcPct val="0"/>
              </a:spcAft>
              <a:buClrTx/>
              <a:buSzTx/>
              <a:tabLst/>
              <a:defRPr/>
            </a:pPr>
            <a:r>
              <a:rPr kumimoji="1" lang="zh-CN" altLang="en-US" sz="9600" b="0" i="0" u="none" strike="noStrike" kern="0" cap="none" spc="0" normalizeH="0" baseline="0" noProof="0" dirty="0" smtClean="0">
                <a:ln>
                  <a:noFill/>
                </a:ln>
                <a:solidFill>
                  <a:srgbClr val="000066"/>
                </a:solidFill>
                <a:effectLst/>
                <a:uLnTx/>
                <a:uFillTx/>
                <a:latin typeface="+mj-ea"/>
                <a:ea typeface="+mj-ea"/>
                <a:cs typeface="宋体" charset="0"/>
              </a:rPr>
              <a:t>谢谢</a:t>
            </a:r>
            <a:endParaRPr kumimoji="1" lang="zh-CN" altLang="en-US" sz="9600" b="0" i="0" u="none" strike="noStrike" kern="0" cap="none" spc="0" normalizeH="0" baseline="0" noProof="0" dirty="0">
              <a:ln>
                <a:noFill/>
              </a:ln>
              <a:solidFill>
                <a:srgbClr val="000066"/>
              </a:solidFill>
              <a:effectLst/>
              <a:uLnTx/>
              <a:uFillTx/>
              <a:latin typeface="+mj-ea"/>
              <a:ea typeface="+mj-ea"/>
              <a:cs typeface="宋体" charset="0"/>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半导体二极管</a:t>
            </a:r>
          </a:p>
        </p:txBody>
      </p:sp>
      <p:sp>
        <p:nvSpPr>
          <p:cNvPr id="4" name="内容占位符 3"/>
          <p:cNvSpPr>
            <a:spLocks noGrp="1"/>
          </p:cNvSpPr>
          <p:nvPr>
            <p:ph idx="1"/>
          </p:nvPr>
        </p:nvSpPr>
        <p:spPr>
          <a:xfrm>
            <a:off x="457200" y="1556792"/>
            <a:ext cx="4546848" cy="4569371"/>
          </a:xfrm>
        </p:spPr>
        <p:txBody>
          <a:bodyPr/>
          <a:lstStyle/>
          <a:p>
            <a:r>
              <a:rPr lang="zh-CN" altLang="en-US" dirty="0" smtClean="0"/>
              <a:t>半导体</a:t>
            </a:r>
            <a:endParaRPr lang="en-US" altLang="zh-CN" dirty="0" smtClean="0"/>
          </a:p>
          <a:p>
            <a:pPr lvl="1"/>
            <a:r>
              <a:rPr lang="en-US" altLang="zh-CN" dirty="0" smtClean="0"/>
              <a:t>PN</a:t>
            </a:r>
            <a:r>
              <a:rPr lang="zh-CN" altLang="en-US" dirty="0" smtClean="0"/>
              <a:t>结</a:t>
            </a:r>
            <a:endParaRPr lang="en-US" altLang="zh-CN" dirty="0" smtClean="0"/>
          </a:p>
          <a:p>
            <a:pPr lvl="2"/>
            <a:r>
              <a:rPr lang="en-US" altLang="zh-CN" dirty="0"/>
              <a:t>P</a:t>
            </a:r>
            <a:r>
              <a:rPr lang="zh-CN" altLang="en-US" dirty="0"/>
              <a:t>型半导体与</a:t>
            </a:r>
            <a:r>
              <a:rPr lang="en-US" altLang="zh-CN" dirty="0"/>
              <a:t>N</a:t>
            </a:r>
            <a:r>
              <a:rPr lang="zh-CN" altLang="en-US" dirty="0"/>
              <a:t>型半导体相互接触时</a:t>
            </a:r>
            <a:r>
              <a:rPr lang="zh-CN" altLang="en-US" dirty="0" smtClean="0"/>
              <a:t>，交界区域</a:t>
            </a:r>
            <a:r>
              <a:rPr lang="zh-CN" altLang="en-US" dirty="0"/>
              <a:t>称为</a:t>
            </a:r>
            <a:r>
              <a:rPr lang="en-US" altLang="zh-CN" dirty="0"/>
              <a:t>PN</a:t>
            </a:r>
            <a:r>
              <a:rPr lang="zh-CN" altLang="en-US" dirty="0" smtClean="0"/>
              <a:t>结</a:t>
            </a:r>
            <a:endParaRPr lang="en-US" altLang="zh-CN" dirty="0" smtClean="0"/>
          </a:p>
          <a:p>
            <a:pPr lvl="2"/>
            <a:r>
              <a:rPr lang="zh-CN" altLang="en-US" dirty="0" smtClean="0"/>
              <a:t>多子扩散形成扩散电流</a:t>
            </a:r>
            <a:endParaRPr lang="en-US" altLang="zh-CN" dirty="0" smtClean="0"/>
          </a:p>
          <a:p>
            <a:pPr lvl="2"/>
            <a:r>
              <a:rPr lang="zh-CN" altLang="en-US" dirty="0" smtClean="0"/>
              <a:t>少子漂移形成漂移电流</a:t>
            </a:r>
            <a:endParaRPr lang="en-US" altLang="zh-CN" dirty="0" smtClean="0"/>
          </a:p>
          <a:p>
            <a:pPr lvl="2"/>
            <a:r>
              <a:rPr lang="zh-CN" altLang="en-US" dirty="0"/>
              <a:t>空间电荷区</a:t>
            </a:r>
            <a:r>
              <a:rPr lang="zh-CN" altLang="en-US" dirty="0" smtClean="0"/>
              <a:t>（</a:t>
            </a:r>
            <a:r>
              <a:rPr lang="en-US" altLang="zh-CN" dirty="0" err="1" smtClean="0"/>
              <a:t>U</a:t>
            </a:r>
            <a:r>
              <a:rPr lang="en-US" altLang="zh-CN" baseline="-25000" dirty="0" err="1" smtClean="0"/>
              <a:t>bo</a:t>
            </a:r>
            <a:r>
              <a:rPr lang="zh-CN" altLang="en-US" dirty="0" smtClean="0"/>
              <a:t>）</a:t>
            </a:r>
            <a:endParaRPr lang="en-US" altLang="zh-CN" dirty="0" smtClean="0"/>
          </a:p>
          <a:p>
            <a:pPr lvl="2"/>
            <a:r>
              <a:rPr lang="zh-CN" altLang="en-US" dirty="0" smtClean="0"/>
              <a:t>内建电场（</a:t>
            </a:r>
            <a:r>
              <a:rPr lang="en-US" altLang="zh-CN" dirty="0" smtClean="0"/>
              <a:t>N</a:t>
            </a:r>
            <a:r>
              <a:rPr lang="zh-CN" altLang="en-US" dirty="0" smtClean="0"/>
              <a:t>指向</a:t>
            </a:r>
            <a:r>
              <a:rPr lang="en-US" altLang="zh-CN" dirty="0" smtClean="0"/>
              <a:t>P</a:t>
            </a:r>
            <a:r>
              <a:rPr lang="zh-CN" altLang="en-US" dirty="0" smtClean="0"/>
              <a:t>）</a:t>
            </a:r>
            <a:endParaRPr lang="zh-CN" altLang="en-US" dirty="0"/>
          </a:p>
          <a:p>
            <a:pPr lvl="2"/>
            <a:endParaRPr lang="en-US" altLang="zh-CN" dirty="0"/>
          </a:p>
        </p:txBody>
      </p:sp>
      <p:graphicFrame>
        <p:nvGraphicFramePr>
          <p:cNvPr id="2" name="对象 1"/>
          <p:cNvGraphicFramePr>
            <a:graphicFrameLocks noChangeAspect="1"/>
          </p:cNvGraphicFramePr>
          <p:nvPr>
            <p:extLst>
              <p:ext uri="{D42A27DB-BD31-4B8C-83A1-F6EECF244321}">
                <p14:modId xmlns:p14="http://schemas.microsoft.com/office/powerpoint/2010/main" xmlns="" val="3975459274"/>
              </p:ext>
            </p:extLst>
          </p:nvPr>
        </p:nvGraphicFramePr>
        <p:xfrm>
          <a:off x="5000628" y="1500174"/>
          <a:ext cx="3567910" cy="5043591"/>
        </p:xfrm>
        <a:graphic>
          <a:graphicData uri="http://schemas.openxmlformats.org/presentationml/2006/ole">
            <p:oleObj spid="_x0000_s136244" name="Photo Editor 照片" r:id="rId4" imgW="12971429" imgH="18323810" progId="">
              <p:embed/>
            </p:oleObj>
          </a:graphicData>
        </a:graphic>
      </p:graphicFrame>
    </p:spTree>
    <p:extLst>
      <p:ext uri="{BB962C8B-B14F-4D97-AF65-F5344CB8AC3E}">
        <p14:creationId xmlns:p14="http://schemas.microsoft.com/office/powerpoint/2010/main" xmlns="" val="322382795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母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穿越">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母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母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母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母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母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母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母板">
  <a:themeElements>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母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母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母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母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母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母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母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1022模板</Template>
  <TotalTime>28222</TotalTime>
  <Words>3814</Words>
  <Application>Microsoft Office PowerPoint</Application>
  <PresentationFormat>全屏显示(4:3)</PresentationFormat>
  <Paragraphs>490</Paragraphs>
  <Slides>83</Slides>
  <Notes>48</Notes>
  <HiddenSlides>0</HiddenSlides>
  <MMClips>1</MMClips>
  <ScaleCrop>false</ScaleCrop>
  <HeadingPairs>
    <vt:vector size="6" baseType="variant">
      <vt:variant>
        <vt:lpstr>主题</vt:lpstr>
      </vt:variant>
      <vt:variant>
        <vt:i4>2</vt:i4>
      </vt:variant>
      <vt:variant>
        <vt:lpstr>嵌入 OLE 服务器</vt:lpstr>
      </vt:variant>
      <vt:variant>
        <vt:i4>4</vt:i4>
      </vt:variant>
      <vt:variant>
        <vt:lpstr>幻灯片标题</vt:lpstr>
      </vt:variant>
      <vt:variant>
        <vt:i4>83</vt:i4>
      </vt:variant>
    </vt:vector>
  </HeadingPairs>
  <TitlesOfParts>
    <vt:vector size="89" baseType="lpstr">
      <vt:lpstr>母板</vt:lpstr>
      <vt:lpstr>1_母板</vt:lpstr>
      <vt:lpstr>Image</vt:lpstr>
      <vt:lpstr>Photo Editor 照片</vt:lpstr>
      <vt:lpstr>公式</vt:lpstr>
      <vt:lpstr>Equation</vt:lpstr>
      <vt:lpstr>幻灯片 1</vt:lpstr>
      <vt:lpstr>第三章 门电路</vt:lpstr>
      <vt:lpstr>门电路</vt:lpstr>
      <vt:lpstr>门电路</vt:lpstr>
      <vt:lpstr>半导体二极管</vt:lpstr>
      <vt:lpstr>半导体二极管</vt:lpstr>
      <vt:lpstr>半导体二极管</vt:lpstr>
      <vt:lpstr>半导体二极管</vt:lpstr>
      <vt:lpstr>半导体二极管</vt:lpstr>
      <vt:lpstr>半导体二极管</vt:lpstr>
      <vt:lpstr>半导体二极管</vt:lpstr>
      <vt:lpstr>半导体二极管</vt:lpstr>
      <vt:lpstr>半导体二极管</vt:lpstr>
      <vt:lpstr>半导体二极管</vt:lpstr>
      <vt:lpstr>半导体二极管</vt:lpstr>
      <vt:lpstr>半导体二极管</vt:lpstr>
      <vt:lpstr>半导体二极管</vt:lpstr>
      <vt:lpstr>半导体二极管</vt:lpstr>
      <vt:lpstr>门电路</vt:lpstr>
      <vt:lpstr>CMOS门电路</vt:lpstr>
      <vt:lpstr>CMOS门电路</vt:lpstr>
      <vt:lpstr>CMOS门电路</vt:lpstr>
      <vt:lpstr>CMOS门电路</vt:lpstr>
      <vt:lpstr>CMOS门电路</vt:lpstr>
      <vt:lpstr>CMOS门电路</vt:lpstr>
      <vt:lpstr>CMOS门电路</vt:lpstr>
      <vt:lpstr>CMOS门电路</vt:lpstr>
      <vt:lpstr>CMOS门电路</vt:lpstr>
      <vt:lpstr>CMOS门电路</vt:lpstr>
      <vt:lpstr>CMOS门电路</vt:lpstr>
      <vt:lpstr>CMOS门电路</vt:lpstr>
      <vt:lpstr>CMOS门电路</vt:lpstr>
      <vt:lpstr>CMOS门电路</vt:lpstr>
      <vt:lpstr>CMOS门电路</vt:lpstr>
      <vt:lpstr>CMOS门电路</vt:lpstr>
      <vt:lpstr>CMOS门电路</vt:lpstr>
      <vt:lpstr>CMOS门电路</vt:lpstr>
      <vt:lpstr>CMOS门电路</vt:lpstr>
      <vt:lpstr>CMOS门电路</vt:lpstr>
      <vt:lpstr>CMOS门电路</vt:lpstr>
      <vt:lpstr>CMOS反相器的电路结构</vt:lpstr>
      <vt:lpstr>CMOS反相器的电路结构</vt:lpstr>
      <vt:lpstr>CMOS反相器工艺流程</vt:lpstr>
      <vt:lpstr>CMOS反相器的版图</vt:lpstr>
      <vt:lpstr>CMOS反相器的电路结构</vt:lpstr>
      <vt:lpstr>CMOS门电路</vt:lpstr>
      <vt:lpstr>其他类型的CMOS门电路</vt:lpstr>
      <vt:lpstr>其他类型的CMOS门电路</vt:lpstr>
      <vt:lpstr>其他类型的CMOS门电路</vt:lpstr>
      <vt:lpstr>其他类型的CMOS门电路</vt:lpstr>
      <vt:lpstr>其他类型的CMOS门电路</vt:lpstr>
      <vt:lpstr>其他类型的CMOS门电路</vt:lpstr>
      <vt:lpstr>门电路</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vector>
  </TitlesOfParts>
  <Company>中国石油大学</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3NMedia</dc:creator>
  <cp:lastModifiedBy>[李文明]</cp:lastModifiedBy>
  <cp:revision>1567</cp:revision>
  <cp:lastPrinted>2015-09-10T08:49:10Z</cp:lastPrinted>
  <dcterms:created xsi:type="dcterms:W3CDTF">2010-09-19T02:42:02Z</dcterms:created>
  <dcterms:modified xsi:type="dcterms:W3CDTF">2017-09-18T12:36:37Z</dcterms:modified>
</cp:coreProperties>
</file>