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</p:sldMasterIdLst>
  <p:notesMasterIdLst>
    <p:notesMasterId r:id="rId16"/>
  </p:notesMasterIdLst>
  <p:handoutMasterIdLst>
    <p:handoutMasterId r:id="rId17"/>
  </p:handoutMasterIdLst>
  <p:sldIdLst>
    <p:sldId id="260" r:id="rId3"/>
    <p:sldId id="259" r:id="rId4"/>
    <p:sldId id="284" r:id="rId5"/>
    <p:sldId id="286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j" initials="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FFFFFF"/>
    <a:srgbClr val="000066"/>
    <a:srgbClr val="800000"/>
    <a:srgbClr val="FF9966"/>
    <a:srgbClr val="80008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3095" autoAdjust="0"/>
  </p:normalViewPr>
  <p:slideViewPr>
    <p:cSldViewPr>
      <p:cViewPr varScale="1">
        <p:scale>
          <a:sx n="84" d="100"/>
          <a:sy n="84" d="100"/>
        </p:scale>
        <p:origin x="60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>
      <p:cViewPr>
        <p:scale>
          <a:sx n="100" d="100"/>
          <a:sy n="100" d="100"/>
        </p:scale>
        <p:origin x="-1692" y="283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79B23BF-03EC-4E9D-A6FA-68DF73318138}" type="datetimeFigureOut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6803E0-46B2-4269-B08E-86934989A3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496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D23254-FAAC-477C-81ED-F5C9A35077E4}" type="datetimeFigureOut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E163BE-32E2-4A0C-9191-C0BCCE5177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094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036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761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32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05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88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55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15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13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606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73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03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96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163_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25"/>
            <a:ext cx="863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上标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AS_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26988"/>
            <a:ext cx="3059112" cy="9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E088_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437188"/>
            <a:ext cx="16573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R004_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37188"/>
            <a:ext cx="8651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P172_T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Z006_T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H016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437188"/>
            <a:ext cx="15113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R147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37188"/>
            <a:ext cx="8651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DP151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V032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CD4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0" y="-26988"/>
            <a:ext cx="9144000" cy="6884988"/>
            <a:chOff x="0" y="-17"/>
            <a:chExt cx="5760" cy="4337"/>
          </a:xfrm>
        </p:grpSpPr>
        <p:pic>
          <p:nvPicPr>
            <p:cNvPr id="3" name="Picture 1" descr="EV163_T">
              <a:hlinkClick r:id="rId2"/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30"/>
              <a:ext cx="544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 descr="上标题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"/>
              <a:ext cx="5760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CAS_logo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-17"/>
              <a:ext cx="1927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FE088_T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425"/>
              <a:ext cx="104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ER004_T">
              <a:hlinkClick r:id="rId8"/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DP172_T">
              <a:hlinkClick r:id="rId10"/>
            </p:cNvPr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DZ006_T">
              <a:hlinkClick r:id="rId12"/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AH016_T">
              <a:hlinkClick r:id="rId14"/>
            </p:cNvPr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3425"/>
              <a:ext cx="95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ER147_T">
              <a:hlinkClick r:id="rId16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DP151_T">
              <a:hlinkClick r:id="rId18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EV032_T">
              <a:hlinkClick r:id="rId20"/>
            </p:cNvPr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0" y="4139"/>
              <a:ext cx="5760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CD4E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417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73" y="134076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48863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559364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7278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7539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760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64052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904222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6937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1pPr>
            <a:lvl2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2pPr>
            <a:lvl3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3pPr>
            <a:lvl4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4pPr>
            <a:lvl5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1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466822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4152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2386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800" b="1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8458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8458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302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978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653BC012-0DAF-4B88-8AEA-275F58C3AAE7}" type="slidenum">
              <a:rPr kumimoji="0" lang="en-US" altLang="zh-CN" sz="1200">
                <a:solidFill>
                  <a:schemeClr val="accent2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chemeClr val="accent2"/>
              </a:solidFill>
            </a:endParaRPr>
          </a:p>
        </p:txBody>
      </p:sp>
      <p:pic>
        <p:nvPicPr>
          <p:cNvPr id="1030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3333CC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4099" name="Group 4"/>
          <p:cNvGrpSpPr>
            <a:grpSpLocks/>
          </p:cNvGrpSpPr>
          <p:nvPr/>
        </p:nvGrpSpPr>
        <p:grpSpPr bwMode="auto">
          <a:xfrm>
            <a:off x="468313" y="1916113"/>
            <a:ext cx="8458200" cy="4572000"/>
            <a:chOff x="144" y="480"/>
            <a:chExt cx="5424" cy="3840"/>
          </a:xfrm>
        </p:grpSpPr>
        <p:sp>
          <p:nvSpPr>
            <p:cNvPr id="4110" name="Rectangle 5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1" name="Rectangle 6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5" name="Rectangle 10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Rectangle 12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8" name="Rectangle 13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9" name="Rectangle 14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0" name="Rectangle 15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1" name="Rectangle 16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2" name="Rectangle 17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3" name="Rectangle 18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4" name="Rectangle 19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6" name="Rectangle 21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7" name="Rectangle 22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8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0" name="Rectangle 25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1" name="Rectangle 26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2" name="Rectangle 27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3" name="Rectangle 28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4" name="Rectangle 29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5" name="Rectangle 30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Rectangle 31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7" name="Rectangle 32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0321" name="Rectangle 33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4100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42"/>
          <p:cNvSpPr>
            <a:spLocks noChangeShapeType="1"/>
          </p:cNvSpPr>
          <p:nvPr/>
        </p:nvSpPr>
        <p:spPr bwMode="auto">
          <a:xfrm>
            <a:off x="323850" y="6524625"/>
            <a:ext cx="8640763" cy="0"/>
          </a:xfrm>
          <a:prstGeom prst="line">
            <a:avLst/>
          </a:prstGeom>
          <a:noFill/>
          <a:ln w="38100">
            <a:pattFill prst="smCheck">
              <a:fgClr>
                <a:srgbClr val="FF3300"/>
              </a:fgClr>
              <a:bgClr>
                <a:srgbClr val="FFFF00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DE72B69E-8D9B-4CB0-A286-49924ECBB2B9}" type="slidenum">
              <a:rPr kumimoji="0" lang="en-US" altLang="zh-CN" sz="1200">
                <a:solidFill>
                  <a:srgbClr val="3333CC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rgbClr val="3333CC"/>
              </a:solidFill>
            </a:endParaRPr>
          </a:p>
        </p:txBody>
      </p:sp>
      <p:pic>
        <p:nvPicPr>
          <p:cNvPr id="4103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57200" y="1700808"/>
            <a:ext cx="8229600" cy="14401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9600" dirty="0" smtClean="0">
                <a:solidFill>
                  <a:srgbClr val="0070C0"/>
                </a:solidFill>
              </a:rPr>
              <a:t>第</a:t>
            </a:r>
            <a:r>
              <a:rPr lang="en-US" altLang="zh-CN" sz="9600" dirty="0" smtClean="0">
                <a:solidFill>
                  <a:srgbClr val="0070C0"/>
                </a:solidFill>
              </a:rPr>
              <a:t>3-4</a:t>
            </a:r>
            <a:r>
              <a:rPr lang="zh-CN" altLang="en-US" sz="9600" dirty="0" smtClean="0">
                <a:solidFill>
                  <a:srgbClr val="0070C0"/>
                </a:solidFill>
              </a:rPr>
              <a:t>章</a:t>
            </a:r>
            <a:r>
              <a:rPr lang="zh-CN" altLang="en-US" sz="9600" dirty="0" smtClean="0">
                <a:solidFill>
                  <a:srgbClr val="0070C0"/>
                </a:solidFill>
              </a:rPr>
              <a:t>测试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544" y="3717032"/>
            <a:ext cx="8229600" cy="13681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时间：</a:t>
            </a:r>
            <a:r>
              <a:rPr lang="en-US" altLang="zh-CN" sz="2800" dirty="0" smtClean="0">
                <a:solidFill>
                  <a:srgbClr val="FF0000"/>
                </a:solidFill>
              </a:rPr>
              <a:t>10</a:t>
            </a:r>
            <a:r>
              <a:rPr lang="zh-CN" altLang="en-US" sz="2800" dirty="0" smtClean="0">
                <a:solidFill>
                  <a:srgbClr val="FF0000"/>
                </a:solidFill>
              </a:rPr>
              <a:t>点</a:t>
            </a:r>
            <a:r>
              <a:rPr lang="en-US" altLang="zh-CN" sz="2800" dirty="0" smtClean="0">
                <a:solidFill>
                  <a:srgbClr val="FF0000"/>
                </a:solidFill>
              </a:rPr>
              <a:t>-10</a:t>
            </a:r>
            <a:r>
              <a:rPr lang="zh-CN" altLang="en-US" sz="2800" dirty="0" smtClean="0">
                <a:solidFill>
                  <a:srgbClr val="FF0000"/>
                </a:solidFill>
              </a:rPr>
              <a:t>点</a:t>
            </a:r>
            <a:r>
              <a:rPr lang="en-US" altLang="zh-CN" sz="2800" dirty="0" smtClean="0">
                <a:solidFill>
                  <a:srgbClr val="FF0000"/>
                </a:solidFill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411"/>
    </mc:Choice>
    <mc:Fallback xmlns="">
      <p:transition advTm="314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前三章测试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写出</a:t>
            </a:r>
            <a:r>
              <a:rPr lang="zh-CN" altLang="en-US" sz="2000" dirty="0"/>
              <a:t>图中所示各电路输出的逻辑函数</a:t>
            </a:r>
            <a:r>
              <a:rPr lang="zh-CN" altLang="en-US" sz="2000" dirty="0" smtClean="0"/>
              <a:t>表达式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786" y="2162904"/>
            <a:ext cx="5944108" cy="23776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013176"/>
            <a:ext cx="74009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前三章测试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写出</a:t>
            </a:r>
            <a:r>
              <a:rPr lang="zh-CN" altLang="en-US" sz="2000" dirty="0"/>
              <a:t>图中所示各电路输出的逻辑函数</a:t>
            </a:r>
            <a:r>
              <a:rPr lang="zh-CN" altLang="en-US" sz="2000" dirty="0" smtClean="0"/>
              <a:t>表达式。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68516"/>
            <a:ext cx="6011415" cy="22720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972" y="5085184"/>
            <a:ext cx="5637399" cy="11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5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前三章测试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/>
              <a:t>设计一个</a:t>
            </a:r>
            <a:r>
              <a:rPr lang="en-US" altLang="zh-CN" sz="2400" dirty="0"/>
              <a:t>3</a:t>
            </a:r>
            <a:r>
              <a:rPr lang="zh-CN" altLang="en-US" sz="2400" dirty="0"/>
              <a:t>人表决电路，要求：当输入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中有半数以上人同意时，决议才能通过，但</a:t>
            </a:r>
            <a:r>
              <a:rPr lang="en-US" altLang="zh-CN" sz="2400" dirty="0"/>
              <a:t>A</a:t>
            </a:r>
            <a:r>
              <a:rPr lang="zh-CN" altLang="en-US" sz="2400" dirty="0"/>
              <a:t>有否决权，如</a:t>
            </a:r>
            <a:r>
              <a:rPr lang="en-US" altLang="zh-CN" sz="2400" dirty="0"/>
              <a:t>A</a:t>
            </a:r>
            <a:r>
              <a:rPr lang="zh-CN" altLang="en-US" sz="2400" dirty="0"/>
              <a:t>不同意，即使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都同意，决议也不能通过。</a:t>
            </a:r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09858"/>
              </p:ext>
            </p:extLst>
          </p:nvPr>
        </p:nvGraphicFramePr>
        <p:xfrm>
          <a:off x="827583" y="3326940"/>
          <a:ext cx="2857500" cy="25146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85900">
                  <a:extLst>
                    <a:ext uri="{9D8B030D-6E8A-4147-A177-3AD203B41FA5}">
                      <a16:colId xmlns:a16="http://schemas.microsoft.com/office/drawing/2014/main" val="1185809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24950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524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    B    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24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24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0    0    0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63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24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0    0    1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241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24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0    1    0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929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24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0    1    1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58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24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1    0    0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71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24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1    0    1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259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24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1    1    0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478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24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1    1    1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27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6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前三章测试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试手写一个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位加法器的</a:t>
            </a:r>
            <a:r>
              <a:rPr lang="en-US" altLang="zh-CN" sz="2800" dirty="0" err="1" smtClean="0"/>
              <a:t>verilog</a:t>
            </a:r>
            <a:r>
              <a:rPr lang="zh-CN" altLang="en-US" sz="2800" dirty="0" smtClean="0"/>
              <a:t>代码。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08" y="2314088"/>
            <a:ext cx="3888432" cy="37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8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前三章测试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/>
              <a:t>试用代数公式法证明</a:t>
            </a:r>
            <a:r>
              <a:rPr lang="zh-CN" altLang="en-US" sz="2000" dirty="0" smtClean="0"/>
              <a:t>题中各等式。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5" y="2019761"/>
            <a:ext cx="3634720" cy="52459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85" y="2576318"/>
            <a:ext cx="4045152" cy="52468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38" y="3138829"/>
            <a:ext cx="4208470" cy="41736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85" y="3552760"/>
            <a:ext cx="4114800" cy="483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前三章测试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写出</a:t>
            </a:r>
            <a:r>
              <a:rPr lang="zh-CN" altLang="en-US" sz="2000" dirty="0"/>
              <a:t>图中所示各电路输出的逻辑函数</a:t>
            </a:r>
            <a:r>
              <a:rPr lang="zh-CN" altLang="en-US" sz="2000" dirty="0" smtClean="0"/>
              <a:t>表达式。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" name="Picture 7" descr="4m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4756"/>
            <a:ext cx="583264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00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前三章测试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/>
              <a:t>设计一个</a:t>
            </a:r>
            <a:r>
              <a:rPr lang="en-US" altLang="zh-CN" sz="2400" dirty="0"/>
              <a:t>3</a:t>
            </a:r>
            <a:r>
              <a:rPr lang="zh-CN" altLang="en-US" sz="2400" dirty="0"/>
              <a:t>人表决电路，要求：当输入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中有半数以上人同意时，决议才能通过，但</a:t>
            </a:r>
            <a:r>
              <a:rPr lang="en-US" altLang="zh-CN" sz="2400" dirty="0"/>
              <a:t>A</a:t>
            </a:r>
            <a:r>
              <a:rPr lang="zh-CN" altLang="en-US" sz="2400" dirty="0"/>
              <a:t>有否决权，如</a:t>
            </a:r>
            <a:r>
              <a:rPr lang="en-US" altLang="zh-CN" sz="2400" dirty="0"/>
              <a:t>A</a:t>
            </a:r>
            <a:r>
              <a:rPr lang="zh-CN" altLang="en-US" sz="2400" dirty="0"/>
              <a:t>不同意，即使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都同意，决议也不能通过。</a:t>
            </a:r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前三章测试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试手写一个加法器的</a:t>
            </a:r>
            <a:r>
              <a:rPr lang="en-US" altLang="zh-CN" sz="2800" dirty="0" err="1" smtClean="0"/>
              <a:t>verilog</a:t>
            </a:r>
            <a:r>
              <a:rPr lang="zh-CN" altLang="en-US" sz="2800" dirty="0" smtClean="0"/>
              <a:t>代码。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/>
              <a:t>试用代数公式法证明</a:t>
            </a:r>
            <a:r>
              <a:rPr lang="zh-CN" altLang="en-US" sz="2000" dirty="0" smtClean="0"/>
              <a:t>题中各等式。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5" y="2019761"/>
            <a:ext cx="3634720" cy="5245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123961"/>
            <a:ext cx="4614971" cy="18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/>
              <a:t>试用代数公式法证明</a:t>
            </a:r>
            <a:r>
              <a:rPr lang="zh-CN" altLang="en-US" sz="2000" dirty="0" smtClean="0"/>
              <a:t>题中各等式。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63189"/>
            <a:ext cx="4045152" cy="524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041277"/>
            <a:ext cx="5590484" cy="189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/>
              <a:t>试用代数公式法证明</a:t>
            </a:r>
            <a:r>
              <a:rPr lang="zh-CN" altLang="en-US" sz="2000" dirty="0" smtClean="0"/>
              <a:t>题中各等式。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70776"/>
            <a:ext cx="4208470" cy="4173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70" y="2706634"/>
            <a:ext cx="7561136" cy="20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/>
              <a:t>试用代数公式法证明</a:t>
            </a:r>
            <a:r>
              <a:rPr lang="zh-CN" altLang="en-US" sz="2000" dirty="0" smtClean="0"/>
              <a:t>题中各等式。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4" y="1893845"/>
            <a:ext cx="4114800" cy="4830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306620"/>
            <a:ext cx="6541791" cy="21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母板">
  <a:themeElements>
    <a:clrScheme name="母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母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1022模板</Template>
  <TotalTime>26672</TotalTime>
  <Words>330</Words>
  <Application>Microsoft Office PowerPoint</Application>
  <PresentationFormat>全屏显示(4:3)</PresentationFormat>
  <Paragraphs>56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华文楷体</vt:lpstr>
      <vt:lpstr>华文隶书</vt:lpstr>
      <vt:lpstr>宋体</vt:lpstr>
      <vt:lpstr>Arial</vt:lpstr>
      <vt:lpstr>Calibri</vt:lpstr>
      <vt:lpstr>Consolas</vt:lpstr>
      <vt:lpstr>Corbel</vt:lpstr>
      <vt:lpstr>Times New Roman</vt:lpstr>
      <vt:lpstr>母板</vt:lpstr>
      <vt:lpstr>1_母板</vt:lpstr>
      <vt:lpstr>Image</vt:lpstr>
      <vt:lpstr>Microsoft 公式 3.0</vt:lpstr>
      <vt:lpstr>Equation.DSMT4</vt:lpstr>
      <vt:lpstr>PowerPoint 演示文稿</vt:lpstr>
      <vt:lpstr>前三章测试</vt:lpstr>
      <vt:lpstr>前三章测试</vt:lpstr>
      <vt:lpstr>前三章测试</vt:lpstr>
      <vt:lpstr>前三章测试</vt:lpstr>
      <vt:lpstr>习题解答</vt:lpstr>
      <vt:lpstr>习题解答</vt:lpstr>
      <vt:lpstr>习题解答</vt:lpstr>
      <vt:lpstr>习题解答</vt:lpstr>
      <vt:lpstr>前三章测试</vt:lpstr>
      <vt:lpstr>前三章测试</vt:lpstr>
      <vt:lpstr>前三章测试</vt:lpstr>
      <vt:lpstr>前三章测试</vt:lpstr>
    </vt:vector>
  </TitlesOfParts>
  <Company>中国石油大学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3NMedia</dc:creator>
  <cp:lastModifiedBy>dell</cp:lastModifiedBy>
  <cp:revision>1370</cp:revision>
  <dcterms:created xsi:type="dcterms:W3CDTF">2010-09-19T02:42:02Z</dcterms:created>
  <dcterms:modified xsi:type="dcterms:W3CDTF">2017-10-09T02:53:32Z</dcterms:modified>
</cp:coreProperties>
</file>