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</p:sldMasterIdLst>
  <p:notesMasterIdLst>
    <p:notesMasterId r:id="rId103"/>
  </p:notesMasterIdLst>
  <p:handoutMasterIdLst>
    <p:handoutMasterId r:id="rId104"/>
  </p:handoutMasterIdLst>
  <p:sldIdLst>
    <p:sldId id="260" r:id="rId3"/>
    <p:sldId id="265" r:id="rId4"/>
    <p:sldId id="366" r:id="rId5"/>
    <p:sldId id="573" r:id="rId6"/>
    <p:sldId id="420" r:id="rId7"/>
    <p:sldId id="421" r:id="rId8"/>
    <p:sldId id="428" r:id="rId9"/>
    <p:sldId id="429" r:id="rId10"/>
    <p:sldId id="422" r:id="rId11"/>
    <p:sldId id="423" r:id="rId12"/>
    <p:sldId id="431" r:id="rId13"/>
    <p:sldId id="432" r:id="rId14"/>
    <p:sldId id="435" r:id="rId15"/>
    <p:sldId id="433" r:id="rId16"/>
    <p:sldId id="434" r:id="rId17"/>
    <p:sldId id="430" r:id="rId18"/>
    <p:sldId id="585" r:id="rId19"/>
    <p:sldId id="537" r:id="rId20"/>
    <p:sldId id="436" r:id="rId21"/>
    <p:sldId id="437" r:id="rId22"/>
    <p:sldId id="439" r:id="rId23"/>
    <p:sldId id="441" r:id="rId24"/>
    <p:sldId id="440" r:id="rId25"/>
    <p:sldId id="442" r:id="rId26"/>
    <p:sldId id="443" r:id="rId27"/>
    <p:sldId id="444" r:id="rId28"/>
    <p:sldId id="592" r:id="rId29"/>
    <p:sldId id="593" r:id="rId30"/>
    <p:sldId id="594" r:id="rId31"/>
    <p:sldId id="595" r:id="rId32"/>
    <p:sldId id="424" r:id="rId33"/>
    <p:sldId id="454" r:id="rId34"/>
    <p:sldId id="425" r:id="rId35"/>
    <p:sldId id="445" r:id="rId36"/>
    <p:sldId id="455" r:id="rId37"/>
    <p:sldId id="459" r:id="rId38"/>
    <p:sldId id="460" r:id="rId39"/>
    <p:sldId id="457" r:id="rId40"/>
    <p:sldId id="446" r:id="rId41"/>
    <p:sldId id="447" r:id="rId42"/>
    <p:sldId id="471" r:id="rId43"/>
    <p:sldId id="472" r:id="rId44"/>
    <p:sldId id="474" r:id="rId45"/>
    <p:sldId id="475" r:id="rId46"/>
    <p:sldId id="543" r:id="rId47"/>
    <p:sldId id="477" r:id="rId48"/>
    <p:sldId id="478" r:id="rId49"/>
    <p:sldId id="479" r:id="rId50"/>
    <p:sldId id="483" r:id="rId51"/>
    <p:sldId id="485" r:id="rId52"/>
    <p:sldId id="484" r:id="rId53"/>
    <p:sldId id="544" r:id="rId54"/>
    <p:sldId id="448" r:id="rId55"/>
    <p:sldId id="449" r:id="rId56"/>
    <p:sldId id="496" r:id="rId57"/>
    <p:sldId id="500" r:id="rId58"/>
    <p:sldId id="502" r:id="rId59"/>
    <p:sldId id="450" r:id="rId60"/>
    <p:sldId id="451" r:id="rId61"/>
    <p:sldId id="505" r:id="rId62"/>
    <p:sldId id="506" r:id="rId63"/>
    <p:sldId id="507" r:id="rId64"/>
    <p:sldId id="513" r:id="rId65"/>
    <p:sldId id="508" r:id="rId66"/>
    <p:sldId id="509" r:id="rId67"/>
    <p:sldId id="510" r:id="rId68"/>
    <p:sldId id="511" r:id="rId69"/>
    <p:sldId id="556" r:id="rId70"/>
    <p:sldId id="557" r:id="rId71"/>
    <p:sldId id="515" r:id="rId72"/>
    <p:sldId id="514" r:id="rId73"/>
    <p:sldId id="591" r:id="rId74"/>
    <p:sldId id="516" r:id="rId75"/>
    <p:sldId id="562" r:id="rId76"/>
    <p:sldId id="559" r:id="rId77"/>
    <p:sldId id="563" r:id="rId78"/>
    <p:sldId id="452" r:id="rId79"/>
    <p:sldId id="453" r:id="rId80"/>
    <p:sldId id="520" r:id="rId81"/>
    <p:sldId id="519" r:id="rId82"/>
    <p:sldId id="521" r:id="rId83"/>
    <p:sldId id="522" r:id="rId84"/>
    <p:sldId id="426" r:id="rId85"/>
    <p:sldId id="568" r:id="rId86"/>
    <p:sldId id="526" r:id="rId87"/>
    <p:sldId id="588" r:id="rId88"/>
    <p:sldId id="569" r:id="rId89"/>
    <p:sldId id="570" r:id="rId90"/>
    <p:sldId id="571" r:id="rId91"/>
    <p:sldId id="527" r:id="rId92"/>
    <p:sldId id="528" r:id="rId93"/>
    <p:sldId id="529" r:id="rId94"/>
    <p:sldId id="590" r:id="rId95"/>
    <p:sldId id="572" r:id="rId96"/>
    <p:sldId id="589" r:id="rId97"/>
    <p:sldId id="596" r:id="rId98"/>
    <p:sldId id="597" r:id="rId99"/>
    <p:sldId id="598" r:id="rId100"/>
    <p:sldId id="599" r:id="rId101"/>
    <p:sldId id="419" r:id="rId102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j" initials="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0000"/>
    <a:srgbClr val="FF9966"/>
    <a:srgbClr val="000066"/>
    <a:srgbClr val="800000"/>
    <a:srgbClr val="FFFFCC"/>
    <a:srgbClr val="CCFF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7778" autoAdjust="0"/>
  </p:normalViewPr>
  <p:slideViewPr>
    <p:cSldViewPr>
      <p:cViewPr varScale="1">
        <p:scale>
          <a:sx n="60" d="100"/>
          <a:sy n="60" d="100"/>
        </p:scale>
        <p:origin x="19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92" y="283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0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3.e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79B23BF-03EC-4E9D-A6FA-68DF73318138}" type="datetimeFigureOut">
              <a:rPr lang="zh-CN" altLang="en-US"/>
              <a:pPr/>
              <a:t>2017/9/24</a:t>
            </a:fld>
            <a:endParaRPr lang="en-US" altLang="zh-CN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6803E0-46B2-4269-B08E-86934989A3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496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D23254-FAAC-477C-81ED-F5C9A35077E4}" type="datetimeFigureOut">
              <a:rPr lang="zh-CN" altLang="en-US"/>
              <a:pPr/>
              <a:t>2017/9/24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E163BE-32E2-4A0C-9191-C0BCCE5177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094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734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输入变量为其他取值下，其值等于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的那些最小项均为约束项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97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对于与门，若稳态时，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1,B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0,B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时，输出皆为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。但在信号的传输过程中，由于门的传输时间不同，造成在时间△</a:t>
            </a:r>
            <a:r>
              <a:rPr lang="en-US" altLang="zh-CN" dirty="0" smtClean="0"/>
              <a:t>t</a:t>
            </a:r>
            <a:r>
              <a:rPr lang="zh-CN" altLang="en-US" dirty="0" smtClean="0"/>
              <a:t>内，出现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同时高于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IL</a:t>
            </a:r>
            <a:r>
              <a:rPr lang="zh-CN" altLang="en-US" baseline="-25000" dirty="0" smtClean="0"/>
              <a:t>（</a:t>
            </a:r>
            <a:r>
              <a:rPr lang="en-US" altLang="zh-CN" baseline="-25000" dirty="0" smtClean="0"/>
              <a:t>max</a:t>
            </a:r>
            <a:r>
              <a:rPr lang="zh-CN" altLang="en-US" baseline="-25000" dirty="0" smtClean="0"/>
              <a:t>）</a:t>
            </a:r>
            <a:r>
              <a:rPr lang="zh-CN" altLang="en-US" dirty="0" smtClean="0"/>
              <a:t>，这样在输出端产生了很窄的脉冲，即</a:t>
            </a:r>
            <a:r>
              <a:rPr lang="en-US" altLang="zh-CN" dirty="0" smtClean="0"/>
              <a:t>Y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，称为电压尖峰或电压毛刺。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同理，对于或门而言，</a:t>
            </a:r>
            <a:r>
              <a:rPr lang="en-US" altLang="zh-CN" dirty="0" smtClean="0"/>
              <a:t>AB</a:t>
            </a:r>
            <a:r>
              <a:rPr lang="zh-CN" altLang="en-US" dirty="0" smtClean="0"/>
              <a:t>同时低于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IH</a:t>
            </a:r>
            <a:r>
              <a:rPr lang="zh-CN" altLang="en-US" baseline="-25000" dirty="0" smtClean="0"/>
              <a:t>（</a:t>
            </a:r>
            <a:r>
              <a:rPr lang="en-US" altLang="zh-CN" baseline="-25000" dirty="0" smtClean="0"/>
              <a:t>min</a:t>
            </a:r>
            <a:r>
              <a:rPr lang="zh-CN" altLang="en-US" baseline="-25000" dirty="0" smtClean="0"/>
              <a:t>）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Y=0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654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方法简单，但局限性太大。因为多数情况下输入变量都有两个以上同时改变状态的可能性。</a:t>
            </a:r>
            <a:endParaRPr lang="en-US" altLang="zh-CN" dirty="0" smtClean="0"/>
          </a:p>
          <a:p>
            <a:r>
              <a:rPr lang="zh-CN" altLang="en-US" dirty="0" smtClean="0"/>
              <a:t>若输入变量的数目更多，就更难简单的找出所有产生竞争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冒险现象的情况了。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841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缺点：增加了输出电压波形的上升时间和下降时间，使波形变坏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86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第一节课： </a:t>
            </a:r>
            <a:r>
              <a:rPr lang="en-US" altLang="zh-CN" dirty="0" smtClean="0"/>
              <a:t>1-30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有作业</a:t>
            </a:r>
            <a:endParaRPr lang="en-US" altLang="zh-CN" dirty="0" smtClean="0"/>
          </a:p>
          <a:p>
            <a:r>
              <a:rPr lang="zh-CN" altLang="en-US" dirty="0" smtClean="0"/>
              <a:t>第二节课： </a:t>
            </a:r>
            <a:r>
              <a:rPr lang="en-US" altLang="zh-CN" dirty="0" smtClean="0"/>
              <a:t>31-52</a:t>
            </a:r>
            <a:endParaRPr lang="en-US" altLang="zh-CN" dirty="0" smtClean="0"/>
          </a:p>
          <a:p>
            <a:r>
              <a:rPr lang="zh-CN" altLang="en-US" dirty="0" smtClean="0"/>
              <a:t>第三节课： </a:t>
            </a:r>
            <a:r>
              <a:rPr lang="en-US" altLang="zh-CN" dirty="0" smtClean="0"/>
              <a:t>53-76</a:t>
            </a:r>
            <a:endParaRPr lang="en-US" altLang="zh-CN" dirty="0" smtClean="0"/>
          </a:p>
          <a:p>
            <a:r>
              <a:rPr lang="zh-CN" altLang="en-US" dirty="0" smtClean="0"/>
              <a:t>第四节课： </a:t>
            </a:r>
            <a:r>
              <a:rPr lang="en-US" altLang="zh-CN" smtClean="0"/>
              <a:t>77-100</a:t>
            </a:r>
            <a:r>
              <a:rPr lang="en-US" altLang="zh-CN" baseline="0" smtClean="0"/>
              <a:t> </a:t>
            </a:r>
            <a:r>
              <a:rPr lang="zh-CN" altLang="en-US" smtClean="0"/>
              <a:t>有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9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</a:rPr>
              <a:t>逻辑图是逻辑功能的一种表达方式，但是有时候不够直观，往往需要将其转换成逻辑函数式或真值表的形式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90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一旦将电路的逻辑功能列成真值表，它的功能也就一目了然了。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0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画出逻辑电路图后，原理性设计（逻辑设计）已经完成</a:t>
            </a:r>
            <a:endParaRPr lang="en-US" altLang="zh-CN" dirty="0" smtClean="0"/>
          </a:p>
          <a:p>
            <a:r>
              <a:rPr lang="en-US" altLang="zh-CN" dirty="0" smtClean="0"/>
              <a:t>MSI</a:t>
            </a:r>
            <a:r>
              <a:rPr lang="zh-CN" altLang="en-US" dirty="0" smtClean="0"/>
              <a:t>中规模集成电路</a:t>
            </a:r>
            <a:endParaRPr lang="en-US" altLang="zh-CN" dirty="0" smtClean="0"/>
          </a:p>
          <a:p>
            <a:r>
              <a:rPr lang="en-US" altLang="zh-CN" dirty="0" smtClean="0"/>
              <a:t>PLD</a:t>
            </a:r>
            <a:r>
              <a:rPr lang="zh-CN" altLang="en-US" dirty="0" smtClean="0"/>
              <a:t>可编程逻辑器件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213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上述的设计步骤不是一成不变的！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24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选用的器件不同，实现逻辑电路的方案也不同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26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还有函数发生器、奇偶校验器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发生器等等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020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译码：买手机号。移动给你设定一个号码，称为编码。即该号码和你姓名等同，任何人拨打这个号码都能你找到你，称为译码、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94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163_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25"/>
            <a:ext cx="863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上标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AS_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26988"/>
            <a:ext cx="3059112" cy="9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E088_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437188"/>
            <a:ext cx="16573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R004_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37188"/>
            <a:ext cx="8651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P172_T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Z006_T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H016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437188"/>
            <a:ext cx="15113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R147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37188"/>
            <a:ext cx="8651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DP151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V032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CD4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0" y="-26988"/>
            <a:ext cx="9144000" cy="6884988"/>
            <a:chOff x="0" y="-17"/>
            <a:chExt cx="5760" cy="4337"/>
          </a:xfrm>
        </p:grpSpPr>
        <p:pic>
          <p:nvPicPr>
            <p:cNvPr id="3" name="Picture 1" descr="EV163_T">
              <a:hlinkClick r:id="rId2"/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30"/>
              <a:ext cx="544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 descr="上标题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"/>
              <a:ext cx="5760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CAS_logo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-17"/>
              <a:ext cx="1927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FE088_T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425"/>
              <a:ext cx="104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ER004_T">
              <a:hlinkClick r:id="rId8"/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DP172_T">
              <a:hlinkClick r:id="rId10"/>
            </p:cNvPr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DZ006_T">
              <a:hlinkClick r:id="rId12"/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AH016_T">
              <a:hlinkClick r:id="rId14"/>
            </p:cNvPr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3425"/>
              <a:ext cx="95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ER147_T">
              <a:hlinkClick r:id="rId16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DP151_T">
              <a:hlinkClick r:id="rId18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EV032_T">
              <a:hlinkClick r:id="rId20"/>
            </p:cNvPr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0" y="4139"/>
              <a:ext cx="5760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CD4E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4172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88637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5593645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72781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75392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7603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640527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9042227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6937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1pPr>
            <a:lvl2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2pPr>
            <a:lvl3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3pPr>
            <a:lvl4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4pPr>
            <a:lvl5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1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4668222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41520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23869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800" b="1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8458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8458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302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978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653BC012-0DAF-4B88-8AEA-275F58C3AAE7}" type="slidenum">
              <a:rPr kumimoji="0" lang="en-US" altLang="zh-CN" sz="1200">
                <a:solidFill>
                  <a:schemeClr val="accent2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chemeClr val="accent2"/>
              </a:solidFill>
            </a:endParaRPr>
          </a:p>
        </p:txBody>
      </p:sp>
      <p:pic>
        <p:nvPicPr>
          <p:cNvPr id="1030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3333CC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4099" name="Group 4"/>
          <p:cNvGrpSpPr>
            <a:grpSpLocks/>
          </p:cNvGrpSpPr>
          <p:nvPr/>
        </p:nvGrpSpPr>
        <p:grpSpPr bwMode="auto">
          <a:xfrm>
            <a:off x="468313" y="1916113"/>
            <a:ext cx="8458200" cy="4572000"/>
            <a:chOff x="144" y="480"/>
            <a:chExt cx="5424" cy="3840"/>
          </a:xfrm>
        </p:grpSpPr>
        <p:sp>
          <p:nvSpPr>
            <p:cNvPr id="4110" name="Rectangle 5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1" name="Rectangle 6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5" name="Rectangle 10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Rectangle 12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8" name="Rectangle 13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9" name="Rectangle 14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0" name="Rectangle 15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1" name="Rectangle 16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2" name="Rectangle 17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3" name="Rectangle 18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4" name="Rectangle 19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6" name="Rectangle 21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7" name="Rectangle 22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8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0" name="Rectangle 25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1" name="Rectangle 26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2" name="Rectangle 27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3" name="Rectangle 28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4" name="Rectangle 29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5" name="Rectangle 30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Rectangle 31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7" name="Rectangle 32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0321" name="Rectangle 33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4100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42"/>
          <p:cNvSpPr>
            <a:spLocks noChangeShapeType="1"/>
          </p:cNvSpPr>
          <p:nvPr/>
        </p:nvSpPr>
        <p:spPr bwMode="auto">
          <a:xfrm>
            <a:off x="323850" y="6524625"/>
            <a:ext cx="8640763" cy="0"/>
          </a:xfrm>
          <a:prstGeom prst="line">
            <a:avLst/>
          </a:prstGeom>
          <a:noFill/>
          <a:ln w="38100">
            <a:pattFill prst="smCheck">
              <a:fgClr>
                <a:srgbClr val="FF3300"/>
              </a:fgClr>
              <a:bgClr>
                <a:srgbClr val="FFFF00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DE72B69E-8D9B-4CB0-A286-49924ECBB2B9}" type="slidenum">
              <a:rPr kumimoji="0" lang="en-US" altLang="zh-CN" sz="1200">
                <a:solidFill>
                  <a:srgbClr val="3333CC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rgbClr val="3333CC"/>
              </a:solidFill>
            </a:endParaRPr>
          </a:p>
        </p:txBody>
      </p:sp>
      <p:pic>
        <p:nvPicPr>
          <p:cNvPr id="4103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8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7.png"/><Relationship Id="rId4" Type="http://schemas.openxmlformats.org/officeDocument/2006/relationships/image" Target="../media/image5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7.png"/><Relationship Id="rId4" Type="http://schemas.openxmlformats.org/officeDocument/2006/relationships/image" Target="../media/image6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5.png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5.png"/><Relationship Id="rId5" Type="http://schemas.openxmlformats.org/officeDocument/2006/relationships/image" Target="../media/image63.wmf"/><Relationship Id="rId4" Type="http://schemas.openxmlformats.org/officeDocument/2006/relationships/oleObject" Target="../embeddings/oleObject30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oleObject" Target="../embeddings/oleObject32.bin"/><Relationship Id="rId7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6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0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7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36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9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8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83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6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89.w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76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100.wmf"/><Relationship Id="rId9" Type="http://schemas.openxmlformats.org/officeDocument/2006/relationships/image" Target="../media/image10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104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06.e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109.wmf"/><Relationship Id="rId9" Type="http://schemas.openxmlformats.org/officeDocument/2006/relationships/image" Target="../media/image1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57200" y="1700808"/>
            <a:ext cx="8229600" cy="14401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9600" dirty="0" smtClean="0">
                <a:solidFill>
                  <a:srgbClr val="0070C0"/>
                </a:solidFill>
              </a:rPr>
              <a:t>数字电路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544" y="3717032"/>
            <a:ext cx="8229600" cy="13681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tx1"/>
                </a:solidFill>
              </a:rPr>
              <a:t>中国科学院计算技术研究所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范东睿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</a:rPr>
              <a:t>研究员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fandr@ict.ac.cn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组合逻辑电路的分析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196752"/>
            <a:ext cx="8496944" cy="4569371"/>
          </a:xfrm>
        </p:spPr>
        <p:txBody>
          <a:bodyPr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b="1" dirty="0" smtClean="0">
                <a:solidFill>
                  <a:srgbClr val="FF0000"/>
                </a:solidFill>
              </a:rPr>
              <a:t>分析</a:t>
            </a:r>
            <a:r>
              <a:rPr lang="zh-CN" altLang="en-US" dirty="0" smtClean="0"/>
              <a:t>找出电路的逻辑功能</a:t>
            </a:r>
            <a:endParaRPr lang="en-US" altLang="zh-CN" dirty="0" smtClean="0"/>
          </a:p>
          <a:p>
            <a:pPr marL="342900" lvl="1" indent="-342900">
              <a:buChar char="•"/>
            </a:pPr>
            <a:r>
              <a:rPr lang="zh-CN" altLang="en-US" sz="3200" dirty="0">
                <a:cs typeface="宋体" charset="0"/>
              </a:rPr>
              <a:t>步骤</a:t>
            </a:r>
            <a:endParaRPr lang="en-US" altLang="zh-CN" sz="3200" dirty="0">
              <a:cs typeface="宋体" charset="0"/>
            </a:endParaRPr>
          </a:p>
          <a:p>
            <a:pPr lvl="1"/>
            <a:r>
              <a:rPr lang="zh-CN" altLang="en-US" dirty="0" smtClean="0"/>
              <a:t>从电路的输入到输出</a:t>
            </a:r>
            <a:r>
              <a:rPr lang="zh-CN" altLang="en-US" dirty="0" smtClean="0">
                <a:solidFill>
                  <a:srgbClr val="FF0000"/>
                </a:solidFill>
              </a:rPr>
              <a:t>逐级</a:t>
            </a:r>
            <a:r>
              <a:rPr lang="zh-CN" altLang="en-US" dirty="0" smtClean="0"/>
              <a:t>写出</a:t>
            </a:r>
            <a:r>
              <a:rPr lang="zh-CN" altLang="en-US" dirty="0" smtClean="0">
                <a:solidFill>
                  <a:srgbClr val="FF0000"/>
                </a:solidFill>
              </a:rPr>
              <a:t>逻辑函数式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得到表示输入与输出关系的</a:t>
            </a:r>
            <a:r>
              <a:rPr lang="zh-CN" altLang="en-US" dirty="0" smtClean="0">
                <a:solidFill>
                  <a:srgbClr val="FF0000"/>
                </a:solidFill>
              </a:rPr>
              <a:t>逻辑关系式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/>
              <a:t>函数式</a:t>
            </a:r>
            <a:r>
              <a:rPr lang="zh-CN" altLang="en-US" dirty="0" smtClean="0">
                <a:solidFill>
                  <a:srgbClr val="FF0000"/>
                </a:solidFill>
              </a:rPr>
              <a:t>化简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变换</a:t>
            </a:r>
            <a:r>
              <a:rPr lang="zh-CN" altLang="en-US" dirty="0" smtClean="0"/>
              <a:t>（公式化简法、卡诺图化简法）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注：为了更加直观，有时可以将逻辑函数式转化为真值表形式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05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57200" y="2420888"/>
            <a:ext cx="8229600" cy="12961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宋体" charset="0"/>
              </a:rPr>
              <a:t>谢谢</a:t>
            </a:r>
            <a:endParaRPr kumimoji="1" lang="zh-CN" altLang="en-US" sz="96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5"/>
            <a:ext cx="6264696" cy="435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组合逻辑电路的分析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分析下图逻辑功能，指出该电路的用途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50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组合逻辑电路的分析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-26215"/>
            <a:ext cx="4932041" cy="342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解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(1)</a:t>
            </a:r>
            <a:r>
              <a:rPr lang="zh-CN" altLang="en-US" sz="2800" dirty="0" smtClean="0">
                <a:sym typeface="Wingdings" panose="05000000000000000000" pitchFamily="2" charset="2"/>
              </a:rPr>
              <a:t>根据给出的逻辑图写出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800" dirty="0" smtClean="0">
                <a:sym typeface="Wingdings" panose="05000000000000000000" pitchFamily="2" charset="2"/>
              </a:rPr>
              <a:t>输出与输入之间关系的逻辑式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endParaRPr lang="en-US" altLang="zh-CN" sz="2800" dirty="0" smtClean="0">
              <a:sym typeface="Wingdings" panose="05000000000000000000" pitchFamily="2" charset="2"/>
            </a:endParaRPr>
          </a:p>
          <a:p>
            <a:endParaRPr lang="en-US" altLang="zh-CN" sz="2800" dirty="0">
              <a:sym typeface="Wingdings" panose="05000000000000000000" pitchFamily="2" charset="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74094"/>
            <a:ext cx="8532080" cy="141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89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组合逻辑电路的分析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解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(1)</a:t>
            </a:r>
            <a:r>
              <a:rPr lang="zh-CN" altLang="en-US" sz="2800" dirty="0">
                <a:sym typeface="Wingdings" panose="05000000000000000000" pitchFamily="2" charset="2"/>
              </a:rPr>
              <a:t>根据给出的逻辑图</a:t>
            </a:r>
            <a:r>
              <a:rPr lang="zh-CN" altLang="en-US" sz="2800" dirty="0" smtClean="0">
                <a:sym typeface="Wingdings" panose="05000000000000000000" pitchFamily="2" charset="2"/>
              </a:rPr>
              <a:t>写出输出</a:t>
            </a:r>
            <a:r>
              <a:rPr lang="zh-CN" altLang="en-US" sz="2800" dirty="0">
                <a:sym typeface="Wingdings" panose="05000000000000000000" pitchFamily="2" charset="2"/>
              </a:rPr>
              <a:t>与输入之间关系的</a:t>
            </a:r>
            <a:r>
              <a:rPr lang="zh-CN" altLang="en-US" sz="2800" dirty="0" smtClean="0">
                <a:sym typeface="Wingdings" panose="05000000000000000000" pitchFamily="2" charset="2"/>
              </a:rPr>
              <a:t>逻辑式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endParaRPr lang="en-US" altLang="zh-CN" sz="2800" dirty="0" smtClean="0">
              <a:sym typeface="Wingdings" panose="05000000000000000000" pitchFamily="2" charset="2"/>
            </a:endParaRPr>
          </a:p>
          <a:p>
            <a:endParaRPr lang="en-US" altLang="zh-CN" sz="1800" dirty="0" smtClean="0"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(2)</a:t>
            </a:r>
            <a:r>
              <a:rPr lang="zh-CN" altLang="en-US" sz="2800" dirty="0" smtClean="0">
                <a:sym typeface="Wingdings" panose="05000000000000000000" pitchFamily="2" charset="2"/>
              </a:rPr>
              <a:t>转化为真值表</a:t>
            </a:r>
            <a:endParaRPr lang="zh-CN" altLang="en-US" sz="2800" dirty="0">
              <a:sym typeface="Wingdings" panose="05000000000000000000" pitchFamily="2" charset="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20" y="2852936"/>
            <a:ext cx="8532080" cy="141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5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组合逻辑电路的分析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240767"/>
              </p:ext>
            </p:extLst>
          </p:nvPr>
        </p:nvGraphicFramePr>
        <p:xfrm>
          <a:off x="467544" y="66040"/>
          <a:ext cx="8229599" cy="67005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</a:t>
                      </a:r>
                      <a:endParaRPr lang="zh-CN" altLang="en-US" sz="2000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Y2</a:t>
                      </a:r>
                      <a:endParaRPr lang="zh-CN" altLang="en-US" sz="20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Y1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Y0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7596336" y="836712"/>
            <a:ext cx="936104" cy="22322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516216" y="3068960"/>
            <a:ext cx="936104" cy="1800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92080" y="4905886"/>
            <a:ext cx="936104" cy="1800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28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组合逻辑电路的分析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解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(1)</a:t>
            </a:r>
            <a:r>
              <a:rPr lang="zh-CN" altLang="en-US" sz="2800" dirty="0">
                <a:sym typeface="Wingdings" panose="05000000000000000000" pitchFamily="2" charset="2"/>
              </a:rPr>
              <a:t>根据给出的逻辑图</a:t>
            </a:r>
            <a:r>
              <a:rPr lang="zh-CN" altLang="en-US" sz="2800" dirty="0" smtClean="0">
                <a:sym typeface="Wingdings" panose="05000000000000000000" pitchFamily="2" charset="2"/>
              </a:rPr>
              <a:t>写出输出</a:t>
            </a:r>
            <a:r>
              <a:rPr lang="zh-CN" altLang="en-US" sz="2800" dirty="0">
                <a:sym typeface="Wingdings" panose="05000000000000000000" pitchFamily="2" charset="2"/>
              </a:rPr>
              <a:t>与输入之间关系的逻辑式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endParaRPr lang="en-US" altLang="zh-CN" sz="2800" dirty="0" smtClean="0">
              <a:sym typeface="Wingdings" panose="05000000000000000000" pitchFamily="2" charset="2"/>
            </a:endParaRPr>
          </a:p>
          <a:p>
            <a:endParaRPr lang="en-US" altLang="zh-CN" sz="1800" dirty="0"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(2)</a:t>
            </a:r>
            <a:r>
              <a:rPr lang="zh-CN" altLang="en-US" sz="2800" dirty="0" smtClean="0">
                <a:sym typeface="Wingdings" panose="05000000000000000000" pitchFamily="2" charset="2"/>
              </a:rPr>
              <a:t>转化为真值表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endParaRPr lang="en-US" altLang="zh-CN" sz="1000" dirty="0" smtClean="0">
              <a:sym typeface="Wingdings" panose="05000000000000000000" pitchFamily="2" charset="2"/>
            </a:endParaRPr>
          </a:p>
          <a:p>
            <a:r>
              <a:rPr lang="zh-CN" altLang="en-US" sz="2800" dirty="0" smtClean="0">
                <a:sym typeface="Wingdings" panose="05000000000000000000" pitchFamily="2" charset="2"/>
              </a:rPr>
              <a:t>结论：这个电路可以用来判别输入的</a:t>
            </a:r>
            <a:r>
              <a:rPr lang="en-US" altLang="zh-CN" sz="2800" dirty="0" smtClean="0">
                <a:sym typeface="Wingdings" panose="05000000000000000000" pitchFamily="2" charset="2"/>
              </a:rPr>
              <a:t>4</a:t>
            </a:r>
            <a:r>
              <a:rPr lang="zh-CN" altLang="en-US" sz="2800" dirty="0" smtClean="0">
                <a:sym typeface="Wingdings" panose="05000000000000000000" pitchFamily="2" charset="2"/>
              </a:rPr>
              <a:t>位二进制数</a:t>
            </a:r>
            <a:r>
              <a:rPr lang="en-US" altLang="zh-CN" sz="2800" dirty="0" smtClean="0">
                <a:sym typeface="Wingdings" panose="05000000000000000000" pitchFamily="2" charset="2"/>
              </a:rPr>
              <a:t>		</a:t>
            </a:r>
            <a:r>
              <a:rPr lang="zh-CN" altLang="en-US" sz="2800" dirty="0" smtClean="0">
                <a:sym typeface="Wingdings" panose="05000000000000000000" pitchFamily="2" charset="2"/>
              </a:rPr>
              <a:t>数值的范围</a:t>
            </a:r>
            <a:endParaRPr lang="zh-CN" altLang="en-US" sz="2800" dirty="0">
              <a:sym typeface="Wingdings" panose="05000000000000000000" pitchFamily="2" charset="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21" y="2889783"/>
            <a:ext cx="8532080" cy="141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2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  <a:r>
              <a:rPr lang="zh-CN" altLang="en-US" dirty="0" smtClean="0"/>
              <a:t>的设计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根据给出的实际逻辑问题，求出</a:t>
            </a:r>
            <a:r>
              <a:rPr lang="zh-CN" altLang="en-US" dirty="0" smtClean="0">
                <a:solidFill>
                  <a:srgbClr val="FF0000"/>
                </a:solidFill>
              </a:rPr>
              <a:t>实现</a:t>
            </a:r>
            <a:r>
              <a:rPr lang="zh-CN" altLang="en-US" dirty="0" smtClean="0"/>
              <a:t>这一逻辑功能的</a:t>
            </a:r>
            <a:r>
              <a:rPr lang="zh-CN" altLang="en-US" b="1" dirty="0" smtClean="0">
                <a:solidFill>
                  <a:srgbClr val="FF0000"/>
                </a:solidFill>
              </a:rPr>
              <a:t>最简单</a:t>
            </a:r>
            <a:r>
              <a:rPr lang="zh-CN" altLang="en-US" dirty="0" smtClean="0"/>
              <a:t>逻辑电路</a:t>
            </a:r>
            <a:endParaRPr lang="en-US" altLang="zh-CN" dirty="0" smtClean="0"/>
          </a:p>
          <a:p>
            <a:r>
              <a:rPr lang="zh-CN" altLang="en-US" dirty="0" smtClean="0"/>
              <a:t>“最简”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器件数最</a:t>
            </a:r>
            <a:r>
              <a:rPr lang="zh-CN" altLang="en-US" dirty="0" smtClean="0">
                <a:solidFill>
                  <a:srgbClr val="FF0000"/>
                </a:solidFill>
              </a:rPr>
              <a:t>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器件种类最</a:t>
            </a:r>
            <a:r>
              <a:rPr lang="zh-CN" altLang="en-US" dirty="0" smtClean="0">
                <a:solidFill>
                  <a:srgbClr val="FF0000"/>
                </a:solidFill>
              </a:rPr>
              <a:t>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器件之间连线最</a:t>
            </a:r>
            <a:r>
              <a:rPr lang="zh-CN" altLang="en-US" dirty="0" smtClean="0">
                <a:solidFill>
                  <a:srgbClr val="FF0000"/>
                </a:solidFill>
              </a:rPr>
              <a:t>少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544" y="1412776"/>
            <a:ext cx="4038600" cy="4281339"/>
          </a:xfrm>
        </p:spPr>
        <p:txBody>
          <a:bodyPr/>
          <a:lstStyle/>
          <a:p>
            <a:r>
              <a:rPr lang="zh-CN" altLang="en-US" sz="3200" dirty="0">
                <a:latin typeface="+mj-ea"/>
                <a:ea typeface="+mj-ea"/>
              </a:rPr>
              <a:t>步骤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r>
              <a:rPr lang="zh-CN" altLang="en-US" sz="2800" dirty="0">
                <a:latin typeface="+mj-ea"/>
                <a:ea typeface="+mj-ea"/>
              </a:rPr>
              <a:t>进行逻辑抽象</a:t>
            </a:r>
            <a:endParaRPr lang="en-US" altLang="zh-CN" sz="2800" dirty="0">
              <a:latin typeface="+mj-ea"/>
              <a:ea typeface="+mj-ea"/>
            </a:endParaRPr>
          </a:p>
          <a:p>
            <a:pPr lvl="2"/>
            <a:r>
              <a:rPr lang="zh-CN" altLang="en-US" sz="2400" dirty="0">
                <a:latin typeface="+mj-ea"/>
                <a:ea typeface="+mj-ea"/>
              </a:rPr>
              <a:t>分析因果关系，确定输入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输出变量</a:t>
            </a:r>
          </a:p>
          <a:p>
            <a:pPr lvl="2"/>
            <a:r>
              <a:rPr lang="zh-CN" altLang="en-US" sz="2400" dirty="0">
                <a:latin typeface="+mj-ea"/>
                <a:ea typeface="+mj-ea"/>
              </a:rPr>
              <a:t>定义逻辑状态的含意（赋值）</a:t>
            </a:r>
          </a:p>
          <a:p>
            <a:pPr lvl="2"/>
            <a:r>
              <a:rPr lang="zh-CN" altLang="en-US" sz="2400" dirty="0">
                <a:latin typeface="+mj-ea"/>
                <a:ea typeface="+mj-ea"/>
              </a:rPr>
              <a:t>列出真值表</a:t>
            </a:r>
          </a:p>
          <a:p>
            <a:pPr lvl="1"/>
            <a:r>
              <a:rPr lang="zh-CN" altLang="en-US" sz="2800" dirty="0">
                <a:latin typeface="+mj-ea"/>
                <a:ea typeface="+mj-ea"/>
              </a:rPr>
              <a:t>写出逻辑函数</a:t>
            </a:r>
            <a:r>
              <a:rPr lang="zh-CN" altLang="en-US" sz="2800" dirty="0" smtClean="0">
                <a:latin typeface="+mj-ea"/>
                <a:ea typeface="+mj-ea"/>
              </a:rPr>
              <a:t>式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/>
            <a:r>
              <a:rPr lang="zh-CN" altLang="en-US" sz="2800" dirty="0">
                <a:latin typeface="+mj-ea"/>
                <a:ea typeface="+mj-ea"/>
              </a:rPr>
              <a:t>选定器件类型</a:t>
            </a:r>
          </a:p>
          <a:p>
            <a:pPr lvl="1"/>
            <a:endParaRPr lang="zh-CN" altLang="en-US" sz="2800" dirty="0">
              <a:latin typeface="+mj-ea"/>
              <a:ea typeface="+mj-ea"/>
            </a:endParaRPr>
          </a:p>
          <a:p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9992" y="1412776"/>
            <a:ext cx="4032448" cy="4281339"/>
          </a:xfrm>
        </p:spPr>
        <p:txBody>
          <a:bodyPr/>
          <a:lstStyle/>
          <a:p>
            <a:pPr lvl="1"/>
            <a:endParaRPr lang="en-US" altLang="zh-CN" sz="2800" dirty="0" smtClean="0">
              <a:latin typeface="+mj-ea"/>
              <a:ea typeface="+mj-ea"/>
            </a:endParaRPr>
          </a:p>
          <a:p>
            <a:pPr lvl="1"/>
            <a:r>
              <a:rPr lang="zh-CN" altLang="en-US" sz="2800" dirty="0" smtClean="0">
                <a:latin typeface="+mj-ea"/>
                <a:ea typeface="+mj-ea"/>
              </a:rPr>
              <a:t>将逻辑函数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2"/>
            <a:r>
              <a:rPr lang="zh-CN" altLang="en-US" sz="2800" dirty="0">
                <a:latin typeface="+mj-ea"/>
                <a:ea typeface="+mj-ea"/>
              </a:rPr>
              <a:t>化简（用门）</a:t>
            </a:r>
            <a:endParaRPr lang="en-US" altLang="zh-CN" sz="2800" dirty="0">
              <a:latin typeface="+mj-ea"/>
              <a:ea typeface="+mj-ea"/>
            </a:endParaRPr>
          </a:p>
          <a:p>
            <a:pPr lvl="2"/>
            <a:r>
              <a:rPr lang="zh-CN" altLang="en-US" sz="2800" dirty="0">
                <a:latin typeface="+mj-ea"/>
                <a:ea typeface="+mj-ea"/>
              </a:rPr>
              <a:t>变换（用</a:t>
            </a:r>
            <a:r>
              <a:rPr lang="en-US" altLang="zh-CN" sz="2800" dirty="0">
                <a:latin typeface="+mj-ea"/>
                <a:ea typeface="+mj-ea"/>
              </a:rPr>
              <a:t>MSI</a:t>
            </a:r>
            <a:r>
              <a:rPr lang="zh-CN" altLang="en-US" sz="2800" dirty="0">
                <a:latin typeface="+mj-ea"/>
                <a:ea typeface="+mj-ea"/>
              </a:rPr>
              <a:t>）</a:t>
            </a:r>
            <a:endParaRPr lang="en-US" altLang="zh-CN" sz="2800" dirty="0">
              <a:latin typeface="+mj-ea"/>
              <a:ea typeface="+mj-ea"/>
            </a:endParaRPr>
          </a:p>
          <a:p>
            <a:pPr lvl="2"/>
            <a:r>
              <a:rPr lang="zh-CN" altLang="en-US" sz="2800" dirty="0" smtClean="0">
                <a:latin typeface="+mj-ea"/>
                <a:ea typeface="+mj-ea"/>
              </a:rPr>
              <a:t>进行相应</a:t>
            </a:r>
            <a:r>
              <a:rPr lang="zh-CN" altLang="en-US" sz="2800" dirty="0">
                <a:latin typeface="+mj-ea"/>
                <a:ea typeface="+mj-ea"/>
              </a:rPr>
              <a:t>的描述（</a:t>
            </a:r>
            <a:r>
              <a:rPr lang="en-US" altLang="zh-CN" sz="2800" dirty="0">
                <a:latin typeface="+mj-ea"/>
                <a:ea typeface="+mj-ea"/>
              </a:rPr>
              <a:t>PLD</a:t>
            </a:r>
            <a:r>
              <a:rPr lang="zh-CN" altLang="en-US" sz="2800" dirty="0">
                <a:latin typeface="+mj-ea"/>
                <a:ea typeface="+mj-ea"/>
              </a:rPr>
              <a:t>）</a:t>
            </a:r>
            <a:endParaRPr lang="en-US" altLang="zh-CN" sz="2800" dirty="0">
              <a:latin typeface="+mj-ea"/>
              <a:ea typeface="+mj-ea"/>
            </a:endParaRPr>
          </a:p>
          <a:p>
            <a:pPr lvl="1"/>
            <a:r>
              <a:rPr lang="zh-CN" altLang="en-US" sz="2800" dirty="0">
                <a:latin typeface="+mj-ea"/>
                <a:ea typeface="+mj-ea"/>
              </a:rPr>
              <a:t>画出逻辑电路</a:t>
            </a:r>
            <a:r>
              <a:rPr lang="zh-CN" altLang="en-US" sz="2800" dirty="0" smtClean="0">
                <a:latin typeface="+mj-ea"/>
                <a:ea typeface="+mj-ea"/>
              </a:rPr>
              <a:t>图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/>
            <a:endParaRPr lang="en-US" altLang="zh-CN" sz="600" dirty="0" smtClean="0">
              <a:latin typeface="+mj-ea"/>
              <a:ea typeface="+mj-ea"/>
            </a:endParaRPr>
          </a:p>
          <a:p>
            <a:pPr lvl="1"/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工艺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设计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endParaRPr lang="en-US" altLang="zh-CN" sz="3200" dirty="0">
              <a:latin typeface="+mj-ea"/>
              <a:ea typeface="+mj-ea"/>
            </a:endParaRPr>
          </a:p>
          <a:p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92088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组合逻辑电路的设计方法</a:t>
            </a:r>
            <a:endParaRPr lang="en-US" altLang="zh-CN" sz="4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4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  <a:r>
              <a:rPr lang="zh-CN" altLang="en-US" dirty="0" smtClean="0"/>
              <a:t>的设计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69371"/>
          </a:xfrm>
        </p:spPr>
        <p:txBody>
          <a:bodyPr/>
          <a:lstStyle/>
          <a:p>
            <a:r>
              <a:rPr lang="zh-CN" altLang="en-US" dirty="0" smtClean="0"/>
              <a:t>步骤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2" y="2204863"/>
            <a:ext cx="8981389" cy="318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3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97545"/>
            <a:ext cx="62865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  <a:r>
              <a:rPr lang="zh-CN" altLang="en-US" dirty="0" smtClean="0"/>
              <a:t>的设计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设计一个</a:t>
            </a:r>
            <a:r>
              <a:rPr lang="zh-CN" altLang="en-US" sz="2800" dirty="0"/>
              <a:t>监视</a:t>
            </a:r>
            <a:r>
              <a:rPr lang="zh-CN" altLang="en-US" sz="2800" dirty="0" smtClean="0"/>
              <a:t>交通信号灯工作状态的逻辑电路，每一组信号灯均有红黄绿三盏灯组成，正常工作情况下，任何时刻必有一盏灯点亮，而且只允许有一盏灯点亮。而当其他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种点亮状态时，电路发生故障，这时要求发出故障信号，以提醒维护人员前去修理。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1552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</a:t>
            </a:r>
            <a:r>
              <a:rPr lang="zh-CN" altLang="en-US" dirty="0" smtClean="0"/>
              <a:t>章 组合逻辑电路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  <a:r>
              <a:rPr lang="zh-CN" altLang="en-US" dirty="0" smtClean="0"/>
              <a:t>的设计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首先进行逻辑抽象</a:t>
            </a:r>
            <a:endParaRPr lang="en-US" altLang="zh-CN" dirty="0" smtClean="0"/>
          </a:p>
          <a:p>
            <a:r>
              <a:rPr lang="zh-CN" altLang="en-US" sz="2800" dirty="0" smtClean="0"/>
              <a:t>输入变量：</a:t>
            </a:r>
            <a:r>
              <a:rPr lang="zh-CN" altLang="en-US" sz="2800" dirty="0" smtClean="0">
                <a:solidFill>
                  <a:srgbClr val="FF0000"/>
                </a:solidFill>
              </a:rPr>
              <a:t>红</a:t>
            </a:r>
            <a:r>
              <a:rPr lang="en-US" altLang="zh-CN" sz="2800" dirty="0" smtClean="0">
                <a:solidFill>
                  <a:srgbClr val="FF0000"/>
                </a:solidFill>
              </a:rPr>
              <a:t>(R)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FFFF00"/>
                </a:solidFill>
              </a:rPr>
              <a:t>黄</a:t>
            </a:r>
            <a:r>
              <a:rPr lang="en-US" altLang="zh-CN" sz="2800" dirty="0" smtClean="0">
                <a:solidFill>
                  <a:srgbClr val="FFFF00"/>
                </a:solidFill>
              </a:rPr>
              <a:t>(Y) </a:t>
            </a:r>
            <a:r>
              <a:rPr lang="zh-CN" altLang="en-US" sz="2800" dirty="0" smtClean="0">
                <a:solidFill>
                  <a:srgbClr val="00B050"/>
                </a:solidFill>
              </a:rPr>
              <a:t>绿</a:t>
            </a:r>
            <a:r>
              <a:rPr lang="en-US" altLang="zh-CN" sz="2800" dirty="0" smtClean="0">
                <a:solidFill>
                  <a:srgbClr val="00B050"/>
                </a:solidFill>
              </a:rPr>
              <a:t>(G)</a:t>
            </a:r>
          </a:p>
          <a:p>
            <a:pPr lvl="1"/>
            <a:r>
              <a:rPr lang="zh-CN" altLang="en-US" sz="2400" dirty="0"/>
              <a:t>亮 </a:t>
            </a:r>
            <a:r>
              <a:rPr lang="en-US" altLang="zh-CN" sz="2400" dirty="0"/>
              <a:t>1 </a:t>
            </a:r>
            <a:r>
              <a:rPr lang="zh-CN" altLang="en-US" sz="2400" dirty="0"/>
              <a:t>  不亮 </a:t>
            </a:r>
            <a:r>
              <a:rPr lang="en-US" altLang="zh-CN" sz="2400" dirty="0"/>
              <a:t>0</a:t>
            </a:r>
          </a:p>
          <a:p>
            <a:r>
              <a:rPr lang="zh-CN" altLang="en-US" sz="2800" dirty="0" smtClean="0"/>
              <a:t>输出变量：</a:t>
            </a:r>
            <a:r>
              <a:rPr lang="en-US" altLang="zh-CN" sz="2800" dirty="0" smtClean="0"/>
              <a:t>Z </a:t>
            </a:r>
          </a:p>
          <a:p>
            <a:pPr lvl="1"/>
            <a:r>
              <a:rPr lang="zh-CN" altLang="en-US" sz="2400" dirty="0" smtClean="0"/>
              <a:t>正常工作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0    </a:t>
            </a:r>
            <a:r>
              <a:rPr lang="zh-CN" altLang="en-US" sz="2400" dirty="0" smtClean="0"/>
              <a:t>发生故障 </a:t>
            </a:r>
            <a:r>
              <a:rPr lang="en-US" altLang="zh-CN" sz="2400" dirty="0" smtClean="0"/>
              <a:t>1</a:t>
            </a:r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19560"/>
              </p:ext>
            </p:extLst>
          </p:nvPr>
        </p:nvGraphicFramePr>
        <p:xfrm>
          <a:off x="6156176" y="1340768"/>
          <a:ext cx="2448272" cy="457200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9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输入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输出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Z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97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  <a:r>
              <a:rPr lang="zh-CN" altLang="en-US" dirty="0" smtClean="0"/>
              <a:t>的设计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写出逻辑函数式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773549"/>
              </p:ext>
            </p:extLst>
          </p:nvPr>
        </p:nvGraphicFramePr>
        <p:xfrm>
          <a:off x="323528" y="2636912"/>
          <a:ext cx="576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公式" r:id="rId3" imgW="2730500" imgH="203200" progId="Equation.3">
                  <p:embed/>
                </p:oleObj>
              </mc:Choice>
              <mc:Fallback>
                <p:oleObj name="公式" r:id="rId3" imgW="2730500" imgH="2032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36912"/>
                        <a:ext cx="576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25405"/>
              </p:ext>
            </p:extLst>
          </p:nvPr>
        </p:nvGraphicFramePr>
        <p:xfrm>
          <a:off x="6444208" y="1340768"/>
          <a:ext cx="2448272" cy="457200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9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输入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输出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Z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  <a:r>
              <a:rPr lang="zh-CN" altLang="en-US" dirty="0" smtClean="0"/>
              <a:t>的设计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写出逻辑函数式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选用器件类型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小规模</a:t>
            </a:r>
            <a:r>
              <a:rPr lang="zh-CN" altLang="en-US" dirty="0"/>
              <a:t>集成</a:t>
            </a:r>
            <a:r>
              <a:rPr lang="zh-CN" altLang="en-US" dirty="0" smtClean="0"/>
              <a:t>门电路（</a:t>
            </a:r>
            <a:r>
              <a:rPr lang="en-US" altLang="zh-CN" dirty="0" smtClean="0"/>
              <a:t>SSI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773549"/>
              </p:ext>
            </p:extLst>
          </p:nvPr>
        </p:nvGraphicFramePr>
        <p:xfrm>
          <a:off x="323850" y="2636838"/>
          <a:ext cx="576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公式" r:id="rId3" imgW="2730500" imgH="203200" progId="Equation.3">
                  <p:embed/>
                </p:oleObj>
              </mc:Choice>
              <mc:Fallback>
                <p:oleObj name="公式" r:id="rId3" imgW="2730500" imgH="203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36838"/>
                        <a:ext cx="576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69252"/>
              </p:ext>
            </p:extLst>
          </p:nvPr>
        </p:nvGraphicFramePr>
        <p:xfrm>
          <a:off x="6444208" y="1340768"/>
          <a:ext cx="2448272" cy="457200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9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输入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输出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Z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5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  <a:r>
              <a:rPr lang="zh-CN" altLang="en-US" dirty="0" smtClean="0"/>
              <a:t>的设计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写出逻辑函数式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选用器件类型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小规模</a:t>
            </a:r>
            <a:r>
              <a:rPr lang="zh-CN" altLang="en-US" dirty="0"/>
              <a:t>集成</a:t>
            </a:r>
            <a:r>
              <a:rPr lang="zh-CN" altLang="en-US" dirty="0" smtClean="0"/>
              <a:t>门电路（</a:t>
            </a:r>
            <a:r>
              <a:rPr lang="en-US" altLang="zh-CN" dirty="0" smtClean="0"/>
              <a:t>SSI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 smtClean="0"/>
              <a:t>(4)</a:t>
            </a:r>
            <a:r>
              <a:rPr lang="zh-CN" altLang="en-US" dirty="0" smtClean="0"/>
              <a:t>化简</a:t>
            </a:r>
            <a:endParaRPr lang="en-US" altLang="zh-CN" dirty="0" smtClean="0"/>
          </a:p>
          <a:p>
            <a:pPr lvl="1"/>
            <a:r>
              <a:rPr lang="zh-CN" altLang="en-US" dirty="0"/>
              <a:t>卡诺</a:t>
            </a:r>
            <a:r>
              <a:rPr lang="zh-CN" altLang="en-US" dirty="0" smtClean="0"/>
              <a:t>图化简法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649647"/>
              </p:ext>
            </p:extLst>
          </p:nvPr>
        </p:nvGraphicFramePr>
        <p:xfrm>
          <a:off x="1403648" y="5691187"/>
          <a:ext cx="42433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公式" r:id="rId3" imgW="1828800" imgH="177800" progId="Equation.3">
                  <p:embed/>
                </p:oleObj>
              </mc:Choice>
              <mc:Fallback>
                <p:oleObj name="公式" r:id="rId3" imgW="18288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691187"/>
                        <a:ext cx="424338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29000"/>
            <a:ext cx="3671888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773549"/>
              </p:ext>
            </p:extLst>
          </p:nvPr>
        </p:nvGraphicFramePr>
        <p:xfrm>
          <a:off x="323850" y="2636838"/>
          <a:ext cx="576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公式" r:id="rId6" imgW="2730500" imgH="203200" progId="Equation.3">
                  <p:embed/>
                </p:oleObj>
              </mc:Choice>
              <mc:Fallback>
                <p:oleObj name="公式" r:id="rId6" imgW="2730500" imgH="203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36838"/>
                        <a:ext cx="576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72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  <a:r>
              <a:rPr lang="zh-CN" altLang="en-US" dirty="0" smtClean="0"/>
              <a:t>的设计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画出逻辑电路图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Picture 78" descr="4-2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4891599" cy="27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2026875"/>
            <a:ext cx="33843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>
                <a:latin typeface="+mj-ea"/>
                <a:ea typeface="+mj-ea"/>
              </a:rPr>
              <a:t>注：由于化简结果为</a:t>
            </a:r>
            <a:r>
              <a:rPr lang="zh-CN" altLang="en-US" sz="2400" b="1" dirty="0">
                <a:latin typeface="+mj-ea"/>
                <a:ea typeface="+mj-ea"/>
              </a:rPr>
              <a:t>与或</a:t>
            </a:r>
            <a:r>
              <a:rPr lang="zh-CN" altLang="en-US" sz="2400" dirty="0">
                <a:latin typeface="+mj-ea"/>
                <a:ea typeface="+mj-ea"/>
              </a:rPr>
              <a:t>表达式，故只使用了</a:t>
            </a:r>
            <a:r>
              <a:rPr lang="zh-CN" altLang="en-US" sz="2400" b="1" dirty="0">
                <a:latin typeface="+mj-ea"/>
                <a:ea typeface="+mj-ea"/>
              </a:rPr>
              <a:t>与门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zh-CN" altLang="en-US" sz="2400" b="1" dirty="0">
                <a:latin typeface="+mj-ea"/>
                <a:ea typeface="+mj-ea"/>
              </a:rPr>
              <a:t>或门</a:t>
            </a:r>
            <a:r>
              <a:rPr lang="zh-CN" altLang="en-US" sz="2400" dirty="0">
                <a:latin typeface="+mj-ea"/>
                <a:ea typeface="+mj-ea"/>
              </a:rPr>
              <a:t>组成电路。</a:t>
            </a:r>
            <a:endParaRPr lang="en-US" altLang="zh-CN" sz="2400" dirty="0">
              <a:latin typeface="+mj-ea"/>
              <a:ea typeface="+mj-ea"/>
            </a:endParaRPr>
          </a:p>
          <a:p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31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  <a:r>
              <a:rPr lang="zh-CN" altLang="en-US" dirty="0" smtClean="0"/>
              <a:t>的设计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注：若要求全部使用</a:t>
            </a:r>
            <a:r>
              <a:rPr lang="zh-CN" altLang="en-US" b="1" dirty="0" smtClean="0"/>
              <a:t>与非</a:t>
            </a:r>
            <a:r>
              <a:rPr lang="zh-CN" altLang="en-US" dirty="0" smtClean="0"/>
              <a:t>门组成电路，则需将函数式化为最简</a:t>
            </a:r>
            <a:r>
              <a:rPr lang="zh-CN" altLang="en-US" b="1" dirty="0" smtClean="0"/>
              <a:t>与非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与非</a:t>
            </a:r>
            <a:r>
              <a:rPr lang="zh-CN" altLang="en-US" dirty="0" smtClean="0"/>
              <a:t>表达式，化简结果和电路图分别如下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Picture 80" descr="4-2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073" y="3140968"/>
            <a:ext cx="4293835" cy="25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1811"/>
            <a:ext cx="4588561" cy="81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64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82" y="3502544"/>
            <a:ext cx="4656811" cy="245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32" y="3789040"/>
            <a:ext cx="32575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  <a:r>
              <a:rPr lang="zh-CN" altLang="en-US" dirty="0" smtClean="0"/>
              <a:t>的设计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注：若要求全部使用</a:t>
            </a:r>
            <a:r>
              <a:rPr lang="zh-CN" altLang="en-US" b="1" dirty="0" smtClean="0"/>
              <a:t>与或非</a:t>
            </a:r>
            <a:r>
              <a:rPr lang="zh-CN" altLang="en-US" dirty="0" smtClean="0"/>
              <a:t>门组成电路，则需将函数式化为最简</a:t>
            </a:r>
            <a:r>
              <a:rPr lang="zh-CN" altLang="en-US" b="1" dirty="0"/>
              <a:t>与或</a:t>
            </a:r>
            <a:r>
              <a:rPr lang="zh-CN" altLang="en-US" b="1" dirty="0" smtClean="0"/>
              <a:t>非</a:t>
            </a:r>
            <a:r>
              <a:rPr lang="zh-CN" altLang="en-US" dirty="0" smtClean="0"/>
              <a:t>表达式，通过化简卡诺图上的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，然后求反得到的化简结果和电路图分别如下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71151"/>
            <a:ext cx="4157363" cy="4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2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分析下图中逻辑电路</a:t>
            </a:r>
            <a:r>
              <a:rPr lang="zh-CN" altLang="en-US" sz="2800" dirty="0"/>
              <a:t>的逻辑</a:t>
            </a:r>
            <a:r>
              <a:rPr lang="zh-CN" altLang="en-US" sz="2800" dirty="0" smtClean="0"/>
              <a:t>功能</a:t>
            </a:r>
            <a:endParaRPr lang="en-US" altLang="zh-CN" sz="28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555776" y="2132856"/>
          <a:ext cx="4465638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Visio" r:id="rId3" imgW="2643079" imgH="1917492" progId="Visio.Drawing.11">
                  <p:embed/>
                </p:oleObj>
              </mc:Choice>
              <mc:Fallback>
                <p:oleObj name="Visio" r:id="rId3" imgW="2643079" imgH="1917492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r="6076" b="5090"/>
                      <a:stretch>
                        <a:fillRect/>
                      </a:stretch>
                    </p:blipFill>
                    <p:spPr bwMode="auto">
                      <a:xfrm>
                        <a:off x="2555776" y="2132856"/>
                        <a:ext cx="4465638" cy="3273425"/>
                      </a:xfrm>
                      <a:prstGeom prst="rect">
                        <a:avLst/>
                      </a:prstGeom>
                      <a:noFill/>
                      <a:ln w="57150" cmpd="thickThin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33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解：由图得</a:t>
            </a:r>
            <a:endParaRPr lang="en-US" altLang="zh-CN" sz="2800" dirty="0" smtClean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化</a:t>
            </a:r>
            <a:r>
              <a:rPr lang="zh-CN" altLang="en-US" sz="2800" dirty="0"/>
              <a:t>简得：</a:t>
            </a:r>
            <a:endParaRPr lang="en-US" altLang="zh-CN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763713" y="3573463"/>
          <a:ext cx="64865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Equation" r:id="rId3" imgW="2857320" imgH="888840" progId="Equation.DSMT4">
                  <p:embed/>
                </p:oleObj>
              </mc:Choice>
              <mc:Fallback>
                <p:oleObj name="Equation" r:id="rId3" imgW="2857320" imgH="8888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73463"/>
                        <a:ext cx="6486525" cy="2016125"/>
                      </a:xfrm>
                      <a:prstGeom prst="rect">
                        <a:avLst/>
                      </a:prstGeom>
                      <a:noFill/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5724127" y="0"/>
          <a:ext cx="3415557" cy="2503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4" name="Visio" r:id="rId5" imgW="2643079" imgH="1917492" progId="Visio.Drawing.11">
                  <p:embed/>
                </p:oleObj>
              </mc:Choice>
              <mc:Fallback>
                <p:oleObj name="Visio" r:id="rId5" imgW="2643079" imgH="1917492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076" b="5090"/>
                      <a:stretch>
                        <a:fillRect/>
                      </a:stretch>
                    </p:blipFill>
                    <p:spPr bwMode="auto">
                      <a:xfrm>
                        <a:off x="5724127" y="0"/>
                        <a:ext cx="3415557" cy="25036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763688" y="2276872"/>
          <a:ext cx="62801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5" name="Equation" r:id="rId7" imgW="2857320" imgH="203040" progId="Equation.DSMT4">
                  <p:embed/>
                </p:oleObj>
              </mc:Choice>
              <mc:Fallback>
                <p:oleObj name="Equation" r:id="rId7" imgW="2857320" imgH="2030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276872"/>
                        <a:ext cx="6280150" cy="446088"/>
                      </a:xfrm>
                      <a:prstGeom prst="rect">
                        <a:avLst/>
                      </a:prstGeom>
                      <a:noFill/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解：卡诺图为</a:t>
            </a:r>
            <a:endParaRPr lang="en-US" altLang="zh-CN" sz="2800" dirty="0" smtClean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化简后得</a:t>
            </a:r>
            <a:endParaRPr lang="en-US" altLang="zh-CN" sz="2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627784" y="1916832"/>
          <a:ext cx="4399091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Visio" r:id="rId3" imgW="1271626" imgH="749198" progId="Visio.Drawing.11">
                  <p:embed/>
                </p:oleObj>
              </mc:Choice>
              <mc:Fallback>
                <p:oleObj name="Visio" r:id="rId3" imgW="1271626" imgH="749198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916832"/>
                        <a:ext cx="4399091" cy="2592288"/>
                      </a:xfrm>
                      <a:prstGeom prst="rect">
                        <a:avLst/>
                      </a:prstGeom>
                      <a:noFill/>
                      <a:ln w="57150" cmpd="thickThin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843808" y="5157192"/>
          <a:ext cx="38465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Equation" r:id="rId5" imgW="1294838" imgH="177723" progId="Equation.DSMT4">
                  <p:embed/>
                </p:oleObj>
              </mc:Choice>
              <mc:Fallback>
                <p:oleObj name="Equation" r:id="rId5" imgW="1294838" imgH="177723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157192"/>
                        <a:ext cx="3846512" cy="527050"/>
                      </a:xfrm>
                      <a:prstGeom prst="rect">
                        <a:avLst/>
                      </a:prstGeom>
                      <a:noFill/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3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重点内容</a:t>
            </a:r>
            <a:endParaRPr lang="en-US" altLang="zh-CN" dirty="0"/>
          </a:p>
          <a:p>
            <a:r>
              <a:rPr lang="zh-CN" altLang="en-US" dirty="0" smtClean="0"/>
              <a:t>组合逻辑电路</a:t>
            </a:r>
            <a:r>
              <a:rPr lang="zh-CN" altLang="en-US" dirty="0"/>
              <a:t>的</a:t>
            </a:r>
            <a:r>
              <a:rPr lang="zh-CN" altLang="en-US" dirty="0" smtClean="0"/>
              <a:t>分析与综合</a:t>
            </a:r>
            <a:endParaRPr lang="en-US" altLang="zh-CN" dirty="0" smtClean="0"/>
          </a:p>
          <a:p>
            <a:r>
              <a:rPr lang="zh-CN" altLang="en-US" dirty="0" smtClean="0"/>
              <a:t>常用的组合逻辑器件的原理和使用方法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编码器、译码器、加法器、数据比较器、数据选择器等</a:t>
            </a:r>
            <a:endParaRPr lang="en-US" altLang="zh-CN" dirty="0" smtClean="0"/>
          </a:p>
          <a:p>
            <a:r>
              <a:rPr lang="zh-CN" altLang="en-US" dirty="0" smtClean="0"/>
              <a:t>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解：由上述最简逻辑式可得输出输入的真值表</a:t>
            </a:r>
            <a:endParaRPr lang="en-US" altLang="zh-CN" sz="2800" dirty="0" smtClean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/>
          </p:nvPr>
        </p:nvGraphicFramePr>
        <p:xfrm>
          <a:off x="1691680" y="1844824"/>
          <a:ext cx="21812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Visio" r:id="rId3" imgW="975970" imgH="1977847" progId="Visio.Drawing.11">
                  <p:embed/>
                </p:oleObj>
              </mc:Choice>
              <mc:Fallback>
                <p:oleObj name="Visio" r:id="rId3" imgW="975970" imgH="1977847" progId="Visio.Drawing.11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844824"/>
                        <a:ext cx="2181225" cy="4419600"/>
                      </a:xfrm>
                      <a:prstGeom prst="rect">
                        <a:avLst/>
                      </a:prstGeom>
                      <a:noFill/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88024" y="3156996"/>
            <a:ext cx="39442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由真值表可知此电路</a:t>
            </a:r>
            <a:r>
              <a:rPr lang="zh-CN" altLang="en-US" sz="2800" dirty="0" smtClean="0">
                <a:latin typeface="+mj-ea"/>
                <a:ea typeface="+mj-ea"/>
              </a:rPr>
              <a:t>为“非一致电路”，</a:t>
            </a:r>
            <a:r>
              <a:rPr lang="zh-CN" altLang="en-US" sz="2800" dirty="0">
                <a:latin typeface="+mj-ea"/>
                <a:ea typeface="+mj-ea"/>
              </a:rPr>
              <a:t>即输入</a:t>
            </a:r>
            <a:r>
              <a:rPr lang="en-US" altLang="zh-CN" sz="2800" dirty="0">
                <a:latin typeface="+mj-ea"/>
                <a:ea typeface="+mj-ea"/>
              </a:rPr>
              <a:t>A</a:t>
            </a:r>
            <a:r>
              <a:rPr lang="zh-CN" altLang="en-US" sz="2800" dirty="0">
                <a:latin typeface="+mj-ea"/>
                <a:ea typeface="+mj-ea"/>
              </a:rPr>
              <a:t>、</a:t>
            </a:r>
            <a:r>
              <a:rPr lang="en-US" altLang="zh-CN" sz="2800" dirty="0">
                <a:latin typeface="+mj-ea"/>
                <a:ea typeface="+mj-ea"/>
              </a:rPr>
              <a:t>B</a:t>
            </a:r>
            <a:r>
              <a:rPr lang="zh-CN" altLang="en-US" sz="2800" dirty="0">
                <a:latin typeface="+mj-ea"/>
                <a:ea typeface="+mj-ea"/>
              </a:rPr>
              <a:t>、</a:t>
            </a:r>
            <a:r>
              <a:rPr lang="en-US" altLang="zh-CN" sz="2800" dirty="0">
                <a:latin typeface="+mj-ea"/>
                <a:ea typeface="+mj-ea"/>
              </a:rPr>
              <a:t>C</a:t>
            </a:r>
            <a:r>
              <a:rPr lang="zh-CN" altLang="en-US" sz="2800" dirty="0">
                <a:latin typeface="+mj-ea"/>
                <a:ea typeface="+mj-ea"/>
              </a:rPr>
              <a:t>取值不一样时输出为</a:t>
            </a:r>
            <a:r>
              <a:rPr lang="en-US" altLang="zh-CN" sz="2800" dirty="0">
                <a:latin typeface="+mj-ea"/>
                <a:ea typeface="+mj-ea"/>
              </a:rPr>
              <a:t>1,</a:t>
            </a:r>
            <a:r>
              <a:rPr lang="zh-CN" altLang="en-US" sz="2800" dirty="0">
                <a:latin typeface="+mj-ea"/>
                <a:ea typeface="+mj-ea"/>
              </a:rPr>
              <a:t>否则为</a:t>
            </a:r>
            <a:r>
              <a:rPr lang="en-US" altLang="zh-CN" sz="2800" dirty="0">
                <a:latin typeface="+mj-ea"/>
                <a:ea typeface="+mj-ea"/>
              </a:rPr>
              <a:t>0</a:t>
            </a:r>
            <a:r>
              <a:rPr lang="en-US" altLang="zh-CN" sz="2800" dirty="0" smtClean="0">
                <a:latin typeface="+mj-ea"/>
                <a:ea typeface="+mj-ea"/>
              </a:rPr>
              <a:t>.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34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/>
          </a:p>
          <a:p>
            <a:r>
              <a:rPr lang="zh-CN" altLang="en-US" dirty="0" smtClean="0"/>
              <a:t>组合逻辑电路</a:t>
            </a:r>
            <a:r>
              <a:rPr lang="zh-CN" altLang="en-US" dirty="0"/>
              <a:t>的</a:t>
            </a:r>
            <a:r>
              <a:rPr lang="zh-CN" altLang="en-US" dirty="0" smtClean="0"/>
              <a:t>分析方法和设计方法</a:t>
            </a:r>
            <a:endParaRPr lang="en-US" altLang="zh-CN" dirty="0" smtClean="0"/>
          </a:p>
          <a:p>
            <a:r>
              <a:rPr lang="zh-CN" altLang="en-US" b="1" dirty="0" smtClean="0"/>
              <a:t>若干常用的组合逻辑电路</a:t>
            </a:r>
            <a:endParaRPr lang="en-US" altLang="zh-CN" b="1" dirty="0" smtClean="0"/>
          </a:p>
          <a:p>
            <a:r>
              <a:rPr lang="zh-CN" altLang="en-US" dirty="0"/>
              <a:t>组合逻辑电路</a:t>
            </a:r>
            <a:r>
              <a:rPr lang="zh-CN" altLang="en-US" dirty="0" smtClean="0"/>
              <a:t>中的竞争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05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若干常用的组合逻辑电路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编码器</a:t>
            </a:r>
            <a:endParaRPr lang="en-US" altLang="zh-CN" dirty="0" smtClean="0"/>
          </a:p>
          <a:p>
            <a:r>
              <a:rPr lang="zh-CN" altLang="en-US" dirty="0" smtClean="0"/>
              <a:t>译码器</a:t>
            </a:r>
            <a:endParaRPr lang="en-US" altLang="zh-CN" dirty="0" smtClean="0"/>
          </a:p>
          <a:p>
            <a:r>
              <a:rPr lang="zh-CN" altLang="en-US" dirty="0"/>
              <a:t>数据选择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加法器</a:t>
            </a:r>
            <a:endParaRPr lang="en-US" altLang="zh-CN" dirty="0" smtClean="0"/>
          </a:p>
          <a:p>
            <a:r>
              <a:rPr lang="zh-CN" altLang="en-US" dirty="0"/>
              <a:t>数值比较器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58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若干常用的组合逻辑电路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编码器</a:t>
            </a:r>
            <a:endParaRPr lang="en-US" altLang="zh-CN" b="1" dirty="0" smtClean="0"/>
          </a:p>
          <a:p>
            <a:r>
              <a:rPr lang="zh-CN" altLang="en-US" dirty="0" smtClean="0"/>
              <a:t>译码器</a:t>
            </a:r>
            <a:endParaRPr lang="en-US" altLang="zh-CN" dirty="0" smtClean="0"/>
          </a:p>
          <a:p>
            <a:r>
              <a:rPr lang="zh-CN" altLang="en-US" dirty="0"/>
              <a:t>数据选择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加法器</a:t>
            </a:r>
            <a:endParaRPr lang="en-US" altLang="zh-CN" dirty="0" smtClean="0"/>
          </a:p>
          <a:p>
            <a:r>
              <a:rPr lang="zh-CN" altLang="en-US" dirty="0"/>
              <a:t>数值比较器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05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区分一系列不同的事物，将其中的每个事物用一个二值代码表示</a:t>
            </a:r>
            <a:endParaRPr lang="en-US" altLang="zh-CN" dirty="0" smtClean="0"/>
          </a:p>
          <a:p>
            <a:r>
              <a:rPr lang="zh-CN" altLang="en-US" dirty="0" smtClean="0"/>
              <a:t>编码器（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/>
              <a:t>输入的每一个高、低电平信号编成一个对应的二进制代码</a:t>
            </a:r>
            <a:endParaRPr lang="en-US" altLang="zh-CN" dirty="0" smtClean="0"/>
          </a:p>
          <a:p>
            <a:pPr lvl="1"/>
            <a:r>
              <a:rPr lang="zh-CN" altLang="en-US" dirty="0"/>
              <a:t>编码器分为普通编码器和</a:t>
            </a:r>
            <a:r>
              <a:rPr lang="zh-CN" altLang="en-US" dirty="0" smtClean="0"/>
              <a:t>优先编码器。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zh-CN" altLang="en-US" dirty="0"/>
              <a:t>进制可分为二进制编码器和二－十进制</a:t>
            </a:r>
            <a:r>
              <a:rPr lang="zh-CN" altLang="en-US" dirty="0" smtClean="0"/>
              <a:t>编码器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8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61703" y="2276872"/>
            <a:ext cx="3965904" cy="35764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1340768"/>
            <a:ext cx="8445624" cy="4569371"/>
          </a:xfrm>
        </p:spPr>
        <p:txBody>
          <a:bodyPr/>
          <a:lstStyle/>
          <a:p>
            <a:r>
              <a:rPr lang="zh-CN" altLang="en-US" dirty="0" smtClean="0"/>
              <a:t>普通编码器</a:t>
            </a:r>
            <a:endParaRPr lang="en-US" altLang="zh-CN" dirty="0" smtClean="0"/>
          </a:p>
          <a:p>
            <a:pPr lvl="1"/>
            <a:r>
              <a:rPr lang="zh-CN" altLang="en-US" dirty="0"/>
              <a:t>任何</a:t>
            </a:r>
            <a:r>
              <a:rPr lang="zh-CN" altLang="en-US" dirty="0" smtClean="0"/>
              <a:t>时刻只允许输入一个编码信号，否则将发生混乱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位二进制普通编码器</a:t>
            </a:r>
            <a:endParaRPr lang="en-US" altLang="zh-CN" dirty="0"/>
          </a:p>
          <a:p>
            <a:pPr lvl="2"/>
            <a:r>
              <a:rPr lang="en-US" altLang="zh-CN" i="1" dirty="0"/>
              <a:t>I</a:t>
            </a:r>
            <a:r>
              <a:rPr lang="en-US" altLang="zh-CN" baseline="-25000" dirty="0"/>
              <a:t>0</a:t>
            </a:r>
            <a:r>
              <a:rPr lang="en-US" altLang="zh-CN" dirty="0"/>
              <a:t>~</a:t>
            </a:r>
            <a:r>
              <a:rPr lang="en-US" altLang="zh-CN" i="1" dirty="0"/>
              <a:t>I</a:t>
            </a:r>
            <a:r>
              <a:rPr lang="en-US" altLang="zh-CN" baseline="-25000" dirty="0"/>
              <a:t>7</a:t>
            </a:r>
            <a:r>
              <a:rPr lang="zh-CN" altLang="en-US" dirty="0"/>
              <a:t>为信号输入端</a:t>
            </a:r>
            <a:r>
              <a:rPr lang="zh-CN" altLang="en-US" dirty="0" smtClean="0"/>
              <a:t>，高</a:t>
            </a:r>
            <a:r>
              <a:rPr lang="zh-CN" altLang="en-US" dirty="0"/>
              <a:t>电平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pPr lvl="2"/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zh-CN" altLang="en-US" dirty="0"/>
              <a:t>为三位二进制代码</a:t>
            </a:r>
            <a:r>
              <a:rPr lang="zh-CN" altLang="en-US" dirty="0" smtClean="0"/>
              <a:t>输出端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由于</a:t>
            </a:r>
            <a:r>
              <a:rPr lang="zh-CN" altLang="en-US" dirty="0"/>
              <a:t>输入端为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zh-CN" altLang="en-US" dirty="0" smtClean="0"/>
              <a:t>，输出端为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故也叫做</a:t>
            </a:r>
            <a:r>
              <a:rPr lang="en-US" altLang="zh-CN" dirty="0" smtClean="0"/>
              <a:t>8</a:t>
            </a:r>
            <a:r>
              <a:rPr lang="zh-CN" altLang="en-US" dirty="0" smtClean="0"/>
              <a:t>线</a:t>
            </a:r>
            <a:r>
              <a:rPr lang="en-US" altLang="zh-CN" dirty="0" smtClean="0"/>
              <a:t>-3</a:t>
            </a:r>
            <a:r>
              <a:rPr lang="zh-CN" altLang="en-US" dirty="0" smtClean="0"/>
              <a:t>线编码器</a:t>
            </a:r>
          </a:p>
          <a:p>
            <a:pPr lvl="1"/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812360" y="59398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框图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994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普通编码器</a:t>
            </a:r>
            <a:endParaRPr lang="en-US" altLang="zh-CN" dirty="0" smtClean="0"/>
          </a:p>
          <a:p>
            <a:pPr lvl="1"/>
            <a:r>
              <a:rPr lang="zh-CN" altLang="en-US" dirty="0"/>
              <a:t>功能表</a:t>
            </a:r>
            <a:endParaRPr lang="en-US" altLang="zh-CN" dirty="0" smtClean="0"/>
          </a:p>
        </p:txBody>
      </p:sp>
      <p:graphicFrame>
        <p:nvGraphicFramePr>
          <p:cNvPr id="6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95608"/>
              </p:ext>
            </p:extLst>
          </p:nvPr>
        </p:nvGraphicFramePr>
        <p:xfrm>
          <a:off x="1057974" y="656694"/>
          <a:ext cx="7704857" cy="597666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0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90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7666"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输           入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输   出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altLang="zh-CN" sz="2000" b="1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altLang="zh-CN" sz="2000" b="1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altLang="zh-CN" sz="2000" b="1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0" lang="en-US" altLang="zh-CN" sz="2000" b="1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7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7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70C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99592" y="532759"/>
            <a:ext cx="806489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特点：任何时刻只允许输入一个编码信号</a:t>
            </a:r>
          </a:p>
        </p:txBody>
      </p:sp>
    </p:spTree>
    <p:extLst>
      <p:ext uri="{BB962C8B-B14F-4D97-AF65-F5344CB8AC3E}">
        <p14:creationId xmlns:p14="http://schemas.microsoft.com/office/powerpoint/2010/main" val="303631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普通编码器</a:t>
            </a:r>
            <a:endParaRPr lang="en-US" altLang="zh-CN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587965" cy="373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48428" y="569276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功能表对应的逻辑式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69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普通编码器</a:t>
            </a:r>
            <a:endParaRPr lang="en-US" altLang="zh-CN" dirty="0" smtClean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129942"/>
              </p:ext>
            </p:extLst>
          </p:nvPr>
        </p:nvGraphicFramePr>
        <p:xfrm>
          <a:off x="623263" y="2708920"/>
          <a:ext cx="3476625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公式" r:id="rId4" imgW="1282680" imgH="685800" progId="Equation.3">
                  <p:embed/>
                </p:oleObj>
              </mc:Choice>
              <mc:Fallback>
                <p:oleObj name="公式" r:id="rId4" imgW="12826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63" y="2708920"/>
                        <a:ext cx="3476625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2" descr="4-3-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4008" y="2348879"/>
            <a:ext cx="4032250" cy="32019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6998" y="46531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利用约束项化简结果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6888" y="5611716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</a:t>
            </a:r>
            <a:r>
              <a:rPr lang="zh-CN" altLang="en-US" sz="2800" dirty="0" smtClean="0">
                <a:latin typeface="+mj-ea"/>
                <a:ea typeface="+mj-ea"/>
              </a:rPr>
              <a:t>位二进制编码器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2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若干常用的组合逻辑电路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编码器</a:t>
            </a:r>
            <a:endParaRPr lang="en-US" altLang="zh-CN" dirty="0" smtClean="0"/>
          </a:p>
          <a:p>
            <a:r>
              <a:rPr lang="zh-CN" altLang="en-US" b="1" dirty="0" smtClean="0"/>
              <a:t>译码器</a:t>
            </a:r>
            <a:endParaRPr lang="en-US" altLang="zh-CN" b="1" dirty="0" smtClean="0"/>
          </a:p>
          <a:p>
            <a:r>
              <a:rPr lang="zh-CN" altLang="en-US" dirty="0"/>
              <a:t>数据选择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加法器</a:t>
            </a:r>
            <a:endParaRPr lang="en-US" altLang="zh-CN" dirty="0" smtClean="0"/>
          </a:p>
          <a:p>
            <a:r>
              <a:rPr lang="zh-CN" altLang="en-US" dirty="0"/>
              <a:t>数值比较器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58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/>
          </a:p>
          <a:p>
            <a:r>
              <a:rPr lang="zh-CN" altLang="en-US" dirty="0" smtClean="0"/>
              <a:t>组合逻辑电路</a:t>
            </a:r>
            <a:r>
              <a:rPr lang="zh-CN" altLang="en-US" dirty="0"/>
              <a:t>的</a:t>
            </a:r>
            <a:r>
              <a:rPr lang="zh-CN" altLang="en-US" dirty="0" smtClean="0"/>
              <a:t>分析方法和设计方法</a:t>
            </a:r>
            <a:endParaRPr lang="en-US" altLang="zh-CN" dirty="0" smtClean="0"/>
          </a:p>
          <a:p>
            <a:r>
              <a:rPr lang="zh-CN" altLang="en-US" dirty="0" smtClean="0"/>
              <a:t>若干常用的组合逻辑电路</a:t>
            </a:r>
            <a:endParaRPr lang="en-US" altLang="zh-CN" dirty="0" smtClean="0"/>
          </a:p>
          <a:p>
            <a:r>
              <a:rPr lang="zh-CN" altLang="en-US" dirty="0"/>
              <a:t>组合逻辑电路</a:t>
            </a:r>
            <a:r>
              <a:rPr lang="zh-CN" altLang="en-US" dirty="0" smtClean="0"/>
              <a:t>中的竞争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13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将每个输入的二进制代码译成对应的输出高、低电平信号或另外一个代码</a:t>
            </a:r>
            <a:endParaRPr lang="en-US" altLang="zh-CN" dirty="0" smtClean="0"/>
          </a:p>
          <a:p>
            <a:pPr marL="342900" lvl="1" indent="-342900">
              <a:buChar char="•"/>
            </a:pPr>
            <a:r>
              <a:rPr lang="zh-CN" altLang="en-US" sz="3200" dirty="0">
                <a:cs typeface="宋体" charset="0"/>
              </a:rPr>
              <a:t>常见类型</a:t>
            </a:r>
            <a:endParaRPr lang="en-US" altLang="zh-CN" sz="3200" dirty="0">
              <a:cs typeface="宋体" charset="0"/>
            </a:endParaRPr>
          </a:p>
          <a:p>
            <a:pPr lvl="1"/>
            <a:r>
              <a:rPr lang="zh-CN" altLang="en-US" dirty="0" smtClean="0"/>
              <a:t>二进制译码器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en-US" altLang="zh-CN" dirty="0" smtClean="0"/>
              <a:t>-</a:t>
            </a:r>
            <a:r>
              <a:rPr lang="zh-CN" altLang="en-US" dirty="0" smtClean="0"/>
              <a:t>十进制译码器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58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94" y="2060848"/>
            <a:ext cx="4874952" cy="348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556792"/>
            <a:ext cx="5112568" cy="4569371"/>
          </a:xfrm>
        </p:spPr>
        <p:txBody>
          <a:bodyPr/>
          <a:lstStyle/>
          <a:p>
            <a:r>
              <a:rPr lang="zh-CN" altLang="en-US" dirty="0" smtClean="0"/>
              <a:t>二进制译码器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输入：二进制代码（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输出：与代码一一对应的高、低电平信号（</a:t>
            </a:r>
            <a:r>
              <a:rPr lang="en-US" altLang="zh-CN" dirty="0"/>
              <a:t> 2</a:t>
            </a:r>
            <a:r>
              <a:rPr lang="en-US" altLang="zh-CN" baseline="30000" dirty="0"/>
              <a:t>N</a:t>
            </a:r>
            <a:r>
              <a:rPr lang="zh-CN" altLang="en-US" dirty="0"/>
              <a:t>个）</a:t>
            </a:r>
            <a:endParaRPr lang="en-US" altLang="zh-CN" dirty="0" smtClean="0"/>
          </a:p>
          <a:p>
            <a:pPr lvl="1"/>
            <a:r>
              <a:rPr lang="zh-CN" altLang="en-US" dirty="0"/>
              <a:t>称为</a:t>
            </a:r>
            <a:r>
              <a:rPr lang="en-US" altLang="zh-CN" dirty="0"/>
              <a:t>N</a:t>
            </a:r>
            <a:r>
              <a:rPr lang="zh-CN" altLang="en-US" dirty="0"/>
              <a:t>线－ 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线译码器</a:t>
            </a:r>
            <a:endParaRPr lang="en-US" altLang="zh-CN" dirty="0"/>
          </a:p>
          <a:p>
            <a:pPr lvl="1"/>
            <a:endParaRPr lang="en-US" altLang="zh-CN" sz="1400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线</a:t>
            </a:r>
            <a:r>
              <a:rPr lang="en-US" altLang="zh-CN" dirty="0" smtClean="0"/>
              <a:t>-8</a:t>
            </a:r>
            <a:r>
              <a:rPr lang="zh-CN" altLang="en-US" dirty="0" smtClean="0"/>
              <a:t>线译码器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68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二进制译码器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6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26807"/>
              </p:ext>
            </p:extLst>
          </p:nvPr>
        </p:nvGraphicFramePr>
        <p:xfrm>
          <a:off x="611560" y="1988840"/>
          <a:ext cx="5040560" cy="3630474"/>
        </p:xfrm>
        <a:graphic>
          <a:graphicData uri="http://schemas.openxmlformats.org/drawingml/2006/table">
            <a:tbl>
              <a:tblPr/>
              <a:tblGrid>
                <a:gridCol w="45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7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81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      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   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58966" y="5654065"/>
            <a:ext cx="12618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功能表</a:t>
            </a:r>
            <a:endParaRPr lang="zh-CN" altLang="en-US" sz="2800" dirty="0"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055157"/>
              </p:ext>
            </p:extLst>
          </p:nvPr>
        </p:nvGraphicFramePr>
        <p:xfrm>
          <a:off x="6234906" y="2584068"/>
          <a:ext cx="2578100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公式" r:id="rId3" imgW="1143000" imgH="1206500" progId="Equation.3">
                  <p:embed/>
                </p:oleObj>
              </mc:Choice>
              <mc:Fallback>
                <p:oleObj name="公式" r:id="rId3" imgW="1143000" imgH="1206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906" y="2584068"/>
                        <a:ext cx="2578100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93014" y="2043606"/>
            <a:ext cx="12618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逻辑式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9" name="Text Box 142"/>
          <p:cNvSpPr txBox="1">
            <a:spLocks noChangeArrowheads="1"/>
          </p:cNvSpPr>
          <p:nvPr/>
        </p:nvSpPr>
        <p:spPr bwMode="auto">
          <a:xfrm>
            <a:off x="5903912" y="5389657"/>
            <a:ext cx="3240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最小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项译码器</a:t>
            </a:r>
          </a:p>
        </p:txBody>
      </p:sp>
    </p:spTree>
    <p:extLst>
      <p:ext uri="{BB962C8B-B14F-4D97-AF65-F5344CB8AC3E}">
        <p14:creationId xmlns:p14="http://schemas.microsoft.com/office/powerpoint/2010/main" val="200689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4-3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46052"/>
            <a:ext cx="4967337" cy="58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二进制译码器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536" y="2476601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用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CMOS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门电路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与非门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CN" altLang="en-US" sz="2400" dirty="0" smtClean="0">
                <a:latin typeface="+mj-ea"/>
                <a:ea typeface="+mj-ea"/>
              </a:rPr>
              <a:t>组成</a:t>
            </a:r>
            <a:r>
              <a:rPr lang="zh-CN" altLang="en-US" sz="2400" dirty="0">
                <a:latin typeface="+mj-ea"/>
                <a:ea typeface="+mj-ea"/>
              </a:rPr>
              <a:t>的</a:t>
            </a:r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zh-CN" altLang="en-US" sz="2400" dirty="0">
                <a:latin typeface="+mj-ea"/>
                <a:ea typeface="+mj-ea"/>
              </a:rPr>
              <a:t>线－</a:t>
            </a:r>
            <a:r>
              <a:rPr lang="en-US" altLang="zh-CN" sz="2400" dirty="0">
                <a:latin typeface="+mj-ea"/>
                <a:ea typeface="+mj-ea"/>
              </a:rPr>
              <a:t>8</a:t>
            </a:r>
            <a:r>
              <a:rPr lang="zh-CN" altLang="en-US" sz="2400" dirty="0">
                <a:latin typeface="+mj-ea"/>
                <a:ea typeface="+mj-ea"/>
              </a:rPr>
              <a:t>线</a:t>
            </a:r>
            <a:r>
              <a:rPr lang="zh-CN" altLang="en-US" sz="2400" dirty="0" smtClean="0">
                <a:latin typeface="+mj-ea"/>
                <a:ea typeface="+mj-ea"/>
              </a:rPr>
              <a:t>译码器</a:t>
            </a:r>
            <a:r>
              <a:rPr lang="en-US" altLang="zh-CN" sz="2400" dirty="0" smtClean="0">
                <a:latin typeface="+mj-ea"/>
                <a:ea typeface="+mj-ea"/>
              </a:rPr>
              <a:t>74HC138</a:t>
            </a:r>
            <a:endParaRPr lang="zh-CN" altLang="en-US" sz="2400" dirty="0"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951663"/>
              </p:ext>
            </p:extLst>
          </p:nvPr>
        </p:nvGraphicFramePr>
        <p:xfrm>
          <a:off x="952500" y="5572125"/>
          <a:ext cx="11890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" name="Equation" r:id="rId4" imgW="647640" imgH="253800" progId="Equation.DSMT4">
                  <p:embed/>
                </p:oleObj>
              </mc:Choice>
              <mc:Fallback>
                <p:oleObj name="Equation" r:id="rId4" imgW="64764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572125"/>
                        <a:ext cx="11890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17286"/>
              </p:ext>
            </p:extLst>
          </p:nvPr>
        </p:nvGraphicFramePr>
        <p:xfrm>
          <a:off x="827584" y="4671588"/>
          <a:ext cx="1308445" cy="41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" name="公式" r:id="rId6" imgW="723586" imgH="228501" progId="Equation.3">
                  <p:embed/>
                </p:oleObj>
              </mc:Choice>
              <mc:Fallback>
                <p:oleObj name="公式" r:id="rId6" imgW="723586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671588"/>
                        <a:ext cx="1308445" cy="413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50795" y="2060848"/>
            <a:ext cx="1944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附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加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控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制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端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419872" y="1916832"/>
            <a:ext cx="2016224" cy="193899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220072" y="3030344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7092280" y="1700808"/>
            <a:ext cx="0" cy="44644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7092280" y="1700808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7092280" y="2348880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7092280" y="3030344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7055417" y="3717032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7088138" y="4437112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7088138" y="5085184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7062359" y="5805264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7092280" y="6165304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531225" y="2348880"/>
            <a:ext cx="19442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输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出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端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低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电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平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有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效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1403648" y="5085184"/>
            <a:ext cx="0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563888" y="5337212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输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入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端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57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6" grpId="0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</a:t>
            </a:r>
            <a:endParaRPr lang="en-US" altLang="zh-CN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12889"/>
              </p:ext>
            </p:extLst>
          </p:nvPr>
        </p:nvGraphicFramePr>
        <p:xfrm>
          <a:off x="1259632" y="1694844"/>
          <a:ext cx="6697218" cy="4949270"/>
        </p:xfrm>
        <a:graphic>
          <a:graphicData uri="http://schemas.openxmlformats.org/drawingml/2006/table">
            <a:tbl>
              <a:tblPr/>
              <a:tblGrid>
                <a:gridCol w="478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9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6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6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6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3432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输          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输         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84168" y="1138562"/>
            <a:ext cx="12618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功能表</a:t>
            </a:r>
            <a:endParaRPr lang="zh-CN" altLang="en-US" sz="2800" dirty="0"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043909"/>
              </p:ext>
            </p:extLst>
          </p:nvPr>
        </p:nvGraphicFramePr>
        <p:xfrm>
          <a:off x="1765589" y="2119775"/>
          <a:ext cx="8604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2" name="公式" r:id="rId3" imgW="482391" imgH="241195" progId="Equation.3">
                  <p:embed/>
                </p:oleObj>
              </mc:Choice>
              <mc:Fallback>
                <p:oleObj name="公式" r:id="rId3" imgW="482391" imgH="241195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589" y="2119775"/>
                        <a:ext cx="8604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1164"/>
              </p:ext>
            </p:extLst>
          </p:nvPr>
        </p:nvGraphicFramePr>
        <p:xfrm>
          <a:off x="4273624" y="2118982"/>
          <a:ext cx="3621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3" name="公式" r:id="rId5" imgW="1943100" imgH="241300" progId="Equation.3">
                  <p:embed/>
                </p:oleObj>
              </mc:Choice>
              <mc:Fallback>
                <p:oleObj name="公式" r:id="rId5" imgW="1943100" imgH="241300" progId="Equation.3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624" y="2118982"/>
                        <a:ext cx="3621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7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40768"/>
                <a:ext cx="8856984" cy="4569371"/>
              </a:xfrm>
            </p:spPr>
            <p:txBody>
              <a:bodyPr/>
              <a:lstStyle/>
              <a:p>
                <a:r>
                  <a:rPr lang="zh-CN" altLang="en-US" dirty="0" smtClean="0"/>
                  <a:t>二进制译码器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 smtClean="0"/>
                  <a:t>注：</a:t>
                </a:r>
                <a:r>
                  <a:rPr lang="zh-CN" altLang="en-US" dirty="0" smtClean="0">
                    <a:latin typeface="Cambria Math"/>
                  </a:rPr>
                  <a:t>∙</a:t>
                </a:r>
                <a:r>
                  <a:rPr lang="zh-CN" altLang="en-US" sz="2400" dirty="0" smtClean="0"/>
                  <a:t>当</a:t>
                </a:r>
                <a:r>
                  <a:rPr lang="zh-CN" altLang="en-US" sz="2400" dirty="0"/>
                  <a:t>附加控制端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/>
                      </a:rPr>
                      <m:t>’</m:t>
                    </m:r>
                    <m:r>
                      <a:rPr lang="en-US" altLang="zh-CN" sz="2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/>
                      </a:rPr>
                      <m:t>’</m:t>
                    </m:r>
                    <m:r>
                      <a:rPr lang="en-US" altLang="zh-CN" sz="240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2400" dirty="0"/>
                  <a:t>时，译码器被禁止工作，输出端状态全部为高电平</a:t>
                </a:r>
                <a:endParaRPr lang="en-US" altLang="zh-CN" sz="2400" dirty="0"/>
              </a:p>
              <a:p>
                <a:pPr lvl="2"/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’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/>
                  <a:t>时，</a:t>
                </a:r>
                <a:r>
                  <a:rPr lang="zh-CN" altLang="en-US" dirty="0" smtClean="0"/>
                  <a:t>译码器处于工作状态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当译码器工作时，输出端的逻辑式为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此译码器也是一个数据分配器（多路输出器），当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’</m:t>
                    </m:r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时，数据由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端输入，具体从哪端输出要由地址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zh-CN" altLang="en-US" b="0" i="1" smtClean="0">
                        <a:latin typeface="Cambria Math"/>
                      </a:rPr>
                      <m:t>来</m:t>
                    </m:r>
                  </m:oMath>
                </a14:m>
                <a:r>
                  <a:rPr lang="zh-CN" altLang="en-US" dirty="0" smtClean="0"/>
                  <a:t>定，故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称为“数据”输入端，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称为“地址”输入端。如当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=101</a:t>
                </a:r>
                <a:r>
                  <a:rPr lang="zh-CN" altLang="en-US" dirty="0" smtClean="0"/>
                  <a:t>时，其他门输出端全是高电平，只有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/>
                      </a:rPr>
                      <m:t>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zh-CN" altLang="en-US" i="1">
                        <a:latin typeface="Cambria Math"/>
                      </a:rPr>
                      <m:t>’</m:t>
                    </m:r>
                    <m:r>
                      <a:rPr lang="zh-CN" altLang="en-US" b="0" i="1" smtClean="0">
                        <a:latin typeface="Cambria Math"/>
                      </a:rPr>
                      <m:t>，以</m:t>
                    </m:r>
                    <m:r>
                      <a:rPr lang="zh-CN" altLang="en-US" i="1">
                        <a:latin typeface="Cambria Math"/>
                      </a:rPr>
                      <m:t>反码</m:t>
                    </m:r>
                    <m:r>
                      <a:rPr lang="zh-CN" altLang="en-US" b="0" i="1" smtClean="0">
                        <a:latin typeface="Cambria Math"/>
                      </a:rPr>
                      <m:t>的</m:t>
                    </m:r>
                    <m:r>
                      <a:rPr lang="zh-CN" altLang="en-US" i="1">
                        <a:latin typeface="Cambria Math"/>
                      </a:rPr>
                      <m:t>形式</m:t>
                    </m:r>
                    <m:r>
                      <a:rPr lang="zh-CN" altLang="en-US" i="1" smtClean="0">
                        <a:latin typeface="Cambria Math"/>
                      </a:rPr>
                      <m:t>输出</m:t>
                    </m:r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40768"/>
                <a:ext cx="8856984" cy="4569371"/>
              </a:xfrm>
              <a:blipFill rotWithShape="1">
                <a:blip r:embed="rId2"/>
                <a:stretch>
                  <a:fillRect l="-1514" t="-1200" r="-826" b="-4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7" y="247012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最小项译码器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6804248" y="2924944"/>
            <a:ext cx="216024" cy="1008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5994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-</a:t>
            </a:r>
            <a:r>
              <a:rPr lang="zh-CN" altLang="en-US" dirty="0" smtClean="0"/>
              <a:t>十进制译码器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个高、低电平输出信号</a:t>
            </a:r>
            <a:endParaRPr lang="en-US" altLang="zh-CN" dirty="0" smtClean="0"/>
          </a:p>
          <a:p>
            <a:pPr lvl="2"/>
            <a:r>
              <a:rPr lang="en-US" altLang="zh-CN" dirty="0"/>
              <a:t>BCD</a:t>
            </a:r>
            <a:r>
              <a:rPr lang="zh-CN" altLang="en-US" dirty="0"/>
              <a:t>码以外的伪码（</a:t>
            </a:r>
            <a:r>
              <a:rPr lang="en-US" altLang="zh-CN" dirty="0"/>
              <a:t>1010</a:t>
            </a:r>
            <a:r>
              <a:rPr lang="zh-CN" altLang="en-US" dirty="0"/>
              <a:t>～</a:t>
            </a:r>
            <a:r>
              <a:rPr lang="en-US" altLang="zh-CN" dirty="0"/>
              <a:t>1111</a:t>
            </a:r>
            <a:r>
              <a:rPr lang="zh-CN" altLang="en-US" dirty="0"/>
              <a:t>），输出均无低电平信号产生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74HC42</a:t>
            </a:r>
          </a:p>
        </p:txBody>
      </p:sp>
    </p:spTree>
    <p:extLst>
      <p:ext uri="{BB962C8B-B14F-4D97-AF65-F5344CB8AC3E}">
        <p14:creationId xmlns:p14="http://schemas.microsoft.com/office/powerpoint/2010/main" val="35089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-</a:t>
            </a:r>
            <a:r>
              <a:rPr lang="zh-CN" altLang="en-US" dirty="0" smtClean="0"/>
              <a:t>十进制译码器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输出：高、低电平输出信号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74HC42</a:t>
            </a:r>
          </a:p>
        </p:txBody>
      </p:sp>
      <p:pic>
        <p:nvPicPr>
          <p:cNvPr id="5" name="Picture 7" descr="4-3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48" y="1196751"/>
            <a:ext cx="4205456" cy="499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2"/>
            <a:ext cx="4434412" cy="203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918901"/>
              </p:ext>
            </p:extLst>
          </p:nvPr>
        </p:nvGraphicFramePr>
        <p:xfrm>
          <a:off x="5724128" y="4941168"/>
          <a:ext cx="292035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8" name="公式" r:id="rId5" imgW="1168400" imgH="228600" progId="Equation.3">
                  <p:embed/>
                </p:oleObj>
              </mc:Choice>
              <mc:Fallback>
                <p:oleObj name="公式" r:id="rId5" imgW="11684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941168"/>
                        <a:ext cx="2920350" cy="43204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5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-</a:t>
            </a:r>
            <a:r>
              <a:rPr lang="zh-CN" altLang="en-US" dirty="0" smtClean="0"/>
              <a:t>十进制译码器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输出：高、低电平输出信号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74HC42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0" y="2636912"/>
            <a:ext cx="82486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0" y="1214723"/>
            <a:ext cx="813435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96515" y="72391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可以“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拒绝伪码</a:t>
            </a:r>
            <a:r>
              <a:rPr lang="zh-CN" altLang="en-US" sz="2800" b="1" dirty="0" smtClean="0">
                <a:latin typeface="+mj-ea"/>
                <a:ea typeface="+mj-ea"/>
              </a:rPr>
              <a:t>”！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35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7920038" cy="46085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/>
              <a:t>用译码器设计组合逻辑电路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400" dirty="0" smtClean="0"/>
              <a:t>基本原理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/>
              <a:t>位二进制译码器给出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/>
              <a:t>变量的全部最小项</a:t>
            </a:r>
            <a:r>
              <a:rPr lang="en-US" altLang="zh-CN" sz="2400" dirty="0"/>
              <a:t>;</a:t>
            </a:r>
          </a:p>
          <a:p>
            <a:pPr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……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/>
              <a:t>位二进制译码器给出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/>
              <a:t>变量的全部最小项</a:t>
            </a:r>
            <a:r>
              <a:rPr lang="en-US" altLang="zh-CN" sz="2400" dirty="0"/>
              <a:t>;</a:t>
            </a:r>
          </a:p>
          <a:p>
            <a:pPr>
              <a:buFontTx/>
              <a:buNone/>
            </a:pPr>
            <a:endParaRPr lang="en-US" altLang="zh-CN" sz="800" dirty="0"/>
          </a:p>
          <a:p>
            <a:pPr>
              <a:buFontTx/>
              <a:buNone/>
            </a:pPr>
            <a:r>
              <a:rPr lang="en-US" altLang="zh-CN" sz="2800" dirty="0"/>
              <a:t>	</a:t>
            </a:r>
            <a:r>
              <a:rPr lang="zh-CN" altLang="en-US" sz="2400" dirty="0"/>
              <a:t>任意函数</a:t>
            </a:r>
          </a:p>
          <a:p>
            <a:pPr>
              <a:buFontTx/>
              <a:buNone/>
            </a:pPr>
            <a:r>
              <a:rPr lang="zh-CN" altLang="en-US" sz="2400" dirty="0"/>
              <a:t>	将</a:t>
            </a:r>
            <a:r>
              <a:rPr lang="en-US" altLang="zh-CN" sz="2400" dirty="0"/>
              <a:t>n</a:t>
            </a:r>
            <a:r>
              <a:rPr lang="zh-CN" altLang="en-US" sz="2400" dirty="0"/>
              <a:t>位二进制译码输出的最小项组合起来，可获得任何形式的输入变量不大于</a:t>
            </a:r>
            <a:r>
              <a:rPr lang="en-US" altLang="zh-CN" sz="2400" dirty="0"/>
              <a:t>n</a:t>
            </a:r>
            <a:r>
              <a:rPr lang="zh-CN" altLang="en-US" sz="2400" dirty="0"/>
              <a:t>的组合函数</a:t>
            </a:r>
          </a:p>
        </p:txBody>
      </p:sp>
      <p:graphicFrame>
        <p:nvGraphicFramePr>
          <p:cNvPr id="259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295794"/>
              </p:ext>
            </p:extLst>
          </p:nvPr>
        </p:nvGraphicFramePr>
        <p:xfrm>
          <a:off x="6012160" y="4941168"/>
          <a:ext cx="17097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公式" r:id="rId3" imgW="647640" imgH="279360" progId="Equation.3">
                  <p:embed/>
                </p:oleObj>
              </mc:Choice>
              <mc:Fallback>
                <p:oleObj name="公式" r:id="rId3" imgW="647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941168"/>
                        <a:ext cx="170973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/>
          <a:lstStyle/>
          <a:p>
            <a:r>
              <a:rPr lang="zh-CN" altLang="en-US" dirty="0"/>
              <a:t>译码器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54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概述</a:t>
            </a:r>
            <a:endParaRPr lang="en-US" altLang="zh-CN" b="1" dirty="0"/>
          </a:p>
          <a:p>
            <a:r>
              <a:rPr lang="zh-CN" altLang="en-US" dirty="0" smtClean="0"/>
              <a:t>组合逻辑电路</a:t>
            </a:r>
            <a:r>
              <a:rPr lang="zh-CN" altLang="en-US" dirty="0"/>
              <a:t>的</a:t>
            </a:r>
            <a:r>
              <a:rPr lang="zh-CN" altLang="en-US" dirty="0" smtClean="0"/>
              <a:t>分析方法和设计方法</a:t>
            </a:r>
            <a:endParaRPr lang="en-US" altLang="zh-CN" dirty="0" smtClean="0"/>
          </a:p>
          <a:p>
            <a:r>
              <a:rPr lang="zh-CN" altLang="en-US" dirty="0" smtClean="0"/>
              <a:t>若干常用的组合逻辑电路</a:t>
            </a:r>
            <a:endParaRPr lang="en-US" altLang="zh-CN" dirty="0" smtClean="0"/>
          </a:p>
          <a:p>
            <a:r>
              <a:rPr lang="zh-CN" altLang="en-US" dirty="0"/>
              <a:t>组合逻辑电路</a:t>
            </a:r>
            <a:r>
              <a:rPr lang="zh-CN" altLang="en-US" dirty="0" smtClean="0"/>
              <a:t>中的竞争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05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424936" cy="1223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/>
              <a:t>例：利用</a:t>
            </a:r>
            <a:r>
              <a:rPr lang="en-US" altLang="zh-CN" sz="2800" dirty="0"/>
              <a:t>74HC138</a:t>
            </a:r>
            <a:r>
              <a:rPr lang="zh-CN" altLang="en-US" sz="2800" dirty="0"/>
              <a:t>设计一个多输出的组合逻辑电路，输出逻辑函数式为：</a:t>
            </a:r>
          </a:p>
          <a:p>
            <a:pPr>
              <a:buFontTx/>
              <a:buNone/>
            </a:pPr>
            <a:endParaRPr lang="en-US" altLang="zh-CN" dirty="0"/>
          </a:p>
        </p:txBody>
      </p:sp>
      <p:graphicFrame>
        <p:nvGraphicFramePr>
          <p:cNvPr id="260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272737"/>
              </p:ext>
            </p:extLst>
          </p:nvPr>
        </p:nvGraphicFramePr>
        <p:xfrm>
          <a:off x="467544" y="2924944"/>
          <a:ext cx="344805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公式" r:id="rId3" imgW="1676160" imgH="990360" progId="Equation.3">
                  <p:embed/>
                </p:oleObj>
              </mc:Choice>
              <mc:Fallback>
                <p:oleObj name="公式" r:id="rId3" imgW="16761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24944"/>
                        <a:ext cx="344805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0108" name="Picture 12" descr="4-3-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42" y="2797714"/>
            <a:ext cx="4824413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/>
          <a:lstStyle/>
          <a:p>
            <a:r>
              <a:rPr lang="zh-CN" altLang="en-US" dirty="0"/>
              <a:t>译码器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61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58083"/>
              </p:ext>
            </p:extLst>
          </p:nvPr>
        </p:nvGraphicFramePr>
        <p:xfrm>
          <a:off x="4422775" y="1563688"/>
          <a:ext cx="45307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5" name="Equation" r:id="rId3" imgW="2590560" imgH="1066680" progId="Equation.DSMT4">
                  <p:embed/>
                </p:oleObj>
              </mc:Choice>
              <mc:Fallback>
                <p:oleObj name="Equation" r:id="rId3" imgW="25905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1563688"/>
                        <a:ext cx="4530725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018504"/>
              </p:ext>
            </p:extLst>
          </p:nvPr>
        </p:nvGraphicFramePr>
        <p:xfrm>
          <a:off x="2128838" y="3868738"/>
          <a:ext cx="3862387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6" name="Equation" r:id="rId5" imgW="2108160" imgH="1066680" progId="Equation.DSMT4">
                  <p:embed/>
                </p:oleObj>
              </mc:Choice>
              <mc:Fallback>
                <p:oleObj name="Equation" r:id="rId5" imgW="21081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3868738"/>
                        <a:ext cx="3862387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/>
          <a:lstStyle/>
          <a:p>
            <a:r>
              <a:rPr lang="zh-CN" altLang="en-US" dirty="0"/>
              <a:t>译码器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472533"/>
              </p:ext>
            </p:extLst>
          </p:nvPr>
        </p:nvGraphicFramePr>
        <p:xfrm>
          <a:off x="303213" y="1635125"/>
          <a:ext cx="3240087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7" name="Equation" r:id="rId7" imgW="1574640" imgH="990360" progId="Equation.DSMT4">
                  <p:embed/>
                </p:oleObj>
              </mc:Choice>
              <mc:Fallback>
                <p:oleObj name="Equation" r:id="rId7" imgW="1574640" imgH="990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635125"/>
                        <a:ext cx="3240087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3547951" y="2715890"/>
            <a:ext cx="5400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肘形连接符 8"/>
          <p:cNvCxnSpPr/>
          <p:nvPr/>
        </p:nvCxnSpPr>
        <p:spPr bwMode="auto">
          <a:xfrm rot="10800000" flipV="1">
            <a:off x="6423973" y="4444082"/>
            <a:ext cx="1584176" cy="504056"/>
          </a:xfrm>
          <a:prstGeom prst="bentConnector3">
            <a:avLst>
              <a:gd name="adj1" fmla="val 894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019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335339"/>
              </p:ext>
            </p:extLst>
          </p:nvPr>
        </p:nvGraphicFramePr>
        <p:xfrm>
          <a:off x="5049863" y="1832615"/>
          <a:ext cx="3652837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7" name="Equation" r:id="rId3" imgW="2108160" imgH="1066680" progId="Equation.DSMT4">
                  <p:embed/>
                </p:oleObj>
              </mc:Choice>
              <mc:Fallback>
                <p:oleObj name="Equation" r:id="rId3" imgW="21081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63" y="1832615"/>
                        <a:ext cx="3652837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/>
          <a:lstStyle/>
          <a:p>
            <a:r>
              <a:rPr lang="zh-CN" altLang="en-US" dirty="0"/>
              <a:t>译码器</a:t>
            </a:r>
            <a:endParaRPr lang="en-US" altLang="zh-CN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79388" y="1412776"/>
            <a:ext cx="3960812" cy="635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由于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74HC138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的输出为</a:t>
            </a:r>
            <a:endParaRPr lang="zh-CN" altLang="en-US" sz="2400" b="0" kern="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13" name="Picture 7" descr="4-3-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91578"/>
            <a:ext cx="6264722" cy="3010542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277285"/>
              </p:ext>
            </p:extLst>
          </p:nvPr>
        </p:nvGraphicFramePr>
        <p:xfrm>
          <a:off x="521518" y="2047776"/>
          <a:ext cx="3276551" cy="42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8" name="Equation" r:id="rId6" imgW="1739880" imgH="228600" progId="Equation.DSMT4">
                  <p:embed/>
                </p:oleObj>
              </mc:Choice>
              <mc:Fallback>
                <p:oleObj name="Equation" r:id="rId6" imgW="1739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18" y="2047776"/>
                        <a:ext cx="3276551" cy="429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97316" y="3256106"/>
            <a:ext cx="7704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则用</a:t>
            </a:r>
            <a:r>
              <a:rPr lang="en-US" altLang="zh-CN" sz="2400" dirty="0">
                <a:latin typeface="+mj-ea"/>
                <a:ea typeface="+mj-ea"/>
              </a:rPr>
              <a:t>74HC138</a:t>
            </a:r>
            <a:r>
              <a:rPr lang="zh-CN" altLang="en-US" sz="2400" dirty="0">
                <a:latin typeface="+mj-ea"/>
                <a:ea typeface="+mj-ea"/>
              </a:rPr>
              <a:t>实现的</a:t>
            </a:r>
            <a:r>
              <a:rPr lang="zh-CN" altLang="en-US" sz="2400" dirty="0" smtClean="0">
                <a:latin typeface="+mj-ea"/>
                <a:ea typeface="+mj-ea"/>
              </a:rPr>
              <a:t>电路为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644008" y="1369550"/>
            <a:ext cx="26608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输出逻辑函数</a:t>
            </a:r>
            <a:r>
              <a:rPr lang="zh-CN" altLang="en-US" sz="2400" dirty="0" smtClean="0">
                <a:latin typeface="+mj-ea"/>
                <a:ea typeface="+mj-ea"/>
              </a:rPr>
              <a:t>式为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06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若干常用的组合逻辑电路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编码器</a:t>
            </a:r>
            <a:endParaRPr lang="en-US" altLang="zh-CN" dirty="0" smtClean="0"/>
          </a:p>
          <a:p>
            <a:r>
              <a:rPr lang="zh-CN" altLang="en-US" dirty="0" smtClean="0"/>
              <a:t>译码器</a:t>
            </a:r>
            <a:endParaRPr lang="en-US" altLang="zh-CN" dirty="0" smtClean="0"/>
          </a:p>
          <a:p>
            <a:r>
              <a:rPr lang="zh-CN" altLang="en-US" b="1" dirty="0"/>
              <a:t>数据选择</a:t>
            </a:r>
            <a:r>
              <a:rPr lang="zh-CN" altLang="en-US" b="1" dirty="0" smtClean="0"/>
              <a:t>器</a:t>
            </a:r>
            <a:endParaRPr lang="en-US" altLang="zh-CN" b="1" dirty="0" smtClean="0"/>
          </a:p>
          <a:p>
            <a:r>
              <a:rPr lang="zh-CN" altLang="en-US" dirty="0" smtClean="0"/>
              <a:t>加法器</a:t>
            </a:r>
            <a:endParaRPr lang="en-US" altLang="zh-CN" dirty="0" smtClean="0"/>
          </a:p>
          <a:p>
            <a:r>
              <a:rPr lang="zh-CN" altLang="en-US" dirty="0"/>
              <a:t>数值比较器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58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Selector,</a:t>
            </a:r>
            <a:r>
              <a:rPr lang="zh-CN" altLang="en-US" dirty="0" smtClean="0"/>
              <a:t>也称多路开关（</a:t>
            </a:r>
            <a:r>
              <a:rPr lang="en-US" altLang="zh-CN" dirty="0" smtClean="0"/>
              <a:t>Multiplexer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数据选择其就是在数字信号的传输过程中，从一组数据中选出某一个来送到输出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例：双</a:t>
            </a:r>
            <a:r>
              <a:rPr lang="en-US" altLang="zh-CN" dirty="0" smtClean="0"/>
              <a:t>4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数据选择器</a:t>
            </a:r>
            <a:r>
              <a:rPr lang="en-US" altLang="zh-CN" dirty="0" smtClean="0"/>
              <a:t>74HC153</a:t>
            </a:r>
          </a:p>
        </p:txBody>
      </p:sp>
    </p:spTree>
    <p:extLst>
      <p:ext uri="{BB962C8B-B14F-4D97-AF65-F5344CB8AC3E}">
        <p14:creationId xmlns:p14="http://schemas.microsoft.com/office/powerpoint/2010/main" val="18358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1296" y="814784"/>
            <a:ext cx="8229600" cy="4569371"/>
          </a:xfrm>
        </p:spPr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</p:txBody>
      </p:sp>
      <p:pic>
        <p:nvPicPr>
          <p:cNvPr id="5" name="Picture 6" descr="4-3-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" y="188640"/>
            <a:ext cx="4814958" cy="603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821495"/>
              </p:ext>
            </p:extLst>
          </p:nvPr>
        </p:nvGraphicFramePr>
        <p:xfrm>
          <a:off x="4913090" y="3790429"/>
          <a:ext cx="42148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7" name="Equation" r:id="rId4" imgW="2031840" imgH="482400" progId="Equation.DSMT4">
                  <p:embed/>
                </p:oleObj>
              </mc:Choice>
              <mc:Fallback>
                <p:oleObj name="Equation" r:id="rId4" imgW="20318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090" y="3790429"/>
                        <a:ext cx="4214812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44008" y="4935101"/>
                <a:ext cx="432904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400" dirty="0" smtClean="0">
                    <a:latin typeface="+mj-ea"/>
                    <a:ea typeface="+mj-ea"/>
                  </a:rPr>
                  <a:t>  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数据选择器工作</a:t>
                </a:r>
                <a:endParaRPr lang="en-US" altLang="zh-CN" sz="2400" dirty="0" smtClean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数据选择器被禁止工作，输出被封锁为低电平</a:t>
                </a:r>
                <a:endParaRPr lang="en-US" altLang="zh-CN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935101"/>
                <a:ext cx="4329042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2254" t="-4082" r="-9155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63390"/>
              </p:ext>
            </p:extLst>
          </p:nvPr>
        </p:nvGraphicFramePr>
        <p:xfrm>
          <a:off x="6137920" y="1029632"/>
          <a:ext cx="2303462" cy="2377440"/>
        </p:xfrm>
        <a:graphic>
          <a:graphicData uri="http://schemas.openxmlformats.org/drawingml/2006/table">
            <a:tbl>
              <a:tblPr/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937728"/>
              </p:ext>
            </p:extLst>
          </p:nvPr>
        </p:nvGraphicFramePr>
        <p:xfrm>
          <a:off x="6209928" y="1030808"/>
          <a:ext cx="336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8" name="公式" r:id="rId7" imgW="177646" imgH="228402" progId="Equation.3">
                  <p:embed/>
                </p:oleObj>
              </mc:Choice>
              <mc:Fallback>
                <p:oleObj name="公式" r:id="rId7" imgW="177646" imgH="22840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928" y="1030808"/>
                        <a:ext cx="336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161256" y="188640"/>
            <a:ext cx="4707455" cy="32184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8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569371"/>
          </a:xfrm>
        </p:spPr>
        <p:txBody>
          <a:bodyPr/>
          <a:lstStyle/>
          <a:p>
            <a:r>
              <a:rPr lang="zh-CN" altLang="en-US" dirty="0"/>
              <a:t>用数据选择器设计</a:t>
            </a:r>
            <a:r>
              <a:rPr lang="zh-CN" altLang="en-US" dirty="0" smtClean="0"/>
              <a:t>组合逻辑电路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数据选择器实现交通信号灯监视电路</a:t>
            </a:r>
            <a:endParaRPr lang="en-US" altLang="zh-CN" dirty="0" smtClean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6768430" cy="266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0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313904"/>
            <a:ext cx="8435280" cy="4569371"/>
          </a:xfrm>
        </p:spPr>
        <p:txBody>
          <a:bodyPr/>
          <a:lstStyle/>
          <a:p>
            <a:pPr lvl="1"/>
            <a:r>
              <a:rPr lang="zh-CN" altLang="en-US" dirty="0" smtClean="0"/>
              <a:t>例：用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数据选择器实现交通信号灯监视电路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解：</a:t>
            </a:r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175903"/>
              </p:ext>
            </p:extLst>
          </p:nvPr>
        </p:nvGraphicFramePr>
        <p:xfrm>
          <a:off x="2206080" y="1861073"/>
          <a:ext cx="50212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4" name="公式" r:id="rId3" imgW="2959100" imgH="482600" progId="Equation.3">
                  <p:embed/>
                </p:oleObj>
              </mc:Choice>
              <mc:Fallback>
                <p:oleObj name="公式" r:id="rId3" imgW="2959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080" y="1861073"/>
                        <a:ext cx="50212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190475"/>
              </p:ext>
            </p:extLst>
          </p:nvPr>
        </p:nvGraphicFramePr>
        <p:xfrm>
          <a:off x="1846040" y="2945627"/>
          <a:ext cx="5976664" cy="428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" name="公式" r:id="rId5" imgW="3314700" imgH="241300" progId="Equation.3">
                  <p:embed/>
                </p:oleObj>
              </mc:Choice>
              <mc:Fallback>
                <p:oleObj name="公式" r:id="rId5" imgW="33147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040" y="2945627"/>
                        <a:ext cx="5976664" cy="428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 bwMode="auto">
          <a:xfrm>
            <a:off x="3502224" y="2642711"/>
            <a:ext cx="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4582344" y="2642711"/>
            <a:ext cx="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5817036" y="2657815"/>
            <a:ext cx="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>
            <a:off x="6920622" y="2657815"/>
            <a:ext cx="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30016" y="3978200"/>
                <a:ext cx="240796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j-ea"/>
                    <a:ea typeface="+mj-ea"/>
                  </a:rPr>
                  <a:t>令输入为：</a:t>
                </a:r>
                <a:endParaRPr lang="en-US" altLang="zh-CN" sz="2400" dirty="0" smtClean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+mj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  <a:ea typeface="+mj-ea"/>
                      </a:rPr>
                      <m:t>𝐴</m:t>
                    </m:r>
                    <m:r>
                      <a:rPr lang="en-US" altLang="zh-CN" sz="2400" b="0" i="1" smtClean="0">
                        <a:latin typeface="Cambria Math"/>
                        <a:ea typeface="+mj-ea"/>
                      </a:rPr>
                      <m:t> ,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+mj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+mj-ea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  <a:ea typeface="+mj-ea"/>
                      </a:rPr>
                      <m:t>𝐺</m:t>
                    </m:r>
                  </m:oMath>
                </a14:m>
                <a:endParaRPr lang="en-US" altLang="zh-CN" sz="2400" b="0" dirty="0" smtClean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+mj-ea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+mj-ea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  <a:ea typeface="+mj-ea"/>
                      </a:rPr>
                      <m:t>𝑅</m:t>
                    </m:r>
                    <m:r>
                      <a:rPr lang="en-US" altLang="zh-CN" sz="2400" b="0" i="1" smtClean="0">
                        <a:latin typeface="Cambria Math"/>
                        <a:ea typeface="+mj-ea"/>
                      </a:rPr>
                      <m:t>′</m:t>
                    </m:r>
                  </m:oMath>
                </a14:m>
                <a:r>
                  <a:rPr lang="en-US" altLang="zh-CN" sz="2400" dirty="0" smtClean="0">
                    <a:latin typeface="+mj-ea"/>
                    <a:ea typeface="+mj-ea"/>
                  </a:rPr>
                  <a:t>,</a:t>
                </a:r>
                <a:r>
                  <a:rPr lang="en-US" altLang="zh-CN" sz="2400" dirty="0">
                    <a:latin typeface="+mj-ea"/>
                    <a:ea typeface="+mj-ea"/>
                  </a:rPr>
                  <a:t> </a:t>
                </a:r>
                <a:r>
                  <a:rPr lang="en-US" altLang="zh-CN" sz="2400" dirty="0" smtClean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=1</m:t>
                    </m:r>
                  </m:oMath>
                </a14:m>
                <a:endParaRPr lang="en-US" altLang="zh-CN" sz="2400" i="1" dirty="0" smtClean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+mj-ea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+mj-ea"/>
                        </a:rPr>
                        <m:t>𝑅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16" y="3978200"/>
                <a:ext cx="2407967" cy="1569660"/>
              </a:xfrm>
              <a:prstGeom prst="rect">
                <a:avLst/>
              </a:prstGeom>
              <a:blipFill rotWithShape="1">
                <a:blip r:embed="rId7"/>
                <a:stretch>
                  <a:fillRect l="-3797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5" descr="4-3-2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21865"/>
            <a:ext cx="3813496" cy="321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71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若干常用的组合逻辑电路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编码器</a:t>
            </a:r>
            <a:endParaRPr lang="en-US" altLang="zh-CN" dirty="0" smtClean="0"/>
          </a:p>
          <a:p>
            <a:r>
              <a:rPr lang="zh-CN" altLang="en-US" dirty="0" smtClean="0"/>
              <a:t>译码器</a:t>
            </a:r>
            <a:endParaRPr lang="en-US" altLang="zh-CN" dirty="0" smtClean="0"/>
          </a:p>
          <a:p>
            <a:r>
              <a:rPr lang="zh-CN" altLang="en-US" dirty="0"/>
              <a:t>数据选择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b="1" dirty="0" smtClean="0"/>
              <a:t>加法器</a:t>
            </a:r>
            <a:endParaRPr lang="en-US" altLang="zh-CN" b="1" dirty="0" smtClean="0"/>
          </a:p>
          <a:p>
            <a:r>
              <a:rPr lang="zh-CN" altLang="en-US" dirty="0"/>
              <a:t>数值比较器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58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加法器是构成算数运算器的基本单元</a:t>
            </a:r>
            <a:endParaRPr lang="en-US" altLang="zh-CN" dirty="0" smtClean="0"/>
          </a:p>
          <a:p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位加法器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半加器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全加器</a:t>
            </a:r>
            <a:endParaRPr lang="en-US" altLang="zh-CN" dirty="0" smtClean="0"/>
          </a:p>
          <a:p>
            <a:pPr lvl="1"/>
            <a:r>
              <a:rPr lang="zh-CN" altLang="en-US" dirty="0"/>
              <a:t>多位加法器</a:t>
            </a:r>
            <a:endParaRPr lang="en-US" altLang="zh-CN" dirty="0"/>
          </a:p>
          <a:p>
            <a:pPr lvl="2"/>
            <a:r>
              <a:rPr lang="zh-CN" altLang="en-US" dirty="0" smtClean="0"/>
              <a:t>串行进位加法器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超前进位加法器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58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数字电路分类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逻辑功能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组合逻辑电路（组合电路）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时序</a:t>
            </a:r>
            <a:r>
              <a:rPr lang="zh-CN" altLang="en-US" dirty="0" smtClean="0"/>
              <a:t>逻辑电路（时序电路）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05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24744"/>
            <a:ext cx="8507288" cy="4569371"/>
          </a:xfrm>
        </p:spPr>
        <p:txBody>
          <a:bodyPr/>
          <a:lstStyle/>
          <a:p>
            <a:r>
              <a:rPr lang="zh-CN" altLang="en-US" dirty="0" smtClean="0"/>
              <a:t>半加器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半加</a:t>
            </a:r>
            <a:endParaRPr lang="en-US" altLang="zh-CN" dirty="0" smtClean="0"/>
          </a:p>
          <a:p>
            <a:pPr lvl="2"/>
            <a:r>
              <a:rPr lang="zh-CN" altLang="en-US" dirty="0"/>
              <a:t>不考虑有来自低位的进位，仅将两个</a:t>
            </a:r>
            <a:r>
              <a:rPr lang="en-US" altLang="zh-CN" dirty="0"/>
              <a:t>1</a:t>
            </a:r>
            <a:r>
              <a:rPr lang="zh-CN" altLang="en-US" dirty="0"/>
              <a:t>位二进制数</a:t>
            </a:r>
            <a:r>
              <a:rPr lang="zh-CN" altLang="en-US" dirty="0" smtClean="0"/>
              <a:t>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设：</a:t>
            </a:r>
            <a:r>
              <a:rPr lang="en-US" altLang="zh-CN" dirty="0" smtClean="0"/>
              <a:t>A,B</a:t>
            </a:r>
            <a:r>
              <a:rPr lang="zh-CN" altLang="en-US" dirty="0" smtClean="0"/>
              <a:t>是两个加数，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是相加的和，</a:t>
            </a:r>
            <a:r>
              <a:rPr lang="en-US" altLang="zh-CN" dirty="0" smtClean="0"/>
              <a:t>CO</a:t>
            </a:r>
            <a:r>
              <a:rPr lang="zh-CN" altLang="en-US" dirty="0" smtClean="0"/>
              <a:t>是向高位的进位。则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26223"/>
              </p:ext>
            </p:extLst>
          </p:nvPr>
        </p:nvGraphicFramePr>
        <p:xfrm>
          <a:off x="1341984" y="3789040"/>
          <a:ext cx="2592388" cy="2390775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     入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CO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695743"/>
              </p:ext>
            </p:extLst>
          </p:nvPr>
        </p:nvGraphicFramePr>
        <p:xfrm>
          <a:off x="4942384" y="4437112"/>
          <a:ext cx="16208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公式" r:id="rId3" imgW="698400" imgH="406080" progId="Equation.3">
                  <p:embed/>
                </p:oleObj>
              </mc:Choice>
              <mc:Fallback>
                <p:oleObj name="公式" r:id="rId3" imgW="698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384" y="4437112"/>
                        <a:ext cx="16208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2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半加器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7" name="Picture 54" descr="4-3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0" y="2565374"/>
            <a:ext cx="7539361" cy="309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3248" y="56612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逻辑图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1829" y="56612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符号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521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全加器</a:t>
            </a:r>
            <a:endParaRPr lang="en-US" altLang="zh-CN" dirty="0" smtClean="0"/>
          </a:p>
          <a:p>
            <a:pPr lvl="1"/>
            <a:r>
              <a:rPr lang="zh-CN" altLang="en-US" dirty="0"/>
              <a:t>全</a:t>
            </a:r>
            <a:r>
              <a:rPr lang="zh-CN" altLang="en-US" dirty="0" smtClean="0"/>
              <a:t>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将两个多位二进制相加时，除了最低位以外，每一位都应该考虑来自低位的进位，即将两个对应位的加数和来自低位的进位三个数相加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52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77" y="4149080"/>
            <a:ext cx="2980395" cy="192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970" y="2304813"/>
            <a:ext cx="2794310" cy="193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71202" y="1072306"/>
            <a:ext cx="8229600" cy="4569371"/>
          </a:xfrm>
        </p:spPr>
        <p:txBody>
          <a:bodyPr/>
          <a:lstStyle/>
          <a:p>
            <a:r>
              <a:rPr lang="zh-CN" altLang="en-US" dirty="0" smtClean="0"/>
              <a:t>全加器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5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85142"/>
              </p:ext>
            </p:extLst>
          </p:nvPr>
        </p:nvGraphicFramePr>
        <p:xfrm>
          <a:off x="539552" y="1844824"/>
          <a:ext cx="2955986" cy="4300913"/>
        </p:xfrm>
        <a:graphic>
          <a:graphicData uri="http://schemas.openxmlformats.org/drawingml/2006/table">
            <a:tbl>
              <a:tblPr/>
              <a:tblGrid>
                <a:gridCol w="49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40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    入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CI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CO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4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4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4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4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4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4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4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4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74128"/>
              </p:ext>
            </p:extLst>
          </p:nvPr>
        </p:nvGraphicFramePr>
        <p:xfrm>
          <a:off x="4000564" y="1590763"/>
          <a:ext cx="5112568" cy="91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2" name="公式" r:id="rId5" imgW="2705100" imgH="482600" progId="Equation.3">
                  <p:embed/>
                </p:oleObj>
              </mc:Choice>
              <mc:Fallback>
                <p:oleObj name="公式" r:id="rId5" imgW="2705100" imgH="4826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64" y="1590763"/>
                        <a:ext cx="5112568" cy="912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4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079158"/>
            <a:ext cx="8229600" cy="4569371"/>
          </a:xfrm>
        </p:spPr>
        <p:txBody>
          <a:bodyPr/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加器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Picture 167" descr="4-3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8394"/>
            <a:ext cx="7128792" cy="41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29844" y="5730309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1/2</a:t>
            </a:r>
            <a:r>
              <a:rPr lang="zh-CN" altLang="en-US" sz="2400" dirty="0" smtClean="0">
                <a:latin typeface="+mj-ea"/>
                <a:ea typeface="+mj-ea"/>
              </a:rPr>
              <a:t>逻辑图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52556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符号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6" y="1609636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双全加器</a:t>
            </a:r>
            <a:r>
              <a:rPr lang="en-US" altLang="zh-CN" sz="2800" dirty="0" smtClean="0">
                <a:latin typeface="+mj-ea"/>
                <a:ea typeface="+mj-ea"/>
              </a:rPr>
              <a:t>74LS183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342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串行进位加法器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依次将低位全加器的进位输出端</a:t>
            </a:r>
            <a:r>
              <a:rPr lang="en-US" altLang="zh-CN" dirty="0" smtClean="0"/>
              <a:t>CO</a:t>
            </a:r>
            <a:r>
              <a:rPr lang="zh-CN" altLang="en-US" dirty="0" smtClean="0"/>
              <a:t>接到高位全加器的进位输入端</a:t>
            </a:r>
            <a:r>
              <a:rPr lang="en-US" altLang="zh-CN" dirty="0" smtClean="0"/>
              <a:t>CI</a:t>
            </a:r>
          </a:p>
          <a:p>
            <a:pPr lvl="1"/>
            <a:r>
              <a:rPr lang="zh-CN" altLang="en-US" dirty="0"/>
              <a:t>又</a:t>
            </a:r>
            <a:r>
              <a:rPr lang="zh-CN" altLang="en-US" dirty="0" smtClean="0"/>
              <a:t>称行波进位加法器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优点：结构简单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缺点：运算</a:t>
            </a:r>
            <a:r>
              <a:rPr lang="zh-CN" altLang="en-US" dirty="0"/>
              <a:t>速度慢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342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串行进位加法器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64" y="2060848"/>
            <a:ext cx="6984776" cy="281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839436"/>
              </p:ext>
            </p:extLst>
          </p:nvPr>
        </p:nvGraphicFramePr>
        <p:xfrm>
          <a:off x="179512" y="4653136"/>
          <a:ext cx="3936045" cy="1899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name="公式" r:id="rId4" imgW="1892300" imgH="914400" progId="Equation.3">
                  <p:embed/>
                </p:oleObj>
              </mc:Choice>
              <mc:Fallback>
                <p:oleObj name="公式" r:id="rId4" imgW="18923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653136"/>
                        <a:ext cx="3936045" cy="1899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42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超前进位加法器</a:t>
            </a:r>
            <a:endParaRPr lang="en-US" altLang="zh-CN" dirty="0" smtClean="0"/>
          </a:p>
          <a:p>
            <a:pPr lvl="1"/>
            <a:r>
              <a:rPr lang="zh-CN" altLang="en-US" dirty="0"/>
              <a:t>又称快速进位（</a:t>
            </a:r>
            <a:r>
              <a:rPr lang="en-US" altLang="zh-CN" dirty="0"/>
              <a:t>Fast Carry</a:t>
            </a:r>
            <a:r>
              <a:rPr lang="zh-CN" altLang="en-US" dirty="0"/>
              <a:t>）加法器</a:t>
            </a:r>
            <a:endParaRPr lang="en-US" altLang="zh-CN" dirty="0"/>
          </a:p>
          <a:p>
            <a:pPr lvl="1"/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pPr lvl="2"/>
            <a:r>
              <a:rPr lang="zh-CN" altLang="en-US" dirty="0"/>
              <a:t>加到第</a:t>
            </a:r>
            <a:r>
              <a:rPr lang="en-US" altLang="zh-CN" dirty="0" err="1"/>
              <a:t>i</a:t>
            </a:r>
            <a:r>
              <a:rPr lang="zh-CN" altLang="en-US" dirty="0" smtClean="0"/>
              <a:t>位的</a:t>
            </a:r>
            <a:r>
              <a:rPr lang="zh-CN" altLang="en-US" dirty="0"/>
              <a:t>进位输入信号是</a:t>
            </a:r>
            <a:r>
              <a:rPr lang="zh-CN" altLang="en-US" dirty="0" smtClean="0"/>
              <a:t>两个</a:t>
            </a:r>
            <a:r>
              <a:rPr lang="zh-CN" altLang="en-US" dirty="0"/>
              <a:t>加数第</a:t>
            </a:r>
            <a:r>
              <a:rPr lang="en-US" altLang="zh-CN" dirty="0" err="1"/>
              <a:t>i</a:t>
            </a:r>
            <a:r>
              <a:rPr lang="zh-CN" altLang="en-US" dirty="0"/>
              <a:t>位以前</a:t>
            </a:r>
            <a:r>
              <a:rPr lang="zh-CN" altLang="en-US" dirty="0" smtClean="0"/>
              <a:t>各位（</a:t>
            </a:r>
            <a:r>
              <a:rPr lang="en-US" altLang="zh-CN" dirty="0"/>
              <a:t>0 ~ j-1</a:t>
            </a:r>
            <a:r>
              <a:rPr lang="zh-CN" altLang="en-US" dirty="0"/>
              <a:t>）的函数</a:t>
            </a:r>
            <a:r>
              <a:rPr lang="zh-CN" altLang="en-US" dirty="0" smtClean="0"/>
              <a:t>，可</a:t>
            </a:r>
            <a:r>
              <a:rPr lang="zh-CN" altLang="en-US" dirty="0"/>
              <a:t>在相加前由</a:t>
            </a:r>
            <a:r>
              <a:rPr lang="en-US" altLang="zh-CN" dirty="0"/>
              <a:t>A,B</a:t>
            </a:r>
            <a:r>
              <a:rPr lang="zh-CN" altLang="en-US" dirty="0"/>
              <a:t>两数确定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r>
              <a:rPr lang="zh-CN" altLang="en-US" dirty="0"/>
              <a:t>：快，</a:t>
            </a:r>
            <a:r>
              <a:rPr lang="zh-CN" altLang="en-US" dirty="0" smtClean="0"/>
              <a:t>每一位</a:t>
            </a:r>
            <a:r>
              <a:rPr lang="zh-CN" altLang="en-US" dirty="0"/>
              <a:t>的</a:t>
            </a:r>
            <a:r>
              <a:rPr lang="zh-CN" altLang="en-US" dirty="0" smtClean="0"/>
              <a:t>和及</a:t>
            </a:r>
            <a:r>
              <a:rPr lang="zh-CN" altLang="en-US" dirty="0"/>
              <a:t>最后的进位基本同时</a:t>
            </a:r>
            <a:r>
              <a:rPr lang="zh-CN" altLang="en-US" dirty="0" smtClean="0"/>
              <a:t>产生</a:t>
            </a:r>
            <a:endParaRPr lang="zh-CN" altLang="en-US" dirty="0"/>
          </a:p>
          <a:p>
            <a:pPr lvl="1"/>
            <a:r>
              <a:rPr lang="zh-CN" altLang="en-US" dirty="0"/>
              <a:t> 缺点：电路</a:t>
            </a:r>
            <a:r>
              <a:rPr lang="zh-CN" altLang="en-US" dirty="0" smtClean="0"/>
              <a:t>复杂，且</a:t>
            </a:r>
            <a:r>
              <a:rPr lang="zh-CN" altLang="en-US" dirty="0"/>
              <a:t>位数越多，电路就越复杂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342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1556792"/>
            <a:ext cx="4608512" cy="4569371"/>
          </a:xfrm>
        </p:spPr>
        <p:txBody>
          <a:bodyPr/>
          <a:lstStyle/>
          <a:p>
            <a:r>
              <a:rPr lang="zh-CN" altLang="en-US" dirty="0" smtClean="0"/>
              <a:t>超前进位加法器</a:t>
            </a:r>
            <a:endParaRPr lang="en-US" altLang="zh-CN" dirty="0" smtClean="0"/>
          </a:p>
          <a:p>
            <a:pPr lvl="1"/>
            <a:r>
              <a:rPr lang="zh-CN" altLang="en-US" sz="2400" dirty="0"/>
              <a:t>由全加器真值表可知，高位的进位信号的产生是在两种情况下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①</a:t>
            </a:r>
            <a:r>
              <a:rPr lang="zh-CN" altLang="en-US" sz="2400" dirty="0"/>
              <a:t>在</a:t>
            </a:r>
            <a:r>
              <a:rPr lang="en-US" altLang="zh-CN" sz="2400" dirty="0"/>
              <a:t>A</a:t>
            </a:r>
            <a:r>
              <a:rPr lang="en-US" altLang="zh-CN" sz="2400" dirty="0">
                <a:cs typeface="Times New Roman" pitchFamily="18" charset="0"/>
              </a:rPr>
              <a:t>·</a:t>
            </a:r>
            <a:r>
              <a:rPr lang="en-US" altLang="zh-CN" sz="2400" dirty="0"/>
              <a:t>B</a:t>
            </a:r>
            <a:r>
              <a:rPr lang="zh-CN" altLang="en-US" sz="2400" dirty="0"/>
              <a:t>＝</a:t>
            </a:r>
            <a:r>
              <a:rPr lang="en-US" altLang="zh-CN" sz="2400" dirty="0" smtClean="0"/>
              <a:t>1</a:t>
            </a:r>
          </a:p>
          <a:p>
            <a:pPr lvl="1"/>
            <a:r>
              <a:rPr lang="zh-CN" altLang="en-US" sz="2400" dirty="0" smtClean="0"/>
              <a:t>②</a:t>
            </a:r>
            <a:r>
              <a:rPr lang="zh-CN" altLang="en-US" sz="2400" dirty="0"/>
              <a:t>在</a:t>
            </a:r>
            <a:r>
              <a:rPr lang="en-US" altLang="zh-CN" sz="2400" dirty="0"/>
              <a:t>A</a:t>
            </a:r>
            <a:r>
              <a:rPr lang="zh-CN" altLang="en-US" sz="2400" dirty="0"/>
              <a:t>＋</a:t>
            </a:r>
            <a:r>
              <a:rPr lang="en-US" altLang="zh-CN" sz="2400" dirty="0"/>
              <a:t>B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且</a:t>
            </a:r>
            <a:r>
              <a:rPr lang="en-US" altLang="zh-CN" sz="2400" dirty="0"/>
              <a:t>CI</a:t>
            </a:r>
            <a:r>
              <a:rPr lang="zh-CN" altLang="en-US" sz="2400" dirty="0"/>
              <a:t>＝</a:t>
            </a:r>
            <a:r>
              <a:rPr lang="en-US" altLang="zh-CN" sz="2400" dirty="0" smtClean="0"/>
              <a:t>1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故</a:t>
            </a:r>
            <a:r>
              <a:rPr lang="zh-CN" altLang="en-US" sz="2400" dirty="0"/>
              <a:t>向高位的进位信号为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graphicFrame>
        <p:nvGraphicFramePr>
          <p:cNvPr id="5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50968"/>
              </p:ext>
            </p:extLst>
          </p:nvPr>
        </p:nvGraphicFramePr>
        <p:xfrm>
          <a:off x="4932040" y="1916832"/>
          <a:ext cx="3960812" cy="3695065"/>
        </p:xfrm>
        <a:graphic>
          <a:graphicData uri="http://schemas.openxmlformats.org/drawingml/2006/table">
            <a:tbl>
              <a:tblPr/>
              <a:tblGrid>
                <a:gridCol w="66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22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输    入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输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454279"/>
              </p:ext>
            </p:extLst>
          </p:nvPr>
        </p:nvGraphicFramePr>
        <p:xfrm>
          <a:off x="395536" y="5085184"/>
          <a:ext cx="41767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4" name="公式" r:id="rId3" imgW="1790700" imgH="228600" progId="Equation.3">
                  <p:embed/>
                </p:oleObj>
              </mc:Choice>
              <mc:Fallback>
                <p:oleObj name="公式" r:id="rId3" imgW="1790700" imgH="2286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085184"/>
                        <a:ext cx="4176712" cy="533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80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7859216" cy="4569371"/>
          </a:xfrm>
        </p:spPr>
        <p:txBody>
          <a:bodyPr/>
          <a:lstStyle/>
          <a:p>
            <a:r>
              <a:rPr lang="zh-CN" altLang="en-US" dirty="0" smtClean="0"/>
              <a:t>超前进位加法器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30212" y="2200842"/>
            <a:ext cx="8713788" cy="86518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设</a:t>
            </a:r>
            <a:r>
              <a:rPr lang="en-US" altLang="zh-CN" sz="2400" b="0" i="1" kern="0" dirty="0" err="1" smtClean="0">
                <a:solidFill>
                  <a:schemeClr val="tx1"/>
                </a:solidFill>
                <a:latin typeface="+mj-ea"/>
              </a:rPr>
              <a:t>G</a:t>
            </a:r>
            <a:r>
              <a:rPr lang="en-US" altLang="zh-CN" sz="2400" b="0" i="1" kern="0" baseline="-25000" dirty="0" err="1" smtClean="0">
                <a:solidFill>
                  <a:schemeClr val="tx1"/>
                </a:solidFill>
                <a:latin typeface="+mj-ea"/>
              </a:rPr>
              <a:t>i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＝</a:t>
            </a:r>
            <a:r>
              <a:rPr lang="en-US" altLang="zh-CN" sz="2400" b="0" i="1" kern="0" dirty="0" err="1" smtClean="0">
                <a:solidFill>
                  <a:schemeClr val="tx1"/>
                </a:solidFill>
                <a:latin typeface="+mj-ea"/>
              </a:rPr>
              <a:t>A</a:t>
            </a:r>
            <a:r>
              <a:rPr lang="en-US" altLang="zh-CN" sz="2400" b="0" i="1" kern="0" baseline="-25000" dirty="0" err="1" smtClean="0">
                <a:solidFill>
                  <a:schemeClr val="tx1"/>
                </a:solidFill>
                <a:latin typeface="+mj-ea"/>
              </a:rPr>
              <a:t>i</a:t>
            </a:r>
            <a:r>
              <a:rPr lang="en-US" altLang="zh-CN" sz="2400" b="0" i="1" kern="0" dirty="0" err="1" smtClean="0">
                <a:solidFill>
                  <a:schemeClr val="tx1"/>
                </a:solidFill>
                <a:latin typeface="+mj-ea"/>
              </a:rPr>
              <a:t>B</a:t>
            </a:r>
            <a:r>
              <a:rPr lang="en-US" altLang="zh-CN" sz="2400" b="0" i="1" kern="0" baseline="-25000" dirty="0" err="1" smtClean="0">
                <a:solidFill>
                  <a:schemeClr val="tx1"/>
                </a:solidFill>
                <a:latin typeface="+mj-ea"/>
              </a:rPr>
              <a:t>i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为进位生成函数，</a:t>
            </a:r>
            <a:r>
              <a:rPr lang="en-US" altLang="zh-CN" sz="2400" b="0" i="1" kern="0" dirty="0" smtClean="0">
                <a:solidFill>
                  <a:schemeClr val="tx1"/>
                </a:solidFill>
                <a:latin typeface="+mj-ea"/>
              </a:rPr>
              <a:t>P</a:t>
            </a:r>
            <a:r>
              <a:rPr lang="en-US" altLang="zh-CN" sz="2400" b="0" i="1" kern="0" baseline="-25000" dirty="0" smtClean="0">
                <a:solidFill>
                  <a:schemeClr val="tx1"/>
                </a:solidFill>
                <a:latin typeface="+mj-ea"/>
              </a:rPr>
              <a:t>i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＝ </a:t>
            </a:r>
            <a:r>
              <a:rPr lang="en-US" altLang="zh-CN" sz="2400" b="0" i="1" kern="0" dirty="0" smtClean="0">
                <a:solidFill>
                  <a:schemeClr val="tx1"/>
                </a:solidFill>
                <a:latin typeface="+mj-ea"/>
              </a:rPr>
              <a:t>A</a:t>
            </a:r>
            <a:r>
              <a:rPr lang="en-US" altLang="zh-CN" sz="2400" b="0" i="1" kern="0" baseline="-25000" dirty="0" smtClean="0">
                <a:solidFill>
                  <a:schemeClr val="tx1"/>
                </a:solidFill>
                <a:latin typeface="+mj-ea"/>
              </a:rPr>
              <a:t>i</a:t>
            </a:r>
            <a:r>
              <a:rPr lang="zh-CN" altLang="en-US" sz="2400" b="0" i="1" kern="0" dirty="0" smtClean="0">
                <a:solidFill>
                  <a:schemeClr val="tx1"/>
                </a:solidFill>
                <a:latin typeface="+mj-ea"/>
              </a:rPr>
              <a:t>＋</a:t>
            </a:r>
            <a:r>
              <a:rPr lang="en-US" altLang="zh-CN" sz="2400" b="0" i="1" kern="0" dirty="0" smtClean="0">
                <a:solidFill>
                  <a:schemeClr val="tx1"/>
                </a:solidFill>
                <a:latin typeface="+mj-ea"/>
              </a:rPr>
              <a:t>B</a:t>
            </a:r>
            <a:r>
              <a:rPr lang="en-US" altLang="zh-CN" sz="2400" b="0" i="1" kern="0" baseline="-25000" dirty="0" smtClean="0">
                <a:solidFill>
                  <a:schemeClr val="tx1"/>
                </a:solidFill>
                <a:latin typeface="+mj-ea"/>
              </a:rPr>
              <a:t>i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为进位传递函数，则上式可写成</a:t>
            </a:r>
            <a:endParaRPr lang="zh-CN" altLang="en-US" sz="2400" b="0" i="1" kern="0" baseline="-25000" dirty="0">
              <a:solidFill>
                <a:schemeClr val="tx1"/>
              </a:solidFill>
              <a:latin typeface="+mj-ea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227897"/>
              </p:ext>
            </p:extLst>
          </p:nvPr>
        </p:nvGraphicFramePr>
        <p:xfrm>
          <a:off x="2051720" y="2633435"/>
          <a:ext cx="6680698" cy="262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2" name="公式" r:id="rId3" imgW="2908080" imgH="1143000" progId="Equation.3">
                  <p:embed/>
                </p:oleObj>
              </mc:Choice>
              <mc:Fallback>
                <p:oleObj name="公式" r:id="rId3" imgW="29080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633435"/>
                        <a:ext cx="6680698" cy="262705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32464"/>
              </p:ext>
            </p:extLst>
          </p:nvPr>
        </p:nvGraphicFramePr>
        <p:xfrm>
          <a:off x="1907704" y="5363141"/>
          <a:ext cx="3437854" cy="63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3" name="公式" r:id="rId5" imgW="1231560" imgH="228600" progId="Equation.3">
                  <p:embed/>
                </p:oleObj>
              </mc:Choice>
              <mc:Fallback>
                <p:oleObj name="公式" r:id="rId5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363141"/>
                        <a:ext cx="3437854" cy="63715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8160" y="5450887"/>
            <a:ext cx="1368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和为：</a:t>
            </a:r>
          </a:p>
        </p:txBody>
      </p:sp>
    </p:spTree>
    <p:extLst>
      <p:ext uri="{BB962C8B-B14F-4D97-AF65-F5344CB8AC3E}">
        <p14:creationId xmlns:p14="http://schemas.microsoft.com/office/powerpoint/2010/main" val="409732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zh-CN" altLang="en-US" sz="3200" dirty="0" smtClean="0">
                <a:cs typeface="宋体" charset="0"/>
              </a:rPr>
              <a:t>组合逻辑电路的特点</a:t>
            </a:r>
            <a:endParaRPr lang="en-US" altLang="zh-CN" sz="3200" dirty="0" smtClean="0">
              <a:cs typeface="宋体" charset="0"/>
            </a:endParaRPr>
          </a:p>
          <a:p>
            <a:pPr lvl="1"/>
            <a:r>
              <a:rPr lang="zh-CN" altLang="en-US" dirty="0"/>
              <a:t>任意时刻的输出仅取决于</a:t>
            </a:r>
            <a:r>
              <a:rPr lang="zh-CN" altLang="en-US" b="1" dirty="0">
                <a:solidFill>
                  <a:srgbClr val="FF0000"/>
                </a:solidFill>
              </a:rPr>
              <a:t>该</a:t>
            </a:r>
            <a:r>
              <a:rPr lang="zh-CN" altLang="en-US" dirty="0"/>
              <a:t>时刻的输入，与</a:t>
            </a:r>
            <a:r>
              <a:rPr lang="zh-CN" altLang="en-US" dirty="0" smtClean="0"/>
              <a:t>电路</a:t>
            </a:r>
            <a:r>
              <a:rPr lang="zh-CN" altLang="en-US" dirty="0"/>
              <a:t>原来</a:t>
            </a:r>
            <a:r>
              <a:rPr lang="zh-CN" altLang="en-US" dirty="0" smtClean="0"/>
              <a:t>的状态无关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逻辑功能</a:t>
            </a:r>
            <a:endParaRPr lang="en-US" altLang="zh-CN" dirty="0" smtClean="0"/>
          </a:p>
          <a:p>
            <a:pPr lvl="1"/>
            <a:r>
              <a:rPr lang="zh-CN" altLang="en-US" dirty="0"/>
              <a:t>电路</a:t>
            </a:r>
            <a:r>
              <a:rPr lang="zh-CN" altLang="en-US" dirty="0" smtClean="0"/>
              <a:t>中只包含门电路，没有存储（记忆）单元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电路结构</a:t>
            </a:r>
            <a:endParaRPr lang="en-US" altLang="zh-CN" dirty="0"/>
          </a:p>
          <a:p>
            <a:pPr lvl="1"/>
            <a:endParaRPr lang="en-US" altLang="zh-CN" dirty="0" smtClean="0">
              <a:cs typeface="宋体" charset="0"/>
            </a:endParaRPr>
          </a:p>
          <a:p>
            <a:pPr lvl="2"/>
            <a:endParaRPr lang="zh-CN" altLang="en-US" dirty="0">
              <a:cs typeface="宋体" charset="0"/>
            </a:endParaRPr>
          </a:p>
          <a:p>
            <a:pPr lvl="2"/>
            <a:endParaRPr lang="en-US" altLang="zh-C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4" y="4263207"/>
            <a:ext cx="46291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82" y="4437112"/>
            <a:ext cx="3697018" cy="105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5" name="Picture 13" descr="4-3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7026"/>
            <a:ext cx="4752528" cy="675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1124744"/>
            <a:ext cx="32255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4</a:t>
            </a:r>
            <a:r>
              <a:rPr lang="zh-CN" altLang="en-US" sz="2800" dirty="0" smtClean="0">
                <a:latin typeface="+mj-ea"/>
                <a:ea typeface="+mj-ea"/>
              </a:rPr>
              <a:t>位超前进位加法器</a:t>
            </a:r>
            <a:endParaRPr lang="en-US" altLang="zh-CN" sz="2800" dirty="0" smtClean="0">
              <a:latin typeface="+mj-ea"/>
              <a:ea typeface="+mj-ea"/>
            </a:endParaRPr>
          </a:p>
          <a:p>
            <a:pPr algn="ctr"/>
            <a:r>
              <a:rPr lang="en-US" altLang="zh-CN" sz="2800" dirty="0" smtClean="0">
                <a:latin typeface="+mj-ea"/>
                <a:ea typeface="+mj-ea"/>
              </a:rPr>
              <a:t>74LS283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04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超前进位加法器</a:t>
            </a:r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6398"/>
              </p:ext>
            </p:extLst>
          </p:nvPr>
        </p:nvGraphicFramePr>
        <p:xfrm>
          <a:off x="4860032" y="1844824"/>
          <a:ext cx="4084637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" name="Equation" r:id="rId3" imgW="2501640" imgH="1346040" progId="Equation.DSMT4">
                  <p:embed/>
                </p:oleObj>
              </mc:Choice>
              <mc:Fallback>
                <p:oleObj name="Equation" r:id="rId3" imgW="2501640" imgH="1346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4084637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45734"/>
              </p:ext>
            </p:extLst>
          </p:nvPr>
        </p:nvGraphicFramePr>
        <p:xfrm>
          <a:off x="899592" y="2132856"/>
          <a:ext cx="6362700" cy="40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" name="Equation" r:id="rId5" imgW="3898800" imgH="2501640" progId="Equation.DSMT4">
                  <p:embed/>
                </p:oleObj>
              </mc:Choice>
              <mc:Fallback>
                <p:oleObj name="Equation" r:id="rId5" imgW="3898800" imgH="250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6"/>
                        <a:ext cx="6362700" cy="407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73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位超前进位加法器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个超前进位加法器设计出来？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de-DE" altLang="zh-CN" sz="1800" dirty="0"/>
              <a:t>C4 C0_3(.p(p[3:0]),.g(g[3:0]),.cin(c[0]),.P(P[0]),.G(G[0]),.cout(c[3:1]));</a:t>
            </a:r>
            <a:endParaRPr lang="zh-CN" altLang="zh-CN" sz="1800" dirty="0"/>
          </a:p>
          <a:p>
            <a:r>
              <a:rPr lang="de-DE" altLang="zh-CN" sz="1800" dirty="0"/>
              <a:t>C4 C4_7(.p(p[7:4]),.g(g[7:4]),.cin(c[4]),.P(P[1]),.G(G[1]),.cout(c[7:5]));</a:t>
            </a:r>
            <a:endParaRPr lang="zh-CN" altLang="zh-CN" sz="1800" dirty="0"/>
          </a:p>
          <a:p>
            <a:r>
              <a:rPr lang="de-DE" altLang="zh-CN" sz="1800" dirty="0"/>
              <a:t>C4 C8_11(.p(p[11:8]),.g(g[11:8]),.cin(c[8]),.P(P[2]),.G(G[2]),.cout(c[11:9]));</a:t>
            </a:r>
            <a:endParaRPr lang="zh-CN" altLang="zh-CN" sz="1800" dirty="0"/>
          </a:p>
          <a:p>
            <a:r>
              <a:rPr lang="de-DE" altLang="zh-CN" sz="1800" dirty="0"/>
              <a:t>C4 C12_15(.p(p[15:12]),.g(g[15:12]),.cin(c[12]),.P(P[3]),.G(G[3]),.cout(c[15:13]));</a:t>
            </a:r>
            <a:endParaRPr lang="zh-CN" altLang="zh-CN" sz="1800" dirty="0"/>
          </a:p>
          <a:p>
            <a:r>
              <a:rPr lang="de-DE" altLang="zh-CN" sz="1800" dirty="0"/>
              <a:t>C4 C_INTER(.p(P),.G(G),.cin(c[0]),.P(),.G(),.cout({c[12],c[8],c[4</a:t>
            </a:r>
            <a:r>
              <a:rPr lang="de-DE" altLang="zh-CN" sz="1800" dirty="0" smtClean="0"/>
              <a:t>]}));</a:t>
            </a:r>
          </a:p>
          <a:p>
            <a:endParaRPr lang="de-DE" altLang="zh-CN" sz="1800" dirty="0"/>
          </a:p>
          <a:p>
            <a:r>
              <a:rPr lang="en-US" altLang="zh-CN" sz="1800" dirty="0"/>
              <a:t>assign P=&amp;p;</a:t>
            </a:r>
            <a:endParaRPr lang="zh-CN" altLang="zh-CN" sz="1800" dirty="0"/>
          </a:p>
          <a:p>
            <a:r>
              <a:rPr lang="en-US" altLang="zh-CN" sz="1800" dirty="0"/>
              <a:t>assign G=g[3]|(p[3]&amp;g[2])|(p[3]&amp;p[2]&amp;g[1])|(p[3]&amp;p[2]&amp;p[1]&amp;g[0</a:t>
            </a:r>
            <a:r>
              <a:rPr lang="en-US" altLang="zh-CN" sz="1800" dirty="0" smtClean="0"/>
              <a:t>]);</a:t>
            </a:r>
            <a:endParaRPr lang="zh-CN" altLang="zh-CN" sz="1800" dirty="0"/>
          </a:p>
          <a:p>
            <a:r>
              <a:rPr lang="fr-FR" altLang="zh-CN" sz="1800" dirty="0"/>
              <a:t>assign cout[0]=g[0]|(p[0]&amp;cin);</a:t>
            </a:r>
            <a:endParaRPr lang="zh-CN" altLang="zh-CN" sz="1800" dirty="0"/>
          </a:p>
          <a:p>
            <a:r>
              <a:rPr lang="fr-FR" altLang="zh-CN" sz="1800" dirty="0"/>
              <a:t>assign cout[1]=g[1]|(p[1]&amp;g[0])|(p[1]&amp;p[0]&amp;cin);</a:t>
            </a:r>
            <a:endParaRPr lang="zh-CN" altLang="zh-CN" sz="1800" dirty="0"/>
          </a:p>
          <a:p>
            <a:r>
              <a:rPr lang="fr-FR" altLang="zh-CN" sz="1800" dirty="0"/>
              <a:t>assign cout[2]=g[2]|(p[2]&amp;g[1])|(p[2]&amp;p[1]&amp;g[0])|(p[2]&amp;p[1]&amp;p[0]&amp;cin);</a:t>
            </a:r>
            <a:endParaRPr lang="zh-CN" altLang="zh-CN" sz="1800" dirty="0"/>
          </a:p>
          <a:p>
            <a:endParaRPr lang="zh-CN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19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用加法器设计</a:t>
            </a:r>
            <a:r>
              <a:rPr lang="zh-CN" altLang="en-US" dirty="0" smtClean="0"/>
              <a:t>组合电路</a:t>
            </a:r>
            <a:endParaRPr lang="en-US" altLang="zh-CN" dirty="0" smtClean="0"/>
          </a:p>
          <a:p>
            <a:pPr lvl="1"/>
            <a:r>
              <a:rPr lang="zh-CN" altLang="en-US" dirty="0"/>
              <a:t>基本原理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zh-CN" altLang="en-US" dirty="0"/>
              <a:t>能生成函数可变换成</a:t>
            </a:r>
            <a:r>
              <a:rPr lang="zh-CN" altLang="en-US" dirty="0">
                <a:solidFill>
                  <a:srgbClr val="FF0000"/>
                </a:solidFill>
              </a:rPr>
              <a:t>输入变量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输入变量</a:t>
            </a:r>
            <a:r>
              <a:rPr lang="zh-CN" altLang="en-US" dirty="0" smtClean="0"/>
              <a:t>相加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zh-CN" altLang="en-US" dirty="0"/>
              <a:t>能生成函数可变换成</a:t>
            </a:r>
            <a:r>
              <a:rPr lang="zh-CN" altLang="en-US" dirty="0">
                <a:solidFill>
                  <a:srgbClr val="FF0000"/>
                </a:solidFill>
              </a:rPr>
              <a:t>输入变量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常量</a:t>
            </a:r>
            <a:r>
              <a:rPr lang="zh-CN" altLang="en-US" dirty="0" smtClean="0"/>
              <a:t>相加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04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用加法器设计</a:t>
            </a:r>
            <a:r>
              <a:rPr lang="zh-CN" altLang="en-US" dirty="0" smtClean="0"/>
              <a:t>组合电路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【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】 </a:t>
            </a:r>
            <a:r>
              <a:rPr lang="zh-CN" altLang="en-US" sz="2400" dirty="0"/>
              <a:t>利用</a:t>
            </a:r>
            <a:r>
              <a:rPr lang="en-US" altLang="zh-CN" sz="2400" dirty="0"/>
              <a:t>4</a:t>
            </a:r>
            <a:r>
              <a:rPr lang="zh-CN" altLang="en-US" sz="2400" dirty="0"/>
              <a:t>位超前进位加法器</a:t>
            </a:r>
            <a:r>
              <a:rPr lang="en-US" altLang="zh-CN" sz="2400" dirty="0"/>
              <a:t>74LS283</a:t>
            </a:r>
            <a:r>
              <a:rPr lang="zh-CN" altLang="en-US" sz="2400" dirty="0"/>
              <a:t>器件组成的电路</a:t>
            </a:r>
            <a:r>
              <a:rPr lang="zh-CN" altLang="en-US" sz="2400" dirty="0" smtClean="0"/>
              <a:t>如下图所</a:t>
            </a:r>
            <a:r>
              <a:rPr lang="zh-CN" altLang="en-US" sz="2400" dirty="0"/>
              <a:t>示，试分析电路所能完成的逻辑功能。</a:t>
            </a:r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8" y="2780928"/>
            <a:ext cx="8604448" cy="32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3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266170"/>
              </p:ext>
            </p:extLst>
          </p:nvPr>
        </p:nvGraphicFramePr>
        <p:xfrm>
          <a:off x="467544" y="2780928"/>
          <a:ext cx="835342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1" name="公式" r:id="rId3" imgW="3911400" imgH="914400" progId="Equation.3">
                  <p:embed/>
                </p:oleObj>
              </mc:Choice>
              <mc:Fallback>
                <p:oleObj name="公式" r:id="rId3" imgW="3911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80928"/>
                        <a:ext cx="8353425" cy="1955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r>
              <a:rPr lang="zh-CN" altLang="en-US" dirty="0"/>
              <a:t>用加法器设计</a:t>
            </a:r>
            <a:r>
              <a:rPr lang="zh-CN" altLang="en-US" dirty="0" smtClean="0"/>
              <a:t>组合电路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解：写出个输入端的逻辑式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711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r>
              <a:rPr lang="zh-CN" altLang="en-US" dirty="0"/>
              <a:t>用加法器设计</a:t>
            </a:r>
            <a:r>
              <a:rPr lang="zh-CN" altLang="en-US" dirty="0" smtClean="0"/>
              <a:t>组合电路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解：</a:t>
            </a:r>
            <a:endParaRPr lang="en-US" altLang="zh-CN" dirty="0" smtClean="0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/>
          <a:lstStyle/>
          <a:p>
            <a:r>
              <a:rPr lang="zh-CN" altLang="en-US" dirty="0"/>
              <a:t>加法器</a:t>
            </a:r>
            <a:endParaRPr lang="en-US" altLang="zh-C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28709" y="4293096"/>
            <a:ext cx="9042122" cy="1368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则当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Y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7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1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时，</a:t>
            </a:r>
            <a:endParaRPr lang="en-US" altLang="zh-CN" sz="2400" b="0" kern="0" dirty="0" smtClean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74LS283(1)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：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3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1,A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2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D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  <a:sym typeface="Symbol" pitchFamily="18" charset="2"/>
              </a:rPr>
              <a:t>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6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，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1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=D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  <a:sym typeface="Symbol" pitchFamily="18" charset="2"/>
              </a:rPr>
              <a:t>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5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，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0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D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  <a:sym typeface="Symbol" pitchFamily="18" charset="2"/>
              </a:rPr>
              <a:t>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4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，</a:t>
            </a:r>
            <a:endParaRPr lang="en-US" altLang="zh-CN" sz="2400" b="0" kern="0" dirty="0" smtClean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74LS283(2)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：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3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D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  <a:sym typeface="Symbol" pitchFamily="18" charset="2"/>
              </a:rPr>
              <a:t>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3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, 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2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D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  <a:sym typeface="Symbol" pitchFamily="18" charset="2"/>
              </a:rPr>
              <a:t>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2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，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1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=D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  <a:sym typeface="Symbol" pitchFamily="18" charset="2"/>
              </a:rPr>
              <a:t>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1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，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0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D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  <a:sym typeface="Symbol" pitchFamily="18" charset="2"/>
              </a:rPr>
              <a:t>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0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，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CI=1,</a:t>
            </a:r>
          </a:p>
          <a:p>
            <a:pPr algn="l"/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做加法后和为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Y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7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～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Y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0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=1 D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  <a:sym typeface="Symbol" pitchFamily="18" charset="2"/>
              </a:rPr>
              <a:t>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6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~D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  <a:sym typeface="Symbol" pitchFamily="18" charset="2"/>
              </a:rPr>
              <a:t>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0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 +1, </a:t>
            </a:r>
            <a:endParaRPr lang="en-US" altLang="zh-CN" sz="2400" b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0" y="1268759"/>
            <a:ext cx="9144000" cy="116955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故此电路是一个带符号位的二进制求补码电路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endParaRPr lang="en-US" altLang="zh-CN" sz="28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+mj-ea"/>
                <a:ea typeface="+mj-ea"/>
              </a:rPr>
              <a:t>7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为符号位，输入二进制数码为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en-US" altLang="zh-CN" sz="2800" baseline="-25000" dirty="0">
                <a:solidFill>
                  <a:srgbClr val="FF0000"/>
                </a:solidFill>
                <a:latin typeface="+mj-ea"/>
                <a:ea typeface="+mj-ea"/>
              </a:rPr>
              <a:t>6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~D</a:t>
            </a:r>
            <a:r>
              <a:rPr lang="en-US" altLang="zh-CN" sz="2800" baseline="-25000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>
          <a:xfrm>
            <a:off x="828709" y="2716474"/>
            <a:ext cx="8568952" cy="20605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则当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endParaRPr lang="en-US" altLang="zh-CN" sz="2400" b="0" kern="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74LS283(1)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0, 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=D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400" b="0" kern="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74LS283(2)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=D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CI=0,</a:t>
            </a:r>
          </a:p>
          <a:p>
            <a:pPr algn="l"/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做加法后和为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 D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~D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400" b="0" kern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2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若干常用的组合逻辑电路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编码器</a:t>
            </a:r>
            <a:endParaRPr lang="en-US" altLang="zh-CN" dirty="0" smtClean="0"/>
          </a:p>
          <a:p>
            <a:r>
              <a:rPr lang="zh-CN" altLang="en-US" dirty="0" smtClean="0"/>
              <a:t>译码器</a:t>
            </a:r>
            <a:endParaRPr lang="en-US" altLang="zh-CN" dirty="0" smtClean="0"/>
          </a:p>
          <a:p>
            <a:r>
              <a:rPr lang="zh-CN" altLang="en-US" dirty="0"/>
              <a:t>数据选择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加法器</a:t>
            </a:r>
            <a:endParaRPr lang="en-US" altLang="zh-CN" dirty="0" smtClean="0"/>
          </a:p>
          <a:p>
            <a:r>
              <a:rPr lang="zh-CN" altLang="en-US" b="1" dirty="0"/>
              <a:t>数值比较器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8358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数值比较器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用于比较两个数值大小的逻辑电路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58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4-3-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9" y="4005064"/>
            <a:ext cx="7993063" cy="20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位数值比较器</a:t>
            </a:r>
            <a:endParaRPr lang="en-US" altLang="zh-CN" dirty="0" smtClean="0"/>
          </a:p>
          <a:p>
            <a:pPr lvl="1"/>
            <a:r>
              <a:rPr lang="en-US" altLang="zh-CN" dirty="0"/>
              <a:t>A,B</a:t>
            </a:r>
            <a:r>
              <a:rPr lang="zh-CN" altLang="en-US" dirty="0"/>
              <a:t>比较有三种可能结果</a:t>
            </a:r>
          </a:p>
          <a:p>
            <a:pPr lvl="1"/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97835"/>
              </p:ext>
            </p:extLst>
          </p:nvPr>
        </p:nvGraphicFramePr>
        <p:xfrm>
          <a:off x="1244600" y="2435225"/>
          <a:ext cx="6456363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name="Equation" r:id="rId4" imgW="2958840" imgH="787320" progId="Equation.DSMT4">
                  <p:embed/>
                </p:oleObj>
              </mc:Choice>
              <mc:Fallback>
                <p:oleObj name="Equation" r:id="rId4" imgW="29588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435225"/>
                        <a:ext cx="6456363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12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53" y="1772816"/>
            <a:ext cx="5868144" cy="193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79862" y="1268760"/>
            <a:ext cx="8229600" cy="4569371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zh-CN" altLang="en-US" sz="3200" dirty="0" smtClean="0">
                <a:cs typeface="宋体" charset="0"/>
              </a:rPr>
              <a:t>组合逻辑电路的描述</a:t>
            </a:r>
            <a:endParaRPr lang="en-US" altLang="zh-CN" sz="3200" dirty="0">
              <a:cs typeface="宋体" charset="0"/>
            </a:endParaRPr>
          </a:p>
          <a:p>
            <a:pPr lvl="1"/>
            <a:r>
              <a:rPr lang="zh-CN" altLang="en-US" dirty="0"/>
              <a:t>框图</a:t>
            </a:r>
            <a:endParaRPr lang="en-US" altLang="zh-CN" dirty="0"/>
          </a:p>
          <a:p>
            <a:pPr lvl="1"/>
            <a:r>
              <a:rPr lang="zh-CN" altLang="en-US" dirty="0"/>
              <a:t>逻辑函数</a:t>
            </a:r>
            <a:endParaRPr lang="en-US" altLang="zh-CN" dirty="0"/>
          </a:p>
          <a:p>
            <a:pPr lvl="1"/>
            <a:r>
              <a:rPr lang="zh-CN" altLang="en-US" dirty="0"/>
              <a:t>向量函数</a:t>
            </a:r>
            <a:r>
              <a:rPr lang="en-US" altLang="zh-CN" dirty="0"/>
              <a:t>	</a:t>
            </a:r>
            <a:endParaRPr lang="zh-CN" altLang="en-US" dirty="0"/>
          </a:p>
          <a:p>
            <a:pPr lvl="2"/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815297"/>
              </p:ext>
            </p:extLst>
          </p:nvPr>
        </p:nvGraphicFramePr>
        <p:xfrm>
          <a:off x="899592" y="3573016"/>
          <a:ext cx="3178175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5" imgW="1168200" imgH="914400" progId="Equation.DSMT4">
                  <p:embed/>
                </p:oleObj>
              </mc:Choice>
              <mc:Fallback>
                <p:oleObj name="Equation" r:id="rId5" imgW="1168200" imgH="914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73016"/>
                        <a:ext cx="3178175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964785"/>
              </p:ext>
            </p:extLst>
          </p:nvPr>
        </p:nvGraphicFramePr>
        <p:xfrm>
          <a:off x="5868144" y="4365104"/>
          <a:ext cx="19939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公式" r:id="rId7" imgW="638140" imgH="190573" progId="Equation.3">
                  <p:embed/>
                </p:oleObj>
              </mc:Choice>
              <mc:Fallback>
                <p:oleObj name="公式" r:id="rId7" imgW="638140" imgH="19057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365104"/>
                        <a:ext cx="19939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6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位数值比较器</a:t>
            </a:r>
            <a:endParaRPr lang="en-US" altLang="zh-CN" dirty="0" smtClean="0"/>
          </a:p>
          <a:p>
            <a:pPr lvl="1"/>
            <a:r>
              <a:rPr lang="zh-CN" altLang="en-US" dirty="0"/>
              <a:t>原理：从高位比</a:t>
            </a:r>
            <a:r>
              <a:rPr lang="zh-CN" altLang="en-US" dirty="0" smtClean="0"/>
              <a:t>起</a:t>
            </a:r>
            <a:r>
              <a:rPr lang="zh-CN" altLang="en-US" dirty="0"/>
              <a:t>。</a:t>
            </a:r>
            <a:r>
              <a:rPr lang="zh-CN" altLang="en-US" dirty="0" smtClean="0"/>
              <a:t>高位</a:t>
            </a:r>
            <a:r>
              <a:rPr lang="zh-CN" altLang="en-US" dirty="0"/>
              <a:t>相等</a:t>
            </a:r>
            <a:r>
              <a:rPr lang="zh-CN" altLang="en-US" dirty="0" smtClean="0"/>
              <a:t>，再比较</a:t>
            </a:r>
            <a:r>
              <a:rPr lang="zh-CN" altLang="en-US" dirty="0"/>
              <a:t>下一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070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位数值比较器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kumimoji="0" lang="zh-CN" altLang="en-US" dirty="0"/>
              <a:t>比较两个</a:t>
            </a:r>
            <a:r>
              <a:rPr kumimoji="0" lang="en-US" altLang="zh-CN" dirty="0"/>
              <a:t>4</a:t>
            </a:r>
            <a:r>
              <a:rPr kumimoji="0" lang="zh-CN" altLang="en-US" dirty="0"/>
              <a:t>为二进制数</a:t>
            </a:r>
            <a:r>
              <a:rPr kumimoji="0" lang="en-US" altLang="zh-CN" i="1" dirty="0"/>
              <a:t>A</a:t>
            </a:r>
            <a:r>
              <a:rPr kumimoji="0" lang="en-US" altLang="zh-CN" baseline="-25000" dirty="0"/>
              <a:t>3 </a:t>
            </a:r>
            <a:r>
              <a:rPr kumimoji="0" lang="en-US" altLang="zh-CN" i="1" dirty="0"/>
              <a:t>A</a:t>
            </a:r>
            <a:r>
              <a:rPr kumimoji="0" lang="en-US" altLang="zh-CN" baseline="-25000" dirty="0"/>
              <a:t>2</a:t>
            </a:r>
            <a:r>
              <a:rPr kumimoji="0" lang="en-US" altLang="zh-CN" dirty="0"/>
              <a:t> </a:t>
            </a:r>
            <a:r>
              <a:rPr kumimoji="0" lang="en-US" altLang="zh-CN" i="1" dirty="0"/>
              <a:t>A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 </a:t>
            </a:r>
            <a:r>
              <a:rPr kumimoji="0" lang="en-US" altLang="zh-CN" i="1" dirty="0"/>
              <a:t>A</a:t>
            </a:r>
            <a:r>
              <a:rPr kumimoji="0" lang="en-US" altLang="zh-CN" baseline="-25000" dirty="0"/>
              <a:t>0</a:t>
            </a:r>
            <a:r>
              <a:rPr kumimoji="0" lang="zh-CN" altLang="en-US" dirty="0"/>
              <a:t>和</a:t>
            </a:r>
            <a:r>
              <a:rPr kumimoji="0" lang="en-US" altLang="zh-CN" i="1" dirty="0"/>
              <a:t>B</a:t>
            </a:r>
            <a:r>
              <a:rPr kumimoji="0" lang="en-US" altLang="zh-CN" baseline="-25000" dirty="0"/>
              <a:t>3</a:t>
            </a:r>
            <a:r>
              <a:rPr kumimoji="0" lang="en-US" altLang="zh-CN" dirty="0"/>
              <a:t> </a:t>
            </a:r>
            <a:r>
              <a:rPr kumimoji="0" lang="en-US" altLang="zh-CN" i="1" dirty="0"/>
              <a:t>B</a:t>
            </a:r>
            <a:r>
              <a:rPr kumimoji="0" lang="en-US" altLang="zh-CN" baseline="-25000" dirty="0"/>
              <a:t>2</a:t>
            </a:r>
            <a:r>
              <a:rPr kumimoji="0" lang="en-US" altLang="zh-CN" dirty="0"/>
              <a:t> </a:t>
            </a:r>
            <a:r>
              <a:rPr kumimoji="0" lang="en-US" altLang="zh-CN" i="1" dirty="0"/>
              <a:t>B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 </a:t>
            </a:r>
            <a:r>
              <a:rPr kumimoji="0" lang="en-US" altLang="zh-CN" i="1" dirty="0"/>
              <a:t>B</a:t>
            </a:r>
            <a:r>
              <a:rPr kumimoji="0" lang="en-US" altLang="zh-CN" baseline="-25000" dirty="0"/>
              <a:t>0</a:t>
            </a:r>
            <a:r>
              <a:rPr kumimoji="0" lang="zh-CN" altLang="en-US" dirty="0"/>
              <a:t>，输出为</a:t>
            </a:r>
            <a:r>
              <a:rPr kumimoji="0" lang="en-US" altLang="zh-CN" i="1" dirty="0"/>
              <a:t>Y</a:t>
            </a:r>
            <a:r>
              <a:rPr kumimoji="0" lang="zh-CN" altLang="en-US" baseline="-25000" dirty="0"/>
              <a:t>（</a:t>
            </a:r>
            <a:r>
              <a:rPr kumimoji="0" lang="en-US" altLang="zh-CN" baseline="-25000" dirty="0"/>
              <a:t>A&gt;B)</a:t>
            </a:r>
            <a:r>
              <a:rPr kumimoji="0" lang="zh-CN" altLang="en-US" dirty="0"/>
              <a:t>、 </a:t>
            </a:r>
            <a:r>
              <a:rPr kumimoji="0" lang="en-US" altLang="zh-CN" i="1" dirty="0"/>
              <a:t>Y</a:t>
            </a:r>
            <a:r>
              <a:rPr kumimoji="0" lang="zh-CN" altLang="en-US" baseline="-25000" dirty="0"/>
              <a:t>（</a:t>
            </a:r>
            <a:r>
              <a:rPr kumimoji="0" lang="en-US" altLang="zh-CN" baseline="-25000" dirty="0"/>
              <a:t>A=B)</a:t>
            </a:r>
            <a:r>
              <a:rPr kumimoji="0" lang="zh-CN" altLang="en-US" dirty="0"/>
              <a:t>和</a:t>
            </a:r>
            <a:r>
              <a:rPr kumimoji="0" lang="en-US" altLang="zh-CN" i="1" dirty="0"/>
              <a:t>Y</a:t>
            </a:r>
            <a:r>
              <a:rPr kumimoji="0" lang="zh-CN" altLang="en-US" baseline="-25000" dirty="0"/>
              <a:t>（</a:t>
            </a:r>
            <a:r>
              <a:rPr kumimoji="0" lang="en-US" altLang="zh-CN" baseline="-25000" dirty="0"/>
              <a:t>A&lt;B)</a:t>
            </a:r>
            <a:r>
              <a:rPr kumimoji="0" lang="zh-CN" altLang="en-US" dirty="0"/>
              <a:t>。则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285416"/>
              </p:ext>
            </p:extLst>
          </p:nvPr>
        </p:nvGraphicFramePr>
        <p:xfrm>
          <a:off x="539552" y="2996952"/>
          <a:ext cx="8193088" cy="28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9" name="公式" r:id="rId3" imgW="3683000" imgH="1282700" progId="Equation.3">
                  <p:embed/>
                </p:oleObj>
              </mc:Choice>
              <mc:Fallback>
                <p:oleObj name="公式" r:id="rId3" imgW="3683000" imgH="1282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96952"/>
                        <a:ext cx="8193088" cy="285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1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8" y="-2"/>
            <a:ext cx="7157321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01527" y="5624880"/>
            <a:ext cx="2507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4</a:t>
            </a:r>
            <a:r>
              <a:rPr lang="zh-CN" altLang="en-US" sz="2800" dirty="0" smtClean="0">
                <a:latin typeface="+mj-ea"/>
                <a:ea typeface="+mj-ea"/>
              </a:rPr>
              <a:t>位数值比较器</a:t>
            </a:r>
            <a:endParaRPr lang="en-US" altLang="zh-CN" sz="2800" dirty="0" smtClean="0">
              <a:latin typeface="+mj-ea"/>
              <a:ea typeface="+mj-ea"/>
            </a:endParaRPr>
          </a:p>
          <a:p>
            <a:pPr algn="ctr"/>
            <a:r>
              <a:rPr lang="en-US" altLang="zh-CN" sz="2800" dirty="0" smtClean="0">
                <a:latin typeface="+mj-ea"/>
                <a:ea typeface="+mj-ea"/>
              </a:rPr>
              <a:t>74LS85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62555" y="3032953"/>
            <a:ext cx="648072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598" y="2046708"/>
            <a:ext cx="5400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附加输入端，</a:t>
            </a:r>
            <a:endParaRPr lang="en-US" altLang="zh-CN" sz="24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用于扩展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231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/>
          </a:p>
          <a:p>
            <a:r>
              <a:rPr lang="zh-CN" altLang="en-US" dirty="0" smtClean="0"/>
              <a:t>组合逻辑电路</a:t>
            </a:r>
            <a:r>
              <a:rPr lang="zh-CN" altLang="en-US" dirty="0"/>
              <a:t>的</a:t>
            </a:r>
            <a:r>
              <a:rPr lang="zh-CN" altLang="en-US" dirty="0" smtClean="0"/>
              <a:t>分析方法和设计方法</a:t>
            </a:r>
            <a:endParaRPr lang="en-US" altLang="zh-CN" dirty="0" smtClean="0"/>
          </a:p>
          <a:p>
            <a:r>
              <a:rPr lang="zh-CN" altLang="en-US" dirty="0" smtClean="0"/>
              <a:t>若干常用的组合逻辑电路</a:t>
            </a:r>
            <a:endParaRPr lang="en-US" altLang="zh-CN" dirty="0" smtClean="0"/>
          </a:p>
          <a:p>
            <a:r>
              <a:rPr lang="zh-CN" altLang="en-US" b="1" dirty="0"/>
              <a:t>组合逻辑电路</a:t>
            </a:r>
            <a:r>
              <a:rPr lang="zh-CN" altLang="en-US" b="1" dirty="0" smtClean="0"/>
              <a:t>中的竞争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冒险现象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0705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组合逻辑电路中的竞争</a:t>
            </a:r>
            <a:r>
              <a:rPr lang="en-US" altLang="zh-CN" dirty="0"/>
              <a:t>-</a:t>
            </a:r>
            <a:r>
              <a:rPr lang="zh-CN" altLang="en-US" dirty="0"/>
              <a:t>冒险现象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340768"/>
            <a:ext cx="4896544" cy="4569371"/>
          </a:xfrm>
        </p:spPr>
        <p:txBody>
          <a:bodyPr/>
          <a:lstStyle/>
          <a:p>
            <a:r>
              <a:rPr lang="zh-CN" altLang="en-US" dirty="0" smtClean="0"/>
              <a:t>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冒险现象及其成因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竞争</a:t>
            </a:r>
            <a:endParaRPr lang="en-US" altLang="zh-CN" dirty="0"/>
          </a:p>
          <a:p>
            <a:pPr lvl="2"/>
            <a:r>
              <a:rPr lang="zh-CN" altLang="en-US" dirty="0" smtClean="0"/>
              <a:t>门电路两个输入信号同时向相反的逻辑电平跳变的现象（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0</a:t>
            </a:r>
            <a:r>
              <a:rPr lang="zh-CN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CN" dirty="0" smtClean="0">
                <a:sym typeface="Wingdings" panose="05000000000000000000" pitchFamily="2" charset="2"/>
              </a:rPr>
              <a:t>01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sz="1000" dirty="0" smtClean="0"/>
          </a:p>
          <a:p>
            <a:pPr lvl="1"/>
            <a:r>
              <a:rPr lang="zh-CN" altLang="en-US" dirty="0" smtClean="0"/>
              <a:t>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由于</a:t>
            </a:r>
            <a:r>
              <a:rPr lang="zh-CN" altLang="en-US" dirty="0" smtClean="0">
                <a:solidFill>
                  <a:srgbClr val="FF0000"/>
                </a:solidFill>
              </a:rPr>
              <a:t>竞争</a:t>
            </a:r>
            <a:r>
              <a:rPr lang="zh-CN" altLang="en-US" dirty="0" smtClean="0"/>
              <a:t>而在电路输出端可能产生</a:t>
            </a:r>
            <a:r>
              <a:rPr lang="zh-CN" altLang="en-US" dirty="0" smtClean="0">
                <a:solidFill>
                  <a:srgbClr val="FF0000"/>
                </a:solidFill>
              </a:rPr>
              <a:t>尖峰脉冲</a:t>
            </a:r>
            <a:r>
              <a:rPr lang="zh-CN" altLang="en-US" dirty="0" smtClean="0"/>
              <a:t>的现象</a:t>
            </a:r>
            <a:endParaRPr lang="en-US" altLang="zh-CN" dirty="0" smtClean="0"/>
          </a:p>
          <a:p>
            <a:pPr lvl="2"/>
            <a:r>
              <a:rPr lang="zh-CN" altLang="en-US" dirty="0"/>
              <a:t>尖峰</a:t>
            </a:r>
            <a:r>
              <a:rPr lang="zh-CN" altLang="en-US" dirty="0" smtClean="0"/>
              <a:t>脉冲，又称电压毛刺</a:t>
            </a:r>
            <a:endParaRPr lang="en-US" altLang="zh-CN" dirty="0" smtClean="0"/>
          </a:p>
        </p:txBody>
      </p:sp>
      <p:pic>
        <p:nvPicPr>
          <p:cNvPr id="5" name="Picture 5" descr="4-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82" y="1268760"/>
            <a:ext cx="4302348" cy="496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44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组合逻辑电路中的竞争</a:t>
            </a:r>
            <a:r>
              <a:rPr lang="en-US" altLang="zh-CN" dirty="0"/>
              <a:t>-</a:t>
            </a:r>
            <a:r>
              <a:rPr lang="zh-CN" altLang="en-US" dirty="0"/>
              <a:t>冒险现象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冒险现象及其成因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线</a:t>
            </a:r>
            <a:r>
              <a:rPr lang="en-US" altLang="zh-CN" dirty="0" smtClean="0"/>
              <a:t>-4</a:t>
            </a:r>
            <a:r>
              <a:rPr lang="zh-CN" altLang="en-US" dirty="0" smtClean="0"/>
              <a:t>线译码器中的竞争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</a:t>
            </a:r>
            <a:endParaRPr lang="en-US" altLang="zh-CN" dirty="0" smtClean="0"/>
          </a:p>
        </p:txBody>
      </p:sp>
      <p:pic>
        <p:nvPicPr>
          <p:cNvPr id="6" name="Picture 5" descr="4-4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369" y="692696"/>
            <a:ext cx="5591911" cy="588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3636276"/>
                <a:ext cx="44644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+mj-ea"/>
                    <a:ea typeface="+mj-ea"/>
                  </a:rPr>
                  <a:t>当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AB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从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10</a:t>
                </a:r>
                <a:r>
                  <a:rPr lang="en-US" altLang="zh-CN" sz="24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01</a:t>
                </a:r>
                <a:r>
                  <a:rPr lang="zh-CN" altLang="en-US" sz="24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时，</a:t>
                </a:r>
                <a:endParaRPr lang="en-US" altLang="zh-CN" sz="2400" dirty="0" smtClean="0">
                  <a:latin typeface="+mj-ea"/>
                  <a:ea typeface="+mj-ea"/>
                  <a:sym typeface="Wingdings" panose="05000000000000000000" pitchFamily="2" charset="2"/>
                </a:endParaRPr>
              </a:p>
              <a:p>
                <a:r>
                  <a:rPr lang="zh-CN" altLang="en-US" sz="24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在动态过程中可能出现</a:t>
                </a:r>
                <a:r>
                  <a:rPr lang="en-US" altLang="zh-CN" sz="24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00</a:t>
                </a:r>
                <a:r>
                  <a:rPr lang="zh-CN" altLang="en-US" sz="24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或</a:t>
                </a:r>
                <a:r>
                  <a:rPr lang="en-US" altLang="zh-CN" sz="24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11</a:t>
                </a:r>
                <a:r>
                  <a:rPr lang="zh-CN" altLang="en-US" sz="24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，</a:t>
                </a:r>
                <a:endParaRPr lang="en-US" altLang="zh-CN" sz="2400" dirty="0" smtClean="0">
                  <a:latin typeface="+mj-ea"/>
                  <a:ea typeface="+mj-ea"/>
                  <a:sym typeface="Wingdings" panose="05000000000000000000" pitchFamily="2" charset="2"/>
                </a:endParaRPr>
              </a:p>
              <a:p>
                <a:r>
                  <a:rPr lang="zh-CN" altLang="en-US" sz="24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+mj-ea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+mj-ea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和</a:t>
                </a:r>
                <a:r>
                  <a:rPr lang="en-US" altLang="zh-CN" sz="2400" dirty="0">
                    <a:latin typeface="+mj-ea"/>
                    <a:ea typeface="+mj-ea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+mj-ea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+mj-ea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输出端就可能产生尖峰脉冲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636276"/>
                <a:ext cx="4464496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2186" t="-3502" r="-683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71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组合逻辑电路中的竞争</a:t>
            </a:r>
            <a:r>
              <a:rPr lang="en-US" altLang="zh-CN" dirty="0"/>
              <a:t>-</a:t>
            </a:r>
            <a:r>
              <a:rPr lang="zh-CN" altLang="en-US" dirty="0"/>
              <a:t>冒险现象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569371"/>
          </a:xfrm>
        </p:spPr>
        <p:txBody>
          <a:bodyPr/>
          <a:lstStyle/>
          <a:p>
            <a:r>
              <a:rPr lang="zh-CN" altLang="en-US" dirty="0" smtClean="0"/>
              <a:t>*检查竞争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冒险现象的方法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若输入变量每次只有一个改变状态，则通过逻辑函数式判断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如果输出端门电路的两个输入信号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itchFamily="18" charset="2"/>
              </a:rPr>
              <a:t></a:t>
            </a:r>
            <a:r>
              <a:rPr lang="zh-CN" altLang="en-US" sz="2000" dirty="0">
                <a:sym typeface="Symbol" pitchFamily="18" charset="2"/>
              </a:rPr>
              <a:t>是输入变量</a:t>
            </a:r>
            <a:r>
              <a:rPr lang="en-US" altLang="zh-CN" sz="2000" dirty="0">
                <a:sym typeface="Symbol" pitchFamily="18" charset="2"/>
              </a:rPr>
              <a:t>A</a:t>
            </a:r>
            <a:r>
              <a:rPr lang="zh-CN" altLang="en-US" sz="2000" dirty="0">
                <a:sym typeface="Symbol" pitchFamily="18" charset="2"/>
              </a:rPr>
              <a:t>经过两个不同的传输途径而来，则当输入变量</a:t>
            </a:r>
            <a:r>
              <a:rPr lang="en-US" altLang="zh-CN" sz="2000" dirty="0">
                <a:sym typeface="Symbol" pitchFamily="18" charset="2"/>
              </a:rPr>
              <a:t>A</a:t>
            </a:r>
            <a:r>
              <a:rPr lang="zh-CN" altLang="en-US" sz="2000" dirty="0">
                <a:sym typeface="Symbol" pitchFamily="18" charset="2"/>
              </a:rPr>
              <a:t>的状态发生突变时输出端有可能产生尖峰脉冲</a:t>
            </a:r>
            <a:r>
              <a:rPr lang="zh-CN" altLang="en-US" sz="2000" dirty="0" smtClean="0">
                <a:sym typeface="Symbol" pitchFamily="18" charset="2"/>
              </a:rPr>
              <a:t>，故只要</a:t>
            </a:r>
            <a:r>
              <a:rPr lang="zh-CN" altLang="en-US" sz="2000" dirty="0" smtClean="0"/>
              <a:t>输出端的函数在一定条件下可以简化成</a:t>
            </a:r>
            <a:r>
              <a:rPr lang="en-US" altLang="zh-CN" sz="2000" dirty="0" smtClean="0"/>
              <a:t>Y=A+A’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Y=AA’</a:t>
            </a:r>
            <a:r>
              <a:rPr lang="zh-CN" altLang="en-US" sz="2000" dirty="0" smtClean="0"/>
              <a:t>，则可判定存在竞争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冒险现象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计算机辅助分析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实验检查电路的输出端</a:t>
            </a:r>
            <a:endParaRPr lang="en-US" altLang="zh-CN" sz="2400" dirty="0" smtClean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461" y="908720"/>
            <a:ext cx="46291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61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组合逻辑电路中的竞争</a:t>
            </a:r>
            <a:r>
              <a:rPr lang="en-US" altLang="zh-CN" dirty="0"/>
              <a:t>-</a:t>
            </a:r>
            <a:r>
              <a:rPr lang="zh-CN" altLang="en-US" dirty="0"/>
              <a:t>冒险现象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569371"/>
          </a:xfrm>
        </p:spPr>
        <p:txBody>
          <a:bodyPr/>
          <a:lstStyle/>
          <a:p>
            <a:r>
              <a:rPr lang="zh-CN" altLang="en-US" dirty="0"/>
              <a:t>*检查</a:t>
            </a:r>
            <a:r>
              <a:rPr lang="zh-CN" altLang="en-US" dirty="0" smtClean="0"/>
              <a:t>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判断下图两个电路中是否存在竞争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冒险现象。已知任何瞬时输入变量只可能有一个改变状态</a:t>
            </a:r>
            <a:endParaRPr lang="en-US" altLang="zh-CN" dirty="0" smtClean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" y="3284984"/>
            <a:ext cx="9090424" cy="210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39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组合逻辑电路中的竞争</a:t>
            </a:r>
            <a:r>
              <a:rPr lang="en-US" altLang="zh-CN" dirty="0"/>
              <a:t>-</a:t>
            </a:r>
            <a:r>
              <a:rPr lang="zh-CN" altLang="en-US" dirty="0"/>
              <a:t>冒险现象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484785"/>
            <a:ext cx="8712968" cy="1944216"/>
          </a:xfrm>
        </p:spPr>
        <p:txBody>
          <a:bodyPr/>
          <a:lstStyle/>
          <a:p>
            <a:r>
              <a:rPr lang="zh-CN" altLang="en-US" dirty="0"/>
              <a:t>*检查</a:t>
            </a:r>
            <a:r>
              <a:rPr lang="zh-CN" altLang="en-US" dirty="0" smtClean="0"/>
              <a:t>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(a)</a:t>
            </a:r>
            <a:endParaRPr lang="en-US" altLang="zh-CN" dirty="0" smtClean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56" y="3521321"/>
            <a:ext cx="44958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88035" y="2564904"/>
                <a:ext cx="6323013" cy="1017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:r>
                  <a:rPr lang="zh-CN" altLang="en-US" sz="2800" dirty="0">
                    <a:latin typeface="+mj-ea"/>
                    <a:ea typeface="+mj-ea"/>
                    <a:sym typeface="Wingdings" panose="05000000000000000000" pitchFamily="2" charset="2"/>
                  </a:rPr>
                  <a:t>输出的逻辑函数式可写为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𝐴𝐵</m:t>
                    </m:r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+mj-ea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  <a:ea typeface="+mj-ea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endParaRPr lang="en-US" altLang="zh-CN" sz="2800" dirty="0">
                  <a:latin typeface="+mj-ea"/>
                  <a:ea typeface="+mj-ea"/>
                </a:endParaRPr>
              </a:p>
              <a:p>
                <a:endParaRPr lang="zh-CN" altLang="en-US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035" y="2564904"/>
                <a:ext cx="6323013" cy="1017715"/>
              </a:xfrm>
              <a:prstGeom prst="rect">
                <a:avLst/>
              </a:prstGeom>
              <a:blipFill rotWithShape="1">
                <a:blip r:embed="rId3"/>
                <a:stretch>
                  <a:fillRect l="-1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88034" y="3073761"/>
                <a:ext cx="5890202" cy="1017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:r>
                  <a:rPr lang="zh-CN" altLang="en-US" sz="28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当</a:t>
                </a:r>
                <a:r>
                  <a:rPr lang="en-US" altLang="zh-CN" sz="28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B=C=1</a:t>
                </a:r>
                <a:r>
                  <a:rPr lang="zh-CN" altLang="en-US" sz="28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时，上式将成为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+mj-ea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  <a:ea typeface="+mj-ea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800" dirty="0">
                  <a:latin typeface="+mj-ea"/>
                  <a:ea typeface="+mj-ea"/>
                </a:endParaRPr>
              </a:p>
              <a:p>
                <a:endParaRPr lang="zh-CN" altLang="en-US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034" y="3073761"/>
                <a:ext cx="5890202" cy="1017715"/>
              </a:xfrm>
              <a:prstGeom prst="rect">
                <a:avLst/>
              </a:prstGeom>
              <a:blipFill rotWithShape="1">
                <a:blip r:embed="rId4"/>
                <a:stretch>
                  <a:fillRect l="-2068" t="-5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938956" y="4041089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所以存在竞争</a:t>
            </a:r>
            <a:r>
              <a:rPr lang="en-US" altLang="zh-CN" sz="2800" dirty="0" smtClean="0">
                <a:latin typeface="+mj-ea"/>
                <a:ea typeface="+mj-ea"/>
              </a:rPr>
              <a:t>-</a:t>
            </a:r>
            <a:r>
              <a:rPr lang="zh-CN" altLang="en-US" sz="2800" dirty="0" smtClean="0">
                <a:latin typeface="+mj-ea"/>
                <a:ea typeface="+mj-ea"/>
              </a:rPr>
              <a:t>冒险现象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898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6" y="3230747"/>
            <a:ext cx="46577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组合逻辑电路中的竞争</a:t>
            </a:r>
            <a:r>
              <a:rPr lang="en-US" altLang="zh-CN" dirty="0"/>
              <a:t>-</a:t>
            </a:r>
            <a:r>
              <a:rPr lang="zh-CN" altLang="en-US" dirty="0"/>
              <a:t>冒险现象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484785"/>
            <a:ext cx="8712968" cy="1944216"/>
          </a:xfrm>
        </p:spPr>
        <p:txBody>
          <a:bodyPr/>
          <a:lstStyle/>
          <a:p>
            <a:r>
              <a:rPr lang="zh-CN" altLang="en-US" dirty="0"/>
              <a:t>*检查</a:t>
            </a:r>
            <a:r>
              <a:rPr lang="zh-CN" altLang="en-US" dirty="0" smtClean="0"/>
              <a:t>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(b)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7704" y="2649159"/>
                <a:ext cx="66003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:r>
                  <a:rPr lang="zh-CN" altLang="en-US" sz="28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输出的逻辑函数式可写为</a:t>
                </a:r>
                <a:endParaRPr lang="en-US" altLang="zh-CN" sz="2800" dirty="0" smtClean="0">
                  <a:latin typeface="+mj-ea"/>
                  <a:ea typeface="+mj-ea"/>
                  <a:sym typeface="Wingdings" panose="05000000000000000000" pitchFamily="2" charset="2"/>
                </a:endParaRPr>
              </a:p>
              <a:p>
                <a:pPr marL="0" lvl="2" algn="ctr"/>
                <a:r>
                  <a:rPr lang="zh-CN" altLang="en-US" sz="28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=(</m:t>
                    </m:r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zh-CN" sz="2800" b="0" i="1" smtClean="0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altLang="zh-CN" sz="2800" b="0" i="1" smtClean="0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)</m:t>
                    </m:r>
                    <m:r>
                      <a:rPr lang="en-US" altLang="zh-CN" sz="2800" i="1" smtClean="0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∙</m:t>
                    </m:r>
                    <m:r>
                      <a:rPr lang="en-US" altLang="zh-CN" sz="2800" b="0" i="1" smtClean="0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/>
                            <a:ea typeface="+mj-ea"/>
                            <a:sym typeface="Wingdings" panose="05000000000000000000" pitchFamily="2" charset="2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+mj-ea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altLang="zh-CN" sz="2800" b="0" i="1" smtClean="0">
                        <a:latin typeface="Cambria Math"/>
                        <a:ea typeface="+mj-ea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CN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649159"/>
                <a:ext cx="6600389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939" t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88877" y="3624510"/>
                <a:ext cx="4264309" cy="1418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:r>
                  <a:rPr lang="zh-CN" altLang="en-US" sz="28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当</a:t>
                </a:r>
                <a:r>
                  <a:rPr lang="en-US" altLang="zh-CN" sz="28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A=C=0</a:t>
                </a:r>
                <a:r>
                  <a:rPr lang="zh-CN" altLang="en-US" sz="280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时，上式将成为 </a:t>
                </a:r>
                <a:endParaRPr lang="en-US" altLang="zh-CN" sz="2800" i="1" dirty="0" smtClean="0">
                  <a:latin typeface="+mj-ea"/>
                  <a:ea typeface="+mj-ea"/>
                  <a:sym typeface="Wingdings" panose="05000000000000000000" pitchFamily="2" charset="2"/>
                </a:endParaRP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  <a:ea typeface="+mj-ea"/>
                          <a:sym typeface="Wingdings" panose="05000000000000000000" pitchFamily="2" charset="2"/>
                        </a:rPr>
                        <m:t>𝑌</m:t>
                      </m:r>
                      <m:r>
                        <a:rPr lang="en-US" altLang="zh-CN" sz="2800" i="1">
                          <a:latin typeface="Cambria Math"/>
                          <a:ea typeface="+mj-ea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+mj-ea"/>
                          <a:sym typeface="Wingdings" panose="05000000000000000000" pitchFamily="2" charset="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  <a:sym typeface="Wingdings" panose="05000000000000000000" pitchFamily="2" charset="2"/>
                        </a:rPr>
                        <m:t>∙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+mj-ea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+mj-ea"/>
                              <a:sym typeface="Wingdings" panose="05000000000000000000" pitchFamily="2" charset="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  <a:ea typeface="+mj-ea"/>
                              <a:sym typeface="Wingdings" panose="05000000000000000000" pitchFamily="2" charset="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latin typeface="+mj-ea"/>
                  <a:ea typeface="+mj-ea"/>
                </a:endParaRPr>
              </a:p>
              <a:p>
                <a:endParaRPr lang="zh-CN" altLang="en-US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77" y="3624510"/>
                <a:ext cx="4264309" cy="1418658"/>
              </a:xfrm>
              <a:prstGeom prst="rect">
                <a:avLst/>
              </a:prstGeom>
              <a:blipFill rotWithShape="1">
                <a:blip r:embed="rId5"/>
                <a:stretch>
                  <a:fillRect l="-3004" t="-4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639021" y="4781558"/>
            <a:ext cx="4246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所以</a:t>
            </a:r>
            <a:r>
              <a:rPr lang="zh-CN" altLang="en-US" sz="2800" dirty="0">
                <a:latin typeface="+mj-ea"/>
                <a:ea typeface="+mj-ea"/>
              </a:rPr>
              <a:t>也</a:t>
            </a:r>
            <a:r>
              <a:rPr lang="zh-CN" altLang="en-US" sz="2800" dirty="0" smtClean="0">
                <a:latin typeface="+mj-ea"/>
                <a:ea typeface="+mj-ea"/>
              </a:rPr>
              <a:t>存在竞争</a:t>
            </a:r>
            <a:r>
              <a:rPr lang="en-US" altLang="zh-CN" sz="2800" dirty="0" smtClean="0">
                <a:latin typeface="+mj-ea"/>
                <a:ea typeface="+mj-ea"/>
              </a:rPr>
              <a:t>-</a:t>
            </a:r>
            <a:r>
              <a:rPr lang="zh-CN" altLang="en-US" sz="2800" dirty="0" smtClean="0">
                <a:latin typeface="+mj-ea"/>
                <a:ea typeface="+mj-ea"/>
              </a:rPr>
              <a:t>冒险现象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53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/>
          </a:p>
          <a:p>
            <a:r>
              <a:rPr lang="zh-CN" altLang="en-US" b="1" dirty="0" smtClean="0"/>
              <a:t>组合逻辑电路</a:t>
            </a:r>
            <a:r>
              <a:rPr lang="zh-CN" altLang="en-US" b="1" dirty="0"/>
              <a:t>的</a:t>
            </a:r>
            <a:r>
              <a:rPr lang="zh-CN" altLang="en-US" b="1" dirty="0" smtClean="0"/>
              <a:t>分析方法和设计方法</a:t>
            </a:r>
            <a:endParaRPr lang="en-US" altLang="zh-CN" b="1" dirty="0" smtClean="0"/>
          </a:p>
          <a:p>
            <a:r>
              <a:rPr lang="zh-CN" altLang="en-US" dirty="0" smtClean="0"/>
              <a:t>若干常用的组合逻辑电路</a:t>
            </a:r>
            <a:endParaRPr lang="en-US" altLang="zh-CN" dirty="0" smtClean="0"/>
          </a:p>
          <a:p>
            <a:r>
              <a:rPr lang="zh-CN" altLang="en-US" dirty="0"/>
              <a:t>组合逻辑电路</a:t>
            </a:r>
            <a:r>
              <a:rPr lang="zh-CN" altLang="en-US" dirty="0" smtClean="0"/>
              <a:t>中的竞争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05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组合逻辑电路中的竞争</a:t>
            </a:r>
            <a:r>
              <a:rPr lang="en-US" altLang="zh-CN" dirty="0"/>
              <a:t>-</a:t>
            </a:r>
            <a:r>
              <a:rPr lang="zh-CN" altLang="en-US" dirty="0"/>
              <a:t>冒险现象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76610" y="1356139"/>
            <a:ext cx="8892480" cy="4569371"/>
          </a:xfrm>
        </p:spPr>
        <p:txBody>
          <a:bodyPr/>
          <a:lstStyle/>
          <a:p>
            <a:r>
              <a:rPr lang="zh-CN" altLang="en-US" dirty="0"/>
              <a:t>消除</a:t>
            </a:r>
            <a:r>
              <a:rPr lang="zh-CN" altLang="en-US" dirty="0" smtClean="0"/>
              <a:t>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接入滤波电容</a:t>
            </a:r>
            <a:endParaRPr lang="en-US" altLang="zh-CN" dirty="0" smtClean="0"/>
          </a:p>
          <a:p>
            <a:pPr lvl="2"/>
            <a:r>
              <a:rPr lang="zh-CN" altLang="en-US" dirty="0"/>
              <a:t>尖峰脉冲很窄，用很小的电容就可将尖峰削弱到 </a:t>
            </a:r>
            <a:r>
              <a:rPr lang="en-US" altLang="zh-CN" dirty="0"/>
              <a:t>V</a:t>
            </a:r>
            <a:r>
              <a:rPr lang="en-US" altLang="zh-CN" sz="1600" baseline="-25000" dirty="0"/>
              <a:t>TH</a:t>
            </a:r>
            <a:r>
              <a:rPr lang="en-US" altLang="zh-CN" dirty="0"/>
              <a:t> </a:t>
            </a:r>
            <a:r>
              <a:rPr lang="zh-CN" altLang="en-US" dirty="0"/>
              <a:t>以下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40" name="Group 3"/>
          <p:cNvGrpSpPr>
            <a:grpSpLocks/>
          </p:cNvGrpSpPr>
          <p:nvPr/>
        </p:nvGrpSpPr>
        <p:grpSpPr bwMode="auto">
          <a:xfrm>
            <a:off x="415621" y="3045735"/>
            <a:ext cx="4510088" cy="1590676"/>
            <a:chOff x="441" y="1887"/>
            <a:chExt cx="3109" cy="1002"/>
          </a:xfrm>
        </p:grpSpPr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1101" y="2000"/>
              <a:ext cx="1077" cy="800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690" y="2154"/>
              <a:ext cx="4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Line 6"/>
            <p:cNvSpPr>
              <a:spLocks noChangeShapeType="1"/>
            </p:cNvSpPr>
            <p:nvPr/>
          </p:nvSpPr>
          <p:spPr bwMode="auto">
            <a:xfrm>
              <a:off x="689" y="2311"/>
              <a:ext cx="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>
              <a:off x="689" y="2678"/>
              <a:ext cx="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 rot="-5400000">
              <a:off x="725" y="2326"/>
              <a:ext cx="340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 eaLnBrk="1" hangingPunct="1"/>
              <a:r>
                <a:rPr lang="en-US" altLang="zh-CN">
                  <a:ea typeface="宋体" pitchFamily="2" charset="-122"/>
                </a:rPr>
                <a:t>…</a:t>
              </a:r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181" y="2389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2515" y="2333"/>
              <a:ext cx="322" cy="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3093" y="2389"/>
              <a:ext cx="0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2993" y="2566"/>
              <a:ext cx="2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2993" y="2644"/>
              <a:ext cx="2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3093" y="2644"/>
              <a:ext cx="0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2993" y="2889"/>
              <a:ext cx="21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1074" y="2228"/>
              <a:ext cx="11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 eaLnBrk="1" hangingPunct="1"/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组合电路</a:t>
              </a:r>
            </a:p>
          </p:txBody>
        </p:sp>
        <p:sp>
          <p:nvSpPr>
            <p:cNvPr id="54" name="Oval 17"/>
            <p:cNvSpPr>
              <a:spLocks noChangeArrowheads="1"/>
            </p:cNvSpPr>
            <p:nvPr/>
          </p:nvSpPr>
          <p:spPr bwMode="auto">
            <a:xfrm>
              <a:off x="2366" y="2364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Oval 18"/>
            <p:cNvSpPr>
              <a:spLocks noChangeArrowheads="1"/>
            </p:cNvSpPr>
            <p:nvPr/>
          </p:nvSpPr>
          <p:spPr bwMode="auto">
            <a:xfrm>
              <a:off x="3068" y="2364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441" y="1887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 eaLnBrk="1" hangingPunct="1"/>
              <a:r>
                <a:rPr lang="en-US" altLang="zh-CN" i="1">
                  <a:ea typeface="宋体" pitchFamily="2" charset="-122"/>
                </a:rPr>
                <a:t>x</a:t>
              </a:r>
              <a:r>
                <a:rPr lang="en-US" altLang="zh-CN" baseline="-25000"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441" y="2077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 eaLnBrk="1" hangingPunct="1"/>
              <a:r>
                <a:rPr lang="en-US" altLang="zh-CN" i="1">
                  <a:ea typeface="宋体" pitchFamily="2" charset="-122"/>
                </a:rPr>
                <a:t>x</a:t>
              </a:r>
              <a:r>
                <a:rPr lang="en-US" altLang="zh-CN" baseline="-25000">
                  <a:ea typeface="宋体" pitchFamily="2" charset="-122"/>
                </a:rPr>
                <a:t>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441" y="2476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 eaLnBrk="1" hangingPunct="1"/>
              <a:r>
                <a:rPr lang="en-US" altLang="zh-CN" i="1">
                  <a:ea typeface="宋体" pitchFamily="2" charset="-122"/>
                </a:rPr>
                <a:t>x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9" name="Text Box 22"/>
            <p:cNvSpPr txBox="1">
              <a:spLocks noChangeArrowheads="1"/>
            </p:cNvSpPr>
            <p:nvPr/>
          </p:nvSpPr>
          <p:spPr bwMode="auto">
            <a:xfrm>
              <a:off x="3221" y="2110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 eaLnBrk="1" hangingPunct="1"/>
              <a:r>
                <a:rPr lang="en-US" altLang="zh-CN" i="1">
                  <a:ea typeface="宋体" pitchFamily="2" charset="-122"/>
                </a:rPr>
                <a:t>F'</a:t>
              </a:r>
            </a:p>
          </p:txBody>
        </p:sp>
        <p:sp>
          <p:nvSpPr>
            <p:cNvPr id="60" name="Rectangle 23"/>
            <p:cNvSpPr>
              <a:spLocks noChangeArrowheads="1"/>
            </p:cNvSpPr>
            <p:nvPr/>
          </p:nvSpPr>
          <p:spPr bwMode="auto">
            <a:xfrm>
              <a:off x="2287" y="2099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 eaLnBrk="1" hangingPunct="1"/>
              <a:r>
                <a:rPr lang="en-US" altLang="zh-CN" i="1">
                  <a:ea typeface="宋体" pitchFamily="2" charset="-122"/>
                </a:rPr>
                <a:t>F</a:t>
              </a: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2745" y="2476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 eaLnBrk="1" hangingPunct="1"/>
              <a:r>
                <a:rPr lang="en-US" altLang="zh-CN" i="1">
                  <a:ea typeface="宋体" pitchFamily="2" charset="-122"/>
                </a:rPr>
                <a:t>C</a:t>
              </a:r>
            </a:p>
          </p:txBody>
        </p:sp>
        <p:sp>
          <p:nvSpPr>
            <p:cNvPr id="62" name="Rectangle 25"/>
            <p:cNvSpPr>
              <a:spLocks noChangeArrowheads="1"/>
            </p:cNvSpPr>
            <p:nvPr/>
          </p:nvSpPr>
          <p:spPr bwMode="auto">
            <a:xfrm>
              <a:off x="2566" y="2066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 eaLnBrk="1" hangingPunct="1"/>
              <a:r>
                <a:rPr lang="en-US" altLang="zh-CN" i="1">
                  <a:ea typeface="宋体" pitchFamily="2" charset="-122"/>
                </a:rPr>
                <a:t>R</a:t>
              </a:r>
            </a:p>
          </p:txBody>
        </p:sp>
      </p:grpSp>
      <p:grpSp>
        <p:nvGrpSpPr>
          <p:cNvPr id="75" name="Group 26"/>
          <p:cNvGrpSpPr>
            <a:grpSpLocks/>
          </p:cNvGrpSpPr>
          <p:nvPr/>
        </p:nvGrpSpPr>
        <p:grpSpPr bwMode="auto">
          <a:xfrm>
            <a:off x="5538901" y="2830437"/>
            <a:ext cx="3087689" cy="1669449"/>
            <a:chOff x="3398" y="1543"/>
            <a:chExt cx="1945" cy="1015"/>
          </a:xfrm>
        </p:grpSpPr>
        <p:sp>
          <p:nvSpPr>
            <p:cNvPr id="76" name="Line 27"/>
            <p:cNvSpPr>
              <a:spLocks noChangeShapeType="1"/>
            </p:cNvSpPr>
            <p:nvPr/>
          </p:nvSpPr>
          <p:spPr bwMode="auto">
            <a:xfrm>
              <a:off x="3645" y="2453"/>
              <a:ext cx="154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 flipV="1">
              <a:off x="3645" y="1620"/>
              <a:ext cx="0" cy="8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29"/>
            <p:cNvSpPr>
              <a:spLocks/>
            </p:cNvSpPr>
            <p:nvPr/>
          </p:nvSpPr>
          <p:spPr bwMode="auto">
            <a:xfrm>
              <a:off x="3645" y="2098"/>
              <a:ext cx="1411" cy="300"/>
            </a:xfrm>
            <a:custGeom>
              <a:avLst/>
              <a:gdLst>
                <a:gd name="T0" fmla="*/ 0 w 1411"/>
                <a:gd name="T1" fmla="*/ 278 h 300"/>
                <a:gd name="T2" fmla="*/ 311 w 1411"/>
                <a:gd name="T3" fmla="*/ 278 h 300"/>
                <a:gd name="T4" fmla="*/ 311 w 1411"/>
                <a:gd name="T5" fmla="*/ 0 h 300"/>
                <a:gd name="T6" fmla="*/ 911 w 1411"/>
                <a:gd name="T7" fmla="*/ 0 h 300"/>
                <a:gd name="T8" fmla="*/ 911 w 1411"/>
                <a:gd name="T9" fmla="*/ 300 h 300"/>
                <a:gd name="T10" fmla="*/ 1089 w 1411"/>
                <a:gd name="T11" fmla="*/ 300 h 300"/>
                <a:gd name="T12" fmla="*/ 1089 w 1411"/>
                <a:gd name="T13" fmla="*/ 11 h 300"/>
                <a:gd name="T14" fmla="*/ 1411 w 1411"/>
                <a:gd name="T15" fmla="*/ 11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11" h="300">
                  <a:moveTo>
                    <a:pt x="0" y="278"/>
                  </a:moveTo>
                  <a:lnTo>
                    <a:pt x="311" y="278"/>
                  </a:lnTo>
                  <a:lnTo>
                    <a:pt x="311" y="0"/>
                  </a:lnTo>
                  <a:lnTo>
                    <a:pt x="911" y="0"/>
                  </a:lnTo>
                  <a:lnTo>
                    <a:pt x="911" y="300"/>
                  </a:lnTo>
                  <a:lnTo>
                    <a:pt x="1089" y="300"/>
                  </a:lnTo>
                  <a:lnTo>
                    <a:pt x="1089" y="11"/>
                  </a:lnTo>
                  <a:lnTo>
                    <a:pt x="1411" y="11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3398" y="154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 eaLnBrk="1" hangingPunct="1"/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  <p:sp>
          <p:nvSpPr>
            <p:cNvPr id="80" name="Rectangle 31"/>
            <p:cNvSpPr>
              <a:spLocks noChangeArrowheads="1"/>
            </p:cNvSpPr>
            <p:nvPr/>
          </p:nvSpPr>
          <p:spPr bwMode="auto">
            <a:xfrm>
              <a:off x="5165" y="2231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 eaLnBrk="1" hangingPunct="1"/>
              <a:r>
                <a:rPr lang="en-US" altLang="zh-CN" i="1">
                  <a:ea typeface="宋体" pitchFamily="2" charset="-122"/>
                </a:rPr>
                <a:t>t</a:t>
              </a:r>
            </a:p>
          </p:txBody>
        </p:sp>
      </p:grpSp>
      <p:grpSp>
        <p:nvGrpSpPr>
          <p:cNvPr id="81" name="Group 35"/>
          <p:cNvGrpSpPr>
            <a:grpSpLocks/>
          </p:cNvGrpSpPr>
          <p:nvPr/>
        </p:nvGrpSpPr>
        <p:grpSpPr bwMode="auto">
          <a:xfrm>
            <a:off x="5403169" y="4410501"/>
            <a:ext cx="3259139" cy="1691828"/>
            <a:chOff x="3312" y="2736"/>
            <a:chExt cx="2053" cy="1022"/>
          </a:xfrm>
        </p:grpSpPr>
        <p:sp>
          <p:nvSpPr>
            <p:cNvPr id="82" name="Line 36"/>
            <p:cNvSpPr>
              <a:spLocks noChangeShapeType="1"/>
            </p:cNvSpPr>
            <p:nvPr/>
          </p:nvSpPr>
          <p:spPr bwMode="auto">
            <a:xfrm>
              <a:off x="3645" y="3643"/>
              <a:ext cx="1567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Line 37"/>
            <p:cNvSpPr>
              <a:spLocks noChangeShapeType="1"/>
            </p:cNvSpPr>
            <p:nvPr/>
          </p:nvSpPr>
          <p:spPr bwMode="auto">
            <a:xfrm flipV="1">
              <a:off x="3645" y="2810"/>
              <a:ext cx="0" cy="8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38"/>
            <p:cNvSpPr>
              <a:spLocks/>
            </p:cNvSpPr>
            <p:nvPr/>
          </p:nvSpPr>
          <p:spPr bwMode="auto">
            <a:xfrm>
              <a:off x="3645" y="3216"/>
              <a:ext cx="1533" cy="371"/>
            </a:xfrm>
            <a:custGeom>
              <a:avLst/>
              <a:gdLst>
                <a:gd name="T0" fmla="*/ 0 w 1533"/>
                <a:gd name="T1" fmla="*/ 371 h 371"/>
                <a:gd name="T2" fmla="*/ 141 w 1533"/>
                <a:gd name="T3" fmla="*/ 354 h 371"/>
                <a:gd name="T4" fmla="*/ 233 w 1533"/>
                <a:gd name="T5" fmla="*/ 326 h 371"/>
                <a:gd name="T6" fmla="*/ 267 w 1533"/>
                <a:gd name="T7" fmla="*/ 264 h 371"/>
                <a:gd name="T8" fmla="*/ 291 w 1533"/>
                <a:gd name="T9" fmla="*/ 192 h 371"/>
                <a:gd name="T10" fmla="*/ 315 w 1533"/>
                <a:gd name="T11" fmla="*/ 114 h 371"/>
                <a:gd name="T12" fmla="*/ 344 w 1533"/>
                <a:gd name="T13" fmla="*/ 60 h 371"/>
                <a:gd name="T14" fmla="*/ 387 w 1533"/>
                <a:gd name="T15" fmla="*/ 30 h 371"/>
                <a:gd name="T16" fmla="*/ 478 w 1533"/>
                <a:gd name="T17" fmla="*/ 15 h 371"/>
                <a:gd name="T18" fmla="*/ 573 w 1533"/>
                <a:gd name="T19" fmla="*/ 6 h 371"/>
                <a:gd name="T20" fmla="*/ 678 w 1533"/>
                <a:gd name="T21" fmla="*/ 4 h 371"/>
                <a:gd name="T22" fmla="*/ 822 w 1533"/>
                <a:gd name="T23" fmla="*/ 4 h 371"/>
                <a:gd name="T24" fmla="*/ 922 w 1533"/>
                <a:gd name="T25" fmla="*/ 26 h 371"/>
                <a:gd name="T26" fmla="*/ 1000 w 1533"/>
                <a:gd name="T27" fmla="*/ 137 h 371"/>
                <a:gd name="T28" fmla="*/ 1089 w 1533"/>
                <a:gd name="T29" fmla="*/ 37 h 371"/>
                <a:gd name="T30" fmla="*/ 1089 w 1533"/>
                <a:gd name="T31" fmla="*/ 37 h 371"/>
                <a:gd name="T32" fmla="*/ 1173 w 1533"/>
                <a:gd name="T33" fmla="*/ 12 h 371"/>
                <a:gd name="T34" fmla="*/ 1263 w 1533"/>
                <a:gd name="T35" fmla="*/ 0 h 371"/>
                <a:gd name="T36" fmla="*/ 1347 w 1533"/>
                <a:gd name="T37" fmla="*/ 6 h 371"/>
                <a:gd name="T38" fmla="*/ 1437 w 1533"/>
                <a:gd name="T39" fmla="*/ 0 h 371"/>
                <a:gd name="T40" fmla="*/ 1533 w 1533"/>
                <a:gd name="T41" fmla="*/ 15 h 3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533" h="371">
                  <a:moveTo>
                    <a:pt x="0" y="371"/>
                  </a:moveTo>
                  <a:lnTo>
                    <a:pt x="141" y="354"/>
                  </a:lnTo>
                  <a:lnTo>
                    <a:pt x="233" y="326"/>
                  </a:lnTo>
                  <a:lnTo>
                    <a:pt x="267" y="264"/>
                  </a:lnTo>
                  <a:lnTo>
                    <a:pt x="291" y="192"/>
                  </a:lnTo>
                  <a:lnTo>
                    <a:pt x="315" y="114"/>
                  </a:lnTo>
                  <a:lnTo>
                    <a:pt x="344" y="60"/>
                  </a:lnTo>
                  <a:lnTo>
                    <a:pt x="387" y="30"/>
                  </a:lnTo>
                  <a:lnTo>
                    <a:pt x="478" y="15"/>
                  </a:lnTo>
                  <a:lnTo>
                    <a:pt x="573" y="6"/>
                  </a:lnTo>
                  <a:lnTo>
                    <a:pt x="678" y="4"/>
                  </a:lnTo>
                  <a:lnTo>
                    <a:pt x="822" y="4"/>
                  </a:lnTo>
                  <a:lnTo>
                    <a:pt x="922" y="26"/>
                  </a:lnTo>
                  <a:lnTo>
                    <a:pt x="1000" y="137"/>
                  </a:lnTo>
                  <a:lnTo>
                    <a:pt x="1089" y="37"/>
                  </a:lnTo>
                  <a:lnTo>
                    <a:pt x="1173" y="12"/>
                  </a:lnTo>
                  <a:lnTo>
                    <a:pt x="1263" y="0"/>
                  </a:lnTo>
                  <a:lnTo>
                    <a:pt x="1347" y="6"/>
                  </a:lnTo>
                  <a:lnTo>
                    <a:pt x="1437" y="0"/>
                  </a:lnTo>
                  <a:lnTo>
                    <a:pt x="1533" y="15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Text Box 39"/>
            <p:cNvSpPr txBox="1">
              <a:spLocks noChangeArrowheads="1"/>
            </p:cNvSpPr>
            <p:nvPr/>
          </p:nvSpPr>
          <p:spPr bwMode="auto">
            <a:xfrm>
              <a:off x="3312" y="2736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 eaLnBrk="1" hangingPunct="1"/>
              <a:r>
                <a:rPr lang="en-US" altLang="zh-CN">
                  <a:ea typeface="宋体" pitchFamily="2" charset="-122"/>
                </a:rPr>
                <a:t>F’</a:t>
              </a:r>
            </a:p>
          </p:txBody>
        </p:sp>
        <p:sp>
          <p:nvSpPr>
            <p:cNvPr id="86" name="Rectangle 40"/>
            <p:cNvSpPr>
              <a:spLocks noChangeArrowheads="1"/>
            </p:cNvSpPr>
            <p:nvPr/>
          </p:nvSpPr>
          <p:spPr bwMode="auto">
            <a:xfrm>
              <a:off x="5187" y="3431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 eaLnBrk="1" hangingPunct="1"/>
              <a:r>
                <a:rPr lang="en-US" altLang="zh-CN" i="1">
                  <a:ea typeface="宋体" pitchFamily="2" charset="-122"/>
                </a:rPr>
                <a:t>t</a:t>
              </a:r>
            </a:p>
          </p:txBody>
        </p:sp>
      </p:grpSp>
      <p:grpSp>
        <p:nvGrpSpPr>
          <p:cNvPr id="87" name="Group 32"/>
          <p:cNvGrpSpPr>
            <a:grpSpLocks/>
          </p:cNvGrpSpPr>
          <p:nvPr/>
        </p:nvGrpSpPr>
        <p:grpSpPr bwMode="auto">
          <a:xfrm>
            <a:off x="7349734" y="3718835"/>
            <a:ext cx="318610" cy="2193121"/>
            <a:chOff x="4557" y="2099"/>
            <a:chExt cx="178" cy="1566"/>
          </a:xfrm>
        </p:grpSpPr>
        <p:sp>
          <p:nvSpPr>
            <p:cNvPr id="88" name="Line 33"/>
            <p:cNvSpPr>
              <a:spLocks noChangeShapeType="1"/>
            </p:cNvSpPr>
            <p:nvPr/>
          </p:nvSpPr>
          <p:spPr bwMode="auto">
            <a:xfrm>
              <a:off x="4557" y="2099"/>
              <a:ext cx="0" cy="155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Line 34"/>
            <p:cNvSpPr>
              <a:spLocks noChangeShapeType="1"/>
            </p:cNvSpPr>
            <p:nvPr/>
          </p:nvSpPr>
          <p:spPr bwMode="auto">
            <a:xfrm>
              <a:off x="4735" y="2110"/>
              <a:ext cx="0" cy="155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0" name="Text Box 41"/>
          <p:cNvSpPr txBox="1">
            <a:spLocks noChangeArrowheads="1"/>
          </p:cNvSpPr>
          <p:nvPr/>
        </p:nvSpPr>
        <p:spPr bwMode="auto">
          <a:xfrm>
            <a:off x="251520" y="4865981"/>
            <a:ext cx="4835525" cy="109478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latin typeface="+mj-ea"/>
                <a:ea typeface="+mj-ea"/>
              </a:rPr>
              <a:t>使用此方法时要适当选择时间常数</a:t>
            </a:r>
            <a:r>
              <a:rPr lang="en-US" altLang="zh-CN" sz="2000" dirty="0">
                <a:latin typeface="+mj-ea"/>
                <a:ea typeface="+mj-ea"/>
              </a:rPr>
              <a:t>(</a:t>
            </a:r>
            <a:r>
              <a:rPr lang="en-US" altLang="zh-CN" sz="2000" dirty="0">
                <a:latin typeface="+mj-ea"/>
                <a:ea typeface="+mj-ea"/>
                <a:sym typeface="Symbol" pitchFamily="18" charset="2"/>
              </a:rPr>
              <a:t>=</a:t>
            </a:r>
            <a:r>
              <a:rPr lang="en-US" altLang="zh-CN" sz="2000" i="1" dirty="0">
                <a:latin typeface="+mj-ea"/>
                <a:ea typeface="+mj-ea"/>
                <a:sym typeface="Symbol" pitchFamily="18" charset="2"/>
              </a:rPr>
              <a:t>RC</a:t>
            </a:r>
            <a:r>
              <a:rPr lang="en-US" altLang="zh-CN" sz="2000" dirty="0">
                <a:latin typeface="+mj-ea"/>
                <a:ea typeface="+mj-ea"/>
                <a:sym typeface="Symbol" pitchFamily="18" charset="2"/>
              </a:rPr>
              <a:t>)</a:t>
            </a:r>
            <a:r>
              <a:rPr lang="zh-CN" altLang="en-US" sz="2000" dirty="0">
                <a:latin typeface="+mj-ea"/>
                <a:ea typeface="+mj-ea"/>
                <a:sym typeface="Symbol" pitchFamily="18" charset="2"/>
              </a:rPr>
              <a:t>，</a:t>
            </a:r>
            <a:r>
              <a:rPr lang="zh-CN" altLang="zh-CN" sz="2000" dirty="0">
                <a:latin typeface="+mj-ea"/>
                <a:ea typeface="+mj-ea"/>
                <a:sym typeface="Symbol" pitchFamily="18" charset="2"/>
              </a:rPr>
              <a:t>要求</a:t>
            </a:r>
            <a:r>
              <a:rPr lang="zh-CN" altLang="en-US" sz="2000" dirty="0">
                <a:latin typeface="+mj-ea"/>
                <a:ea typeface="+mj-ea"/>
                <a:sym typeface="Symbol" pitchFamily="18" charset="2"/>
              </a:rPr>
              <a:t></a:t>
            </a:r>
            <a:r>
              <a:rPr lang="zh-CN" altLang="zh-CN" sz="2000" dirty="0">
                <a:latin typeface="+mj-ea"/>
                <a:ea typeface="+mj-ea"/>
                <a:sym typeface="Symbol" pitchFamily="18" charset="2"/>
              </a:rPr>
              <a:t>足够大，以便“削平”尖脉冲；但</a:t>
            </a:r>
            <a:r>
              <a:rPr lang="zh-CN" altLang="en-US" sz="2000" dirty="0">
                <a:latin typeface="+mj-ea"/>
                <a:ea typeface="+mj-ea"/>
                <a:sym typeface="Symbol" pitchFamily="18" charset="2"/>
              </a:rPr>
              <a:t>又</a:t>
            </a:r>
            <a:r>
              <a:rPr lang="zh-CN" altLang="zh-CN" sz="2000" dirty="0">
                <a:latin typeface="+mj-ea"/>
                <a:ea typeface="+mj-ea"/>
                <a:sym typeface="Symbol" pitchFamily="18" charset="2"/>
              </a:rPr>
              <a:t>不能太大，以免使正常的输出发生畸变。</a:t>
            </a:r>
            <a:endParaRPr lang="zh-CN" altLang="en-US" sz="2000" dirty="0">
              <a:latin typeface="+mj-ea"/>
              <a:ea typeface="+mj-ea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452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-4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44824"/>
            <a:ext cx="4673077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组合逻辑电路中的竞争</a:t>
            </a:r>
            <a:r>
              <a:rPr lang="en-US" altLang="zh-CN" dirty="0"/>
              <a:t>-</a:t>
            </a:r>
            <a:r>
              <a:rPr lang="zh-CN" altLang="en-US" dirty="0"/>
              <a:t>冒险现象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569371"/>
          </a:xfrm>
        </p:spPr>
        <p:txBody>
          <a:bodyPr/>
          <a:lstStyle/>
          <a:p>
            <a:r>
              <a:rPr lang="zh-CN" altLang="en-US" dirty="0"/>
              <a:t>消除</a:t>
            </a:r>
            <a:r>
              <a:rPr lang="zh-CN" altLang="en-US" dirty="0" smtClean="0"/>
              <a:t>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引入选通脉冲</a:t>
            </a:r>
            <a:endParaRPr lang="en-US" altLang="zh-CN" dirty="0" smtClean="0"/>
          </a:p>
          <a:p>
            <a:pPr lvl="2"/>
            <a:r>
              <a:rPr lang="zh-CN" altLang="en-US" dirty="0"/>
              <a:t>取选通脉冲作用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间，在</a:t>
            </a:r>
            <a:r>
              <a:rPr lang="zh-CN" altLang="en-US" dirty="0"/>
              <a:t>电路达到</a:t>
            </a:r>
            <a:r>
              <a:rPr lang="zh-CN" altLang="en-US" dirty="0" smtClean="0"/>
              <a:t>稳定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之后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的高电平</a:t>
            </a:r>
            <a:r>
              <a:rPr lang="zh-CN" altLang="en-US" dirty="0" smtClean="0"/>
              <a:t>期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的</a:t>
            </a:r>
            <a:r>
              <a:rPr lang="zh-CN" altLang="en-US" dirty="0"/>
              <a:t>输出信号不会</a:t>
            </a:r>
            <a:r>
              <a:rPr lang="zh-CN" altLang="en-US" dirty="0" smtClean="0"/>
              <a:t>出现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尖峰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29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组合逻辑电路中的竞争</a:t>
            </a:r>
            <a:r>
              <a:rPr lang="en-US" altLang="zh-CN" dirty="0"/>
              <a:t>-</a:t>
            </a:r>
            <a:r>
              <a:rPr lang="zh-CN" altLang="en-US" dirty="0"/>
              <a:t>冒险现象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435280" cy="4569371"/>
              </a:xfrm>
            </p:spPr>
            <p:txBody>
              <a:bodyPr/>
              <a:lstStyle/>
              <a:p>
                <a:r>
                  <a:rPr lang="zh-CN" altLang="en-US" dirty="0" smtClean="0"/>
                  <a:t>消除竞争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冒险现象的方法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修改逻辑设计</a:t>
                </a:r>
                <a:endParaRPr lang="en-US" altLang="zh-CN" dirty="0" smtClean="0"/>
              </a:p>
              <a:p>
                <a:pPr lvl="2"/>
                <a:r>
                  <a:rPr lang="zh-CN" altLang="en-US" u="sng" dirty="0" smtClean="0"/>
                  <a:t>发现并消去互补相乘项</a:t>
                </a:r>
                <a:endParaRPr lang="en-US" altLang="zh-CN" u="sng" dirty="0" smtClean="0"/>
              </a:p>
              <a:p>
                <a:pPr lvl="2"/>
                <a:endParaRPr lang="en-US" altLang="zh-CN" sz="1500" dirty="0" smtClean="0"/>
              </a:p>
              <a:p>
                <a:pPr lvl="2"/>
                <a:r>
                  <a:rPr lang="zh-CN" altLang="en-US" dirty="0" smtClean="0"/>
                  <a:t>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存在竞争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冒险现象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将该式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变换为</m:t>
                    </m:r>
                    <m:r>
                      <a:rPr lang="en-US" altLang="zh-CN" i="1">
                        <a:latin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𝐴𝐶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𝐵𝐶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𝐴𝐶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𝐵𝐶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消去了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，不会出现竞争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冒险现象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435280" cy="4569371"/>
              </a:xfrm>
              <a:blipFill rotWithShape="1">
                <a:blip r:embed="rId2"/>
                <a:stretch>
                  <a:fillRect l="-1663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9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9" descr="4-4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9" y="3861048"/>
            <a:ext cx="4464050" cy="25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组合逻辑电路中的竞争</a:t>
            </a:r>
            <a:r>
              <a:rPr lang="en-US" altLang="zh-CN" dirty="0"/>
              <a:t>-</a:t>
            </a:r>
            <a:r>
              <a:rPr lang="zh-CN" altLang="en-US" dirty="0"/>
              <a:t>冒险现象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435280" cy="4569371"/>
              </a:xfrm>
            </p:spPr>
            <p:txBody>
              <a:bodyPr/>
              <a:lstStyle/>
              <a:p>
                <a:r>
                  <a:rPr lang="zh-CN" altLang="en-US" dirty="0" smtClean="0"/>
                  <a:t>消除竞争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冒险现象的方法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修改逻辑设计</a:t>
                </a:r>
                <a:endParaRPr lang="en-US" altLang="zh-CN" dirty="0" smtClean="0"/>
              </a:p>
              <a:p>
                <a:pPr lvl="2"/>
                <a:r>
                  <a:rPr lang="zh-CN" altLang="en-US" u="sng" dirty="0" smtClean="0"/>
                  <a:t>增加乘积项以避免互补项相加</a:t>
                </a:r>
                <a:endParaRPr lang="en-US" altLang="zh-CN" u="sng" dirty="0" smtClean="0"/>
              </a:p>
              <a:p>
                <a:pPr lvl="2"/>
                <a:r>
                  <a:rPr lang="zh-CN" altLang="en-US" dirty="0" smtClean="0"/>
                  <a:t>例：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𝐴𝐵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B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 smtClean="0"/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𝑌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dirty="0" smtClean="0"/>
                  <a:t>，存在竞争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冒险现象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435280" cy="4569371"/>
              </a:xfrm>
              <a:blipFill rotWithShape="1">
                <a:blip r:embed="rId4"/>
                <a:stretch>
                  <a:fillRect l="-1663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908904"/>
              </p:ext>
            </p:extLst>
          </p:nvPr>
        </p:nvGraphicFramePr>
        <p:xfrm>
          <a:off x="6094512" y="5003889"/>
          <a:ext cx="25812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公式" r:id="rId5" imgW="1282700" imgH="203200" progId="Equation.3">
                  <p:embed/>
                </p:oleObj>
              </mc:Choice>
              <mc:Fallback>
                <p:oleObj name="公式" r:id="rId5" imgW="1282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512" y="5003889"/>
                        <a:ext cx="25812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2504" y="4461669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增加冗余项</a:t>
            </a:r>
            <a:r>
              <a:rPr lang="en-US" altLang="zh-CN" sz="2400" dirty="0" smtClean="0">
                <a:latin typeface="+mj-ea"/>
                <a:ea typeface="+mj-ea"/>
              </a:rPr>
              <a:t>BC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zh-CN" altLang="en-US" sz="2400" dirty="0" smtClean="0">
                <a:latin typeface="+mj-ea"/>
                <a:ea typeface="+mj-ea"/>
              </a:rPr>
              <a:t>得：</a:t>
            </a:r>
            <a:endParaRPr lang="zh-CN" altLang="en-US" sz="2400" dirty="0"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486223" y="4179583"/>
            <a:ext cx="0" cy="16291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486223" y="5808747"/>
            <a:ext cx="15121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2620327" y="5808747"/>
            <a:ext cx="3600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1477808" y="4404678"/>
            <a:ext cx="0" cy="16291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1477808" y="6033842"/>
            <a:ext cx="15121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2629936" y="5817818"/>
            <a:ext cx="3600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192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组合逻辑电路中的竞争</a:t>
            </a:r>
            <a:r>
              <a:rPr lang="en-US" altLang="zh-CN" dirty="0"/>
              <a:t>-</a:t>
            </a:r>
            <a:r>
              <a:rPr lang="zh-CN" altLang="en-US" dirty="0"/>
              <a:t>冒险现象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569371"/>
          </a:xfrm>
        </p:spPr>
        <p:txBody>
          <a:bodyPr/>
          <a:lstStyle/>
          <a:p>
            <a:r>
              <a:rPr lang="zh-CN" altLang="en-US" dirty="0" smtClean="0"/>
              <a:t>消除竞争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冒险现象的方法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接滤波电容的方法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简单易行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但输出的波形随之变坏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只适用于</a:t>
            </a:r>
            <a:r>
              <a:rPr lang="zh-CN" altLang="en-US" sz="2000" dirty="0" smtClean="0">
                <a:solidFill>
                  <a:srgbClr val="FF0000"/>
                </a:solidFill>
              </a:rPr>
              <a:t>输出波形的前、后沿无严格要求</a:t>
            </a:r>
            <a:r>
              <a:rPr lang="zh-CN" altLang="en-US" sz="2000" dirty="0" smtClean="0"/>
              <a:t>的场合。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引入选通脉冲的方法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比较简单，而且不需要增加电路元件，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但必须设法得到一个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与输入信号同步的选通脉冲</a:t>
            </a:r>
            <a:r>
              <a:rPr lang="zh-CN" altLang="en-US" sz="2000" dirty="0" smtClean="0"/>
              <a:t>，对这个脉冲的宽度和作用的时间均有严格的要求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891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组合逻辑电路中的竞争</a:t>
            </a:r>
            <a:r>
              <a:rPr lang="en-US" altLang="zh-CN" dirty="0"/>
              <a:t>-</a:t>
            </a:r>
            <a:r>
              <a:rPr lang="zh-CN" altLang="en-US" dirty="0"/>
              <a:t>冒险现象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686800" cy="4569371"/>
              </a:xfrm>
            </p:spPr>
            <p:txBody>
              <a:bodyPr/>
              <a:lstStyle/>
              <a:p>
                <a:r>
                  <a:rPr lang="zh-CN" altLang="en-US" dirty="0" smtClean="0"/>
                  <a:t>消除竞争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冒险现象的方法</a:t>
                </a:r>
                <a:endParaRPr lang="en-US" altLang="zh-CN" dirty="0" smtClean="0"/>
              </a:p>
              <a:p>
                <a:pPr lvl="1"/>
                <a:r>
                  <a:rPr lang="zh-CN" altLang="en-US" sz="2400" dirty="0" smtClean="0"/>
                  <a:t>修改逻辑设计的方法</a:t>
                </a:r>
                <a:endParaRPr lang="en-US" altLang="zh-CN" sz="2400" dirty="0" smtClean="0"/>
              </a:p>
              <a:p>
                <a:pPr lvl="2"/>
                <a:r>
                  <a:rPr lang="zh-CN" altLang="en-US" sz="2000" dirty="0" smtClean="0"/>
                  <a:t>使用得当，有时可以收到令人满意的效果，例如例题中门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本来就存在，只需要增加一根连线，将它的输出引到门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的一个输入端即可，既不必增加门电路，又不给电路的工作带来任何不利的影响。</a:t>
                </a:r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但有利的条件并不是任何时候都存在，用它能解决的问题也是很有限的。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686800" cy="4569371"/>
              </a:xfrm>
              <a:blipFill rotWithShape="1">
                <a:blip r:embed="rId2"/>
                <a:stretch>
                  <a:fillRect l="-1544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1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438629"/>
            <a:ext cx="9009278" cy="981075"/>
          </a:xfrm>
        </p:spPr>
        <p:txBody>
          <a:bodyPr/>
          <a:lstStyle/>
          <a:p>
            <a:pPr algn="l"/>
            <a:r>
              <a:rPr lang="zh-CN" altLang="en-US" sz="2800" b="0" dirty="0" smtClean="0">
                <a:solidFill>
                  <a:schemeClr val="tx1"/>
                </a:solidFill>
                <a:latin typeface="+mj-ea"/>
              </a:rPr>
              <a:t>例：由</a:t>
            </a:r>
            <a:r>
              <a:rPr lang="en-US" altLang="zh-CN" sz="2800" b="0" dirty="0">
                <a:solidFill>
                  <a:schemeClr val="tx1"/>
                </a:solidFill>
                <a:latin typeface="+mj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+mj-ea"/>
              </a:rPr>
              <a:t>线－</a:t>
            </a:r>
            <a:r>
              <a:rPr lang="en-US" altLang="zh-CN" sz="2800" b="0" dirty="0">
                <a:solidFill>
                  <a:schemeClr val="tx1"/>
                </a:solidFill>
                <a:latin typeface="+mj-ea"/>
              </a:rPr>
              <a:t>8</a:t>
            </a:r>
            <a:r>
              <a:rPr lang="zh-CN" altLang="en-US" sz="2800" b="0" dirty="0">
                <a:solidFill>
                  <a:schemeClr val="tx1"/>
                </a:solidFill>
                <a:latin typeface="+mj-ea"/>
              </a:rPr>
              <a:t>线译码器</a:t>
            </a:r>
            <a:r>
              <a:rPr lang="en-US" altLang="zh-CN" sz="2800" b="0" dirty="0">
                <a:solidFill>
                  <a:schemeClr val="tx1"/>
                </a:solidFill>
                <a:latin typeface="+mj-ea"/>
              </a:rPr>
              <a:t>74HC138</a:t>
            </a:r>
            <a:r>
              <a:rPr lang="zh-CN" altLang="en-US" sz="2800" b="0" dirty="0">
                <a:solidFill>
                  <a:schemeClr val="tx1"/>
                </a:solidFill>
                <a:latin typeface="+mj-ea"/>
              </a:rPr>
              <a:t>所组成的电路如</a:t>
            </a:r>
            <a:r>
              <a:rPr lang="zh-CN" altLang="en-US" sz="2800" b="0" dirty="0" smtClean="0">
                <a:solidFill>
                  <a:schemeClr val="tx1"/>
                </a:solidFill>
                <a:latin typeface="+mj-ea"/>
              </a:rPr>
              <a:t>图所</a:t>
            </a:r>
            <a:r>
              <a:rPr lang="zh-CN" altLang="en-US" sz="2800" b="0" dirty="0">
                <a:solidFill>
                  <a:schemeClr val="tx1"/>
                </a:solidFill>
                <a:latin typeface="+mj-ea"/>
              </a:rPr>
              <a:t>示，试分析该电路的逻辑功能。</a:t>
            </a: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1095" y="2468943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解：各输出端的逻辑式为</a:t>
            </a:r>
          </a:p>
        </p:txBody>
      </p:sp>
      <p:graphicFrame>
        <p:nvGraphicFramePr>
          <p:cNvPr id="216075" name="Object 11"/>
          <p:cNvGraphicFramePr>
            <a:graphicFrameLocks noChangeAspect="1"/>
          </p:cNvGraphicFramePr>
          <p:nvPr>
            <p:extLst/>
          </p:nvPr>
        </p:nvGraphicFramePr>
        <p:xfrm>
          <a:off x="224302" y="3147695"/>
          <a:ext cx="2366048" cy="1318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5" name="公式" r:id="rId3" imgW="1231560" imgH="685800" progId="Equation.3">
                  <p:embed/>
                </p:oleObj>
              </mc:Choice>
              <mc:Fallback>
                <p:oleObj name="公式" r:id="rId3" imgW="1231560" imgH="685800" progId="Equation.3">
                  <p:embed/>
                  <p:pic>
                    <p:nvPicPr>
                      <p:cNvPr id="2160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02" y="3147695"/>
                        <a:ext cx="2366048" cy="13187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6" name="Object 12"/>
          <p:cNvGraphicFramePr>
            <a:graphicFrameLocks noChangeAspect="1"/>
          </p:cNvGraphicFramePr>
          <p:nvPr>
            <p:extLst/>
          </p:nvPr>
        </p:nvGraphicFramePr>
        <p:xfrm>
          <a:off x="179512" y="4725144"/>
          <a:ext cx="2957615" cy="89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6" name="公式" r:id="rId5" imgW="1511280" imgH="457200" progId="Equation.3">
                  <p:embed/>
                </p:oleObj>
              </mc:Choice>
              <mc:Fallback>
                <p:oleObj name="公式" r:id="rId5" imgW="1511280" imgH="457200" progId="Equation.3">
                  <p:embed/>
                  <p:pic>
                    <p:nvPicPr>
                      <p:cNvPr id="2160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25144"/>
                        <a:ext cx="2957615" cy="89530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7" name="Object 13"/>
          <p:cNvGraphicFramePr>
            <a:graphicFrameLocks noChangeAspect="1"/>
          </p:cNvGraphicFramePr>
          <p:nvPr>
            <p:extLst/>
          </p:nvPr>
        </p:nvGraphicFramePr>
        <p:xfrm>
          <a:off x="2987824" y="3140968"/>
          <a:ext cx="2482602" cy="129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7" name="公式" r:id="rId7" imgW="1231560" imgH="685800" progId="Equation.3">
                  <p:embed/>
                </p:oleObj>
              </mc:Choice>
              <mc:Fallback>
                <p:oleObj name="公式" r:id="rId7" imgW="1231560" imgH="685800" progId="Equation.3">
                  <p:embed/>
                  <p:pic>
                    <p:nvPicPr>
                      <p:cNvPr id="216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140968"/>
                        <a:ext cx="2482602" cy="129268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2"/>
          <p:cNvSpPr txBox="1">
            <a:spLocks/>
          </p:cNvSpPr>
          <p:nvPr/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kern="0" dirty="0"/>
              <a:t>练习</a:t>
            </a:r>
            <a:endParaRPr lang="en-US" altLang="zh-CN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04" y="2060848"/>
            <a:ext cx="3200178" cy="39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  <p:bldP spid="216073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12776"/>
            <a:ext cx="4103688" cy="576262"/>
          </a:xfrm>
        </p:spPr>
        <p:txBody>
          <a:bodyPr/>
          <a:lstStyle/>
          <a:p>
            <a:pPr algn="l"/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输出输入的真值表为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4139952" y="3284984"/>
            <a:ext cx="44131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由真值表可以看出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en-US" altLang="zh-CN" sz="2400" baseline="-25000" dirty="0">
                <a:latin typeface="+mj-ea"/>
                <a:ea typeface="+mj-ea"/>
              </a:rPr>
              <a:t>2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en-US" altLang="zh-CN" sz="2400" baseline="-25000" dirty="0">
                <a:latin typeface="+mj-ea"/>
                <a:ea typeface="+mj-ea"/>
              </a:rPr>
              <a:t>1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en-US" altLang="zh-CN" sz="2400" baseline="-250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作为输入</a:t>
            </a:r>
            <a:r>
              <a:rPr lang="en-US" altLang="zh-CN" sz="2400" dirty="0" smtClean="0">
                <a:latin typeface="+mj-ea"/>
                <a:ea typeface="+mj-ea"/>
              </a:rPr>
              <a:t>3</a:t>
            </a:r>
            <a:r>
              <a:rPr lang="zh-CN" altLang="en-US" sz="2400" dirty="0" smtClean="0">
                <a:latin typeface="+mj-ea"/>
                <a:ea typeface="+mj-ea"/>
              </a:rPr>
              <a:t>位二进制数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Z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Z</a:t>
            </a:r>
            <a:r>
              <a:rPr lang="en-US" altLang="zh-CN" sz="2400" baseline="-25000" dirty="0">
                <a:latin typeface="+mj-ea"/>
                <a:ea typeface="+mj-ea"/>
              </a:rPr>
              <a:t>2</a:t>
            </a:r>
            <a:r>
              <a:rPr lang="en-US" altLang="zh-CN" sz="2400" dirty="0">
                <a:latin typeface="+mj-ea"/>
                <a:ea typeface="+mj-ea"/>
              </a:rPr>
              <a:t>Z</a:t>
            </a:r>
            <a:r>
              <a:rPr lang="en-US" altLang="zh-CN" sz="2400" baseline="-25000" dirty="0">
                <a:latin typeface="+mj-ea"/>
                <a:ea typeface="+mj-ea"/>
              </a:rPr>
              <a:t>1</a:t>
            </a:r>
            <a:r>
              <a:rPr lang="en-US" altLang="zh-CN" sz="2400" dirty="0">
                <a:latin typeface="+mj-ea"/>
                <a:ea typeface="+mj-ea"/>
              </a:rPr>
              <a:t>Z</a:t>
            </a:r>
            <a:r>
              <a:rPr lang="en-US" altLang="zh-CN" sz="2400" baseline="-250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作为输出的</a:t>
            </a:r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zh-CN" altLang="en-US" sz="2400" dirty="0">
                <a:latin typeface="+mj-ea"/>
                <a:ea typeface="+mj-ea"/>
              </a:rPr>
              <a:t>位</a:t>
            </a:r>
            <a:r>
              <a:rPr lang="zh-CN" altLang="en-US" sz="2400" dirty="0" smtClean="0">
                <a:latin typeface="+mj-ea"/>
                <a:ea typeface="+mj-ea"/>
              </a:rPr>
              <a:t>二进制数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+mj-ea"/>
                <a:ea typeface="+mj-ea"/>
              </a:rPr>
              <a:t>当</a:t>
            </a:r>
            <a:r>
              <a:rPr lang="en-US" altLang="zh-CN" sz="2400" dirty="0" smtClean="0">
                <a:latin typeface="+mj-ea"/>
                <a:ea typeface="+mj-ea"/>
              </a:rPr>
              <a:t>X&lt;2</a:t>
            </a:r>
            <a:r>
              <a:rPr lang="zh-CN" altLang="en-US" sz="2400" dirty="0" smtClean="0">
                <a:latin typeface="+mj-ea"/>
                <a:ea typeface="+mj-ea"/>
              </a:rPr>
              <a:t>时，</a:t>
            </a:r>
            <a:r>
              <a:rPr lang="en-US" altLang="zh-CN" sz="2400" dirty="0" smtClean="0">
                <a:latin typeface="+mj-ea"/>
                <a:ea typeface="+mj-ea"/>
              </a:rPr>
              <a:t>Z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en-US" altLang="zh-CN" sz="2400" dirty="0" smtClean="0">
                <a:latin typeface="+mj-ea"/>
                <a:ea typeface="+mj-ea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+mj-ea"/>
                <a:ea typeface="+mj-ea"/>
              </a:rPr>
              <a:t>当</a:t>
            </a:r>
            <a:r>
              <a:rPr lang="en-US" altLang="zh-CN" sz="2400" dirty="0">
                <a:latin typeface="+mj-ea"/>
                <a:ea typeface="+mj-ea"/>
              </a:rPr>
              <a:t>X&gt;5</a:t>
            </a:r>
            <a:r>
              <a:rPr lang="zh-CN" altLang="en-US" sz="2400" dirty="0">
                <a:latin typeface="+mj-ea"/>
                <a:ea typeface="+mj-ea"/>
              </a:rPr>
              <a:t>时，</a:t>
            </a:r>
            <a:r>
              <a:rPr lang="en-US" altLang="zh-CN" sz="2400" dirty="0">
                <a:latin typeface="+mj-ea"/>
                <a:ea typeface="+mj-ea"/>
              </a:rPr>
              <a:t>Z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en-US" altLang="zh-CN" sz="2400" dirty="0" smtClean="0">
                <a:latin typeface="+mj-ea"/>
                <a:ea typeface="+mj-ea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+mj-ea"/>
                <a:ea typeface="+mj-ea"/>
              </a:rPr>
              <a:t>当</a:t>
            </a:r>
            <a:r>
              <a:rPr lang="en-US" altLang="zh-CN" sz="2400" dirty="0">
                <a:latin typeface="+mj-ea"/>
                <a:ea typeface="+mj-ea"/>
              </a:rPr>
              <a:t>2≤X≤5</a:t>
            </a:r>
            <a:r>
              <a:rPr lang="zh-CN" altLang="en-US" sz="2400" dirty="0">
                <a:latin typeface="+mj-ea"/>
                <a:ea typeface="+mj-ea"/>
              </a:rPr>
              <a:t>时，</a:t>
            </a:r>
            <a:r>
              <a:rPr lang="en-US" altLang="zh-CN" sz="2400" dirty="0">
                <a:latin typeface="+mj-ea"/>
                <a:ea typeface="+mj-ea"/>
              </a:rPr>
              <a:t>Z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＋</a:t>
            </a:r>
            <a:r>
              <a:rPr lang="en-US" altLang="zh-CN" sz="2400" dirty="0">
                <a:latin typeface="+mj-ea"/>
                <a:ea typeface="+mj-ea"/>
              </a:rPr>
              <a:t>2.</a:t>
            </a:r>
          </a:p>
        </p:txBody>
      </p:sp>
      <p:graphicFrame>
        <p:nvGraphicFramePr>
          <p:cNvPr id="217096" name="Object 8"/>
          <p:cNvGraphicFramePr>
            <a:graphicFrameLocks noChangeAspect="1"/>
          </p:cNvGraphicFramePr>
          <p:nvPr>
            <p:extLst/>
          </p:nvPr>
        </p:nvGraphicFramePr>
        <p:xfrm>
          <a:off x="4582344" y="1556792"/>
          <a:ext cx="3465483" cy="1631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name="公式" r:id="rId3" imgW="1511280" imgH="711000" progId="Equation.3">
                  <p:embed/>
                </p:oleObj>
              </mc:Choice>
              <mc:Fallback>
                <p:oleObj name="公式" r:id="rId3" imgW="1511280" imgH="711000" progId="Equation.3">
                  <p:embed/>
                  <p:pic>
                    <p:nvPicPr>
                      <p:cNvPr id="2170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344" y="1556792"/>
                        <a:ext cx="3465483" cy="16315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7100" name="Group 12"/>
          <p:cNvGrpSpPr>
            <a:grpSpLocks/>
          </p:cNvGrpSpPr>
          <p:nvPr/>
        </p:nvGrpSpPr>
        <p:grpSpPr bwMode="auto">
          <a:xfrm>
            <a:off x="611560" y="1988840"/>
            <a:ext cx="2951609" cy="4320480"/>
            <a:chOff x="204" y="1207"/>
            <a:chExt cx="1950" cy="2903"/>
          </a:xfrm>
        </p:grpSpPr>
        <p:graphicFrame>
          <p:nvGraphicFramePr>
            <p:cNvPr id="217094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204" y="1207"/>
            <a:ext cx="1919" cy="29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65" name="Visio" r:id="rId5" imgW="1425550" imgH="2157679" progId="Visio.Drawing.11">
                    <p:embed/>
                  </p:oleObj>
                </mc:Choice>
                <mc:Fallback>
                  <p:oleObj name="Visio" r:id="rId5" imgW="1425550" imgH="2157679" progId="Visio.Drawing.11">
                    <p:embed/>
                    <p:pic>
                      <p:nvPicPr>
                        <p:cNvPr id="2170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207"/>
                          <a:ext cx="1919" cy="290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57150" cmpd="thickThin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097" name="Line 9"/>
            <p:cNvSpPr>
              <a:spLocks noChangeShapeType="1"/>
            </p:cNvSpPr>
            <p:nvPr/>
          </p:nvSpPr>
          <p:spPr bwMode="auto">
            <a:xfrm>
              <a:off x="204" y="2160"/>
              <a:ext cx="1950" cy="0"/>
            </a:xfrm>
            <a:prstGeom prst="line">
              <a:avLst/>
            </a:prstGeom>
            <a:noFill/>
            <a:ln w="38100">
              <a:noFill/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>
              <a:off x="204" y="3384"/>
              <a:ext cx="1905" cy="0"/>
            </a:xfrm>
            <a:prstGeom prst="line">
              <a:avLst/>
            </a:prstGeom>
            <a:noFill/>
            <a:ln w="38100">
              <a:noFill/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+mj-ea"/>
                <a:ea typeface="+mj-ea"/>
              </a:endParaRPr>
            </a:p>
          </p:txBody>
        </p:sp>
      </p:grpSp>
      <p:sp>
        <p:nvSpPr>
          <p:cNvPr id="10" name="标题 2"/>
          <p:cNvSpPr txBox="1">
            <a:spLocks/>
          </p:cNvSpPr>
          <p:nvPr/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kern="0" dirty="0"/>
              <a:t>练习</a:t>
            </a:r>
            <a:endParaRPr lang="en-US" altLang="zh-CN" kern="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67544" y="3407172"/>
            <a:ext cx="3095625" cy="0"/>
          </a:xfrm>
          <a:prstGeom prst="line">
            <a:avLst/>
          </a:prstGeom>
          <a:noFill/>
          <a:ln w="38100">
            <a:solidFill>
              <a:srgbClr val="FF33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38981" y="5228828"/>
            <a:ext cx="3024188" cy="0"/>
          </a:xfrm>
          <a:prstGeom prst="line">
            <a:avLst/>
          </a:prstGeom>
          <a:noFill/>
          <a:ln w="38100">
            <a:solidFill>
              <a:srgbClr val="FF33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/>
      <p:bldP spid="217093" grpId="0" autoUpdateAnimBg="0"/>
      <p:bldP spid="11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23" name="Object 7"/>
          <p:cNvGraphicFramePr>
            <a:graphicFrameLocks noChangeAspect="1"/>
          </p:cNvGraphicFramePr>
          <p:nvPr>
            <p:extLst/>
          </p:nvPr>
        </p:nvGraphicFramePr>
        <p:xfrm>
          <a:off x="6439100" y="2132856"/>
          <a:ext cx="2513013" cy="439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3" name="Visio" r:id="rId3" imgW="1201217" imgH="2100377" progId="Visio.Drawing.11">
                  <p:embed/>
                </p:oleObj>
              </mc:Choice>
              <mc:Fallback>
                <p:oleObj name="Visio" r:id="rId3" imgW="1201217" imgH="2100377" progId="Visio.Drawing.11">
                  <p:embed/>
                  <p:pic>
                    <p:nvPicPr>
                      <p:cNvPr id="2140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100" y="2132856"/>
                        <a:ext cx="2513013" cy="43926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699" y="1412776"/>
            <a:ext cx="8713787" cy="1143000"/>
          </a:xfrm>
        </p:spPr>
        <p:txBody>
          <a:bodyPr/>
          <a:lstStyle/>
          <a:p>
            <a:pPr algn="l"/>
            <a:r>
              <a:rPr lang="zh-CN" altLang="en-US" sz="2400" b="0" dirty="0" smtClean="0">
                <a:solidFill>
                  <a:schemeClr val="tx1"/>
                </a:solidFill>
                <a:latin typeface="+mj-ea"/>
              </a:rPr>
              <a:t>例：试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利用</a:t>
            </a:r>
            <a:r>
              <a:rPr lang="en-US" altLang="zh-CN" sz="2400" b="0" dirty="0">
                <a:solidFill>
                  <a:schemeClr val="tx1"/>
                </a:solidFill>
                <a:latin typeface="+mj-ea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线－</a:t>
            </a:r>
            <a:r>
              <a:rPr lang="en-US" altLang="zh-CN" sz="2400" b="0" dirty="0">
                <a:solidFill>
                  <a:schemeClr val="tx1"/>
                </a:solidFill>
                <a:latin typeface="+mj-ea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线译码器</a:t>
            </a:r>
            <a:r>
              <a:rPr lang="en-US" altLang="zh-CN" sz="2400" b="0" dirty="0">
                <a:solidFill>
                  <a:schemeClr val="tx1"/>
                </a:solidFill>
                <a:latin typeface="+mj-ea"/>
              </a:rPr>
              <a:t>74HC138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及与非门实现全减器，设</a:t>
            </a:r>
            <a:r>
              <a:rPr lang="en-US" altLang="zh-CN" sz="2400" b="0" dirty="0">
                <a:solidFill>
                  <a:schemeClr val="tx1"/>
                </a:solidFill>
                <a:latin typeface="+mj-ea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为被减数，</a:t>
            </a:r>
            <a:r>
              <a:rPr lang="en-US" altLang="zh-CN" sz="2400" b="0" dirty="0">
                <a:solidFill>
                  <a:schemeClr val="tx1"/>
                </a:solidFill>
                <a:latin typeface="+mj-ea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为减数，</a:t>
            </a:r>
            <a:r>
              <a:rPr lang="en-US" altLang="zh-CN" sz="2400" b="0" dirty="0">
                <a:solidFill>
                  <a:schemeClr val="tx1"/>
                </a:solidFill>
                <a:latin typeface="+mj-ea"/>
              </a:rPr>
              <a:t>C</a:t>
            </a:r>
            <a:r>
              <a:rPr lang="en-US" altLang="zh-CN" sz="2400" b="0" baseline="-25000" dirty="0">
                <a:solidFill>
                  <a:schemeClr val="tx1"/>
                </a:solidFill>
                <a:latin typeface="+mj-ea"/>
              </a:rPr>
              <a:t>I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为低位的借位，</a:t>
            </a:r>
            <a:r>
              <a:rPr lang="en-US" altLang="zh-CN" sz="2400" b="0" dirty="0">
                <a:solidFill>
                  <a:schemeClr val="tx1"/>
                </a:solidFill>
                <a:latin typeface="+mj-ea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为差，</a:t>
            </a:r>
            <a:r>
              <a:rPr lang="en-US" altLang="zh-CN" sz="2400" b="0" dirty="0">
                <a:solidFill>
                  <a:schemeClr val="tx1"/>
                </a:solidFill>
                <a:latin typeface="+mj-ea"/>
              </a:rPr>
              <a:t>C</a:t>
            </a:r>
            <a:r>
              <a:rPr lang="en-US" altLang="zh-CN" sz="2400" b="0" baseline="-25000" dirty="0">
                <a:solidFill>
                  <a:schemeClr val="tx1"/>
                </a:solidFill>
                <a:latin typeface="+mj-ea"/>
              </a:rPr>
              <a:t>O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为向高位的借位。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30362" y="2636912"/>
            <a:ext cx="6408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解： </a:t>
            </a:r>
            <a:r>
              <a:rPr lang="en-US" altLang="zh-CN" sz="2400" dirty="0">
                <a:latin typeface="+mj-ea"/>
                <a:ea typeface="+mj-ea"/>
              </a:rPr>
              <a:t>a.</a:t>
            </a:r>
            <a:r>
              <a:rPr lang="zh-CN" altLang="en-US" sz="2400" dirty="0">
                <a:latin typeface="+mj-ea"/>
                <a:ea typeface="+mj-ea"/>
              </a:rPr>
              <a:t>由题意得出输出、输入真值表</a:t>
            </a:r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716438" y="3141651"/>
            <a:ext cx="5761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+mj-ea"/>
                <a:ea typeface="+mj-ea"/>
              </a:rPr>
              <a:t>b. </a:t>
            </a:r>
            <a:r>
              <a:rPr lang="zh-CN" altLang="en-US" sz="2400" dirty="0">
                <a:latin typeface="+mj-ea"/>
                <a:ea typeface="+mj-ea"/>
              </a:rPr>
              <a:t>将输出端逻辑式写成最小项之和的形式，并利用反演定律化成与非－与非式。</a:t>
            </a:r>
          </a:p>
        </p:txBody>
      </p:sp>
      <p:graphicFrame>
        <p:nvGraphicFramePr>
          <p:cNvPr id="214025" name="Object 9"/>
          <p:cNvGraphicFramePr>
            <a:graphicFrameLocks noChangeAspect="1"/>
          </p:cNvGraphicFramePr>
          <p:nvPr>
            <p:extLst/>
          </p:nvPr>
        </p:nvGraphicFramePr>
        <p:xfrm>
          <a:off x="899592" y="3876260"/>
          <a:ext cx="32448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4" name="公式" r:id="rId5" imgW="1371600" imgH="457200" progId="Equation.3">
                  <p:embed/>
                </p:oleObj>
              </mc:Choice>
              <mc:Fallback>
                <p:oleObj name="公式" r:id="rId5" imgW="1371600" imgH="457200" progId="Equation.3">
                  <p:embed/>
                  <p:pic>
                    <p:nvPicPr>
                      <p:cNvPr id="2140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876260"/>
                        <a:ext cx="3244850" cy="10810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6" name="Object 10"/>
          <p:cNvGraphicFramePr>
            <a:graphicFrameLocks noChangeAspect="1"/>
          </p:cNvGraphicFramePr>
          <p:nvPr>
            <p:extLst/>
          </p:nvPr>
        </p:nvGraphicFramePr>
        <p:xfrm>
          <a:off x="827584" y="4869160"/>
          <a:ext cx="36004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5" name="公式" r:id="rId7" imgW="1434960" imgH="457200" progId="Equation.3">
                  <p:embed/>
                </p:oleObj>
              </mc:Choice>
              <mc:Fallback>
                <p:oleObj name="公式" r:id="rId7" imgW="1434960" imgH="457200" progId="Equation.3">
                  <p:embed/>
                  <p:pic>
                    <p:nvPicPr>
                      <p:cNvPr id="2140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869160"/>
                        <a:ext cx="3600450" cy="11493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2"/>
          <p:cNvSpPr txBox="1">
            <a:spLocks/>
          </p:cNvSpPr>
          <p:nvPr/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latin typeface="+mj-ea"/>
              </a:rPr>
              <a:t>练习</a:t>
            </a:r>
            <a:endParaRPr lang="en-US" altLang="zh-CN" kern="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76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  <p:bldP spid="214024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0454" y="2060848"/>
            <a:ext cx="4679950" cy="504825"/>
          </a:xfrm>
          <a:ln>
            <a:noFill/>
          </a:ln>
        </p:spPr>
        <p:txBody>
          <a:bodyPr/>
          <a:lstStyle/>
          <a:p>
            <a:pPr algn="l"/>
            <a:r>
              <a:rPr lang="en-US" altLang="zh-CN" sz="2400" b="0" dirty="0">
                <a:solidFill>
                  <a:schemeClr val="tx1"/>
                </a:solidFill>
                <a:latin typeface="+mj-ea"/>
              </a:rPr>
              <a:t>c.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由</a:t>
            </a:r>
            <a:r>
              <a:rPr lang="en-US" altLang="zh-CN" sz="2400" b="0" dirty="0">
                <a:solidFill>
                  <a:schemeClr val="tx1"/>
                </a:solidFill>
                <a:latin typeface="+mj-ea"/>
              </a:rPr>
              <a:t>74HC138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的输出可知</a:t>
            </a:r>
          </a:p>
        </p:txBody>
      </p:sp>
      <p:graphicFrame>
        <p:nvGraphicFramePr>
          <p:cNvPr id="215045" name="Object 5"/>
          <p:cNvGraphicFramePr>
            <a:graphicFrameLocks noChangeAspect="1"/>
          </p:cNvGraphicFramePr>
          <p:nvPr>
            <p:extLst/>
          </p:nvPr>
        </p:nvGraphicFramePr>
        <p:xfrm>
          <a:off x="3885542" y="2132856"/>
          <a:ext cx="10668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7" name="Equation" r:id="rId3" imgW="457200" imgH="241200" progId="Equation.3">
                  <p:embed/>
                </p:oleObj>
              </mc:Choice>
              <mc:Fallback>
                <p:oleObj name="Equation" r:id="rId3" imgW="457200" imgH="241200" progId="Equation.3">
                  <p:embed/>
                  <p:pic>
                    <p:nvPicPr>
                      <p:cNvPr id="215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542" y="2132856"/>
                        <a:ext cx="1066800" cy="5635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506125" y="2929531"/>
            <a:ext cx="1368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故：</a:t>
            </a: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>
            <p:extLst/>
          </p:nvPr>
        </p:nvGraphicFramePr>
        <p:xfrm>
          <a:off x="1578794" y="3087825"/>
          <a:ext cx="30035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8" name="公式" r:id="rId5" imgW="1346040" imgH="457200" progId="Equation.3">
                  <p:embed/>
                </p:oleObj>
              </mc:Choice>
              <mc:Fallback>
                <p:oleObj name="公式" r:id="rId5" imgW="1346040" imgH="457200" progId="Equation.3">
                  <p:embed/>
                  <p:pic>
                    <p:nvPicPr>
                      <p:cNvPr id="2150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794" y="3087825"/>
                        <a:ext cx="3003550" cy="10223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8" name="Object 8"/>
          <p:cNvGraphicFramePr>
            <a:graphicFrameLocks noChangeAspect="1"/>
          </p:cNvGraphicFramePr>
          <p:nvPr>
            <p:extLst/>
          </p:nvPr>
        </p:nvGraphicFramePr>
        <p:xfrm>
          <a:off x="1577148" y="4437934"/>
          <a:ext cx="29924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9" name="公式" r:id="rId7" imgW="1396800" imgH="457200" progId="Equation.3">
                  <p:embed/>
                </p:oleObj>
              </mc:Choice>
              <mc:Fallback>
                <p:oleObj name="公式" r:id="rId7" imgW="1396800" imgH="457200" progId="Equation.3">
                  <p:embed/>
                  <p:pic>
                    <p:nvPicPr>
                      <p:cNvPr id="2150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148" y="4437934"/>
                        <a:ext cx="2992438" cy="9810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499516" y="5445224"/>
            <a:ext cx="4537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+mj-ea"/>
                <a:ea typeface="+mj-ea"/>
              </a:rPr>
              <a:t>d. </a:t>
            </a:r>
            <a:r>
              <a:rPr lang="zh-CN" altLang="en-US" sz="2400" dirty="0">
                <a:latin typeface="+mj-ea"/>
                <a:ea typeface="+mj-ea"/>
              </a:rPr>
              <a:t>其实现的电路图</a:t>
            </a:r>
            <a:r>
              <a:rPr lang="zh-CN" altLang="en-US" sz="2400" dirty="0" smtClean="0">
                <a:latin typeface="+mj-ea"/>
                <a:ea typeface="+mj-ea"/>
              </a:rPr>
              <a:t>如图所</a:t>
            </a:r>
            <a:r>
              <a:rPr lang="zh-CN" altLang="en-US" sz="2400" dirty="0">
                <a:latin typeface="+mj-ea"/>
                <a:ea typeface="+mj-ea"/>
              </a:rPr>
              <a:t>示</a:t>
            </a:r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练习</a:t>
            </a:r>
            <a:endParaRPr lang="en-US" altLang="zh-CN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76" y="1437560"/>
            <a:ext cx="3330774" cy="47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/>
      <p:bldP spid="215046" grpId="0" autoUpdateAnimBg="0"/>
      <p:bldP spid="215049" grpId="0" autoUpdateAnimBg="0"/>
    </p:bldLst>
  </p:timing>
</p:sld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母板">
  <a:themeElements>
    <a:clrScheme name="母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母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1022模板</Template>
  <TotalTime>23944</TotalTime>
  <Words>4195</Words>
  <Application>Microsoft Office PowerPoint</Application>
  <PresentationFormat>全屏显示(4:3)</PresentationFormat>
  <Paragraphs>1297</Paragraphs>
  <Slides>100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100</vt:i4>
      </vt:variant>
    </vt:vector>
  </HeadingPairs>
  <TitlesOfParts>
    <vt:vector size="119" baseType="lpstr">
      <vt:lpstr>黑体</vt:lpstr>
      <vt:lpstr>华文楷体</vt:lpstr>
      <vt:lpstr>华文隶书</vt:lpstr>
      <vt:lpstr>楷体_GB2312</vt:lpstr>
      <vt:lpstr>宋体</vt:lpstr>
      <vt:lpstr>Calibri</vt:lpstr>
      <vt:lpstr>Cambria Math</vt:lpstr>
      <vt:lpstr>Comic Sans MS</vt:lpstr>
      <vt:lpstr>Consolas</vt:lpstr>
      <vt:lpstr>Corbel</vt:lpstr>
      <vt:lpstr>Symbol</vt:lpstr>
      <vt:lpstr>Times New Roman</vt:lpstr>
      <vt:lpstr>Wingdings</vt:lpstr>
      <vt:lpstr>母板</vt:lpstr>
      <vt:lpstr>1_母板</vt:lpstr>
      <vt:lpstr>Image</vt:lpstr>
      <vt:lpstr>Equation</vt:lpstr>
      <vt:lpstr>公式</vt:lpstr>
      <vt:lpstr>Visio</vt:lpstr>
      <vt:lpstr>PowerPoint 演示文稿</vt:lpstr>
      <vt:lpstr>第四章 组合逻辑电路</vt:lpstr>
      <vt:lpstr>组合逻辑电路</vt:lpstr>
      <vt:lpstr>组合逻辑电路</vt:lpstr>
      <vt:lpstr>组合逻辑电路</vt:lpstr>
      <vt:lpstr>概述</vt:lpstr>
      <vt:lpstr>概述</vt:lpstr>
      <vt:lpstr>概述</vt:lpstr>
      <vt:lpstr>组合逻辑电路</vt:lpstr>
      <vt:lpstr>组合逻辑电路的分析方法</vt:lpstr>
      <vt:lpstr>组合逻辑电路的分析方法</vt:lpstr>
      <vt:lpstr>组合逻辑电路的分析方法</vt:lpstr>
      <vt:lpstr>组合逻辑电路的分析方法</vt:lpstr>
      <vt:lpstr>组合逻辑电路的分析方法</vt:lpstr>
      <vt:lpstr>组合逻辑电路的分析方法</vt:lpstr>
      <vt:lpstr>组合逻辑电路的设计方法</vt:lpstr>
      <vt:lpstr>组合逻辑电路的设计方法</vt:lpstr>
      <vt:lpstr>组合逻辑电路的设计方法</vt:lpstr>
      <vt:lpstr>组合逻辑电路的设计方法</vt:lpstr>
      <vt:lpstr>组合逻辑电路的设计方法</vt:lpstr>
      <vt:lpstr>组合逻辑电路的设计方法</vt:lpstr>
      <vt:lpstr>组合逻辑电路的设计方法</vt:lpstr>
      <vt:lpstr>组合逻辑电路的设计方法</vt:lpstr>
      <vt:lpstr>组合逻辑电路的设计方法</vt:lpstr>
      <vt:lpstr>组合逻辑电路的设计方法</vt:lpstr>
      <vt:lpstr>组合逻辑电路的设计方法</vt:lpstr>
      <vt:lpstr>练习</vt:lpstr>
      <vt:lpstr>练习</vt:lpstr>
      <vt:lpstr>练习</vt:lpstr>
      <vt:lpstr>练习</vt:lpstr>
      <vt:lpstr>组合逻辑电路</vt:lpstr>
      <vt:lpstr>若干常用的组合逻辑电路</vt:lpstr>
      <vt:lpstr>若干常用的组合逻辑电路</vt:lpstr>
      <vt:lpstr>编码器</vt:lpstr>
      <vt:lpstr>编码器</vt:lpstr>
      <vt:lpstr>编码器</vt:lpstr>
      <vt:lpstr>编码器</vt:lpstr>
      <vt:lpstr>编码器</vt:lpstr>
      <vt:lpstr>若干常用的组合逻辑电路</vt:lpstr>
      <vt:lpstr>译码器</vt:lpstr>
      <vt:lpstr>译码器</vt:lpstr>
      <vt:lpstr>译码器</vt:lpstr>
      <vt:lpstr>译码器</vt:lpstr>
      <vt:lpstr>译码器</vt:lpstr>
      <vt:lpstr>译码器</vt:lpstr>
      <vt:lpstr>译码器</vt:lpstr>
      <vt:lpstr>译码器</vt:lpstr>
      <vt:lpstr>译码器</vt:lpstr>
      <vt:lpstr>译码器</vt:lpstr>
      <vt:lpstr>译码器</vt:lpstr>
      <vt:lpstr>译码器</vt:lpstr>
      <vt:lpstr>译码器</vt:lpstr>
      <vt:lpstr>若干常用的组合逻辑电路</vt:lpstr>
      <vt:lpstr>数据选择器</vt:lpstr>
      <vt:lpstr>PowerPoint 演示文稿</vt:lpstr>
      <vt:lpstr>数据选择器</vt:lpstr>
      <vt:lpstr>数据选择器</vt:lpstr>
      <vt:lpstr>若干常用的组合逻辑电路</vt:lpstr>
      <vt:lpstr>加法器</vt:lpstr>
      <vt:lpstr>加法器</vt:lpstr>
      <vt:lpstr>加法器</vt:lpstr>
      <vt:lpstr>加法器</vt:lpstr>
      <vt:lpstr>加法器</vt:lpstr>
      <vt:lpstr>加法器</vt:lpstr>
      <vt:lpstr>加法器</vt:lpstr>
      <vt:lpstr>加法器</vt:lpstr>
      <vt:lpstr>加法器</vt:lpstr>
      <vt:lpstr>加法器</vt:lpstr>
      <vt:lpstr>加法器</vt:lpstr>
      <vt:lpstr>加法器</vt:lpstr>
      <vt:lpstr>加法器</vt:lpstr>
      <vt:lpstr>16位超前进位加法器</vt:lpstr>
      <vt:lpstr>加法器</vt:lpstr>
      <vt:lpstr>加法器</vt:lpstr>
      <vt:lpstr>加法器</vt:lpstr>
      <vt:lpstr>加法器</vt:lpstr>
      <vt:lpstr>若干常用的组合逻辑电路</vt:lpstr>
      <vt:lpstr>数值比较器</vt:lpstr>
      <vt:lpstr>数值比较器</vt:lpstr>
      <vt:lpstr>数值比较器</vt:lpstr>
      <vt:lpstr>数值比较器</vt:lpstr>
      <vt:lpstr>PowerPoint 演示文稿</vt:lpstr>
      <vt:lpstr>组合逻辑电路</vt:lpstr>
      <vt:lpstr>组合逻辑电路中的竞争-冒险现象</vt:lpstr>
      <vt:lpstr>组合逻辑电路中的竞争-冒险现象</vt:lpstr>
      <vt:lpstr>组合逻辑电路中的竞争-冒险现象</vt:lpstr>
      <vt:lpstr>组合逻辑电路中的竞争-冒险现象</vt:lpstr>
      <vt:lpstr>组合逻辑电路中的竞争-冒险现象</vt:lpstr>
      <vt:lpstr>组合逻辑电路中的竞争-冒险现象</vt:lpstr>
      <vt:lpstr>组合逻辑电路中的竞争-冒险现象</vt:lpstr>
      <vt:lpstr>组合逻辑电路中的竞争-冒险现象</vt:lpstr>
      <vt:lpstr>组合逻辑电路中的竞争-冒险现象</vt:lpstr>
      <vt:lpstr>组合逻辑电路中的竞争-冒险现象</vt:lpstr>
      <vt:lpstr>组合逻辑电路中的竞争-冒险现象</vt:lpstr>
      <vt:lpstr>组合逻辑电路中的竞争-冒险现象</vt:lpstr>
      <vt:lpstr>例：由3线－8线译码器74HC138所组成的电路如图所示，试分析该电路的逻辑功能。</vt:lpstr>
      <vt:lpstr>输出输入的真值表为</vt:lpstr>
      <vt:lpstr>例：试利用3线－8线译码器74HC138及与非门实现全减器，设A为被减数，B为减数，CI为低位的借位，D为差，CO为向高位的借位。</vt:lpstr>
      <vt:lpstr>c.由74HC138的输出可知</vt:lpstr>
      <vt:lpstr>PowerPoint 演示文稿</vt:lpstr>
    </vt:vector>
  </TitlesOfParts>
  <Company>中国石油大学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3NMedia</dc:creator>
  <cp:lastModifiedBy>dell</cp:lastModifiedBy>
  <cp:revision>1349</cp:revision>
  <dcterms:created xsi:type="dcterms:W3CDTF">2010-09-19T02:42:02Z</dcterms:created>
  <dcterms:modified xsi:type="dcterms:W3CDTF">2017-09-24T13:56:56Z</dcterms:modified>
</cp:coreProperties>
</file>