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</p:sldMasterIdLst>
  <p:notesMasterIdLst>
    <p:notesMasterId r:id="rId46"/>
  </p:notesMasterIdLst>
  <p:handoutMasterIdLst>
    <p:handoutMasterId r:id="rId47"/>
  </p:handoutMasterIdLst>
  <p:sldIdLst>
    <p:sldId id="260" r:id="rId3"/>
    <p:sldId id="265" r:id="rId4"/>
    <p:sldId id="366" r:id="rId5"/>
    <p:sldId id="471" r:id="rId6"/>
    <p:sldId id="420" r:id="rId7"/>
    <p:sldId id="427" r:id="rId8"/>
    <p:sldId id="514" r:id="rId9"/>
    <p:sldId id="421" r:id="rId10"/>
    <p:sldId id="422" r:id="rId11"/>
    <p:sldId id="513" r:id="rId12"/>
    <p:sldId id="472" r:id="rId13"/>
    <p:sldId id="473" r:id="rId14"/>
    <p:sldId id="474" r:id="rId15"/>
    <p:sldId id="436" r:id="rId16"/>
    <p:sldId id="434" r:id="rId17"/>
    <p:sldId id="423" r:id="rId18"/>
    <p:sldId id="424" r:id="rId19"/>
    <p:sldId id="438" r:id="rId20"/>
    <p:sldId id="475" r:id="rId21"/>
    <p:sldId id="515" r:id="rId22"/>
    <p:sldId id="439" r:id="rId23"/>
    <p:sldId id="441" r:id="rId24"/>
    <p:sldId id="481" r:id="rId25"/>
    <p:sldId id="482" r:id="rId26"/>
    <p:sldId id="483" r:id="rId27"/>
    <p:sldId id="485" r:id="rId28"/>
    <p:sldId id="486" r:id="rId29"/>
    <p:sldId id="489" r:id="rId30"/>
    <p:sldId id="490" r:id="rId31"/>
    <p:sldId id="491" r:id="rId32"/>
    <p:sldId id="492" r:id="rId33"/>
    <p:sldId id="494" r:id="rId34"/>
    <p:sldId id="501" r:id="rId35"/>
    <p:sldId id="502" r:id="rId36"/>
    <p:sldId id="504" r:id="rId37"/>
    <p:sldId id="506" r:id="rId38"/>
    <p:sldId id="524" r:id="rId39"/>
    <p:sldId id="508" r:id="rId40"/>
    <p:sldId id="511" r:id="rId41"/>
    <p:sldId id="528" r:id="rId42"/>
    <p:sldId id="529" r:id="rId43"/>
    <p:sldId id="536" r:id="rId44"/>
    <p:sldId id="419" r:id="rId45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800000"/>
    <a:srgbClr val="FF9966"/>
    <a:srgbClr val="FFFFCC"/>
    <a:srgbClr val="CCFFFF"/>
    <a:srgbClr val="80008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94" autoAdjust="0"/>
    <p:restoredTop sz="82624" autoAdjust="0"/>
  </p:normalViewPr>
  <p:slideViewPr>
    <p:cSldViewPr>
      <p:cViewPr varScale="1">
        <p:scale>
          <a:sx n="103" d="100"/>
          <a:sy n="103" d="100"/>
        </p:scale>
        <p:origin x="3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9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  <a:pPr/>
              <a:t>2017/10/31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09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无习题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444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969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164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FF1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FF2</a:t>
            </a:r>
            <a:r>
              <a:rPr lang="zh-CN" altLang="en-US" dirty="0" smtClean="0"/>
              <a:t>是两个电平触发的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触发器。</a:t>
            </a:r>
            <a:endParaRPr lang="en-US" altLang="zh-CN" dirty="0" smtClean="0"/>
          </a:p>
          <a:p>
            <a:r>
              <a:rPr lang="en-US" altLang="zh-CN" dirty="0" smtClean="0"/>
              <a:t>CLK</a:t>
            </a:r>
            <a:r>
              <a:rPr lang="zh-CN" altLang="en-US" dirty="0" smtClean="0"/>
              <a:t>低，</a:t>
            </a:r>
            <a:r>
              <a:rPr lang="en-US" altLang="zh-CN" dirty="0" smtClean="0"/>
              <a:t>CLK1</a:t>
            </a:r>
            <a:r>
              <a:rPr lang="zh-CN" altLang="en-US" dirty="0" smtClean="0"/>
              <a:t>高，</a:t>
            </a:r>
            <a:r>
              <a:rPr lang="en-US" altLang="zh-CN" dirty="0" smtClean="0"/>
              <a:t>FF1</a:t>
            </a:r>
            <a:r>
              <a:rPr lang="zh-CN" altLang="en-US" dirty="0" smtClean="0"/>
              <a:t>的输出</a:t>
            </a:r>
            <a:r>
              <a:rPr lang="en-US" altLang="zh-CN" dirty="0" smtClean="0"/>
              <a:t>Q1</a:t>
            </a:r>
            <a:r>
              <a:rPr lang="zh-CN" altLang="en-US" dirty="0" smtClean="0"/>
              <a:t>随</a:t>
            </a:r>
            <a:r>
              <a:rPr lang="en-US" altLang="zh-CN" dirty="0" smtClean="0"/>
              <a:t>D</a:t>
            </a:r>
            <a:r>
              <a:rPr lang="zh-CN" altLang="en-US" dirty="0" smtClean="0"/>
              <a:t>变化，保持</a:t>
            </a:r>
            <a:r>
              <a:rPr lang="en-US" altLang="zh-CN" dirty="0" smtClean="0"/>
              <a:t>Q1=D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baseline="0" dirty="0" smtClean="0"/>
              <a:t>       CLK2</a:t>
            </a:r>
            <a:r>
              <a:rPr lang="zh-CN" altLang="en-US" baseline="0" dirty="0" smtClean="0"/>
              <a:t>低，</a:t>
            </a:r>
            <a:r>
              <a:rPr lang="en-US" altLang="zh-CN" baseline="0" dirty="0" smtClean="0"/>
              <a:t>FF2</a:t>
            </a:r>
            <a:r>
              <a:rPr lang="zh-CN" altLang="en-US" baseline="0" dirty="0" smtClean="0"/>
              <a:t>的输出</a:t>
            </a:r>
            <a:r>
              <a:rPr lang="en-US" altLang="zh-CN" baseline="0" dirty="0" smtClean="0"/>
              <a:t>Q2</a:t>
            </a:r>
            <a:r>
              <a:rPr lang="zh-CN" altLang="en-US" baseline="0" dirty="0" smtClean="0"/>
              <a:t>保持不变</a:t>
            </a:r>
            <a:endParaRPr lang="en-US" altLang="zh-CN" baseline="0" dirty="0" smtClean="0"/>
          </a:p>
          <a:p>
            <a:r>
              <a:rPr lang="en-US" altLang="zh-CN" baseline="0" dirty="0" smtClean="0"/>
              <a:t>CLK</a:t>
            </a:r>
            <a:r>
              <a:rPr lang="zh-CN" altLang="en-US" baseline="0" dirty="0" smtClean="0"/>
              <a:t>高，</a:t>
            </a:r>
            <a:r>
              <a:rPr lang="en-US" altLang="zh-CN" baseline="0" dirty="0" smtClean="0"/>
              <a:t>CLK1</a:t>
            </a:r>
            <a:r>
              <a:rPr lang="zh-CN" altLang="en-US" baseline="0" dirty="0" smtClean="0"/>
              <a:t>低，</a:t>
            </a:r>
            <a:r>
              <a:rPr lang="en-US" altLang="zh-CN" baseline="0" dirty="0" smtClean="0"/>
              <a:t>Q1</a:t>
            </a:r>
            <a:r>
              <a:rPr lang="zh-CN" altLang="en-US" baseline="0" dirty="0" smtClean="0"/>
              <a:t>保持不变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CLK2</a:t>
            </a:r>
            <a:r>
              <a:rPr lang="zh-CN" altLang="en-US" baseline="0" dirty="0" smtClean="0"/>
              <a:t>高，</a:t>
            </a:r>
            <a:r>
              <a:rPr lang="en-US" altLang="zh-CN" baseline="0" dirty="0" smtClean="0"/>
              <a:t>Q2</a:t>
            </a:r>
            <a:r>
              <a:rPr lang="zh-CN" altLang="en-US" baseline="0" dirty="0" smtClean="0"/>
              <a:t>与输入状态相同，</a:t>
            </a:r>
            <a:r>
              <a:rPr lang="en-US" altLang="zh-CN" baseline="0" dirty="0" smtClean="0"/>
              <a:t>Q2=Q1</a:t>
            </a:r>
            <a:r>
              <a:rPr lang="zh-CN" altLang="en-US" baseline="0" dirty="0" smtClean="0"/>
              <a:t>，故</a:t>
            </a:r>
            <a:r>
              <a:rPr lang="en-US" altLang="zh-CN" baseline="0" dirty="0" smtClean="0"/>
              <a:t>Q</a:t>
            </a:r>
            <a:r>
              <a:rPr lang="zh-CN" altLang="en-US" baseline="0" dirty="0" smtClean="0"/>
              <a:t>被置成了与</a:t>
            </a:r>
            <a:r>
              <a:rPr lang="en-US" altLang="zh-CN" baseline="0" dirty="0" smtClean="0"/>
              <a:t>CLK</a:t>
            </a:r>
            <a:r>
              <a:rPr lang="zh-CN" altLang="en-US" baseline="0" dirty="0" smtClean="0"/>
              <a:t>上升沿到达前瞬时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端相同的状态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66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98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特性图中的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* 是不定态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描述触发器逻辑功能时，有特性表、特性方程、状态转换图三种可供选择的方法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269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98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两个电平触发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触发器结构也可以做成不同个逻辑功能的触发器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51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2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本章只介绍静态触发器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2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触发器的基本构成部分，有两个能够自行保持的稳定状态，并根据输入信号制成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68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90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这种在</a:t>
            </a:r>
            <a:r>
              <a:rPr lang="en-US" altLang="zh-CN" dirty="0" smtClean="0"/>
              <a:t>CLK</a:t>
            </a:r>
            <a:r>
              <a:rPr lang="zh-CN" altLang="en-US" dirty="0" smtClean="0"/>
              <a:t>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整个脉冲期间触发器动作的控制方式称为</a:t>
            </a:r>
            <a:r>
              <a:rPr lang="zh-CN" altLang="en-US" dirty="0" smtClean="0">
                <a:solidFill>
                  <a:srgbClr val="FF0000"/>
                </a:solidFill>
              </a:rPr>
              <a:t>电平触发方式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756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266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为了适应单端输入信号的需要，有时将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通过反相器接到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上，这就构成了电平触发的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204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为了适应单端输入信号的需要，有时将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通过反相器接到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上，这就构成了电平触发的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20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hyperlink" Target="http://photo.tlw.cn/7/JPEG/Vol_117/EV032_L.htm" TargetMode="External"/><Relationship Id="rId21" Type="http://schemas.openxmlformats.org/officeDocument/2006/relationships/image" Target="../media/image4.jpeg"/><Relationship Id="rId10" Type="http://schemas.openxmlformats.org/officeDocument/2006/relationships/hyperlink" Target="http://photo.tlw.cn/5/JPEG640/087/151_200/DP172_L.htm" TargetMode="External"/><Relationship Id="rId11" Type="http://schemas.openxmlformats.org/officeDocument/2006/relationships/image" Target="../media/image13.jpeg"/><Relationship Id="rId12" Type="http://schemas.openxmlformats.org/officeDocument/2006/relationships/hyperlink" Target="http://photo.tlw.cn/5/JPEG640/097/001_050/DZ006_L.htm" TargetMode="External"/><Relationship Id="rId13" Type="http://schemas.openxmlformats.org/officeDocument/2006/relationships/image" Target="../media/image14.jpeg"/><Relationship Id="rId14" Type="http://schemas.openxmlformats.org/officeDocument/2006/relationships/hyperlink" Target="http://photo.tlw.cn/2/JPEG640/033/001_050/AH016_L.htm" TargetMode="External"/><Relationship Id="rId15" Type="http://schemas.openxmlformats.org/officeDocument/2006/relationships/image" Target="../media/image3.jpeg"/><Relationship Id="rId16" Type="http://schemas.openxmlformats.org/officeDocument/2006/relationships/hyperlink" Target="http://photo.tlw.cn/7/JPEG/Vol_113/ER147_L.htm" TargetMode="External"/><Relationship Id="rId17" Type="http://schemas.openxmlformats.org/officeDocument/2006/relationships/image" Target="../media/image5.jpeg"/><Relationship Id="rId18" Type="http://schemas.openxmlformats.org/officeDocument/2006/relationships/hyperlink" Target="http://photo.tlw.cn/5/JPEG640/087/151_200/DP151_L.htm" TargetMode="External"/><Relationship Id="rId19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hoto.tlw.cn/7/JPEG/Vol_117/EV163_L.htm" TargetMode="External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hyperlink" Target="http://photo.tlw.cn/7/JPEG/Vol_126/FE088_L.htm" TargetMode="External"/><Relationship Id="rId7" Type="http://schemas.openxmlformats.org/officeDocument/2006/relationships/image" Target="../media/image12.jpeg"/><Relationship Id="rId8" Type="http://schemas.openxmlformats.org/officeDocument/2006/relationships/hyperlink" Target="http://photo.tlw.cn/7/JPEG/Vol_113/ER004_L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hyperlink" Target="http://photo.tlw.cn/7/JPEG/Vol_117/EV032_L.htm" TargetMode="External"/><Relationship Id="rId21" Type="http://schemas.openxmlformats.org/officeDocument/2006/relationships/image" Target="../media/image4.jpeg"/><Relationship Id="rId10" Type="http://schemas.openxmlformats.org/officeDocument/2006/relationships/hyperlink" Target="http://photo.tlw.cn/5/JPEG640/087/151_200/DP172_L.htm" TargetMode="External"/><Relationship Id="rId11" Type="http://schemas.openxmlformats.org/officeDocument/2006/relationships/image" Target="../media/image13.jpeg"/><Relationship Id="rId12" Type="http://schemas.openxmlformats.org/officeDocument/2006/relationships/hyperlink" Target="http://photo.tlw.cn/5/JPEG640/097/001_050/DZ006_L.htm" TargetMode="External"/><Relationship Id="rId13" Type="http://schemas.openxmlformats.org/officeDocument/2006/relationships/image" Target="../media/image14.jpeg"/><Relationship Id="rId14" Type="http://schemas.openxmlformats.org/officeDocument/2006/relationships/hyperlink" Target="http://photo.tlw.cn/2/JPEG640/033/001_050/AH016_L.htm" TargetMode="External"/><Relationship Id="rId15" Type="http://schemas.openxmlformats.org/officeDocument/2006/relationships/image" Target="../media/image3.jpeg"/><Relationship Id="rId16" Type="http://schemas.openxmlformats.org/officeDocument/2006/relationships/hyperlink" Target="http://photo.tlw.cn/7/JPEG/Vol_113/ER147_L.htm" TargetMode="External"/><Relationship Id="rId17" Type="http://schemas.openxmlformats.org/officeDocument/2006/relationships/image" Target="../media/image5.jpeg"/><Relationship Id="rId18" Type="http://schemas.openxmlformats.org/officeDocument/2006/relationships/hyperlink" Target="http://photo.tlw.cn/5/JPEG640/087/151_200/DP151_L.htm" TargetMode="External"/><Relationship Id="rId19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hoto.tlw.cn/7/JPEG/Vol_117/EV163_L.htm" TargetMode="External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hyperlink" Target="http://photo.tlw.cn/7/JPEG/Vol_126/FE088_L.htm" TargetMode="External"/><Relationship Id="rId7" Type="http://schemas.openxmlformats.org/officeDocument/2006/relationships/image" Target="../media/image12.jpeg"/><Relationship Id="rId8" Type="http://schemas.openxmlformats.org/officeDocument/2006/relationships/hyperlink" Target="http://photo.tlw.cn/7/JPEG/Vol_113/ER004_L.htm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172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88637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593645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72781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75392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7603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40527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9042227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668222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41520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23869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0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78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hyperlink" Target="http://photo.tlw.cn/7/JPEG/Vol_117/EV032_L.htm" TargetMode="External"/><Relationship Id="rId21" Type="http://schemas.openxmlformats.org/officeDocument/2006/relationships/image" Target="../media/image4.jpeg"/><Relationship Id="rId22" Type="http://schemas.openxmlformats.org/officeDocument/2006/relationships/hyperlink" Target="http://photo.tlw.cn/7/JPEG/Vol_113/ER147_L.htm" TargetMode="External"/><Relationship Id="rId23" Type="http://schemas.openxmlformats.org/officeDocument/2006/relationships/image" Target="../media/image5.jpeg"/><Relationship Id="rId24" Type="http://schemas.openxmlformats.org/officeDocument/2006/relationships/hyperlink" Target="http://photo.tlw.cn/5/JPEG640/087/151_200/DP151_L.htm" TargetMode="External"/><Relationship Id="rId25" Type="http://schemas.openxmlformats.org/officeDocument/2006/relationships/image" Target="../media/image6.jpeg"/><Relationship Id="rId26" Type="http://schemas.openxmlformats.org/officeDocument/2006/relationships/image" Target="../media/image7.jpeg"/><Relationship Id="rId27" Type="http://schemas.openxmlformats.org/officeDocument/2006/relationships/image" Target="../media/image8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hyperlink" Target="http://photo.tlw.cn/7/JPEG/Vol_113/ER004_L.htm" TargetMode="External"/><Relationship Id="rId17" Type="http://schemas.openxmlformats.org/officeDocument/2006/relationships/image" Target="../media/image2.jpeg"/><Relationship Id="rId18" Type="http://schemas.openxmlformats.org/officeDocument/2006/relationships/hyperlink" Target="http://photo.tlw.cn/2/JPEG640/033/001_050/AH016_L.htm" TargetMode="Externa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hyperlink" Target="http://photo.tlw.cn/7/JPEG/Vol_117/EV032_L.htm" TargetMode="External"/><Relationship Id="rId21" Type="http://schemas.openxmlformats.org/officeDocument/2006/relationships/image" Target="../media/image4.jpeg"/><Relationship Id="rId22" Type="http://schemas.openxmlformats.org/officeDocument/2006/relationships/hyperlink" Target="http://photo.tlw.cn/7/JPEG/Vol_113/ER147_L.htm" TargetMode="External"/><Relationship Id="rId23" Type="http://schemas.openxmlformats.org/officeDocument/2006/relationships/image" Target="../media/image5.jpeg"/><Relationship Id="rId24" Type="http://schemas.openxmlformats.org/officeDocument/2006/relationships/hyperlink" Target="http://photo.tlw.cn/5/JPEG640/087/151_200/DP151_L.htm" TargetMode="External"/><Relationship Id="rId25" Type="http://schemas.openxmlformats.org/officeDocument/2006/relationships/image" Target="../media/image6.jpeg"/><Relationship Id="rId26" Type="http://schemas.openxmlformats.org/officeDocument/2006/relationships/image" Target="../media/image7.jpeg"/><Relationship Id="rId27" Type="http://schemas.openxmlformats.org/officeDocument/2006/relationships/image" Target="../media/image8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vmlDrawing" Target="../drawings/vmlDrawing2.v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1.png"/><Relationship Id="rId16" Type="http://schemas.openxmlformats.org/officeDocument/2006/relationships/hyperlink" Target="http://photo.tlw.cn/7/JPEG/Vol_113/ER004_L.htm" TargetMode="External"/><Relationship Id="rId17" Type="http://schemas.openxmlformats.org/officeDocument/2006/relationships/image" Target="../media/image2.jpeg"/><Relationship Id="rId18" Type="http://schemas.openxmlformats.org/officeDocument/2006/relationships/hyperlink" Target="http://photo.tlw.cn/2/JPEG640/033/001_050/AH016_L.htm" TargetMode="Externa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4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6.emf"/><Relationship Id="rId5" Type="http://schemas.openxmlformats.org/officeDocument/2006/relationships/image" Target="../media/image1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oleObject" Target="../embeddings/oleObject5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7.wmf"/><Relationship Id="rId7" Type="http://schemas.openxmlformats.org/officeDocument/2006/relationships/image" Target="../media/image2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oleObject" Target="../embeddings/oleObject8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36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37.emf"/><Relationship Id="rId8" Type="http://schemas.openxmlformats.org/officeDocument/2006/relationships/image" Target="../media/image30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9600" dirty="0" smtClean="0">
                <a:solidFill>
                  <a:srgbClr val="0070C0"/>
                </a:solidFill>
              </a:rPr>
              <a:t>数字电路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1"/>
                </a:solidFill>
              </a:rPr>
              <a:t>中国科学院计算技术研究所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范东睿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fandr@ict.ac.cn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或非门</a:t>
            </a:r>
            <a:r>
              <a:rPr lang="zh-CN" altLang="en-US" dirty="0" smtClean="0"/>
              <a:t>组成的锁存器</a:t>
            </a:r>
            <a:endParaRPr lang="en-US" altLang="zh-CN" dirty="0" smtClean="0"/>
          </a:p>
        </p:txBody>
      </p:sp>
      <p:pic>
        <p:nvPicPr>
          <p:cNvPr id="5" name="Picture 80" descr="5-2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564904"/>
            <a:ext cx="811369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76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或非门</a:t>
            </a:r>
            <a:r>
              <a:rPr lang="zh-CN" altLang="en-US" dirty="0" smtClean="0"/>
              <a:t>组成的锁存器</a:t>
            </a:r>
            <a:endParaRPr lang="en-US" altLang="zh-CN" dirty="0" smtClean="0"/>
          </a:p>
          <a:p>
            <a:pPr lvl="1"/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Text Box 144"/>
          <p:cNvSpPr txBox="1">
            <a:spLocks noChangeArrowheads="1"/>
          </p:cNvSpPr>
          <p:nvPr/>
        </p:nvSpPr>
        <p:spPr bwMode="auto">
          <a:xfrm>
            <a:off x="1195922" y="3066561"/>
            <a:ext cx="3529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a .  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9" name="Rectangle 148"/>
          <p:cNvSpPr>
            <a:spLocks noChangeArrowheads="1"/>
          </p:cNvSpPr>
          <p:nvPr/>
        </p:nvSpPr>
        <p:spPr bwMode="auto">
          <a:xfrm>
            <a:off x="2853272" y="3582362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+mj-ea"/>
                <a:ea typeface="+mj-ea"/>
              </a:rPr>
              <a:t>Q</a:t>
            </a:r>
            <a:r>
              <a:rPr lang="en-US" altLang="zh-CN" sz="2400" i="1">
                <a:latin typeface="+mj-ea"/>
                <a:ea typeface="+mj-ea"/>
                <a:sym typeface="Symbol" pitchFamily="18" charset="2"/>
              </a:rPr>
              <a:t></a:t>
            </a:r>
            <a:r>
              <a:rPr lang="zh-CN" altLang="en-US" sz="2400">
                <a:latin typeface="+mj-ea"/>
                <a:ea typeface="+mj-ea"/>
              </a:rPr>
              <a:t>＝</a:t>
            </a:r>
            <a:r>
              <a:rPr lang="en-US" altLang="zh-CN" sz="2400">
                <a:latin typeface="+mj-ea"/>
                <a:ea typeface="+mj-ea"/>
              </a:rPr>
              <a:t>0</a:t>
            </a:r>
          </a:p>
        </p:txBody>
      </p:sp>
      <p:sp>
        <p:nvSpPr>
          <p:cNvPr id="10" name="Rectangle 149"/>
          <p:cNvSpPr>
            <a:spLocks noChangeArrowheads="1"/>
          </p:cNvSpPr>
          <p:nvPr/>
        </p:nvSpPr>
        <p:spPr bwMode="auto">
          <a:xfrm>
            <a:off x="835559" y="3603941"/>
            <a:ext cx="1152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11" name="AutoShape 150"/>
          <p:cNvSpPr>
            <a:spLocks noChangeArrowheads="1"/>
          </p:cNvSpPr>
          <p:nvPr/>
        </p:nvSpPr>
        <p:spPr bwMode="auto">
          <a:xfrm>
            <a:off x="2061109" y="3726824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710147" y="4228470"/>
            <a:ext cx="1131887" cy="1038226"/>
            <a:chOff x="158" y="1706"/>
            <a:chExt cx="713" cy="654"/>
          </a:xfrm>
        </p:grpSpPr>
        <p:sp>
          <p:nvSpPr>
            <p:cNvPr id="13" name="Rectangle 151"/>
            <p:cNvSpPr>
              <a:spLocks noChangeArrowheads="1"/>
            </p:cNvSpPr>
            <p:nvPr/>
          </p:nvSpPr>
          <p:spPr bwMode="auto">
            <a:xfrm>
              <a:off x="249" y="1706"/>
              <a:ext cx="6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+mj-ea"/>
                  <a:ea typeface="+mj-ea"/>
                </a:rPr>
                <a:t>R</a:t>
              </a:r>
              <a:r>
                <a:rPr lang="en-US" altLang="zh-CN" sz="2400" baseline="-25000">
                  <a:latin typeface="+mj-ea"/>
                  <a:ea typeface="+mj-ea"/>
                </a:rPr>
                <a:t>D</a:t>
              </a:r>
              <a:r>
                <a:rPr lang="zh-CN" altLang="en-US" sz="2400">
                  <a:latin typeface="+mj-ea"/>
                  <a:ea typeface="+mj-ea"/>
                </a:rPr>
                <a:t>＝</a:t>
              </a:r>
              <a:r>
                <a:rPr lang="en-US" altLang="zh-CN" sz="240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14" name="Rectangle 152"/>
            <p:cNvSpPr>
              <a:spLocks noChangeArrowheads="1"/>
            </p:cNvSpPr>
            <p:nvPr/>
          </p:nvSpPr>
          <p:spPr bwMode="auto">
            <a:xfrm>
              <a:off x="249" y="2069"/>
              <a:ext cx="5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+mj-ea"/>
                  <a:ea typeface="+mj-ea"/>
                </a:rPr>
                <a:t>Q</a:t>
              </a:r>
              <a:r>
                <a:rPr lang="en-US" altLang="zh-CN" sz="2400" i="1">
                  <a:latin typeface="+mj-ea"/>
                  <a:ea typeface="+mj-ea"/>
                  <a:sym typeface="Symbol" pitchFamily="18" charset="2"/>
                </a:rPr>
                <a:t></a:t>
              </a:r>
              <a:r>
                <a:rPr lang="zh-CN" altLang="en-US" sz="2400">
                  <a:latin typeface="+mj-ea"/>
                  <a:ea typeface="+mj-ea"/>
                </a:rPr>
                <a:t>＝</a:t>
              </a:r>
              <a:r>
                <a:rPr lang="en-US" altLang="zh-CN" sz="240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15" name="AutoShape 153"/>
            <p:cNvSpPr>
              <a:spLocks/>
            </p:cNvSpPr>
            <p:nvPr/>
          </p:nvSpPr>
          <p:spPr bwMode="auto">
            <a:xfrm>
              <a:off x="158" y="1797"/>
              <a:ext cx="136" cy="54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  <p:sp>
        <p:nvSpPr>
          <p:cNvPr id="16" name="AutoShape 155"/>
          <p:cNvSpPr>
            <a:spLocks noChangeArrowheads="1"/>
          </p:cNvSpPr>
          <p:nvPr/>
        </p:nvSpPr>
        <p:spPr bwMode="auto">
          <a:xfrm>
            <a:off x="2078572" y="4588831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17" name="Rectangle 156"/>
          <p:cNvSpPr>
            <a:spLocks noChangeArrowheads="1"/>
          </p:cNvSpPr>
          <p:nvPr/>
        </p:nvSpPr>
        <p:spPr bwMode="auto">
          <a:xfrm>
            <a:off x="2870734" y="4450718"/>
            <a:ext cx="1223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+mj-ea"/>
                <a:ea typeface="+mj-ea"/>
              </a:rPr>
              <a:t>Q</a:t>
            </a:r>
            <a:r>
              <a:rPr lang="zh-CN" altLang="en-US" sz="2400">
                <a:latin typeface="+mj-ea"/>
                <a:ea typeface="+mj-ea"/>
              </a:rPr>
              <a:t>＝</a:t>
            </a:r>
            <a:r>
              <a:rPr lang="en-US" altLang="zh-CN" sz="2400">
                <a:latin typeface="+mj-ea"/>
                <a:ea typeface="+mj-ea"/>
              </a:rPr>
              <a:t>1</a:t>
            </a:r>
          </a:p>
        </p:txBody>
      </p:sp>
      <p:sp>
        <p:nvSpPr>
          <p:cNvPr id="18" name="Text Box 157"/>
          <p:cNvSpPr txBox="1">
            <a:spLocks noChangeArrowheads="1"/>
          </p:cNvSpPr>
          <p:nvPr/>
        </p:nvSpPr>
        <p:spPr bwMode="auto">
          <a:xfrm>
            <a:off x="5183847" y="3166759"/>
            <a:ext cx="352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b .  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</p:txBody>
      </p:sp>
      <p:sp>
        <p:nvSpPr>
          <p:cNvPr id="19" name="Rectangle 158"/>
          <p:cNvSpPr>
            <a:spLocks noChangeArrowheads="1"/>
          </p:cNvSpPr>
          <p:nvPr/>
        </p:nvSpPr>
        <p:spPr bwMode="auto">
          <a:xfrm>
            <a:off x="7348577" y="3636917"/>
            <a:ext cx="11509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+mj-ea"/>
                <a:ea typeface="+mj-ea"/>
              </a:rPr>
              <a:t>Q</a:t>
            </a:r>
            <a:r>
              <a:rPr lang="zh-CN" altLang="en-US" sz="2400">
                <a:latin typeface="+mj-ea"/>
                <a:ea typeface="+mj-ea"/>
              </a:rPr>
              <a:t>＝</a:t>
            </a:r>
            <a:r>
              <a:rPr lang="en-US" altLang="zh-CN" sz="2400">
                <a:latin typeface="+mj-ea"/>
                <a:ea typeface="+mj-ea"/>
              </a:rPr>
              <a:t>0</a:t>
            </a:r>
          </a:p>
        </p:txBody>
      </p:sp>
      <p:sp>
        <p:nvSpPr>
          <p:cNvPr id="20" name="Rectangle 159"/>
          <p:cNvSpPr>
            <a:spLocks noChangeArrowheads="1"/>
          </p:cNvSpPr>
          <p:nvPr/>
        </p:nvSpPr>
        <p:spPr bwMode="auto">
          <a:xfrm>
            <a:off x="5330864" y="3630567"/>
            <a:ext cx="1368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21" name="AutoShape 160"/>
          <p:cNvSpPr>
            <a:spLocks noChangeArrowheads="1"/>
          </p:cNvSpPr>
          <p:nvPr/>
        </p:nvSpPr>
        <p:spPr bwMode="auto">
          <a:xfrm>
            <a:off x="6556414" y="3775029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22" name="Group 161"/>
          <p:cNvGrpSpPr>
            <a:grpSpLocks/>
          </p:cNvGrpSpPr>
          <p:nvPr/>
        </p:nvGrpSpPr>
        <p:grpSpPr bwMode="auto">
          <a:xfrm>
            <a:off x="5270039" y="4221309"/>
            <a:ext cx="1093518" cy="1044576"/>
            <a:chOff x="158" y="1706"/>
            <a:chExt cx="658" cy="658"/>
          </a:xfrm>
        </p:grpSpPr>
        <p:sp>
          <p:nvSpPr>
            <p:cNvPr id="23" name="Rectangle 162"/>
            <p:cNvSpPr>
              <a:spLocks noChangeArrowheads="1"/>
            </p:cNvSpPr>
            <p:nvPr/>
          </p:nvSpPr>
          <p:spPr bwMode="auto">
            <a:xfrm>
              <a:off x="249" y="1706"/>
              <a:ext cx="5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+mj-ea"/>
                  <a:ea typeface="+mj-ea"/>
                </a:rPr>
                <a:t>S</a:t>
              </a:r>
              <a:r>
                <a:rPr lang="en-US" altLang="zh-CN" sz="2400" baseline="-25000" dirty="0">
                  <a:latin typeface="+mj-ea"/>
                  <a:ea typeface="+mj-ea"/>
                </a:rPr>
                <a:t>D</a:t>
              </a:r>
              <a:r>
                <a:rPr lang="zh-CN" altLang="en-US" sz="2400" dirty="0">
                  <a:latin typeface="+mj-ea"/>
                  <a:ea typeface="+mj-ea"/>
                </a:rPr>
                <a:t>＝</a:t>
              </a:r>
              <a:r>
                <a:rPr lang="en-US" altLang="zh-CN" sz="2400" dirty="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24" name="Rectangle 163"/>
            <p:cNvSpPr>
              <a:spLocks noChangeArrowheads="1"/>
            </p:cNvSpPr>
            <p:nvPr/>
          </p:nvSpPr>
          <p:spPr bwMode="auto">
            <a:xfrm>
              <a:off x="249" y="2073"/>
              <a:ext cx="5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+mj-ea"/>
                  <a:ea typeface="+mj-ea"/>
                </a:rPr>
                <a:t>Q = </a:t>
              </a:r>
              <a:r>
                <a:rPr lang="en-US" altLang="zh-CN" sz="240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25" name="AutoShape 164"/>
            <p:cNvSpPr>
              <a:spLocks/>
            </p:cNvSpPr>
            <p:nvPr/>
          </p:nvSpPr>
          <p:spPr bwMode="auto">
            <a:xfrm>
              <a:off x="158" y="1797"/>
              <a:ext cx="136" cy="54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  <p:sp>
        <p:nvSpPr>
          <p:cNvPr id="26" name="AutoShape 165"/>
          <p:cNvSpPr>
            <a:spLocks noChangeArrowheads="1"/>
          </p:cNvSpPr>
          <p:nvPr/>
        </p:nvSpPr>
        <p:spPr bwMode="auto">
          <a:xfrm>
            <a:off x="6579115" y="4695972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27" name="Rectangle 166"/>
          <p:cNvSpPr>
            <a:spLocks noChangeArrowheads="1"/>
          </p:cNvSpPr>
          <p:nvPr/>
        </p:nvSpPr>
        <p:spPr bwMode="auto">
          <a:xfrm>
            <a:off x="7348577" y="4566739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 </a:t>
            </a:r>
            <a:r>
              <a:rPr lang="en-US" altLang="zh-CN" sz="2400" i="1" dirty="0">
                <a:latin typeface="+mj-ea"/>
                <a:ea typeface="+mj-ea"/>
                <a:sym typeface="Symbol" pitchFamily="18" charset="2"/>
              </a:rPr>
              <a:t>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28" name="AutoShape 180"/>
          <p:cNvSpPr>
            <a:spLocks noChangeArrowheads="1"/>
          </p:cNvSpPr>
          <p:nvPr/>
        </p:nvSpPr>
        <p:spPr bwMode="auto">
          <a:xfrm>
            <a:off x="1267359" y="5689295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29" name="Rectangle 181"/>
          <p:cNvSpPr>
            <a:spLocks noChangeArrowheads="1"/>
          </p:cNvSpPr>
          <p:nvPr/>
        </p:nvSpPr>
        <p:spPr bwMode="auto">
          <a:xfrm>
            <a:off x="1936824" y="5566412"/>
            <a:ext cx="1867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锁存器的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态</a:t>
            </a:r>
          </a:p>
        </p:txBody>
      </p:sp>
      <p:sp>
        <p:nvSpPr>
          <p:cNvPr id="31" name="AutoShape 183"/>
          <p:cNvSpPr>
            <a:spLocks noChangeArrowheads="1"/>
          </p:cNvSpPr>
          <p:nvPr/>
        </p:nvSpPr>
        <p:spPr bwMode="auto">
          <a:xfrm>
            <a:off x="5436042" y="5704226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32" name="Rectangle 184"/>
          <p:cNvSpPr>
            <a:spLocks noChangeArrowheads="1"/>
          </p:cNvSpPr>
          <p:nvPr/>
        </p:nvSpPr>
        <p:spPr bwMode="auto">
          <a:xfrm>
            <a:off x="6147979" y="5581344"/>
            <a:ext cx="1867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锁存器的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态</a:t>
            </a:r>
          </a:p>
        </p:txBody>
      </p:sp>
      <p:sp>
        <p:nvSpPr>
          <p:cNvPr id="33" name="AutoShape 185"/>
          <p:cNvSpPr>
            <a:spLocks noChangeArrowheads="1"/>
          </p:cNvSpPr>
          <p:nvPr/>
        </p:nvSpPr>
        <p:spPr bwMode="auto">
          <a:xfrm>
            <a:off x="2878579" y="2460758"/>
            <a:ext cx="2844800" cy="504825"/>
          </a:xfrm>
          <a:prstGeom prst="wedgeRoundRectCallout">
            <a:avLst>
              <a:gd name="adj1" fmla="val -41337"/>
              <a:gd name="adj2" fmla="val 10213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置位端或置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输入端</a:t>
            </a:r>
          </a:p>
        </p:txBody>
      </p:sp>
      <p:pic>
        <p:nvPicPr>
          <p:cNvPr id="30" name="Picture 80" descr="5-2-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1" r="30877" b="24185"/>
          <a:stretch/>
        </p:blipFill>
        <p:spPr bwMode="auto">
          <a:xfrm>
            <a:off x="6339786" y="0"/>
            <a:ext cx="2804214" cy="234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186"/>
          <p:cNvSpPr>
            <a:spLocks noChangeArrowheads="1"/>
          </p:cNvSpPr>
          <p:nvPr/>
        </p:nvSpPr>
        <p:spPr bwMode="auto">
          <a:xfrm>
            <a:off x="6243883" y="2460758"/>
            <a:ext cx="2900118" cy="504825"/>
          </a:xfrm>
          <a:prstGeom prst="wedgeRoundRectCallout">
            <a:avLst>
              <a:gd name="adj1" fmla="val -54194"/>
              <a:gd name="adj2" fmla="val 1103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复位端或置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输入端</a:t>
            </a:r>
          </a:p>
        </p:txBody>
      </p:sp>
    </p:spTree>
    <p:extLst>
      <p:ext uri="{BB962C8B-B14F-4D97-AF65-F5344CB8AC3E}">
        <p14:creationId xmlns:p14="http://schemas.microsoft.com/office/powerpoint/2010/main" val="19127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6" grpId="0" animBg="1"/>
      <p:bldP spid="27" grpId="0"/>
      <p:bldP spid="28" grpId="0" animBg="1"/>
      <p:bldP spid="29" grpId="0"/>
      <p:bldP spid="31" grpId="0" animBg="1"/>
      <p:bldP spid="32" grpId="0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或非门</a:t>
            </a:r>
            <a:r>
              <a:rPr lang="zh-CN" altLang="en-US" dirty="0" smtClean="0"/>
              <a:t>组成的锁存器</a:t>
            </a:r>
            <a:endParaRPr lang="en-US" altLang="zh-CN" dirty="0" smtClean="0"/>
          </a:p>
          <a:p>
            <a:pPr lvl="1"/>
            <a:r>
              <a:rPr lang="zh-CN" altLang="en-US" dirty="0"/>
              <a:t>工作原理</a:t>
            </a:r>
            <a:endParaRPr lang="en-US" altLang="zh-CN" dirty="0" smtClean="0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1356485" y="2975361"/>
            <a:ext cx="3455988" cy="5762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c .  </a:t>
            </a:r>
            <a:r>
              <a:rPr lang="en-US" altLang="zh-CN" sz="2400" b="0" i="1" kern="0" dirty="0" smtClean="0">
                <a:solidFill>
                  <a:schemeClr val="tx1"/>
                </a:solidFill>
                <a:latin typeface="+mj-ea"/>
              </a:rPr>
              <a:t>R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D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0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，</a:t>
            </a:r>
            <a:r>
              <a:rPr lang="en-US" altLang="zh-CN" sz="2400" b="0" i="1" kern="0" dirty="0" smtClean="0">
                <a:solidFill>
                  <a:schemeClr val="tx1"/>
                </a:solidFill>
                <a:latin typeface="+mj-ea"/>
              </a:rPr>
              <a:t>S</a:t>
            </a:r>
            <a:r>
              <a:rPr lang="en-US" altLang="zh-CN" sz="2400" b="0" kern="0" baseline="-25000" dirty="0" smtClean="0">
                <a:solidFill>
                  <a:schemeClr val="tx1"/>
                </a:solidFill>
                <a:latin typeface="+mj-ea"/>
              </a:rPr>
              <a:t>D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j-ea"/>
              </a:rPr>
              <a:t>0</a:t>
            </a:r>
            <a:endParaRPr lang="en-US" altLang="zh-CN" sz="2400" b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809239" y="5489006"/>
            <a:ext cx="1800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Q*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980565" y="5629311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1339340" y="3957080"/>
            <a:ext cx="1087438" cy="1044576"/>
            <a:chOff x="158" y="1706"/>
            <a:chExt cx="685" cy="658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49" y="1706"/>
              <a:ext cx="5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+mj-ea"/>
                  <a:ea typeface="+mj-ea"/>
                </a:rPr>
                <a:t>S</a:t>
              </a:r>
              <a:r>
                <a:rPr lang="en-US" altLang="zh-CN" sz="2400" baseline="-25000" dirty="0">
                  <a:latin typeface="+mj-ea"/>
                  <a:ea typeface="+mj-ea"/>
                </a:rPr>
                <a:t>D</a:t>
              </a:r>
              <a:r>
                <a:rPr lang="zh-CN" altLang="en-US" sz="2400" dirty="0">
                  <a:latin typeface="+mj-ea"/>
                  <a:ea typeface="+mj-ea"/>
                </a:rPr>
                <a:t>＝</a:t>
              </a:r>
              <a:r>
                <a:rPr lang="en-US" altLang="zh-CN" sz="2400" dirty="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49" y="2073"/>
              <a:ext cx="5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+mj-ea"/>
                  <a:ea typeface="+mj-ea"/>
                </a:rPr>
                <a:t>Q </a:t>
              </a:r>
              <a:r>
                <a:rPr lang="en-US" altLang="zh-CN" sz="2400" dirty="0">
                  <a:latin typeface="+mj-ea"/>
                  <a:ea typeface="+mj-ea"/>
                </a:rPr>
                <a:t>=0</a:t>
              </a:r>
            </a:p>
          </p:txBody>
        </p:sp>
        <p:sp>
          <p:nvSpPr>
            <p:cNvPr id="36" name="AutoShape 10"/>
            <p:cNvSpPr>
              <a:spLocks/>
            </p:cNvSpPr>
            <p:nvPr/>
          </p:nvSpPr>
          <p:spPr bwMode="auto">
            <a:xfrm>
              <a:off x="158" y="1797"/>
              <a:ext cx="136" cy="54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974851" y="5227391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1755870" y="5104508"/>
            <a:ext cx="1511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 *</a:t>
            </a:r>
            <a:r>
              <a:rPr lang="en-US" altLang="zh-CN" sz="2400" i="1" dirty="0">
                <a:latin typeface="+mj-ea"/>
                <a:ea typeface="+mj-ea"/>
                <a:sym typeface="Symbol" pitchFamily="18" charset="2"/>
              </a:rPr>
              <a:t>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090102" y="3495415"/>
            <a:ext cx="161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若</a:t>
            </a:r>
            <a:r>
              <a:rPr lang="en-US" altLang="zh-CN" sz="2400" i="1" dirty="0">
                <a:latin typeface="+mj-ea"/>
                <a:ea typeface="+mj-ea"/>
              </a:rPr>
              <a:t>Q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</p:txBody>
      </p:sp>
      <p:sp>
        <p:nvSpPr>
          <p:cNvPr id="41" name="AutoShape 21"/>
          <p:cNvSpPr>
            <a:spLocks noChangeArrowheads="1"/>
          </p:cNvSpPr>
          <p:nvPr/>
        </p:nvSpPr>
        <p:spPr bwMode="auto">
          <a:xfrm>
            <a:off x="5073776" y="2293037"/>
            <a:ext cx="2825428" cy="776040"/>
          </a:xfrm>
          <a:prstGeom prst="horizontalScroll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+mj-ea"/>
                <a:ea typeface="+mj-ea"/>
              </a:rPr>
              <a:t>Q</a:t>
            </a:r>
            <a:r>
              <a:rPr lang="zh-CN" altLang="en-US" sz="2400" b="1" dirty="0" smtClean="0">
                <a:latin typeface="+mj-ea"/>
                <a:ea typeface="+mj-ea"/>
              </a:rPr>
              <a:t>：原</a:t>
            </a:r>
            <a:r>
              <a:rPr lang="zh-CN" altLang="en-US" sz="2400" b="1" dirty="0">
                <a:latin typeface="+mj-ea"/>
                <a:ea typeface="+mj-ea"/>
              </a:rPr>
              <a:t>态，</a:t>
            </a:r>
            <a:r>
              <a:rPr lang="en-US" altLang="zh-CN" sz="2400" b="1" dirty="0">
                <a:latin typeface="+mj-ea"/>
                <a:ea typeface="+mj-ea"/>
              </a:rPr>
              <a:t>Q</a:t>
            </a:r>
            <a:r>
              <a:rPr lang="en-US" altLang="zh-CN" sz="2400" b="1" dirty="0" smtClean="0">
                <a:latin typeface="+mj-ea"/>
                <a:ea typeface="+mj-ea"/>
              </a:rPr>
              <a:t>*</a:t>
            </a:r>
            <a:r>
              <a:rPr lang="zh-CN" altLang="en-US" sz="2400" b="1" dirty="0" smtClean="0">
                <a:latin typeface="+mj-ea"/>
                <a:ea typeface="+mj-ea"/>
              </a:rPr>
              <a:t>：新</a:t>
            </a:r>
            <a:r>
              <a:rPr lang="zh-CN" altLang="en-US" sz="2400" b="1" dirty="0">
                <a:latin typeface="+mj-ea"/>
                <a:ea typeface="+mj-ea"/>
              </a:rPr>
              <a:t>态</a:t>
            </a: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5837225" y="4703524"/>
            <a:ext cx="1511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Q*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43" name="AutoShape 24"/>
          <p:cNvSpPr>
            <a:spLocks noChangeArrowheads="1"/>
          </p:cNvSpPr>
          <p:nvPr/>
        </p:nvSpPr>
        <p:spPr bwMode="auto">
          <a:xfrm>
            <a:off x="7091490" y="4187893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7775987" y="3776730"/>
            <a:ext cx="1219655" cy="1038226"/>
            <a:chOff x="158" y="1706"/>
            <a:chExt cx="671" cy="654"/>
          </a:xfrm>
        </p:grpSpPr>
        <p:sp>
          <p:nvSpPr>
            <p:cNvPr id="45" name="Rectangle 26"/>
            <p:cNvSpPr>
              <a:spLocks noChangeArrowheads="1"/>
            </p:cNvSpPr>
            <p:nvPr/>
          </p:nvSpPr>
          <p:spPr bwMode="auto">
            <a:xfrm>
              <a:off x="249" y="1706"/>
              <a:ext cx="5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+mj-ea"/>
                  <a:ea typeface="+mj-ea"/>
                </a:rPr>
                <a:t>R</a:t>
              </a:r>
              <a:r>
                <a:rPr lang="en-US" altLang="zh-CN" sz="2400" baseline="-25000">
                  <a:latin typeface="+mj-ea"/>
                  <a:ea typeface="+mj-ea"/>
                </a:rPr>
                <a:t>D</a:t>
              </a:r>
              <a:r>
                <a:rPr lang="zh-CN" altLang="en-US" sz="2400">
                  <a:latin typeface="+mj-ea"/>
                  <a:ea typeface="+mj-ea"/>
                </a:rPr>
                <a:t>＝</a:t>
              </a:r>
              <a:r>
                <a:rPr lang="en-US" altLang="zh-CN" sz="240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6" name="Rectangle 27"/>
            <p:cNvSpPr>
              <a:spLocks noChangeArrowheads="1"/>
            </p:cNvSpPr>
            <p:nvPr/>
          </p:nvSpPr>
          <p:spPr bwMode="auto">
            <a:xfrm>
              <a:off x="249" y="2069"/>
              <a:ext cx="5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+mj-ea"/>
                  <a:ea typeface="+mj-ea"/>
                </a:rPr>
                <a:t>Q*</a:t>
              </a:r>
              <a:r>
                <a:rPr lang="en-US" altLang="zh-CN" sz="2400" i="1" dirty="0">
                  <a:latin typeface="+mj-ea"/>
                  <a:ea typeface="+mj-ea"/>
                  <a:sym typeface="Symbol" pitchFamily="18" charset="2"/>
                </a:rPr>
                <a:t></a:t>
              </a:r>
              <a:r>
                <a:rPr lang="en-US" altLang="zh-CN" sz="2400" i="1" dirty="0">
                  <a:latin typeface="+mj-ea"/>
                  <a:ea typeface="+mj-ea"/>
                </a:rPr>
                <a:t> </a:t>
              </a:r>
              <a:r>
                <a:rPr lang="en-US" altLang="zh-CN" sz="2400" dirty="0">
                  <a:latin typeface="+mj-ea"/>
                  <a:ea typeface="+mj-ea"/>
                </a:rPr>
                <a:t>=0</a:t>
              </a:r>
            </a:p>
          </p:txBody>
        </p:sp>
        <p:sp>
          <p:nvSpPr>
            <p:cNvPr id="47" name="AutoShape 28"/>
            <p:cNvSpPr>
              <a:spLocks/>
            </p:cNvSpPr>
            <p:nvPr/>
          </p:nvSpPr>
          <p:spPr bwMode="auto">
            <a:xfrm>
              <a:off x="158" y="1797"/>
              <a:ext cx="136" cy="54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  <p:sp>
        <p:nvSpPr>
          <p:cNvPr id="48" name="AutoShape 29"/>
          <p:cNvSpPr>
            <a:spLocks noChangeArrowheads="1"/>
          </p:cNvSpPr>
          <p:nvPr/>
        </p:nvSpPr>
        <p:spPr bwMode="auto">
          <a:xfrm>
            <a:off x="4956612" y="4235838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49" name="Rectangle 30"/>
          <p:cNvSpPr>
            <a:spLocks noChangeArrowheads="1"/>
          </p:cNvSpPr>
          <p:nvPr/>
        </p:nvSpPr>
        <p:spPr bwMode="auto">
          <a:xfrm>
            <a:off x="5658609" y="4078356"/>
            <a:ext cx="1655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 *</a:t>
            </a:r>
            <a:r>
              <a:rPr lang="en-US" altLang="zh-CN" sz="2400" i="1" dirty="0">
                <a:latin typeface="+mj-ea"/>
                <a:ea typeface="+mj-ea"/>
                <a:sym typeface="Symbol" pitchFamily="18" charset="2"/>
              </a:rPr>
              <a:t>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 bwMode="auto">
          <a:xfrm>
            <a:off x="5695122" y="3470035"/>
            <a:ext cx="161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若</a:t>
            </a:r>
            <a:r>
              <a:rPr lang="en-US" altLang="zh-CN" sz="2400" i="1" dirty="0">
                <a:latin typeface="+mj-ea"/>
                <a:ea typeface="+mj-ea"/>
              </a:rPr>
              <a:t>Q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51" name="AutoShape 32"/>
          <p:cNvSpPr>
            <a:spLocks noChangeArrowheads="1"/>
          </p:cNvSpPr>
          <p:nvPr/>
        </p:nvSpPr>
        <p:spPr bwMode="auto">
          <a:xfrm>
            <a:off x="4976307" y="4790192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4"/>
              <p:cNvSpPr>
                <a:spLocks noChangeArrowheads="1"/>
              </p:cNvSpPr>
              <p:nvPr/>
            </p:nvSpPr>
            <p:spPr bwMode="auto">
              <a:xfrm>
                <a:off x="4857220" y="5283266"/>
                <a:ext cx="3527425" cy="573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∴ </m:t>
                    </m:r>
                  </m:oMath>
                </a14:m>
                <a:r>
                  <a:rPr lang="en-US" altLang="zh-CN" sz="2400" i="1" dirty="0" smtClean="0">
                    <a:latin typeface="+mj-ea"/>
                    <a:ea typeface="+mj-ea"/>
                  </a:rPr>
                  <a:t>Q</a:t>
                </a:r>
                <a:r>
                  <a:rPr lang="en-US" altLang="zh-CN" sz="2400" i="1" dirty="0">
                    <a:latin typeface="+mj-ea"/>
                    <a:ea typeface="+mj-ea"/>
                  </a:rPr>
                  <a:t>*</a:t>
                </a:r>
                <a:r>
                  <a:rPr lang="zh-CN" altLang="en-US" sz="2400" dirty="0">
                    <a:latin typeface="+mj-ea"/>
                    <a:ea typeface="+mj-ea"/>
                  </a:rPr>
                  <a:t>＝</a:t>
                </a:r>
                <a:r>
                  <a:rPr lang="en-US" altLang="zh-CN" sz="2400" dirty="0">
                    <a:latin typeface="+mj-ea"/>
                    <a:ea typeface="+mj-ea"/>
                  </a:rPr>
                  <a:t>Q  </a:t>
                </a:r>
                <a:r>
                  <a:rPr lang="zh-CN" altLang="en-US" sz="2400" dirty="0">
                    <a:latin typeface="+mj-ea"/>
                    <a:ea typeface="+mj-ea"/>
                  </a:rPr>
                  <a:t>保持原态</a:t>
                </a:r>
              </a:p>
            </p:txBody>
          </p:sp>
        </mc:Choice>
        <mc:Fallback xmlns="">
          <p:sp>
            <p:nvSpPr>
              <p:cNvPr id="53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7220" y="5283266"/>
                <a:ext cx="3527425" cy="573427"/>
              </a:xfrm>
              <a:prstGeom prst="rect">
                <a:avLst/>
              </a:prstGeom>
              <a:blipFill rotWithShape="1">
                <a:blip r:embed="rId3"/>
                <a:stretch>
                  <a:fillRect b="-223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80" descr="5-2-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1" r="30877" b="24185"/>
          <a:stretch/>
        </p:blipFill>
        <p:spPr bwMode="auto">
          <a:xfrm>
            <a:off x="6339786" y="-27384"/>
            <a:ext cx="2804214" cy="234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0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7" grpId="0" animBg="1"/>
      <p:bldP spid="38" grpId="0"/>
      <p:bldP spid="39" grpId="0"/>
      <p:bldP spid="41" grpId="0" animBg="1"/>
      <p:bldP spid="42" grpId="0"/>
      <p:bldP spid="43" grpId="0" animBg="1"/>
      <p:bldP spid="48" grpId="0" animBg="1"/>
      <p:bldP spid="49" grpId="0"/>
      <p:bldP spid="50" grpId="0"/>
      <p:bldP spid="51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或非门</a:t>
            </a:r>
            <a:r>
              <a:rPr lang="zh-CN" altLang="en-US" dirty="0" smtClean="0"/>
              <a:t>组成的锁存器</a:t>
            </a:r>
            <a:endParaRPr lang="en-US" altLang="zh-CN" dirty="0" smtClean="0"/>
          </a:p>
          <a:p>
            <a:pPr lvl="1"/>
            <a:r>
              <a:rPr lang="zh-CN" altLang="en-US" dirty="0"/>
              <a:t>工作原理</a:t>
            </a:r>
            <a:endParaRPr lang="en-US" altLang="zh-CN" dirty="0" smtClean="0"/>
          </a:p>
        </p:txBody>
      </p:sp>
      <p:sp>
        <p:nvSpPr>
          <p:cNvPr id="62" name="Rectangle 4"/>
          <p:cNvSpPr txBox="1">
            <a:spLocks noChangeArrowheads="1"/>
          </p:cNvSpPr>
          <p:nvPr/>
        </p:nvSpPr>
        <p:spPr bwMode="auto">
          <a:xfrm>
            <a:off x="777155" y="3053455"/>
            <a:ext cx="3683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kern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d .  </a:t>
            </a:r>
            <a:r>
              <a:rPr lang="en-US" altLang="zh-CN" sz="2400" i="1" kern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kern="0" baseline="-250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400" kern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kern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kern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i="1" kern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kern="0" baseline="-250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400" kern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kern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1</a:t>
            </a:r>
            <a:endParaRPr lang="en-US" altLang="zh-CN" sz="2400" kern="0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417115" y="3717032"/>
            <a:ext cx="3597306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i="1" dirty="0">
                <a:latin typeface="+mj-ea"/>
                <a:ea typeface="+mj-ea"/>
              </a:rPr>
              <a:t>Q </a:t>
            </a:r>
            <a:r>
              <a:rPr lang="en-US" altLang="zh-CN" sz="2400" dirty="0">
                <a:latin typeface="+mj-ea"/>
                <a:ea typeface="+mj-ea"/>
                <a:sym typeface="Symbol" pitchFamily="18" charset="2"/>
              </a:rPr>
              <a:t> </a:t>
            </a:r>
            <a:r>
              <a:rPr lang="en-US" altLang="zh-CN" sz="2400" dirty="0">
                <a:latin typeface="+mj-ea"/>
                <a:ea typeface="+mj-ea"/>
              </a:rPr>
              <a:t>= 0</a:t>
            </a:r>
            <a:r>
              <a:rPr lang="zh-CN" altLang="en-US" sz="2400" dirty="0">
                <a:latin typeface="+mj-ea"/>
                <a:ea typeface="+mj-ea"/>
              </a:rPr>
              <a:t>，为禁态，也称为不定态，即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同时去掉高电平加低电平，输出状态不定，故输入端应该遵循</a:t>
            </a:r>
            <a:r>
              <a:rPr lang="en-US" altLang="zh-CN" sz="2800" b="1" i="1" dirty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en-US" altLang="zh-CN" sz="2800" b="1" i="1" dirty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＝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endParaRPr lang="en-US" altLang="zh-CN" sz="2400" b="1" baseline="-25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44970" y="2830088"/>
            <a:ext cx="4456112" cy="3024188"/>
            <a:chOff x="4408672" y="3535432"/>
            <a:chExt cx="4456112" cy="3024188"/>
          </a:xfrm>
        </p:grpSpPr>
        <p:graphicFrame>
          <p:nvGraphicFramePr>
            <p:cNvPr id="6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012344"/>
                </p:ext>
              </p:extLst>
            </p:nvPr>
          </p:nvGraphicFramePr>
          <p:xfrm>
            <a:off x="4408672" y="3535432"/>
            <a:ext cx="4456112" cy="302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Visio" r:id="rId3" imgW="1974850" imgH="2137410" progId="Visio.Drawing.11">
                    <p:embed/>
                  </p:oleObj>
                </mc:Choice>
                <mc:Fallback>
                  <p:oleObj name="Visio" r:id="rId3" imgW="1974850" imgH="213741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 t="10783" b="24619"/>
                        <a:stretch>
                          <a:fillRect/>
                        </a:stretch>
                      </p:blipFill>
                      <p:spPr bwMode="auto">
                        <a:xfrm>
                          <a:off x="4408672" y="3535432"/>
                          <a:ext cx="4456112" cy="3024188"/>
                        </a:xfrm>
                        <a:prstGeom prst="rect">
                          <a:avLst/>
                        </a:prstGeom>
                        <a:noFill/>
                        <a:ln w="57150" cmpd="thickThin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438576" y="3558280"/>
              <a:ext cx="11079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ea"/>
                  <a:ea typeface="+mj-ea"/>
                </a:rPr>
                <a:t>特性表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</p:grpSp>
      <p:pic>
        <p:nvPicPr>
          <p:cNvPr id="9" name="Picture 80" descr="5-2-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1" r="30877" b="24185"/>
          <a:stretch/>
        </p:blipFill>
        <p:spPr bwMode="auto">
          <a:xfrm>
            <a:off x="6339786" y="0"/>
            <a:ext cx="2804214" cy="234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2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与非门</a:t>
            </a:r>
            <a:r>
              <a:rPr lang="zh-CN" altLang="en-US" dirty="0" smtClean="0"/>
              <a:t>组成的锁存器</a:t>
            </a:r>
          </a:p>
          <a:p>
            <a:pPr lvl="1"/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76016"/>
            <a:ext cx="7724849" cy="251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0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5-2-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5"/>
          <a:stretch/>
        </p:blipFill>
        <p:spPr bwMode="auto">
          <a:xfrm>
            <a:off x="1648866" y="2412854"/>
            <a:ext cx="6624637" cy="41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5898603" y="2555729"/>
            <a:ext cx="0" cy="3600450"/>
          </a:xfrm>
          <a:prstGeom prst="line">
            <a:avLst/>
          </a:prstGeom>
          <a:noFill/>
          <a:ln w="76200">
            <a:solidFill>
              <a:srgbClr val="FF0066">
                <a:alpha val="17999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动作特点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</a:t>
            </a:r>
            <a:r>
              <a:rPr lang="zh-CN" altLang="en-US" dirty="0"/>
              <a:t>时刻，输入都能直接改变输出的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/>
              <a:t>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18142"/>
              </p:ext>
            </p:extLst>
          </p:nvPr>
        </p:nvGraphicFramePr>
        <p:xfrm>
          <a:off x="582960" y="5199585"/>
          <a:ext cx="2854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4" imgW="1269720" imgH="507960" progId="Equation.DSMT4">
                  <p:embed/>
                </p:oleObj>
              </mc:Choice>
              <mc:Fallback>
                <p:oleObj name="Equation" r:id="rId4" imgW="126972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60" y="5199585"/>
                        <a:ext cx="28543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4499992" y="4487965"/>
            <a:ext cx="3629495" cy="20720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1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en-US" altLang="zh-CN" dirty="0" smtClean="0"/>
          </a:p>
          <a:p>
            <a:r>
              <a:rPr lang="zh-CN" altLang="en-US" b="1" dirty="0" smtClean="0"/>
              <a:t>电平触发的触发器</a:t>
            </a:r>
            <a:endParaRPr lang="en-US" altLang="zh-CN" dirty="0" smtClean="0"/>
          </a:p>
          <a:p>
            <a:r>
              <a:rPr lang="zh-CN" altLang="en-US" dirty="0" smtClean="0"/>
              <a:t>边沿触发的触发器</a:t>
            </a:r>
            <a:endParaRPr lang="en-US" altLang="zh-CN" dirty="0" smtClean="0"/>
          </a:p>
          <a:p>
            <a:r>
              <a:rPr lang="zh-CN" altLang="en-US" dirty="0" smtClean="0"/>
              <a:t>触发器的逻辑功能及其描述方法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27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6074" y="1628800"/>
            <a:ext cx="8229600" cy="4569371"/>
          </a:xfrm>
        </p:spPr>
        <p:txBody>
          <a:bodyPr/>
          <a:lstStyle/>
          <a:p>
            <a:r>
              <a:rPr lang="zh-CN" altLang="en-US" dirty="0" smtClean="0"/>
              <a:t>电路结构：增加触发信号输入端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又称</a:t>
            </a:r>
            <a:r>
              <a:rPr lang="zh-CN" altLang="en-US" dirty="0" smtClean="0">
                <a:solidFill>
                  <a:srgbClr val="FF0000"/>
                </a:solidFill>
              </a:rPr>
              <a:t>同步</a:t>
            </a:r>
            <a:r>
              <a:rPr lang="en-US" altLang="zh-CN" dirty="0" smtClean="0">
                <a:solidFill>
                  <a:srgbClr val="FF0000"/>
                </a:solidFill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</a:rPr>
              <a:t>触发器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94" descr="5-3-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1"/>
          <a:stretch/>
        </p:blipFill>
        <p:spPr bwMode="auto">
          <a:xfrm>
            <a:off x="813553" y="3061533"/>
            <a:ext cx="7777949" cy="27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线形标注 3(带强调线) 1"/>
          <p:cNvSpPr/>
          <p:nvPr/>
        </p:nvSpPr>
        <p:spPr bwMode="auto">
          <a:xfrm>
            <a:off x="871530" y="2882808"/>
            <a:ext cx="1488790" cy="396044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32517"/>
              <a:gd name="adj5" fmla="val 375571"/>
              <a:gd name="adj6" fmla="val -34499"/>
              <a:gd name="adj7" fmla="val 395315"/>
              <a:gd name="adj8" fmla="val -2936"/>
            </a:avLst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时钟信号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30" y="5744456"/>
            <a:ext cx="203132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输入控制电路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3230" y="5742572"/>
            <a:ext cx="206338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基本</a:t>
            </a:r>
            <a:r>
              <a:rPr lang="en-US" altLang="zh-CN" sz="2400" b="1" dirty="0" smtClean="0">
                <a:latin typeface="+mj-ea"/>
                <a:ea typeface="+mj-ea"/>
              </a:rPr>
              <a:t>SR</a:t>
            </a:r>
            <a:r>
              <a:rPr lang="zh-CN" altLang="en-US" sz="2400" b="1" dirty="0" smtClean="0">
                <a:latin typeface="+mj-ea"/>
                <a:ea typeface="+mj-ea"/>
              </a:rPr>
              <a:t>锁存器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  <p:pic>
        <p:nvPicPr>
          <p:cNvPr id="17" name="Picture 94" descr="5-3-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70" b="12421"/>
          <a:stretch/>
        </p:blipFill>
        <p:spPr bwMode="auto">
          <a:xfrm>
            <a:off x="4866168" y="-1"/>
            <a:ext cx="4277832" cy="26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6074" y="1628800"/>
            <a:ext cx="8229600" cy="4569371"/>
          </a:xfrm>
        </p:spPr>
        <p:txBody>
          <a:bodyPr/>
          <a:lstStyle/>
          <a:p>
            <a:r>
              <a:rPr lang="zh-CN" altLang="en-US" dirty="0"/>
              <a:t>工作原理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触发信号</a:t>
            </a:r>
            <a:r>
              <a:rPr lang="en-US" altLang="zh-CN" dirty="0" smtClean="0">
                <a:solidFill>
                  <a:srgbClr val="FF0000"/>
                </a:solidFill>
              </a:rPr>
              <a:t>CLK</a:t>
            </a:r>
            <a:r>
              <a:rPr lang="zh-CN" altLang="en-US" dirty="0" smtClean="0">
                <a:solidFill>
                  <a:srgbClr val="FF0000"/>
                </a:solidFill>
              </a:rPr>
              <a:t>到达，</a:t>
            </a:r>
            <a:r>
              <a:rPr lang="en-US" altLang="zh-CN" dirty="0" smtClean="0">
                <a:solidFill>
                  <a:srgbClr val="FF0000"/>
                </a:solidFill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</a:rPr>
              <a:t>才起作用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70064" y="2643645"/>
            <a:ext cx="4176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u="sng" dirty="0">
                <a:latin typeface="+mj-ea"/>
                <a:ea typeface="+mj-ea"/>
              </a:rPr>
              <a:t>1. </a:t>
            </a:r>
            <a:r>
              <a:rPr lang="en-US" altLang="zh-CN" sz="2400" i="1" u="sng" dirty="0">
                <a:latin typeface="+mj-ea"/>
                <a:ea typeface="+mj-ea"/>
              </a:rPr>
              <a:t>CLK</a:t>
            </a:r>
            <a:r>
              <a:rPr lang="zh-CN" altLang="en-US" sz="2400" u="sng" dirty="0">
                <a:latin typeface="+mj-ea"/>
                <a:ea typeface="+mj-ea"/>
              </a:rPr>
              <a:t>＝</a:t>
            </a:r>
            <a:r>
              <a:rPr lang="en-US" altLang="zh-CN" sz="2400" u="sng" dirty="0">
                <a:latin typeface="+mj-ea"/>
                <a:ea typeface="+mj-ea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70064" y="3136945"/>
            <a:ext cx="83944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+mj-ea"/>
                <a:ea typeface="+mj-ea"/>
              </a:rPr>
              <a:t>此时</a:t>
            </a:r>
            <a:r>
              <a:rPr lang="zh-CN" altLang="en-US" sz="2000" dirty="0">
                <a:latin typeface="+mj-ea"/>
                <a:ea typeface="+mj-ea"/>
              </a:rPr>
              <a:t>门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</a:rPr>
              <a:t>被封锁，输出为高电平</a:t>
            </a:r>
            <a:r>
              <a:rPr lang="zh-CN" altLang="en-US" sz="2000" dirty="0" smtClean="0">
                <a:latin typeface="+mj-ea"/>
                <a:ea typeface="+mj-ea"/>
              </a:rPr>
              <a:t>。对于</a:t>
            </a:r>
            <a:r>
              <a:rPr lang="zh-CN" altLang="en-US" sz="2000" dirty="0">
                <a:latin typeface="+mj-ea"/>
                <a:ea typeface="+mj-ea"/>
              </a:rPr>
              <a:t>由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构成的</a:t>
            </a:r>
            <a:r>
              <a:rPr lang="en-US" altLang="zh-CN" sz="2000" i="1" dirty="0">
                <a:latin typeface="+mj-ea"/>
                <a:ea typeface="+mj-ea"/>
              </a:rPr>
              <a:t>SR</a:t>
            </a:r>
            <a:r>
              <a:rPr lang="zh-CN" altLang="en-US" sz="2000" dirty="0">
                <a:latin typeface="+mj-ea"/>
                <a:ea typeface="+mj-ea"/>
              </a:rPr>
              <a:t>锁存器，触发器保持原态，即</a:t>
            </a:r>
            <a:r>
              <a:rPr lang="en-US" altLang="zh-CN" sz="2000" i="1" dirty="0">
                <a:latin typeface="+mj-ea"/>
                <a:ea typeface="+mj-ea"/>
              </a:rPr>
              <a:t>Q </a:t>
            </a:r>
            <a:r>
              <a:rPr lang="en-US" altLang="zh-CN" sz="2000" dirty="0">
                <a:latin typeface="+mj-ea"/>
                <a:ea typeface="+mj-ea"/>
              </a:rPr>
              <a:t>* = </a:t>
            </a:r>
            <a:r>
              <a:rPr lang="en-US" altLang="zh-CN" sz="2000" i="1" dirty="0" smtClean="0">
                <a:latin typeface="+mj-ea"/>
                <a:ea typeface="+mj-ea"/>
              </a:rPr>
              <a:t>Q</a:t>
            </a:r>
            <a:endParaRPr lang="zh-CN" altLang="en-US" sz="2000" baseline="-25000" dirty="0">
              <a:latin typeface="+mj-ea"/>
              <a:ea typeface="+mj-ea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90563" y="3862040"/>
            <a:ext cx="4176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u="sng" dirty="0">
                <a:latin typeface="+mj-ea"/>
                <a:ea typeface="+mj-ea"/>
              </a:rPr>
              <a:t>2. </a:t>
            </a:r>
            <a:r>
              <a:rPr lang="en-US" altLang="zh-CN" sz="2400" i="1" u="sng" dirty="0">
                <a:latin typeface="+mj-ea"/>
                <a:ea typeface="+mj-ea"/>
              </a:rPr>
              <a:t>CLK</a:t>
            </a:r>
            <a:r>
              <a:rPr lang="zh-CN" altLang="en-US" sz="2400" u="sng" dirty="0">
                <a:latin typeface="+mj-ea"/>
                <a:ea typeface="+mj-ea"/>
              </a:rPr>
              <a:t>＝</a:t>
            </a:r>
            <a:r>
              <a:rPr lang="en-US" altLang="zh-CN" sz="2400" u="sng" dirty="0">
                <a:latin typeface="+mj-ea"/>
                <a:ea typeface="+mj-ea"/>
              </a:rPr>
              <a:t>1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21573" y="4323705"/>
            <a:ext cx="82504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此时</a:t>
            </a:r>
            <a:r>
              <a:rPr lang="zh-CN" altLang="en-US" sz="2000" dirty="0">
                <a:latin typeface="+mj-ea"/>
                <a:ea typeface="+mj-ea"/>
              </a:rPr>
              <a:t>门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</a:rPr>
              <a:t>开启，</a:t>
            </a:r>
            <a:r>
              <a:rPr lang="zh-CN" altLang="en-US" sz="2000" dirty="0" smtClean="0">
                <a:latin typeface="+mj-ea"/>
                <a:ea typeface="+mj-ea"/>
              </a:rPr>
              <a:t>触发器</a:t>
            </a:r>
            <a:r>
              <a:rPr lang="zh-CN" altLang="en-US" sz="2000" dirty="0">
                <a:latin typeface="+mj-ea"/>
                <a:ea typeface="+mj-ea"/>
              </a:rPr>
              <a:t>输出由</a:t>
            </a:r>
            <a:r>
              <a:rPr lang="en-US" altLang="zh-CN" sz="2000" i="1" dirty="0">
                <a:latin typeface="+mj-ea"/>
                <a:ea typeface="+mj-ea"/>
              </a:rPr>
              <a:t>S 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i="1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决定。</a:t>
            </a:r>
            <a:endParaRPr lang="zh-CN" altLang="en-US" sz="2000" baseline="-25000" dirty="0">
              <a:latin typeface="+mj-ea"/>
              <a:ea typeface="+mj-ea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749451" y="5524236"/>
            <a:ext cx="4033838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0" u="sng" kern="0" dirty="0" smtClean="0">
                <a:solidFill>
                  <a:schemeClr val="tx1"/>
                </a:solidFill>
                <a:latin typeface="+mj-ea"/>
              </a:rPr>
              <a:t>b. </a:t>
            </a:r>
            <a:r>
              <a:rPr lang="en-US" altLang="zh-CN" sz="2000" b="0" i="1" u="sng" kern="0" dirty="0" smtClean="0">
                <a:solidFill>
                  <a:schemeClr val="tx1"/>
                </a:solidFill>
                <a:latin typeface="+mj-ea"/>
              </a:rPr>
              <a:t>S</a:t>
            </a:r>
            <a:r>
              <a:rPr lang="en-US" altLang="zh-CN" sz="2000" b="0" u="sng" kern="0" dirty="0" smtClean="0">
                <a:solidFill>
                  <a:schemeClr val="tx1"/>
                </a:solidFill>
                <a:latin typeface="+mj-ea"/>
              </a:rPr>
              <a:t>=0 , </a:t>
            </a:r>
            <a:r>
              <a:rPr lang="en-US" altLang="zh-CN" sz="2000" b="0" i="1" u="sng" kern="0" dirty="0" smtClean="0">
                <a:solidFill>
                  <a:schemeClr val="tx1"/>
                </a:solidFill>
                <a:latin typeface="+mj-ea"/>
              </a:rPr>
              <a:t>R</a:t>
            </a:r>
            <a:r>
              <a:rPr lang="en-US" altLang="zh-CN" sz="2000" b="0" u="sng" kern="0" dirty="0" smtClean="0">
                <a:solidFill>
                  <a:schemeClr val="tx1"/>
                </a:solidFill>
                <a:latin typeface="+mj-ea"/>
              </a:rPr>
              <a:t>=1</a:t>
            </a:r>
            <a:endParaRPr lang="en-US" altLang="zh-CN" sz="2000" b="0" u="sng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837863" y="5900444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j-ea"/>
                <a:ea typeface="+mj-ea"/>
              </a:rPr>
              <a:t>Q </a:t>
            </a:r>
            <a:r>
              <a:rPr lang="en-US" altLang="zh-CN" sz="2000" dirty="0">
                <a:latin typeface="+mj-ea"/>
                <a:ea typeface="+mj-ea"/>
              </a:rPr>
              <a:t>* </a:t>
            </a:r>
            <a:r>
              <a:rPr lang="en-US" altLang="zh-CN" sz="2000" i="1" dirty="0">
                <a:latin typeface="+mj-ea"/>
                <a:ea typeface="+mj-ea"/>
              </a:rPr>
              <a:t>= </a:t>
            </a:r>
            <a:r>
              <a:rPr lang="en-US" altLang="zh-CN" sz="2000" dirty="0">
                <a:latin typeface="+mj-ea"/>
                <a:ea typeface="+mj-ea"/>
              </a:rPr>
              <a:t>0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604118" y="4699729"/>
            <a:ext cx="40338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c. </a:t>
            </a:r>
            <a:r>
              <a:rPr lang="en-US" altLang="zh-CN" sz="200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S</a:t>
            </a:r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=1 , </a:t>
            </a:r>
            <a:r>
              <a:rPr lang="en-US" altLang="zh-CN" sz="200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R</a:t>
            </a:r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=0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133563" y="5118568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j-ea"/>
                <a:ea typeface="+mj-ea"/>
              </a:rPr>
              <a:t>Q </a:t>
            </a:r>
            <a:r>
              <a:rPr lang="en-US" altLang="zh-CN" sz="2000" dirty="0">
                <a:latin typeface="+mj-ea"/>
                <a:ea typeface="+mj-ea"/>
              </a:rPr>
              <a:t>* </a:t>
            </a:r>
            <a:r>
              <a:rPr lang="en-US" altLang="zh-CN" sz="2000" i="1" dirty="0">
                <a:latin typeface="+mj-ea"/>
                <a:ea typeface="+mj-ea"/>
              </a:rPr>
              <a:t>= 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604118" y="5372720"/>
            <a:ext cx="40338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d. </a:t>
            </a:r>
            <a:r>
              <a:rPr lang="en-US" altLang="zh-CN" sz="200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S</a:t>
            </a:r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=1 , </a:t>
            </a:r>
            <a:r>
              <a:rPr lang="en-US" altLang="zh-CN" sz="200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R</a:t>
            </a:r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=1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861700" y="5812367"/>
            <a:ext cx="3384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j-ea"/>
                <a:ea typeface="+mj-ea"/>
              </a:rPr>
              <a:t>Q </a:t>
            </a:r>
            <a:r>
              <a:rPr lang="en-US" altLang="zh-CN" sz="2000" dirty="0">
                <a:latin typeface="+mj-ea"/>
                <a:ea typeface="+mj-ea"/>
              </a:rPr>
              <a:t>* </a:t>
            </a:r>
            <a:r>
              <a:rPr lang="en-US" altLang="zh-CN" sz="2000" i="1" dirty="0">
                <a:latin typeface="+mj-ea"/>
                <a:ea typeface="+mj-ea"/>
              </a:rPr>
              <a:t>= Q </a:t>
            </a:r>
            <a:r>
              <a:rPr lang="en-US" altLang="zh-CN" sz="2000" dirty="0">
                <a:latin typeface="+mj-ea"/>
                <a:ea typeface="+mj-ea"/>
              </a:rPr>
              <a:t>*</a:t>
            </a:r>
            <a:r>
              <a:rPr lang="en-US" altLang="zh-CN" sz="2000" dirty="0">
                <a:latin typeface="+mj-ea"/>
                <a:ea typeface="+mj-ea"/>
                <a:sym typeface="Symbol" pitchFamily="18" charset="2"/>
              </a:rPr>
              <a:t>=</a:t>
            </a:r>
            <a:r>
              <a:rPr lang="en-US" altLang="zh-CN" sz="2000" i="1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1(</a:t>
            </a:r>
            <a:r>
              <a:rPr lang="zh-CN" altLang="en-US" sz="2000" dirty="0">
                <a:latin typeface="+mj-ea"/>
                <a:ea typeface="+mj-ea"/>
              </a:rPr>
              <a:t>禁态）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785964" y="4723815"/>
            <a:ext cx="3960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u="sng" dirty="0">
                <a:latin typeface="+mj-ea"/>
                <a:ea typeface="+mj-ea"/>
              </a:rPr>
              <a:t>a. </a:t>
            </a:r>
            <a:r>
              <a:rPr lang="en-US" altLang="zh-CN" sz="2000" i="1" u="sng" dirty="0">
                <a:latin typeface="+mj-ea"/>
                <a:ea typeface="+mj-ea"/>
              </a:rPr>
              <a:t>S</a:t>
            </a:r>
            <a:r>
              <a:rPr lang="en-US" altLang="zh-CN" sz="2000" u="sng" dirty="0">
                <a:latin typeface="+mj-ea"/>
                <a:ea typeface="+mj-ea"/>
              </a:rPr>
              <a:t>=0 , </a:t>
            </a:r>
            <a:r>
              <a:rPr lang="en-US" altLang="zh-CN" sz="2000" i="1" u="sng" dirty="0">
                <a:latin typeface="+mj-ea"/>
                <a:ea typeface="+mj-ea"/>
              </a:rPr>
              <a:t>R</a:t>
            </a:r>
            <a:r>
              <a:rPr lang="en-US" altLang="zh-CN" sz="2000" u="sng" dirty="0">
                <a:latin typeface="+mj-ea"/>
                <a:ea typeface="+mj-ea"/>
              </a:rPr>
              <a:t>=0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760919" y="5136849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j-ea"/>
                <a:ea typeface="+mj-ea"/>
              </a:rPr>
              <a:t>Q </a:t>
            </a:r>
            <a:r>
              <a:rPr lang="en-US" altLang="zh-CN" sz="2000" dirty="0">
                <a:latin typeface="+mj-ea"/>
                <a:ea typeface="+mj-ea"/>
              </a:rPr>
              <a:t>* = </a:t>
            </a:r>
            <a:r>
              <a:rPr lang="en-US" altLang="zh-CN" sz="2000" i="1" dirty="0">
                <a:latin typeface="+mj-ea"/>
                <a:ea typeface="+mj-ea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81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69371"/>
          </a:xfrm>
        </p:spPr>
        <p:txBody>
          <a:bodyPr/>
          <a:lstStyle/>
          <a:p>
            <a:r>
              <a:rPr lang="zh-CN" altLang="en-US" dirty="0"/>
              <a:t>工作原理</a:t>
            </a:r>
            <a:endParaRPr lang="en-US" altLang="zh-CN" dirty="0" smtClean="0"/>
          </a:p>
          <a:p>
            <a:pPr lvl="1"/>
            <a:r>
              <a:rPr lang="zh-CN" altLang="en-US" dirty="0"/>
              <a:t>特性</a:t>
            </a:r>
            <a:r>
              <a:rPr lang="zh-CN" altLang="en-US" dirty="0" smtClean="0"/>
              <a:t>表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346147"/>
                  </p:ext>
                </p:extLst>
              </p:nvPr>
            </p:nvGraphicFramePr>
            <p:xfrm>
              <a:off x="2123728" y="2564904"/>
              <a:ext cx="6120679" cy="3834435"/>
            </p:xfrm>
            <a:graphic>
              <a:graphicData uri="http://schemas.openxmlformats.org/drawingml/2006/table">
                <a:tbl>
                  <a:tblPr>
                    <a:tableStyleId>{C083E6E3-FA7D-4D7B-A595-EF9225AFEA82}</a:tableStyleId>
                  </a:tblPr>
                  <a:tblGrid>
                    <a:gridCol w="99461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4762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60667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147628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4744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CLK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S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R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Q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CN" sz="24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zh-CN" sz="240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zh-CN" altLang="zh-CN" sz="24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omic Sans MS" pitchFamily="66" charset="0"/>
                                        <a:ea typeface="楷体_GB2312" pitchFamily="49" charset="-122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kumimoji="0" lang="en-US" altLang="zh-CN" sz="24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1*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09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1*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=""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346147"/>
                  </p:ext>
                </p:extLst>
              </p:nvPr>
            </p:nvGraphicFramePr>
            <p:xfrm>
              <a:off x="2123728" y="2564904"/>
              <a:ext cx="6120679" cy="3834435"/>
            </p:xfrm>
            <a:graphic>
              <a:graphicData uri="http://schemas.openxmlformats.org/drawingml/2006/table">
                <a:tbl>
                  <a:tblPr>
                    <a:tableStyleId>{C083E6E3-FA7D-4D7B-A595-EF9225AFEA82}</a:tableStyleId>
                  </a:tblPr>
                  <a:tblGrid>
                    <a:gridCol w="994610"/>
                    <a:gridCol w="1147627"/>
                    <a:gridCol w="1224136"/>
                    <a:gridCol w="1606678"/>
                    <a:gridCol w="1147628"/>
                  </a:tblGrid>
                  <a:tr h="46545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CLK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S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R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Q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blipFill rotWithShape="1">
                          <a:blip r:embed="rId3"/>
                          <a:stretch>
                            <a:fillRect l="-434043" t="-11842" r="-532" b="-750000"/>
                          </a:stretch>
                        </a:blipFill>
                      </a:tcPr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1*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1*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391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</a:t>
            </a:r>
            <a:r>
              <a:rPr lang="zh-CN" altLang="en-US" smtClean="0"/>
              <a:t>章 触发器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6074" y="1628800"/>
            <a:ext cx="8229600" cy="4569371"/>
          </a:xfrm>
        </p:spPr>
        <p:txBody>
          <a:bodyPr/>
          <a:lstStyle/>
          <a:p>
            <a:r>
              <a:rPr lang="zh-CN" altLang="en-US" dirty="0"/>
              <a:t>动作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只有当</a:t>
            </a:r>
            <a:r>
              <a:rPr lang="en-US" altLang="zh-CN" dirty="0" smtClean="0"/>
              <a:t>CLK</a:t>
            </a:r>
            <a:r>
              <a:rPr lang="zh-CN" altLang="en-US" dirty="0" smtClean="0"/>
              <a:t>为有效电平时，触发器才能接收输入信号，并按照输入信号将触发器的输出置成相应的状态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CLK=1</a:t>
            </a:r>
            <a:r>
              <a:rPr lang="zh-CN" altLang="en-US" dirty="0"/>
              <a:t>的全部时间里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的变化都将引起输出状态的变化。</a:t>
            </a:r>
          </a:p>
          <a:p>
            <a:pPr lvl="1"/>
            <a:endParaRPr lang="en-US" altLang="zh-CN" sz="1100" dirty="0" smtClean="0"/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4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  <p:pic>
        <p:nvPicPr>
          <p:cNvPr id="7" name="Picture 8" descr="5-3-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775"/>
            <a:ext cx="6480175" cy="41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290865" y="1916113"/>
            <a:ext cx="576262" cy="3384550"/>
          </a:xfrm>
          <a:prstGeom prst="rect">
            <a:avLst/>
          </a:prstGeom>
          <a:solidFill>
            <a:srgbClr val="FF99C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371952" y="1916113"/>
            <a:ext cx="576263" cy="3384550"/>
          </a:xfrm>
          <a:prstGeom prst="rect">
            <a:avLst/>
          </a:prstGeom>
          <a:solidFill>
            <a:srgbClr val="FF99C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641" y="5551747"/>
            <a:ext cx="718017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在</a:t>
            </a:r>
            <a:r>
              <a:rPr lang="en-US" altLang="zh-CN" sz="2400" dirty="0" smtClean="0">
                <a:latin typeface="+mj-ea"/>
                <a:ea typeface="+mj-ea"/>
              </a:rPr>
              <a:t>CLK=1</a:t>
            </a:r>
            <a:r>
              <a:rPr lang="zh-CN" altLang="en-US" sz="2400" dirty="0" smtClean="0">
                <a:latin typeface="+mj-ea"/>
                <a:ea typeface="+mj-ea"/>
              </a:rPr>
              <a:t>期间，</a:t>
            </a:r>
            <a:r>
              <a:rPr lang="en-US" altLang="zh-CN" sz="2400" dirty="0" smtClean="0">
                <a:latin typeface="+mj-ea"/>
                <a:ea typeface="+mj-ea"/>
              </a:rPr>
              <a:t>Q</a:t>
            </a:r>
            <a:r>
              <a:rPr lang="zh-CN" altLang="en-US" sz="2400" dirty="0" smtClean="0">
                <a:latin typeface="+mj-ea"/>
                <a:ea typeface="+mj-ea"/>
              </a:rPr>
              <a:t>和</a:t>
            </a:r>
            <a:r>
              <a:rPr lang="en-US" altLang="zh-CN" sz="2400" dirty="0" smtClean="0">
                <a:latin typeface="+mj-ea"/>
                <a:ea typeface="+mj-ea"/>
              </a:rPr>
              <a:t>Q’</a:t>
            </a:r>
            <a:r>
              <a:rPr lang="zh-CN" altLang="en-US" sz="2400" dirty="0" smtClean="0">
                <a:latin typeface="+mj-ea"/>
                <a:ea typeface="+mj-ea"/>
              </a:rPr>
              <a:t>可能随</a:t>
            </a:r>
            <a:r>
              <a:rPr lang="en-US" altLang="zh-CN" sz="2400" dirty="0" smtClean="0">
                <a:latin typeface="+mj-ea"/>
                <a:ea typeface="+mj-ea"/>
              </a:rPr>
              <a:t>S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en-US" altLang="zh-CN" sz="2400" dirty="0" smtClean="0">
                <a:latin typeface="+mj-ea"/>
                <a:ea typeface="+mj-ea"/>
              </a:rPr>
              <a:t>R</a:t>
            </a:r>
            <a:r>
              <a:rPr lang="zh-CN" altLang="en-US" sz="2400" dirty="0" smtClean="0">
                <a:latin typeface="+mj-ea"/>
                <a:ea typeface="+mj-ea"/>
              </a:rPr>
              <a:t>变化多次翻转，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降低了电路的抗干扰能力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79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85" y="4476965"/>
            <a:ext cx="3166693" cy="179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0" descr="5-3-4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3" y="2085446"/>
            <a:ext cx="4681538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527442"/>
              </p:ext>
            </p:extLst>
          </p:nvPr>
        </p:nvGraphicFramePr>
        <p:xfrm>
          <a:off x="5803674" y="1844824"/>
          <a:ext cx="2735263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Visio" r:id="rId6" imgW="1003097" imgH="949147" progId="Visio.Drawing.11">
                  <p:embed/>
                </p:oleObj>
              </mc:Choice>
              <mc:Fallback>
                <p:oleObj name="Visio" r:id="rId6" imgW="1003097" imgH="9491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674" y="1844824"/>
                        <a:ext cx="2735263" cy="2587625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447678" y="4588826"/>
            <a:ext cx="46085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+mj-ea"/>
                <a:ea typeface="+mj-ea"/>
              </a:rPr>
              <a:t>电平触发</a:t>
            </a:r>
            <a:r>
              <a:rPr kumimoji="1" lang="en-US" altLang="zh-CN" sz="2400" dirty="0" smtClean="0">
                <a:latin typeface="+mj-ea"/>
                <a:ea typeface="+mj-ea"/>
              </a:rPr>
              <a:t>D</a:t>
            </a:r>
            <a:r>
              <a:rPr kumimoji="1" lang="zh-CN" altLang="en-US" sz="2400" dirty="0" smtClean="0">
                <a:latin typeface="+mj-ea"/>
                <a:ea typeface="+mj-ea"/>
              </a:rPr>
              <a:t>触发器</a:t>
            </a:r>
            <a:r>
              <a:rPr kumimoji="1" lang="en-US" altLang="zh-CN" sz="2400" dirty="0" smtClean="0">
                <a:latin typeface="+mj-ea"/>
                <a:ea typeface="+mj-ea"/>
              </a:rPr>
              <a:t>(D</a:t>
            </a:r>
            <a:r>
              <a:rPr kumimoji="1" lang="zh-CN" altLang="en-US" sz="2400" dirty="0" smtClean="0">
                <a:latin typeface="+mj-ea"/>
                <a:ea typeface="+mj-ea"/>
              </a:rPr>
              <a:t>型锁存器</a:t>
            </a:r>
            <a:r>
              <a:rPr kumimoji="1" lang="en-US" altLang="zh-CN" sz="2400" dirty="0" smtClean="0">
                <a:latin typeface="+mj-ea"/>
                <a:ea typeface="+mj-ea"/>
              </a:rPr>
              <a:t>)</a:t>
            </a:r>
            <a:r>
              <a:rPr kumimoji="1" lang="zh-CN" altLang="en-US" sz="2400" dirty="0" smtClean="0">
                <a:latin typeface="+mj-ea"/>
                <a:ea typeface="+mj-ea"/>
              </a:rPr>
              <a:t>，其</a:t>
            </a:r>
            <a:r>
              <a:rPr kumimoji="1" lang="zh-CN" altLang="en-US" sz="2400" dirty="0">
                <a:latin typeface="+mj-ea"/>
                <a:ea typeface="+mj-ea"/>
              </a:rPr>
              <a:t>特点是在</a:t>
            </a:r>
            <a:r>
              <a:rPr kumimoji="1" lang="en-US" altLang="zh-CN" sz="2400" i="1" dirty="0">
                <a:latin typeface="+mj-ea"/>
                <a:ea typeface="+mj-ea"/>
              </a:rPr>
              <a:t>CLK</a:t>
            </a:r>
            <a:r>
              <a:rPr kumimoji="1" lang="zh-CN" altLang="en-US" sz="2400" dirty="0">
                <a:latin typeface="+mj-ea"/>
                <a:ea typeface="+mj-ea"/>
              </a:rPr>
              <a:t>的有效电平期间输出状态始终跟随输入状态变化，即输出与输入状态相同。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6074" y="1628800"/>
            <a:ext cx="8229600" cy="4569371"/>
          </a:xfrm>
        </p:spPr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2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en-US" altLang="zh-CN" dirty="0" smtClean="0"/>
          </a:p>
          <a:p>
            <a:r>
              <a:rPr lang="zh-CN" altLang="en-US" dirty="0" smtClean="0"/>
              <a:t>电平触发的触发器</a:t>
            </a:r>
            <a:endParaRPr lang="en-US" altLang="zh-CN" dirty="0" smtClean="0"/>
          </a:p>
          <a:p>
            <a:r>
              <a:rPr lang="zh-CN" altLang="en-US" b="1" dirty="0" smtClean="0"/>
              <a:t>边沿触发的触发器</a:t>
            </a:r>
            <a:endParaRPr lang="en-US" altLang="zh-CN" b="1" dirty="0" smtClean="0"/>
          </a:p>
          <a:p>
            <a:r>
              <a:rPr lang="zh-CN" altLang="en-US" dirty="0" smtClean="0"/>
              <a:t>触发器的逻辑功能及其描述方法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773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边沿触发的触发器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设计原因</a:t>
            </a:r>
            <a:endParaRPr lang="en-US" altLang="zh-CN" dirty="0"/>
          </a:p>
          <a:p>
            <a:pPr lvl="1"/>
            <a:r>
              <a:rPr lang="zh-CN" altLang="en-US" dirty="0" smtClean="0"/>
              <a:t>提高可靠性，增强抗干扰能力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触发器</a:t>
            </a:r>
            <a:r>
              <a:rPr lang="zh-CN" altLang="en-US" dirty="0"/>
              <a:t>的次态仅取决于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的下降沿（或上升沿）</a:t>
            </a:r>
            <a:r>
              <a:rPr lang="zh-CN" altLang="en-US" dirty="0" smtClean="0">
                <a:solidFill>
                  <a:srgbClr val="FF0000"/>
                </a:solidFill>
              </a:rPr>
              <a:t>到来</a:t>
            </a:r>
            <a:r>
              <a:rPr lang="zh-CN" altLang="en-US" dirty="0" smtClean="0"/>
              <a:t>时</a:t>
            </a:r>
            <a:r>
              <a:rPr lang="zh-CN" altLang="en-US" dirty="0"/>
              <a:t>的输入信号状态，与在此前、后输入的状态没有关系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常见的电路结构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用两个电平触发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触发器构成的边沿触发器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维持阻塞触发器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利用门电路传输延迟时间的边沿触发器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14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边沿触发的触发器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endParaRPr lang="en-US" altLang="zh-CN" dirty="0" smtClean="0"/>
          </a:p>
          <a:p>
            <a:pPr lvl="1"/>
            <a:r>
              <a:rPr lang="zh-CN" altLang="en-US" dirty="0"/>
              <a:t>用两个电平触发</a:t>
            </a:r>
            <a:r>
              <a:rPr lang="en-US" altLang="zh-CN" dirty="0"/>
              <a:t>D</a:t>
            </a:r>
            <a:r>
              <a:rPr lang="zh-CN" altLang="en-US" dirty="0"/>
              <a:t>触发器组成的边沿触发器</a:t>
            </a:r>
          </a:p>
          <a:p>
            <a:pPr lvl="1"/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5" name="Picture 4" descr="5-5-1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1559" y="2678973"/>
            <a:ext cx="5184775" cy="27447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4051" y="5013176"/>
            <a:ext cx="198002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原理性框图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65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边沿触发的触发器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zh-CN" altLang="en-US" dirty="0"/>
              <a:t>特性</a:t>
            </a:r>
            <a:r>
              <a:rPr lang="zh-CN" altLang="en-US" dirty="0" smtClean="0"/>
              <a:t>表</a:t>
            </a:r>
            <a:endParaRPr lang="zh-CN" altLang="en-US" dirty="0"/>
          </a:p>
          <a:p>
            <a:endParaRPr lang="en-US" altLang="zh-CN" dirty="0" smtClean="0"/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6065526" y="237482"/>
            <a:ext cx="2789237" cy="2232025"/>
            <a:chOff x="3844" y="618"/>
            <a:chExt cx="1757" cy="1406"/>
          </a:xfrm>
          <a:solidFill>
            <a:schemeClr val="bg1"/>
          </a:solidFill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162" y="168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723" y="168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283" y="1684"/>
              <a:ext cx="440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844" y="168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162" y="134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723" y="134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283" y="1344"/>
              <a:ext cx="440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844" y="134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5162" y="100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723" y="100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283" y="1004"/>
              <a:ext cx="440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844" y="100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5162" y="618"/>
              <a:ext cx="439" cy="3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723" y="618"/>
              <a:ext cx="439" cy="3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283" y="618"/>
              <a:ext cx="440" cy="3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844" y="618"/>
              <a:ext cx="439" cy="3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844" y="618"/>
              <a:ext cx="1757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844" y="1004"/>
              <a:ext cx="1757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844" y="1344"/>
              <a:ext cx="1757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3844" y="1684"/>
              <a:ext cx="1757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844" y="2024"/>
              <a:ext cx="1757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844" y="618"/>
              <a:ext cx="0" cy="386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283" y="618"/>
              <a:ext cx="0" cy="140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723" y="618"/>
              <a:ext cx="0" cy="140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5162" y="618"/>
              <a:ext cx="0" cy="140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5601" y="618"/>
              <a:ext cx="0" cy="386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3844" y="100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5601" y="100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3844" y="134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5601" y="134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844" y="168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5601" y="168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920684"/>
                </p:ext>
              </p:extLst>
            </p:nvPr>
          </p:nvGraphicFramePr>
          <p:xfrm>
            <a:off x="3878" y="663"/>
            <a:ext cx="16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3" name="公式" r:id="rId3" imgW="1002960" imgH="215640" progId="Equation.3">
                    <p:embed/>
                  </p:oleObj>
                </mc:Choice>
                <mc:Fallback>
                  <p:oleObj name="公式" r:id="rId3" imgW="1002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663"/>
                          <a:ext cx="16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3649097"/>
                </p:ext>
              </p:extLst>
            </p:nvPr>
          </p:nvGraphicFramePr>
          <p:xfrm>
            <a:off x="5229" y="1009"/>
            <a:ext cx="30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4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9" y="1009"/>
                          <a:ext cx="30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3844" y="1586"/>
              <a:ext cx="16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3997" y="1370"/>
              <a:ext cx="16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3997" y="1370"/>
              <a:ext cx="0" cy="216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3844" y="1962"/>
              <a:ext cx="16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3997" y="1747"/>
              <a:ext cx="16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 flipV="1">
              <a:off x="3997" y="1747"/>
              <a:ext cx="0" cy="21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802" name="Picture 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5" y="2817692"/>
            <a:ext cx="9146216" cy="2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9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边沿触发的触发器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-180528" y="1502246"/>
                <a:ext cx="9324528" cy="4569371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zh-CN" altLang="en-US" sz="2400" dirty="0" smtClean="0"/>
                  <a:t>为了实现异步置位和复位功能，则引入了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置位端和复位端</a:t>
                </a:r>
                <a:r>
                  <a:rPr lang="zh-CN" altLang="en-US" sz="2400" dirty="0" smtClean="0"/>
                  <a:t>，如下图。</a:t>
                </a:r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sz="2400" dirty="0"/>
                  <a:t>时</a:t>
                </a:r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𝑄</m:t>
                    </m:r>
                    <m:r>
                      <a:rPr lang="en-US" altLang="zh-CN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 smtClean="0"/>
                  <a:t>（</a:t>
                </a:r>
                <a:r>
                  <a:rPr lang="zh-CN" altLang="en-US" sz="2400" dirty="0"/>
                  <a:t>置位）</a:t>
                </a:r>
                <a:r>
                  <a:rPr lang="zh-CN" altLang="en-US" sz="2400" dirty="0" smtClean="0"/>
                  <a:t>；当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sz="2400" dirty="0" smtClean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/>
                  <a:t>时，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𝑄</m:t>
                    </m:r>
                    <m:r>
                      <a:rPr lang="en-US" altLang="zh-CN" sz="2400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400" dirty="0"/>
                  <a:t>（复位）。正常工作加低</a:t>
                </a:r>
                <a:r>
                  <a:rPr lang="zh-CN" altLang="en-US" sz="2400" dirty="0" smtClean="0"/>
                  <a:t>电平。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80528" y="1502246"/>
                <a:ext cx="9324528" cy="4569371"/>
              </a:xfrm>
              <a:blipFill rotWithShape="1">
                <a:blip r:embed="rId2"/>
                <a:stretch>
                  <a:fillRect t="-533" r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1" descr="5-5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7" y="3356992"/>
            <a:ext cx="5761038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9" descr="20页ppt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93541"/>
            <a:ext cx="2447925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65"/>
          <p:cNvSpPr>
            <a:spLocks noChangeShapeType="1"/>
          </p:cNvSpPr>
          <p:nvPr/>
        </p:nvSpPr>
        <p:spPr bwMode="auto">
          <a:xfrm>
            <a:off x="755576" y="3439950"/>
            <a:ext cx="1656184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5"/>
          <p:cNvSpPr>
            <a:spLocks noChangeShapeType="1"/>
          </p:cNvSpPr>
          <p:nvPr/>
        </p:nvSpPr>
        <p:spPr bwMode="auto">
          <a:xfrm flipV="1">
            <a:off x="2411760" y="3439950"/>
            <a:ext cx="0" cy="925154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5"/>
          <p:cNvSpPr>
            <a:spLocks noChangeShapeType="1"/>
          </p:cNvSpPr>
          <p:nvPr/>
        </p:nvSpPr>
        <p:spPr bwMode="auto">
          <a:xfrm>
            <a:off x="2411760" y="4390409"/>
            <a:ext cx="3024336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5"/>
          <p:cNvSpPr>
            <a:spLocks noChangeShapeType="1"/>
          </p:cNvSpPr>
          <p:nvPr/>
        </p:nvSpPr>
        <p:spPr bwMode="auto">
          <a:xfrm flipV="1">
            <a:off x="5436096" y="4390408"/>
            <a:ext cx="0" cy="478752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>
            <a:off x="765523" y="5877272"/>
            <a:ext cx="2870374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>
            <a:off x="3635897" y="4629784"/>
            <a:ext cx="0" cy="12474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60"/>
          <p:cNvSpPr>
            <a:spLocks noChangeShapeType="1"/>
          </p:cNvSpPr>
          <p:nvPr/>
        </p:nvSpPr>
        <p:spPr bwMode="auto">
          <a:xfrm flipV="1">
            <a:off x="3347865" y="4562395"/>
            <a:ext cx="1348314" cy="1429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60"/>
          <p:cNvSpPr>
            <a:spLocks noChangeShapeType="1"/>
          </p:cNvSpPr>
          <p:nvPr/>
        </p:nvSpPr>
        <p:spPr bwMode="auto">
          <a:xfrm>
            <a:off x="4653955" y="4077072"/>
            <a:ext cx="278086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60"/>
          <p:cNvSpPr>
            <a:spLocks noChangeShapeType="1"/>
          </p:cNvSpPr>
          <p:nvPr/>
        </p:nvSpPr>
        <p:spPr bwMode="auto">
          <a:xfrm>
            <a:off x="3347865" y="4572718"/>
            <a:ext cx="0" cy="261764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60"/>
          <p:cNvSpPr>
            <a:spLocks noChangeShapeType="1"/>
          </p:cNvSpPr>
          <p:nvPr/>
        </p:nvSpPr>
        <p:spPr bwMode="auto">
          <a:xfrm>
            <a:off x="4696179" y="4038867"/>
            <a:ext cx="0" cy="52352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椭圆形标注 18"/>
          <p:cNvSpPr/>
          <p:nvPr/>
        </p:nvSpPr>
        <p:spPr bwMode="auto">
          <a:xfrm>
            <a:off x="6876256" y="2492895"/>
            <a:ext cx="2016224" cy="947055"/>
          </a:xfrm>
          <a:prstGeom prst="wedgeEllipseCallout">
            <a:avLst>
              <a:gd name="adj1" fmla="val -30875"/>
              <a:gd name="adj2" fmla="val 188488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表示边沿</a:t>
            </a:r>
            <a:endParaRPr lang="en-US" altLang="zh-CN" sz="24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触发方式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3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en-US" altLang="zh-CN" dirty="0" smtClean="0"/>
          </a:p>
          <a:p>
            <a:r>
              <a:rPr lang="zh-CN" altLang="en-US" dirty="0" smtClean="0"/>
              <a:t>电平触发的触发器</a:t>
            </a:r>
            <a:endParaRPr lang="en-US" altLang="zh-CN" dirty="0" smtClean="0"/>
          </a:p>
          <a:p>
            <a:r>
              <a:rPr lang="zh-CN" altLang="en-US" dirty="0" smtClean="0"/>
              <a:t>边沿触发的触发器</a:t>
            </a:r>
            <a:endParaRPr lang="en-US" altLang="zh-CN" dirty="0" smtClean="0"/>
          </a:p>
          <a:p>
            <a:r>
              <a:rPr lang="zh-CN" altLang="en-US" b="1" dirty="0" smtClean="0"/>
              <a:t>触发器的逻辑功能及其描述方法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26940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触发器的逻辑功能及其描述方法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69371"/>
          </a:xfrm>
        </p:spPr>
        <p:txBody>
          <a:bodyPr/>
          <a:lstStyle/>
          <a:p>
            <a:r>
              <a:rPr lang="zh-CN" altLang="en-US" dirty="0"/>
              <a:t>触发器按逻辑</a:t>
            </a:r>
            <a:r>
              <a:rPr lang="zh-CN" altLang="en-US" dirty="0" smtClean="0"/>
              <a:t>功能的分类</a:t>
            </a:r>
            <a:endParaRPr lang="en-US" altLang="zh-CN" dirty="0" smtClean="0"/>
          </a:p>
          <a:p>
            <a:pPr lvl="1"/>
            <a:r>
              <a:rPr lang="en-US" altLang="zh-CN" dirty="0"/>
              <a:t>SR</a:t>
            </a:r>
            <a:r>
              <a:rPr lang="zh-CN" altLang="en-US" dirty="0" smtClean="0"/>
              <a:t>触发器、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触发器的电路结构和逻辑功能、触发方式的关系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78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锁存器与触发器：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触发器的工作原理及其逻辑符号、触发器方式及功能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触发器的逻辑功能及其描述方法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69371"/>
          </a:xfrm>
        </p:spPr>
        <p:txBody>
          <a:bodyPr/>
          <a:lstStyle/>
          <a:p>
            <a:r>
              <a:rPr lang="zh-CN" altLang="en-US" b="1" dirty="0"/>
              <a:t>触发器按逻辑</a:t>
            </a:r>
            <a:r>
              <a:rPr lang="zh-CN" altLang="en-US" b="1" dirty="0" smtClean="0"/>
              <a:t>功能的分类</a:t>
            </a:r>
            <a:endParaRPr lang="en-US" altLang="zh-CN" b="1" dirty="0" smtClean="0"/>
          </a:p>
          <a:p>
            <a:pPr lvl="1"/>
            <a:r>
              <a:rPr lang="en-US" altLang="zh-CN" dirty="0"/>
              <a:t>SR</a:t>
            </a:r>
            <a:r>
              <a:rPr lang="zh-CN" altLang="en-US" dirty="0"/>
              <a:t>触发器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触发器的电路结构和逻辑功能、触发方式的关系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99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触发器按逻辑功能分类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r>
              <a:rPr lang="zh-CN" altLang="en-US" dirty="0"/>
              <a:t>凡在时钟信号作用下</a:t>
            </a:r>
            <a:r>
              <a:rPr lang="zh-CN" altLang="en-US" dirty="0" smtClean="0"/>
              <a:t>，符合下面的特性表所规定的触发器，均称为</a:t>
            </a:r>
            <a:r>
              <a:rPr lang="en-US" altLang="zh-CN" dirty="0"/>
              <a:t>SR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80" y="2924944"/>
            <a:ext cx="879439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2406047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约束条件：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SR=0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99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0684"/>
            <a:ext cx="3856832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触发器按逻辑功能分类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状态转换图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触发器的特性表用图形方式表现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来</a:t>
            </a:r>
            <a:r>
              <a:rPr lang="zh-CN" altLang="en-US" dirty="0"/>
              <a:t>，即为状态转换图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逻辑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2"/>
            <a:r>
              <a:rPr lang="zh-CN" altLang="en-US" dirty="0"/>
              <a:t>触发器在时钟脉冲的下降沿动作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" name="Picture 80" descr="5-4-1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81128"/>
            <a:ext cx="2582671" cy="14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11923"/>
              </p:ext>
            </p:extLst>
          </p:nvPr>
        </p:nvGraphicFramePr>
        <p:xfrm>
          <a:off x="6876256" y="29057"/>
          <a:ext cx="2265193" cy="3854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Visio" r:id="rId6" imgW="1217371" imgH="2186330" progId="Visio.Drawing.11">
                  <p:embed/>
                </p:oleObj>
              </mc:Choice>
              <mc:Fallback>
                <p:oleObj name="Visio" r:id="rId6" imgW="1217371" imgH="21863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9" b="3496"/>
                      <a:stretch>
                        <a:fillRect/>
                      </a:stretch>
                    </p:blipFill>
                    <p:spPr bwMode="auto">
                      <a:xfrm>
                        <a:off x="6876256" y="29057"/>
                        <a:ext cx="2265193" cy="3854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3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触发器按逻辑功能</a:t>
            </a:r>
            <a:r>
              <a:rPr lang="zh-CN" altLang="en-US" dirty="0"/>
              <a:t>分类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r>
              <a:rPr lang="zh-CN" altLang="en-US" dirty="0"/>
              <a:t>凡在时钟信号作用下</a:t>
            </a:r>
            <a:r>
              <a:rPr lang="zh-CN" altLang="en-US" dirty="0" smtClean="0"/>
              <a:t>，符合下面的特性表所规定的触发器，均称为</a:t>
            </a:r>
            <a:r>
              <a:rPr lang="en-US" altLang="zh-CN" dirty="0"/>
              <a:t>D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845971" cy="280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2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00" y="3068960"/>
            <a:ext cx="4537075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触发器按逻辑功能</a:t>
            </a:r>
            <a:r>
              <a:rPr lang="zh-CN" altLang="en-US" dirty="0"/>
              <a:t>分类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特性方程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状态转换图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逻辑符号</a:t>
            </a:r>
            <a:endParaRPr lang="en-US" altLang="zh-CN" dirty="0" smtClean="0"/>
          </a:p>
          <a:p>
            <a:pPr lvl="2"/>
            <a:r>
              <a:rPr lang="zh-CN" altLang="en-US" dirty="0"/>
              <a:t>时钟上升沿触发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10701"/>
              </p:ext>
            </p:extLst>
          </p:nvPr>
        </p:nvGraphicFramePr>
        <p:xfrm>
          <a:off x="3419872" y="2060848"/>
          <a:ext cx="1193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Equation" r:id="rId4" imgW="495000" imgH="203040" progId="Equation.DSMT4">
                  <p:embed/>
                </p:oleObj>
              </mc:Choice>
              <mc:Fallback>
                <p:oleObj name="Equation" r:id="rId4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060848"/>
                        <a:ext cx="1193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418368"/>
              </p:ext>
            </p:extLst>
          </p:nvPr>
        </p:nvGraphicFramePr>
        <p:xfrm>
          <a:off x="6488883" y="-459432"/>
          <a:ext cx="2654300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Visio" r:id="rId6" imgW="1400251" imgH="1403299" progId="Visio.Drawing.11">
                  <p:embed/>
                </p:oleObj>
              </mc:Choice>
              <mc:Fallback>
                <p:oleObj name="Visio" r:id="rId6" imgW="1400251" imgH="14032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r="16452"/>
                      <a:stretch>
                        <a:fillRect/>
                      </a:stretch>
                    </p:blipFill>
                    <p:spPr bwMode="auto">
                      <a:xfrm>
                        <a:off x="6488883" y="-459432"/>
                        <a:ext cx="2654300" cy="3671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486672" y="4376856"/>
            <a:ext cx="2447925" cy="2041525"/>
            <a:chOff x="3651" y="2840"/>
            <a:chExt cx="1542" cy="1286"/>
          </a:xfrm>
        </p:grpSpPr>
        <p:pic>
          <p:nvPicPr>
            <p:cNvPr id="15" name="Picture 23" descr="20页ppt图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2840"/>
              <a:ext cx="1542" cy="1286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3742" y="3612"/>
              <a:ext cx="45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3742" y="3067"/>
              <a:ext cx="45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241" y="3612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241" y="3113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68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触发器的逻辑功能及其描述方法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69371"/>
          </a:xfrm>
        </p:spPr>
        <p:txBody>
          <a:bodyPr/>
          <a:lstStyle/>
          <a:p>
            <a:r>
              <a:rPr lang="zh-CN" altLang="en-US" dirty="0"/>
              <a:t>触发器按逻辑</a:t>
            </a:r>
            <a:r>
              <a:rPr lang="zh-CN" altLang="en-US" dirty="0" smtClean="0"/>
              <a:t>功能的分类</a:t>
            </a:r>
            <a:endParaRPr lang="en-US" altLang="zh-CN" dirty="0" smtClean="0"/>
          </a:p>
          <a:p>
            <a:pPr marL="742950" lvl="2" indent="-342900"/>
            <a:r>
              <a:rPr lang="en-US" altLang="zh-CN" sz="2800" i="1" dirty="0"/>
              <a:t>SR</a:t>
            </a:r>
            <a:r>
              <a:rPr lang="zh-CN" altLang="en-US" sz="2800" dirty="0" smtClean="0"/>
              <a:t>触发器、</a:t>
            </a:r>
            <a:r>
              <a:rPr lang="en-US" altLang="zh-CN" sz="2800" i="1" dirty="0" smtClean="0"/>
              <a:t>D</a:t>
            </a:r>
            <a:r>
              <a:rPr lang="zh-CN" altLang="en-US" sz="2800" dirty="0" smtClean="0"/>
              <a:t>触发器</a:t>
            </a:r>
            <a:endParaRPr lang="zh-CN" altLang="en-US" sz="2800" dirty="0">
              <a:sym typeface="Symbol" pitchFamily="18" charset="2"/>
            </a:endParaRPr>
          </a:p>
          <a:p>
            <a:endParaRPr lang="en-US" altLang="zh-CN" dirty="0" smtClean="0"/>
          </a:p>
          <a:p>
            <a:r>
              <a:rPr lang="zh-CN" altLang="en-US" b="1" dirty="0" smtClean="0"/>
              <a:t>触发器的电路结构和逻辑功能、触发方式的关系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388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逻辑功能、触发方式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逻辑功能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不存在</a:t>
            </a:r>
            <a:r>
              <a:rPr lang="zh-CN" altLang="en-US" dirty="0" smtClean="0"/>
              <a:t>固定的对应关系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i="1" dirty="0" smtClean="0"/>
              <a:t>SR</a:t>
            </a:r>
            <a:r>
              <a:rPr lang="zh-CN" altLang="en-US" dirty="0" smtClean="0"/>
              <a:t>触发器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电平</a:t>
            </a: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Picture 8" descr="5-3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9" r="43962" b="19933"/>
          <a:stretch>
            <a:fillRect/>
          </a:stretch>
        </p:blipFill>
        <p:spPr bwMode="auto">
          <a:xfrm>
            <a:off x="899592" y="3146041"/>
            <a:ext cx="4284663" cy="220345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784953" y="4016933"/>
            <a:ext cx="2449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+mj-ea"/>
                <a:ea typeface="+mj-ea"/>
              </a:rPr>
              <a:t>同步</a:t>
            </a:r>
            <a:r>
              <a:rPr lang="en-US" altLang="zh-CN" sz="2400" dirty="0">
                <a:latin typeface="+mj-ea"/>
                <a:ea typeface="+mj-ea"/>
              </a:rPr>
              <a:t>SR</a:t>
            </a:r>
            <a:r>
              <a:rPr lang="zh-CN" altLang="en-US" sz="2400" dirty="0">
                <a:latin typeface="+mj-ea"/>
                <a:ea typeface="+mj-ea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35207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逻辑功能、触发方式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逻辑功能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不存在固定的对应关系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两个电平触发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边沿触发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600031" cy="307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逻辑功能、触发方式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</a:t>
            </a:r>
            <a:r>
              <a:rPr lang="zh-CN" altLang="en-US" dirty="0"/>
              <a:t>结构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触发方式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有</a:t>
            </a:r>
            <a:r>
              <a:rPr lang="zh-CN" altLang="en-US" dirty="0" smtClean="0"/>
              <a:t>固定</a:t>
            </a:r>
            <a:r>
              <a:rPr lang="zh-CN" altLang="en-US" dirty="0"/>
              <a:t>的对应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endParaRPr lang="en-US" altLang="zh-CN" sz="1000" dirty="0" smtClean="0">
              <a:latin typeface="+mj-ea"/>
            </a:endParaRPr>
          </a:p>
          <a:p>
            <a:pPr lvl="1"/>
            <a:r>
              <a:rPr lang="zh-CN" altLang="en-US" sz="2400" dirty="0" smtClean="0">
                <a:latin typeface="+mj-ea"/>
              </a:rPr>
              <a:t>同步</a:t>
            </a:r>
            <a:r>
              <a:rPr lang="en-US" altLang="zh-CN" sz="2400" dirty="0">
                <a:latin typeface="+mj-ea"/>
              </a:rPr>
              <a:t>SR</a:t>
            </a:r>
            <a:r>
              <a:rPr lang="zh-CN" altLang="en-US" sz="2400" dirty="0">
                <a:latin typeface="+mj-ea"/>
              </a:rPr>
              <a:t>触发器属于电平触发</a:t>
            </a:r>
            <a:r>
              <a:rPr lang="zh-CN" altLang="en-US" sz="2400" dirty="0" smtClean="0">
                <a:latin typeface="+mj-ea"/>
              </a:rPr>
              <a:t>，</a:t>
            </a:r>
            <a:endParaRPr lang="en-US" altLang="zh-CN" sz="2400" dirty="0" smtClean="0">
              <a:latin typeface="+mj-ea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+mj-ea"/>
              </a:rPr>
              <a:t>在</a:t>
            </a:r>
            <a:r>
              <a:rPr lang="en-US" altLang="zh-CN" sz="2400" i="1" dirty="0">
                <a:latin typeface="+mj-ea"/>
              </a:rPr>
              <a:t>CLK</a:t>
            </a:r>
            <a:r>
              <a:rPr lang="zh-CN" altLang="en-US" sz="2400" dirty="0">
                <a:latin typeface="+mj-ea"/>
              </a:rPr>
              <a:t>＝</a:t>
            </a:r>
            <a:r>
              <a:rPr lang="en-US" altLang="zh-CN" sz="2400" dirty="0">
                <a:latin typeface="+mj-ea"/>
              </a:rPr>
              <a:t>1</a:t>
            </a:r>
            <a:r>
              <a:rPr lang="zh-CN" altLang="en-US" sz="2400" dirty="0">
                <a:latin typeface="+mj-ea"/>
              </a:rPr>
              <a:t>触发器动作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6" name="Picture 8" descr="5-3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4" t="21768" b="29251"/>
          <a:stretch>
            <a:fillRect/>
          </a:stretch>
        </p:blipFill>
        <p:spPr bwMode="auto">
          <a:xfrm>
            <a:off x="598699" y="4005064"/>
            <a:ext cx="3095625" cy="172720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60578"/>
              </p:ext>
            </p:extLst>
          </p:nvPr>
        </p:nvGraphicFramePr>
        <p:xfrm>
          <a:off x="5346725" y="1530363"/>
          <a:ext cx="3576638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Visio" r:id="rId4" imgW="1712976" imgH="2108911" progId="Visio.Drawing.11">
                  <p:embed/>
                </p:oleObj>
              </mc:Choice>
              <mc:Fallback>
                <p:oleObj name="Visio" r:id="rId4" imgW="1712976" imgH="21089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83"/>
                      <a:stretch>
                        <a:fillRect/>
                      </a:stretch>
                    </p:blipFill>
                    <p:spPr bwMode="auto">
                      <a:xfrm>
                        <a:off x="5346725" y="1530363"/>
                        <a:ext cx="3576638" cy="4176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4056916" y="4589281"/>
            <a:ext cx="1150938" cy="287338"/>
          </a:xfrm>
          <a:prstGeom prst="rightArrow">
            <a:avLst>
              <a:gd name="adj1" fmla="val 50000"/>
              <a:gd name="adj2" fmla="val 100138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96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逻辑功能、触发方式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6937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电路</a:t>
            </a:r>
            <a:r>
              <a:rPr lang="zh-CN" altLang="en-US" dirty="0">
                <a:latin typeface="+mj-ea"/>
              </a:rPr>
              <a:t>结构</a:t>
            </a:r>
            <a:r>
              <a:rPr lang="en-US" altLang="zh-CN" dirty="0" smtClean="0">
                <a:latin typeface="+mj-ea"/>
              </a:rPr>
              <a:t>&amp;</a:t>
            </a:r>
            <a:r>
              <a:rPr lang="zh-CN" altLang="en-US" dirty="0" smtClean="0">
                <a:latin typeface="+mj-ea"/>
              </a:rPr>
              <a:t>触发方式</a:t>
            </a:r>
            <a:endParaRPr lang="en-US" altLang="zh-CN" dirty="0" smtClean="0">
              <a:latin typeface="+mj-ea"/>
            </a:endParaRPr>
          </a:p>
          <a:p>
            <a:pPr lvl="1"/>
            <a:r>
              <a:rPr lang="zh-CN" altLang="en-US" dirty="0" smtClean="0">
                <a:latin typeface="+mj-ea"/>
              </a:rPr>
              <a:t>凡是采用</a:t>
            </a:r>
            <a:r>
              <a:rPr lang="zh-CN" altLang="en-US" dirty="0">
                <a:latin typeface="+mj-ea"/>
              </a:rPr>
              <a:t>两个电平触发</a:t>
            </a:r>
            <a:r>
              <a:rPr lang="en-US" altLang="zh-CN" dirty="0">
                <a:latin typeface="+mj-ea"/>
              </a:rPr>
              <a:t>D</a:t>
            </a:r>
            <a:r>
              <a:rPr lang="zh-CN" altLang="en-US" dirty="0">
                <a:latin typeface="+mj-ea"/>
              </a:rPr>
              <a:t>触发器构成的</a:t>
            </a:r>
            <a:r>
              <a:rPr lang="zh-CN" altLang="en-US" dirty="0" smtClean="0">
                <a:latin typeface="+mj-ea"/>
              </a:rPr>
              <a:t>触发器都属于边沿</a:t>
            </a:r>
            <a:r>
              <a:rPr lang="zh-CN" altLang="en-US" dirty="0">
                <a:latin typeface="+mj-ea"/>
              </a:rPr>
              <a:t>触发</a:t>
            </a:r>
            <a:r>
              <a:rPr lang="zh-CN" altLang="en-US" dirty="0" smtClean="0">
                <a:latin typeface="+mj-ea"/>
              </a:rPr>
              <a:t>方式</a:t>
            </a:r>
            <a:endParaRPr lang="en-US" altLang="zh-CN" dirty="0" smtClean="0">
              <a:latin typeface="+mj-ea"/>
            </a:endParaRPr>
          </a:p>
          <a:p>
            <a:pPr lvl="1"/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40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en-US" altLang="zh-CN" dirty="0" smtClean="0"/>
          </a:p>
          <a:p>
            <a:r>
              <a:rPr lang="zh-CN" altLang="en-US" dirty="0" smtClean="0"/>
              <a:t>电平触发的触发器</a:t>
            </a:r>
            <a:endParaRPr lang="en-US" altLang="zh-CN" dirty="0" smtClean="0"/>
          </a:p>
          <a:p>
            <a:r>
              <a:rPr lang="zh-CN" altLang="en-US" dirty="0" smtClean="0"/>
              <a:t>边沿触发的触发器</a:t>
            </a:r>
            <a:endParaRPr lang="en-US" altLang="zh-CN" dirty="0" smtClean="0"/>
          </a:p>
          <a:p>
            <a:r>
              <a:rPr lang="zh-CN" altLang="en-US" dirty="0" smtClean="0"/>
              <a:t>触发器的逻辑功能及其描述方法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85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166560" y="3371553"/>
            <a:ext cx="2447925" cy="2041525"/>
            <a:chOff x="3651" y="2840"/>
            <a:chExt cx="1542" cy="1286"/>
          </a:xfrm>
        </p:grpSpPr>
        <p:pic>
          <p:nvPicPr>
            <p:cNvPr id="11" name="Picture 8" descr="20页ppt图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2840"/>
              <a:ext cx="1542" cy="1286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42" y="3612"/>
              <a:ext cx="45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742" y="3067"/>
              <a:ext cx="45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241" y="3612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241" y="3113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53840"/>
              </p:ext>
            </p:extLst>
          </p:nvPr>
        </p:nvGraphicFramePr>
        <p:xfrm>
          <a:off x="4932040" y="2714442"/>
          <a:ext cx="3953351" cy="348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Visio" r:id="rId4" imgW="1930603" imgH="2206752" progId="Visio.Drawing.11">
                  <p:embed/>
                </p:oleObj>
              </mc:Choice>
              <mc:Fallback>
                <p:oleObj name="Visio" r:id="rId4" imgW="1930603" imgH="22067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356" t="4688" r="3505" b="24969"/>
                      <a:stretch>
                        <a:fillRect/>
                      </a:stretch>
                    </p:blipFill>
                    <p:spPr bwMode="auto">
                      <a:xfrm>
                        <a:off x="4932040" y="2714442"/>
                        <a:ext cx="3953351" cy="34879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逻辑功能、触发方式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6937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电路</a:t>
            </a:r>
            <a:r>
              <a:rPr lang="zh-CN" altLang="en-US" dirty="0">
                <a:latin typeface="+mj-ea"/>
              </a:rPr>
              <a:t>结构</a:t>
            </a:r>
            <a:r>
              <a:rPr lang="en-US" altLang="zh-CN" dirty="0" smtClean="0">
                <a:latin typeface="+mj-ea"/>
              </a:rPr>
              <a:t>&amp;</a:t>
            </a:r>
            <a:r>
              <a:rPr lang="zh-CN" altLang="en-US" dirty="0" smtClean="0">
                <a:latin typeface="+mj-ea"/>
              </a:rPr>
              <a:t>触发方式</a:t>
            </a:r>
            <a:endParaRPr lang="en-US" altLang="zh-CN" dirty="0" smtClean="0">
              <a:latin typeface="+mj-ea"/>
            </a:endParaRPr>
          </a:p>
          <a:p>
            <a:pPr lvl="1"/>
            <a:r>
              <a:rPr lang="zh-CN" altLang="en-US" dirty="0" smtClean="0">
                <a:latin typeface="+mj-ea"/>
              </a:rPr>
              <a:t>如</a:t>
            </a:r>
            <a:r>
              <a:rPr lang="zh-CN" altLang="en-US" dirty="0">
                <a:latin typeface="+mj-ea"/>
              </a:rPr>
              <a:t>维持</a:t>
            </a:r>
            <a:r>
              <a:rPr lang="zh-CN" altLang="en-US" dirty="0" smtClean="0">
                <a:latin typeface="+mj-ea"/>
              </a:rPr>
              <a:t>阻塞结构</a:t>
            </a:r>
            <a:r>
              <a:rPr lang="en-US" altLang="zh-CN" dirty="0" smtClean="0">
                <a:latin typeface="+mj-ea"/>
              </a:rPr>
              <a:t>D</a:t>
            </a:r>
            <a:r>
              <a:rPr lang="zh-CN" altLang="en-US" dirty="0">
                <a:latin typeface="+mj-ea"/>
              </a:rPr>
              <a:t>触发器</a:t>
            </a:r>
            <a:r>
              <a:rPr lang="zh-CN" altLang="en-US" dirty="0" smtClean="0">
                <a:latin typeface="+mj-ea"/>
              </a:rPr>
              <a:t>属于</a:t>
            </a:r>
            <a:r>
              <a:rPr lang="zh-CN" altLang="en-US" dirty="0">
                <a:latin typeface="+mj-ea"/>
              </a:rPr>
              <a:t>上升沿触发</a:t>
            </a:r>
          </a:p>
          <a:p>
            <a:pPr lvl="1"/>
            <a:endParaRPr lang="en-US" altLang="zh-CN" dirty="0" smtClean="0">
              <a:latin typeface="+mj-ea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3995936" y="4171099"/>
            <a:ext cx="1079500" cy="287338"/>
          </a:xfrm>
          <a:prstGeom prst="rightArrow">
            <a:avLst>
              <a:gd name="adj1" fmla="val 50000"/>
              <a:gd name="adj2" fmla="val 93922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8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en-US" altLang="zh-CN" dirty="0" smtClean="0"/>
          </a:p>
          <a:p>
            <a:r>
              <a:rPr lang="zh-CN" altLang="en-US" dirty="0" smtClean="0"/>
              <a:t>电平触发的触发器</a:t>
            </a:r>
            <a:endParaRPr lang="en-US" altLang="zh-CN" dirty="0" smtClean="0"/>
          </a:p>
          <a:p>
            <a:r>
              <a:rPr lang="zh-CN" altLang="en-US" dirty="0" smtClean="0"/>
              <a:t>边沿触发的触发器</a:t>
            </a:r>
            <a:endParaRPr lang="en-US" altLang="zh-CN" dirty="0" smtClean="0"/>
          </a:p>
          <a:p>
            <a:r>
              <a:rPr lang="zh-CN" altLang="en-US" dirty="0" smtClean="0"/>
              <a:t>触发器的逻辑功能及其描述方法</a:t>
            </a:r>
            <a:endParaRPr lang="en-US" altLang="zh-CN" dirty="0" smtClean="0"/>
          </a:p>
          <a:p>
            <a:r>
              <a:rPr lang="zh-CN" altLang="en-US" b="1" dirty="0" smtClean="0"/>
              <a:t>*触发器的动态特性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229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15616" y="2348880"/>
            <a:ext cx="3510144" cy="359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345840" y="1988840"/>
            <a:ext cx="3510145" cy="359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*触发器</a:t>
            </a:r>
            <a:r>
              <a:rPr lang="zh-CN" altLang="en-US" dirty="0"/>
              <a:t>的动态特性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维持阻塞触发器的动态特性</a:t>
            </a:r>
            <a:endParaRPr lang="en-US" altLang="zh-CN" dirty="0" smtClean="0"/>
          </a:p>
          <a:p>
            <a:pPr lvl="1"/>
            <a:r>
              <a:rPr lang="zh-CN" altLang="en-US" dirty="0"/>
              <a:t>建立时间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52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2420888"/>
            <a:ext cx="8229600" cy="12961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宋体" charset="0"/>
              </a:rPr>
              <a:t>谢谢</a:t>
            </a:r>
            <a:endParaRPr kumimoji="1" lang="zh-CN" altLang="en-US" sz="96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概述</a:t>
            </a:r>
            <a:endParaRPr lang="en-US" altLang="zh-CN" b="1" dirty="0" smtClean="0"/>
          </a:p>
          <a:p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en-US" altLang="zh-CN" dirty="0" smtClean="0"/>
          </a:p>
          <a:p>
            <a:r>
              <a:rPr lang="zh-CN" altLang="en-US" dirty="0" smtClean="0"/>
              <a:t>电平触发的触发器</a:t>
            </a:r>
            <a:endParaRPr lang="en-US" altLang="zh-CN" dirty="0" smtClean="0"/>
          </a:p>
          <a:p>
            <a:r>
              <a:rPr lang="zh-CN" altLang="en-US" dirty="0" smtClean="0"/>
              <a:t>边沿触发的触发器</a:t>
            </a:r>
            <a:endParaRPr lang="en-US" altLang="zh-CN" dirty="0" smtClean="0"/>
          </a:p>
          <a:p>
            <a:r>
              <a:rPr lang="zh-CN" altLang="en-US" dirty="0" smtClean="0"/>
              <a:t>触发器的逻辑功能及其描述方法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658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能够存储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位二值信号的基本单元电路</a:t>
            </a:r>
            <a:endParaRPr lang="en-US" altLang="zh-CN" dirty="0" smtClean="0"/>
          </a:p>
          <a:p>
            <a:pPr lvl="1"/>
            <a:r>
              <a:rPr lang="zh-CN" altLang="en-US" dirty="0"/>
              <a:t>又</a:t>
            </a:r>
            <a:r>
              <a:rPr lang="zh-CN" altLang="en-US" dirty="0" smtClean="0"/>
              <a:t>称半导体存储单元或记忆单元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>
                <a:cs typeface="宋体" charset="0"/>
              </a:rPr>
              <a:t>特点</a:t>
            </a:r>
            <a:endParaRPr lang="en-US" altLang="zh-CN" dirty="0">
              <a:cs typeface="宋体" charset="0"/>
            </a:endParaRPr>
          </a:p>
          <a:p>
            <a:pPr lvl="2"/>
            <a:r>
              <a:rPr lang="zh-CN" altLang="en-US" dirty="0"/>
              <a:t>具有两个能自行保持的稳定状态</a:t>
            </a:r>
            <a:endParaRPr lang="en-US" altLang="zh-CN" dirty="0"/>
          </a:p>
          <a:p>
            <a:pPr lvl="2"/>
            <a:r>
              <a:rPr lang="zh-CN" altLang="en-US" dirty="0" smtClean="0"/>
              <a:t>根据不同的输入信号</a:t>
            </a:r>
            <a:r>
              <a:rPr lang="zh-CN" altLang="en-US" dirty="0"/>
              <a:t>可以置成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6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en-US" altLang="zh-CN" dirty="0"/>
          </a:p>
          <a:p>
            <a:pPr lvl="1"/>
            <a:r>
              <a:rPr lang="zh-CN" altLang="en-US" dirty="0" smtClean="0">
                <a:cs typeface="宋体" charset="0"/>
              </a:rPr>
              <a:t>分类</a:t>
            </a:r>
            <a:endParaRPr lang="en-US" altLang="zh-CN" dirty="0">
              <a:cs typeface="宋体" charset="0"/>
            </a:endParaRPr>
          </a:p>
          <a:p>
            <a:pPr lvl="2"/>
            <a:r>
              <a:rPr lang="zh-CN" altLang="en-US" dirty="0" smtClean="0">
                <a:cs typeface="宋体" charset="0"/>
              </a:rPr>
              <a:t>触发方式（电平触发</a:t>
            </a:r>
            <a:r>
              <a:rPr lang="zh-CN" altLang="en-US" dirty="0">
                <a:cs typeface="宋体" charset="0"/>
              </a:rPr>
              <a:t>、</a:t>
            </a:r>
            <a:r>
              <a:rPr lang="zh-CN" altLang="en-US" dirty="0" smtClean="0">
                <a:cs typeface="宋体" charset="0"/>
              </a:rPr>
              <a:t>边沿</a:t>
            </a:r>
            <a:r>
              <a:rPr lang="zh-CN" altLang="en-US" dirty="0">
                <a:cs typeface="宋体" charset="0"/>
              </a:rPr>
              <a:t>触发）</a:t>
            </a:r>
            <a:endParaRPr lang="en-US" altLang="zh-CN" dirty="0">
              <a:cs typeface="宋体" charset="0"/>
            </a:endParaRPr>
          </a:p>
          <a:p>
            <a:pPr lvl="2"/>
            <a:r>
              <a:rPr lang="zh-CN" altLang="en-US" dirty="0" smtClean="0">
                <a:cs typeface="宋体" charset="0"/>
              </a:rPr>
              <a:t>逻辑功能（</a:t>
            </a:r>
            <a:r>
              <a:rPr lang="en-US" altLang="zh-CN" dirty="0" smtClean="0">
                <a:cs typeface="宋体" charset="0"/>
              </a:rPr>
              <a:t>SR</a:t>
            </a:r>
            <a:r>
              <a:rPr lang="zh-CN" altLang="en-US" dirty="0" smtClean="0">
                <a:cs typeface="宋体" charset="0"/>
              </a:rPr>
              <a:t>触发器、</a:t>
            </a:r>
            <a:r>
              <a:rPr lang="en-US" altLang="zh-CN" dirty="0" smtClean="0">
                <a:cs typeface="宋体" charset="0"/>
              </a:rPr>
              <a:t>D</a:t>
            </a:r>
            <a:r>
              <a:rPr lang="zh-CN" altLang="en-US" dirty="0" smtClean="0">
                <a:cs typeface="宋体" charset="0"/>
              </a:rPr>
              <a:t>触发器等）</a:t>
            </a:r>
            <a:endParaRPr lang="en-US" altLang="zh-CN" dirty="0">
              <a:cs typeface="宋体" charset="0"/>
            </a:endParaRPr>
          </a:p>
          <a:p>
            <a:pPr lvl="2"/>
            <a:r>
              <a:rPr lang="zh-CN" altLang="en-US" dirty="0" smtClean="0">
                <a:cs typeface="宋体" charset="0"/>
              </a:rPr>
              <a:t>存储数据的原理（</a:t>
            </a:r>
            <a:r>
              <a:rPr lang="zh-CN" altLang="en-US" dirty="0">
                <a:cs typeface="宋体" charset="0"/>
              </a:rPr>
              <a:t>静态触发器、动态触发器）</a:t>
            </a:r>
            <a:endParaRPr lang="en-US" altLang="zh-CN" dirty="0" smtClean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b="1" dirty="0" smtClean="0"/>
              <a:t>SR</a:t>
            </a:r>
            <a:r>
              <a:rPr lang="zh-CN" altLang="en-US" b="1" dirty="0" smtClean="0"/>
              <a:t>锁存器</a:t>
            </a:r>
            <a:endParaRPr lang="en-US" altLang="zh-CN" b="1" dirty="0" smtClean="0"/>
          </a:p>
          <a:p>
            <a:r>
              <a:rPr lang="zh-CN" altLang="en-US" dirty="0" smtClean="0"/>
              <a:t>电平触发的触发器</a:t>
            </a:r>
            <a:endParaRPr lang="en-US" altLang="zh-CN" dirty="0" smtClean="0"/>
          </a:p>
          <a:p>
            <a:r>
              <a:rPr lang="zh-CN" altLang="en-US" dirty="0" smtClean="0"/>
              <a:t>边沿触发的触发器</a:t>
            </a:r>
            <a:endParaRPr lang="en-US" altLang="zh-CN" dirty="0" smtClean="0"/>
          </a:p>
          <a:p>
            <a:r>
              <a:rPr lang="zh-CN" altLang="en-US" dirty="0" smtClean="0"/>
              <a:t>触发器的逻辑功能及其描述方法</a:t>
            </a:r>
            <a:endParaRPr lang="en-US" altLang="zh-CN" dirty="0" smtClean="0"/>
          </a:p>
          <a:p>
            <a:r>
              <a:rPr lang="zh-CN" altLang="en-US" dirty="0" smtClean="0"/>
              <a:t>*触发器的动态特性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32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或非门</a:t>
            </a:r>
            <a:r>
              <a:rPr lang="zh-CN" altLang="en-US" dirty="0" smtClean="0"/>
              <a:t>组成的锁存器</a:t>
            </a:r>
            <a:endParaRPr lang="en-US" altLang="zh-CN" dirty="0" smtClean="0"/>
          </a:p>
        </p:txBody>
      </p:sp>
      <p:pic>
        <p:nvPicPr>
          <p:cNvPr id="5" name="Picture 80" descr="5-2-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76" b="22267"/>
          <a:stretch/>
        </p:blipFill>
        <p:spPr bwMode="auto">
          <a:xfrm>
            <a:off x="1979712" y="2636911"/>
            <a:ext cx="3928982" cy="340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5004048" y="3356992"/>
            <a:ext cx="144016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87824" y="3501008"/>
            <a:ext cx="144016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004048" y="3429000"/>
            <a:ext cx="0" cy="16737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131840" y="3645024"/>
            <a:ext cx="0" cy="16561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2339752" y="4473117"/>
            <a:ext cx="3168352" cy="17834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23458</TotalTime>
  <Words>1557</Words>
  <Application>Microsoft Macintosh PowerPoint</Application>
  <PresentationFormat>全屏显示(4:3)</PresentationFormat>
  <Paragraphs>350</Paragraphs>
  <Slides>43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Calibri</vt:lpstr>
      <vt:lpstr>Cambria Math</vt:lpstr>
      <vt:lpstr>Comic Sans MS</vt:lpstr>
      <vt:lpstr>Consolas</vt:lpstr>
      <vt:lpstr>Corbel</vt:lpstr>
      <vt:lpstr>Symbol</vt:lpstr>
      <vt:lpstr>Times New Roman</vt:lpstr>
      <vt:lpstr>Verdana</vt:lpstr>
      <vt:lpstr>Wingdings</vt:lpstr>
      <vt:lpstr>华文楷体</vt:lpstr>
      <vt:lpstr>华文隶书</vt:lpstr>
      <vt:lpstr>楷体_GB2312</vt:lpstr>
      <vt:lpstr>宋体</vt:lpstr>
      <vt:lpstr>母板</vt:lpstr>
      <vt:lpstr>1_母板</vt:lpstr>
      <vt:lpstr>Image</vt:lpstr>
      <vt:lpstr>Visio</vt:lpstr>
      <vt:lpstr>Equation</vt:lpstr>
      <vt:lpstr>公式</vt:lpstr>
      <vt:lpstr>PowerPoint 演示文稿</vt:lpstr>
      <vt:lpstr>第五章 触发器</vt:lpstr>
      <vt:lpstr>触发器</vt:lpstr>
      <vt:lpstr>触发器</vt:lpstr>
      <vt:lpstr>触发器</vt:lpstr>
      <vt:lpstr>概述</vt:lpstr>
      <vt:lpstr>概述</vt:lpstr>
      <vt:lpstr>触发器</vt:lpstr>
      <vt:lpstr>SR锁存器</vt:lpstr>
      <vt:lpstr>SR锁存器</vt:lpstr>
      <vt:lpstr>SR锁存器</vt:lpstr>
      <vt:lpstr>SR锁存器</vt:lpstr>
      <vt:lpstr>SR锁存器</vt:lpstr>
      <vt:lpstr>SR锁存器</vt:lpstr>
      <vt:lpstr>SR锁存器</vt:lpstr>
      <vt:lpstr>触发器</vt:lpstr>
      <vt:lpstr>电平触发的触发器</vt:lpstr>
      <vt:lpstr>电平触发的触发器</vt:lpstr>
      <vt:lpstr>电平触发的触发器</vt:lpstr>
      <vt:lpstr>电平触发的触发器</vt:lpstr>
      <vt:lpstr>电平触发的触发器</vt:lpstr>
      <vt:lpstr>电平触发的触发器</vt:lpstr>
      <vt:lpstr>触发器</vt:lpstr>
      <vt:lpstr>边沿触发的触发器</vt:lpstr>
      <vt:lpstr>边沿触发的触发器</vt:lpstr>
      <vt:lpstr>边沿触发的触发器</vt:lpstr>
      <vt:lpstr>边沿触发的触发器</vt:lpstr>
      <vt:lpstr>触发器</vt:lpstr>
      <vt:lpstr>触发器的逻辑功能及其描述方法</vt:lpstr>
      <vt:lpstr>触发器的逻辑功能及其描述方法</vt:lpstr>
      <vt:lpstr>触发器按逻辑功能分类</vt:lpstr>
      <vt:lpstr>触发器按逻辑功能分类</vt:lpstr>
      <vt:lpstr>触发器按逻辑功能分类</vt:lpstr>
      <vt:lpstr>触发器按逻辑功能分类</vt:lpstr>
      <vt:lpstr>触发器的逻辑功能及其描述方法</vt:lpstr>
      <vt:lpstr>电路结构&amp;逻辑功能、触发方式</vt:lpstr>
      <vt:lpstr>电路结构&amp;逻辑功能、触发方式</vt:lpstr>
      <vt:lpstr>电路结构&amp;逻辑功能、触发方式</vt:lpstr>
      <vt:lpstr>电路结构&amp;逻辑功能、触发方式</vt:lpstr>
      <vt:lpstr>电路结构&amp;逻辑功能、触发方式</vt:lpstr>
      <vt:lpstr>触发器</vt:lpstr>
      <vt:lpstr>*触发器的动态特性</vt:lpstr>
      <vt:lpstr>PowerPoint 演示文稿</vt:lpstr>
    </vt:vector>
  </TitlesOfParts>
  <Company>中国石油大学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Dongrui Fan</cp:lastModifiedBy>
  <cp:revision>1302</cp:revision>
  <dcterms:created xsi:type="dcterms:W3CDTF">2010-09-19T02:42:02Z</dcterms:created>
  <dcterms:modified xsi:type="dcterms:W3CDTF">2017-10-31T07:41:31Z</dcterms:modified>
</cp:coreProperties>
</file>