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8" r:id="rId12"/>
    <p:sldId id="390" r:id="rId13"/>
    <p:sldId id="268" r:id="rId14"/>
    <p:sldId id="269" r:id="rId15"/>
    <p:sldId id="391" r:id="rId16"/>
    <p:sldId id="392" r:id="rId17"/>
    <p:sldId id="393" r:id="rId18"/>
    <p:sldId id="394" r:id="rId19"/>
    <p:sldId id="395" r:id="rId20"/>
    <p:sldId id="396" r:id="rId21"/>
    <p:sldId id="299" r:id="rId22"/>
    <p:sldId id="300" r:id="rId23"/>
    <p:sldId id="301" r:id="rId24"/>
    <p:sldId id="302" r:id="rId25"/>
    <p:sldId id="304" r:id="rId26"/>
    <p:sldId id="305" r:id="rId27"/>
    <p:sldId id="309" r:id="rId28"/>
    <p:sldId id="306" r:id="rId29"/>
    <p:sldId id="310" r:id="rId30"/>
    <p:sldId id="311" r:id="rId31"/>
    <p:sldId id="308" r:id="rId32"/>
    <p:sldId id="270" r:id="rId33"/>
    <p:sldId id="271" r:id="rId34"/>
    <p:sldId id="280" r:id="rId35"/>
    <p:sldId id="312" r:id="rId36"/>
    <p:sldId id="282" r:id="rId37"/>
    <p:sldId id="283" r:id="rId38"/>
    <p:sldId id="284" r:id="rId39"/>
    <p:sldId id="285" r:id="rId40"/>
    <p:sldId id="287" r:id="rId41"/>
    <p:sldId id="288" r:id="rId42"/>
    <p:sldId id="289" r:id="rId43"/>
    <p:sldId id="290" r:id="rId44"/>
    <p:sldId id="294" r:id="rId45"/>
    <p:sldId id="295"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83" r:id="rId87"/>
    <p:sldId id="384" r:id="rId88"/>
    <p:sldId id="385" r:id="rId89"/>
    <p:sldId id="386" r:id="rId90"/>
    <p:sldId id="387" r:id="rId91"/>
    <p:sldId id="389" r:id="rId92"/>
    <p:sldId id="388" r:id="rId93"/>
    <p:sldId id="374" r:id="rId94"/>
    <p:sldId id="375" r:id="rId95"/>
    <p:sldId id="376" r:id="rId96"/>
    <p:sldId id="377" r:id="rId97"/>
    <p:sldId id="378" r:id="rId98"/>
    <p:sldId id="379" r:id="rId99"/>
    <p:sldId id="380" r:id="rId100"/>
    <p:sldId id="381" r:id="rId101"/>
    <p:sldId id="382"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67" d="100"/>
          <a:sy n="67"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1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19.wmf"/><Relationship Id="rId1" Type="http://schemas.openxmlformats.org/officeDocument/2006/relationships/image" Target="../media/image136.wmf"/><Relationship Id="rId5" Type="http://schemas.openxmlformats.org/officeDocument/2006/relationships/image" Target="../media/image138.wmf"/><Relationship Id="rId4" Type="http://schemas.openxmlformats.org/officeDocument/2006/relationships/image" Target="../media/image12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22.wmf"/><Relationship Id="rId5" Type="http://schemas.openxmlformats.org/officeDocument/2006/relationships/image" Target="../media/image142.wmf"/><Relationship Id="rId4" Type="http://schemas.openxmlformats.org/officeDocument/2006/relationships/image" Target="../media/image14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21.wmf"/><Relationship Id="rId1" Type="http://schemas.openxmlformats.org/officeDocument/2006/relationships/image" Target="../media/image119.wmf"/><Relationship Id="rId4" Type="http://schemas.openxmlformats.org/officeDocument/2006/relationships/image" Target="../media/image15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59.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6.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39.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0.wmf"/><Relationship Id="rId5" Type="http://schemas.openxmlformats.org/officeDocument/2006/relationships/oleObject" Target="../embeddings/oleObject42.bin"/><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5.wmf"/><Relationship Id="rId5" Type="http://schemas.openxmlformats.org/officeDocument/2006/relationships/oleObject" Target="../embeddings/oleObject4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8.bin"/></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9.wmf"/><Relationship Id="rId5" Type="http://schemas.openxmlformats.org/officeDocument/2006/relationships/oleObject" Target="../embeddings/oleObject50.bin"/><Relationship Id="rId4"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53.bin"/><Relationship Id="rId4" Type="http://schemas.openxmlformats.org/officeDocument/2006/relationships/image" Target="../media/image6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63.wmf"/></Relationships>
</file>

<file path=ppt/slides/_rels/slide3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5.wmf"/><Relationship Id="rId5" Type="http://schemas.openxmlformats.org/officeDocument/2006/relationships/oleObject" Target="../embeddings/oleObject56.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8.bin"/></Relationships>
</file>

<file path=ppt/slides/_rels/slide3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9.wmf"/><Relationship Id="rId5" Type="http://schemas.openxmlformats.org/officeDocument/2006/relationships/oleObject" Target="../embeddings/oleObject6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3.wmf"/><Relationship Id="rId5" Type="http://schemas.openxmlformats.org/officeDocument/2006/relationships/oleObject" Target="../embeddings/oleObject64.bin"/><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7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7.wmf"/><Relationship Id="rId5" Type="http://schemas.openxmlformats.org/officeDocument/2006/relationships/oleObject" Target="../embeddings/oleObject67.bin"/><Relationship Id="rId4" Type="http://schemas.openxmlformats.org/officeDocument/2006/relationships/image" Target="../media/image7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7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7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71.bin"/><Relationship Id="rId4" Type="http://schemas.openxmlformats.org/officeDocument/2006/relationships/image" Target="../media/image8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4.wmf"/><Relationship Id="rId5" Type="http://schemas.openxmlformats.org/officeDocument/2006/relationships/oleObject" Target="../embeddings/oleObject73.bin"/><Relationship Id="rId4" Type="http://schemas.openxmlformats.org/officeDocument/2006/relationships/image" Target="../media/image8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86.wmf"/><Relationship Id="rId5" Type="http://schemas.openxmlformats.org/officeDocument/2006/relationships/oleObject" Target="../embeddings/oleObject75.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8.wmf"/><Relationship Id="rId5" Type="http://schemas.openxmlformats.org/officeDocument/2006/relationships/oleObject" Target="../embeddings/oleObject77.bin"/><Relationship Id="rId4" Type="http://schemas.openxmlformats.org/officeDocument/2006/relationships/image" Target="../media/image87.wmf"/></Relationships>
</file>

<file path=ppt/slides/_rels/slide5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1.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oleObject" Target="../embeddings/oleObject84.bin"/><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85.bin"/><Relationship Id="rId5" Type="http://schemas.openxmlformats.org/officeDocument/2006/relationships/image" Target="../media/image86.png"/><Relationship Id="rId4" Type="http://schemas.openxmlformats.org/officeDocument/2006/relationships/image" Target="../media/image95.wmf"/><Relationship Id="rId9" Type="http://schemas.openxmlformats.org/officeDocument/2006/relationships/image" Target="../media/image9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98.wmf"/></Relationships>
</file>

<file path=ppt/slides/_rels/slide5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100.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02.wmf"/><Relationship Id="rId5" Type="http://schemas.openxmlformats.org/officeDocument/2006/relationships/oleObject" Target="../embeddings/oleObject90.bin"/><Relationship Id="rId4" Type="http://schemas.openxmlformats.org/officeDocument/2006/relationships/image" Target="../media/image101.wmf"/></Relationships>
</file>

<file path=ppt/slides/_rels/slide62.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04.wmf"/><Relationship Id="rId5" Type="http://schemas.openxmlformats.org/officeDocument/2006/relationships/oleObject" Target="../embeddings/oleObject92.bin"/><Relationship Id="rId4" Type="http://schemas.openxmlformats.org/officeDocument/2006/relationships/image" Target="../media/image103.wmf"/></Relationships>
</file>

<file path=ppt/slides/_rels/slide6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07.wmf"/></Relationships>
</file>

<file path=ppt/slides/_rels/slide65.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09.wmf"/><Relationship Id="rId5" Type="http://schemas.openxmlformats.org/officeDocument/2006/relationships/oleObject" Target="../embeddings/oleObject96.bin"/><Relationship Id="rId4" Type="http://schemas.openxmlformats.org/officeDocument/2006/relationships/image" Target="../media/image108.wmf"/></Relationships>
</file>

<file path=ppt/slides/_rels/slide6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12.wmf"/><Relationship Id="rId5" Type="http://schemas.openxmlformats.org/officeDocument/2006/relationships/oleObject" Target="../embeddings/oleObject99.bin"/><Relationship Id="rId4" Type="http://schemas.openxmlformats.org/officeDocument/2006/relationships/image" Target="../media/image11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15.wmf"/><Relationship Id="rId5" Type="http://schemas.openxmlformats.org/officeDocument/2006/relationships/oleObject" Target="../embeddings/oleObject102.bin"/><Relationship Id="rId4" Type="http://schemas.openxmlformats.org/officeDocument/2006/relationships/image" Target="../media/image114.wmf"/></Relationships>
</file>

<file path=ppt/slides/_rels/slide6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1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18.wmf"/></Relationships>
</file>

<file path=ppt/slides/_rels/slide76.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20.wmf"/><Relationship Id="rId5" Type="http://schemas.openxmlformats.org/officeDocument/2006/relationships/oleObject" Target="../embeddings/oleObject106.bin"/><Relationship Id="rId4" Type="http://schemas.openxmlformats.org/officeDocument/2006/relationships/image" Target="../media/image11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23.wmf"/><Relationship Id="rId5" Type="http://schemas.openxmlformats.org/officeDocument/2006/relationships/oleObject" Target="../embeddings/oleObject109.bin"/><Relationship Id="rId4" Type="http://schemas.openxmlformats.org/officeDocument/2006/relationships/image" Target="../media/image12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24.wmf"/><Relationship Id="rId5" Type="http://schemas.openxmlformats.org/officeDocument/2006/relationships/oleObject" Target="../embeddings/oleObject111.bin"/><Relationship Id="rId4" Type="http://schemas.openxmlformats.org/officeDocument/2006/relationships/image" Target="../media/image118.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9.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1.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26.wmf"/><Relationship Id="rId5" Type="http://schemas.openxmlformats.org/officeDocument/2006/relationships/oleObject" Target="../embeddings/oleObject114.bin"/><Relationship Id="rId4" Type="http://schemas.openxmlformats.org/officeDocument/2006/relationships/image" Target="../media/image124.wmf"/></Relationships>
</file>

<file path=ppt/slides/_rels/slide81.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28.wmf"/><Relationship Id="rId5" Type="http://schemas.openxmlformats.org/officeDocument/2006/relationships/oleObject" Target="../embeddings/oleObject116.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18.bin"/></Relationships>
</file>

<file path=ppt/slides/_rels/slide82.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32.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22.bin"/></Relationships>
</file>

<file path=ppt/slides/_rels/slide83.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19.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21.wmf"/><Relationship Id="rId4" Type="http://schemas.openxmlformats.org/officeDocument/2006/relationships/image" Target="../media/image136.wmf"/><Relationship Id="rId9" Type="http://schemas.openxmlformats.org/officeDocument/2006/relationships/oleObject" Target="../embeddings/oleObject127.bin"/></Relationships>
</file>

<file path=ppt/slides/_rels/slide84.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39.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41.wmf"/><Relationship Id="rId4" Type="http://schemas.openxmlformats.org/officeDocument/2006/relationships/image" Target="../media/image122.wmf"/><Relationship Id="rId9" Type="http://schemas.openxmlformats.org/officeDocument/2006/relationships/oleObject" Target="../embeddings/oleObject132.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143.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45.wmf"/><Relationship Id="rId5" Type="http://schemas.openxmlformats.org/officeDocument/2006/relationships/oleObject" Target="../embeddings/oleObject137.bin"/><Relationship Id="rId4" Type="http://schemas.openxmlformats.org/officeDocument/2006/relationships/image" Target="../media/image144.wmf"/></Relationships>
</file>

<file path=ppt/slides/_rels/slide87.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47.wmf"/><Relationship Id="rId5" Type="http://schemas.openxmlformats.org/officeDocument/2006/relationships/oleObject" Target="../embeddings/oleObject139.bin"/><Relationship Id="rId4" Type="http://schemas.openxmlformats.org/officeDocument/2006/relationships/image" Target="../media/image14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50.wmf"/><Relationship Id="rId5" Type="http://schemas.openxmlformats.org/officeDocument/2006/relationships/oleObject" Target="../embeddings/oleObject142.bin"/><Relationship Id="rId4" Type="http://schemas.openxmlformats.org/officeDocument/2006/relationships/image" Target="../media/image14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15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153.wmf"/><Relationship Id="rId5" Type="http://schemas.openxmlformats.org/officeDocument/2006/relationships/oleObject" Target="../embeddings/oleObject145.bin"/><Relationship Id="rId4" Type="http://schemas.openxmlformats.org/officeDocument/2006/relationships/image" Target="../media/image152.wmf"/></Relationships>
</file>

<file path=ppt/slides/_rels/slide94.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21.wmf"/><Relationship Id="rId5" Type="http://schemas.openxmlformats.org/officeDocument/2006/relationships/oleObject" Target="../embeddings/oleObject148.bin"/><Relationship Id="rId10" Type="http://schemas.openxmlformats.org/officeDocument/2006/relationships/image" Target="../media/image156.wmf"/><Relationship Id="rId4" Type="http://schemas.openxmlformats.org/officeDocument/2006/relationships/image" Target="../media/image119.wmf"/><Relationship Id="rId9" Type="http://schemas.openxmlformats.org/officeDocument/2006/relationships/oleObject" Target="../embeddings/oleObject150.bin"/></Relationships>
</file>

<file path=ppt/slides/_rels/slide95.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58.wmf"/><Relationship Id="rId5" Type="http://schemas.openxmlformats.org/officeDocument/2006/relationships/oleObject" Target="../embeddings/oleObject152.bin"/><Relationship Id="rId10" Type="http://schemas.openxmlformats.org/officeDocument/2006/relationships/image" Target="../media/image159.wmf"/><Relationship Id="rId4" Type="http://schemas.openxmlformats.org/officeDocument/2006/relationships/image" Target="../media/image157.wmf"/><Relationship Id="rId9" Type="http://schemas.openxmlformats.org/officeDocument/2006/relationships/oleObject" Target="../embeddings/oleObject154.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61.wmf"/><Relationship Id="rId5" Type="http://schemas.openxmlformats.org/officeDocument/2006/relationships/oleObject" Target="../embeddings/oleObject156.bin"/><Relationship Id="rId4" Type="http://schemas.openxmlformats.org/officeDocument/2006/relationships/image" Target="../media/image160.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63.wmf"/><Relationship Id="rId5" Type="http://schemas.openxmlformats.org/officeDocument/2006/relationships/oleObject" Target="../embeddings/oleObject158.bin"/><Relationship Id="rId4" Type="http://schemas.openxmlformats.org/officeDocument/2006/relationships/image" Target="../media/image162.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16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偏微分方程建模</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93539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3334" y="2201483"/>
            <a:ext cx="9228015"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266700">
              <a:spcAft>
                <a:spcPts val="0"/>
              </a:spcAft>
            </a:pP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建立</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坐标系如图</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其中原点在烟草点燃处，坐标方向指向烟雾穿行方向。</a:t>
            </a:r>
            <a:endParaRPr lang="zh-CN" altLang="zh-CN" sz="26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795488" y="635201"/>
            <a:ext cx="2339102"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模型的建立：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446963" y="1477108"/>
            <a:ext cx="9224386"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由于烟草细长，烟雾单向流动，问题可以模型化为一维问题。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7411421" y="3466312"/>
            <a:ext cx="4315005" cy="1116603"/>
          </a:xfrm>
          <a:prstGeom prst="rect">
            <a:avLst/>
          </a:prstGeom>
        </p:spPr>
      </p:pic>
      <p:sp>
        <p:nvSpPr>
          <p:cNvPr id="6" name="矩形 5"/>
          <p:cNvSpPr/>
          <p:nvPr/>
        </p:nvSpPr>
        <p:spPr>
          <a:xfrm>
            <a:off x="1443334" y="3392634"/>
            <a:ext cx="5543341" cy="20928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266700">
              <a:spcAft>
                <a:spcPts val="0"/>
              </a:spcAft>
            </a:pP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首先考虑烟草内毒素的流动。由于流速是常数，只需引入描述流动的另外两个基本量</a:t>
            </a:r>
            <a:endParaRPr lang="zh-CN"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pPr>
              <a:spcAft>
                <a:spcPts val="0"/>
              </a:spcAft>
            </a:pP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时刻</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处的毒素线密度；</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q(</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时刻</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处的毒素流量。</a:t>
            </a:r>
            <a:endParaRPr lang="zh-CN" altLang="zh-CN" sz="26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7A7F7B9A-26B2-4A29-83E3-D7CE47FCEF04}" type="datetime1">
              <a:rPr lang="en-US" altLang="zh-CN" smtClean="0"/>
              <a:t>7/30/2020</a:t>
            </a:fld>
            <a:endParaRPr lang="en-US" dirty="0"/>
          </a:p>
        </p:txBody>
      </p:sp>
      <p:sp>
        <p:nvSpPr>
          <p:cNvPr id="8" name="页脚占位符 7"/>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633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2524" y="1214735"/>
            <a:ext cx="9496425" cy="12926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914400"/>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当环境温度为</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80</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确定</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II</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层和</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IV</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层的最优厚度，确保工作</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30</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分钟时，假人皮肤外侧温度不超过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47</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，且超过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44</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的时间不超过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分钟。</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704849" y="657225"/>
            <a:ext cx="333375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问的建模和求解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52523" y="2690963"/>
            <a:ext cx="9496425"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问题分析：这是一个两个目标的优化问题。约束类似上一个问题。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348296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601" y="885825"/>
            <a:ext cx="417195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模型的检验和稳定性分析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90601" y="1619250"/>
            <a:ext cx="9324974"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、模型的检验</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利用模型计算得到的数据和附件给出的实测数据比较，绘制出残差图分析。</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90601" y="3067050"/>
            <a:ext cx="9324974"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、敏感性分析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我们求解的量有</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可以对这些量作敏感性分析，即这些参数改变</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，分析解的变动大小。</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38360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494" y="1033311"/>
            <a:ext cx="9100049" cy="31393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设烟草对毒物的吸附率为</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可以利用下面的微元法直接推导出微分方程：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31368127"/>
              </p:ext>
            </p:extLst>
          </p:nvPr>
        </p:nvGraphicFramePr>
        <p:xfrm>
          <a:off x="1551936" y="1943371"/>
          <a:ext cx="4477292" cy="482806"/>
        </p:xfrm>
        <a:graphic>
          <a:graphicData uri="http://schemas.openxmlformats.org/presentationml/2006/ole">
            <mc:AlternateContent xmlns:mc="http://schemas.openxmlformats.org/markup-compatibility/2006">
              <mc:Choice xmlns:v="urn:schemas-microsoft-com:vml" Requires="v">
                <p:oleObj spid="_x0000_s28062" name="Equation" r:id="rId3" imgW="1879560" imgH="203040" progId="Equation.DSMT4">
                  <p:embed/>
                </p:oleObj>
              </mc:Choice>
              <mc:Fallback>
                <p:oleObj name="Equation" r:id="rId3" imgW="1879560" imgH="203040" progId="Equation.DSMT4">
                  <p:embed/>
                  <p:pic>
                    <p:nvPicPr>
                      <p:cNvPr id="0" name=""/>
                      <p:cNvPicPr/>
                      <p:nvPr/>
                    </p:nvPicPr>
                    <p:blipFill>
                      <a:blip r:embed="rId4"/>
                      <a:stretch>
                        <a:fillRect/>
                      </a:stretch>
                    </p:blipFill>
                    <p:spPr>
                      <a:xfrm>
                        <a:off x="1551936" y="1943371"/>
                        <a:ext cx="4477292" cy="48280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58267494"/>
              </p:ext>
            </p:extLst>
          </p:nvPr>
        </p:nvGraphicFramePr>
        <p:xfrm>
          <a:off x="1316194" y="2511917"/>
          <a:ext cx="8791349" cy="1401545"/>
        </p:xfrm>
        <a:graphic>
          <a:graphicData uri="http://schemas.openxmlformats.org/presentationml/2006/ole">
            <mc:AlternateContent xmlns:mc="http://schemas.openxmlformats.org/markup-compatibility/2006">
              <mc:Choice xmlns:v="urn:schemas-microsoft-com:vml" Requires="v">
                <p:oleObj spid="_x0000_s28063" name="Equation" r:id="rId5" imgW="4152600" imgH="660240" progId="Equation.DSMT4">
                  <p:embed/>
                </p:oleObj>
              </mc:Choice>
              <mc:Fallback>
                <p:oleObj name="Equation" r:id="rId5" imgW="4152600" imgH="660240" progId="Equation.DSMT4">
                  <p:embed/>
                  <p:pic>
                    <p:nvPicPr>
                      <p:cNvPr id="0" name=""/>
                      <p:cNvPicPr/>
                      <p:nvPr/>
                    </p:nvPicPr>
                    <p:blipFill>
                      <a:blip r:embed="rId6"/>
                      <a:stretch>
                        <a:fillRect/>
                      </a:stretch>
                    </p:blipFill>
                    <p:spPr>
                      <a:xfrm>
                        <a:off x="1316194" y="2511917"/>
                        <a:ext cx="8791349" cy="1401545"/>
                      </a:xfrm>
                      <a:prstGeom prst="rect">
                        <a:avLst/>
                      </a:prstGeom>
                    </p:spPr>
                  </p:pic>
                </p:oleObj>
              </mc:Fallback>
            </mc:AlternateContent>
          </a:graphicData>
        </a:graphic>
      </p:graphicFrame>
      <p:sp>
        <p:nvSpPr>
          <p:cNvPr id="8" name="文本框 7"/>
          <p:cNvSpPr txBox="1"/>
          <p:nvPr/>
        </p:nvSpPr>
        <p:spPr>
          <a:xfrm>
            <a:off x="1007494" y="4258372"/>
            <a:ext cx="5012873"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令</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即得到对应的方程。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777845228"/>
              </p:ext>
            </p:extLst>
          </p:nvPr>
        </p:nvGraphicFramePr>
        <p:xfrm>
          <a:off x="3182938" y="4864100"/>
          <a:ext cx="2346325" cy="874713"/>
        </p:xfrm>
        <a:graphic>
          <a:graphicData uri="http://schemas.openxmlformats.org/presentationml/2006/ole">
            <mc:AlternateContent xmlns:mc="http://schemas.openxmlformats.org/markup-compatibility/2006">
              <mc:Choice xmlns:v="urn:schemas-microsoft-com:vml" Requires="v">
                <p:oleObj spid="_x0000_s28064" name="Equation" r:id="rId7" imgW="1054080" imgH="393480" progId="Equation.DSMT4">
                  <p:embed/>
                </p:oleObj>
              </mc:Choice>
              <mc:Fallback>
                <p:oleObj name="Equation" r:id="rId7" imgW="1054080" imgH="393480" progId="Equation.DSMT4">
                  <p:embed/>
                  <p:pic>
                    <p:nvPicPr>
                      <p:cNvPr id="0" name=""/>
                      <p:cNvPicPr/>
                      <p:nvPr/>
                    </p:nvPicPr>
                    <p:blipFill>
                      <a:blip r:embed="rId8"/>
                      <a:stretch>
                        <a:fillRect/>
                      </a:stretch>
                    </p:blipFill>
                    <p:spPr>
                      <a:xfrm>
                        <a:off x="3182938" y="4864100"/>
                        <a:ext cx="2346325" cy="874713"/>
                      </a:xfrm>
                      <a:prstGeom prst="rect">
                        <a:avLst/>
                      </a:prstGeom>
                    </p:spPr>
                  </p:pic>
                </p:oleObj>
              </mc:Fallback>
            </mc:AlternateContent>
          </a:graphicData>
        </a:graphic>
      </p:graphicFrame>
    </p:spTree>
    <p:extLst>
      <p:ext uri="{BB962C8B-B14F-4D97-AF65-F5344CB8AC3E}">
        <p14:creationId xmlns:p14="http://schemas.microsoft.com/office/powerpoint/2010/main" val="235100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92900459"/>
              </p:ext>
            </p:extLst>
          </p:nvPr>
        </p:nvGraphicFramePr>
        <p:xfrm>
          <a:off x="8999310" y="758068"/>
          <a:ext cx="2430025" cy="875939"/>
        </p:xfrm>
        <a:graphic>
          <a:graphicData uri="http://schemas.openxmlformats.org/presentationml/2006/ole">
            <mc:AlternateContent xmlns:mc="http://schemas.openxmlformats.org/markup-compatibility/2006">
              <mc:Choice xmlns:v="urn:schemas-microsoft-com:vml" Requires="v">
                <p:oleObj spid="_x0000_s30765" name="Equation" r:id="rId3" imgW="1091880" imgH="393480" progId="Equation.DSMT4">
                  <p:embed/>
                </p:oleObj>
              </mc:Choice>
              <mc:Fallback>
                <p:oleObj name="Equation" r:id="rId3" imgW="1091880" imgH="393480" progId="Equation.DSMT4">
                  <p:embed/>
                  <p:pic>
                    <p:nvPicPr>
                      <p:cNvPr id="0" name=""/>
                      <p:cNvPicPr/>
                      <p:nvPr/>
                    </p:nvPicPr>
                    <p:blipFill>
                      <a:blip r:embed="rId4"/>
                      <a:stretch>
                        <a:fillRect/>
                      </a:stretch>
                    </p:blipFill>
                    <p:spPr>
                      <a:xfrm>
                        <a:off x="8999310" y="758068"/>
                        <a:ext cx="2430025" cy="875939"/>
                      </a:xfrm>
                      <a:prstGeom prst="rect">
                        <a:avLst/>
                      </a:prstGeom>
                    </p:spPr>
                  </p:pic>
                </p:oleObj>
              </mc:Fallback>
            </mc:AlternateContent>
          </a:graphicData>
        </a:graphic>
      </p:graphicFrame>
      <p:sp>
        <p:nvSpPr>
          <p:cNvPr id="3" name="文本框 2"/>
          <p:cNvSpPr txBox="1"/>
          <p:nvPr/>
        </p:nvSpPr>
        <p:spPr>
          <a:xfrm>
            <a:off x="1266824" y="866775"/>
            <a:ext cx="623887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右端的方程是物质流动或传输的一般方程。如果在传输过程中物质没有增加或损耗，则</a:t>
            </a:r>
            <a:endParaRPr lang="en-US" altLang="zh-CN" sz="2400" dirty="0" smtClean="0">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400" dirty="0" smtClean="0">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2400" dirty="0" smtClean="0">
                <a:latin typeface="华文新魏" panose="02010800040101010101" pitchFamily="2" charset="-122"/>
                <a:ea typeface="华文新魏" panose="02010800040101010101" pitchFamily="2" charset="-122"/>
                <a:cs typeface="Times New Roman" panose="02020603050405020304" pitchFamily="18" charset="0"/>
              </a:rPr>
              <a:t>称为守恒方程。否则为</a:t>
            </a:r>
            <a:endParaRPr lang="en-US" altLang="zh-CN" sz="2400" dirty="0" smtClean="0">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400" dirty="0">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2400" dirty="0" smtClean="0">
              <a:latin typeface="华文新魏" panose="02010800040101010101" pitchFamily="2" charset="-122"/>
              <a:ea typeface="华文新魏" panose="02010800040101010101" pitchFamily="2" charset="-122"/>
              <a:cs typeface="Times New Roman" panose="02020603050405020304" pitchFamily="18" charset="0"/>
            </a:endParaRPr>
          </a:p>
          <a:p>
            <a:endParaRPr lang="zh-CN" altLang="en-US" sz="2400" dirty="0">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22454488"/>
              </p:ext>
            </p:extLst>
          </p:nvPr>
        </p:nvGraphicFramePr>
        <p:xfrm>
          <a:off x="3382961" y="1697772"/>
          <a:ext cx="2006600" cy="876300"/>
        </p:xfrm>
        <a:graphic>
          <a:graphicData uri="http://schemas.openxmlformats.org/presentationml/2006/ole">
            <mc:AlternateContent xmlns:mc="http://schemas.openxmlformats.org/markup-compatibility/2006">
              <mc:Choice xmlns:v="urn:schemas-microsoft-com:vml" Requires="v">
                <p:oleObj spid="_x0000_s30766" name="Equation" r:id="rId5" imgW="901440" imgH="393480" progId="Equation.DSMT4">
                  <p:embed/>
                </p:oleObj>
              </mc:Choice>
              <mc:Fallback>
                <p:oleObj name="Equation" r:id="rId5" imgW="901440" imgH="393480" progId="Equation.DSMT4">
                  <p:embed/>
                  <p:pic>
                    <p:nvPicPr>
                      <p:cNvPr id="0" name=""/>
                      <p:cNvPicPr/>
                      <p:nvPr/>
                    </p:nvPicPr>
                    <p:blipFill>
                      <a:blip r:embed="rId6"/>
                      <a:stretch>
                        <a:fillRect/>
                      </a:stretch>
                    </p:blipFill>
                    <p:spPr>
                      <a:xfrm>
                        <a:off x="3382961" y="1697772"/>
                        <a:ext cx="2006600" cy="8763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98647973"/>
              </p:ext>
            </p:extLst>
          </p:nvPr>
        </p:nvGraphicFramePr>
        <p:xfrm>
          <a:off x="3001963" y="3230563"/>
          <a:ext cx="2770187" cy="876300"/>
        </p:xfrm>
        <a:graphic>
          <a:graphicData uri="http://schemas.openxmlformats.org/presentationml/2006/ole">
            <mc:AlternateContent xmlns:mc="http://schemas.openxmlformats.org/markup-compatibility/2006">
              <mc:Choice xmlns:v="urn:schemas-microsoft-com:vml" Requires="v">
                <p:oleObj spid="_x0000_s30767" name="Equation" r:id="rId7" imgW="1244520" imgH="393480" progId="Equation.DSMT4">
                  <p:embed/>
                </p:oleObj>
              </mc:Choice>
              <mc:Fallback>
                <p:oleObj name="Equation" r:id="rId7" imgW="1244520" imgH="393480" progId="Equation.DSMT4">
                  <p:embed/>
                  <p:pic>
                    <p:nvPicPr>
                      <p:cNvPr id="0" name=""/>
                      <p:cNvPicPr/>
                      <p:nvPr/>
                    </p:nvPicPr>
                    <p:blipFill>
                      <a:blip r:embed="rId8"/>
                      <a:stretch>
                        <a:fillRect/>
                      </a:stretch>
                    </p:blipFill>
                    <p:spPr>
                      <a:xfrm>
                        <a:off x="3001963" y="3230563"/>
                        <a:ext cx="2770187" cy="876300"/>
                      </a:xfrm>
                      <a:prstGeom prst="rect">
                        <a:avLst/>
                      </a:prstGeom>
                    </p:spPr>
                  </p:pic>
                </p:oleObj>
              </mc:Fallback>
            </mc:AlternateContent>
          </a:graphicData>
        </a:graphic>
      </p:graphicFrame>
      <p:sp>
        <p:nvSpPr>
          <p:cNvPr id="6" name="文本框 5"/>
          <p:cNvSpPr txBox="1"/>
          <p:nvPr/>
        </p:nvSpPr>
        <p:spPr>
          <a:xfrm>
            <a:off x="1266824" y="4495800"/>
            <a:ext cx="9982201"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在吸烟的过程中，毒物在流动过程中以比例</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吸附在烟草中造成损耗，因此有损耗项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47134540"/>
              </p:ext>
            </p:extLst>
          </p:nvPr>
        </p:nvGraphicFramePr>
        <p:xfrm>
          <a:off x="4159250" y="5209646"/>
          <a:ext cx="1808163" cy="452437"/>
        </p:xfrm>
        <a:graphic>
          <a:graphicData uri="http://schemas.openxmlformats.org/presentationml/2006/ole">
            <mc:AlternateContent xmlns:mc="http://schemas.openxmlformats.org/markup-compatibility/2006">
              <mc:Choice xmlns:v="urn:schemas-microsoft-com:vml" Requires="v">
                <p:oleObj spid="_x0000_s30768" name="Equation" r:id="rId9" imgW="812520" imgH="203040" progId="Equation.DSMT4">
                  <p:embed/>
                </p:oleObj>
              </mc:Choice>
              <mc:Fallback>
                <p:oleObj name="Equation" r:id="rId9" imgW="812520" imgH="203040" progId="Equation.DSMT4">
                  <p:embed/>
                  <p:pic>
                    <p:nvPicPr>
                      <p:cNvPr id="0" name=""/>
                      <p:cNvPicPr/>
                      <p:nvPr/>
                    </p:nvPicPr>
                    <p:blipFill>
                      <a:blip r:embed="rId10"/>
                      <a:stretch>
                        <a:fillRect/>
                      </a:stretch>
                    </p:blipFill>
                    <p:spPr>
                      <a:xfrm>
                        <a:off x="4159250" y="5209646"/>
                        <a:ext cx="1808163" cy="452437"/>
                      </a:xfrm>
                      <a:prstGeom prst="rect">
                        <a:avLst/>
                      </a:prstGeom>
                    </p:spPr>
                  </p:pic>
                </p:oleObj>
              </mc:Fallback>
            </mc:AlternateContent>
          </a:graphicData>
        </a:graphic>
      </p:graphicFrame>
    </p:spTree>
    <p:extLst>
      <p:ext uri="{BB962C8B-B14F-4D97-AF65-F5344CB8AC3E}">
        <p14:creationId xmlns:p14="http://schemas.microsoft.com/office/powerpoint/2010/main" val="107182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472" y="913117"/>
            <a:ext cx="6468437"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spcAft>
                <a:spcPts val="0"/>
              </a:spcAft>
            </a:pP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流动问题模型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人口的增长与</a:t>
            </a:r>
            <a:r>
              <a:rPr lang="zh-CN" altLang="zh-CN" sz="2800" dirty="0" smtClean="0">
                <a:latin typeface="Times New Roman" panose="02020603050405020304" pitchFamily="18" charset="0"/>
                <a:ea typeface="华文新魏" panose="02010800040101010101" pitchFamily="2" charset="-122"/>
                <a:cs typeface="Times New Roman" panose="02020603050405020304" pitchFamily="18" charset="0"/>
              </a:rPr>
              <a:t>分布</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a:t>
            </a:r>
            <a:endParaRPr lang="zh-CN" altLang="zh-CN"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983472" y="1705597"/>
            <a:ext cx="9838603"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不同年龄的人口的转换也是一个流动过程：随着时间的流逝，从一个年龄段转移到另一个年龄段。所不同的是人口在流动过程中，由于死亡和出生，不再具有守恒性，在建立守恒方程</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时必须减掉死亡人数</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83471" y="3431044"/>
            <a:ext cx="9838603" cy="24622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人口的分布描述：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前面的一些例子提到一个离散量的分布的描述和连续变量的分布的描述。如果把人口看做连续的量，则分布函数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P(</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t,x</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时刻年龄</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x</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的人数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密度函数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36663832"/>
              </p:ext>
            </p:extLst>
          </p:nvPr>
        </p:nvGraphicFramePr>
        <p:xfrm>
          <a:off x="3080733" y="5044934"/>
          <a:ext cx="1754025" cy="891390"/>
        </p:xfrm>
        <a:graphic>
          <a:graphicData uri="http://schemas.openxmlformats.org/presentationml/2006/ole">
            <mc:AlternateContent xmlns:mc="http://schemas.openxmlformats.org/markup-compatibility/2006">
              <mc:Choice xmlns:v="urn:schemas-microsoft-com:vml" Requires="v">
                <p:oleObj spid="_x0000_s8364" name="Equation" r:id="rId3" imgW="774360" imgH="393480" progId="Equation.DSMT4">
                  <p:embed/>
                </p:oleObj>
              </mc:Choice>
              <mc:Fallback>
                <p:oleObj name="Equation" r:id="rId3" imgW="774360" imgH="393480" progId="Equation.DSMT4">
                  <p:embed/>
                  <p:pic>
                    <p:nvPicPr>
                      <p:cNvPr id="0" name=""/>
                      <p:cNvPicPr/>
                      <p:nvPr/>
                    </p:nvPicPr>
                    <p:blipFill>
                      <a:blip r:embed="rId4"/>
                      <a:stretch>
                        <a:fillRect/>
                      </a:stretch>
                    </p:blipFill>
                    <p:spPr>
                      <a:xfrm>
                        <a:off x="3080733" y="5044934"/>
                        <a:ext cx="1754025" cy="891390"/>
                      </a:xfrm>
                      <a:prstGeom prst="rect">
                        <a:avLst/>
                      </a:prstGeom>
                    </p:spPr>
                  </p:pic>
                </p:oleObj>
              </mc:Fallback>
            </mc:AlternateContent>
          </a:graphicData>
        </a:graphic>
      </p:graphicFrame>
      <p:sp>
        <p:nvSpPr>
          <p:cNvPr id="4" name="日期占位符 3"/>
          <p:cNvSpPr>
            <a:spLocks noGrp="1"/>
          </p:cNvSpPr>
          <p:nvPr>
            <p:ph type="dt" sz="half" idx="10"/>
          </p:nvPr>
        </p:nvSpPr>
        <p:spPr/>
        <p:txBody>
          <a:bodyPr/>
          <a:lstStyle/>
          <a:p>
            <a:fld id="{DC4433B4-BCDF-4E89-A5A8-CFE1EB900965}" type="datetime1">
              <a:rPr lang="en-US" altLang="zh-CN" smtClean="0"/>
              <a:t>7/30/2020</a:t>
            </a:fld>
            <a:endParaRPr lang="en-US" dirty="0"/>
          </a:p>
        </p:txBody>
      </p:sp>
      <p:sp>
        <p:nvSpPr>
          <p:cNvPr id="7" name="页脚占位符 6"/>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8" name="灯片编号占位符 7"/>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322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9378" y="968721"/>
            <a:ext cx="8727541" cy="123110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经过</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dt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时段，人的年龄增加</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dr</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岁，从而</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51969022"/>
              </p:ext>
            </p:extLst>
          </p:nvPr>
        </p:nvGraphicFramePr>
        <p:xfrm>
          <a:off x="2539092" y="1551757"/>
          <a:ext cx="7284205" cy="489694"/>
        </p:xfrm>
        <a:graphic>
          <a:graphicData uri="http://schemas.openxmlformats.org/presentationml/2006/ole">
            <mc:AlternateContent xmlns:mc="http://schemas.openxmlformats.org/markup-compatibility/2006">
              <mc:Choice xmlns:v="urn:schemas-microsoft-com:vml" Requires="v">
                <p:oleObj spid="_x0000_s9560" name="Equation" r:id="rId3" imgW="3022560" imgH="203040" progId="Equation.DSMT4">
                  <p:embed/>
                </p:oleObj>
              </mc:Choice>
              <mc:Fallback>
                <p:oleObj name="Equation" r:id="rId3" imgW="3022560" imgH="203040" progId="Equation.DSMT4">
                  <p:embed/>
                  <p:pic>
                    <p:nvPicPr>
                      <p:cNvPr id="0" name=""/>
                      <p:cNvPicPr/>
                      <p:nvPr/>
                    </p:nvPicPr>
                    <p:blipFill>
                      <a:blip r:embed="rId4"/>
                      <a:stretch>
                        <a:fillRect/>
                      </a:stretch>
                    </p:blipFill>
                    <p:spPr>
                      <a:xfrm>
                        <a:off x="2539092" y="1551757"/>
                        <a:ext cx="7284205" cy="489694"/>
                      </a:xfrm>
                      <a:prstGeom prst="rect">
                        <a:avLst/>
                      </a:prstGeom>
                    </p:spPr>
                  </p:pic>
                </p:oleObj>
              </mc:Fallback>
            </mc:AlternateContent>
          </a:graphicData>
        </a:graphic>
      </p:graphicFrame>
      <p:sp>
        <p:nvSpPr>
          <p:cNvPr id="5" name="文本框 4"/>
          <p:cNvSpPr txBox="1"/>
          <p:nvPr/>
        </p:nvSpPr>
        <p:spPr>
          <a:xfrm>
            <a:off x="1249378" y="2372008"/>
            <a:ext cx="8727541" cy="12311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取极限得到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52425652"/>
              </p:ext>
            </p:extLst>
          </p:nvPr>
        </p:nvGraphicFramePr>
        <p:xfrm>
          <a:off x="2991854" y="2707982"/>
          <a:ext cx="3084057" cy="790130"/>
        </p:xfrm>
        <a:graphic>
          <a:graphicData uri="http://schemas.openxmlformats.org/presentationml/2006/ole">
            <mc:AlternateContent xmlns:mc="http://schemas.openxmlformats.org/markup-compatibility/2006">
              <mc:Choice xmlns:v="urn:schemas-microsoft-com:vml" Requires="v">
                <p:oleObj spid="_x0000_s9561" name="Equation" r:id="rId5" imgW="1536480" imgH="393480" progId="Equation.DSMT4">
                  <p:embed/>
                </p:oleObj>
              </mc:Choice>
              <mc:Fallback>
                <p:oleObj name="Equation" r:id="rId5" imgW="1536480" imgH="393480" progId="Equation.DSMT4">
                  <p:embed/>
                  <p:pic>
                    <p:nvPicPr>
                      <p:cNvPr id="0" name=""/>
                      <p:cNvPicPr/>
                      <p:nvPr/>
                    </p:nvPicPr>
                    <p:blipFill>
                      <a:blip r:embed="rId6"/>
                      <a:stretch>
                        <a:fillRect/>
                      </a:stretch>
                    </p:blipFill>
                    <p:spPr>
                      <a:xfrm>
                        <a:off x="2991854" y="2707982"/>
                        <a:ext cx="3084057" cy="790130"/>
                      </a:xfrm>
                      <a:prstGeom prst="rect">
                        <a:avLst/>
                      </a:prstGeom>
                    </p:spPr>
                  </p:pic>
                </p:oleObj>
              </mc:Fallback>
            </mc:AlternateContent>
          </a:graphicData>
        </a:graphic>
      </p:graphicFrame>
      <p:sp>
        <p:nvSpPr>
          <p:cNvPr id="7" name="文本框 6"/>
          <p:cNvSpPr txBox="1"/>
          <p:nvPr/>
        </p:nvSpPr>
        <p:spPr>
          <a:xfrm>
            <a:off x="1249378" y="3838669"/>
            <a:ext cx="8727541" cy="1292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一阶拟线性方程可以通过求解特征方程得到方程的解析解。具体的方法可以参考常微分方程或偏微分方程教材中的“一阶拟线性方程”一章</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F42CD822-EB5F-49DF-B476-8931596A9F3B}" type="datetime1">
              <a:rPr lang="en-US" altLang="zh-CN" smtClean="0"/>
              <a:t>7/30/2020</a:t>
            </a:fld>
            <a:endParaRPr lang="en-US" dirty="0"/>
          </a:p>
        </p:txBody>
      </p:sp>
      <p:sp>
        <p:nvSpPr>
          <p:cNvPr id="8" name="页脚占位符 7"/>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6226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2051" y="857250"/>
            <a:ext cx="16764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扩散模型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62051" y="1619250"/>
            <a:ext cx="975359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扩散是物质运动的另一种形式，如烟雾在空中扩散，有毒的化学物质在江河中扩散等。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62051" y="2676525"/>
            <a:ext cx="9753599"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扩散可以看作物质的一种特殊的流动，特点是：</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、物质从浓度高的地方向浓度低的地方扩散；</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、扩散的速度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流量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与浓度差成正比，与距离成反比，即</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08025016"/>
              </p:ext>
            </p:extLst>
          </p:nvPr>
        </p:nvGraphicFramePr>
        <p:xfrm>
          <a:off x="3513138" y="3649663"/>
          <a:ext cx="2881312" cy="750887"/>
        </p:xfrm>
        <a:graphic>
          <a:graphicData uri="http://schemas.openxmlformats.org/presentationml/2006/ole">
            <mc:AlternateContent xmlns:mc="http://schemas.openxmlformats.org/markup-compatibility/2006">
              <mc:Choice xmlns:v="urn:schemas-microsoft-com:vml" Requires="v">
                <p:oleObj spid="_x0000_s87053" name="Equation" r:id="rId3" imgW="1511280" imgH="393480" progId="Equation.DSMT4">
                  <p:embed/>
                </p:oleObj>
              </mc:Choice>
              <mc:Fallback>
                <p:oleObj name="Equation" r:id="rId3" imgW="1511280" imgH="393480" progId="Equation.DSMT4">
                  <p:embed/>
                  <p:pic>
                    <p:nvPicPr>
                      <p:cNvPr id="0" name=""/>
                      <p:cNvPicPr/>
                      <p:nvPr/>
                    </p:nvPicPr>
                    <p:blipFill>
                      <a:blip r:embed="rId4"/>
                      <a:stretch>
                        <a:fillRect/>
                      </a:stretch>
                    </p:blipFill>
                    <p:spPr>
                      <a:xfrm>
                        <a:off x="3513138" y="3649663"/>
                        <a:ext cx="2881312" cy="750887"/>
                      </a:xfrm>
                      <a:prstGeom prst="rect">
                        <a:avLst/>
                      </a:prstGeom>
                    </p:spPr>
                  </p:pic>
                </p:oleObj>
              </mc:Fallback>
            </mc:AlternateContent>
          </a:graphicData>
        </a:graphic>
      </p:graphicFrame>
      <p:sp>
        <p:nvSpPr>
          <p:cNvPr id="7" name="文本框 6"/>
          <p:cNvSpPr txBox="1"/>
          <p:nvPr/>
        </p:nvSpPr>
        <p:spPr>
          <a:xfrm>
            <a:off x="1162051" y="4724400"/>
            <a:ext cx="975359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是流量，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w</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是密度或浓度，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是扩散因子。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6931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8227" y="962025"/>
            <a:ext cx="6753224"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代入流动的守恒方程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得到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01852720"/>
              </p:ext>
            </p:extLst>
          </p:nvPr>
        </p:nvGraphicFramePr>
        <p:xfrm>
          <a:off x="3352799" y="1331223"/>
          <a:ext cx="2144905" cy="764277"/>
        </p:xfrm>
        <a:graphic>
          <a:graphicData uri="http://schemas.openxmlformats.org/presentationml/2006/ole">
            <mc:AlternateContent xmlns:mc="http://schemas.openxmlformats.org/markup-compatibility/2006">
              <mc:Choice xmlns:v="urn:schemas-microsoft-com:vml" Requires="v">
                <p:oleObj spid="_x0000_s88112" name="Equation" r:id="rId3" imgW="1104840" imgH="393480" progId="Equation.DSMT4">
                  <p:embed/>
                </p:oleObj>
              </mc:Choice>
              <mc:Fallback>
                <p:oleObj name="Equation" r:id="rId3" imgW="1104840" imgH="393480" progId="Equation.DSMT4">
                  <p:embed/>
                  <p:pic>
                    <p:nvPicPr>
                      <p:cNvPr id="0" name=""/>
                      <p:cNvPicPr/>
                      <p:nvPr/>
                    </p:nvPicPr>
                    <p:blipFill>
                      <a:blip r:embed="rId4"/>
                      <a:stretch>
                        <a:fillRect/>
                      </a:stretch>
                    </p:blipFill>
                    <p:spPr>
                      <a:xfrm>
                        <a:off x="3352799" y="1331223"/>
                        <a:ext cx="2144905" cy="76427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80006381"/>
              </p:ext>
            </p:extLst>
          </p:nvPr>
        </p:nvGraphicFramePr>
        <p:xfrm>
          <a:off x="3181350" y="2405063"/>
          <a:ext cx="2489200" cy="812800"/>
        </p:xfrm>
        <a:graphic>
          <a:graphicData uri="http://schemas.openxmlformats.org/presentationml/2006/ole">
            <mc:AlternateContent xmlns:mc="http://schemas.openxmlformats.org/markup-compatibility/2006">
              <mc:Choice xmlns:v="urn:schemas-microsoft-com:vml" Requires="v">
                <p:oleObj spid="_x0000_s88113" name="Equation" r:id="rId5" imgW="1282680" imgH="419040" progId="Equation.DSMT4">
                  <p:embed/>
                </p:oleObj>
              </mc:Choice>
              <mc:Fallback>
                <p:oleObj name="Equation" r:id="rId5" imgW="1282680" imgH="419040" progId="Equation.DSMT4">
                  <p:embed/>
                  <p:pic>
                    <p:nvPicPr>
                      <p:cNvPr id="0" name=""/>
                      <p:cNvPicPr/>
                      <p:nvPr/>
                    </p:nvPicPr>
                    <p:blipFill>
                      <a:blip r:embed="rId6"/>
                      <a:stretch>
                        <a:fillRect/>
                      </a:stretch>
                    </p:blipFill>
                    <p:spPr>
                      <a:xfrm>
                        <a:off x="3181350" y="2405063"/>
                        <a:ext cx="2489200" cy="8128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65467580"/>
              </p:ext>
            </p:extLst>
          </p:nvPr>
        </p:nvGraphicFramePr>
        <p:xfrm>
          <a:off x="9182100" y="962025"/>
          <a:ext cx="1258888" cy="750888"/>
        </p:xfrm>
        <a:graphic>
          <a:graphicData uri="http://schemas.openxmlformats.org/presentationml/2006/ole">
            <mc:AlternateContent xmlns:mc="http://schemas.openxmlformats.org/markup-compatibility/2006">
              <mc:Choice xmlns:v="urn:schemas-microsoft-com:vml" Requires="v">
                <p:oleObj spid="_x0000_s88114" name="Equation" r:id="rId7" imgW="660240" imgH="393480" progId="Equation.DSMT4">
                  <p:embed/>
                </p:oleObj>
              </mc:Choice>
              <mc:Fallback>
                <p:oleObj name="Equation" r:id="rId7" imgW="660240" imgH="393480" progId="Equation.DSMT4">
                  <p:embed/>
                  <p:pic>
                    <p:nvPicPr>
                      <p:cNvPr id="0" name=""/>
                      <p:cNvPicPr/>
                      <p:nvPr/>
                    </p:nvPicPr>
                    <p:blipFill>
                      <a:blip r:embed="rId8"/>
                      <a:stretch>
                        <a:fillRect/>
                      </a:stretch>
                    </p:blipFill>
                    <p:spPr>
                      <a:xfrm>
                        <a:off x="9182100" y="962025"/>
                        <a:ext cx="1258888" cy="750888"/>
                      </a:xfrm>
                      <a:prstGeom prst="rect">
                        <a:avLst/>
                      </a:prstGeom>
                    </p:spPr>
                  </p:pic>
                </p:oleObj>
              </mc:Fallback>
            </mc:AlternateContent>
          </a:graphicData>
        </a:graphic>
      </p:graphicFrame>
      <p:sp>
        <p:nvSpPr>
          <p:cNvPr id="6" name="文本框 5"/>
          <p:cNvSpPr txBox="1"/>
          <p:nvPr/>
        </p:nvSpPr>
        <p:spPr>
          <a:xfrm>
            <a:off x="1038227" y="3639547"/>
            <a:ext cx="9402761"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如果运动过程中既有流动，又有扩散，则运动模型可以表述为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72430463"/>
              </p:ext>
            </p:extLst>
          </p:nvPr>
        </p:nvGraphicFramePr>
        <p:xfrm>
          <a:off x="2786063" y="4159250"/>
          <a:ext cx="3624262" cy="812800"/>
        </p:xfrm>
        <a:graphic>
          <a:graphicData uri="http://schemas.openxmlformats.org/presentationml/2006/ole">
            <mc:AlternateContent xmlns:mc="http://schemas.openxmlformats.org/markup-compatibility/2006">
              <mc:Choice xmlns:v="urn:schemas-microsoft-com:vml" Requires="v">
                <p:oleObj spid="_x0000_s88115" name="Equation" r:id="rId9" imgW="1866600" imgH="419040" progId="Equation.DSMT4">
                  <p:embed/>
                </p:oleObj>
              </mc:Choice>
              <mc:Fallback>
                <p:oleObj name="Equation" r:id="rId9" imgW="1866600" imgH="419040" progId="Equation.DSMT4">
                  <p:embed/>
                  <p:pic>
                    <p:nvPicPr>
                      <p:cNvPr id="0" name=""/>
                      <p:cNvPicPr/>
                      <p:nvPr/>
                    </p:nvPicPr>
                    <p:blipFill>
                      <a:blip r:embed="rId10"/>
                      <a:stretch>
                        <a:fillRect/>
                      </a:stretch>
                    </p:blipFill>
                    <p:spPr>
                      <a:xfrm>
                        <a:off x="2786063" y="4159250"/>
                        <a:ext cx="3624262" cy="812800"/>
                      </a:xfrm>
                      <a:prstGeom prst="rect">
                        <a:avLst/>
                      </a:prstGeom>
                    </p:spPr>
                  </p:pic>
                </p:oleObj>
              </mc:Fallback>
            </mc:AlternateContent>
          </a:graphicData>
        </a:graphic>
      </p:graphicFrame>
    </p:spTree>
    <p:extLst>
      <p:ext uri="{BB962C8B-B14F-4D97-AF65-F5344CB8AC3E}">
        <p14:creationId xmlns:p14="http://schemas.microsoft.com/office/powerpoint/2010/main" val="8221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62100" y="847725"/>
            <a:ext cx="92011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比如，在烟草中，毒物随着烟雾的运动既有流动，也有扩散，因此也可以描述为</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66941599"/>
              </p:ext>
            </p:extLst>
          </p:nvPr>
        </p:nvGraphicFramePr>
        <p:xfrm>
          <a:off x="3617913" y="1677988"/>
          <a:ext cx="3081337" cy="812800"/>
        </p:xfrm>
        <a:graphic>
          <a:graphicData uri="http://schemas.openxmlformats.org/presentationml/2006/ole">
            <mc:AlternateContent xmlns:mc="http://schemas.openxmlformats.org/markup-compatibility/2006">
              <mc:Choice xmlns:v="urn:schemas-microsoft-com:vml" Requires="v">
                <p:oleObj spid="_x0000_s89110" name="Equation" r:id="rId3" imgW="1587240" imgH="419040" progId="Equation.DSMT4">
                  <p:embed/>
                </p:oleObj>
              </mc:Choice>
              <mc:Fallback>
                <p:oleObj name="Equation" r:id="rId3" imgW="1587240" imgH="419040" progId="Equation.DSMT4">
                  <p:embed/>
                  <p:pic>
                    <p:nvPicPr>
                      <p:cNvPr id="0" name=""/>
                      <p:cNvPicPr/>
                      <p:nvPr/>
                    </p:nvPicPr>
                    <p:blipFill>
                      <a:blip r:embed="rId4"/>
                      <a:stretch>
                        <a:fillRect/>
                      </a:stretch>
                    </p:blipFill>
                    <p:spPr>
                      <a:xfrm>
                        <a:off x="3617913" y="1677988"/>
                        <a:ext cx="3081337" cy="812800"/>
                      </a:xfrm>
                      <a:prstGeom prst="rect">
                        <a:avLst/>
                      </a:prstGeom>
                    </p:spPr>
                  </p:pic>
                </p:oleObj>
              </mc:Fallback>
            </mc:AlternateContent>
          </a:graphicData>
        </a:graphic>
      </p:graphicFrame>
      <p:sp>
        <p:nvSpPr>
          <p:cNvPr id="4" name="文本框 3"/>
          <p:cNvSpPr txBox="1"/>
          <p:nvPr/>
        </p:nvSpPr>
        <p:spPr>
          <a:xfrm>
            <a:off x="1562100" y="2971800"/>
            <a:ext cx="920115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但由于吸烟引起的烟雾的流动远大于烟雾的扩散运动，因此，一般需要略去扩散项</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12240538"/>
              </p:ext>
            </p:extLst>
          </p:nvPr>
        </p:nvGraphicFramePr>
        <p:xfrm>
          <a:off x="4196556" y="3321051"/>
          <a:ext cx="962025" cy="812800"/>
        </p:xfrm>
        <a:graphic>
          <a:graphicData uri="http://schemas.openxmlformats.org/presentationml/2006/ole">
            <mc:AlternateContent xmlns:mc="http://schemas.openxmlformats.org/markup-compatibility/2006">
              <mc:Choice xmlns:v="urn:schemas-microsoft-com:vml" Requires="v">
                <p:oleObj spid="_x0000_s89111" name="Equation" r:id="rId5" imgW="495000" imgH="419040" progId="Equation.DSMT4">
                  <p:embed/>
                </p:oleObj>
              </mc:Choice>
              <mc:Fallback>
                <p:oleObj name="Equation" r:id="rId5" imgW="495000" imgH="419040" progId="Equation.DSMT4">
                  <p:embed/>
                  <p:pic>
                    <p:nvPicPr>
                      <p:cNvPr id="0" name=""/>
                      <p:cNvPicPr/>
                      <p:nvPr/>
                    </p:nvPicPr>
                    <p:blipFill>
                      <a:blip r:embed="rId6"/>
                      <a:stretch>
                        <a:fillRect/>
                      </a:stretch>
                    </p:blipFill>
                    <p:spPr>
                      <a:xfrm>
                        <a:off x="4196556" y="3321051"/>
                        <a:ext cx="962025" cy="812800"/>
                      </a:xfrm>
                      <a:prstGeom prst="rect">
                        <a:avLst/>
                      </a:prstGeom>
                    </p:spPr>
                  </p:pic>
                </p:oleObj>
              </mc:Fallback>
            </mc:AlternateContent>
          </a:graphicData>
        </a:graphic>
      </p:graphicFrame>
    </p:spTree>
    <p:extLst>
      <p:ext uri="{BB962C8B-B14F-4D97-AF65-F5344CB8AC3E}">
        <p14:creationId xmlns:p14="http://schemas.microsoft.com/office/powerpoint/2010/main" val="665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3975" y="866775"/>
            <a:ext cx="9591675"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与扩散完全类似的运动过程是热传导过程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扩散：物质从浓度大的地方向浓度小的地方传播，传播速度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流量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与浓度差成正比，与距离成反比。</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热传导：热量从温度高的地方向温度低的地方流动，流动速度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单位时间的热量</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与温度差成正比，与距离成反比。</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323975" y="3000375"/>
            <a:ext cx="959167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因此，热传导和物质扩散有相同的规律：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是温度，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是热传导系数，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是热源或者使热量消失的设施。</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33587690"/>
              </p:ext>
            </p:extLst>
          </p:nvPr>
        </p:nvGraphicFramePr>
        <p:xfrm>
          <a:off x="3760788" y="3367088"/>
          <a:ext cx="2489200" cy="812800"/>
        </p:xfrm>
        <a:graphic>
          <a:graphicData uri="http://schemas.openxmlformats.org/presentationml/2006/ole">
            <mc:AlternateContent xmlns:mc="http://schemas.openxmlformats.org/markup-compatibility/2006">
              <mc:Choice xmlns:v="urn:schemas-microsoft-com:vml" Requires="v">
                <p:oleObj spid="_x0000_s90123" name="Equation" r:id="rId3" imgW="1282680" imgH="419040" progId="Equation.DSMT4">
                  <p:embed/>
                </p:oleObj>
              </mc:Choice>
              <mc:Fallback>
                <p:oleObj name="Equation" r:id="rId3" imgW="1282680" imgH="419040" progId="Equation.DSMT4">
                  <p:embed/>
                  <p:pic>
                    <p:nvPicPr>
                      <p:cNvPr id="0" name=""/>
                      <p:cNvPicPr/>
                      <p:nvPr/>
                    </p:nvPicPr>
                    <p:blipFill>
                      <a:blip r:embed="rId4"/>
                      <a:stretch>
                        <a:fillRect/>
                      </a:stretch>
                    </p:blipFill>
                    <p:spPr>
                      <a:xfrm>
                        <a:off x="3760788" y="3367088"/>
                        <a:ext cx="2489200" cy="812800"/>
                      </a:xfrm>
                      <a:prstGeom prst="rect">
                        <a:avLst/>
                      </a:prstGeom>
                    </p:spPr>
                  </p:pic>
                </p:oleObj>
              </mc:Fallback>
            </mc:AlternateContent>
          </a:graphicData>
        </a:graphic>
      </p:graphicFrame>
    </p:spTree>
    <p:extLst>
      <p:ext uri="{BB962C8B-B14F-4D97-AF65-F5344CB8AC3E}">
        <p14:creationId xmlns:p14="http://schemas.microsoft.com/office/powerpoint/2010/main" val="5859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95425" y="904875"/>
            <a:ext cx="93916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一般来说，热量的传播可以通过对流和传导两种方式进行，这一过程类似于物质的流动和扩散的过程，方程也是类似的。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95425" y="2038350"/>
            <a:ext cx="244792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运动的平衡状态</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495425" y="2724150"/>
            <a:ext cx="939165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当运动的量不再随着时间</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的改变发生变化时，我们称运动处于平衡状态。这是变量关于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的导数为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495425" y="3762375"/>
            <a:ext cx="939165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对于常微分方程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平衡状态满足</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f(x)=0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，是一个点，称为平衡点。比如运动的球停在凹处，即处于平衡状态。</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18858172"/>
              </p:ext>
            </p:extLst>
          </p:nvPr>
        </p:nvGraphicFramePr>
        <p:xfrm>
          <a:off x="3609975" y="4258348"/>
          <a:ext cx="1123950" cy="670047"/>
        </p:xfrm>
        <a:graphic>
          <a:graphicData uri="http://schemas.openxmlformats.org/presentationml/2006/ole">
            <mc:AlternateContent xmlns:mc="http://schemas.openxmlformats.org/markup-compatibility/2006">
              <mc:Choice xmlns:v="urn:schemas-microsoft-com:vml" Requires="v">
                <p:oleObj spid="_x0000_s91146" name="Equation" r:id="rId3" imgW="660240" imgH="393480" progId="Equation.DSMT4">
                  <p:embed/>
                </p:oleObj>
              </mc:Choice>
              <mc:Fallback>
                <p:oleObj name="Equation" r:id="rId3" imgW="660240" imgH="393480" progId="Equation.DSMT4">
                  <p:embed/>
                  <p:pic>
                    <p:nvPicPr>
                      <p:cNvPr id="0" name=""/>
                      <p:cNvPicPr/>
                      <p:nvPr/>
                    </p:nvPicPr>
                    <p:blipFill>
                      <a:blip r:embed="rId4"/>
                      <a:stretch>
                        <a:fillRect/>
                      </a:stretch>
                    </p:blipFill>
                    <p:spPr>
                      <a:xfrm>
                        <a:off x="3609975" y="4258348"/>
                        <a:ext cx="1123950" cy="670047"/>
                      </a:xfrm>
                      <a:prstGeom prst="rect">
                        <a:avLst/>
                      </a:prstGeom>
                    </p:spPr>
                  </p:pic>
                </p:oleObj>
              </mc:Fallback>
            </mc:AlternateContent>
          </a:graphicData>
        </a:graphic>
      </p:graphicFrame>
    </p:spTree>
    <p:extLst>
      <p:ext uri="{BB962C8B-B14F-4D97-AF65-F5344CB8AC3E}">
        <p14:creationId xmlns:p14="http://schemas.microsoft.com/office/powerpoint/2010/main" val="232515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56C9DE-BF19-4B2B-8B66-8D5FEE6BF154}" type="datetime1">
              <a:rPr lang="en-US" altLang="zh-CN" smtClean="0"/>
              <a:t>7/30/2020</a:t>
            </a:fld>
            <a:endParaRPr lang="en-US" dirty="0"/>
          </a:p>
        </p:txBody>
      </p:sp>
      <p:sp>
        <p:nvSpPr>
          <p:cNvPr id="3" name="页脚占位符 2"/>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文本框 4"/>
          <p:cNvSpPr txBox="1"/>
          <p:nvPr/>
        </p:nvSpPr>
        <p:spPr>
          <a:xfrm>
            <a:off x="2395330" y="2454965"/>
            <a:ext cx="6440557"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6000" dirty="0" smtClean="0">
                <a:latin typeface="华文彩云" panose="02010800040101010101" pitchFamily="2" charset="-122"/>
                <a:ea typeface="华文彩云" panose="02010800040101010101" pitchFamily="2" charset="-122"/>
              </a:rPr>
              <a:t>微分方程建模</a:t>
            </a:r>
            <a:r>
              <a:rPr lang="en-US" altLang="zh-CN" sz="6000" dirty="0" smtClean="0">
                <a:latin typeface="华文彩云" panose="02010800040101010101" pitchFamily="2" charset="-122"/>
                <a:ea typeface="华文彩云" panose="02010800040101010101" pitchFamily="2" charset="-122"/>
              </a:rPr>
              <a:t>3</a:t>
            </a:r>
            <a:r>
              <a:rPr lang="zh-CN" altLang="en-US" sz="6000" dirty="0" smtClean="0">
                <a:latin typeface="华文彩云" panose="02010800040101010101" pitchFamily="2" charset="-122"/>
                <a:ea typeface="华文彩云" panose="02010800040101010101" pitchFamily="2" charset="-122"/>
              </a:rPr>
              <a:t>：偏微分方程模型</a:t>
            </a:r>
            <a:endParaRPr lang="zh-CN" altLang="en-US" sz="6000" dirty="0">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345024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2075" y="914400"/>
            <a:ext cx="718185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对偏微分方程，比如</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平衡状态满足方程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描述了</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不随时间变化的分布状态。</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25550366"/>
              </p:ext>
            </p:extLst>
          </p:nvPr>
        </p:nvGraphicFramePr>
        <p:xfrm>
          <a:off x="3278188" y="1423988"/>
          <a:ext cx="2292350" cy="812800"/>
        </p:xfrm>
        <a:graphic>
          <a:graphicData uri="http://schemas.openxmlformats.org/presentationml/2006/ole">
            <mc:AlternateContent xmlns:mc="http://schemas.openxmlformats.org/markup-compatibility/2006">
              <mc:Choice xmlns:v="urn:schemas-microsoft-com:vml" Requires="v">
                <p:oleObj spid="_x0000_s92183" name="Equation" r:id="rId3" imgW="1180800" imgH="419040" progId="Equation.DSMT4">
                  <p:embed/>
                </p:oleObj>
              </mc:Choice>
              <mc:Fallback>
                <p:oleObj name="Equation" r:id="rId3" imgW="1180800" imgH="419040" progId="Equation.DSMT4">
                  <p:embed/>
                  <p:pic>
                    <p:nvPicPr>
                      <p:cNvPr id="0" name=""/>
                      <p:cNvPicPr/>
                      <p:nvPr/>
                    </p:nvPicPr>
                    <p:blipFill>
                      <a:blip r:embed="rId4"/>
                      <a:stretch>
                        <a:fillRect/>
                      </a:stretch>
                    </p:blipFill>
                    <p:spPr>
                      <a:xfrm>
                        <a:off x="3278188" y="1423988"/>
                        <a:ext cx="2292350" cy="812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1134294"/>
              </p:ext>
            </p:extLst>
          </p:nvPr>
        </p:nvGraphicFramePr>
        <p:xfrm>
          <a:off x="3511550" y="2903538"/>
          <a:ext cx="1824038" cy="812800"/>
        </p:xfrm>
        <a:graphic>
          <a:graphicData uri="http://schemas.openxmlformats.org/presentationml/2006/ole">
            <mc:AlternateContent xmlns:mc="http://schemas.openxmlformats.org/markup-compatibility/2006">
              <mc:Choice xmlns:v="urn:schemas-microsoft-com:vml" Requires="v">
                <p:oleObj spid="_x0000_s92184" name="Equation" r:id="rId5" imgW="939600" imgH="419040" progId="Equation.DSMT4">
                  <p:embed/>
                </p:oleObj>
              </mc:Choice>
              <mc:Fallback>
                <p:oleObj name="Equation" r:id="rId5" imgW="939600" imgH="419040" progId="Equation.DSMT4">
                  <p:embed/>
                  <p:pic>
                    <p:nvPicPr>
                      <p:cNvPr id="0" name=""/>
                      <p:cNvPicPr/>
                      <p:nvPr/>
                    </p:nvPicPr>
                    <p:blipFill>
                      <a:blip r:embed="rId6"/>
                      <a:stretch>
                        <a:fillRect/>
                      </a:stretch>
                    </p:blipFill>
                    <p:spPr>
                      <a:xfrm>
                        <a:off x="3511550" y="2903538"/>
                        <a:ext cx="1824038" cy="812800"/>
                      </a:xfrm>
                      <a:prstGeom prst="rect">
                        <a:avLst/>
                      </a:prstGeom>
                    </p:spPr>
                  </p:pic>
                </p:oleObj>
              </mc:Fallback>
            </mc:AlternateContent>
          </a:graphicData>
        </a:graphic>
      </p:graphicFrame>
      <p:sp>
        <p:nvSpPr>
          <p:cNvPr id="5" name="文本框 4"/>
          <p:cNvSpPr txBox="1"/>
          <p:nvPr/>
        </p:nvSpPr>
        <p:spPr>
          <a:xfrm>
            <a:off x="1362075" y="4448175"/>
            <a:ext cx="870585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向多元问题推广：如扩散问题或热传导问题</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52398115"/>
              </p:ext>
            </p:extLst>
          </p:nvPr>
        </p:nvGraphicFramePr>
        <p:xfrm>
          <a:off x="2916238" y="4822825"/>
          <a:ext cx="3598862" cy="936625"/>
        </p:xfrm>
        <a:graphic>
          <a:graphicData uri="http://schemas.openxmlformats.org/presentationml/2006/ole">
            <mc:AlternateContent xmlns:mc="http://schemas.openxmlformats.org/markup-compatibility/2006">
              <mc:Choice xmlns:v="urn:schemas-microsoft-com:vml" Requires="v">
                <p:oleObj spid="_x0000_s92185" name="Equation" r:id="rId7" imgW="1854000" imgH="482400" progId="Equation.DSMT4">
                  <p:embed/>
                </p:oleObj>
              </mc:Choice>
              <mc:Fallback>
                <p:oleObj name="Equation" r:id="rId7" imgW="1854000" imgH="482400" progId="Equation.DSMT4">
                  <p:embed/>
                  <p:pic>
                    <p:nvPicPr>
                      <p:cNvPr id="0" name=""/>
                      <p:cNvPicPr/>
                      <p:nvPr/>
                    </p:nvPicPr>
                    <p:blipFill>
                      <a:blip r:embed="rId8"/>
                      <a:stretch>
                        <a:fillRect/>
                      </a:stretch>
                    </p:blipFill>
                    <p:spPr>
                      <a:xfrm>
                        <a:off x="2916238" y="4822825"/>
                        <a:ext cx="3598862" cy="936625"/>
                      </a:xfrm>
                      <a:prstGeom prst="rect">
                        <a:avLst/>
                      </a:prstGeom>
                    </p:spPr>
                  </p:pic>
                </p:oleObj>
              </mc:Fallback>
            </mc:AlternateContent>
          </a:graphicData>
        </a:graphic>
      </p:graphicFrame>
    </p:spTree>
    <p:extLst>
      <p:ext uri="{BB962C8B-B14F-4D97-AF65-F5344CB8AC3E}">
        <p14:creationId xmlns:p14="http://schemas.microsoft.com/office/powerpoint/2010/main" val="9163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qstatic.com/la_pic?fid=167644740826922227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4658" y="1428365"/>
            <a:ext cx="6336704"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556717" y="864712"/>
            <a:ext cx="6258213" cy="49244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练习题：</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2005A)</a:t>
            </a:r>
            <a:r>
              <a:rPr lang="zh-CN" altLang="zh-CN" sz="2600" b="1" dirty="0" smtClean="0">
                <a:latin typeface="Times New Roman" panose="02020603050405020304" pitchFamily="18" charset="0"/>
                <a:ea typeface="华文新魏" panose="02010800040101010101" pitchFamily="2" charset="-122"/>
                <a:cs typeface="Times New Roman" panose="02020603050405020304" pitchFamily="18" charset="0"/>
              </a:rPr>
              <a:t>长江</a:t>
            </a:r>
            <a:r>
              <a:rPr lang="zh-CN" altLang="zh-CN" sz="2600" b="1" dirty="0">
                <a:latin typeface="Times New Roman" panose="02020603050405020304" pitchFamily="18" charset="0"/>
                <a:ea typeface="华文新魏" panose="02010800040101010101" pitchFamily="2" charset="-122"/>
                <a:cs typeface="Times New Roman" panose="02020603050405020304" pitchFamily="18" charset="0"/>
              </a:rPr>
              <a:t>水质的评价和预测</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zh-CN"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39EF3748-D371-4392-BBB2-F06B55DCCD80}" type="datetime1">
              <a:rPr lang="en-US" altLang="zh-CN" smtClean="0"/>
              <a:t>7/30/2020</a:t>
            </a:fld>
            <a:endParaRPr lang="en-US" dirty="0"/>
          </a:p>
        </p:txBody>
      </p:sp>
      <p:sp>
        <p:nvSpPr>
          <p:cNvPr id="5" name="页脚占位符 4"/>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665301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870" y="1026979"/>
            <a:ext cx="9920177" cy="449353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水</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是人类赖以生存的资源，保护水资源就是保护我们自己，对于我国大江大河水资源的保护和治理应是重中之重。专家们呼吁：“以人为本，建设文明和谐社会，改善人与自然的环境，减少污染。”</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长江是我国第一、世界第三大河流，长江水质的污染程度日趋严重，已引起了相关政府部门和专家们的高度重视。</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2004</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年</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月，由全国政协与中国发展研究院联合组成“保护长江万里行”考察团，从长江上游宜宾到下游上海，对沿线</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21</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个重点城市做了实地考察，揭示了一幅长江污染的真实画面，其污染程度让人触目惊心。为此，专家们提出“若不及时拯救，长江生态</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年内将濒临崩溃</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附件１</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并发出了“拿什么拯救癌变长江”的</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呼唤</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附件</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1E87DDD5-8EB5-4261-91C8-6ACA24C86438}" type="datetime1">
              <a:rPr lang="en-US" altLang="zh-CN" smtClean="0"/>
              <a:t>7/30/2020</a:t>
            </a:fld>
            <a:endParaRPr lang="en-US" dirty="0"/>
          </a:p>
        </p:txBody>
      </p:sp>
      <p:sp>
        <p:nvSpPr>
          <p:cNvPr id="4" name="页脚占位符 3"/>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61374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752" y="814943"/>
            <a:ext cx="9483474" cy="529375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附件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给出了长江沿线</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17</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个</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观测站</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地区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近</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两年多主要水质指标的检测数据，以及干流上７个观测站近一年多的基本</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数据</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站点</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距离、水流量和水</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流速</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通常认为一个</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观测站</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地区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水质污染主要来自于本地区的排污和上游的污水。一般说来，江河自身对污染物都有一定的自然净化能力，即污染物在水环境中通过物理降解、化学降解和生物降解等使水中污染物的浓度降低。反映江河自然净化能力的指标称为降解系数。事实上，长江干流的自然净化能力可以认为是近似均匀的，根据检测可知，主要污染物高锰酸盐指数和氨氮的降解系数通常介于</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0.1~0.5</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之间，比如可以考虑取</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0.2</a:t>
            </a:r>
            <a:r>
              <a:rPr lang="zh-CN" altLang="zh-CN" sz="2600" baseline="30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单位：</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天</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。附件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是“</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1995~2004</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年长江流域水质报告”给出的主要统计数据。下面的附表是国标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(GB3838-2002)</a:t>
            </a:r>
            <a:r>
              <a:rPr lang="en-US" altLang="zh-CN" sz="26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给出的《地表水环境质量标准》中</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个主要项目标准限值，其中Ⅰ、Ⅱ、Ⅲ类为可饮用水</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AEE4644A-BD7F-4647-925E-66F8243A06F6}" type="datetime1">
              <a:rPr lang="en-US" altLang="zh-CN" smtClean="0"/>
              <a:t>7/30/2020</a:t>
            </a:fld>
            <a:endParaRPr lang="en-US" dirty="0"/>
          </a:p>
        </p:txBody>
      </p:sp>
      <p:sp>
        <p:nvSpPr>
          <p:cNvPr id="4" name="页脚占位符 3"/>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07997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1" y="836712"/>
            <a:ext cx="8841937" cy="529375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请你们研究下列问题：</a:t>
            </a: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对</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长江近两年多的水质情况做出定量的综合评价，并分析各地区水质的污染状况。</a:t>
            </a: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研究</a:t>
            </a:r>
            <a:r>
              <a:rPr lang="zh-CN"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、分析长江干流近一年多主要污染物高锰酸盐指数和氨氮的污染源主要在哪些地区</a:t>
            </a:r>
            <a:r>
              <a:rPr lang="en-US"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zh-CN" sz="26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假如</a:t>
            </a:r>
            <a:r>
              <a:rPr lang="zh-CN"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不采取更有效的治理措施，依照过去</a:t>
            </a:r>
            <a:r>
              <a:rPr lang="en-US"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年的主要统计数据，对长江未来水质污染的发展趋势做出预测分析，比如研究未来</a:t>
            </a:r>
            <a:r>
              <a:rPr lang="en-US"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年的情况。</a:t>
            </a: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根据</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你的预测分析，如果未来</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10</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年内每年都要求长江干流的Ⅳ类和Ⅴ类水的比例控制在</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20%</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以内，且没有劣Ⅴ类水</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那么每年需要处理多少污水？</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你</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对解决长江水质污染问题有什么切实可行的建议和意见。</a:t>
            </a:r>
          </a:p>
          <a:p>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22006DBA-808F-494D-A0C6-2546539C005B}" type="datetime1">
              <a:rPr lang="en-US" altLang="zh-CN" smtClean="0"/>
              <a:t>7/30/2020</a:t>
            </a:fld>
            <a:endParaRPr lang="en-US" dirty="0"/>
          </a:p>
        </p:txBody>
      </p:sp>
      <p:sp>
        <p:nvSpPr>
          <p:cNvPr id="4" name="页脚占位符 3"/>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199168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624" y="692696"/>
            <a:ext cx="6624736"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这个题目涉及几个问题：</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、寻找污染源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这是动态问题，需要建立微分方程模型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、水质的评价。</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这需要建立评价指标。</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、对水质的发展预测和控制。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7624" y="3212976"/>
            <a:ext cx="6624736" cy="28931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状态变量：</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C(</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t,x</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时刻</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位置的污染物浓度。</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基本模型：由于污染物随着江水流动，因此满足对流扩散方程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68172852"/>
              </p:ext>
            </p:extLst>
          </p:nvPr>
        </p:nvGraphicFramePr>
        <p:xfrm>
          <a:off x="2608964" y="4844681"/>
          <a:ext cx="2812910" cy="875635"/>
        </p:xfrm>
        <a:graphic>
          <a:graphicData uri="http://schemas.openxmlformats.org/presentationml/2006/ole">
            <mc:AlternateContent xmlns:mc="http://schemas.openxmlformats.org/markup-compatibility/2006">
              <mc:Choice xmlns:v="urn:schemas-microsoft-com:vml" Requires="v">
                <p:oleObj spid="_x0000_s28810" name="Equation" r:id="rId3" imgW="1346040" imgH="419040" progId="Equation.DSMT4">
                  <p:embed/>
                </p:oleObj>
              </mc:Choice>
              <mc:Fallback>
                <p:oleObj name="Equation" r:id="rId3" imgW="1346040" imgH="419040" progId="Equation.DSMT4">
                  <p:embed/>
                  <p:pic>
                    <p:nvPicPr>
                      <p:cNvPr id="0" name=""/>
                      <p:cNvPicPr/>
                      <p:nvPr/>
                    </p:nvPicPr>
                    <p:blipFill>
                      <a:blip r:embed="rId4"/>
                      <a:stretch>
                        <a:fillRect/>
                      </a:stretch>
                    </p:blipFill>
                    <p:spPr>
                      <a:xfrm>
                        <a:off x="2608964" y="4844681"/>
                        <a:ext cx="2812910" cy="875635"/>
                      </a:xfrm>
                      <a:prstGeom prst="rect">
                        <a:avLst/>
                      </a:prstGeom>
                    </p:spPr>
                  </p:pic>
                </p:oleObj>
              </mc:Fallback>
            </mc:AlternateContent>
          </a:graphicData>
        </a:graphic>
      </p:graphicFrame>
      <p:sp>
        <p:nvSpPr>
          <p:cNvPr id="5" name="日期占位符 4"/>
          <p:cNvSpPr>
            <a:spLocks noGrp="1"/>
          </p:cNvSpPr>
          <p:nvPr>
            <p:ph type="dt" sz="half" idx="10"/>
          </p:nvPr>
        </p:nvSpPr>
        <p:spPr/>
        <p:txBody>
          <a:bodyPr/>
          <a:lstStyle/>
          <a:p>
            <a:fld id="{E46BF2CD-FB13-4502-A7DD-3A7BC0D9FA7F}" type="datetime1">
              <a:rPr lang="en-US" altLang="zh-CN" smtClean="0"/>
              <a:t>7/30/2020</a:t>
            </a:fld>
            <a:endParaRPr lang="en-US" dirty="0"/>
          </a:p>
        </p:txBody>
      </p:sp>
      <p:sp>
        <p:nvSpPr>
          <p:cNvPr id="6" name="页脚占位符 5"/>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文本框 7"/>
          <p:cNvSpPr txBox="1"/>
          <p:nvPr/>
        </p:nvSpPr>
        <p:spPr>
          <a:xfrm>
            <a:off x="8105775" y="3539862"/>
            <a:ext cx="2790823"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、将河流看作一条线，则问题是一维的对流扩散方程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3386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1792" y="873579"/>
            <a:ext cx="8441871" cy="12311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另外，污染物在江水中降解，降解率为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则降解方程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43690227"/>
              </p:ext>
            </p:extLst>
          </p:nvPr>
        </p:nvGraphicFramePr>
        <p:xfrm>
          <a:off x="3653063" y="1310875"/>
          <a:ext cx="1357156" cy="793809"/>
        </p:xfrm>
        <a:graphic>
          <a:graphicData uri="http://schemas.openxmlformats.org/presentationml/2006/ole">
            <mc:AlternateContent xmlns:mc="http://schemas.openxmlformats.org/markup-compatibility/2006">
              <mc:Choice xmlns:v="urn:schemas-microsoft-com:vml" Requires="v">
                <p:oleObj spid="_x0000_s30106" name="Equation" r:id="rId3" imgW="672840" imgH="393480" progId="Equation.DSMT4">
                  <p:embed/>
                </p:oleObj>
              </mc:Choice>
              <mc:Fallback>
                <p:oleObj name="Equation" r:id="rId3" imgW="672840" imgH="393480" progId="Equation.DSMT4">
                  <p:embed/>
                  <p:pic>
                    <p:nvPicPr>
                      <p:cNvPr id="0" name=""/>
                      <p:cNvPicPr/>
                      <p:nvPr/>
                    </p:nvPicPr>
                    <p:blipFill>
                      <a:blip r:embed="rId4"/>
                      <a:stretch>
                        <a:fillRect/>
                      </a:stretch>
                    </p:blipFill>
                    <p:spPr>
                      <a:xfrm>
                        <a:off x="3653063" y="1310875"/>
                        <a:ext cx="1357156" cy="793809"/>
                      </a:xfrm>
                      <a:prstGeom prst="rect">
                        <a:avLst/>
                      </a:prstGeom>
                    </p:spPr>
                  </p:pic>
                </p:oleObj>
              </mc:Fallback>
            </mc:AlternateContent>
          </a:graphicData>
        </a:graphic>
      </p:graphicFrame>
      <p:sp>
        <p:nvSpPr>
          <p:cNvPr id="4" name="文本框 3"/>
          <p:cNvSpPr txBox="1"/>
          <p:nvPr/>
        </p:nvSpPr>
        <p:spPr>
          <a:xfrm>
            <a:off x="1281793" y="2204357"/>
            <a:ext cx="8458200"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综合考虑对流、扩散和降解因素，再考虑到每时每刻沿岸进入江中的污染物，得到综合的动态模型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29022174"/>
              </p:ext>
            </p:extLst>
          </p:nvPr>
        </p:nvGraphicFramePr>
        <p:xfrm>
          <a:off x="2917825" y="2989263"/>
          <a:ext cx="4406242" cy="846310"/>
        </p:xfrm>
        <a:graphic>
          <a:graphicData uri="http://schemas.openxmlformats.org/presentationml/2006/ole">
            <mc:AlternateContent xmlns:mc="http://schemas.openxmlformats.org/markup-compatibility/2006">
              <mc:Choice xmlns:v="urn:schemas-microsoft-com:vml" Requires="v">
                <p:oleObj spid="_x0000_s30107" name="Equation" r:id="rId5" imgW="2184120" imgH="419040" progId="Equation.DSMT4">
                  <p:embed/>
                </p:oleObj>
              </mc:Choice>
              <mc:Fallback>
                <p:oleObj name="Equation" r:id="rId5" imgW="2184120" imgH="419040" progId="Equation.DSMT4">
                  <p:embed/>
                  <p:pic>
                    <p:nvPicPr>
                      <p:cNvPr id="0" name=""/>
                      <p:cNvPicPr/>
                      <p:nvPr/>
                    </p:nvPicPr>
                    <p:blipFill>
                      <a:blip r:embed="rId6"/>
                      <a:stretch>
                        <a:fillRect/>
                      </a:stretch>
                    </p:blipFill>
                    <p:spPr>
                      <a:xfrm>
                        <a:off x="2917825" y="2989263"/>
                        <a:ext cx="4406242" cy="846310"/>
                      </a:xfrm>
                      <a:prstGeom prst="rect">
                        <a:avLst/>
                      </a:prstGeom>
                    </p:spPr>
                  </p:pic>
                </p:oleObj>
              </mc:Fallback>
            </mc:AlternateContent>
          </a:graphicData>
        </a:graphic>
      </p:graphicFrame>
      <p:sp>
        <p:nvSpPr>
          <p:cNvPr id="6" name="文本框 5"/>
          <p:cNvSpPr txBox="1"/>
          <p:nvPr/>
        </p:nvSpPr>
        <p:spPr>
          <a:xfrm>
            <a:off x="1268860" y="4080875"/>
            <a:ext cx="7128792"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smtClean="0">
                <a:latin typeface="Times New Roman" panose="02020603050405020304" pitchFamily="18" charset="0"/>
                <a:ea typeface="华文新魏" panose="02010800040101010101" pitchFamily="2" charset="-122"/>
                <a:cs typeface="Times New Roman" panose="02020603050405020304" pitchFamily="18" charset="0"/>
              </a:rPr>
              <a:t>在平衡状态</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下，方程简化为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mn-ea"/>
            </a:endParaRPr>
          </a:p>
          <a:p>
            <a:endParaRPr lang="zh-CN" altLang="en-US" sz="2400"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49801483"/>
              </p:ext>
            </p:extLst>
          </p:nvPr>
        </p:nvGraphicFramePr>
        <p:xfrm>
          <a:off x="2755900" y="4656137"/>
          <a:ext cx="3615743" cy="897639"/>
        </p:xfrm>
        <a:graphic>
          <a:graphicData uri="http://schemas.openxmlformats.org/presentationml/2006/ole">
            <mc:AlternateContent xmlns:mc="http://schemas.openxmlformats.org/markup-compatibility/2006">
              <mc:Choice xmlns:v="urn:schemas-microsoft-com:vml" Requires="v">
                <p:oleObj spid="_x0000_s30108" name="Equation" r:id="rId7" imgW="1688760" imgH="419040" progId="Equation.DSMT4">
                  <p:embed/>
                </p:oleObj>
              </mc:Choice>
              <mc:Fallback>
                <p:oleObj name="Equation" r:id="rId7" imgW="1688760" imgH="419040" progId="Equation.DSMT4">
                  <p:embed/>
                  <p:pic>
                    <p:nvPicPr>
                      <p:cNvPr id="0" name=""/>
                      <p:cNvPicPr/>
                      <p:nvPr/>
                    </p:nvPicPr>
                    <p:blipFill>
                      <a:blip r:embed="rId8"/>
                      <a:stretch>
                        <a:fillRect/>
                      </a:stretch>
                    </p:blipFill>
                    <p:spPr>
                      <a:xfrm>
                        <a:off x="2755900" y="4656137"/>
                        <a:ext cx="3615743" cy="897639"/>
                      </a:xfrm>
                      <a:prstGeom prst="rect">
                        <a:avLst/>
                      </a:prstGeom>
                    </p:spPr>
                  </p:pic>
                </p:oleObj>
              </mc:Fallback>
            </mc:AlternateContent>
          </a:graphicData>
        </a:graphic>
      </p:graphicFrame>
      <p:sp>
        <p:nvSpPr>
          <p:cNvPr id="8" name="文本框 7"/>
          <p:cNvSpPr txBox="1"/>
          <p:nvPr/>
        </p:nvSpPr>
        <p:spPr>
          <a:xfrm>
            <a:off x="8770463" y="4265540"/>
            <a:ext cx="299603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在污染源相对稳定的状态下，污染物的分布趋于稳定。</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2656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4837" y="629508"/>
            <a:ext cx="9225642"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由于污染物的运动有对流和扩散两种形式，在长江中水流较急，流动是造成污染物转移的主要形式，因此略去扩散项得到简化模型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55503053"/>
              </p:ext>
            </p:extLst>
          </p:nvPr>
        </p:nvGraphicFramePr>
        <p:xfrm>
          <a:off x="3563257" y="1378450"/>
          <a:ext cx="2389383" cy="814404"/>
        </p:xfrm>
        <a:graphic>
          <a:graphicData uri="http://schemas.openxmlformats.org/presentationml/2006/ole">
            <mc:AlternateContent xmlns:mc="http://schemas.openxmlformats.org/markup-compatibility/2006">
              <mc:Choice xmlns:v="urn:schemas-microsoft-com:vml" Requires="v">
                <p:oleObj spid="_x0000_s32154" name="Equation" r:id="rId3" imgW="1155600" imgH="393480" progId="Equation.DSMT4">
                  <p:embed/>
                </p:oleObj>
              </mc:Choice>
              <mc:Fallback>
                <p:oleObj name="Equation" r:id="rId3" imgW="1155600" imgH="393480" progId="Equation.DSMT4">
                  <p:embed/>
                  <p:pic>
                    <p:nvPicPr>
                      <p:cNvPr id="0" name=""/>
                      <p:cNvPicPr/>
                      <p:nvPr/>
                    </p:nvPicPr>
                    <p:blipFill>
                      <a:blip r:embed="rId4"/>
                      <a:stretch>
                        <a:fillRect/>
                      </a:stretch>
                    </p:blipFill>
                    <p:spPr>
                      <a:xfrm>
                        <a:off x="3563257" y="1378450"/>
                        <a:ext cx="2389383" cy="814404"/>
                      </a:xfrm>
                      <a:prstGeom prst="rect">
                        <a:avLst/>
                      </a:prstGeom>
                    </p:spPr>
                  </p:pic>
                </p:oleObj>
              </mc:Fallback>
            </mc:AlternateContent>
          </a:graphicData>
        </a:graphic>
      </p:graphicFrame>
      <p:sp>
        <p:nvSpPr>
          <p:cNvPr id="5" name="文本框 4"/>
          <p:cNvSpPr txBox="1"/>
          <p:nvPr/>
        </p:nvSpPr>
        <p:spPr>
          <a:xfrm>
            <a:off x="1134837" y="2276869"/>
            <a:ext cx="9225642"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f</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是单位时间正常进入水域的污染物，可以看作背景值。一般简化为常数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f,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则如果给定污染源单位时间产生污染物</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，则由单污染源形成的污染物的分布为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65828781"/>
              </p:ext>
            </p:extLst>
          </p:nvPr>
        </p:nvGraphicFramePr>
        <p:xfrm>
          <a:off x="2808967" y="3450632"/>
          <a:ext cx="3816057" cy="857562"/>
        </p:xfrm>
        <a:graphic>
          <a:graphicData uri="http://schemas.openxmlformats.org/presentationml/2006/ole">
            <mc:AlternateContent xmlns:mc="http://schemas.openxmlformats.org/markup-compatibility/2006">
              <mc:Choice xmlns:v="urn:schemas-microsoft-com:vml" Requires="v">
                <p:oleObj spid="_x0000_s32155" name="Equation" r:id="rId5" imgW="1752480" imgH="393480" progId="Equation.DSMT4">
                  <p:embed/>
                </p:oleObj>
              </mc:Choice>
              <mc:Fallback>
                <p:oleObj name="Equation" r:id="rId5" imgW="1752480" imgH="393480" progId="Equation.DSMT4">
                  <p:embed/>
                  <p:pic>
                    <p:nvPicPr>
                      <p:cNvPr id="0" name=""/>
                      <p:cNvPicPr/>
                      <p:nvPr/>
                    </p:nvPicPr>
                    <p:blipFill>
                      <a:blip r:embed="rId6"/>
                      <a:stretch>
                        <a:fillRect/>
                      </a:stretch>
                    </p:blipFill>
                    <p:spPr>
                      <a:xfrm>
                        <a:off x="2808967" y="3450632"/>
                        <a:ext cx="3816057" cy="857562"/>
                      </a:xfrm>
                      <a:prstGeom prst="rect">
                        <a:avLst/>
                      </a:prstGeom>
                    </p:spPr>
                  </p:pic>
                </p:oleObj>
              </mc:Fallback>
            </mc:AlternateContent>
          </a:graphicData>
        </a:graphic>
      </p:graphicFrame>
      <p:sp>
        <p:nvSpPr>
          <p:cNvPr id="7" name="文本框 6"/>
          <p:cNvSpPr txBox="1"/>
          <p:nvPr/>
        </p:nvSpPr>
        <p:spPr>
          <a:xfrm>
            <a:off x="1134837" y="4316719"/>
            <a:ext cx="9225642" cy="19697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模型的解析解为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73842117"/>
              </p:ext>
            </p:extLst>
          </p:nvPr>
        </p:nvGraphicFramePr>
        <p:xfrm>
          <a:off x="2808967" y="4369750"/>
          <a:ext cx="6276486" cy="1764412"/>
        </p:xfrm>
        <a:graphic>
          <a:graphicData uri="http://schemas.openxmlformats.org/presentationml/2006/ole">
            <mc:AlternateContent xmlns:mc="http://schemas.openxmlformats.org/markup-compatibility/2006">
              <mc:Choice xmlns:v="urn:schemas-microsoft-com:vml" Requires="v">
                <p:oleObj spid="_x0000_s32156" name="Equation" r:id="rId7" imgW="3251160" imgH="914400" progId="Equation.DSMT4">
                  <p:embed/>
                </p:oleObj>
              </mc:Choice>
              <mc:Fallback>
                <p:oleObj name="Equation" r:id="rId7" imgW="3251160" imgH="914400" progId="Equation.DSMT4">
                  <p:embed/>
                  <p:pic>
                    <p:nvPicPr>
                      <p:cNvPr id="0" name=""/>
                      <p:cNvPicPr/>
                      <p:nvPr/>
                    </p:nvPicPr>
                    <p:blipFill>
                      <a:blip r:embed="rId8"/>
                      <a:stretch>
                        <a:fillRect/>
                      </a:stretch>
                    </p:blipFill>
                    <p:spPr>
                      <a:xfrm>
                        <a:off x="2808967" y="4369750"/>
                        <a:ext cx="6276486" cy="1764412"/>
                      </a:xfrm>
                      <a:prstGeom prst="rect">
                        <a:avLst/>
                      </a:prstGeom>
                    </p:spPr>
                  </p:pic>
                </p:oleObj>
              </mc:Fallback>
            </mc:AlternateContent>
          </a:graphicData>
        </a:graphic>
      </p:graphicFrame>
    </p:spTree>
    <p:extLst>
      <p:ext uri="{BB962C8B-B14F-4D97-AF65-F5344CB8AC3E}">
        <p14:creationId xmlns:p14="http://schemas.microsoft.com/office/powerpoint/2010/main" val="18648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836" y="2546585"/>
            <a:ext cx="9478735"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为了了解污染源的特征，从而分析污染源的个数，我们随意给出一组参数和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个污染源，其中第二个是主要污染源：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设</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个污染源在</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5,28,45</a:t>
            </a: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单位时间排量</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2,8,4</a:t>
            </a: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f=0.1;u=6;k=0.2</a:t>
            </a: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。利用</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式绘制污染分布图</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34836" y="791936"/>
            <a:ext cx="9446078"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如果有</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个污染源，位于</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xi,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单位时间排量为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Ci,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=1,2,3,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则污染物平衡后的数量分布为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143522"/>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33172"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5638800" y="3328988"/>
                        <a:ext cx="914400" cy="1984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65026823"/>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33173"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5638800" y="3328988"/>
                        <a:ext cx="914400" cy="1984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09171585"/>
              </p:ext>
            </p:extLst>
          </p:nvPr>
        </p:nvGraphicFramePr>
        <p:xfrm>
          <a:off x="4250360" y="1358908"/>
          <a:ext cx="3497652" cy="987241"/>
        </p:xfrm>
        <a:graphic>
          <a:graphicData uri="http://schemas.openxmlformats.org/presentationml/2006/ole">
            <mc:AlternateContent xmlns:mc="http://schemas.openxmlformats.org/markup-compatibility/2006">
              <mc:Choice xmlns:v="urn:schemas-microsoft-com:vml" Requires="v">
                <p:oleObj spid="_x0000_s33174" name="Equation" r:id="rId7" imgW="1574640" imgH="444240" progId="Equation.DSMT4">
                  <p:embed/>
                </p:oleObj>
              </mc:Choice>
              <mc:Fallback>
                <p:oleObj name="Equation" r:id="rId7" imgW="1574640" imgH="444240" progId="Equation.DSMT4">
                  <p:embed/>
                  <p:pic>
                    <p:nvPicPr>
                      <p:cNvPr id="0" name=""/>
                      <p:cNvPicPr/>
                      <p:nvPr/>
                    </p:nvPicPr>
                    <p:blipFill>
                      <a:blip r:embed="rId8"/>
                      <a:stretch>
                        <a:fillRect/>
                      </a:stretch>
                    </p:blipFill>
                    <p:spPr>
                      <a:xfrm>
                        <a:off x="4250360" y="1358908"/>
                        <a:ext cx="3497652" cy="987241"/>
                      </a:xfrm>
                      <a:prstGeom prst="rect">
                        <a:avLst/>
                      </a:prstGeom>
                    </p:spPr>
                  </p:pic>
                </p:oleObj>
              </mc:Fallback>
            </mc:AlternateContent>
          </a:graphicData>
        </a:graphic>
      </p:graphicFrame>
    </p:spTree>
    <p:extLst>
      <p:ext uri="{BB962C8B-B14F-4D97-AF65-F5344CB8AC3E}">
        <p14:creationId xmlns:p14="http://schemas.microsoft.com/office/powerpoint/2010/main" val="380857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9393" y="920740"/>
            <a:ext cx="5491843"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f=0.1;u=6;k=0.2;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C0=[2,8,4];</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x0=[5,28,45];</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C=f/k;</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x=0:0.5:50;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D1=x&gt;=x0(1);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D2=x&gt;=x0(2);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D3=x&gt;=x0(3);</a:t>
            </a:r>
          </a:p>
          <a:p>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C=C+D1.*C0(1).*exp(-k/u*(x-x0(1)))+D2.*C0(2).*exp(-k/u*(x-x0(2)))</a:t>
            </a:r>
            <a:r>
              <a:rPr lang="pl-PL"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pl-PL"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+D3.*C0(3).*exp(-k/u*(x-x0(3)));</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plot(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x,C</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A020F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p:txBody>
      </p:sp>
      <p:pic>
        <p:nvPicPr>
          <p:cNvPr id="3" name="图片 2"/>
          <p:cNvPicPr>
            <a:picLocks noChangeAspect="1"/>
          </p:cNvPicPr>
          <p:nvPr/>
        </p:nvPicPr>
        <p:blipFill>
          <a:blip r:embed="rId2"/>
          <a:stretch>
            <a:fillRect/>
          </a:stretch>
        </p:blipFill>
        <p:spPr>
          <a:xfrm>
            <a:off x="6706960" y="629671"/>
            <a:ext cx="4853669" cy="3640252"/>
          </a:xfrm>
          <a:prstGeom prst="rect">
            <a:avLst/>
          </a:prstGeom>
        </p:spPr>
      </p:pic>
      <p:sp>
        <p:nvSpPr>
          <p:cNvPr id="4" name="文本框 3"/>
          <p:cNvSpPr txBox="1"/>
          <p:nvPr/>
        </p:nvSpPr>
        <p:spPr>
          <a:xfrm>
            <a:off x="6792686" y="4334714"/>
            <a:ext cx="4650923"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图中显示污染源的特点：数据在这一点发生跳跃；</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由于积累效应，最高的不一定是主要污染源！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28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681" y="926121"/>
            <a:ext cx="686915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偏微分方程模型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传导、扩散和传输模型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123681" y="2269523"/>
            <a:ext cx="9406550" cy="20928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流动是自然界和社会中的一种</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基本</a:t>
            </a:r>
            <a:r>
              <a:rPr lang="zh-CN" altLang="en-US" sz="2600" kern="100" dirty="0" smtClean="0">
                <a:latin typeface="Times New Roman" panose="02020603050405020304" pitchFamily="18" charset="0"/>
                <a:ea typeface="华文新魏" panose="02010800040101010101" pitchFamily="2" charset="-122"/>
                <a:cs typeface="Times New Roman" panose="02020603050405020304" pitchFamily="18" charset="0"/>
              </a:rPr>
              <a:t>的运动形式</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气流在空中形成风暴，海流在舰船周围掀起波澜，高速公路上车流涌动，节日的张家界人流如海</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流动</a:t>
            </a:r>
            <a:r>
              <a:rPr lang="zh-CN" altLang="en-US" sz="2600" kern="100" dirty="0" smtClean="0">
                <a:latin typeface="Times New Roman" panose="02020603050405020304" pitchFamily="18" charset="0"/>
                <a:ea typeface="华文新魏" panose="02010800040101010101" pitchFamily="2" charset="-122"/>
                <a:cs typeface="Times New Roman" panose="02020603050405020304" pitchFamily="18" charset="0"/>
              </a:rPr>
              <a:t>也</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可以</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看作物质的传输形式，网络营销形成的强大物流，移动通讯带来的浩浩信息流，都改变着我们生存的世界，渗入我们生活的细微之处。</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123681" y="4555629"/>
            <a:ext cx="9406550"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266700"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正确认识流动可以给我们带来方便和效益。鸟儿借助气流的升力在蓝天翱翔，熟悉水流的鱼儿在河海中遨游，飞机和轮船可以乘风破浪带我们远走天涯。而对流动规律的无知和漠视也会给我们留下不快甚至痛苦的回忆。</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80FC2C5E-2302-40D2-BBFB-6DFD81AB4EA8}" type="datetime1">
              <a:rPr lang="en-US" altLang="zh-CN" smtClean="0"/>
              <a:t>7/30/2020</a:t>
            </a:fld>
            <a:endParaRPr lang="en-US" dirty="0"/>
          </a:p>
        </p:txBody>
      </p:sp>
      <p:sp>
        <p:nvSpPr>
          <p:cNvPr id="6" name="页脚占位符 5"/>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文本框 7"/>
          <p:cNvSpPr txBox="1"/>
          <p:nvPr/>
        </p:nvSpPr>
        <p:spPr>
          <a:xfrm>
            <a:off x="1123681" y="1616529"/>
            <a:ext cx="326054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、传输和流动模型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2620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0343" y="873579"/>
            <a:ext cx="9854293" cy="28931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为了通过建模求出主要污染源，可以</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、根据数据找出污染源的个数和位置，</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、把模型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代入数据，利用最小二乘法得到污染源的排量，从而确定主要污染源。</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08705395"/>
              </p:ext>
            </p:extLst>
          </p:nvPr>
        </p:nvGraphicFramePr>
        <p:xfrm>
          <a:off x="3376113" y="1934678"/>
          <a:ext cx="3401998" cy="960242"/>
        </p:xfrm>
        <a:graphic>
          <a:graphicData uri="http://schemas.openxmlformats.org/presentationml/2006/ole">
            <mc:AlternateContent xmlns:mc="http://schemas.openxmlformats.org/markup-compatibility/2006">
              <mc:Choice xmlns:v="urn:schemas-microsoft-com:vml" Requires="v">
                <p:oleObj spid="_x0000_s33919" name="Equation" r:id="rId3" imgW="1574640" imgH="444240" progId="Equation.DSMT4">
                  <p:embed/>
                </p:oleObj>
              </mc:Choice>
              <mc:Fallback>
                <p:oleObj name="Equation" r:id="rId3" imgW="1574640" imgH="444240" progId="Equation.DSMT4">
                  <p:embed/>
                  <p:pic>
                    <p:nvPicPr>
                      <p:cNvPr id="0" name=""/>
                      <p:cNvPicPr/>
                      <p:nvPr/>
                    </p:nvPicPr>
                    <p:blipFill>
                      <a:blip r:embed="rId4"/>
                      <a:stretch>
                        <a:fillRect/>
                      </a:stretch>
                    </p:blipFill>
                    <p:spPr>
                      <a:xfrm>
                        <a:off x="3376113" y="1934678"/>
                        <a:ext cx="3401998" cy="960242"/>
                      </a:xfrm>
                      <a:prstGeom prst="rect">
                        <a:avLst/>
                      </a:prstGeom>
                    </p:spPr>
                  </p:pic>
                </p:oleObj>
              </mc:Fallback>
            </mc:AlternateContent>
          </a:graphicData>
        </a:graphic>
      </p:graphicFrame>
    </p:spTree>
    <p:extLst>
      <p:ext uri="{BB962C8B-B14F-4D97-AF65-F5344CB8AC3E}">
        <p14:creationId xmlns:p14="http://schemas.microsoft.com/office/powerpoint/2010/main" val="17926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599" y="857250"/>
            <a:ext cx="972502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市到</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市的一段河流出现某种化学元素污染。根据检测，不同位置污染物的浓度见下表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表格 2"/>
          <p:cNvGraphicFramePr>
            <a:graphicFrameLocks noGrp="1"/>
          </p:cNvGraphicFramePr>
          <p:nvPr>
            <p:extLst/>
          </p:nvPr>
        </p:nvGraphicFramePr>
        <p:xfrm>
          <a:off x="1651000" y="1996016"/>
          <a:ext cx="8128000" cy="158496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5.5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8.5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11</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14</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17</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22.5</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y</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0.50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1.55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1.33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5.20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4.40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6.60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5.50</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4.69</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4.00</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25.2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31</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33.6</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36.5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39</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44.8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47.6</a:t>
                      </a:r>
                      <a:endParaRPr lang="zh-CN" altLang="en-US"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000" dirty="0" smtClean="0">
                          <a:latin typeface="Times New Roman" panose="02020603050405020304" pitchFamily="18" charset="0"/>
                          <a:cs typeface="Times New Roman" panose="02020603050405020304" pitchFamily="18" charset="0"/>
                        </a:rPr>
                        <a:t>y</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3.38</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2.95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6.35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5.35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6.83</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5.75</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4.86</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4.12</a:t>
                      </a: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cs typeface="Times New Roman" panose="02020603050405020304" pitchFamily="18" charset="0"/>
                        </a:rPr>
                        <a:t>3.50</a:t>
                      </a:r>
                      <a:endParaRPr lang="zh-CN" alt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4" name="文本框 3"/>
          <p:cNvSpPr txBox="1"/>
          <p:nvPr/>
        </p:nvSpPr>
        <p:spPr>
          <a:xfrm>
            <a:off x="3443286" y="3629025"/>
            <a:ext cx="481965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表</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：不同位置污染物浓度表</a:t>
            </a:r>
            <a:endPar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距离</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市</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公里河段，</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污染物浓度</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(mg)</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685925" y="4648200"/>
            <a:ext cx="727029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建模分析：有几个污染源？主要污染源在哪里</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44183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043607" y="784013"/>
            <a:ext cx="2016224"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高维流动</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TextBox 2"/>
          <p:cNvSpPr txBox="1"/>
          <p:nvPr/>
        </p:nvSpPr>
        <p:spPr>
          <a:xfrm>
            <a:off x="1043607" y="1489573"/>
            <a:ext cx="9534557" cy="169277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一维流动的特点是流动方向唯一，容易考虑</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。下面考虑三维流动。首先引入</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流量           </a:t>
            </a:r>
            <a:r>
              <a:rPr lang="en-US" altLang="zh-CN" sz="2600" b="1" i="1" dirty="0" smtClean="0">
                <a:latin typeface="Times New Roman" panose="02020603050405020304" pitchFamily="18" charset="0"/>
                <a:ea typeface="华文新魏" panose="02010800040101010101" pitchFamily="2" charset="-122"/>
                <a:cs typeface="Times New Roman" panose="02020603050405020304" pitchFamily="18" charset="0"/>
              </a:rPr>
              <a:t>q</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x,y,z,t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由于流的方向可以变化，流量成为向量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密度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x,y,z,t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TextBox 3"/>
          <p:cNvSpPr txBox="1"/>
          <p:nvPr/>
        </p:nvSpPr>
        <p:spPr>
          <a:xfrm>
            <a:off x="1043607" y="3619880"/>
            <a:ext cx="892425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流动的特点是：从区域边界流出的物质的总数等于内部物质数量的变化。</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TextBox 4"/>
          <p:cNvSpPr txBox="1"/>
          <p:nvPr/>
        </p:nvSpPr>
        <p:spPr>
          <a:xfrm>
            <a:off x="1043608" y="5099992"/>
            <a:ext cx="6696744" cy="49244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考虑一个区域</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上物质在</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a:rPr>
              <a:t>t,t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时段的流动。</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330600CC-BBB9-450E-8D6B-7290ADECF2FC}" type="datetime1">
              <a:rPr lang="en-US" altLang="zh-CN" smtClean="0"/>
              <a:t>7/30/2020</a:t>
            </a:fld>
            <a:endParaRPr lang="en-US" dirty="0"/>
          </a:p>
        </p:txBody>
      </p:sp>
      <p:sp>
        <p:nvSpPr>
          <p:cNvPr id="7" name="页脚占位符 6"/>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8" name="灯片编号占位符 7"/>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128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434" y="782735"/>
            <a:ext cx="6840760" cy="169277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流出的流量总和为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为曲面</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的法向量。</a:t>
            </a:r>
            <a:endParaRPr lang="zh-CN" altLang="en-US" sz="2600" dirty="0"/>
          </a:p>
        </p:txBody>
      </p:sp>
      <p:graphicFrame>
        <p:nvGraphicFramePr>
          <p:cNvPr id="3" name="对象 2"/>
          <p:cNvGraphicFramePr>
            <a:graphicFrameLocks noChangeAspect="1"/>
          </p:cNvGraphicFramePr>
          <p:nvPr>
            <p:extLst>
              <p:ext uri="{D42A27DB-BD31-4B8C-83A1-F6EECF244321}">
                <p14:modId xmlns:p14="http://schemas.microsoft.com/office/powerpoint/2010/main" val="2616451316"/>
              </p:ext>
            </p:extLst>
          </p:nvPr>
        </p:nvGraphicFramePr>
        <p:xfrm>
          <a:off x="4513860" y="943115"/>
          <a:ext cx="2314575" cy="966787"/>
        </p:xfrm>
        <a:graphic>
          <a:graphicData uri="http://schemas.openxmlformats.org/presentationml/2006/ole">
            <mc:AlternateContent xmlns:mc="http://schemas.openxmlformats.org/markup-compatibility/2006">
              <mc:Choice xmlns:v="urn:schemas-microsoft-com:vml" Requires="v">
                <p:oleObj spid="_x0000_s10945" name="Equation" r:id="rId3" imgW="1002960" imgH="419040" progId="Equation.DSMT4">
                  <p:embed/>
                </p:oleObj>
              </mc:Choice>
              <mc:Fallback>
                <p:oleObj name="Equation" r:id="rId3" imgW="1002960" imgH="419040" progId="Equation.DSMT4">
                  <p:embed/>
                  <p:pic>
                    <p:nvPicPr>
                      <p:cNvPr id="0" name=""/>
                      <p:cNvPicPr>
                        <a:picLocks noChangeAspect="1" noChangeArrowheads="1"/>
                      </p:cNvPicPr>
                      <p:nvPr/>
                    </p:nvPicPr>
                    <p:blipFill>
                      <a:blip r:embed="rId4"/>
                      <a:srcRect/>
                      <a:stretch>
                        <a:fillRect/>
                      </a:stretch>
                    </p:blipFill>
                    <p:spPr bwMode="auto">
                      <a:xfrm>
                        <a:off x="4513860" y="943115"/>
                        <a:ext cx="2314575"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451434" y="2591038"/>
            <a:ext cx="6840760" cy="12618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这一段时间内物质总量的减少</a:t>
            </a:r>
            <a:endParaRPr lang="en-US" altLang="zh-CN" sz="2600" dirty="0"/>
          </a:p>
          <a:p>
            <a:endParaRPr lang="en-US" altLang="zh-CN" sz="26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090487687"/>
              </p:ext>
            </p:extLst>
          </p:nvPr>
        </p:nvGraphicFramePr>
        <p:xfrm>
          <a:off x="1879600" y="3029367"/>
          <a:ext cx="6334125" cy="762000"/>
        </p:xfrm>
        <a:graphic>
          <a:graphicData uri="http://schemas.openxmlformats.org/presentationml/2006/ole">
            <mc:AlternateContent xmlns:mc="http://schemas.openxmlformats.org/markup-compatibility/2006">
              <mc:Choice xmlns:v="urn:schemas-microsoft-com:vml" Requires="v">
                <p:oleObj spid="_x0000_s10946" name="Equation" r:id="rId5" imgW="3060360" imgH="368280" progId="Equation.DSMT4">
                  <p:embed/>
                </p:oleObj>
              </mc:Choice>
              <mc:Fallback>
                <p:oleObj name="Equation" r:id="rId5" imgW="3060360" imgH="368280" progId="Equation.DSMT4">
                  <p:embed/>
                  <p:pic>
                    <p:nvPicPr>
                      <p:cNvPr id="0" name=""/>
                      <p:cNvPicPr>
                        <a:picLocks noChangeAspect="1" noChangeArrowheads="1"/>
                      </p:cNvPicPr>
                      <p:nvPr/>
                    </p:nvPicPr>
                    <p:blipFill>
                      <a:blip r:embed="rId6"/>
                      <a:srcRect/>
                      <a:stretch>
                        <a:fillRect/>
                      </a:stretch>
                    </p:blipFill>
                    <p:spPr bwMode="auto">
                      <a:xfrm>
                        <a:off x="1879600" y="3029367"/>
                        <a:ext cx="63341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fld id="{D31F5E8B-06BA-4E93-B25A-D037C9F336D0}" type="datetime1">
              <a:rPr lang="en-US" altLang="zh-CN" smtClean="0"/>
              <a:t>7/30/2020</a:t>
            </a:fld>
            <a:endParaRPr lang="en-US" dirty="0"/>
          </a:p>
        </p:txBody>
      </p:sp>
      <p:sp>
        <p:nvSpPr>
          <p:cNvPr id="9" name="页脚占位符 8"/>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33</a:t>
            </a:fld>
            <a:endParaRPr lang="en-US" dirty="0"/>
          </a:p>
        </p:txBody>
      </p:sp>
      <p:sp>
        <p:nvSpPr>
          <p:cNvPr id="11" name="文本框 10"/>
          <p:cNvSpPr txBox="1"/>
          <p:nvPr/>
        </p:nvSpPr>
        <p:spPr>
          <a:xfrm>
            <a:off x="1451434" y="4309470"/>
            <a:ext cx="9549941"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两者相等。同除以</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并令</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598373408"/>
              </p:ext>
            </p:extLst>
          </p:nvPr>
        </p:nvGraphicFramePr>
        <p:xfrm>
          <a:off x="1628407" y="4806484"/>
          <a:ext cx="8408988" cy="919163"/>
        </p:xfrm>
        <a:graphic>
          <a:graphicData uri="http://schemas.openxmlformats.org/presentationml/2006/ole">
            <mc:AlternateContent xmlns:mc="http://schemas.openxmlformats.org/markup-compatibility/2006">
              <mc:Choice xmlns:v="urn:schemas-microsoft-com:vml" Requires="v">
                <p:oleObj spid="_x0000_s10947" name="Equation" r:id="rId7" imgW="4063680" imgH="444240" progId="Equation.DSMT4">
                  <p:embed/>
                </p:oleObj>
              </mc:Choice>
              <mc:Fallback>
                <p:oleObj name="Equation" r:id="rId7" imgW="4063680" imgH="444240" progId="Equation.DSMT4">
                  <p:embed/>
                  <p:pic>
                    <p:nvPicPr>
                      <p:cNvPr id="0" name=""/>
                      <p:cNvPicPr>
                        <a:picLocks noChangeAspect="1" noChangeArrowheads="1"/>
                      </p:cNvPicPr>
                      <p:nvPr/>
                    </p:nvPicPr>
                    <p:blipFill>
                      <a:blip r:embed="rId8"/>
                      <a:srcRect/>
                      <a:stretch>
                        <a:fillRect/>
                      </a:stretch>
                    </p:blipFill>
                    <p:spPr bwMode="auto">
                      <a:xfrm>
                        <a:off x="1628407" y="4806484"/>
                        <a:ext cx="8408988"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75719921"/>
              </p:ext>
            </p:extLst>
          </p:nvPr>
        </p:nvGraphicFramePr>
        <p:xfrm>
          <a:off x="8832821" y="730578"/>
          <a:ext cx="1289560" cy="1604785"/>
        </p:xfrm>
        <a:graphic>
          <a:graphicData uri="http://schemas.openxmlformats.org/presentationml/2006/ole">
            <mc:AlternateContent xmlns:mc="http://schemas.openxmlformats.org/markup-compatibility/2006">
              <mc:Choice xmlns:v="urn:schemas-microsoft-com:vml" Requires="v">
                <p:oleObj spid="_x0000_s10948" name="Equation" r:id="rId9" imgW="571320" imgH="711000" progId="Equation.DSMT4">
                  <p:embed/>
                </p:oleObj>
              </mc:Choice>
              <mc:Fallback>
                <p:oleObj name="Equation" r:id="rId9" imgW="571320" imgH="711000" progId="Equation.DSMT4">
                  <p:embed/>
                  <p:pic>
                    <p:nvPicPr>
                      <p:cNvPr id="0" name=""/>
                      <p:cNvPicPr/>
                      <p:nvPr/>
                    </p:nvPicPr>
                    <p:blipFill>
                      <a:blip r:embed="rId10"/>
                      <a:stretch>
                        <a:fillRect/>
                      </a:stretch>
                    </p:blipFill>
                    <p:spPr>
                      <a:xfrm>
                        <a:off x="8832821" y="730578"/>
                        <a:ext cx="1289560" cy="1604785"/>
                      </a:xfrm>
                      <a:prstGeom prst="rect">
                        <a:avLst/>
                      </a:prstGeom>
                    </p:spPr>
                  </p:pic>
                </p:oleObj>
              </mc:Fallback>
            </mc:AlternateContent>
          </a:graphicData>
        </a:graphic>
      </p:graphicFrame>
    </p:spTree>
    <p:extLst>
      <p:ext uri="{BB962C8B-B14F-4D97-AF65-F5344CB8AC3E}">
        <p14:creationId xmlns:p14="http://schemas.microsoft.com/office/powerpoint/2010/main" val="169215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1375234" y="1056505"/>
            <a:ext cx="6840760" cy="160043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由高斯公式得到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359686089"/>
              </p:ext>
            </p:extLst>
          </p:nvPr>
        </p:nvGraphicFramePr>
        <p:xfrm>
          <a:off x="2455863" y="1560513"/>
          <a:ext cx="3170237" cy="925512"/>
        </p:xfrm>
        <a:graphic>
          <a:graphicData uri="http://schemas.openxmlformats.org/presentationml/2006/ole">
            <mc:AlternateContent xmlns:mc="http://schemas.openxmlformats.org/markup-compatibility/2006">
              <mc:Choice xmlns:v="urn:schemas-microsoft-com:vml" Requires="v">
                <p:oleObj spid="_x0000_s11798" name="Equation" r:id="rId3" imgW="1523880" imgH="444240" progId="Equation.DSMT4">
                  <p:embed/>
                </p:oleObj>
              </mc:Choice>
              <mc:Fallback>
                <p:oleObj name="Equation" r:id="rId3" imgW="1523880" imgH="444240" progId="Equation.DSMT4">
                  <p:embed/>
                  <p:pic>
                    <p:nvPicPr>
                      <p:cNvPr id="0" name=""/>
                      <p:cNvPicPr>
                        <a:picLocks noChangeAspect="1" noChangeArrowheads="1"/>
                      </p:cNvPicPr>
                      <p:nvPr/>
                    </p:nvPicPr>
                    <p:blipFill>
                      <a:blip r:embed="rId4"/>
                      <a:srcRect/>
                      <a:stretch>
                        <a:fillRect/>
                      </a:stretch>
                    </p:blipFill>
                    <p:spPr bwMode="auto">
                      <a:xfrm>
                        <a:off x="2455863" y="1560513"/>
                        <a:ext cx="3170237" cy="925512"/>
                      </a:xfrm>
                      <a:prstGeom prst="rect">
                        <a:avLst/>
                      </a:prstGeom>
                      <a:noFill/>
                      <a:extLst/>
                    </p:spPr>
                  </p:pic>
                </p:oleObj>
              </mc:Fallback>
            </mc:AlternateContent>
          </a:graphicData>
        </a:graphic>
      </p:graphicFrame>
      <p:sp>
        <p:nvSpPr>
          <p:cNvPr id="8" name="文本框 7"/>
          <p:cNvSpPr txBox="1"/>
          <p:nvPr/>
        </p:nvSpPr>
        <p:spPr>
          <a:xfrm>
            <a:off x="1375234" y="2775857"/>
            <a:ext cx="8715823"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根据流量和密度的关系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q=u</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得到流动方程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64293174"/>
              </p:ext>
            </p:extLst>
          </p:nvPr>
        </p:nvGraphicFramePr>
        <p:xfrm>
          <a:off x="2403475" y="3294063"/>
          <a:ext cx="3778250" cy="925512"/>
        </p:xfrm>
        <a:graphic>
          <a:graphicData uri="http://schemas.openxmlformats.org/presentationml/2006/ole">
            <mc:AlternateContent xmlns:mc="http://schemas.openxmlformats.org/markup-compatibility/2006">
              <mc:Choice xmlns:v="urn:schemas-microsoft-com:vml" Requires="v">
                <p:oleObj spid="_x0000_s11799" name="Equation" r:id="rId5" imgW="1815840" imgH="444240" progId="Equation.DSMT4">
                  <p:embed/>
                </p:oleObj>
              </mc:Choice>
              <mc:Fallback>
                <p:oleObj name="Equation" r:id="rId5" imgW="1815840" imgH="444240" progId="Equation.DSMT4">
                  <p:embed/>
                  <p:pic>
                    <p:nvPicPr>
                      <p:cNvPr id="0" name=""/>
                      <p:cNvPicPr>
                        <a:picLocks noChangeAspect="1" noChangeArrowheads="1"/>
                      </p:cNvPicPr>
                      <p:nvPr/>
                    </p:nvPicPr>
                    <p:blipFill>
                      <a:blip r:embed="rId6"/>
                      <a:srcRect/>
                      <a:stretch>
                        <a:fillRect/>
                      </a:stretch>
                    </p:blipFill>
                    <p:spPr bwMode="auto">
                      <a:xfrm>
                        <a:off x="2403475" y="3294063"/>
                        <a:ext cx="3778250" cy="925512"/>
                      </a:xfrm>
                      <a:prstGeom prst="rect">
                        <a:avLst/>
                      </a:prstGeom>
                      <a:noFill/>
                      <a:extLst/>
                    </p:spPr>
                  </p:pic>
                </p:oleObj>
              </mc:Fallback>
            </mc:AlternateContent>
          </a:graphicData>
        </a:graphic>
      </p:graphicFrame>
      <p:sp>
        <p:nvSpPr>
          <p:cNvPr id="10" name="文本框 9"/>
          <p:cNvSpPr txBox="1"/>
          <p:nvPr/>
        </p:nvSpPr>
        <p:spPr>
          <a:xfrm>
            <a:off x="1375234" y="4506686"/>
            <a:ext cx="8715823"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当速度为常量时，方程转化为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884476056"/>
              </p:ext>
            </p:extLst>
          </p:nvPr>
        </p:nvGraphicFramePr>
        <p:xfrm>
          <a:off x="2363788" y="4994275"/>
          <a:ext cx="3857625" cy="873125"/>
        </p:xfrm>
        <a:graphic>
          <a:graphicData uri="http://schemas.openxmlformats.org/presentationml/2006/ole">
            <mc:AlternateContent xmlns:mc="http://schemas.openxmlformats.org/markup-compatibility/2006">
              <mc:Choice xmlns:v="urn:schemas-microsoft-com:vml" Requires="v">
                <p:oleObj spid="_x0000_s11800" name="Equation" r:id="rId7" imgW="1854000" imgH="419040" progId="Equation.DSMT4">
                  <p:embed/>
                </p:oleObj>
              </mc:Choice>
              <mc:Fallback>
                <p:oleObj name="Equation" r:id="rId7" imgW="1854000" imgH="419040" progId="Equation.DSMT4">
                  <p:embed/>
                  <p:pic>
                    <p:nvPicPr>
                      <p:cNvPr id="0" name=""/>
                      <p:cNvPicPr>
                        <a:picLocks noChangeAspect="1" noChangeArrowheads="1"/>
                      </p:cNvPicPr>
                      <p:nvPr/>
                    </p:nvPicPr>
                    <p:blipFill>
                      <a:blip r:embed="rId8"/>
                      <a:srcRect/>
                      <a:stretch>
                        <a:fillRect/>
                      </a:stretch>
                    </p:blipFill>
                    <p:spPr bwMode="auto">
                      <a:xfrm>
                        <a:off x="2363788" y="4994275"/>
                        <a:ext cx="3857625" cy="873125"/>
                      </a:xfrm>
                      <a:prstGeom prst="rect">
                        <a:avLst/>
                      </a:prstGeom>
                      <a:noFill/>
                      <a:extLst/>
                    </p:spPr>
                  </p:pic>
                </p:oleObj>
              </mc:Fallback>
            </mc:AlternateContent>
          </a:graphicData>
        </a:graphic>
      </p:graphicFrame>
    </p:spTree>
    <p:extLst>
      <p:ext uri="{BB962C8B-B14F-4D97-AF65-F5344CB8AC3E}">
        <p14:creationId xmlns:p14="http://schemas.microsoft.com/office/powerpoint/2010/main" val="16970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2770" y="826067"/>
            <a:ext cx="9368966"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等于常数，则化为二维平面上的流动模型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85031823"/>
              </p:ext>
            </p:extLst>
          </p:nvPr>
        </p:nvGraphicFramePr>
        <p:xfrm>
          <a:off x="3187700" y="1304925"/>
          <a:ext cx="2851150" cy="874713"/>
        </p:xfrm>
        <a:graphic>
          <a:graphicData uri="http://schemas.openxmlformats.org/presentationml/2006/ole">
            <mc:AlternateContent xmlns:mc="http://schemas.openxmlformats.org/markup-compatibility/2006">
              <mc:Choice xmlns:v="urn:schemas-microsoft-com:vml" Requires="v">
                <p:oleObj spid="_x0000_s35064" name="Equation" r:id="rId3" imgW="1371600" imgH="419040" progId="Equation.DSMT4">
                  <p:embed/>
                </p:oleObj>
              </mc:Choice>
              <mc:Fallback>
                <p:oleObj name="Equation" r:id="rId3" imgW="1371600" imgH="419040" progId="Equation.DSMT4">
                  <p:embed/>
                  <p:pic>
                    <p:nvPicPr>
                      <p:cNvPr id="0" name=""/>
                      <p:cNvPicPr>
                        <a:picLocks noChangeAspect="1" noChangeArrowheads="1"/>
                      </p:cNvPicPr>
                      <p:nvPr/>
                    </p:nvPicPr>
                    <p:blipFill>
                      <a:blip r:embed="rId4"/>
                      <a:srcRect/>
                      <a:stretch>
                        <a:fillRect/>
                      </a:stretch>
                    </p:blipFill>
                    <p:spPr bwMode="auto">
                      <a:xfrm>
                        <a:off x="3187700" y="1304925"/>
                        <a:ext cx="2851150" cy="874713"/>
                      </a:xfrm>
                      <a:prstGeom prst="rect">
                        <a:avLst/>
                      </a:prstGeom>
                      <a:noFill/>
                      <a:extLst/>
                    </p:spPr>
                  </p:pic>
                </p:oleObj>
              </mc:Fallback>
            </mc:AlternateContent>
          </a:graphicData>
        </a:graphic>
      </p:graphicFrame>
      <p:sp>
        <p:nvSpPr>
          <p:cNvPr id="4" name="文本框 3"/>
          <p:cNvSpPr txBox="1"/>
          <p:nvPr/>
        </p:nvSpPr>
        <p:spPr>
          <a:xfrm>
            <a:off x="1252770" y="2658496"/>
            <a:ext cx="9368966"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y</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z</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都是常数，则化为一维直线上的流动或传输方程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00459820"/>
              </p:ext>
            </p:extLst>
          </p:nvPr>
        </p:nvGraphicFramePr>
        <p:xfrm>
          <a:off x="3752850" y="3151188"/>
          <a:ext cx="1720850" cy="820737"/>
        </p:xfrm>
        <a:graphic>
          <a:graphicData uri="http://schemas.openxmlformats.org/presentationml/2006/ole">
            <mc:AlternateContent xmlns:mc="http://schemas.openxmlformats.org/markup-compatibility/2006">
              <mc:Choice xmlns:v="urn:schemas-microsoft-com:vml" Requires="v">
                <p:oleObj spid="_x0000_s35065" name="Equation" r:id="rId5" imgW="825480" imgH="393480" progId="Equation.DSMT4">
                  <p:embed/>
                </p:oleObj>
              </mc:Choice>
              <mc:Fallback>
                <p:oleObj name="Equation" r:id="rId5" imgW="825480" imgH="393480" progId="Equation.DSMT4">
                  <p:embed/>
                  <p:pic>
                    <p:nvPicPr>
                      <p:cNvPr id="0" name=""/>
                      <p:cNvPicPr>
                        <a:picLocks noChangeAspect="1" noChangeArrowheads="1"/>
                      </p:cNvPicPr>
                      <p:nvPr/>
                    </p:nvPicPr>
                    <p:blipFill>
                      <a:blip r:embed="rId6"/>
                      <a:srcRect/>
                      <a:stretch>
                        <a:fillRect/>
                      </a:stretch>
                    </p:blipFill>
                    <p:spPr bwMode="auto">
                      <a:xfrm>
                        <a:off x="3752850" y="3151188"/>
                        <a:ext cx="1720850" cy="820737"/>
                      </a:xfrm>
                      <a:prstGeom prst="rect">
                        <a:avLst/>
                      </a:prstGeom>
                      <a:noFill/>
                      <a:extLst/>
                    </p:spPr>
                  </p:pic>
                </p:oleObj>
              </mc:Fallback>
            </mc:AlternateContent>
          </a:graphicData>
        </a:graphic>
      </p:graphicFrame>
    </p:spTree>
    <p:extLst>
      <p:ext uri="{BB962C8B-B14F-4D97-AF65-F5344CB8AC3E}">
        <p14:creationId xmlns:p14="http://schemas.microsoft.com/office/powerpoint/2010/main" val="32476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7776" y="914400"/>
            <a:ext cx="379095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扩散方程和热传导方程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47775" y="1819275"/>
            <a:ext cx="8591549"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扩散是一种重要的物理现象，如某种物质在水中扩散，烟雾在空气中扩散等。</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47775" y="2867025"/>
            <a:ext cx="8591549"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扩散可以看作一种特殊的流动：由物质浓度的差异而产生的从高浓度到低浓度方向的物质的流动。</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47775" y="3857625"/>
            <a:ext cx="8591549" cy="166199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扩散定律：物质从浓度高的地方向浓度低的地方流动。单位时间通过单位法向面积的流量与对应的浓度梯度成正比。利用数学公式表示为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5352919"/>
              </p:ext>
            </p:extLst>
          </p:nvPr>
        </p:nvGraphicFramePr>
        <p:xfrm>
          <a:off x="4960986" y="4870550"/>
          <a:ext cx="2279813" cy="499685"/>
        </p:xfrm>
        <a:graphic>
          <a:graphicData uri="http://schemas.openxmlformats.org/presentationml/2006/ole">
            <mc:AlternateContent xmlns:mc="http://schemas.openxmlformats.org/markup-compatibility/2006">
              <mc:Choice xmlns:v="urn:schemas-microsoft-com:vml" Requires="v">
                <p:oleObj spid="_x0000_s15531" name="Equation" r:id="rId3" imgW="927000" imgH="203040" progId="Equation.DSMT4">
                  <p:embed/>
                </p:oleObj>
              </mc:Choice>
              <mc:Fallback>
                <p:oleObj name="Equation" r:id="rId3" imgW="927000" imgH="203040" progId="Equation.DSMT4">
                  <p:embed/>
                  <p:pic>
                    <p:nvPicPr>
                      <p:cNvPr id="0" name=""/>
                      <p:cNvPicPr/>
                      <p:nvPr/>
                    </p:nvPicPr>
                    <p:blipFill>
                      <a:blip r:embed="rId4"/>
                      <a:stretch>
                        <a:fillRect/>
                      </a:stretch>
                    </p:blipFill>
                    <p:spPr>
                      <a:xfrm>
                        <a:off x="4960986" y="4870550"/>
                        <a:ext cx="2279813" cy="499685"/>
                      </a:xfrm>
                      <a:prstGeom prst="rect">
                        <a:avLst/>
                      </a:prstGeom>
                    </p:spPr>
                  </p:pic>
                </p:oleObj>
              </mc:Fallback>
            </mc:AlternateContent>
          </a:graphicData>
        </a:graphic>
      </p:graphicFrame>
    </p:spTree>
    <p:extLst>
      <p:ext uri="{BB962C8B-B14F-4D97-AF65-F5344CB8AC3E}">
        <p14:creationId xmlns:p14="http://schemas.microsoft.com/office/powerpoint/2010/main" val="5621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75497" y="740123"/>
            <a:ext cx="7858125" cy="307776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既然是一种流动，利用流动导出的公式</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将                                 代入即得到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45992659"/>
              </p:ext>
            </p:extLst>
          </p:nvPr>
        </p:nvGraphicFramePr>
        <p:xfrm>
          <a:off x="2332038" y="1204913"/>
          <a:ext cx="4651375" cy="919162"/>
        </p:xfrm>
        <a:graphic>
          <a:graphicData uri="http://schemas.openxmlformats.org/presentationml/2006/ole">
            <mc:AlternateContent xmlns:mc="http://schemas.openxmlformats.org/markup-compatibility/2006">
              <mc:Choice xmlns:v="urn:schemas-microsoft-com:vml" Requires="v">
                <p:oleObj spid="_x0000_s17054" name="Equation" r:id="rId3" imgW="2247840" imgH="444240" progId="Equation.DSMT4">
                  <p:embed/>
                </p:oleObj>
              </mc:Choice>
              <mc:Fallback>
                <p:oleObj name="Equation" r:id="rId3" imgW="2247840" imgH="444240" progId="Equation.DSMT4">
                  <p:embed/>
                  <p:pic>
                    <p:nvPicPr>
                      <p:cNvPr id="0" name=""/>
                      <p:cNvPicPr>
                        <a:picLocks noChangeAspect="1" noChangeArrowheads="1"/>
                      </p:cNvPicPr>
                      <p:nvPr/>
                    </p:nvPicPr>
                    <p:blipFill>
                      <a:blip r:embed="rId4"/>
                      <a:srcRect/>
                      <a:stretch>
                        <a:fillRect/>
                      </a:stretch>
                    </p:blipFill>
                    <p:spPr bwMode="auto">
                      <a:xfrm>
                        <a:off x="2332038" y="1204913"/>
                        <a:ext cx="4651375"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6020926"/>
              </p:ext>
            </p:extLst>
          </p:nvPr>
        </p:nvGraphicFramePr>
        <p:xfrm>
          <a:off x="1495425" y="2169371"/>
          <a:ext cx="2130586" cy="466978"/>
        </p:xfrm>
        <a:graphic>
          <a:graphicData uri="http://schemas.openxmlformats.org/presentationml/2006/ole">
            <mc:AlternateContent xmlns:mc="http://schemas.openxmlformats.org/markup-compatibility/2006">
              <mc:Choice xmlns:v="urn:schemas-microsoft-com:vml" Requires="v">
                <p:oleObj spid="_x0000_s17055" name="Equation" r:id="rId5" imgW="927000" imgH="203040" progId="Equation.DSMT4">
                  <p:embed/>
                </p:oleObj>
              </mc:Choice>
              <mc:Fallback>
                <p:oleObj name="Equation" r:id="rId5" imgW="927000" imgH="203040" progId="Equation.DSMT4">
                  <p:embed/>
                  <p:pic>
                    <p:nvPicPr>
                      <p:cNvPr id="0" name=""/>
                      <p:cNvPicPr/>
                      <p:nvPr/>
                    </p:nvPicPr>
                    <p:blipFill>
                      <a:blip r:embed="rId6"/>
                      <a:stretch>
                        <a:fillRect/>
                      </a:stretch>
                    </p:blipFill>
                    <p:spPr>
                      <a:xfrm>
                        <a:off x="1495425" y="2169371"/>
                        <a:ext cx="2130586" cy="46697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90153086"/>
              </p:ext>
            </p:extLst>
          </p:nvPr>
        </p:nvGraphicFramePr>
        <p:xfrm>
          <a:off x="1362075" y="2868613"/>
          <a:ext cx="5467350" cy="919162"/>
        </p:xfrm>
        <a:graphic>
          <a:graphicData uri="http://schemas.openxmlformats.org/presentationml/2006/ole">
            <mc:AlternateContent xmlns:mc="http://schemas.openxmlformats.org/markup-compatibility/2006">
              <mc:Choice xmlns:v="urn:schemas-microsoft-com:vml" Requires="v">
                <p:oleObj spid="_x0000_s17056" name="Equation" r:id="rId7" imgW="2641320" imgH="444240" progId="Equation.DSMT4">
                  <p:embed/>
                </p:oleObj>
              </mc:Choice>
              <mc:Fallback>
                <p:oleObj name="Equation" r:id="rId7" imgW="2641320" imgH="444240" progId="Equation.DSMT4">
                  <p:embed/>
                  <p:pic>
                    <p:nvPicPr>
                      <p:cNvPr id="0" name=""/>
                      <p:cNvPicPr>
                        <a:picLocks noChangeAspect="1" noChangeArrowheads="1"/>
                      </p:cNvPicPr>
                      <p:nvPr/>
                    </p:nvPicPr>
                    <p:blipFill>
                      <a:blip r:embed="rId8"/>
                      <a:srcRect/>
                      <a:stretch>
                        <a:fillRect/>
                      </a:stretch>
                    </p:blipFill>
                    <p:spPr bwMode="auto">
                      <a:xfrm>
                        <a:off x="1362075" y="2868613"/>
                        <a:ext cx="546735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p:cNvSpPr txBox="1"/>
          <p:nvPr/>
        </p:nvSpPr>
        <p:spPr>
          <a:xfrm>
            <a:off x="952499" y="3933825"/>
            <a:ext cx="9305926"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利用高斯公式得到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761313557"/>
              </p:ext>
            </p:extLst>
          </p:nvPr>
        </p:nvGraphicFramePr>
        <p:xfrm>
          <a:off x="2465468" y="4403067"/>
          <a:ext cx="3258266" cy="930933"/>
        </p:xfrm>
        <a:graphic>
          <a:graphicData uri="http://schemas.openxmlformats.org/presentationml/2006/ole">
            <mc:AlternateContent xmlns:mc="http://schemas.openxmlformats.org/markup-compatibility/2006">
              <mc:Choice xmlns:v="urn:schemas-microsoft-com:vml" Requires="v">
                <p:oleObj spid="_x0000_s17057" name="Equation" r:id="rId9" imgW="1688760" imgH="482400" progId="Equation.DSMT4">
                  <p:embed/>
                </p:oleObj>
              </mc:Choice>
              <mc:Fallback>
                <p:oleObj name="Equation" r:id="rId9" imgW="1688760" imgH="482400" progId="Equation.DSMT4">
                  <p:embed/>
                  <p:pic>
                    <p:nvPicPr>
                      <p:cNvPr id="0" name=""/>
                      <p:cNvPicPr/>
                      <p:nvPr/>
                    </p:nvPicPr>
                    <p:blipFill>
                      <a:blip r:embed="rId10"/>
                      <a:stretch>
                        <a:fillRect/>
                      </a:stretch>
                    </p:blipFill>
                    <p:spPr>
                      <a:xfrm>
                        <a:off x="2465468" y="4403067"/>
                        <a:ext cx="3258266" cy="930933"/>
                      </a:xfrm>
                      <a:prstGeom prst="rect">
                        <a:avLst/>
                      </a:prstGeom>
                    </p:spPr>
                  </p:pic>
                </p:oleObj>
              </mc:Fallback>
            </mc:AlternateContent>
          </a:graphicData>
        </a:graphic>
      </p:graphicFrame>
    </p:spTree>
    <p:extLst>
      <p:ext uri="{BB962C8B-B14F-4D97-AF65-F5344CB8AC3E}">
        <p14:creationId xmlns:p14="http://schemas.microsoft.com/office/powerpoint/2010/main" val="1928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600" y="962025"/>
            <a:ext cx="8896350" cy="200054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一般来讲，物质在流体中的运动，既有随波逐流的因素，又有扩散的成分，在这种情况下，对应的方程为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89773881"/>
              </p:ext>
            </p:extLst>
          </p:nvPr>
        </p:nvGraphicFramePr>
        <p:xfrm>
          <a:off x="2228849" y="1763025"/>
          <a:ext cx="5282067" cy="930056"/>
        </p:xfrm>
        <a:graphic>
          <a:graphicData uri="http://schemas.openxmlformats.org/presentationml/2006/ole">
            <mc:AlternateContent xmlns:mc="http://schemas.openxmlformats.org/markup-compatibility/2006">
              <mc:Choice xmlns:v="urn:schemas-microsoft-com:vml" Requires="v">
                <p:oleObj spid="_x0000_s18056" name="Equation" r:id="rId3" imgW="2743200" imgH="482400" progId="Equation.DSMT4">
                  <p:embed/>
                </p:oleObj>
              </mc:Choice>
              <mc:Fallback>
                <p:oleObj name="Equation" r:id="rId3" imgW="2743200" imgH="482400" progId="Equation.DSMT4">
                  <p:embed/>
                  <p:pic>
                    <p:nvPicPr>
                      <p:cNvPr id="0" name=""/>
                      <p:cNvPicPr>
                        <a:picLocks noChangeAspect="1" noChangeArrowheads="1"/>
                      </p:cNvPicPr>
                      <p:nvPr/>
                    </p:nvPicPr>
                    <p:blipFill>
                      <a:blip r:embed="rId4"/>
                      <a:srcRect/>
                      <a:stretch>
                        <a:fillRect/>
                      </a:stretch>
                    </p:blipFill>
                    <p:spPr bwMode="auto">
                      <a:xfrm>
                        <a:off x="2228849" y="1763025"/>
                        <a:ext cx="5282067" cy="930056"/>
                      </a:xfrm>
                      <a:prstGeom prst="rect">
                        <a:avLst/>
                      </a:prstGeom>
                      <a:noFill/>
                      <a:extLst/>
                    </p:spPr>
                  </p:pic>
                </p:oleObj>
              </mc:Fallback>
            </mc:AlternateContent>
          </a:graphicData>
        </a:graphic>
      </p:graphicFrame>
      <p:sp>
        <p:nvSpPr>
          <p:cNvPr id="4" name="文本框 3"/>
          <p:cNvSpPr txBox="1"/>
          <p:nvPr/>
        </p:nvSpPr>
        <p:spPr>
          <a:xfrm>
            <a:off x="990599" y="3087985"/>
            <a:ext cx="9153525" cy="2369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如果水流速度是                ，则                                        ，方程表示成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18254255"/>
              </p:ext>
            </p:extLst>
          </p:nvPr>
        </p:nvGraphicFramePr>
        <p:xfrm>
          <a:off x="3350211" y="3056886"/>
          <a:ext cx="1423920" cy="510462"/>
        </p:xfrm>
        <a:graphic>
          <a:graphicData uri="http://schemas.openxmlformats.org/presentationml/2006/ole">
            <mc:AlternateContent xmlns:mc="http://schemas.openxmlformats.org/markup-compatibility/2006">
              <mc:Choice xmlns:v="urn:schemas-microsoft-com:vml" Requires="v">
                <p:oleObj spid="_x0000_s18057" name="Equation" r:id="rId5" imgW="672840" imgH="241200" progId="Equation.DSMT4">
                  <p:embed/>
                </p:oleObj>
              </mc:Choice>
              <mc:Fallback>
                <p:oleObj name="Equation" r:id="rId5" imgW="672840" imgH="241200" progId="Equation.DSMT4">
                  <p:embed/>
                  <p:pic>
                    <p:nvPicPr>
                      <p:cNvPr id="0" name=""/>
                      <p:cNvPicPr/>
                      <p:nvPr/>
                    </p:nvPicPr>
                    <p:blipFill>
                      <a:blip r:embed="rId6"/>
                      <a:stretch>
                        <a:fillRect/>
                      </a:stretch>
                    </p:blipFill>
                    <p:spPr>
                      <a:xfrm>
                        <a:off x="3350211" y="3056886"/>
                        <a:ext cx="1423920" cy="510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16041821"/>
              </p:ext>
            </p:extLst>
          </p:nvPr>
        </p:nvGraphicFramePr>
        <p:xfrm>
          <a:off x="5344231" y="3110612"/>
          <a:ext cx="3579024" cy="492764"/>
        </p:xfrm>
        <a:graphic>
          <a:graphicData uri="http://schemas.openxmlformats.org/presentationml/2006/ole">
            <mc:AlternateContent xmlns:mc="http://schemas.openxmlformats.org/markup-compatibility/2006">
              <mc:Choice xmlns:v="urn:schemas-microsoft-com:vml" Requires="v">
                <p:oleObj spid="_x0000_s18058" name="Equation" r:id="rId7" imgW="1752480" imgH="241200" progId="Equation.DSMT4">
                  <p:embed/>
                </p:oleObj>
              </mc:Choice>
              <mc:Fallback>
                <p:oleObj name="Equation" r:id="rId7" imgW="1752480" imgH="241200" progId="Equation.DSMT4">
                  <p:embed/>
                  <p:pic>
                    <p:nvPicPr>
                      <p:cNvPr id="0" name=""/>
                      <p:cNvPicPr/>
                      <p:nvPr/>
                    </p:nvPicPr>
                    <p:blipFill>
                      <a:blip r:embed="rId8"/>
                      <a:stretch>
                        <a:fillRect/>
                      </a:stretch>
                    </p:blipFill>
                    <p:spPr>
                      <a:xfrm>
                        <a:off x="5344231" y="3110612"/>
                        <a:ext cx="3579024" cy="4927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65319458"/>
              </p:ext>
            </p:extLst>
          </p:nvPr>
        </p:nvGraphicFramePr>
        <p:xfrm>
          <a:off x="2120922" y="3777718"/>
          <a:ext cx="6802333" cy="1082423"/>
        </p:xfrm>
        <a:graphic>
          <a:graphicData uri="http://schemas.openxmlformats.org/presentationml/2006/ole">
            <mc:AlternateContent xmlns:mc="http://schemas.openxmlformats.org/markup-compatibility/2006">
              <mc:Choice xmlns:v="urn:schemas-microsoft-com:vml" Requires="v">
                <p:oleObj spid="_x0000_s18059" name="Equation" r:id="rId9" imgW="3035160" imgH="482400" progId="Equation.DSMT4">
                  <p:embed/>
                </p:oleObj>
              </mc:Choice>
              <mc:Fallback>
                <p:oleObj name="Equation" r:id="rId9" imgW="3035160" imgH="482400" progId="Equation.DSMT4">
                  <p:embed/>
                  <p:pic>
                    <p:nvPicPr>
                      <p:cNvPr id="0" name=""/>
                      <p:cNvPicPr>
                        <a:picLocks noChangeAspect="1" noChangeArrowheads="1"/>
                      </p:cNvPicPr>
                      <p:nvPr/>
                    </p:nvPicPr>
                    <p:blipFill>
                      <a:blip r:embed="rId10"/>
                      <a:srcRect/>
                      <a:stretch>
                        <a:fillRect/>
                      </a:stretch>
                    </p:blipFill>
                    <p:spPr bwMode="auto">
                      <a:xfrm>
                        <a:off x="2120922" y="3777718"/>
                        <a:ext cx="6802333" cy="1082423"/>
                      </a:xfrm>
                      <a:prstGeom prst="rect">
                        <a:avLst/>
                      </a:prstGeom>
                      <a:noFill/>
                      <a:extLst/>
                    </p:spPr>
                  </p:pic>
                </p:oleObj>
              </mc:Fallback>
            </mc:AlternateContent>
          </a:graphicData>
        </a:graphic>
      </p:graphicFrame>
      <p:sp>
        <p:nvSpPr>
          <p:cNvPr id="9" name="文本框 8"/>
          <p:cNvSpPr txBox="1"/>
          <p:nvPr/>
        </p:nvSpPr>
        <p:spPr>
          <a:xfrm>
            <a:off x="990600" y="5229225"/>
            <a:ext cx="9153524"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称为对流扩散方程。对空间变量的偏导数的一次项和二次项分别称为对流项和扩散项。</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193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601" y="732322"/>
            <a:ext cx="2070233"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热传导方程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90601" y="1400175"/>
            <a:ext cx="9991724" cy="39087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热量的传导是热量的一种流动。和物质的扩散类似，热量从温度高处向温度低处流动，因此导出的方程和扩散方程完全一致：</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是比热，</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是温度。如果有热源，则方程要加上热源项</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60230922"/>
              </p:ext>
            </p:extLst>
          </p:nvPr>
        </p:nvGraphicFramePr>
        <p:xfrm>
          <a:off x="3567617" y="2440155"/>
          <a:ext cx="3910207" cy="1053815"/>
        </p:xfrm>
        <a:graphic>
          <a:graphicData uri="http://schemas.openxmlformats.org/presentationml/2006/ole">
            <mc:AlternateContent xmlns:mc="http://schemas.openxmlformats.org/markup-compatibility/2006">
              <mc:Choice xmlns:v="urn:schemas-microsoft-com:vml" Requires="v">
                <p:oleObj spid="_x0000_s18744" name="Equation" r:id="rId3" imgW="1790640" imgH="482400" progId="Equation.DSMT4">
                  <p:embed/>
                </p:oleObj>
              </mc:Choice>
              <mc:Fallback>
                <p:oleObj name="Equation" r:id="rId3" imgW="1790640" imgH="482400" progId="Equation.DSMT4">
                  <p:embed/>
                  <p:pic>
                    <p:nvPicPr>
                      <p:cNvPr id="0" name=""/>
                      <p:cNvPicPr/>
                      <p:nvPr/>
                    </p:nvPicPr>
                    <p:blipFill>
                      <a:blip r:embed="rId4"/>
                      <a:stretch>
                        <a:fillRect/>
                      </a:stretch>
                    </p:blipFill>
                    <p:spPr>
                      <a:xfrm>
                        <a:off x="3567617" y="2440155"/>
                        <a:ext cx="3910207" cy="105381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45489686"/>
              </p:ext>
            </p:extLst>
          </p:nvPr>
        </p:nvGraphicFramePr>
        <p:xfrm>
          <a:off x="3567616" y="4003207"/>
          <a:ext cx="4327605" cy="1021180"/>
        </p:xfrm>
        <a:graphic>
          <a:graphicData uri="http://schemas.openxmlformats.org/presentationml/2006/ole">
            <mc:AlternateContent xmlns:mc="http://schemas.openxmlformats.org/markup-compatibility/2006">
              <mc:Choice xmlns:v="urn:schemas-microsoft-com:vml" Requires="v">
                <p:oleObj spid="_x0000_s18745" name="Equation" r:id="rId5" imgW="2044440" imgH="482400" progId="Equation.DSMT4">
                  <p:embed/>
                </p:oleObj>
              </mc:Choice>
              <mc:Fallback>
                <p:oleObj name="Equation" r:id="rId5" imgW="2044440" imgH="482400" progId="Equation.DSMT4">
                  <p:embed/>
                  <p:pic>
                    <p:nvPicPr>
                      <p:cNvPr id="0" name=""/>
                      <p:cNvPicPr/>
                      <p:nvPr/>
                    </p:nvPicPr>
                    <p:blipFill>
                      <a:blip r:embed="rId6"/>
                      <a:stretch>
                        <a:fillRect/>
                      </a:stretch>
                    </p:blipFill>
                    <p:spPr>
                      <a:xfrm>
                        <a:off x="3567616" y="4003207"/>
                        <a:ext cx="4327605" cy="1021180"/>
                      </a:xfrm>
                      <a:prstGeom prst="rect">
                        <a:avLst/>
                      </a:prstGeom>
                    </p:spPr>
                  </p:pic>
                </p:oleObj>
              </mc:Fallback>
            </mc:AlternateContent>
          </a:graphicData>
        </a:graphic>
      </p:graphicFrame>
    </p:spTree>
    <p:extLst>
      <p:ext uri="{BB962C8B-B14F-4D97-AF65-F5344CB8AC3E}">
        <p14:creationId xmlns:p14="http://schemas.microsoft.com/office/powerpoint/2010/main" val="223909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0804" y="888696"/>
            <a:ext cx="8848253" cy="20928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266700"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为了刻画流动过程，首先要引入描述流动的基本物理量，最重要的有</a:t>
            </a:r>
          </a:p>
          <a:p>
            <a:pPr indent="266700"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流量：单位时间通过给定截面的物质数量。</a:t>
            </a:r>
          </a:p>
          <a:p>
            <a:pPr indent="266700"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流速：物质通过截面的速度，在高维问题中，它是向量。</a:t>
            </a:r>
          </a:p>
          <a:p>
            <a:pPr indent="266700"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流动物质的密度：单位长度、面积或体积的物质质量。</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490803" y="3083984"/>
            <a:ext cx="8848253" cy="28931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由于流量、流速和密度都随着位置和时间发生变化，我们把当截面面积趋向于零时</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截面趋向于</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一点</a:t>
            </a:r>
            <a:r>
              <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的极限流速定义为流体在</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点</a:t>
            </a:r>
            <a:r>
              <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处</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的流速，记为</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v(</a:t>
            </a:r>
            <a:r>
              <a:rPr lang="en-US" altLang="zh-CN" sz="2600" kern="100" dirty="0" err="1">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。类似可以</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定义</a:t>
            </a:r>
            <a:r>
              <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的</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密度</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kern="100" dirty="0" err="1">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。三个量的关系</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是</a:t>
            </a:r>
            <a:endPar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en-US"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r>
              <a:rPr lang="zh-CN" altLang="en-US"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q(</a:t>
            </a:r>
            <a:r>
              <a:rPr lang="en-US" altLang="zh-CN" sz="2600" kern="100" dirty="0" err="1" smtClean="0">
                <a:effectLst/>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是</a:t>
            </a:r>
            <a:r>
              <a:rPr lang="en-US" altLang="zh-CN"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时刻通过截面</a:t>
            </a:r>
            <a:r>
              <a:rPr lang="en-US" altLang="zh-CN"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kern="100" dirty="0" smtClean="0">
                <a:effectLst/>
                <a:latin typeface="Times New Roman" panose="02020603050405020304" pitchFamily="18" charset="0"/>
                <a:ea typeface="华文新魏" panose="02010800040101010101" pitchFamily="2" charset="-122"/>
                <a:cs typeface="Times New Roman" panose="02020603050405020304" pitchFamily="18" charset="0"/>
              </a:rPr>
              <a:t>的流量。</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2"/>
          <p:cNvSpPr>
            <a:spLocks noChangeArrowheads="1"/>
          </p:cNvSpPr>
          <p:nvPr/>
        </p:nvSpPr>
        <p:spPr bwMode="auto">
          <a:xfrm>
            <a:off x="0" y="1176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555750921"/>
              </p:ext>
            </p:extLst>
          </p:nvPr>
        </p:nvGraphicFramePr>
        <p:xfrm>
          <a:off x="4148665" y="4625184"/>
          <a:ext cx="3894669" cy="865482"/>
        </p:xfrm>
        <a:graphic>
          <a:graphicData uri="http://schemas.openxmlformats.org/presentationml/2006/ole">
            <mc:AlternateContent xmlns:mc="http://schemas.openxmlformats.org/markup-compatibility/2006">
              <mc:Choice xmlns:v="urn:schemas-microsoft-com:vml" Requires="v">
                <p:oleObj spid="_x0000_s1196" name="Equation" r:id="rId3" imgW="1714500" imgH="381000" progId="Equation.DSMT4">
                  <p:embed/>
                </p:oleObj>
              </mc:Choice>
              <mc:Fallback>
                <p:oleObj name="Equation" r:id="rId3" imgW="1714500" imgH="38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665" y="4625184"/>
                        <a:ext cx="3894669" cy="865482"/>
                      </a:xfrm>
                      <a:prstGeom prst="rect">
                        <a:avLst/>
                      </a:prstGeom>
                      <a:noFill/>
                    </p:spPr>
                  </p:pic>
                </p:oleObj>
              </mc:Fallback>
            </mc:AlternateContent>
          </a:graphicData>
        </a:graphic>
      </p:graphicFrame>
      <p:sp>
        <p:nvSpPr>
          <p:cNvPr id="6" name="日期占位符 5"/>
          <p:cNvSpPr>
            <a:spLocks noGrp="1"/>
          </p:cNvSpPr>
          <p:nvPr>
            <p:ph type="dt" sz="half" idx="10"/>
          </p:nvPr>
        </p:nvSpPr>
        <p:spPr/>
        <p:txBody>
          <a:bodyPr/>
          <a:lstStyle/>
          <a:p>
            <a:fld id="{5F241897-325F-4CD4-B84C-C113D67886F4}" type="datetime1">
              <a:rPr lang="en-US" altLang="zh-CN" smtClean="0"/>
              <a:t>7/30/2020</a:t>
            </a:fld>
            <a:endParaRPr lang="en-US" dirty="0"/>
          </a:p>
        </p:txBody>
      </p:sp>
      <p:sp>
        <p:nvSpPr>
          <p:cNvPr id="7" name="页脚占位符 6"/>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8" name="灯片编号占位符 7"/>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286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青岛立体地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434" y="1609434"/>
            <a:ext cx="5664623" cy="42484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13541" y="847025"/>
            <a:ext cx="6581674"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altLang="zh-CN" sz="2800" b="1" dirty="0" smtClean="0">
                <a:latin typeface="Times New Roman" panose="02020603050405020304" pitchFamily="18" charset="0"/>
                <a:ea typeface="华文新魏" panose="02010800040101010101" pitchFamily="2" charset="-122"/>
                <a:cs typeface="Times New Roman" panose="02020603050405020304" pitchFamily="18" charset="0"/>
              </a:rPr>
              <a:t>2011 A</a:t>
            </a:r>
            <a:r>
              <a:rPr lang="zh-CN" altLang="zh-CN" sz="2800" b="1" dirty="0">
                <a:latin typeface="Times New Roman" panose="02020603050405020304" pitchFamily="18" charset="0"/>
                <a:ea typeface="华文新魏" panose="02010800040101010101" pitchFamily="2" charset="-122"/>
                <a:cs typeface="Times New Roman" panose="02020603050405020304" pitchFamily="18" charset="0"/>
              </a:rPr>
              <a:t>题</a:t>
            </a:r>
            <a:r>
              <a:rPr lang="en-US" altLang="zh-CN" sz="28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2800" b="1" dirty="0">
                <a:latin typeface="Times New Roman" panose="02020603050405020304" pitchFamily="18" charset="0"/>
                <a:ea typeface="华文新魏" panose="02010800040101010101" pitchFamily="2" charset="-122"/>
                <a:cs typeface="Times New Roman" panose="02020603050405020304" pitchFamily="18" charset="0"/>
              </a:rPr>
              <a:t>城市表层土壤重金属污染分析</a:t>
            </a:r>
            <a:endParaRPr lang="zh-CN" altLang="zh-CN"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8D1C91D7-A80F-4002-BBFC-63BB75E72FA9}" type="datetime1">
              <a:rPr lang="en-US" altLang="zh-CN" smtClean="0"/>
              <a:t>7/30/2020</a:t>
            </a:fld>
            <a:endParaRPr lang="en-US" dirty="0"/>
          </a:p>
        </p:txBody>
      </p:sp>
      <p:sp>
        <p:nvSpPr>
          <p:cNvPr id="5" name="页脚占位符 4"/>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357809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001698" y="857757"/>
            <a:ext cx="9618016" cy="489364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随着城市经济的快速发展和城市人口的不断增加，人类活动对城市环境质量的影响日显突出。对城市土壤地质环境异常的查证，以及如何应用查证获得的海量数据资料开展城市环境质量评价，研究人类活动影响下城市地质环境的演变模式，日益成为人们关注的焦点。</a:t>
            </a:r>
          </a:p>
          <a:p>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按照功能划分，城区一般可分为生活区、工业区、山区、主干道路区及公园绿地区等，分别记为</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类区、</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类区、……、</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5</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类区，不同的区域环境受人类活动影响的程度不同。</a:t>
            </a:r>
          </a:p>
          <a:p>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现对某城市城区土壤地质环境进行调查。为此，将所考察的城区划分为间距</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公里左右的网格子区域，按照每平方公里</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个采样点对表层土（</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0~10 </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rPr>
              <a:t>厘米</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深度）进行取样、编号，并用</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GPS</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记录采样点的位置。应用专门仪器测试分析，获得了每个样本所含的多种化学元素的浓度数据。另一方面，按照</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400" dirty="0">
                <a:latin typeface="Times New Roman" panose="02020603050405020304" pitchFamily="18" charset="0"/>
                <a:ea typeface="华文新魏" panose="02010800040101010101" pitchFamily="2" charset="-122"/>
                <a:cs typeface="Times New Roman" panose="02020603050405020304" pitchFamily="18" charset="0"/>
              </a:rPr>
              <a:t>公里的间距在那些远离人群及工业活动的自然区取样，将其作为该城区表层土壤中元素的背景值</a:t>
            </a:r>
            <a:r>
              <a:rPr lang="zh-CN"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日期占位符 2"/>
          <p:cNvSpPr>
            <a:spLocks noGrp="1"/>
          </p:cNvSpPr>
          <p:nvPr>
            <p:ph type="dt" sz="half" idx="10"/>
          </p:nvPr>
        </p:nvSpPr>
        <p:spPr/>
        <p:txBody>
          <a:bodyPr/>
          <a:lstStyle/>
          <a:p>
            <a:fld id="{A2CD757E-D5B5-4F03-900B-FCEA688E3ECF}" type="datetime1">
              <a:rPr lang="en-US" altLang="zh-CN" smtClean="0"/>
              <a:t>7/30/2020</a:t>
            </a:fld>
            <a:endParaRPr lang="en-US" dirty="0"/>
          </a:p>
        </p:txBody>
      </p:sp>
      <p:sp>
        <p:nvSpPr>
          <p:cNvPr id="4" name="页脚占位符 3"/>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5247581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425" y="1043682"/>
            <a:ext cx="9002476" cy="489364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附件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列出了采样点的位置、海拔高度及其所属功能区等信息，附件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列出了</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8</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种主要重金属元素在采样点处的浓度，附件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列出了</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8</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种主要重金属元素的背景值。</a:t>
            </a:r>
          </a:p>
          <a:p>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现要求你们通过数学建模来完成以下任务：</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(1) </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给出</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8</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种主要重金属元素在该城区的空间分布，并分析该城区内不同区域重金属的污染程度。</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通过数据分析，说明重金属污染的主要原因。</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 </a:t>
            </a:r>
            <a:r>
              <a:rPr lang="zh-CN" altLang="zh-CN" sz="26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分析重金属污染物的传播特征，由此建立模型，确定污染源的位置。</a:t>
            </a: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 </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分析你所建立模型的优缺点，为更好地研究城市地质环境的演变模式，还应收集什么信息？有了这些信息，如何建立模型解决问题</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p>
        </p:txBody>
      </p:sp>
      <p:sp>
        <p:nvSpPr>
          <p:cNvPr id="3" name="日期占位符 2"/>
          <p:cNvSpPr>
            <a:spLocks noGrp="1"/>
          </p:cNvSpPr>
          <p:nvPr>
            <p:ph type="dt" sz="half" idx="10"/>
          </p:nvPr>
        </p:nvSpPr>
        <p:spPr/>
        <p:txBody>
          <a:bodyPr/>
          <a:lstStyle/>
          <a:p>
            <a:fld id="{CD9175FD-3EA9-48E9-82FD-E17A0997DF41}" type="datetime1">
              <a:rPr lang="en-US" altLang="zh-CN" smtClean="0"/>
              <a:t>7/30/2020</a:t>
            </a:fld>
            <a:endParaRPr lang="en-US" dirty="0"/>
          </a:p>
        </p:txBody>
      </p:sp>
      <p:sp>
        <p:nvSpPr>
          <p:cNvPr id="4" name="页脚占位符 3"/>
          <p:cNvSpPr>
            <a:spLocks noGrp="1"/>
          </p:cNvSpPr>
          <p:nvPr>
            <p:ph type="ftr" sz="quarter" idx="11"/>
          </p:nvPr>
        </p:nvSpPr>
        <p:spPr/>
        <p:txBody>
          <a:bodyPr/>
          <a:lstStyle/>
          <a:p>
            <a:r>
              <a:rPr lang="zh-CN" altLang="en-US" dirty="0" smtClean="0"/>
              <a:t>赵维加  喀什</a:t>
            </a:r>
            <a:r>
              <a:rPr lang="en-US" altLang="zh-CN" dirty="0" smtClean="0"/>
              <a:t>2018</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9175893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980728"/>
            <a:ext cx="9356670" cy="8925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这里只考虑第</a:t>
            </a:r>
            <a:r>
              <a:rPr lang="en-US" altLang="zh-CN" sz="2600" dirty="0" smtClean="0">
                <a:latin typeface="华文新魏" panose="02010800040101010101" pitchFamily="2" charset="-122"/>
                <a:ea typeface="华文新魏" panose="02010800040101010101" pitchFamily="2" charset="-122"/>
              </a:rPr>
              <a:t>3</a:t>
            </a:r>
            <a:r>
              <a:rPr lang="zh-CN" altLang="en-US" sz="2600" dirty="0" smtClean="0">
                <a:latin typeface="华文新魏" panose="02010800040101010101" pitchFamily="2" charset="-122"/>
                <a:ea typeface="华文新魏" panose="02010800040101010101" pitchFamily="2" charset="-122"/>
              </a:rPr>
              <a:t>问。由于城市表层土壤中，地表径流冲刷为主要传播途径，而扩散的作用较小，因此只考虑对流的影响。</a:t>
            </a:r>
            <a:endParaRPr lang="zh-CN" altLang="en-US" sz="2600" dirty="0">
              <a:latin typeface="华文新魏" panose="02010800040101010101" pitchFamily="2" charset="-122"/>
              <a:ea typeface="华文新魏" panose="02010800040101010101" pitchFamily="2" charset="-122"/>
            </a:endParaRPr>
          </a:p>
        </p:txBody>
      </p:sp>
      <p:sp>
        <p:nvSpPr>
          <p:cNvPr id="5" name="日期占位符 4"/>
          <p:cNvSpPr>
            <a:spLocks noGrp="1"/>
          </p:cNvSpPr>
          <p:nvPr>
            <p:ph type="dt" sz="half" idx="10"/>
          </p:nvPr>
        </p:nvSpPr>
        <p:spPr/>
        <p:txBody>
          <a:bodyPr/>
          <a:lstStyle/>
          <a:p>
            <a:fld id="{5FE8C07D-6104-40CA-865B-B0D42DFCD658}" type="datetime1">
              <a:rPr lang="en-US" altLang="zh-CN" smtClean="0"/>
              <a:t>7/30/2020</a:t>
            </a:fld>
            <a:endParaRPr lang="en-US" dirty="0"/>
          </a:p>
        </p:txBody>
      </p:sp>
      <p:sp>
        <p:nvSpPr>
          <p:cNvPr id="6" name="页脚占位符 5"/>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43</a:t>
            </a:fld>
            <a:endParaRPr lang="en-US" dirty="0"/>
          </a:p>
        </p:txBody>
      </p:sp>
      <p:sp>
        <p:nvSpPr>
          <p:cNvPr id="8" name="文本框 7"/>
          <p:cNvSpPr txBox="1"/>
          <p:nvPr/>
        </p:nvSpPr>
        <p:spPr>
          <a:xfrm>
            <a:off x="1115616" y="2008414"/>
            <a:ext cx="9162085"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设</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w</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是土壤中重金属的浓度，则利用对流方程得到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75865634"/>
              </p:ext>
            </p:extLst>
          </p:nvPr>
        </p:nvGraphicFramePr>
        <p:xfrm>
          <a:off x="3764642" y="2591599"/>
          <a:ext cx="3047776" cy="969748"/>
        </p:xfrm>
        <a:graphic>
          <a:graphicData uri="http://schemas.openxmlformats.org/presentationml/2006/ole">
            <mc:AlternateContent xmlns:mc="http://schemas.openxmlformats.org/markup-compatibility/2006">
              <mc:Choice xmlns:v="urn:schemas-microsoft-com:vml" Requires="v">
                <p:oleObj spid="_x0000_s20629" name="Equation" r:id="rId3" imgW="1396800" imgH="444240" progId="Equation.DSMT4">
                  <p:embed/>
                </p:oleObj>
              </mc:Choice>
              <mc:Fallback>
                <p:oleObj name="Equation" r:id="rId3" imgW="1396800" imgH="444240" progId="Equation.DSMT4">
                  <p:embed/>
                  <p:pic>
                    <p:nvPicPr>
                      <p:cNvPr id="0" name=""/>
                      <p:cNvPicPr/>
                      <p:nvPr/>
                    </p:nvPicPr>
                    <p:blipFill>
                      <a:blip r:embed="rId4"/>
                      <a:stretch>
                        <a:fillRect/>
                      </a:stretch>
                    </p:blipFill>
                    <p:spPr>
                      <a:xfrm>
                        <a:off x="3764642" y="2591599"/>
                        <a:ext cx="3047776" cy="969748"/>
                      </a:xfrm>
                      <a:prstGeom prst="rect">
                        <a:avLst/>
                      </a:prstGeom>
                    </p:spPr>
                  </p:pic>
                </p:oleObj>
              </mc:Fallback>
            </mc:AlternateContent>
          </a:graphicData>
        </a:graphic>
      </p:graphicFrame>
    </p:spTree>
    <p:extLst>
      <p:ext uri="{BB962C8B-B14F-4D97-AF65-F5344CB8AC3E}">
        <p14:creationId xmlns:p14="http://schemas.microsoft.com/office/powerpoint/2010/main" val="278154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800258"/>
            <a:ext cx="10173791" cy="276998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速度没有数据，但由于考虑重金属的传播的成因主要是由于雨水的冲刷。因此传播的快慢应该与重金属的浓度及地面的陡峭程度有关。设地面高度为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h(</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，则可以假设</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t> </a:t>
            </a:r>
            <a:r>
              <a:rPr lang="en-US" altLang="zh-CN" sz="2400" dirty="0" smtClean="0"/>
              <a:t>           </a:t>
            </a:r>
          </a:p>
          <a:p>
            <a:endParaRPr lang="zh-CN" altLang="en-US" sz="2400" dirty="0"/>
          </a:p>
        </p:txBody>
      </p:sp>
      <p:sp>
        <p:nvSpPr>
          <p:cNvPr id="3" name="TextBox 2"/>
          <p:cNvSpPr txBox="1"/>
          <p:nvPr/>
        </p:nvSpPr>
        <p:spPr>
          <a:xfrm>
            <a:off x="705120" y="3844877"/>
            <a:ext cx="6768752"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代入上面的式子即得到最终模型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p>
          <a:p>
            <a:r>
              <a:rPr lang="en-US" altLang="zh-CN" sz="2400" dirty="0" smtClean="0"/>
              <a:t>   </a:t>
            </a:r>
          </a:p>
          <a:p>
            <a:endParaRPr lang="zh-CN" altLang="en-US" sz="2400" dirty="0"/>
          </a:p>
        </p:txBody>
      </p:sp>
      <p:graphicFrame>
        <p:nvGraphicFramePr>
          <p:cNvPr id="4" name="Object 2"/>
          <p:cNvGraphicFramePr>
            <a:graphicFrameLocks noChangeAspect="1"/>
          </p:cNvGraphicFramePr>
          <p:nvPr>
            <p:extLst>
              <p:ext uri="{D42A27DB-BD31-4B8C-83A1-F6EECF244321}">
                <p14:modId xmlns:p14="http://schemas.microsoft.com/office/powerpoint/2010/main" val="1170770829"/>
              </p:ext>
            </p:extLst>
          </p:nvPr>
        </p:nvGraphicFramePr>
        <p:xfrm>
          <a:off x="3702505" y="1605199"/>
          <a:ext cx="4040188" cy="1997075"/>
        </p:xfrm>
        <a:graphic>
          <a:graphicData uri="http://schemas.openxmlformats.org/presentationml/2006/ole">
            <mc:AlternateContent xmlns:mc="http://schemas.openxmlformats.org/markup-compatibility/2006">
              <mc:Choice xmlns:v="urn:schemas-microsoft-com:vml" Requires="v">
                <p:oleObj spid="_x0000_s24872" name="Equation" r:id="rId3" imgW="1739880" imgH="863280" progId="Equation.DSMT4">
                  <p:embed/>
                </p:oleObj>
              </mc:Choice>
              <mc:Fallback>
                <p:oleObj name="Equation" r:id="rId3" imgW="1739880" imgH="863280" progId="Equation.DSMT4">
                  <p:embed/>
                  <p:pic>
                    <p:nvPicPr>
                      <p:cNvPr id="0" name=""/>
                      <p:cNvPicPr>
                        <a:picLocks noChangeAspect="1" noChangeArrowheads="1"/>
                      </p:cNvPicPr>
                      <p:nvPr/>
                    </p:nvPicPr>
                    <p:blipFill>
                      <a:blip r:embed="rId4"/>
                      <a:srcRect/>
                      <a:stretch>
                        <a:fillRect/>
                      </a:stretch>
                    </p:blipFill>
                    <p:spPr bwMode="auto">
                      <a:xfrm>
                        <a:off x="3702505" y="1605199"/>
                        <a:ext cx="4040188"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70691316"/>
              </p:ext>
            </p:extLst>
          </p:nvPr>
        </p:nvGraphicFramePr>
        <p:xfrm>
          <a:off x="2489200" y="4341813"/>
          <a:ext cx="3424238" cy="885825"/>
        </p:xfrm>
        <a:graphic>
          <a:graphicData uri="http://schemas.openxmlformats.org/presentationml/2006/ole">
            <mc:AlternateContent xmlns:mc="http://schemas.openxmlformats.org/markup-compatibility/2006">
              <mc:Choice xmlns:v="urn:schemas-microsoft-com:vml" Requires="v">
                <p:oleObj spid="_x0000_s24873" name="Equation" r:id="rId5" imgW="1765080" imgH="457200" progId="Equation.DSMT4">
                  <p:embed/>
                </p:oleObj>
              </mc:Choice>
              <mc:Fallback>
                <p:oleObj name="Equation" r:id="rId5" imgW="1765080" imgH="457200" progId="Equation.DSMT4">
                  <p:embed/>
                  <p:pic>
                    <p:nvPicPr>
                      <p:cNvPr id="0" name=""/>
                      <p:cNvPicPr>
                        <a:picLocks noChangeAspect="1" noChangeArrowheads="1"/>
                      </p:cNvPicPr>
                      <p:nvPr/>
                    </p:nvPicPr>
                    <p:blipFill>
                      <a:blip r:embed="rId6"/>
                      <a:srcRect/>
                      <a:stretch>
                        <a:fillRect/>
                      </a:stretch>
                    </p:blipFill>
                    <p:spPr bwMode="auto">
                      <a:xfrm>
                        <a:off x="2489200" y="4341813"/>
                        <a:ext cx="342423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421687" y="3844877"/>
            <a:ext cx="2895330" cy="169277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h</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是已知量，可以利用插值方法得到。因此这是一个一阶偏微分方程。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5DE09F56-2A60-410F-88AF-C5B9A36FFAB6}" type="datetime1">
              <a:rPr lang="en-US" altLang="zh-CN" smtClean="0"/>
              <a:t>7/30/2020</a:t>
            </a:fld>
            <a:endParaRPr lang="en-US" dirty="0"/>
          </a:p>
        </p:txBody>
      </p:sp>
      <p:sp>
        <p:nvSpPr>
          <p:cNvPr id="8" name="页脚占位符 7"/>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4476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p:cNvSpPr txBox="1"/>
          <p:nvPr/>
        </p:nvSpPr>
        <p:spPr>
          <a:xfrm>
            <a:off x="1105926" y="926779"/>
            <a:ext cx="6768752"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考虑稳定状态得到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t>   </a:t>
            </a:r>
          </a:p>
          <a:p>
            <a:endParaRPr lang="zh-CN" altLang="en-US" sz="2400" dirty="0"/>
          </a:p>
        </p:txBody>
      </p:sp>
      <p:graphicFrame>
        <p:nvGraphicFramePr>
          <p:cNvPr id="10" name="对象 9"/>
          <p:cNvGraphicFramePr>
            <a:graphicFrameLocks noChangeAspect="1"/>
          </p:cNvGraphicFramePr>
          <p:nvPr>
            <p:extLst>
              <p:ext uri="{D42A27DB-BD31-4B8C-83A1-F6EECF244321}">
                <p14:modId xmlns:p14="http://schemas.microsoft.com/office/powerpoint/2010/main" val="654034841"/>
              </p:ext>
            </p:extLst>
          </p:nvPr>
        </p:nvGraphicFramePr>
        <p:xfrm>
          <a:off x="2987675" y="1541463"/>
          <a:ext cx="2586038" cy="887412"/>
        </p:xfrm>
        <a:graphic>
          <a:graphicData uri="http://schemas.openxmlformats.org/presentationml/2006/ole">
            <mc:AlternateContent xmlns:mc="http://schemas.openxmlformats.org/markup-compatibility/2006">
              <mc:Choice xmlns:v="urn:schemas-microsoft-com:vml" Requires="v">
                <p:oleObj spid="_x0000_s25750" name="Equation" r:id="rId3" imgW="1333440" imgH="457200" progId="Equation.DSMT4">
                  <p:embed/>
                </p:oleObj>
              </mc:Choice>
              <mc:Fallback>
                <p:oleObj name="Equation" r:id="rId3" imgW="1333440" imgH="457200" progId="Equation.DSMT4">
                  <p:embed/>
                  <p:pic>
                    <p:nvPicPr>
                      <p:cNvPr id="0" name=""/>
                      <p:cNvPicPr>
                        <a:picLocks noChangeAspect="1" noChangeArrowheads="1"/>
                      </p:cNvPicPr>
                      <p:nvPr/>
                    </p:nvPicPr>
                    <p:blipFill>
                      <a:blip r:embed="rId4"/>
                      <a:srcRect/>
                      <a:stretch>
                        <a:fillRect/>
                      </a:stretch>
                    </p:blipFill>
                    <p:spPr bwMode="auto">
                      <a:xfrm>
                        <a:off x="2987675" y="1541463"/>
                        <a:ext cx="2586038"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5"/>
          <p:cNvSpPr txBox="1"/>
          <p:nvPr/>
        </p:nvSpPr>
        <p:spPr>
          <a:xfrm>
            <a:off x="1141930" y="2879122"/>
            <a:ext cx="6696744"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h</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是已知量，可以利用插值方法得到。因此这是一个一阶偏微分方程。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 name="文本框 11"/>
          <p:cNvSpPr txBox="1"/>
          <p:nvPr/>
        </p:nvSpPr>
        <p:spPr>
          <a:xfrm>
            <a:off x="1141930" y="3920150"/>
            <a:ext cx="8418529" cy="20928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下面考虑求污染源的方法：</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、考虑一个典型的问题：设污染物按照地形</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h(</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的负梯度方向流动，则在曲面</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h(</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x,y</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上绘制梯度曲线，</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等高线的垂线</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。则污染源在梯度曲线上沿负梯度方向上的跳跃点处取到。</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DEE2E541-8BF7-4431-A210-136C284A4D6B}" type="datetime1">
              <a:rPr lang="en-US" altLang="zh-CN" smtClean="0"/>
              <a:t>7/30/2020</a:t>
            </a:fld>
            <a:endParaRPr lang="en-US" dirty="0"/>
          </a:p>
        </p:txBody>
      </p:sp>
      <p:sp>
        <p:nvSpPr>
          <p:cNvPr id="3" name="页脚占位符 2"/>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1094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815" y="1079622"/>
            <a:ext cx="679983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：烤饼的形状的确定</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美赛节选</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852887" y="2015726"/>
            <a:ext cx="10296894"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当利用矩形烤盘烘烤时</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热量集中在四个角</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角部的食物容易烤糊</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边上热量</a:t>
            </a:r>
            <a:r>
              <a:rPr lang="zh-CN" altLang="zh-CN" sz="2800" dirty="0" smtClean="0">
                <a:latin typeface="Times New Roman" panose="02020603050405020304" pitchFamily="18" charset="0"/>
                <a:ea typeface="华文新魏" panose="02010800040101010101" pitchFamily="2" charset="-122"/>
                <a:cs typeface="Times New Roman" panose="02020603050405020304" pitchFamily="18" charset="0"/>
              </a:rPr>
              <a:t>较少</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当用圆形烤盘烘烤时</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热量均匀分布在整个烤盘边沿</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不会有某一部分被过度加热</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但大多数烤箱是矩形的</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圆形烤盘不能充分利用烤箱空间</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8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建立一个模型显示不同形状的烤盘</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圆形</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矩形或介于两者之间的其他烤盘的外边沿热量分布</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a:latin typeface="Times New Roman" panose="02020603050405020304" pitchFamily="18" charset="0"/>
                <a:ea typeface="华文新魏" panose="02010800040101010101" pitchFamily="2" charset="-122"/>
                <a:cs typeface="Times New Roman" panose="02020603050405020304" pitchFamily="18" charset="0"/>
              </a:rPr>
              <a:t>并给出最佳烤盘的形状</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274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836712"/>
            <a:ext cx="9295011"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问题的思路比较简单，这是一个多目标规划的问题。</a:t>
            </a:r>
            <a:endParaRPr lang="en-US" altLang="zh-CN" sz="2600" dirty="0" smtClean="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决策变量</a:t>
            </a:r>
            <a:r>
              <a:rPr lang="en-US" altLang="zh-CN" sz="2600" dirty="0" smtClean="0">
                <a:latin typeface="华文新魏" panose="02010800040101010101" pitchFamily="2" charset="-122"/>
                <a:ea typeface="华文新魏" panose="02010800040101010101" pitchFamily="2" charset="-122"/>
              </a:rPr>
              <a:t>:</a:t>
            </a:r>
            <a:r>
              <a:rPr lang="zh-CN" altLang="en-US" sz="2600" dirty="0" smtClean="0">
                <a:latin typeface="华文新魏" panose="02010800040101010101" pitchFamily="2" charset="-122"/>
                <a:ea typeface="华文新魏" panose="02010800040101010101" pitchFamily="2" charset="-122"/>
              </a:rPr>
              <a:t>烤盘的形状，</a:t>
            </a:r>
            <a:endParaRPr lang="en-US" altLang="zh-CN" sz="2600" dirty="0" smtClean="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目标</a:t>
            </a:r>
            <a:r>
              <a:rPr lang="en-US" altLang="zh-CN" sz="2600" dirty="0" smtClean="0">
                <a:latin typeface="华文新魏" panose="02010800040101010101" pitchFamily="2" charset="-122"/>
                <a:ea typeface="华文新魏" panose="02010800040101010101" pitchFamily="2" charset="-122"/>
              </a:rPr>
              <a:t>:</a:t>
            </a: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1</a:t>
            </a:r>
            <a:r>
              <a:rPr lang="zh-CN" altLang="en-US" sz="2600" dirty="0" smtClean="0">
                <a:latin typeface="华文新魏" panose="02010800040101010101" pitchFamily="2" charset="-122"/>
                <a:ea typeface="华文新魏" panose="02010800040101010101" pitchFamily="2" charset="-122"/>
              </a:rPr>
              <a:t>、烤盘周边的热量均匀；</a:t>
            </a:r>
            <a:endParaRPr lang="en-US" altLang="zh-CN" sz="2600" dirty="0" smtClean="0">
              <a:latin typeface="华文新魏" panose="02010800040101010101" pitchFamily="2" charset="-122"/>
              <a:ea typeface="华文新魏" panose="02010800040101010101" pitchFamily="2" charset="-122"/>
            </a:endParaRP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2</a:t>
            </a:r>
            <a:r>
              <a:rPr lang="zh-CN" altLang="en-US" sz="2600" dirty="0" smtClean="0">
                <a:latin typeface="华文新魏" panose="02010800040101010101" pitchFamily="2" charset="-122"/>
                <a:ea typeface="华文新魏" panose="02010800040101010101" pitchFamily="2" charset="-122"/>
              </a:rPr>
              <a:t>、烤盘所占面积占烤箱分配给它的总面积的比例最大。</a:t>
            </a:r>
            <a:endParaRPr lang="zh-CN" altLang="en-US" sz="2600" dirty="0">
              <a:latin typeface="华文新魏" panose="02010800040101010101" pitchFamily="2" charset="-122"/>
              <a:ea typeface="华文新魏" panose="02010800040101010101" pitchFamily="2" charset="-122"/>
            </a:endParaRPr>
          </a:p>
        </p:txBody>
      </p:sp>
      <p:sp>
        <p:nvSpPr>
          <p:cNvPr id="3" name="TextBox 2"/>
          <p:cNvSpPr txBox="1"/>
          <p:nvPr/>
        </p:nvSpPr>
        <p:spPr>
          <a:xfrm>
            <a:off x="1043608" y="3076799"/>
            <a:ext cx="7416824"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问题在于：</a:t>
            </a:r>
            <a:endParaRPr lang="en-US" altLang="zh-CN" sz="2600" dirty="0" smtClean="0">
              <a:latin typeface="华文新魏" panose="02010800040101010101" pitchFamily="2" charset="-122"/>
              <a:ea typeface="华文新魏" panose="02010800040101010101" pitchFamily="2" charset="-122"/>
            </a:endParaRP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1</a:t>
            </a:r>
            <a:r>
              <a:rPr lang="zh-CN" altLang="en-US" sz="2600" dirty="0" smtClean="0">
                <a:latin typeface="华文新魏" panose="02010800040101010101" pitchFamily="2" charset="-122"/>
                <a:ea typeface="华文新魏" panose="02010800040101010101" pitchFamily="2" charset="-122"/>
              </a:rPr>
              <a:t>、烤盘的形状如何描述？ </a:t>
            </a:r>
            <a:r>
              <a:rPr lang="en-US" altLang="zh-CN" sz="2600" dirty="0" smtClean="0">
                <a:latin typeface="华文新魏" panose="02010800040101010101" pitchFamily="2" charset="-122"/>
                <a:ea typeface="华文新魏" panose="02010800040101010101" pitchFamily="2" charset="-122"/>
              </a:rPr>
              <a:t>(</a:t>
            </a:r>
            <a:r>
              <a:rPr lang="zh-CN" altLang="en-US" sz="2600" dirty="0" smtClean="0">
                <a:latin typeface="华文新魏" panose="02010800040101010101" pitchFamily="2" charset="-122"/>
                <a:ea typeface="华文新魏" panose="02010800040101010101" pitchFamily="2" charset="-122"/>
              </a:rPr>
              <a:t>决策变量</a:t>
            </a:r>
            <a:r>
              <a:rPr lang="en-US" altLang="zh-CN" sz="2600" dirty="0" smtClean="0">
                <a:latin typeface="华文新魏" panose="02010800040101010101" pitchFamily="2" charset="-122"/>
                <a:ea typeface="华文新魏" panose="02010800040101010101" pitchFamily="2" charset="-122"/>
              </a:rPr>
              <a:t>)</a:t>
            </a: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2</a:t>
            </a:r>
            <a:r>
              <a:rPr lang="zh-CN" altLang="en-US" sz="2600" dirty="0" smtClean="0">
                <a:latin typeface="华文新魏" panose="02010800040101010101" pitchFamily="2" charset="-122"/>
                <a:ea typeface="华文新魏" panose="02010800040101010101" pitchFamily="2" charset="-122"/>
              </a:rPr>
              <a:t>、热量如何计算？</a:t>
            </a:r>
            <a:endParaRPr lang="en-US" altLang="zh-CN" sz="2600" dirty="0" smtClean="0">
              <a:latin typeface="华文新魏" panose="02010800040101010101" pitchFamily="2" charset="-122"/>
              <a:ea typeface="华文新魏" panose="02010800040101010101" pitchFamily="2" charset="-122"/>
            </a:endParaRP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3</a:t>
            </a:r>
            <a:r>
              <a:rPr lang="zh-CN" altLang="en-US" sz="2600" dirty="0" smtClean="0">
                <a:latin typeface="华文新魏" panose="02010800040101010101" pitchFamily="2" charset="-122"/>
                <a:ea typeface="华文新魏" panose="02010800040101010101" pitchFamily="2" charset="-122"/>
              </a:rPr>
              <a:t>、均匀的指标如何建立？</a:t>
            </a:r>
            <a:endParaRPr lang="en-US" altLang="zh-CN" sz="2600" dirty="0" smtClean="0">
              <a:latin typeface="华文新魏" panose="02010800040101010101" pitchFamily="2" charset="-122"/>
              <a:ea typeface="华文新魏" panose="02010800040101010101" pitchFamily="2" charset="-122"/>
            </a:endParaRPr>
          </a:p>
          <a:p>
            <a:r>
              <a:rPr lang="en-US" altLang="zh-CN" sz="2600" dirty="0">
                <a:latin typeface="华文新魏" panose="02010800040101010101" pitchFamily="2" charset="-122"/>
                <a:ea typeface="华文新魏" panose="02010800040101010101" pitchFamily="2" charset="-122"/>
              </a:rPr>
              <a:t> </a:t>
            </a:r>
            <a:r>
              <a:rPr lang="en-US" altLang="zh-CN" sz="2600" dirty="0" smtClean="0">
                <a:latin typeface="华文新魏" panose="02010800040101010101" pitchFamily="2" charset="-122"/>
                <a:ea typeface="华文新魏" panose="02010800040101010101" pitchFamily="2" charset="-122"/>
              </a:rPr>
              <a:t>               4</a:t>
            </a:r>
            <a:r>
              <a:rPr lang="zh-CN" altLang="en-US" sz="2600" dirty="0" smtClean="0">
                <a:latin typeface="华文新魏" panose="02010800040101010101" pitchFamily="2" charset="-122"/>
                <a:ea typeface="华文新魏" panose="02010800040101010101" pitchFamily="2" charset="-122"/>
              </a:rPr>
              <a:t>、如何形成优化模型？</a:t>
            </a:r>
            <a:endParaRPr lang="zh-CN" altLang="en-US" sz="2600" dirty="0">
              <a:latin typeface="华文新魏" panose="02010800040101010101" pitchFamily="2" charset="-122"/>
              <a:ea typeface="华文新魏" panose="02010800040101010101" pitchFamily="2" charset="-122"/>
            </a:endParaRPr>
          </a:p>
        </p:txBody>
      </p:sp>
      <p:sp>
        <p:nvSpPr>
          <p:cNvPr id="4" name="TextBox 3"/>
          <p:cNvSpPr txBox="1"/>
          <p:nvPr/>
        </p:nvSpPr>
        <p:spPr>
          <a:xfrm>
            <a:off x="1043608" y="5301208"/>
            <a:ext cx="7416824"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下面给出我们的获奖学生的做法。</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00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7" y="764704"/>
            <a:ext cx="8745285"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华文新魏" panose="02010800040101010101" pitchFamily="2" charset="-122"/>
                <a:ea typeface="华文新魏" panose="02010800040101010101" pitchFamily="2" charset="-122"/>
              </a:rPr>
              <a:t>1</a:t>
            </a:r>
            <a:r>
              <a:rPr lang="zh-CN" altLang="en-US" sz="2600" dirty="0" smtClean="0">
                <a:latin typeface="华文新魏" panose="02010800040101010101" pitchFamily="2" charset="-122"/>
                <a:ea typeface="华文新魏" panose="02010800040101010101" pitchFamily="2" charset="-122"/>
              </a:rPr>
              <a:t>、烤盘的形状。</a:t>
            </a:r>
            <a:endParaRPr lang="en-US" altLang="zh-CN" sz="2600" dirty="0" smtClean="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由于对于两个目标，矩形和圆形是两种极端的形状，分别是两个目标的最优解。因此，我们的选择应该是介于两者之间的形状。</a:t>
            </a:r>
            <a:endParaRPr lang="zh-CN" altLang="en-US" sz="2600" dirty="0">
              <a:latin typeface="华文新魏" panose="02010800040101010101" pitchFamily="2" charset="-122"/>
              <a:ea typeface="华文新魏" panose="02010800040101010101" pitchFamily="2" charset="-122"/>
            </a:endParaRPr>
          </a:p>
        </p:txBody>
      </p:sp>
      <p:sp>
        <p:nvSpPr>
          <p:cNvPr id="3" name="TextBox 2"/>
          <p:cNvSpPr txBox="1"/>
          <p:nvPr/>
        </p:nvSpPr>
        <p:spPr>
          <a:xfrm>
            <a:off x="1043608" y="2507704"/>
            <a:ext cx="7488832"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我们最初的考虑是圆角矩形。如图</a:t>
            </a:r>
            <a:endParaRPr lang="zh-CN" altLang="en-US" sz="2600" dirty="0">
              <a:latin typeface="华文新魏" panose="02010800040101010101" pitchFamily="2" charset="-122"/>
              <a:ea typeface="华文新魏" panose="02010800040101010101" pitchFamily="2" charset="-122"/>
            </a:endParaRPr>
          </a:p>
        </p:txBody>
      </p:sp>
      <p:sp>
        <p:nvSpPr>
          <p:cNvPr id="4" name="圆角矩形 3"/>
          <p:cNvSpPr/>
          <p:nvPr/>
        </p:nvSpPr>
        <p:spPr>
          <a:xfrm>
            <a:off x="2125982" y="3284984"/>
            <a:ext cx="3600400" cy="187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43608" y="5373216"/>
            <a:ext cx="8331398"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这是一种常见的形状，容易加工，且介于园和矩形之间。</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118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7704856"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这样的选择有下面的问题：</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、过渡性差，即曲率分为两个常数，没有过渡。</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、为多个小片，计算比较复杂。</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899592" y="2139199"/>
            <a:ext cx="7704856" cy="27699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我们采取了另一种选择，即形状为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2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sym typeface="Symbol"/>
              </a:rPr>
              <a:t>a,b</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&gt;0</a:t>
            </a: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sym typeface="Symbol"/>
            </a:endParaRP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sym typeface="Symbol"/>
              </a:rPr>
              <a:t>这</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是介于圆和矩形之间的形状。当</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a=b</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且</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时是圆，当时成为矩形。</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p>
          <a:p>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nvPr>
        </p:nvGraphicFramePr>
        <p:xfrm>
          <a:off x="2365781" y="2708920"/>
          <a:ext cx="2063750" cy="919163"/>
        </p:xfrm>
        <a:graphic>
          <a:graphicData uri="http://schemas.openxmlformats.org/presentationml/2006/ole">
            <mc:AlternateContent xmlns:mc="http://schemas.openxmlformats.org/markup-compatibility/2006">
              <mc:Choice xmlns:v="urn:schemas-microsoft-com:vml" Requires="v">
                <p:oleObj spid="_x0000_s35962" name="Equation" r:id="rId3" imgW="1054080" imgH="469800" progId="Equation.DSMT4">
                  <p:embed/>
                </p:oleObj>
              </mc:Choice>
              <mc:Fallback>
                <p:oleObj name="Equation" r:id="rId3" imgW="1054080" imgH="469800" progId="Equation.DSMT4">
                  <p:embed/>
                  <p:pic>
                    <p:nvPicPr>
                      <p:cNvPr id="0" name=""/>
                      <p:cNvPicPr/>
                      <p:nvPr/>
                    </p:nvPicPr>
                    <p:blipFill>
                      <a:blip r:embed="rId4"/>
                      <a:stretch>
                        <a:fillRect/>
                      </a:stretch>
                    </p:blipFill>
                    <p:spPr>
                      <a:xfrm>
                        <a:off x="2365781" y="2708920"/>
                        <a:ext cx="2063750" cy="919163"/>
                      </a:xfrm>
                      <a:prstGeom prst="rect">
                        <a:avLst/>
                      </a:prstGeom>
                    </p:spPr>
                  </p:pic>
                </p:oleObj>
              </mc:Fallback>
            </mc:AlternateContent>
          </a:graphicData>
        </a:graphic>
      </p:graphicFrame>
      <p:sp>
        <p:nvSpPr>
          <p:cNvPr id="5" name="TextBox 4"/>
          <p:cNvSpPr txBox="1"/>
          <p:nvPr/>
        </p:nvSpPr>
        <p:spPr>
          <a:xfrm>
            <a:off x="899592" y="4991022"/>
            <a:ext cx="7704856"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当时考虑感觉是不落俗套，有新意。现在看来，可加工性较差可能是它的软肋。</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2313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0706" y="863273"/>
            <a:ext cx="3954929"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spcAft>
                <a:spcPts val="0"/>
              </a:spcAft>
            </a:pP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流动模型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800" dirty="0" smtClean="0">
                <a:latin typeface="Times New Roman" panose="02020603050405020304" pitchFamily="18" charset="0"/>
                <a:ea typeface="华文新魏" panose="02010800040101010101" pitchFamily="2" charset="-122"/>
                <a:cs typeface="Times New Roman" panose="02020603050405020304" pitchFamily="18" charset="0"/>
              </a:rPr>
              <a:t>交通流模型</a:t>
            </a:r>
            <a:endParaRPr lang="zh-CN" altLang="zh-CN" sz="28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矩形 2"/>
          <p:cNvSpPr/>
          <p:nvPr/>
        </p:nvSpPr>
        <p:spPr>
          <a:xfrm>
            <a:off x="1030706" y="1749737"/>
            <a:ext cx="9878720" cy="40010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266700">
              <a:spcAft>
                <a:spcPts val="0"/>
              </a:spcAft>
            </a:pP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考虑一段公路上的汽车单向流动。</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为了简化模型</a:t>
            </a:r>
            <a:r>
              <a:rPr lang="zh-CN"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假</a:t>
            </a: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设</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这段公路的长度与车辆之间的距离相比长得多，</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每辆车的长度相同，并把交通流看做连续量。</a:t>
            </a:r>
          </a:p>
          <a:p>
            <a:pPr indent="266700">
              <a:spcAft>
                <a:spcPts val="0"/>
              </a:spcAft>
            </a:pP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把</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轴建在公路方向，汽车沿</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轴正向运动。设在</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 </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时刻，</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位置，车流密度函数为</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单位</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路长的车辆</a:t>
            </a: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数</a:t>
            </a:r>
            <a:r>
              <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车的流量为</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q(</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单位时间开过的车辆数</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x,x</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路段，</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t]</a:t>
            </a:r>
            <a:r>
              <a:rPr lang="zh-CN"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时段车辆总数的改变等于进入这一区域的车辆数减去离开这一区域的车辆数，</a:t>
            </a:r>
            <a:r>
              <a:rPr lang="zh-CN"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即</a:t>
            </a:r>
            <a:endParaRPr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indent="266700">
              <a:spcAft>
                <a:spcPts val="0"/>
              </a:spcAft>
            </a:pPr>
            <a:endParaRPr lang="en-US" altLang="zh-CN" sz="2400"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indent="266700">
              <a:spcAft>
                <a:spcPts val="0"/>
              </a:spcAft>
            </a:pPr>
            <a:endParaRPr lang="en-US" altLang="zh-CN" sz="24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indent="266700">
              <a:spcAft>
                <a:spcPts val="0"/>
              </a:spcAft>
            </a:pPr>
            <a:endParaRPr lang="zh-CN" altLang="zh-CN" sz="24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2"/>
          <p:cNvSpPr>
            <a:spLocks noChangeArrowheads="1"/>
          </p:cNvSpPr>
          <p:nvPr/>
        </p:nvSpPr>
        <p:spPr bwMode="auto">
          <a:xfrm>
            <a:off x="2810760" y="4622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44925563"/>
              </p:ext>
            </p:extLst>
          </p:nvPr>
        </p:nvGraphicFramePr>
        <p:xfrm>
          <a:off x="1295401" y="4751250"/>
          <a:ext cx="9552662" cy="739111"/>
        </p:xfrm>
        <a:graphic>
          <a:graphicData uri="http://schemas.openxmlformats.org/presentationml/2006/ole">
            <mc:AlternateContent xmlns:mc="http://schemas.openxmlformats.org/markup-compatibility/2006">
              <mc:Choice xmlns:v="urn:schemas-microsoft-com:vml" Requires="v">
                <p:oleObj spid="_x0000_s2221" name="Equation" r:id="rId3" imgW="4356100" imgH="330200" progId="Equation.DSMT4">
                  <p:embed/>
                </p:oleObj>
              </mc:Choice>
              <mc:Fallback>
                <p:oleObj name="Equation" r:id="rId3" imgW="43561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4751250"/>
                        <a:ext cx="9552662" cy="739111"/>
                      </a:xfrm>
                      <a:prstGeom prst="rect">
                        <a:avLst/>
                      </a:prstGeom>
                      <a:noFill/>
                    </p:spPr>
                  </p:pic>
                </p:oleObj>
              </mc:Fallback>
            </mc:AlternateContent>
          </a:graphicData>
        </a:graphic>
      </p:graphicFrame>
      <p:sp>
        <p:nvSpPr>
          <p:cNvPr id="6" name="日期占位符 5"/>
          <p:cNvSpPr>
            <a:spLocks noGrp="1"/>
          </p:cNvSpPr>
          <p:nvPr>
            <p:ph type="dt" sz="half" idx="10"/>
          </p:nvPr>
        </p:nvSpPr>
        <p:spPr/>
        <p:txBody>
          <a:bodyPr/>
          <a:lstStyle/>
          <a:p>
            <a:fld id="{E08AABD4-8945-411B-B698-7AE86099F820}" type="datetime1">
              <a:rPr lang="en-US" altLang="zh-CN" smtClean="0"/>
              <a:t>7/30/2020</a:t>
            </a:fld>
            <a:endParaRPr lang="en-US" dirty="0"/>
          </a:p>
        </p:txBody>
      </p:sp>
      <p:sp>
        <p:nvSpPr>
          <p:cNvPr id="7" name="页脚占位符 6"/>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8" name="灯片编号占位符 7"/>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1224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61845"/>
            <a:ext cx="8064896"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288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1" y="764704"/>
            <a:ext cx="449831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华文新魏" panose="02010800040101010101" pitchFamily="2" charset="-122"/>
                <a:ea typeface="华文新魏" panose="02010800040101010101" pitchFamily="2" charset="-122"/>
              </a:rPr>
              <a:t>2</a:t>
            </a:r>
            <a:r>
              <a:rPr lang="zh-CN" altLang="en-US" sz="2800" dirty="0" smtClean="0">
                <a:latin typeface="华文新魏" panose="02010800040101010101" pitchFamily="2" charset="-122"/>
                <a:ea typeface="华文新魏" panose="02010800040101010101" pitchFamily="2" charset="-122"/>
              </a:rPr>
              <a:t>：烤盘边沿的热流计算</a:t>
            </a:r>
            <a:endParaRPr lang="zh-CN" altLang="en-US" sz="2800" dirty="0">
              <a:latin typeface="华文新魏" panose="02010800040101010101" pitchFamily="2" charset="-122"/>
              <a:ea typeface="华文新魏" panose="02010800040101010101" pitchFamily="2" charset="-122"/>
            </a:endParaRPr>
          </a:p>
        </p:txBody>
      </p:sp>
      <p:sp>
        <p:nvSpPr>
          <p:cNvPr id="3" name="TextBox 2"/>
          <p:cNvSpPr txBox="1"/>
          <p:nvPr/>
        </p:nvSpPr>
        <p:spPr>
          <a:xfrm>
            <a:off x="899592" y="1484784"/>
            <a:ext cx="7416824"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可以做以下模型假设：</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、烤盘边沿的温度是常数。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边界条件</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、其他位置的温度对食物的温度变化影响相同，因此在讨论加热均匀性时可以忽略。</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简化假设！</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TextBox 3"/>
          <p:cNvSpPr txBox="1"/>
          <p:nvPr/>
        </p:nvSpPr>
        <p:spPr>
          <a:xfrm>
            <a:off x="927200" y="3356992"/>
            <a:ext cx="9796218"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模型的建立：这是一个二维的热传导问题，利用已知的热传导方程</a:t>
            </a:r>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其中             ，这里假设没有热源，热源的影响归结为边界条件。</a:t>
            </a:r>
            <a:r>
              <a:rPr lang="en-US" altLang="zh-CN" sz="2600" dirty="0" smtClean="0">
                <a:latin typeface="华文新魏" panose="02010800040101010101" pitchFamily="2" charset="-122"/>
                <a:ea typeface="华文新魏" panose="02010800040101010101" pitchFamily="2" charset="-122"/>
              </a:rPr>
              <a:t>        </a:t>
            </a:r>
          </a:p>
          <a:p>
            <a:endParaRPr lang="zh-CN" altLang="en-US" sz="2600" dirty="0">
              <a:latin typeface="华文新魏" panose="02010800040101010101" pitchFamily="2" charset="-122"/>
              <a:ea typeface="华文新魏" panose="02010800040101010101" pitchFamily="2" charset="-122"/>
            </a:endParaRPr>
          </a:p>
        </p:txBody>
      </p:sp>
      <p:graphicFrame>
        <p:nvGraphicFramePr>
          <p:cNvPr id="5" name="对象 4"/>
          <p:cNvGraphicFramePr>
            <a:graphicFrameLocks noChangeAspect="1"/>
          </p:cNvGraphicFramePr>
          <p:nvPr>
            <p:extLst/>
          </p:nvPr>
        </p:nvGraphicFramePr>
        <p:xfrm>
          <a:off x="2196465" y="3785398"/>
          <a:ext cx="3100379" cy="990037"/>
        </p:xfrm>
        <a:graphic>
          <a:graphicData uri="http://schemas.openxmlformats.org/presentationml/2006/ole">
            <mc:AlternateContent xmlns:mc="http://schemas.openxmlformats.org/markup-compatibility/2006">
              <mc:Choice xmlns:v="urn:schemas-microsoft-com:vml" Requires="v">
                <p:oleObj spid="_x0000_s37106" name="Equation" r:id="rId3" imgW="1511280" imgH="482400" progId="Equation.DSMT4">
                  <p:embed/>
                </p:oleObj>
              </mc:Choice>
              <mc:Fallback>
                <p:oleObj name="Equation" r:id="rId3" imgW="1511280" imgH="482400" progId="Equation.DSMT4">
                  <p:embed/>
                  <p:pic>
                    <p:nvPicPr>
                      <p:cNvPr id="0" name=""/>
                      <p:cNvPicPr/>
                      <p:nvPr/>
                    </p:nvPicPr>
                    <p:blipFill>
                      <a:blip r:embed="rId4"/>
                      <a:stretch>
                        <a:fillRect/>
                      </a:stretch>
                    </p:blipFill>
                    <p:spPr>
                      <a:xfrm>
                        <a:off x="2196465" y="3785398"/>
                        <a:ext cx="3100379" cy="990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89246694"/>
              </p:ext>
            </p:extLst>
          </p:nvPr>
        </p:nvGraphicFramePr>
        <p:xfrm>
          <a:off x="1674994" y="4794114"/>
          <a:ext cx="1042942" cy="819454"/>
        </p:xfrm>
        <a:graphic>
          <a:graphicData uri="http://schemas.openxmlformats.org/presentationml/2006/ole">
            <mc:AlternateContent xmlns:mc="http://schemas.openxmlformats.org/markup-compatibility/2006">
              <mc:Choice xmlns:v="urn:schemas-microsoft-com:vml" Requires="v">
                <p:oleObj spid="_x0000_s37107" name="Equation" r:id="rId5" imgW="533160" imgH="419040" progId="Equation.DSMT4">
                  <p:embed/>
                </p:oleObj>
              </mc:Choice>
              <mc:Fallback>
                <p:oleObj name="Equation" r:id="rId5" imgW="533160" imgH="419040" progId="Equation.DSMT4">
                  <p:embed/>
                  <p:pic>
                    <p:nvPicPr>
                      <p:cNvPr id="0" name=""/>
                      <p:cNvPicPr/>
                      <p:nvPr/>
                    </p:nvPicPr>
                    <p:blipFill>
                      <a:blip r:embed="rId6"/>
                      <a:stretch>
                        <a:fillRect/>
                      </a:stretch>
                    </p:blipFill>
                    <p:spPr>
                      <a:xfrm>
                        <a:off x="1674994" y="4794114"/>
                        <a:ext cx="1042942" cy="819454"/>
                      </a:xfrm>
                      <a:prstGeom prst="rect">
                        <a:avLst/>
                      </a:prstGeom>
                    </p:spPr>
                  </p:pic>
                </p:oleObj>
              </mc:Fallback>
            </mc:AlternateContent>
          </a:graphicData>
        </a:graphic>
      </p:graphicFrame>
    </p:spTree>
    <p:extLst>
      <p:ext uri="{BB962C8B-B14F-4D97-AF65-F5344CB8AC3E}">
        <p14:creationId xmlns:p14="http://schemas.microsoft.com/office/powerpoint/2010/main" val="273021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692696"/>
            <a:ext cx="8826555"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由于烤盘形状比较复杂，给计算带来困难。如何简化问题呢？</a:t>
            </a:r>
            <a:endParaRPr lang="zh-CN" altLang="en-US" sz="2600" dirty="0">
              <a:latin typeface="华文新魏" panose="02010800040101010101" pitchFamily="2" charset="-122"/>
              <a:ea typeface="华文新魏" panose="02010800040101010101" pitchFamily="2" charset="-122"/>
            </a:endParaRPr>
          </a:p>
        </p:txBody>
      </p:sp>
      <p:sp>
        <p:nvSpPr>
          <p:cNvPr id="3" name="TextBox 2"/>
          <p:cNvSpPr txBox="1"/>
          <p:nvPr/>
        </p:nvSpPr>
        <p:spPr>
          <a:xfrm>
            <a:off x="827584" y="1496906"/>
            <a:ext cx="9220632" cy="240065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cs typeface="Times New Roman" panose="02020603050405020304" pitchFamily="18" charset="0"/>
              </a:rPr>
              <a:t>首先，圆形的烤盘计算比较简单。对圆形区域，作极坐标变换</a:t>
            </a:r>
            <a:endParaRPr lang="en-US" altLang="zh-CN" sz="2600" dirty="0" smtClean="0">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600" dirty="0" smtClean="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600" i="1" dirty="0" smtClean="0">
                <a:latin typeface="Times New Roman" panose="02020603050405020304" pitchFamily="18" charset="0"/>
                <a:ea typeface="方正姚体" panose="02010601030101010101" pitchFamily="2" charset="-122"/>
                <a:cs typeface="Times New Roman" panose="02020603050405020304" pitchFamily="18" charset="0"/>
              </a:rPr>
              <a:t>x=</a:t>
            </a:r>
            <a:r>
              <a:rPr lang="en-US" altLang="zh-CN" sz="2600" i="1" dirty="0" err="1" smtClean="0">
                <a:latin typeface="Times New Roman" panose="02020603050405020304" pitchFamily="18" charset="0"/>
                <a:ea typeface="方正姚体" panose="02010601030101010101" pitchFamily="2" charset="-122"/>
                <a:cs typeface="Times New Roman" panose="02020603050405020304" pitchFamily="18" charset="0"/>
              </a:rPr>
              <a:t>rcos</a:t>
            </a:r>
            <a:r>
              <a:rPr lang="en-US" altLang="zh-CN" sz="2600" i="1"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    y=</a:t>
            </a:r>
            <a:r>
              <a:rPr lang="en-US" altLang="zh-CN" sz="2600" i="1" dirty="0" err="1" smtClean="0">
                <a:latin typeface="Times New Roman" panose="02020603050405020304" pitchFamily="18" charset="0"/>
                <a:ea typeface="方正姚体" panose="02010601030101010101" pitchFamily="2" charset="-122"/>
                <a:cs typeface="Times New Roman" panose="02020603050405020304" pitchFamily="18" charset="0"/>
                <a:sym typeface="Symbol"/>
              </a:rPr>
              <a:t>rsin</a:t>
            </a:r>
            <a:r>
              <a:rPr lang="en-US" altLang="zh-CN" sz="2600" i="1"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a:t>
            </a:r>
          </a:p>
          <a:p>
            <a:r>
              <a:rPr lang="zh-CN" altLang="en-US" sz="2600" dirty="0" smtClean="0">
                <a:latin typeface="华文新魏" panose="02010800040101010101" pitchFamily="2" charset="-122"/>
                <a:ea typeface="华文新魏" panose="02010800040101010101" pitchFamily="2" charset="-122"/>
                <a:cs typeface="Times New Roman" panose="02020603050405020304" pitchFamily="18" charset="0"/>
                <a:sym typeface="Symbol"/>
              </a:rPr>
              <a:t>方程转换成只有一个空间变量的对称形式</a:t>
            </a:r>
            <a:endParaRPr lang="en-US" altLang="zh-CN" sz="2600" dirty="0" smtClean="0">
              <a:latin typeface="华文新魏" panose="02010800040101010101" pitchFamily="2" charset="-122"/>
              <a:ea typeface="华文新魏" panose="02010800040101010101" pitchFamily="2" charset="-122"/>
              <a:cs typeface="Times New Roman" panose="02020603050405020304" pitchFamily="18" charset="0"/>
              <a:sym typeface="Symbol"/>
            </a:endParaRPr>
          </a:p>
          <a:p>
            <a:endPar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endParaRPr>
          </a:p>
          <a:p>
            <a:r>
              <a:rPr lang="en-US" altLang="zh-CN" sz="2400" dirty="0">
                <a:latin typeface="Times New Roman" panose="02020603050405020304" pitchFamily="18" charset="0"/>
                <a:ea typeface="方正姚体" panose="02010601030101010101" pitchFamily="2" charset="-122"/>
                <a:cs typeface="Times New Roman" panose="02020603050405020304" pitchFamily="18" charset="0"/>
                <a:sym typeface="Symbol"/>
              </a:rPr>
              <a:t> </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        </a:t>
            </a:r>
          </a:p>
          <a:p>
            <a:endParaRPr lang="zh-CN" altLang="en-US" sz="2400" dirty="0">
              <a:latin typeface="Times New Roman" panose="02020603050405020304" pitchFamily="18" charset="0"/>
              <a:ea typeface="方正姚体" panose="0201060103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09863971"/>
              </p:ext>
            </p:extLst>
          </p:nvPr>
        </p:nvGraphicFramePr>
        <p:xfrm>
          <a:off x="2545200" y="2697234"/>
          <a:ext cx="2892700" cy="1027314"/>
        </p:xfrm>
        <a:graphic>
          <a:graphicData uri="http://schemas.openxmlformats.org/presentationml/2006/ole">
            <mc:AlternateContent xmlns:mc="http://schemas.openxmlformats.org/markup-compatibility/2006">
              <mc:Choice xmlns:v="urn:schemas-microsoft-com:vml" Requires="v">
                <p:oleObj spid="_x0000_s38130" name="Equation" r:id="rId3" imgW="1358640" imgH="482400" progId="Equation.DSMT4">
                  <p:embed/>
                </p:oleObj>
              </mc:Choice>
              <mc:Fallback>
                <p:oleObj name="Equation" r:id="rId3" imgW="1358640" imgH="482400" progId="Equation.DSMT4">
                  <p:embed/>
                  <p:pic>
                    <p:nvPicPr>
                      <p:cNvPr id="0" name=""/>
                      <p:cNvPicPr/>
                      <p:nvPr/>
                    </p:nvPicPr>
                    <p:blipFill>
                      <a:blip r:embed="rId4"/>
                      <a:stretch>
                        <a:fillRect/>
                      </a:stretch>
                    </p:blipFill>
                    <p:spPr>
                      <a:xfrm>
                        <a:off x="2545200" y="2697234"/>
                        <a:ext cx="2892700" cy="1027314"/>
                      </a:xfrm>
                      <a:prstGeom prst="rect">
                        <a:avLst/>
                      </a:prstGeom>
                    </p:spPr>
                  </p:pic>
                </p:oleObj>
              </mc:Fallback>
            </mc:AlternateContent>
          </a:graphicData>
        </a:graphic>
      </p:graphicFrame>
      <p:sp>
        <p:nvSpPr>
          <p:cNvPr id="5" name="TextBox 4"/>
          <p:cNvSpPr txBox="1"/>
          <p:nvPr/>
        </p:nvSpPr>
        <p:spPr>
          <a:xfrm>
            <a:off x="827584" y="4564870"/>
            <a:ext cx="3096344" cy="49244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初始条件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u(0,r)=u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600" baseline="-250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TextBox 5"/>
          <p:cNvSpPr txBox="1"/>
          <p:nvPr/>
        </p:nvSpPr>
        <p:spPr>
          <a:xfrm>
            <a:off x="4631160" y="4287869"/>
            <a:ext cx="5574724" cy="141577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边界条件</a:t>
            </a:r>
            <a:endParaRPr lang="en-US" altLang="zh-CN" sz="2600" dirty="0" smtClean="0">
              <a:latin typeface="华文新魏" panose="02010800040101010101" pitchFamily="2" charset="-122"/>
              <a:ea typeface="华文新魏" panose="0201080004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dirty="0"/>
          </a:p>
          <a:p>
            <a:r>
              <a:rPr lang="zh-CN" altLang="en-US" dirty="0" smtClean="0"/>
              <a:t>    </a:t>
            </a:r>
            <a:endParaRPr lang="zh-CN" altLang="en-US" dirty="0"/>
          </a:p>
        </p:txBody>
      </p:sp>
      <p:graphicFrame>
        <p:nvGraphicFramePr>
          <p:cNvPr id="7" name="对象 6"/>
          <p:cNvGraphicFramePr>
            <a:graphicFrameLocks noChangeAspect="1"/>
          </p:cNvGraphicFramePr>
          <p:nvPr>
            <p:extLst/>
          </p:nvPr>
        </p:nvGraphicFramePr>
        <p:xfrm>
          <a:off x="4788828" y="4741334"/>
          <a:ext cx="5259388" cy="822325"/>
        </p:xfrm>
        <a:graphic>
          <a:graphicData uri="http://schemas.openxmlformats.org/presentationml/2006/ole">
            <mc:AlternateContent xmlns:mc="http://schemas.openxmlformats.org/markup-compatibility/2006">
              <mc:Choice xmlns:v="urn:schemas-microsoft-com:vml" Requires="v">
                <p:oleObj spid="_x0000_s38131" name="Equation" r:id="rId5" imgW="2514600" imgH="393480" progId="Equation.DSMT4">
                  <p:embed/>
                </p:oleObj>
              </mc:Choice>
              <mc:Fallback>
                <p:oleObj name="Equation" r:id="rId5" imgW="2514600" imgH="393480" progId="Equation.DSMT4">
                  <p:embed/>
                  <p:pic>
                    <p:nvPicPr>
                      <p:cNvPr id="0" name=""/>
                      <p:cNvPicPr/>
                      <p:nvPr/>
                    </p:nvPicPr>
                    <p:blipFill>
                      <a:blip r:embed="rId6"/>
                      <a:stretch>
                        <a:fillRect/>
                      </a:stretch>
                    </p:blipFill>
                    <p:spPr>
                      <a:xfrm>
                        <a:off x="4788828" y="4741334"/>
                        <a:ext cx="5259388" cy="822325"/>
                      </a:xfrm>
                      <a:prstGeom prst="rect">
                        <a:avLst/>
                      </a:prstGeom>
                    </p:spPr>
                  </p:pic>
                </p:oleObj>
              </mc:Fallback>
            </mc:AlternateContent>
          </a:graphicData>
        </a:graphic>
      </p:graphicFrame>
    </p:spTree>
    <p:extLst>
      <p:ext uri="{BB962C8B-B14F-4D97-AF65-F5344CB8AC3E}">
        <p14:creationId xmlns:p14="http://schemas.microsoft.com/office/powerpoint/2010/main" val="114966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628" y="749182"/>
            <a:ext cx="9808455"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我们简化问题的思路是：利用求解圆形烤盘热传导的方程，分别对不同半径的烤盘计算边沿的热量的传导，从而建立热的传导量与烤盘半径之间的关系。</a:t>
            </a:r>
            <a:endParaRPr lang="zh-CN" altLang="en-US" sz="2600" dirty="0">
              <a:latin typeface="华文新魏" panose="02010800040101010101" pitchFamily="2" charset="-122"/>
              <a:ea typeface="华文新魏" panose="02010800040101010101" pitchFamily="2" charset="-122"/>
            </a:endParaRPr>
          </a:p>
        </p:txBody>
      </p:sp>
      <p:sp>
        <p:nvSpPr>
          <p:cNvPr id="7" name="TextBox 6"/>
          <p:cNvSpPr txBox="1"/>
          <p:nvPr/>
        </p:nvSpPr>
        <p:spPr>
          <a:xfrm>
            <a:off x="854629" y="2046791"/>
            <a:ext cx="2095048" cy="46043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数值分析方法</a:t>
            </a:r>
            <a:endParaRPr lang="zh-CN" altLang="en-US" sz="2400" dirty="0">
              <a:latin typeface="方正姚体" panose="02010601030101010101" pitchFamily="2" charset="-122"/>
              <a:ea typeface="方正姚体" panose="02010601030101010101" pitchFamily="2" charset="-122"/>
            </a:endParaRPr>
          </a:p>
        </p:txBody>
      </p:sp>
      <p:sp>
        <p:nvSpPr>
          <p:cNvPr id="8" name="文本框 7"/>
          <p:cNvSpPr txBox="1"/>
          <p:nvPr/>
        </p:nvSpPr>
        <p:spPr>
          <a:xfrm>
            <a:off x="3244644" y="2046791"/>
            <a:ext cx="7816646"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这里引入偏微分方程的第二种数值计算方法：差分法</a:t>
            </a:r>
            <a:endParaRPr lang="zh-CN" altLang="en-US" sz="2600" dirty="0">
              <a:latin typeface="华文新魏" panose="02010800040101010101" pitchFamily="2" charset="-122"/>
              <a:ea typeface="华文新魏" panose="02010800040101010101" pitchFamily="2" charset="-122"/>
            </a:endParaRPr>
          </a:p>
        </p:txBody>
      </p:sp>
      <p:sp>
        <p:nvSpPr>
          <p:cNvPr id="9" name="文本框 8"/>
          <p:cNvSpPr txBox="1"/>
          <p:nvPr/>
        </p:nvSpPr>
        <p:spPr>
          <a:xfrm>
            <a:off x="854629" y="2831691"/>
            <a:ext cx="3399737"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华文新魏" panose="02010800040101010101" pitchFamily="2" charset="-122"/>
                <a:ea typeface="华文新魏" panose="02010800040101010101" pitchFamily="2" charset="-122"/>
              </a:rPr>
              <a:t>1</a:t>
            </a:r>
            <a:r>
              <a:rPr lang="zh-CN" altLang="en-US" sz="2600" dirty="0" smtClean="0">
                <a:latin typeface="华文新魏" panose="02010800040101010101" pitchFamily="2" charset="-122"/>
                <a:ea typeface="华文新魏" panose="02010800040101010101" pitchFamily="2" charset="-122"/>
              </a:rPr>
              <a:t>、自变量区域的剖分</a:t>
            </a:r>
            <a:endParaRPr lang="zh-CN" altLang="en-US" sz="2600" dirty="0">
              <a:latin typeface="华文新魏" panose="02010800040101010101" pitchFamily="2" charset="-122"/>
              <a:ea typeface="华文新魏" panose="02010800040101010101" pitchFamily="2" charset="-122"/>
            </a:endParaRPr>
          </a:p>
        </p:txBody>
      </p:sp>
      <p:sp>
        <p:nvSpPr>
          <p:cNvPr id="10" name="文本框 9"/>
          <p:cNvSpPr txBox="1"/>
          <p:nvPr/>
        </p:nvSpPr>
        <p:spPr>
          <a:xfrm>
            <a:off x="854629" y="3421626"/>
            <a:ext cx="4926739"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自变量的范围为：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tt1,   0rR</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文本框 10"/>
          <p:cNvSpPr txBox="1"/>
          <p:nvPr/>
        </p:nvSpPr>
        <p:spPr>
          <a:xfrm>
            <a:off x="854629" y="4026310"/>
            <a:ext cx="4926739"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在这一区域内，引入分点</a:t>
            </a:r>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r>
              <a:rPr lang="zh-CN" altLang="en-US" sz="2600" dirty="0" smtClean="0">
                <a:latin typeface="华文新魏" panose="02010800040101010101" pitchFamily="2" charset="-122"/>
                <a:ea typeface="华文新魏" panose="02010800040101010101" pitchFamily="2" charset="-122"/>
              </a:rPr>
              <a:t>得到如图剖分</a:t>
            </a:r>
            <a:r>
              <a:rPr lang="en-US" altLang="zh-CN" sz="2600" dirty="0" smtClean="0"/>
              <a:t>           </a:t>
            </a:r>
            <a:endParaRPr lang="zh-CN" altLang="en-US" sz="2600" dirty="0"/>
          </a:p>
        </p:txBody>
      </p:sp>
      <p:graphicFrame>
        <p:nvGraphicFramePr>
          <p:cNvPr id="12" name="对象 11"/>
          <p:cNvGraphicFramePr>
            <a:graphicFrameLocks noChangeAspect="1"/>
          </p:cNvGraphicFramePr>
          <p:nvPr>
            <p:extLst/>
          </p:nvPr>
        </p:nvGraphicFramePr>
        <p:xfrm>
          <a:off x="2123767" y="4499503"/>
          <a:ext cx="3433540" cy="530941"/>
        </p:xfrm>
        <a:graphic>
          <a:graphicData uri="http://schemas.openxmlformats.org/presentationml/2006/ole">
            <mc:AlternateContent xmlns:mc="http://schemas.openxmlformats.org/markup-compatibility/2006">
              <mc:Choice xmlns:v="urn:schemas-microsoft-com:vml" Requires="v">
                <p:oleObj spid="_x0000_s39154" name="Equation" r:id="rId3" imgW="1422360" imgH="228600" progId="Equation.DSMT4">
                  <p:embed/>
                </p:oleObj>
              </mc:Choice>
              <mc:Fallback>
                <p:oleObj name="Equation" r:id="rId3" imgW="1422360" imgH="228600" progId="Equation.DSMT4">
                  <p:embed/>
                  <p:pic>
                    <p:nvPicPr>
                      <p:cNvPr id="0" name=""/>
                      <p:cNvPicPr/>
                      <p:nvPr/>
                    </p:nvPicPr>
                    <p:blipFill>
                      <a:blip r:embed="rId4"/>
                      <a:stretch>
                        <a:fillRect/>
                      </a:stretch>
                    </p:blipFill>
                    <p:spPr>
                      <a:xfrm>
                        <a:off x="2123767" y="4499503"/>
                        <a:ext cx="3433540" cy="530941"/>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2138514" y="4969587"/>
          <a:ext cx="3312480" cy="537159"/>
        </p:xfrm>
        <a:graphic>
          <a:graphicData uri="http://schemas.openxmlformats.org/presentationml/2006/ole">
            <mc:AlternateContent xmlns:mc="http://schemas.openxmlformats.org/markup-compatibility/2006">
              <mc:Choice xmlns:v="urn:schemas-microsoft-com:vml" Requires="v">
                <p:oleObj spid="_x0000_s39155" name="Equation" r:id="rId5" imgW="1409400" imgH="228600" progId="Equation.DSMT4">
                  <p:embed/>
                </p:oleObj>
              </mc:Choice>
              <mc:Fallback>
                <p:oleObj name="Equation" r:id="rId5" imgW="1409400" imgH="228600" progId="Equation.DSMT4">
                  <p:embed/>
                  <p:pic>
                    <p:nvPicPr>
                      <p:cNvPr id="0" name=""/>
                      <p:cNvPicPr/>
                      <p:nvPr/>
                    </p:nvPicPr>
                    <p:blipFill>
                      <a:blip r:embed="rId6"/>
                      <a:stretch>
                        <a:fillRect/>
                      </a:stretch>
                    </p:blipFill>
                    <p:spPr>
                      <a:xfrm>
                        <a:off x="2138514" y="4969587"/>
                        <a:ext cx="3312480" cy="537159"/>
                      </a:xfrm>
                      <a:prstGeom prst="rect">
                        <a:avLst/>
                      </a:prstGeom>
                    </p:spPr>
                  </p:pic>
                </p:oleObj>
              </mc:Fallback>
            </mc:AlternateContent>
          </a:graphicData>
        </a:graphic>
      </p:graphicFrame>
      <p:sp>
        <p:nvSpPr>
          <p:cNvPr id="34" name="文本框 33"/>
          <p:cNvSpPr txBox="1"/>
          <p:nvPr/>
        </p:nvSpPr>
        <p:spPr>
          <a:xfrm>
            <a:off x="10772688" y="5133279"/>
            <a:ext cx="491886" cy="369332"/>
          </a:xfrm>
          <a:prstGeom prst="rect">
            <a:avLst/>
          </a:prstGeom>
          <a:noFill/>
        </p:spPr>
        <p:txBody>
          <a:bodyPr wrap="square" rtlCol="0">
            <a:spAutoFit/>
          </a:bodyPr>
          <a:lstStyle/>
          <a:p>
            <a:r>
              <a:rPr lang="en-US" altLang="zh-CN" dirty="0" smtClean="0"/>
              <a:t>r</a:t>
            </a:r>
            <a:endParaRPr lang="zh-CN" altLang="en-US" dirty="0"/>
          </a:p>
        </p:txBody>
      </p:sp>
      <p:grpSp>
        <p:nvGrpSpPr>
          <p:cNvPr id="42" name="组合 41"/>
          <p:cNvGrpSpPr/>
          <p:nvPr/>
        </p:nvGrpSpPr>
        <p:grpSpPr>
          <a:xfrm>
            <a:off x="6025965" y="2575702"/>
            <a:ext cx="5035325" cy="3256865"/>
            <a:chOff x="6025965" y="2575702"/>
            <a:chExt cx="5035325" cy="3256865"/>
          </a:xfrm>
        </p:grpSpPr>
        <p:cxnSp>
          <p:nvCxnSpPr>
            <p:cNvPr id="17" name="直接箭头连接符 16"/>
            <p:cNvCxnSpPr/>
            <p:nvPr/>
          </p:nvCxnSpPr>
          <p:spPr>
            <a:xfrm flipV="1">
              <a:off x="6474542" y="2831691"/>
              <a:ext cx="0" cy="267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025965" y="2575702"/>
              <a:ext cx="5035325" cy="3256865"/>
              <a:chOff x="6025965" y="2575702"/>
              <a:chExt cx="5035325" cy="3256865"/>
            </a:xfrm>
          </p:grpSpPr>
          <p:cxnSp>
            <p:nvCxnSpPr>
              <p:cNvPr id="15" name="直接箭头连接符 14"/>
              <p:cNvCxnSpPr/>
              <p:nvPr/>
            </p:nvCxnSpPr>
            <p:spPr>
              <a:xfrm>
                <a:off x="6474542" y="5503638"/>
                <a:ext cx="458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74542" y="3060291"/>
                <a:ext cx="3215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9807677" y="3060291"/>
                <a:ext cx="14749" cy="2443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74542" y="4499503"/>
                <a:ext cx="33478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74542" y="4026310"/>
                <a:ext cx="33478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7650480" y="3060291"/>
                <a:ext cx="18681" cy="24433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287473" y="3060291"/>
                <a:ext cx="23150" cy="244334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232929" y="5451707"/>
                <a:ext cx="648182" cy="369332"/>
              </a:xfrm>
              <a:prstGeom prst="rect">
                <a:avLst/>
              </a:prstGeom>
              <a:noFill/>
            </p:spPr>
            <p:txBody>
              <a:bodyPr wrap="square" rtlCol="0">
                <a:spAutoFit/>
              </a:bodyPr>
              <a:lstStyle/>
              <a:p>
                <a:r>
                  <a:rPr lang="en-US" altLang="zh-CN" dirty="0" smtClean="0"/>
                  <a:t>O</a:t>
                </a:r>
                <a:endParaRPr lang="zh-CN" altLang="en-US" dirty="0"/>
              </a:p>
            </p:txBody>
          </p:sp>
          <p:sp>
            <p:nvSpPr>
              <p:cNvPr id="33" name="文本框 32"/>
              <p:cNvSpPr txBox="1"/>
              <p:nvPr/>
            </p:nvSpPr>
            <p:spPr>
              <a:xfrm>
                <a:off x="6414428" y="2575702"/>
                <a:ext cx="491886" cy="369332"/>
              </a:xfrm>
              <a:prstGeom prst="rect">
                <a:avLst/>
              </a:prstGeom>
              <a:noFill/>
            </p:spPr>
            <p:txBody>
              <a:bodyPr wrap="square" rtlCol="0">
                <a:spAutoFit/>
              </a:bodyPr>
              <a:lstStyle/>
              <a:p>
                <a:r>
                  <a:rPr lang="en-US" altLang="zh-CN" dirty="0" smtClean="0"/>
                  <a:t>t</a:t>
                </a:r>
                <a:endParaRPr lang="zh-CN" altLang="en-US" dirty="0"/>
              </a:p>
            </p:txBody>
          </p:sp>
          <p:sp>
            <p:nvSpPr>
              <p:cNvPr id="35" name="文本框 34"/>
              <p:cNvSpPr txBox="1"/>
              <p:nvPr/>
            </p:nvSpPr>
            <p:spPr>
              <a:xfrm>
                <a:off x="9695439" y="5415636"/>
                <a:ext cx="491886" cy="369332"/>
              </a:xfrm>
              <a:prstGeom prst="rect">
                <a:avLst/>
              </a:prstGeom>
              <a:noFill/>
            </p:spPr>
            <p:txBody>
              <a:bodyPr wrap="square" rtlCol="0">
                <a:spAutoFit/>
              </a:bodyPr>
              <a:lstStyle/>
              <a:p>
                <a:r>
                  <a:rPr lang="en-US" altLang="zh-CN" dirty="0" smtClean="0"/>
                  <a:t>R</a:t>
                </a:r>
                <a:endParaRPr lang="zh-CN" altLang="en-US" dirty="0"/>
              </a:p>
            </p:txBody>
          </p:sp>
          <p:sp>
            <p:nvSpPr>
              <p:cNvPr id="36" name="文本框 35"/>
              <p:cNvSpPr txBox="1"/>
              <p:nvPr/>
            </p:nvSpPr>
            <p:spPr>
              <a:xfrm>
                <a:off x="6236689" y="2864428"/>
                <a:ext cx="491886" cy="369332"/>
              </a:xfrm>
              <a:prstGeom prst="rect">
                <a:avLst/>
              </a:prstGeom>
              <a:noFill/>
            </p:spPr>
            <p:txBody>
              <a:bodyPr wrap="square" rtlCol="0">
                <a:spAutoFit/>
              </a:bodyPr>
              <a:lstStyle/>
              <a:p>
                <a:r>
                  <a:rPr lang="en-US" altLang="zh-CN" dirty="0" smtClean="0"/>
                  <a:t>t1</a:t>
                </a:r>
                <a:endParaRPr lang="zh-CN" altLang="en-US" dirty="0"/>
              </a:p>
            </p:txBody>
          </p:sp>
          <p:sp>
            <p:nvSpPr>
              <p:cNvPr id="37" name="文本框 36"/>
              <p:cNvSpPr txBox="1"/>
              <p:nvPr/>
            </p:nvSpPr>
            <p:spPr>
              <a:xfrm>
                <a:off x="6153426" y="4314837"/>
                <a:ext cx="491886" cy="369332"/>
              </a:xfrm>
              <a:prstGeom prst="rect">
                <a:avLst/>
              </a:prstGeom>
              <a:noFill/>
            </p:spPr>
            <p:txBody>
              <a:bodyPr wrap="square" rtlCol="0">
                <a:spAutoFit/>
              </a:bodyPr>
              <a:lstStyle/>
              <a:p>
                <a:r>
                  <a:rPr lang="en-US" altLang="zh-CN" dirty="0" smtClean="0"/>
                  <a:t>t</a:t>
                </a:r>
                <a:r>
                  <a:rPr lang="en-US" altLang="zh-CN" baseline="-25000" dirty="0" smtClean="0"/>
                  <a:t>i</a:t>
                </a:r>
                <a:endParaRPr lang="zh-CN" altLang="en-US" baseline="-25000" dirty="0"/>
              </a:p>
            </p:txBody>
          </p:sp>
          <p:sp>
            <p:nvSpPr>
              <p:cNvPr id="38" name="文本框 37"/>
              <p:cNvSpPr txBox="1"/>
              <p:nvPr/>
            </p:nvSpPr>
            <p:spPr>
              <a:xfrm>
                <a:off x="6025965" y="3850302"/>
                <a:ext cx="587825" cy="369332"/>
              </a:xfrm>
              <a:prstGeom prst="rect">
                <a:avLst/>
              </a:prstGeom>
              <a:noFill/>
            </p:spPr>
            <p:txBody>
              <a:bodyPr wrap="square" rtlCol="0">
                <a:spAutoFit/>
              </a:bodyPr>
              <a:lstStyle/>
              <a:p>
                <a:r>
                  <a:rPr lang="en-US" altLang="zh-CN" dirty="0" smtClean="0"/>
                  <a:t>t</a:t>
                </a:r>
                <a:r>
                  <a:rPr lang="en-US" altLang="zh-CN" baseline="-25000" dirty="0" smtClean="0"/>
                  <a:t>i+1</a:t>
                </a:r>
                <a:endParaRPr lang="zh-CN" altLang="en-US" baseline="-25000" dirty="0"/>
              </a:p>
            </p:txBody>
          </p:sp>
          <p:sp>
            <p:nvSpPr>
              <p:cNvPr id="39" name="文本框 38"/>
              <p:cNvSpPr txBox="1"/>
              <p:nvPr/>
            </p:nvSpPr>
            <p:spPr>
              <a:xfrm>
                <a:off x="7502906" y="5451707"/>
                <a:ext cx="491886" cy="369332"/>
              </a:xfrm>
              <a:prstGeom prst="rect">
                <a:avLst/>
              </a:prstGeom>
              <a:noFill/>
            </p:spPr>
            <p:txBody>
              <a:bodyPr wrap="square" rtlCol="0">
                <a:spAutoFit/>
              </a:bodyPr>
              <a:lstStyle/>
              <a:p>
                <a:r>
                  <a:rPr lang="en-US" altLang="zh-CN" dirty="0" err="1" smtClean="0"/>
                  <a:t>r</a:t>
                </a:r>
                <a:r>
                  <a:rPr lang="en-US" altLang="zh-CN" baseline="-25000" dirty="0" err="1" smtClean="0"/>
                  <a:t>j</a:t>
                </a:r>
                <a:endParaRPr lang="zh-CN" altLang="en-US" dirty="0"/>
              </a:p>
            </p:txBody>
          </p:sp>
          <p:sp>
            <p:nvSpPr>
              <p:cNvPr id="40" name="文本框 39"/>
              <p:cNvSpPr txBox="1"/>
              <p:nvPr/>
            </p:nvSpPr>
            <p:spPr>
              <a:xfrm>
                <a:off x="8142365" y="5463235"/>
                <a:ext cx="602811" cy="369332"/>
              </a:xfrm>
              <a:prstGeom prst="rect">
                <a:avLst/>
              </a:prstGeom>
              <a:noFill/>
            </p:spPr>
            <p:txBody>
              <a:bodyPr wrap="square" rtlCol="0">
                <a:spAutoFit/>
              </a:bodyPr>
              <a:lstStyle/>
              <a:p>
                <a:r>
                  <a:rPr lang="en-US" altLang="zh-CN" dirty="0" smtClean="0"/>
                  <a:t>r</a:t>
                </a:r>
                <a:r>
                  <a:rPr lang="en-US" altLang="zh-CN" baseline="-25000" dirty="0" smtClean="0"/>
                  <a:t>j+1</a:t>
                </a:r>
                <a:endParaRPr lang="zh-CN" altLang="en-US" dirty="0"/>
              </a:p>
            </p:txBody>
          </p:sp>
        </p:grpSp>
      </p:grpSp>
    </p:spTree>
    <p:extLst>
      <p:ext uri="{BB962C8B-B14F-4D97-AF65-F5344CB8AC3E}">
        <p14:creationId xmlns:p14="http://schemas.microsoft.com/office/powerpoint/2010/main" val="42385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2640" y="966813"/>
            <a:ext cx="7632848" cy="42165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方程的离散：记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,r</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的数值近似为</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i,j</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，则导数的离散公式为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方正姚体" panose="02010601030101010101" pitchFamily="2" charset="-122"/>
              <a:cs typeface="Times New Roman" panose="02020603050405020304" pitchFamily="18" charset="0"/>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zh-CN" altLang="en-US" sz="2400" dirty="0">
              <a:latin typeface="方正姚体" panose="02010601030101010101" pitchFamily="2" charset="-122"/>
              <a:ea typeface="方正姚体" panose="02010601030101010101" pitchFamily="2" charset="-122"/>
            </a:endParaRPr>
          </a:p>
        </p:txBody>
      </p:sp>
      <p:graphicFrame>
        <p:nvGraphicFramePr>
          <p:cNvPr id="3" name="对象 2"/>
          <p:cNvGraphicFramePr>
            <a:graphicFrameLocks noChangeAspect="1"/>
          </p:cNvGraphicFramePr>
          <p:nvPr>
            <p:extLst/>
          </p:nvPr>
        </p:nvGraphicFramePr>
        <p:xfrm>
          <a:off x="2921000" y="1522413"/>
          <a:ext cx="2828925" cy="865187"/>
        </p:xfrm>
        <a:graphic>
          <a:graphicData uri="http://schemas.openxmlformats.org/presentationml/2006/ole">
            <mc:AlternateContent xmlns:mc="http://schemas.openxmlformats.org/markup-compatibility/2006">
              <mc:Choice xmlns:v="urn:schemas-microsoft-com:vml" Requires="v">
                <p:oleObj spid="_x0000_s40298" name="Equation" r:id="rId3" imgW="1371600" imgH="419040" progId="Equation.DSMT4">
                  <p:embed/>
                </p:oleObj>
              </mc:Choice>
              <mc:Fallback>
                <p:oleObj name="Equation" r:id="rId3" imgW="1371600" imgH="419040" progId="Equation.DSMT4">
                  <p:embed/>
                  <p:pic>
                    <p:nvPicPr>
                      <p:cNvPr id="0" name=""/>
                      <p:cNvPicPr/>
                      <p:nvPr/>
                    </p:nvPicPr>
                    <p:blipFill>
                      <a:blip r:embed="rId4"/>
                      <a:stretch>
                        <a:fillRect/>
                      </a:stretch>
                    </p:blipFill>
                    <p:spPr>
                      <a:xfrm>
                        <a:off x="2921000" y="1522413"/>
                        <a:ext cx="2828925" cy="865187"/>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2843808" y="2812371"/>
          <a:ext cx="4146567" cy="906203"/>
        </p:xfrm>
        <a:graphic>
          <a:graphicData uri="http://schemas.openxmlformats.org/presentationml/2006/ole">
            <mc:AlternateContent xmlns:mc="http://schemas.openxmlformats.org/markup-compatibility/2006">
              <mc:Choice xmlns:v="urn:schemas-microsoft-com:vml" Requires="v">
                <p:oleObj spid="_x0000_s40299" name="Equation" r:id="rId5" imgW="1917360" imgH="419040" progId="Equation.DSMT4">
                  <p:embed/>
                </p:oleObj>
              </mc:Choice>
              <mc:Fallback>
                <p:oleObj name="Equation" r:id="rId5" imgW="1917360" imgH="419040" progId="Equation.DSMT4">
                  <p:embed/>
                  <p:pic>
                    <p:nvPicPr>
                      <p:cNvPr id="0" name=""/>
                      <p:cNvPicPr/>
                      <p:nvPr/>
                    </p:nvPicPr>
                    <p:blipFill>
                      <a:blip r:embed="rId6"/>
                      <a:stretch>
                        <a:fillRect/>
                      </a:stretch>
                    </p:blipFill>
                    <p:spPr>
                      <a:xfrm>
                        <a:off x="2843808" y="2812371"/>
                        <a:ext cx="4146567" cy="90620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2863419" y="4032930"/>
          <a:ext cx="2965450" cy="906462"/>
        </p:xfrm>
        <a:graphic>
          <a:graphicData uri="http://schemas.openxmlformats.org/presentationml/2006/ole">
            <mc:AlternateContent xmlns:mc="http://schemas.openxmlformats.org/markup-compatibility/2006">
              <mc:Choice xmlns:v="urn:schemas-microsoft-com:vml" Requires="v">
                <p:oleObj spid="_x0000_s40300" name="Equation" r:id="rId7" imgW="1371600" imgH="419040" progId="Equation.DSMT4">
                  <p:embed/>
                </p:oleObj>
              </mc:Choice>
              <mc:Fallback>
                <p:oleObj name="Equation" r:id="rId7" imgW="1371600" imgH="419040" progId="Equation.DSMT4">
                  <p:embed/>
                  <p:pic>
                    <p:nvPicPr>
                      <p:cNvPr id="0" name=""/>
                      <p:cNvPicPr>
                        <a:picLocks noChangeAspect="1" noChangeArrowheads="1"/>
                      </p:cNvPicPr>
                      <p:nvPr/>
                    </p:nvPicPr>
                    <p:blipFill>
                      <a:blip r:embed="rId8"/>
                      <a:srcRect/>
                      <a:stretch>
                        <a:fillRect/>
                      </a:stretch>
                    </p:blipFill>
                    <p:spPr bwMode="auto">
                      <a:xfrm>
                        <a:off x="2863419" y="4032930"/>
                        <a:ext cx="296545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796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009" y="779318"/>
            <a:ext cx="5063654"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将导数的离散公式代入方程得到</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975428" y="1346921"/>
          <a:ext cx="6364288" cy="969962"/>
        </p:xfrm>
        <a:graphic>
          <a:graphicData uri="http://schemas.openxmlformats.org/presentationml/2006/ole">
            <mc:AlternateContent xmlns:mc="http://schemas.openxmlformats.org/markup-compatibility/2006">
              <mc:Choice xmlns:v="urn:schemas-microsoft-com:vml" Requires="v">
                <p:oleObj spid="_x0000_s41562" name="Equation" r:id="rId3" imgW="3085920" imgH="469800" progId="Equation.DSMT4">
                  <p:embed/>
                </p:oleObj>
              </mc:Choice>
              <mc:Fallback>
                <p:oleObj name="Equation" r:id="rId3" imgW="3085920" imgH="469800" progId="Equation.DSMT4">
                  <p:embed/>
                  <p:pic>
                    <p:nvPicPr>
                      <p:cNvPr id="0" name=""/>
                      <p:cNvPicPr>
                        <a:picLocks noChangeAspect="1" noChangeArrowheads="1"/>
                      </p:cNvPicPr>
                      <p:nvPr/>
                    </p:nvPicPr>
                    <p:blipFill>
                      <a:blip r:embed="rId4"/>
                      <a:srcRect/>
                      <a:stretch>
                        <a:fillRect/>
                      </a:stretch>
                    </p:blipFill>
                    <p:spPr bwMode="auto">
                      <a:xfrm>
                        <a:off x="1975428" y="1346921"/>
                        <a:ext cx="63642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nvPr>
        </p:nvGraphicFramePr>
        <p:xfrm>
          <a:off x="8967931" y="1701437"/>
          <a:ext cx="1908526" cy="418307"/>
        </p:xfrm>
        <a:graphic>
          <a:graphicData uri="http://schemas.openxmlformats.org/presentationml/2006/ole">
            <mc:AlternateContent xmlns:mc="http://schemas.openxmlformats.org/markup-compatibility/2006">
              <mc:Choice xmlns:v="urn:schemas-microsoft-com:vml" Requires="v">
                <p:oleObj spid="_x0000_s41563" name="Equation" r:id="rId5" imgW="927000" imgH="203040" progId="Equation.DSMT4">
                  <p:embed/>
                </p:oleObj>
              </mc:Choice>
              <mc:Fallback>
                <p:oleObj name="Equation" r:id="rId5" imgW="927000" imgH="203040" progId="Equation.DSMT4">
                  <p:embed/>
                  <p:pic>
                    <p:nvPicPr>
                      <p:cNvPr id="0" name=""/>
                      <p:cNvPicPr/>
                      <p:nvPr/>
                    </p:nvPicPr>
                    <p:blipFill>
                      <a:blip r:embed="rId6"/>
                      <a:stretch>
                        <a:fillRect/>
                      </a:stretch>
                    </p:blipFill>
                    <p:spPr>
                      <a:xfrm>
                        <a:off x="8967931" y="1701437"/>
                        <a:ext cx="1908526" cy="418307"/>
                      </a:xfrm>
                      <a:prstGeom prst="rect">
                        <a:avLst/>
                      </a:prstGeom>
                    </p:spPr>
                  </p:pic>
                </p:oleObj>
              </mc:Fallback>
            </mc:AlternateContent>
          </a:graphicData>
        </a:graphic>
      </p:graphicFrame>
      <p:sp>
        <p:nvSpPr>
          <p:cNvPr id="5" name="文本框 4"/>
          <p:cNvSpPr txBox="1"/>
          <p:nvPr/>
        </p:nvSpPr>
        <p:spPr>
          <a:xfrm>
            <a:off x="904008" y="2556164"/>
            <a:ext cx="9372601" cy="19697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记                   ，方程组可以写成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95595374"/>
              </p:ext>
            </p:extLst>
          </p:nvPr>
        </p:nvGraphicFramePr>
        <p:xfrm>
          <a:off x="1631802" y="2466258"/>
          <a:ext cx="1084983" cy="761797"/>
        </p:xfrm>
        <a:graphic>
          <a:graphicData uri="http://schemas.openxmlformats.org/presentationml/2006/ole">
            <mc:AlternateContent xmlns:mc="http://schemas.openxmlformats.org/markup-compatibility/2006">
              <mc:Choice xmlns:v="urn:schemas-microsoft-com:vml" Requires="v">
                <p:oleObj spid="_x0000_s41564" name="Equation" r:id="rId7" imgW="596880" imgH="419040" progId="Equation.DSMT4">
                  <p:embed/>
                </p:oleObj>
              </mc:Choice>
              <mc:Fallback>
                <p:oleObj name="Equation" r:id="rId7" imgW="596880" imgH="419040" progId="Equation.DSMT4">
                  <p:embed/>
                  <p:pic>
                    <p:nvPicPr>
                      <p:cNvPr id="0" name=""/>
                      <p:cNvPicPr/>
                      <p:nvPr/>
                    </p:nvPicPr>
                    <p:blipFill>
                      <a:blip r:embed="rId8"/>
                      <a:stretch>
                        <a:fillRect/>
                      </a:stretch>
                    </p:blipFill>
                    <p:spPr>
                      <a:xfrm>
                        <a:off x="1631802" y="2466258"/>
                        <a:ext cx="1084983" cy="761797"/>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3119654" y="3013364"/>
          <a:ext cx="6754086" cy="945572"/>
        </p:xfrm>
        <a:graphic>
          <a:graphicData uri="http://schemas.openxmlformats.org/presentationml/2006/ole">
            <mc:AlternateContent xmlns:mc="http://schemas.openxmlformats.org/markup-compatibility/2006">
              <mc:Choice xmlns:v="urn:schemas-microsoft-com:vml" Requires="v">
                <p:oleObj spid="_x0000_s41565" name="Equation" r:id="rId9" imgW="3174840" imgH="444240" progId="Equation.DSMT4">
                  <p:embed/>
                </p:oleObj>
              </mc:Choice>
              <mc:Fallback>
                <p:oleObj name="Equation" r:id="rId9" imgW="3174840" imgH="444240" progId="Equation.DSMT4">
                  <p:embed/>
                  <p:pic>
                    <p:nvPicPr>
                      <p:cNvPr id="0" name=""/>
                      <p:cNvPicPr/>
                      <p:nvPr/>
                    </p:nvPicPr>
                    <p:blipFill>
                      <a:blip r:embed="rId10"/>
                      <a:stretch>
                        <a:fillRect/>
                      </a:stretch>
                    </p:blipFill>
                    <p:spPr>
                      <a:xfrm>
                        <a:off x="3119654" y="3013364"/>
                        <a:ext cx="6754086" cy="945572"/>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7146545" y="3958937"/>
          <a:ext cx="1991167" cy="436420"/>
        </p:xfrm>
        <a:graphic>
          <a:graphicData uri="http://schemas.openxmlformats.org/presentationml/2006/ole">
            <mc:AlternateContent xmlns:mc="http://schemas.openxmlformats.org/markup-compatibility/2006">
              <mc:Choice xmlns:v="urn:schemas-microsoft-com:vml" Requires="v">
                <p:oleObj spid="_x0000_s41566" name="Equation" r:id="rId11" imgW="927000" imgH="203040" progId="Equation.DSMT4">
                  <p:embed/>
                </p:oleObj>
              </mc:Choice>
              <mc:Fallback>
                <p:oleObj name="Equation" r:id="rId11" imgW="927000" imgH="203040" progId="Equation.DSMT4">
                  <p:embed/>
                  <p:pic>
                    <p:nvPicPr>
                      <p:cNvPr id="0" name=""/>
                      <p:cNvPicPr/>
                      <p:nvPr/>
                    </p:nvPicPr>
                    <p:blipFill>
                      <a:blip r:embed="rId12"/>
                      <a:stretch>
                        <a:fillRect/>
                      </a:stretch>
                    </p:blipFill>
                    <p:spPr>
                      <a:xfrm>
                        <a:off x="7146545" y="3958937"/>
                        <a:ext cx="1991167" cy="436420"/>
                      </a:xfrm>
                      <a:prstGeom prst="rect">
                        <a:avLst/>
                      </a:prstGeom>
                    </p:spPr>
                  </p:pic>
                </p:oleObj>
              </mc:Fallback>
            </mc:AlternateContent>
          </a:graphicData>
        </a:graphic>
      </p:graphicFrame>
      <p:sp>
        <p:nvSpPr>
          <p:cNvPr id="9" name="文本框 8"/>
          <p:cNvSpPr txBox="1"/>
          <p:nvPr/>
        </p:nvSpPr>
        <p:spPr>
          <a:xfrm>
            <a:off x="904008" y="5579504"/>
            <a:ext cx="9372601"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这是</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个方程</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个未知量，需要加上两个边界条件才能求解。</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904008" y="4615840"/>
            <a:ext cx="9372601"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由于初始条件，第</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层的值</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0,j</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已知，按照上述方程组由下至上一层层计算。</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051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1437" y="852055"/>
            <a:ext cx="2213264" cy="492443"/>
          </a:xfrm>
          <a:prstGeom prst="rect">
            <a:avLst/>
          </a:prstGeom>
          <a:noFill/>
        </p:spPr>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边界条件：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819131" y="1302341"/>
          <a:ext cx="2470150" cy="822325"/>
        </p:xfrm>
        <a:graphic>
          <a:graphicData uri="http://schemas.openxmlformats.org/presentationml/2006/ole">
            <mc:AlternateContent xmlns:mc="http://schemas.openxmlformats.org/markup-compatibility/2006">
              <mc:Choice xmlns:v="urn:schemas-microsoft-com:vml" Requires="v">
                <p:oleObj spid="_x0000_s42349" name="Equation" r:id="rId3" imgW="1180800" imgH="393480" progId="Equation.DSMT4">
                  <p:embed/>
                </p:oleObj>
              </mc:Choice>
              <mc:Fallback>
                <p:oleObj name="Equation" r:id="rId3" imgW="1180800" imgH="393480" progId="Equation.DSMT4">
                  <p:embed/>
                  <p:pic>
                    <p:nvPicPr>
                      <p:cNvPr id="0" name=""/>
                      <p:cNvPicPr/>
                      <p:nvPr/>
                    </p:nvPicPr>
                    <p:blipFill>
                      <a:blip r:embed="rId4"/>
                      <a:stretch>
                        <a:fillRect/>
                      </a:stretch>
                    </p:blipFill>
                    <p:spPr>
                      <a:xfrm>
                        <a:off x="1819131" y="1302341"/>
                        <a:ext cx="2470150" cy="8223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1491817" y="2275834"/>
                <a:ext cx="3812742" cy="7945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𝑟</m:t>
                      </m:r>
                      <m:r>
                        <a:rPr lang="zh-CN" altLang="en-US" sz="2400" i="0">
                          <a:latin typeface="Cambria Math" panose="02040503050406030204" pitchFamily="18" charset="0"/>
                        </a:rPr>
                        <m:t>=</m:t>
                      </m:r>
                      <m:r>
                        <a:rPr lang="zh-CN" altLang="en-US" sz="2400" i="1">
                          <a:latin typeface="Cambria Math" panose="02040503050406030204" pitchFamily="18" charset="0"/>
                        </a:rPr>
                        <m:t>𝑅</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m:t>
                          </m:r>
                          <m:r>
                            <a:rPr lang="zh-CN" altLang="en-US" sz="2400" i="1">
                              <a:latin typeface="Cambria Math" panose="02040503050406030204" pitchFamily="18" charset="0"/>
                            </a:rPr>
                            <m:t>𝑢</m:t>
                          </m:r>
                        </m:num>
                        <m:den>
                          <m:r>
                            <a:rPr lang="zh-CN" altLang="en-US" sz="2400" i="0">
                              <a:latin typeface="Cambria Math" panose="02040503050406030204" pitchFamily="18" charset="0"/>
                            </a:rPr>
                            <m:t>𝜕</m:t>
                          </m:r>
                          <m:r>
                            <a:rPr lang="zh-CN" altLang="en-US" sz="2400" i="1">
                              <a:latin typeface="Cambria Math" panose="02040503050406030204" pitchFamily="18" charset="0"/>
                            </a:rPr>
                            <m:t>𝑟</m:t>
                          </m:r>
                        </m:den>
                      </m:f>
                      <m:r>
                        <a:rPr lang="zh-CN" altLang="en-US" sz="2400" i="0">
                          <a:latin typeface="Cambria Math" panose="02040503050406030204" pitchFamily="18" charset="0"/>
                        </a:rPr>
                        <m:t>=</m:t>
                      </m:r>
                      <m:r>
                        <a:rPr lang="zh-CN" altLang="en-US" sz="2400" i="1">
                          <a:latin typeface="Cambria Math" panose="02040503050406030204" pitchFamily="18" charset="0"/>
                        </a:rPr>
                        <m:t>𝑘</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𝑢</m:t>
                          </m:r>
                        </m:e>
                        <m:sub>
                          <m:r>
                            <a:rPr lang="zh-CN" altLang="en-US" sz="2400" i="1">
                              <a:latin typeface="Cambria Math" panose="02040503050406030204" pitchFamily="18" charset="0"/>
                            </a:rPr>
                            <m:t>𝑠</m:t>
                          </m:r>
                        </m:sub>
                      </m:sSub>
                      <m:r>
                        <a:rPr lang="zh-CN" altLang="en-US" sz="2400" i="0">
                          <a:latin typeface="Cambria Math" panose="02040503050406030204" pitchFamily="18" charset="0"/>
                        </a:rPr>
                        <m:t>−</m:t>
                      </m:r>
                      <m:r>
                        <a:rPr lang="zh-CN" altLang="en-US" sz="2400" i="1">
                          <a:latin typeface="Cambria Math" panose="02040503050406030204" pitchFamily="18" charset="0"/>
                        </a:rPr>
                        <m:t>𝑢</m:t>
                      </m:r>
                      <m:r>
                        <a:rPr lang="zh-CN" altLang="en-US" sz="2400" i="0">
                          <a:latin typeface="Cambria Math" panose="02040503050406030204" pitchFamily="18" charset="0"/>
                        </a:rPr>
                        <m:t>)</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1491817" y="2275834"/>
                <a:ext cx="3812742" cy="794576"/>
              </a:xfrm>
              <a:prstGeom prst="rect">
                <a:avLst/>
              </a:prstGeom>
              <a:blipFill rotWithShape="0">
                <a:blip r:embed="rId5"/>
                <a:stretch>
                  <a:fillRect/>
                </a:stretch>
              </a:blipFill>
            </p:spPr>
            <p:txBody>
              <a:bodyPr/>
              <a:lstStyle/>
              <a:p>
                <a:r>
                  <a:rPr lang="zh-CN" altLang="en-US">
                    <a:noFill/>
                  </a:rPr>
                  <a:t> </a:t>
                </a:r>
              </a:p>
            </p:txBody>
          </p:sp>
        </mc:Fallback>
      </mc:AlternateContent>
      <p:sp>
        <p:nvSpPr>
          <p:cNvPr id="5" name="右箭头 4"/>
          <p:cNvSpPr/>
          <p:nvPr/>
        </p:nvSpPr>
        <p:spPr>
          <a:xfrm>
            <a:off x="4707082" y="1548245"/>
            <a:ext cx="665018" cy="27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nvPr>
        </p:nvGraphicFramePr>
        <p:xfrm>
          <a:off x="5789901" y="1415911"/>
          <a:ext cx="1169594" cy="516798"/>
        </p:xfrm>
        <a:graphic>
          <a:graphicData uri="http://schemas.openxmlformats.org/presentationml/2006/ole">
            <mc:AlternateContent xmlns:mc="http://schemas.openxmlformats.org/markup-compatibility/2006">
              <mc:Choice xmlns:v="urn:schemas-microsoft-com:vml" Requires="v">
                <p:oleObj spid="_x0000_s42350" name="Equation" r:id="rId6" imgW="545760" imgH="241200" progId="Equation.DSMT4">
                  <p:embed/>
                </p:oleObj>
              </mc:Choice>
              <mc:Fallback>
                <p:oleObj name="Equation" r:id="rId6" imgW="545760" imgH="241200" progId="Equation.DSMT4">
                  <p:embed/>
                  <p:pic>
                    <p:nvPicPr>
                      <p:cNvPr id="0" name=""/>
                      <p:cNvPicPr/>
                      <p:nvPr/>
                    </p:nvPicPr>
                    <p:blipFill>
                      <a:blip r:embed="rId7"/>
                      <a:stretch>
                        <a:fillRect/>
                      </a:stretch>
                    </p:blipFill>
                    <p:spPr>
                      <a:xfrm>
                        <a:off x="5789901" y="1415911"/>
                        <a:ext cx="1169594" cy="516798"/>
                      </a:xfrm>
                      <a:prstGeom prst="rect">
                        <a:avLst/>
                      </a:prstGeom>
                    </p:spPr>
                  </p:pic>
                </p:oleObj>
              </mc:Fallback>
            </mc:AlternateContent>
          </a:graphicData>
        </a:graphic>
      </p:graphicFrame>
      <p:sp>
        <p:nvSpPr>
          <p:cNvPr id="7" name="右箭头 6"/>
          <p:cNvSpPr/>
          <p:nvPr/>
        </p:nvSpPr>
        <p:spPr>
          <a:xfrm>
            <a:off x="5039591" y="2538040"/>
            <a:ext cx="665018" cy="27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nvPr>
        </p:nvGraphicFramePr>
        <p:xfrm>
          <a:off x="5886450" y="2203450"/>
          <a:ext cx="3259138" cy="906463"/>
        </p:xfrm>
        <a:graphic>
          <a:graphicData uri="http://schemas.openxmlformats.org/presentationml/2006/ole">
            <mc:AlternateContent xmlns:mc="http://schemas.openxmlformats.org/markup-compatibility/2006">
              <mc:Choice xmlns:v="urn:schemas-microsoft-com:vml" Requires="v">
                <p:oleObj spid="_x0000_s42351" name="Equation" r:id="rId8" imgW="1460160" imgH="406080" progId="Equation.DSMT4">
                  <p:embed/>
                </p:oleObj>
              </mc:Choice>
              <mc:Fallback>
                <p:oleObj name="Equation" r:id="rId8" imgW="1460160" imgH="406080" progId="Equation.DSMT4">
                  <p:embed/>
                  <p:pic>
                    <p:nvPicPr>
                      <p:cNvPr id="0" name=""/>
                      <p:cNvPicPr/>
                      <p:nvPr/>
                    </p:nvPicPr>
                    <p:blipFill>
                      <a:blip r:embed="rId9"/>
                      <a:stretch>
                        <a:fillRect/>
                      </a:stretch>
                    </p:blipFill>
                    <p:spPr>
                      <a:xfrm>
                        <a:off x="5886450" y="2203450"/>
                        <a:ext cx="3259138" cy="906463"/>
                      </a:xfrm>
                      <a:prstGeom prst="rect">
                        <a:avLst/>
                      </a:prstGeom>
                    </p:spPr>
                  </p:pic>
                </p:oleObj>
              </mc:Fallback>
            </mc:AlternateContent>
          </a:graphicData>
        </a:graphic>
      </p:graphicFrame>
      <p:sp>
        <p:nvSpPr>
          <p:cNvPr id="9" name="文本框 8"/>
          <p:cNvSpPr txBox="1"/>
          <p:nvPr/>
        </p:nvSpPr>
        <p:spPr>
          <a:xfrm>
            <a:off x="1171575" y="3381375"/>
            <a:ext cx="9582150"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从这两个方程中解出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代入方程组得到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个变量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个方程的方程组。</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480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7"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9626" y="742950"/>
            <a:ext cx="17145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整个方程组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17475" y="1492250"/>
          <a:ext cx="12063413" cy="4618038"/>
        </p:xfrm>
        <a:graphic>
          <a:graphicData uri="http://schemas.openxmlformats.org/presentationml/2006/ole">
            <mc:AlternateContent xmlns:mc="http://schemas.openxmlformats.org/markup-compatibility/2006">
              <mc:Choice xmlns:v="urn:schemas-microsoft-com:vml" Requires="v">
                <p:oleObj spid="_x0000_s43129" name="Equation" r:id="rId3" imgW="7594560" imgH="2260440" progId="Equation.DSMT4">
                  <p:embed/>
                </p:oleObj>
              </mc:Choice>
              <mc:Fallback>
                <p:oleObj name="Equation" r:id="rId3" imgW="7594560" imgH="2260440" progId="Equation.DSMT4">
                  <p:embed/>
                  <p:pic>
                    <p:nvPicPr>
                      <p:cNvPr id="0" name=""/>
                      <p:cNvPicPr/>
                      <p:nvPr/>
                    </p:nvPicPr>
                    <p:blipFill>
                      <a:blip r:embed="rId4"/>
                      <a:stretch>
                        <a:fillRect/>
                      </a:stretch>
                    </p:blipFill>
                    <p:spPr>
                      <a:xfrm>
                        <a:off x="117475" y="1492250"/>
                        <a:ext cx="12063413" cy="461803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9356073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676" y="128029"/>
            <a:ext cx="5389419" cy="67403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%initial values and parameters</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m=1200;n=100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u0=17;us=500;</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R1=20;k=0.3;</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linspace</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(0,R1,n);</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=R(2)-R(1);</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/10;</a:t>
            </a:r>
          </a:p>
          <a:p>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=0.5*</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dt</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/dr^2;</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zeros</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n,m</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U(:,1)=u0;</a:t>
            </a:r>
          </a:p>
          <a:p>
            <a:r>
              <a:rPr lang="zh-CN" altLang="en-US"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smtClean="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construct the matrix of the </a:t>
            </a:r>
            <a:r>
              <a:rPr lang="en-US" altLang="zh-CN" sz="2400" dirty="0" err="1">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differrence</a:t>
            </a:r>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 equations</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a=1+(2-dr./R(2:end-1))*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a(1)=1+lamda;</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a(end)=a(end)-</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/(1+k*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b=-(1-dr./R(3:n-1))*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*ones(1,n-3);</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(b,-1)+</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(c,1</a:t>
            </a:r>
            <a:r>
              <a:rPr lang="en-US" altLang="zh-CN" sz="2400" dirty="0" smtClean="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zh-CN" altLang="en-US" sz="2400" dirty="0" smtClean="0">
                <a:solidFill>
                  <a:srgbClr val="000000"/>
                </a:solidFill>
                <a:latin typeface="Microsoft YaHei UI" panose="020B0503020204020204" pitchFamily="34" charset="-122"/>
                <a:ea typeface="Microsoft YaHei UI" panose="020B0503020204020204" pitchFamily="34" charset="-122"/>
              </a:rPr>
              <a:t> </a:t>
            </a:r>
            <a:endParaRPr lang="zh-CN" altLang="en-US" sz="2400" dirty="0">
              <a:solidFill>
                <a:srgbClr val="000000"/>
              </a:solidFill>
              <a:latin typeface="Microsoft YaHei UI" panose="020B0503020204020204" pitchFamily="34" charset="-122"/>
              <a:ea typeface="Microsoft YaHei UI" panose="020B0503020204020204" pitchFamily="34" charset="-122"/>
            </a:endParaRPr>
          </a:p>
        </p:txBody>
      </p:sp>
      <p:sp>
        <p:nvSpPr>
          <p:cNvPr id="3" name="矩形 2"/>
          <p:cNvSpPr/>
          <p:nvPr/>
        </p:nvSpPr>
        <p:spPr>
          <a:xfrm>
            <a:off x="5672306" y="347297"/>
            <a:ext cx="6096000" cy="304698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altLang="zh-CN" sz="24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%computation</a:t>
            </a:r>
          </a:p>
          <a:p>
            <a:r>
              <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for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i1=1:m-1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b1=U(2:n-1,i1);</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b1(end)=b1(end)+</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lamda</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*us/(1+k*</a:t>
            </a:r>
            <a:r>
              <a:rPr lang="en-US" altLang="zh-CN" sz="24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dr</a:t>
            </a:r>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t>
            </a:r>
          </a:p>
          <a:p>
            <a:r>
              <a:rPr lang="en-US" altLang="zh-CN" sz="24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U(2:n-1,i1+1)=A\b1;</a:t>
            </a:r>
          </a:p>
          <a:p>
            <a:r>
              <a:rPr lang="en-US" altLang="zh-CN" sz="24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end</a:t>
            </a:r>
          </a:p>
          <a:p>
            <a:r>
              <a:rPr lang="en-US" altLang="zh-CN" sz="2400" dirty="0" smtClean="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rPr>
              <a:t>mesh(U)</a:t>
            </a:r>
            <a:endParaRPr lang="en-US" altLang="zh-CN" sz="2400" dirty="0">
              <a:solidFill>
                <a:srgbClr val="0000FF"/>
              </a:solidFill>
              <a:latin typeface="Times New Roman" panose="02020603050405020304" pitchFamily="18" charset="0"/>
              <a:ea typeface="Microsoft YaHei UI" panose="020B0503020204020204" pitchFamily="34" charset="-122"/>
              <a:cs typeface="Times New Roman" panose="02020603050405020304" pitchFamily="18" charset="0"/>
            </a:endParaRPr>
          </a:p>
          <a:p>
            <a:endParaRPr lang="zh-CN" altLang="en-US" sz="2400" dirty="0"/>
          </a:p>
        </p:txBody>
      </p:sp>
      <p:pic>
        <p:nvPicPr>
          <p:cNvPr id="5" name="图片 4"/>
          <p:cNvPicPr>
            <a:picLocks noChangeAspect="1"/>
          </p:cNvPicPr>
          <p:nvPr/>
        </p:nvPicPr>
        <p:blipFill>
          <a:blip r:embed="rId2"/>
          <a:stretch>
            <a:fillRect/>
          </a:stretch>
        </p:blipFill>
        <p:spPr>
          <a:xfrm>
            <a:off x="6724650" y="2712027"/>
            <a:ext cx="4475019" cy="3356264"/>
          </a:xfrm>
          <a:prstGeom prst="rect">
            <a:avLst/>
          </a:prstGeom>
        </p:spPr>
      </p:pic>
    </p:spTree>
    <p:extLst>
      <p:ext uri="{BB962C8B-B14F-4D97-AF65-F5344CB8AC3E}">
        <p14:creationId xmlns:p14="http://schemas.microsoft.com/office/powerpoint/2010/main" val="6882266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009" y="800100"/>
            <a:ext cx="10089573"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关于方程组中参数的选取：</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各参数可以大体从网上查到，边界条件中的</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也可以估计一下。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84122121"/>
              </p:ext>
            </p:extLst>
          </p:nvPr>
        </p:nvGraphicFramePr>
        <p:xfrm>
          <a:off x="2612602" y="1466754"/>
          <a:ext cx="1160040" cy="966700"/>
        </p:xfrm>
        <a:graphic>
          <a:graphicData uri="http://schemas.openxmlformats.org/presentationml/2006/ole">
            <mc:AlternateContent xmlns:mc="http://schemas.openxmlformats.org/markup-compatibility/2006">
              <mc:Choice xmlns:v="urn:schemas-microsoft-com:vml" Requires="v">
                <p:oleObj spid="_x0000_s44154" name="Equation" r:id="rId3" imgW="533160" imgH="444240" progId="Equation.DSMT4">
                  <p:embed/>
                </p:oleObj>
              </mc:Choice>
              <mc:Fallback>
                <p:oleObj name="Equation" r:id="rId3" imgW="533160" imgH="444240" progId="Equation.DSMT4">
                  <p:embed/>
                  <p:pic>
                    <p:nvPicPr>
                      <p:cNvPr id="0" name=""/>
                      <p:cNvPicPr/>
                      <p:nvPr/>
                    </p:nvPicPr>
                    <p:blipFill>
                      <a:blip r:embed="rId4"/>
                      <a:stretch>
                        <a:fillRect/>
                      </a:stretch>
                    </p:blipFill>
                    <p:spPr>
                      <a:xfrm>
                        <a:off x="2612602" y="1466754"/>
                        <a:ext cx="1160040" cy="966700"/>
                      </a:xfrm>
                      <a:prstGeom prst="rect">
                        <a:avLst/>
                      </a:prstGeom>
                    </p:spPr>
                  </p:pic>
                </p:oleObj>
              </mc:Fallback>
            </mc:AlternateContent>
          </a:graphicData>
        </a:graphic>
      </p:graphicFrame>
      <p:sp>
        <p:nvSpPr>
          <p:cNvPr id="4" name="文本框 3"/>
          <p:cNvSpPr txBox="1"/>
          <p:nvPr/>
        </p:nvSpPr>
        <p:spPr>
          <a:xfrm>
            <a:off x="904009" y="2940627"/>
            <a:ext cx="10089573"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实际上，我们的目的是考察不同半径的面饼边缘处吸收热量的大小比较，因此这些参数的取值作用不大。</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76038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9786" y="699937"/>
            <a:ext cx="10021757"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式</a:t>
            </a:r>
            <a:r>
              <a:rPr lang="zh-CN" altLang="en-US" sz="2600" kern="100" dirty="0">
                <a:latin typeface="Times New Roman" panose="02020603050405020304" pitchFamily="18" charset="0"/>
                <a:ea typeface="华文新魏" panose="02010800040101010101" pitchFamily="2" charset="-122"/>
                <a:cs typeface="Times New Roman" panose="02020603050405020304" pitchFamily="18" charset="0"/>
              </a:rPr>
              <a:t>子</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两端</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同除以Δ</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x</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Δ</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整理</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得到</a:t>
            </a:r>
            <a:endParaRPr lang="en-US"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en-US" altLang="zh-CN" sz="24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en-US" altLang="zh-CN" sz="2400" kern="1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just">
              <a:spcAft>
                <a:spcPts val="0"/>
              </a:spcAft>
            </a:pPr>
            <a:endParaRPr lang="zh-CN" altLang="zh-CN" sz="24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Rectangle 2"/>
          <p:cNvSpPr>
            <a:spLocks noChangeArrowheads="1"/>
          </p:cNvSpPr>
          <p:nvPr/>
        </p:nvSpPr>
        <p:spPr bwMode="auto">
          <a:xfrm>
            <a:off x="2589291" y="148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629885289"/>
              </p:ext>
            </p:extLst>
          </p:nvPr>
        </p:nvGraphicFramePr>
        <p:xfrm>
          <a:off x="2217366" y="1268763"/>
          <a:ext cx="8494176" cy="834610"/>
        </p:xfrm>
        <a:graphic>
          <a:graphicData uri="http://schemas.openxmlformats.org/presentationml/2006/ole">
            <mc:AlternateContent xmlns:mc="http://schemas.openxmlformats.org/markup-compatibility/2006">
              <mc:Choice xmlns:v="urn:schemas-microsoft-com:vml" Requires="v">
                <p:oleObj spid="_x0000_s3536" name="Equation" r:id="rId3" imgW="4013200" imgH="393700" progId="Equation.DSMT4">
                  <p:embed/>
                </p:oleObj>
              </mc:Choice>
              <mc:Fallback>
                <p:oleObj name="Equation" r:id="rId3" imgW="40132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366" y="1268763"/>
                        <a:ext cx="8494176" cy="834610"/>
                      </a:xfrm>
                      <a:prstGeom prst="rect">
                        <a:avLst/>
                      </a:prstGeom>
                      <a:noFill/>
                    </p:spPr>
                  </p:pic>
                </p:oleObj>
              </mc:Fallback>
            </mc:AlternateContent>
          </a:graphicData>
        </a:graphic>
      </p:graphicFrame>
      <p:sp>
        <p:nvSpPr>
          <p:cNvPr id="5" name="Rectangle 5"/>
          <p:cNvSpPr>
            <a:spLocks noChangeArrowheads="1"/>
          </p:cNvSpPr>
          <p:nvPr/>
        </p:nvSpPr>
        <p:spPr bwMode="auto">
          <a:xfrm>
            <a:off x="689787" y="2399431"/>
            <a:ext cx="10021756" cy="83099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取极限得到</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(1)</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482866933"/>
              </p:ext>
            </p:extLst>
          </p:nvPr>
        </p:nvGraphicFramePr>
        <p:xfrm>
          <a:off x="3392842" y="2428375"/>
          <a:ext cx="1710785" cy="841815"/>
        </p:xfrm>
        <a:graphic>
          <a:graphicData uri="http://schemas.openxmlformats.org/presentationml/2006/ole">
            <mc:AlternateContent xmlns:mc="http://schemas.openxmlformats.org/markup-compatibility/2006">
              <mc:Choice xmlns:v="urn:schemas-microsoft-com:vml" Requires="v">
                <p:oleObj spid="_x0000_s3537" name="Equation" r:id="rId5" imgW="799753" imgH="393529" progId="Equation.DSMT4">
                  <p:embed/>
                </p:oleObj>
              </mc:Choice>
              <mc:Fallback>
                <p:oleObj name="Equation" r:id="rId5" imgW="79975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2842" y="2428375"/>
                        <a:ext cx="1710785" cy="841815"/>
                      </a:xfrm>
                      <a:prstGeom prst="rect">
                        <a:avLst/>
                      </a:prstGeom>
                      <a:noFill/>
                    </p:spPr>
                  </p:pic>
                </p:oleObj>
              </mc:Fallback>
            </mc:AlternateContent>
          </a:graphicData>
        </a:graphic>
      </p:graphicFrame>
      <p:sp>
        <p:nvSpPr>
          <p:cNvPr id="7" name="矩形 6"/>
          <p:cNvSpPr/>
          <p:nvPr/>
        </p:nvSpPr>
        <p:spPr>
          <a:xfrm>
            <a:off x="830979" y="4866424"/>
            <a:ext cx="10021757" cy="12926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方程反映</a:t>
            </a:r>
            <a:r>
              <a:rPr lang="zh-CN" altLang="zh-CN" sz="2600" kern="100" dirty="0">
                <a:latin typeface="华文新魏" panose="02010800040101010101" pitchFamily="2" charset="-122"/>
                <a:ea typeface="华文新魏" panose="02010800040101010101" pitchFamily="2" charset="-122"/>
                <a:cs typeface="Times New Roman" panose="02020603050405020304" pitchFamily="18" charset="0"/>
              </a:rPr>
              <a:t>了在流动中，物质不会消失，只是从一处转移到另一</a:t>
            </a:r>
            <a:r>
              <a:rPr lang="zh-CN"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处</a:t>
            </a:r>
            <a:r>
              <a:rPr lang="en-US"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en-US" sz="2600" kern="100" dirty="0" smtClean="0">
                <a:latin typeface="华文新魏" panose="02010800040101010101" pitchFamily="2" charset="-122"/>
                <a:ea typeface="华文新魏" panose="02010800040101010101" pitchFamily="2" charset="-122"/>
                <a:cs typeface="Times New Roman" panose="02020603050405020304" pitchFamily="18" charset="0"/>
              </a:rPr>
              <a:t>物质传输特征</a:t>
            </a:r>
            <a:r>
              <a:rPr lang="en-US"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zh-CN" sz="2600" u="sng" kern="100" dirty="0">
                <a:latin typeface="华文新魏" panose="02010800040101010101" pitchFamily="2" charset="-122"/>
                <a:ea typeface="华文新魏" panose="02010800040101010101" pitchFamily="2" charset="-122"/>
                <a:cs typeface="Times New Roman" panose="02020603050405020304" pitchFamily="18" charset="0"/>
              </a:rPr>
              <a:t>这是水流、人流和车流等共有的</a:t>
            </a:r>
            <a:r>
              <a:rPr lang="zh-CN" altLang="zh-CN" sz="2600" u="sng" kern="100" dirty="0" smtClean="0">
                <a:latin typeface="华文新魏" panose="02010800040101010101" pitchFamily="2" charset="-122"/>
                <a:ea typeface="华文新魏" panose="02010800040101010101" pitchFamily="2" charset="-122"/>
                <a:cs typeface="Times New Roman" panose="02020603050405020304" pitchFamily="18" charset="0"/>
              </a:rPr>
              <a:t>特征</a:t>
            </a:r>
            <a:r>
              <a:rPr lang="en-US" altLang="zh-CN" sz="2600" u="sng" kern="1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en-US" sz="2600" u="sng" kern="100" dirty="0" smtClean="0">
                <a:latin typeface="华文新魏" panose="02010800040101010101" pitchFamily="2" charset="-122"/>
                <a:ea typeface="华文新魏" panose="02010800040101010101" pitchFamily="2" charset="-122"/>
                <a:cs typeface="Times New Roman" panose="02020603050405020304" pitchFamily="18" charset="0"/>
              </a:rPr>
              <a:t>称为流动的守恒方程</a:t>
            </a:r>
            <a:r>
              <a:rPr lang="zh-CN" altLang="zh-CN" sz="2600" kern="100" dirty="0" smtClean="0">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2600"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日期占位符 7"/>
          <p:cNvSpPr>
            <a:spLocks noGrp="1"/>
          </p:cNvSpPr>
          <p:nvPr>
            <p:ph type="dt" sz="half" idx="10"/>
          </p:nvPr>
        </p:nvSpPr>
        <p:spPr/>
        <p:txBody>
          <a:bodyPr/>
          <a:lstStyle/>
          <a:p>
            <a:fld id="{56D3F6E6-7781-4380-92AF-81166F8AD109}" type="datetime1">
              <a:rPr lang="en-US" altLang="zh-CN" smtClean="0"/>
              <a:t>7/30/2020</a:t>
            </a:fld>
            <a:endParaRPr lang="en-US" dirty="0"/>
          </a:p>
        </p:txBody>
      </p:sp>
      <p:sp>
        <p:nvSpPr>
          <p:cNvPr id="9" name="页脚占位符 8"/>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6</a:t>
            </a:fld>
            <a:endParaRPr lang="en-US" dirty="0"/>
          </a:p>
        </p:txBody>
      </p:sp>
      <p:sp>
        <p:nvSpPr>
          <p:cNvPr id="11" name="文本框 10"/>
          <p:cNvSpPr txBox="1"/>
          <p:nvPr/>
        </p:nvSpPr>
        <p:spPr>
          <a:xfrm>
            <a:off x="689786" y="3360262"/>
            <a:ext cx="10021757" cy="126188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q=u</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427544943"/>
              </p:ext>
            </p:extLst>
          </p:nvPr>
        </p:nvGraphicFramePr>
        <p:xfrm>
          <a:off x="3250810" y="3625702"/>
          <a:ext cx="2132303" cy="957871"/>
        </p:xfrm>
        <a:graphic>
          <a:graphicData uri="http://schemas.openxmlformats.org/presentationml/2006/ole">
            <mc:AlternateContent xmlns:mc="http://schemas.openxmlformats.org/markup-compatibility/2006">
              <mc:Choice xmlns:v="urn:schemas-microsoft-com:vml" Requires="v">
                <p:oleObj spid="_x0000_s3538" name="Equation" r:id="rId7" imgW="876240" imgH="393480" progId="Equation.DSMT4">
                  <p:embed/>
                </p:oleObj>
              </mc:Choice>
              <mc:Fallback>
                <p:oleObj name="Equation" r:id="rId7" imgW="876240" imgH="393480" progId="Equation.DSMT4">
                  <p:embed/>
                  <p:pic>
                    <p:nvPicPr>
                      <p:cNvPr id="0" name=""/>
                      <p:cNvPicPr>
                        <a:picLocks noChangeAspect="1" noChangeArrowheads="1"/>
                      </p:cNvPicPr>
                      <p:nvPr/>
                    </p:nvPicPr>
                    <p:blipFill>
                      <a:blip r:embed="rId8"/>
                      <a:srcRect/>
                      <a:stretch>
                        <a:fillRect/>
                      </a:stretch>
                    </p:blipFill>
                    <p:spPr bwMode="auto">
                      <a:xfrm>
                        <a:off x="3250810" y="3625702"/>
                        <a:ext cx="2132303" cy="957871"/>
                      </a:xfrm>
                      <a:prstGeom prst="rect">
                        <a:avLst/>
                      </a:prstGeom>
                      <a:noFill/>
                    </p:spPr>
                  </p:pic>
                </p:oleObj>
              </mc:Fallback>
            </mc:AlternateContent>
          </a:graphicData>
        </a:graphic>
      </p:graphicFrame>
    </p:spTree>
    <p:extLst>
      <p:ext uri="{BB962C8B-B14F-4D97-AF65-F5344CB8AC3E}">
        <p14:creationId xmlns:p14="http://schemas.microsoft.com/office/powerpoint/2010/main" val="217032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19674" y="852619"/>
            <a:ext cx="7128792"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对任意形状的烤盘，可以利用上述函数和烤盘边沿的曲率分布计算热量分布。</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418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7098" y="668299"/>
            <a:ext cx="411553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、烤盘所占空间的计算</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3" name="组合 2"/>
          <p:cNvGrpSpPr/>
          <p:nvPr/>
        </p:nvGrpSpPr>
        <p:grpSpPr>
          <a:xfrm>
            <a:off x="7737585" y="836712"/>
            <a:ext cx="3601392" cy="1526502"/>
            <a:chOff x="1073898" y="1772816"/>
            <a:chExt cx="3601392" cy="1526502"/>
          </a:xfrm>
        </p:grpSpPr>
        <p:sp>
          <p:nvSpPr>
            <p:cNvPr id="4" name="椭圆 3"/>
            <p:cNvSpPr/>
            <p:nvPr/>
          </p:nvSpPr>
          <p:spPr>
            <a:xfrm>
              <a:off x="1074890" y="1787150"/>
              <a:ext cx="3600400" cy="1512168"/>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5" name="矩形 4"/>
            <p:cNvSpPr/>
            <p:nvPr/>
          </p:nvSpPr>
          <p:spPr>
            <a:xfrm>
              <a:off x="1073898" y="1772816"/>
              <a:ext cx="3600400"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788205" y="1408768"/>
            <a:ext cx="5602970" cy="8925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烤</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盘的空间利用率可以用它所占的面积和它的外切矩形的面积的比度量。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TextBox 6"/>
          <p:cNvSpPr txBox="1"/>
          <p:nvPr/>
        </p:nvSpPr>
        <p:spPr>
          <a:xfrm>
            <a:off x="788205" y="2528008"/>
            <a:ext cx="7921872" cy="49244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当烤盘为矩形时，空间利用率为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100%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TextBox 7"/>
          <p:cNvSpPr txBox="1"/>
          <p:nvPr/>
        </p:nvSpPr>
        <p:spPr>
          <a:xfrm>
            <a:off x="788205" y="3396108"/>
            <a:ext cx="7921872" cy="163121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为了简化问题，我们把烤盘方程改写为</a:t>
            </a:r>
            <a:endParaRPr lang="en-US" altLang="zh-CN" sz="2600" dirty="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r>
              <a:rPr lang="en-US" altLang="zh-CN" sz="2400" dirty="0" smtClean="0">
                <a:latin typeface="方正姚体" panose="02010601030101010101" pitchFamily="2" charset="-122"/>
                <a:ea typeface="方正姚体" panose="02010601030101010101" pitchFamily="2" charset="-122"/>
              </a:rPr>
              <a:t>        </a:t>
            </a:r>
            <a:endParaRPr lang="zh-CN" altLang="en-US" sz="2400" dirty="0">
              <a:latin typeface="方正姚体" panose="02010601030101010101" pitchFamily="2" charset="-122"/>
              <a:ea typeface="方正姚体" panose="0201060103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2070775"/>
              </p:ext>
            </p:extLst>
          </p:nvPr>
        </p:nvGraphicFramePr>
        <p:xfrm>
          <a:off x="2351314" y="3884635"/>
          <a:ext cx="2184682" cy="1014317"/>
        </p:xfrm>
        <a:graphic>
          <a:graphicData uri="http://schemas.openxmlformats.org/presentationml/2006/ole">
            <mc:AlternateContent xmlns:mc="http://schemas.openxmlformats.org/markup-compatibility/2006">
              <mc:Choice xmlns:v="urn:schemas-microsoft-com:vml" Requires="v">
                <p:oleObj spid="_x0000_s45298" name="Equation" r:id="rId3" imgW="1066680" imgH="495000" progId="Equation.DSMT4">
                  <p:embed/>
                </p:oleObj>
              </mc:Choice>
              <mc:Fallback>
                <p:oleObj name="Equation" r:id="rId3" imgW="1066680" imgH="495000" progId="Equation.DSMT4">
                  <p:embed/>
                  <p:pic>
                    <p:nvPicPr>
                      <p:cNvPr id="0" name=""/>
                      <p:cNvPicPr/>
                      <p:nvPr/>
                    </p:nvPicPr>
                    <p:blipFill>
                      <a:blip r:embed="rId4"/>
                      <a:stretch>
                        <a:fillRect/>
                      </a:stretch>
                    </p:blipFill>
                    <p:spPr>
                      <a:xfrm>
                        <a:off x="2351314" y="3884635"/>
                        <a:ext cx="2184682" cy="1014317"/>
                      </a:xfrm>
                      <a:prstGeom prst="rect">
                        <a:avLst/>
                      </a:prstGeom>
                    </p:spPr>
                  </p:pic>
                </p:oleObj>
              </mc:Fallback>
            </mc:AlternateContent>
          </a:graphicData>
        </a:graphic>
      </p:graphicFrame>
      <p:sp>
        <p:nvSpPr>
          <p:cNvPr id="10" name="TextBox 9"/>
          <p:cNvSpPr txBox="1"/>
          <p:nvPr/>
        </p:nvSpPr>
        <p:spPr>
          <a:xfrm>
            <a:off x="789197" y="5144896"/>
            <a:ext cx="7920880" cy="8617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它的外切矩形的面积为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方正姚体" panose="02010601030101010101" pitchFamily="2" charset="-122"/>
                <a:ea typeface="方正姚体" panose="02010601030101010101" pitchFamily="2" charset="-122"/>
              </a:rPr>
              <a:t> </a:t>
            </a:r>
            <a:r>
              <a:rPr lang="en-US" altLang="zh-CN" sz="2400" dirty="0" smtClean="0">
                <a:latin typeface="方正姚体" panose="02010601030101010101" pitchFamily="2" charset="-122"/>
                <a:ea typeface="方正姚体" panose="02010601030101010101" pitchFamily="2" charset="-122"/>
              </a:rPr>
              <a:t>                                               </a:t>
            </a:r>
            <a:endParaRPr lang="zh-CN" altLang="en-US" sz="2400" dirty="0">
              <a:latin typeface="方正姚体" panose="02010601030101010101" pitchFamily="2" charset="-122"/>
              <a:ea typeface="方正姚体" panose="02010601030101010101"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16477749"/>
              </p:ext>
            </p:extLst>
          </p:nvPr>
        </p:nvGraphicFramePr>
        <p:xfrm>
          <a:off x="4472327" y="5109080"/>
          <a:ext cx="984684" cy="902627"/>
        </p:xfrm>
        <a:graphic>
          <a:graphicData uri="http://schemas.openxmlformats.org/presentationml/2006/ole">
            <mc:AlternateContent xmlns:mc="http://schemas.openxmlformats.org/markup-compatibility/2006">
              <mc:Choice xmlns:v="urn:schemas-microsoft-com:vml" Requires="v">
                <p:oleObj spid="_x0000_s45299" name="Equation" r:id="rId5" imgW="457200" imgH="419040" progId="Equation.DSMT4">
                  <p:embed/>
                </p:oleObj>
              </mc:Choice>
              <mc:Fallback>
                <p:oleObj name="Equation" r:id="rId5" imgW="457200" imgH="419040" progId="Equation.DSMT4">
                  <p:embed/>
                  <p:pic>
                    <p:nvPicPr>
                      <p:cNvPr id="0" name=""/>
                      <p:cNvPicPr/>
                      <p:nvPr/>
                    </p:nvPicPr>
                    <p:blipFill>
                      <a:blip r:embed="rId6"/>
                      <a:stretch>
                        <a:fillRect/>
                      </a:stretch>
                    </p:blipFill>
                    <p:spPr>
                      <a:xfrm>
                        <a:off x="4472327" y="5109080"/>
                        <a:ext cx="984684" cy="902627"/>
                      </a:xfrm>
                      <a:prstGeom prst="rect">
                        <a:avLst/>
                      </a:prstGeom>
                    </p:spPr>
                  </p:pic>
                </p:oleObj>
              </mc:Fallback>
            </mc:AlternateContent>
          </a:graphicData>
        </a:graphic>
      </p:graphicFrame>
    </p:spTree>
    <p:extLst>
      <p:ext uri="{BB962C8B-B14F-4D97-AF65-F5344CB8AC3E}">
        <p14:creationId xmlns:p14="http://schemas.microsoft.com/office/powerpoint/2010/main" val="21454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7704856"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因此，烤箱空间利用率指标为选择参数</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和</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q</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使得烤盘所占面积</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尽可能大。</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827584" y="1649605"/>
            <a:ext cx="7704856" cy="28931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面积与</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q</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无关。</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77242614"/>
              </p:ext>
            </p:extLst>
          </p:nvPr>
        </p:nvGraphicFramePr>
        <p:xfrm>
          <a:off x="1975756" y="2012346"/>
          <a:ext cx="4731929" cy="935052"/>
        </p:xfrm>
        <a:graphic>
          <a:graphicData uri="http://schemas.openxmlformats.org/presentationml/2006/ole">
            <mc:AlternateContent xmlns:mc="http://schemas.openxmlformats.org/markup-compatibility/2006">
              <mc:Choice xmlns:v="urn:schemas-microsoft-com:vml" Requires="v">
                <p:oleObj spid="_x0000_s46442" name="Equation" r:id="rId3" imgW="2120760" imgH="419040" progId="Equation.DSMT4">
                  <p:embed/>
                </p:oleObj>
              </mc:Choice>
              <mc:Fallback>
                <p:oleObj name="Equation" r:id="rId3" imgW="2120760" imgH="419040" progId="Equation.DSMT4">
                  <p:embed/>
                  <p:pic>
                    <p:nvPicPr>
                      <p:cNvPr id="0" name=""/>
                      <p:cNvPicPr/>
                      <p:nvPr/>
                    </p:nvPicPr>
                    <p:blipFill>
                      <a:blip r:embed="rId4"/>
                      <a:stretch>
                        <a:fillRect/>
                      </a:stretch>
                    </p:blipFill>
                    <p:spPr>
                      <a:xfrm>
                        <a:off x="1975756" y="2012346"/>
                        <a:ext cx="4731929" cy="93505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5052705"/>
              </p:ext>
            </p:extLst>
          </p:nvPr>
        </p:nvGraphicFramePr>
        <p:xfrm>
          <a:off x="2043555" y="2919749"/>
          <a:ext cx="3190084" cy="902246"/>
        </p:xfrm>
        <a:graphic>
          <a:graphicData uri="http://schemas.openxmlformats.org/presentationml/2006/ole">
            <mc:AlternateContent xmlns:mc="http://schemas.openxmlformats.org/markup-compatibility/2006">
              <mc:Choice xmlns:v="urn:schemas-microsoft-com:vml" Requires="v">
                <p:oleObj spid="_x0000_s46443" name="Equation" r:id="rId5" imgW="1257120" imgH="355320" progId="Equation.DSMT4">
                  <p:embed/>
                </p:oleObj>
              </mc:Choice>
              <mc:Fallback>
                <p:oleObj name="Equation" r:id="rId5" imgW="1257120" imgH="355320" progId="Equation.DSMT4">
                  <p:embed/>
                  <p:pic>
                    <p:nvPicPr>
                      <p:cNvPr id="0" name=""/>
                      <p:cNvPicPr/>
                      <p:nvPr/>
                    </p:nvPicPr>
                    <p:blipFill>
                      <a:blip r:embed="rId6"/>
                      <a:stretch>
                        <a:fillRect/>
                      </a:stretch>
                    </p:blipFill>
                    <p:spPr>
                      <a:xfrm>
                        <a:off x="2043555" y="2919749"/>
                        <a:ext cx="3190084" cy="902246"/>
                      </a:xfrm>
                      <a:prstGeom prst="rect">
                        <a:avLst/>
                      </a:prstGeom>
                    </p:spPr>
                  </p:pic>
                </p:oleObj>
              </mc:Fallback>
            </mc:AlternateContent>
          </a:graphicData>
        </a:graphic>
      </p:graphicFrame>
      <p:sp>
        <p:nvSpPr>
          <p:cNvPr id="6" name="TextBox 5"/>
          <p:cNvSpPr txBox="1"/>
          <p:nvPr/>
        </p:nvSpPr>
        <p:spPr>
          <a:xfrm>
            <a:off x="827584" y="4795489"/>
            <a:ext cx="7704856" cy="141577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烤箱利用率目标函数为</a:t>
            </a:r>
            <a:endParaRPr lang="en-US" altLang="zh-CN" sz="2600" dirty="0" smtClean="0">
              <a:latin typeface="华文新魏" panose="02010800040101010101" pitchFamily="2" charset="-122"/>
              <a:ea typeface="华文新魏" panose="0201080004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dirty="0"/>
          </a:p>
          <a:p>
            <a:r>
              <a:rPr lang="en-US" altLang="zh-CN" dirty="0" smtClean="0"/>
              <a:t>        </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454222718"/>
              </p:ext>
            </p:extLst>
          </p:nvPr>
        </p:nvGraphicFramePr>
        <p:xfrm>
          <a:off x="2571750" y="5169021"/>
          <a:ext cx="3185886" cy="843006"/>
        </p:xfrm>
        <a:graphic>
          <a:graphicData uri="http://schemas.openxmlformats.org/presentationml/2006/ole">
            <mc:AlternateContent xmlns:mc="http://schemas.openxmlformats.org/markup-compatibility/2006">
              <mc:Choice xmlns:v="urn:schemas-microsoft-com:vml" Requires="v">
                <p:oleObj spid="_x0000_s46444" name="Equation" r:id="rId7" imgW="1295280" imgH="342720" progId="Equation.DSMT4">
                  <p:embed/>
                </p:oleObj>
              </mc:Choice>
              <mc:Fallback>
                <p:oleObj name="Equation" r:id="rId7" imgW="1295280" imgH="342720" progId="Equation.DSMT4">
                  <p:embed/>
                  <p:pic>
                    <p:nvPicPr>
                      <p:cNvPr id="0" name=""/>
                      <p:cNvPicPr>
                        <a:picLocks noChangeAspect="1" noChangeArrowheads="1"/>
                      </p:cNvPicPr>
                      <p:nvPr/>
                    </p:nvPicPr>
                    <p:blipFill>
                      <a:blip r:embed="rId8"/>
                      <a:srcRect/>
                      <a:stretch>
                        <a:fillRect/>
                      </a:stretch>
                    </p:blipFill>
                    <p:spPr bwMode="auto">
                      <a:xfrm>
                        <a:off x="2571750" y="5169021"/>
                        <a:ext cx="3185886" cy="84300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45725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83395"/>
            <a:ext cx="7272808" cy="442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1"/>
          <p:cNvSpPr txBox="1"/>
          <p:nvPr/>
        </p:nvSpPr>
        <p:spPr>
          <a:xfrm>
            <a:off x="2915816" y="5229199"/>
            <a:ext cx="4176464" cy="461665"/>
          </a:xfrm>
          <a:prstGeom prst="rect">
            <a:avLst/>
          </a:prstGeom>
          <a:noFill/>
        </p:spPr>
        <p:txBody>
          <a:bodyPr wrap="square" rtlCol="0">
            <a:spAutoFit/>
          </a:bodyPr>
          <a:lstStyle/>
          <a:p>
            <a:r>
              <a:rPr lang="zh-CN" altLang="en-US" sz="2400" dirty="0" smtClean="0">
                <a:latin typeface="Times New Roman" panose="02020603050405020304" pitchFamily="18" charset="0"/>
                <a:ea typeface="方正姚体" panose="02010601030101010101" pitchFamily="2" charset="-122"/>
                <a:cs typeface="Times New Roman" panose="02020603050405020304" pitchFamily="18" charset="0"/>
              </a:rPr>
              <a:t>面积</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rPr>
              <a:t>S</a:t>
            </a:r>
            <a:r>
              <a:rPr lang="zh-CN" altLang="en-US" sz="2400" dirty="0" smtClean="0">
                <a:latin typeface="Times New Roman" panose="02020603050405020304" pitchFamily="18" charset="0"/>
                <a:ea typeface="方正姚体" panose="02010601030101010101" pitchFamily="2" charset="-122"/>
                <a:cs typeface="Times New Roman" panose="02020603050405020304" pitchFamily="18" charset="0"/>
              </a:rPr>
              <a:t>和参数</a:t>
            </a:r>
            <a:r>
              <a:rPr lang="zh-CN" altLang="en-US"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的关系图</a:t>
            </a:r>
            <a:endParaRPr lang="zh-CN" altLang="en-US" sz="2400" dirty="0">
              <a:latin typeface="Times New Roman" panose="02020603050405020304" pitchFamily="18" charset="0"/>
              <a:ea typeface="方正姚体" panose="02010601030101010101" pitchFamily="2" charset="-122"/>
              <a:cs typeface="Times New Roman" panose="02020603050405020304" pitchFamily="18" charset="0"/>
            </a:endParaRPr>
          </a:p>
        </p:txBody>
      </p:sp>
    </p:spTree>
    <p:extLst>
      <p:ext uri="{BB962C8B-B14F-4D97-AF65-F5344CB8AC3E}">
        <p14:creationId xmlns:p14="http://schemas.microsoft.com/office/powerpoint/2010/main" val="2626757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92696"/>
            <a:ext cx="7200800"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、烤</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盘</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周围的热量均匀性度量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971600" y="1412776"/>
            <a:ext cx="7200800"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通过对不同半径的烤盘的热流量计算，我们得到了烤盘边沿的热流量与半径</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的关系式。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TextBox 3"/>
          <p:cNvSpPr txBox="1"/>
          <p:nvPr/>
        </p:nvSpPr>
        <p:spPr>
          <a:xfrm>
            <a:off x="971600" y="2492896"/>
            <a:ext cx="7200800"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而曲率</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是曲率半径</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的倒数，我们可以写出烤盘边沿热流量与曲率半径的函数关系</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T=T(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TextBox 4"/>
          <p:cNvSpPr txBox="1"/>
          <p:nvPr/>
        </p:nvSpPr>
        <p:spPr>
          <a:xfrm>
            <a:off x="971600" y="3933056"/>
            <a:ext cx="7200800"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对隐函数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计算曲率。</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nvPr>
        </p:nvGraphicFramePr>
        <p:xfrm>
          <a:off x="3059832" y="4188454"/>
          <a:ext cx="2279650" cy="1058863"/>
        </p:xfrm>
        <a:graphic>
          <a:graphicData uri="http://schemas.openxmlformats.org/presentationml/2006/ole">
            <mc:AlternateContent xmlns:mc="http://schemas.openxmlformats.org/markup-compatibility/2006">
              <mc:Choice xmlns:v="urn:schemas-microsoft-com:vml" Requires="v">
                <p:oleObj spid="_x0000_s47226" name="Equation" r:id="rId3" imgW="1066680" imgH="495000" progId="Equation.DSMT4">
                  <p:embed/>
                </p:oleObj>
              </mc:Choice>
              <mc:Fallback>
                <p:oleObj name="Equation" r:id="rId3" imgW="106668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188454"/>
                        <a:ext cx="227965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4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2267743" y="692696"/>
          <a:ext cx="2880320" cy="1080120"/>
        </p:xfrm>
        <a:graphic>
          <a:graphicData uri="http://schemas.openxmlformats.org/presentationml/2006/ole">
            <mc:AlternateContent xmlns:mc="http://schemas.openxmlformats.org/markup-compatibility/2006">
              <mc:Choice xmlns:v="urn:schemas-microsoft-com:vml" Requires="v">
                <p:oleObj spid="_x0000_s48487" name="Equation" r:id="rId3" imgW="1320480" imgH="495000" progId="Equation.DSMT4">
                  <p:embed/>
                </p:oleObj>
              </mc:Choice>
              <mc:Fallback>
                <p:oleObj name="Equation" r:id="rId3" imgW="1320480" imgH="495000" progId="Equation.DSMT4">
                  <p:embed/>
                  <p:pic>
                    <p:nvPicPr>
                      <p:cNvPr id="0" name=""/>
                      <p:cNvPicPr/>
                      <p:nvPr/>
                    </p:nvPicPr>
                    <p:blipFill>
                      <a:blip r:embed="rId4"/>
                      <a:stretch>
                        <a:fillRect/>
                      </a:stretch>
                    </p:blipFill>
                    <p:spPr>
                      <a:xfrm>
                        <a:off x="2267743" y="692696"/>
                        <a:ext cx="2880320" cy="1080120"/>
                      </a:xfrm>
                      <a:prstGeom prst="rect">
                        <a:avLst/>
                      </a:prstGeom>
                    </p:spPr>
                  </p:pic>
                </p:oleObj>
              </mc:Fallback>
            </mc:AlternateContent>
          </a:graphicData>
        </a:graphic>
      </p:graphicFrame>
      <p:graphicFrame>
        <p:nvGraphicFramePr>
          <p:cNvPr id="3" name="对象 2"/>
          <p:cNvGraphicFramePr>
            <a:graphicFrameLocks noChangeAspect="1"/>
          </p:cNvGraphicFramePr>
          <p:nvPr>
            <p:extLst/>
          </p:nvPr>
        </p:nvGraphicFramePr>
        <p:xfrm>
          <a:off x="1907704" y="1844824"/>
          <a:ext cx="5181600" cy="1081087"/>
        </p:xfrm>
        <a:graphic>
          <a:graphicData uri="http://schemas.openxmlformats.org/presentationml/2006/ole">
            <mc:AlternateContent xmlns:mc="http://schemas.openxmlformats.org/markup-compatibility/2006">
              <mc:Choice xmlns:v="urn:schemas-microsoft-com:vml" Requires="v">
                <p:oleObj spid="_x0000_s48488" name="Equation" r:id="rId5" imgW="2374560" imgH="495000" progId="Equation.DSMT4">
                  <p:embed/>
                </p:oleObj>
              </mc:Choice>
              <mc:Fallback>
                <p:oleObj name="Equation" r:id="rId5" imgW="2374560" imgH="495000" progId="Equation.DSMT4">
                  <p:embed/>
                  <p:pic>
                    <p:nvPicPr>
                      <p:cNvPr id="0" name=""/>
                      <p:cNvPicPr>
                        <a:picLocks noChangeAspect="1" noChangeArrowheads="1"/>
                      </p:cNvPicPr>
                      <p:nvPr/>
                    </p:nvPicPr>
                    <p:blipFill>
                      <a:blip r:embed="rId6"/>
                      <a:srcRect/>
                      <a:stretch>
                        <a:fillRect/>
                      </a:stretch>
                    </p:blipFill>
                    <p:spPr bwMode="auto">
                      <a:xfrm>
                        <a:off x="1907704" y="1844824"/>
                        <a:ext cx="51816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7"/>
          <p:cNvSpPr txBox="1"/>
          <p:nvPr/>
        </p:nvSpPr>
        <p:spPr>
          <a:xfrm>
            <a:off x="611560" y="3212976"/>
            <a:ext cx="2664296"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代入曲率公式得到</a:t>
            </a:r>
            <a:endParaRPr lang="zh-CN" altLang="en-US" sz="2400" dirty="0">
              <a:latin typeface="方正姚体" panose="02010601030101010101" pitchFamily="2" charset="-122"/>
              <a:ea typeface="方正姚体" panose="02010601030101010101" pitchFamily="2" charset="-122"/>
            </a:endParaRPr>
          </a:p>
        </p:txBody>
      </p:sp>
      <p:graphicFrame>
        <p:nvGraphicFramePr>
          <p:cNvPr id="5" name="对象 4"/>
          <p:cNvGraphicFramePr>
            <a:graphicFrameLocks noChangeAspect="1"/>
          </p:cNvGraphicFramePr>
          <p:nvPr>
            <p:extLst/>
          </p:nvPr>
        </p:nvGraphicFramePr>
        <p:xfrm>
          <a:off x="1187624" y="3861048"/>
          <a:ext cx="4466184" cy="2088086"/>
        </p:xfrm>
        <a:graphic>
          <a:graphicData uri="http://schemas.openxmlformats.org/presentationml/2006/ole">
            <mc:AlternateContent xmlns:mc="http://schemas.openxmlformats.org/markup-compatibility/2006">
              <mc:Choice xmlns:v="urn:schemas-microsoft-com:vml" Requires="v">
                <p:oleObj spid="_x0000_s48489" name="Equation" r:id="rId7" imgW="1955520" imgH="914400" progId="Equation.DSMT4">
                  <p:embed/>
                </p:oleObj>
              </mc:Choice>
              <mc:Fallback>
                <p:oleObj name="Equation" r:id="rId7" imgW="1955520" imgH="914400" progId="Equation.DSMT4">
                  <p:embed/>
                  <p:pic>
                    <p:nvPicPr>
                      <p:cNvPr id="0" name=""/>
                      <p:cNvPicPr/>
                      <p:nvPr/>
                    </p:nvPicPr>
                    <p:blipFill>
                      <a:blip r:embed="rId8"/>
                      <a:stretch>
                        <a:fillRect/>
                      </a:stretch>
                    </p:blipFill>
                    <p:spPr>
                      <a:xfrm>
                        <a:off x="1187624" y="3861048"/>
                        <a:ext cx="4466184" cy="2088086"/>
                      </a:xfrm>
                      <a:prstGeom prst="rect">
                        <a:avLst/>
                      </a:prstGeom>
                    </p:spPr>
                  </p:pic>
                </p:oleObj>
              </mc:Fallback>
            </mc:AlternateContent>
          </a:graphicData>
        </a:graphic>
      </p:graphicFrame>
      <p:sp>
        <p:nvSpPr>
          <p:cNvPr id="6" name="TextBox 9"/>
          <p:cNvSpPr txBox="1"/>
          <p:nvPr/>
        </p:nvSpPr>
        <p:spPr>
          <a:xfrm>
            <a:off x="6084168" y="4348554"/>
            <a:ext cx="2664296"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对称形式，但过于复杂</a:t>
            </a:r>
            <a:endParaRPr lang="zh-CN" altLang="en-US" sz="24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687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836712"/>
            <a:ext cx="2448272"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曲率公式的简化</a:t>
            </a:r>
            <a:endParaRPr lang="zh-CN" altLang="en-US" sz="2400" dirty="0">
              <a:latin typeface="方正姚体" panose="02010601030101010101" pitchFamily="2" charset="-122"/>
              <a:ea typeface="方正姚体" panose="02010601030101010101" pitchFamily="2" charset="-122"/>
            </a:endParaRPr>
          </a:p>
        </p:txBody>
      </p:sp>
      <p:sp>
        <p:nvSpPr>
          <p:cNvPr id="3" name="TextBox 2"/>
          <p:cNvSpPr txBox="1"/>
          <p:nvPr/>
        </p:nvSpPr>
        <p:spPr>
          <a:xfrm>
            <a:off x="1115616" y="1628800"/>
            <a:ext cx="734481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引入变换</a:t>
            </a:r>
            <a:endParaRPr lang="en-US" altLang="zh-CN" sz="2400" dirty="0" smtClean="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r>
              <a:rPr lang="en-US" altLang="zh-CN" sz="2400" dirty="0">
                <a:latin typeface="方正姚体" panose="02010601030101010101" pitchFamily="2" charset="-122"/>
                <a:ea typeface="方正姚体" panose="02010601030101010101" pitchFamily="2" charset="-122"/>
              </a:rPr>
              <a:t> </a:t>
            </a:r>
            <a:r>
              <a:rPr lang="en-US" altLang="zh-CN" sz="2400" dirty="0" smtClean="0">
                <a:latin typeface="方正姚体" panose="02010601030101010101" pitchFamily="2" charset="-122"/>
                <a:ea typeface="方正姚体" panose="02010601030101010101" pitchFamily="2" charset="-122"/>
              </a:rPr>
              <a:t>                    </a:t>
            </a:r>
            <a:endParaRPr lang="zh-CN" altLang="en-US" sz="2400" dirty="0">
              <a:latin typeface="方正姚体" panose="02010601030101010101" pitchFamily="2" charset="-122"/>
              <a:ea typeface="方正姚体" panose="02010601030101010101" pitchFamily="2" charset="-122"/>
            </a:endParaRPr>
          </a:p>
        </p:txBody>
      </p:sp>
      <p:graphicFrame>
        <p:nvGraphicFramePr>
          <p:cNvPr id="4" name="对象 3"/>
          <p:cNvGraphicFramePr>
            <a:graphicFrameLocks noChangeAspect="1"/>
          </p:cNvGraphicFramePr>
          <p:nvPr>
            <p:extLst/>
          </p:nvPr>
        </p:nvGraphicFramePr>
        <p:xfrm>
          <a:off x="2687588" y="1929997"/>
          <a:ext cx="2030896" cy="529799"/>
        </p:xfrm>
        <a:graphic>
          <a:graphicData uri="http://schemas.openxmlformats.org/presentationml/2006/ole">
            <mc:AlternateContent xmlns:mc="http://schemas.openxmlformats.org/markup-compatibility/2006">
              <mc:Choice xmlns:v="urn:schemas-microsoft-com:vml" Requires="v">
                <p:oleObj spid="_x0000_s4951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2687588" y="1929997"/>
                        <a:ext cx="2030896" cy="529799"/>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76056" y="1772816"/>
          <a:ext cx="2173332" cy="996110"/>
        </p:xfrm>
        <a:graphic>
          <a:graphicData uri="http://schemas.openxmlformats.org/presentationml/2006/ole">
            <mc:AlternateContent xmlns:mc="http://schemas.openxmlformats.org/markup-compatibility/2006">
              <mc:Choice xmlns:v="urn:schemas-microsoft-com:vml" Requires="v">
                <p:oleObj spid="_x0000_s49512" name="Equation" r:id="rId5" imgW="914400" imgH="419040" progId="Equation.DSMT4">
                  <p:embed/>
                </p:oleObj>
              </mc:Choice>
              <mc:Fallback>
                <p:oleObj name="Equation" r:id="rId5" imgW="914400" imgH="419040" progId="Equation.DSMT4">
                  <p:embed/>
                  <p:pic>
                    <p:nvPicPr>
                      <p:cNvPr id="0" name=""/>
                      <p:cNvPicPr/>
                      <p:nvPr/>
                    </p:nvPicPr>
                    <p:blipFill>
                      <a:blip r:embed="rId6"/>
                      <a:stretch>
                        <a:fillRect/>
                      </a:stretch>
                    </p:blipFill>
                    <p:spPr>
                      <a:xfrm>
                        <a:off x="5076056" y="1772816"/>
                        <a:ext cx="2173332" cy="996110"/>
                      </a:xfrm>
                      <a:prstGeom prst="rect">
                        <a:avLst/>
                      </a:prstGeom>
                    </p:spPr>
                  </p:pic>
                </p:oleObj>
              </mc:Fallback>
            </mc:AlternateContent>
          </a:graphicData>
        </a:graphic>
      </p:graphicFrame>
      <p:sp>
        <p:nvSpPr>
          <p:cNvPr id="6" name="TextBox 5"/>
          <p:cNvSpPr txBox="1"/>
          <p:nvPr/>
        </p:nvSpPr>
        <p:spPr>
          <a:xfrm>
            <a:off x="1115616" y="3140968"/>
            <a:ext cx="7344816"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曲率公式转化为</a:t>
            </a:r>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r>
              <a:rPr lang="en-US" altLang="zh-CN" sz="2400" dirty="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rPr>
              <a:t>                                         0</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t2</a:t>
            </a:r>
            <a:endParaRPr lang="zh-CN" altLang="en-US" sz="2400" dirty="0">
              <a:latin typeface="方正姚体" panose="02010601030101010101" pitchFamily="2" charset="-122"/>
              <a:ea typeface="方正姚体" panose="02010601030101010101" pitchFamily="2" charset="-122"/>
            </a:endParaRPr>
          </a:p>
        </p:txBody>
      </p:sp>
      <p:graphicFrame>
        <p:nvGraphicFramePr>
          <p:cNvPr id="7" name="对象 6"/>
          <p:cNvGraphicFramePr>
            <a:graphicFrameLocks noChangeAspect="1"/>
          </p:cNvGraphicFramePr>
          <p:nvPr>
            <p:extLst/>
          </p:nvPr>
        </p:nvGraphicFramePr>
        <p:xfrm>
          <a:off x="1547664" y="3741132"/>
          <a:ext cx="6179025" cy="1133271"/>
        </p:xfrm>
        <a:graphic>
          <a:graphicData uri="http://schemas.openxmlformats.org/presentationml/2006/ole">
            <mc:AlternateContent xmlns:mc="http://schemas.openxmlformats.org/markup-compatibility/2006">
              <mc:Choice xmlns:v="urn:schemas-microsoft-com:vml" Requires="v">
                <p:oleObj spid="_x0000_s49513" name="Equation" r:id="rId7" imgW="2908080" imgH="533160" progId="Equation.DSMT4">
                  <p:embed/>
                </p:oleObj>
              </mc:Choice>
              <mc:Fallback>
                <p:oleObj name="Equation" r:id="rId7" imgW="2908080" imgH="533160" progId="Equation.DSMT4">
                  <p:embed/>
                  <p:pic>
                    <p:nvPicPr>
                      <p:cNvPr id="0" name=""/>
                      <p:cNvPicPr/>
                      <p:nvPr/>
                    </p:nvPicPr>
                    <p:blipFill>
                      <a:blip r:embed="rId8"/>
                      <a:stretch>
                        <a:fillRect/>
                      </a:stretch>
                    </p:blipFill>
                    <p:spPr>
                      <a:xfrm>
                        <a:off x="1547664" y="3741132"/>
                        <a:ext cx="6179025" cy="1133271"/>
                      </a:xfrm>
                      <a:prstGeom prst="rect">
                        <a:avLst/>
                      </a:prstGeom>
                    </p:spPr>
                  </p:pic>
                </p:oleObj>
              </mc:Fallback>
            </mc:AlternateContent>
          </a:graphicData>
        </a:graphic>
      </p:graphicFrame>
    </p:spTree>
    <p:extLst>
      <p:ext uri="{BB962C8B-B14F-4D97-AF65-F5344CB8AC3E}">
        <p14:creationId xmlns:p14="http://schemas.microsoft.com/office/powerpoint/2010/main" val="29330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836712"/>
            <a:ext cx="4392488"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smtClean="0">
                <a:latin typeface="方正姚体" panose="02010601030101010101" pitchFamily="2" charset="-122"/>
                <a:ea typeface="方正姚体" panose="02010601030101010101" pitchFamily="2" charset="-122"/>
              </a:rPr>
              <a:t>5</a:t>
            </a:r>
            <a:r>
              <a:rPr lang="zh-CN" altLang="en-US" sz="2400" dirty="0" smtClean="0">
                <a:latin typeface="方正姚体" panose="02010601030101010101" pitchFamily="2" charset="-122"/>
                <a:ea typeface="方正姚体" panose="02010601030101010101" pitchFamily="2" charset="-122"/>
              </a:rPr>
              <a:t>、温度的不均匀程度的度量</a:t>
            </a:r>
            <a:endParaRPr lang="zh-CN" altLang="en-US" sz="2400" dirty="0">
              <a:latin typeface="方正姚体" panose="02010601030101010101" pitchFamily="2" charset="-122"/>
              <a:ea typeface="方正姚体" panose="02010601030101010101" pitchFamily="2" charset="-122"/>
            </a:endParaRPr>
          </a:p>
        </p:txBody>
      </p:sp>
      <p:sp>
        <p:nvSpPr>
          <p:cNvPr id="3" name="TextBox 2"/>
          <p:cNvSpPr txBox="1"/>
          <p:nvPr/>
        </p:nvSpPr>
        <p:spPr>
          <a:xfrm>
            <a:off x="1043608" y="1628800"/>
            <a:ext cx="7560840"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Times New Roman" panose="02020603050405020304" pitchFamily="18" charset="0"/>
                <a:ea typeface="方正姚体" panose="02010601030101010101" pitchFamily="2" charset="-122"/>
                <a:cs typeface="Times New Roman" panose="02020603050405020304" pitchFamily="18" charset="0"/>
              </a:rPr>
              <a:t>利用烤盘边沿的热流密度函数</a:t>
            </a:r>
            <a:endPar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endParaRPr>
          </a:p>
          <a:p>
            <a:r>
              <a:rPr lang="en-US" altLang="zh-CN" sz="2400" dirty="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rPr>
              <a:t>                          T=T(</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)=T(</a:t>
            </a:r>
            <a:r>
              <a:rPr lang="en-US" altLang="zh-CN" sz="2400" dirty="0" err="1" smtClean="0">
                <a:latin typeface="Times New Roman" panose="02020603050405020304" pitchFamily="18" charset="0"/>
                <a:ea typeface="方正姚体" panose="02010601030101010101" pitchFamily="2" charset="-122"/>
                <a:cs typeface="Times New Roman" panose="02020603050405020304" pitchFamily="18" charset="0"/>
                <a:sym typeface="Symbol"/>
              </a:rPr>
              <a:t>t,,q</a:t>
            </a:r>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a:t>
            </a:r>
          </a:p>
          <a:p>
            <a:r>
              <a:rPr lang="zh-CN" altLang="en-US"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引入方差刻画热流的不均匀性：</a:t>
            </a:r>
            <a:endPar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endParaRPr>
          </a:p>
          <a:p>
            <a:endParaRPr lang="en-US" altLang="zh-CN" sz="2400" dirty="0">
              <a:latin typeface="Times New Roman" panose="02020603050405020304" pitchFamily="18" charset="0"/>
              <a:ea typeface="方正姚体" panose="02010601030101010101" pitchFamily="2" charset="-122"/>
              <a:cs typeface="Times New Roman" panose="02020603050405020304" pitchFamily="18" charset="0"/>
              <a:sym typeface="Symbol"/>
            </a:endParaRPr>
          </a:p>
          <a:p>
            <a:r>
              <a:rPr lang="en-US" altLang="zh-CN" sz="2400" dirty="0" smtClean="0">
                <a:latin typeface="Times New Roman" panose="02020603050405020304" pitchFamily="18" charset="0"/>
                <a:ea typeface="方正姚体" panose="02010601030101010101" pitchFamily="2" charset="-122"/>
                <a:cs typeface="Times New Roman" panose="02020603050405020304" pitchFamily="18" charset="0"/>
                <a:sym typeface="Symbol"/>
              </a:rPr>
              <a:t>                    </a:t>
            </a:r>
            <a:endParaRPr lang="zh-CN" altLang="en-US" sz="2400" dirty="0">
              <a:latin typeface="Times New Roman" panose="02020603050405020304" pitchFamily="18" charset="0"/>
              <a:ea typeface="方正姚体" panose="0201060103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nvPr>
        </p:nvGraphicFramePr>
        <p:xfrm>
          <a:off x="2615670" y="2780928"/>
          <a:ext cx="4229394" cy="786864"/>
        </p:xfrm>
        <a:graphic>
          <a:graphicData uri="http://schemas.openxmlformats.org/presentationml/2006/ole">
            <mc:AlternateContent xmlns:mc="http://schemas.openxmlformats.org/markup-compatibility/2006">
              <mc:Choice xmlns:v="urn:schemas-microsoft-com:vml" Requires="v">
                <p:oleObj spid="_x0000_s50416" name="Equation" r:id="rId3" imgW="2184120" imgH="406080" progId="Equation.DSMT4">
                  <p:embed/>
                </p:oleObj>
              </mc:Choice>
              <mc:Fallback>
                <p:oleObj name="Equation" r:id="rId3" imgW="2184120" imgH="406080" progId="Equation.DSMT4">
                  <p:embed/>
                  <p:pic>
                    <p:nvPicPr>
                      <p:cNvPr id="0" name=""/>
                      <p:cNvPicPr/>
                      <p:nvPr/>
                    </p:nvPicPr>
                    <p:blipFill>
                      <a:blip r:embed="rId4"/>
                      <a:stretch>
                        <a:fillRect/>
                      </a:stretch>
                    </p:blipFill>
                    <p:spPr>
                      <a:xfrm>
                        <a:off x="2615670" y="2780928"/>
                        <a:ext cx="4229394" cy="786864"/>
                      </a:xfrm>
                      <a:prstGeom prst="rect">
                        <a:avLst/>
                      </a:prstGeom>
                    </p:spPr>
                  </p:pic>
                </p:oleObj>
              </mc:Fallback>
            </mc:AlternateContent>
          </a:graphicData>
        </a:graphic>
      </p:graphicFrame>
      <p:sp>
        <p:nvSpPr>
          <p:cNvPr id="5" name="TextBox 4"/>
          <p:cNvSpPr txBox="1"/>
          <p:nvPr/>
        </p:nvSpPr>
        <p:spPr>
          <a:xfrm>
            <a:off x="1043608" y="4005064"/>
            <a:ext cx="7560840"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方正姚体" panose="02010601030101010101" pitchFamily="2" charset="-122"/>
                <a:ea typeface="方正姚体" panose="02010601030101010101" pitchFamily="2" charset="-122"/>
              </a:rPr>
              <a:t>得到第二个目标</a:t>
            </a:r>
            <a:endParaRPr lang="en-US" altLang="zh-CN" sz="2400" dirty="0" smtClean="0">
              <a:latin typeface="方正姚体" panose="02010601030101010101" pitchFamily="2" charset="-122"/>
              <a:ea typeface="方正姚体" panose="02010601030101010101" pitchFamily="2" charset="-122"/>
            </a:endParaRPr>
          </a:p>
          <a:p>
            <a:endParaRPr lang="en-US" altLang="zh-CN" sz="2400" dirty="0" smtClean="0">
              <a:latin typeface="方正姚体" panose="02010601030101010101" pitchFamily="2" charset="-122"/>
              <a:ea typeface="方正姚体" panose="02010601030101010101" pitchFamily="2" charset="-122"/>
            </a:endParaRPr>
          </a:p>
          <a:p>
            <a:endParaRPr lang="en-US" altLang="zh-CN" sz="2400" dirty="0">
              <a:latin typeface="方正姚体" panose="02010601030101010101" pitchFamily="2" charset="-122"/>
              <a:ea typeface="方正姚体" panose="02010601030101010101" pitchFamily="2" charset="-122"/>
            </a:endParaRPr>
          </a:p>
          <a:p>
            <a:r>
              <a:rPr lang="en-US" altLang="zh-CN" sz="2400" dirty="0" smtClean="0">
                <a:latin typeface="方正姚体" panose="02010601030101010101" pitchFamily="2" charset="-122"/>
                <a:ea typeface="方正姚体" panose="02010601030101010101" pitchFamily="2" charset="-122"/>
              </a:rPr>
              <a:t>                     </a:t>
            </a:r>
            <a:endParaRPr lang="zh-CN" altLang="en-US" sz="2400" dirty="0">
              <a:latin typeface="方正姚体" panose="02010601030101010101" pitchFamily="2" charset="-122"/>
              <a:ea typeface="方正姚体" panose="02010601030101010101" pitchFamily="2" charset="-122"/>
            </a:endParaRPr>
          </a:p>
        </p:txBody>
      </p:sp>
      <p:graphicFrame>
        <p:nvGraphicFramePr>
          <p:cNvPr id="6" name="对象 5"/>
          <p:cNvGraphicFramePr>
            <a:graphicFrameLocks noChangeAspect="1"/>
          </p:cNvGraphicFramePr>
          <p:nvPr>
            <p:extLst/>
          </p:nvPr>
        </p:nvGraphicFramePr>
        <p:xfrm>
          <a:off x="2105025" y="4605338"/>
          <a:ext cx="4843463" cy="785812"/>
        </p:xfrm>
        <a:graphic>
          <a:graphicData uri="http://schemas.openxmlformats.org/presentationml/2006/ole">
            <mc:AlternateContent xmlns:mc="http://schemas.openxmlformats.org/markup-compatibility/2006">
              <mc:Choice xmlns:v="urn:schemas-microsoft-com:vml" Requires="v">
                <p:oleObj spid="_x0000_s50417" name="Equation" r:id="rId5" imgW="2501640" imgH="406080" progId="Equation.DSMT4">
                  <p:embed/>
                </p:oleObj>
              </mc:Choice>
              <mc:Fallback>
                <p:oleObj name="Equation" r:id="rId5" imgW="2501640" imgH="406080" progId="Equation.DSMT4">
                  <p:embed/>
                  <p:pic>
                    <p:nvPicPr>
                      <p:cNvPr id="0" name=""/>
                      <p:cNvPicPr>
                        <a:picLocks noChangeAspect="1" noChangeArrowheads="1"/>
                      </p:cNvPicPr>
                      <p:nvPr/>
                    </p:nvPicPr>
                    <p:blipFill>
                      <a:blip r:embed="rId6"/>
                      <a:srcRect/>
                      <a:stretch>
                        <a:fillRect/>
                      </a:stretch>
                    </p:blipFill>
                    <p:spPr bwMode="auto">
                      <a:xfrm>
                        <a:off x="2105025" y="4605338"/>
                        <a:ext cx="48434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075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78" y="548680"/>
            <a:ext cx="6767282" cy="552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4956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83704" y="370708"/>
            <a:ext cx="11373679" cy="4832092"/>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bmk="OLE_LINK52">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2018A</a:t>
            </a:r>
            <a:r>
              <a:rPr kumimoji="0" lang="zh-CN" altLang="en-US" sz="2200" b="1" i="0" u="none" strike="noStrike" cap="none" normalizeH="0" baseline="0" dirty="0" smtClean="0" bmk="OLE_LINK52">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题</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200" b="1"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高温作业专用服装设计</a:t>
            </a:r>
            <a:endParaRPr kumimoji="0" lang="zh-CN" altLang="en-US" sz="22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在高温环境下工作时，人们需要穿着专用服装以避免灼伤。专用服装通常由三层织物材料构成，记为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III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层，其中</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层与外界环境接触，</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III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层与皮肤之间还存在空隙，将此空隙记为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IV</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a:t>
            </a:r>
            <a:endParaRPr kumimoji="0" lang="zh-CN" altLang="en-US" sz="22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为设计专用服装，将体内温度控制在</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a:t>
            </a:r>
            <a:r>
              <a:rPr kumimoji="0" lang="en-US" altLang="zh-CN" sz="22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ºC</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的假人放置在实验室的高温环境中，测量假人皮肤外侧的温度。为了降低研发成本、缩短研发周期，请你们利用数学模型来确定假人皮肤外侧的温度变化情况，并解决以下问题：</a:t>
            </a:r>
            <a:endParaRPr kumimoji="0" lang="zh-CN" altLang="en-US" sz="22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Char char="•"/>
              <a:tabLst/>
            </a:pP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专用服装材料的某些参数值由附件</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给出，对环境温度为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r>
              <a:rPr kumimoji="0" lang="en-US" altLang="zh-CN" sz="22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ºC</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层厚度为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 mm</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IV</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层厚度为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 mm</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、工作时间为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分钟的情形开展实验，测量得到假人皮肤外侧的温度（见附件</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）。建立数学模型，计算温度分布，并生成温度分布的</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Excel</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文件（文件名为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problem1.xlsx</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0" i="0" u="none" strike="noStrike" cap="none" normalizeH="0" baseline="0" dirty="0" smtClean="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当环境温度为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a:t>
            </a:r>
            <a:r>
              <a:rPr kumimoji="0" lang="en-US" altLang="zh-CN" sz="22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ºC</a:t>
            </a:r>
            <a:r>
              <a:rPr kumimoji="0" lang="zh-CN" altLang="en-US" sz="22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IV</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层的厚度为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 mm</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时，确定</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II</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层的最优厚度，确保工作</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分钟时</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假人皮肤外侧温度不超过</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r>
              <a:rPr kumimoji="0" lang="en-US" altLang="zh-CN" sz="22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ºC</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，且超过</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r>
              <a:rPr kumimoji="0" lang="en-US" altLang="zh-CN" sz="22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ºC</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的时间不超过</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200" b="0" i="0" u="none" strike="noStrike" cap="none" normalizeH="0" baseline="0" dirty="0" smtClean="0">
              <a:ln>
                <a:noFill/>
              </a:ln>
              <a:solidFill>
                <a:schemeClr val="tx1"/>
              </a:solidFill>
              <a:effectLst/>
            </a:endParaRPr>
          </a:p>
          <a:p>
            <a:pPr defTabSz="914400"/>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当环境温度为</a:t>
            </a: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ºC</a:t>
            </a:r>
            <a:r>
              <a:rPr lang="zh-CN" altLang="zh-CN" sz="2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a:t>
            </a:r>
            <a:r>
              <a:rPr lang="zh-CN"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确定</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II</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层和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IV</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层的最优厚度，确保工作</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分钟时，假人皮肤外侧温度不超过</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47</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ºC</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，且超过</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44</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ºC</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的时间不超过</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分钟</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cap="none" normalizeH="0" baseline="0" dirty="0" smtClean="0">
              <a:ln>
                <a:noFill/>
              </a:ln>
              <a:solidFill>
                <a:schemeClr val="tx1"/>
              </a:solidFill>
              <a:effectLst/>
            </a:endParaRPr>
          </a:p>
        </p:txBody>
      </p:sp>
      <p:graphicFrame>
        <p:nvGraphicFramePr>
          <p:cNvPr id="3" name="对象 2"/>
          <p:cNvGraphicFramePr>
            <a:graphicFrameLocks noChangeAspect="1"/>
          </p:cNvGraphicFramePr>
          <p:nvPr>
            <p:extLst/>
          </p:nvPr>
        </p:nvGraphicFramePr>
        <p:xfrm>
          <a:off x="-5598049" y="2988230"/>
          <a:ext cx="129705" cy="491570"/>
        </p:xfrm>
        <a:graphic>
          <a:graphicData uri="http://schemas.openxmlformats.org/presentationml/2006/ole">
            <mc:AlternateContent xmlns:mc="http://schemas.openxmlformats.org/markup-compatibility/2006">
              <mc:Choice xmlns:v="urn:schemas-microsoft-com:vml" Requires="v">
                <p:oleObj spid="_x0000_s65640" name="Equation" r:id="rId3" imgW="203040" imgH="203040" progId="Equation.DSMT4">
                  <p:embed/>
                </p:oleObj>
              </mc:Choice>
              <mc:Fallback>
                <p:oleObj name="Equation" r:id="rId3" imgW="2030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049" y="2988230"/>
                        <a:ext cx="129705" cy="491570"/>
                      </a:xfrm>
                      <a:prstGeom prst="rect">
                        <a:avLst/>
                      </a:prstGeom>
                      <a:noFill/>
                    </p:spPr>
                  </p:pic>
                </p:oleObj>
              </mc:Fallback>
            </mc:AlternateContent>
          </a:graphicData>
        </a:graphic>
      </p:graphicFrame>
      <p:sp>
        <p:nvSpPr>
          <p:cNvPr id="5" name="矩形 4"/>
          <p:cNvSpPr/>
          <p:nvPr/>
        </p:nvSpPr>
        <p:spPr>
          <a:xfrm>
            <a:off x="712304" y="5273213"/>
            <a:ext cx="6096000" cy="923330"/>
          </a:xfrm>
          <a:prstGeom prst="rect">
            <a:avLst/>
          </a:prstGeom>
        </p:spPr>
        <p:txBody>
          <a:bodyPr>
            <a:spAutoFit/>
          </a:bodyPr>
          <a:lstStyle/>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附件</a:t>
            </a:r>
            <a:r>
              <a:rPr lang="en-US" altLang="zh-CN" kern="100" dirty="0">
                <a:latin typeface="Times New Roman" panose="02020603050405020304" pitchFamily="18" charset="0"/>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专用服装材料的参数值</a:t>
            </a:r>
            <a:endParaRPr lang="zh-CN" altLang="zh-CN" sz="1400" kern="100" dirty="0">
              <a:latin typeface="Calibri" panose="020F0502020204030204" pitchFamily="34" charset="0"/>
              <a:ea typeface="宋体" panose="02010600030101010101" pitchFamily="2" charset="-122"/>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附件</a:t>
            </a:r>
            <a:r>
              <a:rPr lang="en-US" altLang="zh-CN" kern="100" dirty="0">
                <a:latin typeface="Times New Roman" panose="02020603050405020304" pitchFamily="18" charset="0"/>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假人皮肤外侧的测量温度</a:t>
            </a:r>
            <a:endParaRPr lang="zh-CN" altLang="zh-CN" sz="1400" kern="100" dirty="0">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99897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ChangeArrowheads="1"/>
          </p:cNvSpPr>
          <p:nvPr/>
        </p:nvSpPr>
        <p:spPr bwMode="auto">
          <a:xfrm>
            <a:off x="839755" y="3432129"/>
            <a:ext cx="10357351" cy="141577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其中</a:t>
            </a: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f</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是单调减的非负函数。特别，</a:t>
            </a: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f</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如果取线性函数，则得到</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754695" y="1025068"/>
            <a:ext cx="10357351" cy="209288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为了求出速度函数，</a:t>
            </a:r>
            <a:r>
              <a:rPr kumimoji="0" lang="zh-CN"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我们从车流的特点入手。直观上可以看出，当车辆密度很小的时候，速度可以充分大，比如道路最大限速</a:t>
            </a:r>
            <a:r>
              <a:rPr kumimoji="0" lang="en-US" altLang="zh-CN"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600" b="0" i="0" u="none" strike="noStrike" cap="none" normalizeH="0" baseline="-3000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m</a:t>
            </a:r>
            <a:r>
              <a:rPr kumimoji="0" lang="zh-CN" altLang="en-US"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，随着密度增大，速度逐渐减小，而密度达到极限时，速度为零</a:t>
            </a:r>
            <a:r>
              <a:rPr kumimoji="0" lang="en-US" altLang="zh-CN"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堵车了</a:t>
            </a:r>
            <a:r>
              <a:rPr kumimoji="0" lang="en-US" altLang="zh-CN"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。因此，设</a:t>
            </a:r>
            <a:r>
              <a:rPr kumimoji="0" lang="en-US" altLang="zh-CN"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p</a:t>
            </a:r>
            <a:r>
              <a:rPr kumimoji="0" lang="en-US" altLang="zh-CN" sz="2600" b="0" i="0" u="none" strike="noStrike" cap="none" normalizeH="0" baseline="-3000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m</a:t>
            </a:r>
            <a:r>
              <a:rPr kumimoji="0" lang="zh-CN" altLang="en-US" sz="2600" b="0" i="0" u="none" strike="noStrike" cap="none" normalizeH="0" baseline="0" dirty="0" smtClean="0">
                <a:ln>
                  <a:noFill/>
                </a:ln>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rPr>
              <a:t>为极限密度，则密度和速度的关系模型为</a:t>
            </a:r>
            <a:endParaRPr kumimoji="0" lang="zh-CN" altLang="en-US" sz="26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2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154311125"/>
              </p:ext>
            </p:extLst>
          </p:nvPr>
        </p:nvGraphicFramePr>
        <p:xfrm>
          <a:off x="2984274" y="2655986"/>
          <a:ext cx="4117975" cy="461963"/>
        </p:xfrm>
        <a:graphic>
          <a:graphicData uri="http://schemas.openxmlformats.org/presentationml/2006/ole">
            <mc:AlternateContent xmlns:mc="http://schemas.openxmlformats.org/markup-compatibility/2006">
              <mc:Choice xmlns:v="urn:schemas-microsoft-com:vml" Requires="v">
                <p:oleObj spid="_x0000_s4494" name="Equation" r:id="rId3" imgW="2031840" imgH="228600" progId="Equation.DSMT4">
                  <p:embed/>
                </p:oleObj>
              </mc:Choice>
              <mc:Fallback>
                <p:oleObj name="Equation" r:id="rId3" imgW="2031840" imgH="228600" progId="Equation.DSMT4">
                  <p:embed/>
                  <p:pic>
                    <p:nvPicPr>
                      <p:cNvPr id="0" name=""/>
                      <p:cNvPicPr>
                        <a:picLocks noChangeAspect="1" noChangeArrowheads="1"/>
                      </p:cNvPicPr>
                      <p:nvPr/>
                    </p:nvPicPr>
                    <p:blipFill>
                      <a:blip r:embed="rId4"/>
                      <a:srcRect/>
                      <a:stretch>
                        <a:fillRect/>
                      </a:stretch>
                    </p:blipFill>
                    <p:spPr bwMode="auto">
                      <a:xfrm>
                        <a:off x="2984274" y="2655986"/>
                        <a:ext cx="4117975" cy="461963"/>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417051289"/>
              </p:ext>
            </p:extLst>
          </p:nvPr>
        </p:nvGraphicFramePr>
        <p:xfrm>
          <a:off x="3770085" y="3824527"/>
          <a:ext cx="1984613" cy="924340"/>
        </p:xfrm>
        <a:graphic>
          <a:graphicData uri="http://schemas.openxmlformats.org/presentationml/2006/ole">
            <mc:AlternateContent xmlns:mc="http://schemas.openxmlformats.org/markup-compatibility/2006">
              <mc:Choice xmlns:v="urn:schemas-microsoft-com:vml" Requires="v">
                <p:oleObj spid="_x0000_s4495" name="Equation" r:id="rId5" imgW="927000" imgH="431640" progId="Equation.DSMT4">
                  <p:embed/>
                </p:oleObj>
              </mc:Choice>
              <mc:Fallback>
                <p:oleObj name="Equation" r:id="rId5" imgW="927000" imgH="431640" progId="Equation.DSMT4">
                  <p:embed/>
                  <p:pic>
                    <p:nvPicPr>
                      <p:cNvPr id="0" name=""/>
                      <p:cNvPicPr>
                        <a:picLocks noChangeAspect="1" noChangeArrowheads="1"/>
                      </p:cNvPicPr>
                      <p:nvPr/>
                    </p:nvPicPr>
                    <p:blipFill>
                      <a:blip r:embed="rId6"/>
                      <a:srcRect/>
                      <a:stretch>
                        <a:fillRect/>
                      </a:stretch>
                    </p:blipFill>
                    <p:spPr bwMode="auto">
                      <a:xfrm>
                        <a:off x="3770085" y="3824527"/>
                        <a:ext cx="1984613" cy="924340"/>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fld id="{DAA9A176-B8DD-4B17-8C41-B58A482FCE8D}" type="datetime1">
              <a:rPr lang="en-US" altLang="zh-CN" smtClean="0"/>
              <a:t>7/30/2020</a:t>
            </a:fld>
            <a:endParaRPr lang="en-US" dirty="0"/>
          </a:p>
        </p:txBody>
      </p:sp>
      <p:sp>
        <p:nvSpPr>
          <p:cNvPr id="3" name="页脚占位符 2"/>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817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51350045"/>
              </p:ext>
            </p:extLst>
          </p:nvPr>
        </p:nvGraphicFramePr>
        <p:xfrm>
          <a:off x="2038351" y="822323"/>
          <a:ext cx="6391275" cy="3610610"/>
        </p:xfrm>
        <a:graphic>
          <a:graphicData uri="http://schemas.openxmlformats.org/drawingml/2006/table">
            <a:tbl>
              <a:tblPr>
                <a:tableStyleId>{5C22544A-7EE6-4342-B048-85BDC9FD1C3A}</a:tableStyleId>
              </a:tblPr>
              <a:tblGrid>
                <a:gridCol w="910243"/>
                <a:gridCol w="1370258"/>
                <a:gridCol w="1370258"/>
                <a:gridCol w="1370258"/>
                <a:gridCol w="1370258"/>
              </a:tblGrid>
              <a:tr h="401409">
                <a:tc gridSpan="5">
                  <a:txBody>
                    <a:bodyPr/>
                    <a:lstStyle/>
                    <a:p>
                      <a:pPr algn="ctr" fontAlgn="ct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附件</a:t>
                      </a: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专用服装材料的参数值</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74498">
                <a:tc>
                  <a:txBody>
                    <a:bodyPr/>
                    <a:lstStyle/>
                    <a:p>
                      <a:pPr algn="ctr" fontAlgn="ct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分层</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密度</a:t>
                      </a:r>
                      <a:b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b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a:t>
                      </a:r>
                      <a:r>
                        <a:rPr 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kg/m</a:t>
                      </a:r>
                      <a:r>
                        <a:rPr lang="en-US" sz="2600" u="none" strike="noStrike" baseline="30000">
                          <a:effectLst/>
                          <a:latin typeface="Times New Roman" panose="02020603050405020304" pitchFamily="18" charset="0"/>
                          <a:ea typeface="华文新魏" panose="02010800040101010101" pitchFamily="2" charset="-122"/>
                          <a:cs typeface="Times New Roman" panose="02020603050405020304" pitchFamily="18" charset="0"/>
                        </a:rPr>
                        <a:t>3</a:t>
                      </a:r>
                      <a:r>
                        <a:rPr 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a:t>
                      </a:r>
                      <a:endParaRPr 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比热</a:t>
                      </a:r>
                      <a:b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b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a:t>
                      </a:r>
                      <a:r>
                        <a:rPr 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J/(kg·ºC))</a:t>
                      </a:r>
                      <a:endParaRPr 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热传导率</a:t>
                      </a:r>
                      <a:br>
                        <a:rPr lang="zh-CN" alt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b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a:t>
                      </a:r>
                      <a:r>
                        <a:rPr lang="en-US"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W/(m·ºC))</a:t>
                      </a:r>
                      <a:endParaRPr 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厚度</a:t>
                      </a:r>
                      <a:b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b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a:t>
                      </a:r>
                      <a:r>
                        <a:rPr 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mm)</a:t>
                      </a:r>
                      <a:endParaRPr 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401409">
                <a:tc>
                  <a:txBody>
                    <a:bodyPr/>
                    <a:lstStyle/>
                    <a:p>
                      <a:pPr algn="ctr" fontAlgn="ctr"/>
                      <a:r>
                        <a:rPr 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层</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300</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1377</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0.082</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0.6</a:t>
                      </a:r>
                      <a:endParaRPr lang="en-US" altLang="zh-CN"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401409">
                <a:tc>
                  <a:txBody>
                    <a:bodyPr/>
                    <a:lstStyle/>
                    <a:p>
                      <a:pPr algn="ctr" fontAlgn="ctr"/>
                      <a:r>
                        <a:rPr 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II</a:t>
                      </a: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层</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862</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2100</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0.37</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0.6-25</a:t>
                      </a:r>
                      <a:endParaRPr lang="en-US" altLang="zh-CN"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401409">
                <a:tc>
                  <a:txBody>
                    <a:bodyPr/>
                    <a:lstStyle/>
                    <a:p>
                      <a:pPr algn="ctr" fontAlgn="ctr"/>
                      <a:r>
                        <a:rPr 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III</a:t>
                      </a: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层</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74.2</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1726</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0.045</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3.6</a:t>
                      </a:r>
                      <a:endParaRPr lang="en-US" altLang="zh-CN"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401409">
                <a:tc>
                  <a:txBody>
                    <a:bodyPr/>
                    <a:lstStyle/>
                    <a:p>
                      <a:pPr algn="ctr" fontAlgn="ctr"/>
                      <a:r>
                        <a:rPr 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IV</a:t>
                      </a:r>
                      <a:r>
                        <a:rPr lang="zh-CN" altLang="en-US"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层</a:t>
                      </a: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1.18</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1005</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a:effectLst/>
                          <a:latin typeface="Times New Roman" panose="02020603050405020304" pitchFamily="18" charset="0"/>
                          <a:ea typeface="华文新魏" panose="02010800040101010101" pitchFamily="2" charset="-122"/>
                          <a:cs typeface="Times New Roman" panose="02020603050405020304" pitchFamily="18" charset="0"/>
                        </a:rPr>
                        <a:t>0.028</a:t>
                      </a:r>
                      <a:endParaRPr lang="en-US" altLang="zh-CN"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ctr" fontAlgn="ctr"/>
                      <a:r>
                        <a:rPr lang="en-US" altLang="zh-CN" sz="2600" u="none" strike="noStrike" dirty="0">
                          <a:effectLst/>
                          <a:latin typeface="Times New Roman" panose="02020603050405020304" pitchFamily="18" charset="0"/>
                          <a:ea typeface="华文新魏" panose="02010800040101010101" pitchFamily="2" charset="-122"/>
                          <a:cs typeface="Times New Roman" panose="02020603050405020304" pitchFamily="18" charset="0"/>
                        </a:rPr>
                        <a:t>0.6-6.4</a:t>
                      </a:r>
                      <a:endParaRPr lang="en-US" altLang="zh-CN"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r h="401409">
                <a:tc>
                  <a:txBody>
                    <a:bodyPr/>
                    <a:lstStyle/>
                    <a:p>
                      <a:pPr algn="l" fontAlgn="ctr"/>
                      <a:endParaRPr lang="zh-CN" alt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l" fontAlgn="ctr"/>
                      <a:endParaRPr lang="zh-CN" alt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l" fontAlgn="ctr"/>
                      <a:endParaRPr lang="zh-CN" alt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l" fontAlgn="ctr"/>
                      <a:endParaRPr lang="zh-CN" altLang="en-US" sz="2600" b="0" i="0" u="none" strike="noStrike">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c>
                  <a:txBody>
                    <a:bodyPr/>
                    <a:lstStyle/>
                    <a:p>
                      <a:pPr algn="l" fontAlgn="ctr"/>
                      <a:endParaRPr lang="zh-CN" altLang="en-US" sz="2600" b="0" i="0" u="none" strike="noStrike" dirty="0">
                        <a:solidFill>
                          <a:srgbClr val="000000"/>
                        </a:solidFill>
                        <a:effectLst/>
                        <a:latin typeface="Times New Roman" panose="02020603050405020304" pitchFamily="18" charset="0"/>
                        <a:ea typeface="华文新魏" panose="02010800040101010101" pitchFamily="2" charset="-122"/>
                        <a:cs typeface="Times New Roman" panose="02020603050405020304" pitchFamily="18" charset="0"/>
                      </a:endParaRPr>
                    </a:p>
                  </a:txBody>
                  <a:tcPr marL="6350" marR="6350" marT="6350" marB="0" anchor="ctr"/>
                </a:tc>
              </a:tr>
            </a:tbl>
          </a:graphicData>
        </a:graphic>
      </p:graphicFrame>
    </p:spTree>
    <p:extLst>
      <p:ext uri="{BB962C8B-B14F-4D97-AF65-F5344CB8AC3E}">
        <p14:creationId xmlns:p14="http://schemas.microsoft.com/office/powerpoint/2010/main" val="42078350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1256307" y="576264"/>
          <a:ext cx="4134842" cy="6823894"/>
        </p:xfrm>
        <a:graphic>
          <a:graphicData uri="http://schemas.openxmlformats.org/drawingml/2006/table">
            <a:tbl>
              <a:tblPr>
                <a:tableStyleId>{5C22544A-7EE6-4342-B048-85BDC9FD1C3A}</a:tableStyleId>
              </a:tblPr>
              <a:tblGrid>
                <a:gridCol w="2067421"/>
                <a:gridCol w="2067421"/>
              </a:tblGrid>
              <a:tr h="211155">
                <a:tc gridSpan="2">
                  <a:txBody>
                    <a:bodyPr/>
                    <a:lstStyle/>
                    <a:p>
                      <a:pPr algn="ctr" fontAlgn="ctr"/>
                      <a:r>
                        <a:rPr lang="zh-CN" altLang="en-US" sz="2000" u="none" strike="noStrike" dirty="0">
                          <a:effectLst/>
                          <a:latin typeface="华文新魏" panose="02010800040101010101" pitchFamily="2" charset="-122"/>
                          <a:ea typeface="华文新魏" panose="02010800040101010101" pitchFamily="2" charset="-122"/>
                        </a:rPr>
                        <a:t>附件</a:t>
                      </a:r>
                      <a:r>
                        <a:rPr lang="en-US" altLang="zh-CN" sz="2000" u="none" strike="noStrike" dirty="0">
                          <a:effectLst/>
                          <a:latin typeface="华文新魏" panose="02010800040101010101" pitchFamily="2" charset="-122"/>
                          <a:ea typeface="华文新魏" panose="02010800040101010101" pitchFamily="2" charset="-122"/>
                        </a:rPr>
                        <a:t>2. </a:t>
                      </a:r>
                      <a:r>
                        <a:rPr lang="zh-CN" altLang="en-US" sz="2000" u="none" strike="noStrike" dirty="0">
                          <a:effectLst/>
                          <a:latin typeface="华文新魏" panose="02010800040101010101" pitchFamily="2" charset="-122"/>
                          <a:ea typeface="华文新魏" panose="02010800040101010101" pitchFamily="2" charset="-122"/>
                        </a:rPr>
                        <a:t>假人皮肤外侧的测量温度</a:t>
                      </a:r>
                      <a:endParaRPr lang="zh-CN" altLang="en-US"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hMerge="1">
                  <a:txBody>
                    <a:bodyPr/>
                    <a:lstStyle/>
                    <a:p>
                      <a:endParaRPr lang="zh-CN" altLang="en-US"/>
                    </a:p>
                  </a:txBody>
                  <a:tcPr/>
                </a:tc>
              </a:tr>
              <a:tr h="218696">
                <a:tc>
                  <a:txBody>
                    <a:bodyPr/>
                    <a:lstStyle/>
                    <a:p>
                      <a:pPr algn="ctr" fontAlgn="ctr"/>
                      <a:r>
                        <a:rPr lang="zh-CN" altLang="en-US" sz="2000" u="none" strike="noStrike" dirty="0">
                          <a:effectLst/>
                          <a:latin typeface="华文新魏" panose="02010800040101010101" pitchFamily="2" charset="-122"/>
                          <a:ea typeface="华文新魏" panose="02010800040101010101" pitchFamily="2" charset="-122"/>
                        </a:rPr>
                        <a:t>时间 </a:t>
                      </a:r>
                      <a:r>
                        <a:rPr lang="en-US" altLang="zh-CN" sz="2000" u="none" strike="noStrike" dirty="0">
                          <a:effectLst/>
                          <a:latin typeface="华文新魏" panose="02010800040101010101" pitchFamily="2" charset="-122"/>
                          <a:ea typeface="华文新魏" panose="02010800040101010101" pitchFamily="2" charset="-122"/>
                        </a:rPr>
                        <a:t>(</a:t>
                      </a:r>
                      <a:r>
                        <a:rPr lang="en-US" sz="2000" u="none" strike="noStrike" dirty="0">
                          <a:effectLst/>
                          <a:latin typeface="华文新魏" panose="02010800040101010101" pitchFamily="2" charset="-122"/>
                          <a:ea typeface="华文新魏" panose="02010800040101010101" pitchFamily="2" charset="-122"/>
                        </a:rPr>
                        <a:t>s)</a:t>
                      </a:r>
                      <a:endParaRPr lang="en-US"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ctr"/>
                      <a:r>
                        <a:rPr lang="zh-CN" altLang="en-US" sz="2000" u="none" strike="noStrike" dirty="0">
                          <a:effectLst/>
                          <a:latin typeface="华文新魏" panose="02010800040101010101" pitchFamily="2" charset="-122"/>
                          <a:ea typeface="华文新魏" panose="02010800040101010101" pitchFamily="2" charset="-122"/>
                        </a:rPr>
                        <a:t>温度 </a:t>
                      </a:r>
                      <a:r>
                        <a:rPr lang="en-US" altLang="zh-CN" sz="2000" u="none" strike="noStrike" dirty="0">
                          <a:effectLst/>
                          <a:latin typeface="华文新魏" panose="02010800040101010101" pitchFamily="2" charset="-122"/>
                          <a:ea typeface="华文新魏" panose="02010800040101010101" pitchFamily="2" charset="-122"/>
                        </a:rPr>
                        <a:t>(</a:t>
                      </a:r>
                      <a:r>
                        <a:rPr lang="en-US" sz="2000" u="none" strike="noStrike" dirty="0">
                          <a:effectLst/>
                          <a:latin typeface="华文新魏" panose="02010800040101010101" pitchFamily="2" charset="-122"/>
                          <a:ea typeface="华文新魏" panose="02010800040101010101" pitchFamily="2" charset="-122"/>
                        </a:rPr>
                        <a:t>ºC)</a:t>
                      </a:r>
                      <a:endParaRPr lang="en-US"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0</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2</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3</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4</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5</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6</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7</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8</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9</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10</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11</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12</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13</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14</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15</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37.00</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16</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37.01</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17</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37.01</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18</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37.01</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r h="211155">
                <a:tc>
                  <a:txBody>
                    <a:bodyPr/>
                    <a:lstStyle/>
                    <a:p>
                      <a:pPr algn="ctr" fontAlgn="ctr"/>
                      <a:r>
                        <a:rPr lang="en-US" altLang="zh-CN" sz="2000" u="none" strike="noStrike">
                          <a:effectLst/>
                          <a:latin typeface="华文新魏" panose="02010800040101010101" pitchFamily="2" charset="-122"/>
                          <a:ea typeface="华文新魏" panose="02010800040101010101" pitchFamily="2" charset="-122"/>
                        </a:rPr>
                        <a:t>19</a:t>
                      </a:r>
                      <a:endParaRPr lang="en-US" altLang="zh-CN" sz="2000" b="0" i="0" u="none" strike="noStrike">
                        <a:solidFill>
                          <a:srgbClr val="000000"/>
                        </a:solidFill>
                        <a:effectLst/>
                        <a:latin typeface="华文新魏" panose="02010800040101010101" pitchFamily="2" charset="-122"/>
                        <a:ea typeface="华文新魏" panose="02010800040101010101" pitchFamily="2" charset="-122"/>
                      </a:endParaRPr>
                    </a:p>
                  </a:txBody>
                  <a:tcPr marL="5377" marR="5377" marT="5377" marB="0" anchor="ctr"/>
                </a:tc>
                <a:tc>
                  <a:txBody>
                    <a:bodyPr/>
                    <a:lstStyle/>
                    <a:p>
                      <a:pPr algn="ctr" fontAlgn="b"/>
                      <a:r>
                        <a:rPr lang="en-US" altLang="zh-CN" sz="2000" u="none" strike="noStrike" dirty="0">
                          <a:effectLst/>
                          <a:latin typeface="华文新魏" panose="02010800040101010101" pitchFamily="2" charset="-122"/>
                          <a:ea typeface="华文新魏" panose="02010800040101010101" pitchFamily="2" charset="-122"/>
                        </a:rPr>
                        <a:t>37.01</a:t>
                      </a:r>
                      <a:endParaRPr lang="en-US" altLang="zh-CN" sz="2000" b="0" i="0" u="none" strike="noStrike" dirty="0">
                        <a:solidFill>
                          <a:srgbClr val="000000"/>
                        </a:solidFill>
                        <a:effectLst/>
                        <a:latin typeface="华文新魏" panose="02010800040101010101" pitchFamily="2" charset="-122"/>
                        <a:ea typeface="华文新魏" panose="02010800040101010101" pitchFamily="2" charset="-122"/>
                      </a:endParaRPr>
                    </a:p>
                  </a:txBody>
                  <a:tcPr marL="5377" marR="5377" marT="5377" marB="0" anchor="b"/>
                </a:tc>
              </a:tr>
            </a:tbl>
          </a:graphicData>
        </a:graphic>
      </p:graphicFrame>
    </p:spTree>
    <p:extLst>
      <p:ext uri="{BB962C8B-B14F-4D97-AF65-F5344CB8AC3E}">
        <p14:creationId xmlns:p14="http://schemas.microsoft.com/office/powerpoint/2010/main" val="22792115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8699" y="766323"/>
            <a:ext cx="1905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问题分析：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28699" y="1510742"/>
            <a:ext cx="4476950"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这是一个典型的热传导问题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28698" y="2147382"/>
            <a:ext cx="10280986" cy="1292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由于这是隔热服装的研发问题，而不涉及具体的人的特点，我们可以把问题看作一块</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平面</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多层材料的隔热效果的研究，因此简化为一维的热传导问题。它有两个自变量：时间变量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和热传导方向</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厚度方向</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28699" y="3560443"/>
            <a:ext cx="9982199"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在建模之前，一般要绘制问题的示意图，把我们讨论问题直观地表现出来，有利于我们的进一步分析，我们称之为几何模型。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几何模型的给出：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基本量及其相对位置的几何表示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坐标方向和原点的确定。</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6574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464469" y="704850"/>
            <a:ext cx="6994327" cy="3643015"/>
            <a:chOff x="1464469" y="704850"/>
            <a:chExt cx="6994327" cy="3643015"/>
          </a:xfrm>
        </p:grpSpPr>
        <p:cxnSp>
          <p:nvCxnSpPr>
            <p:cNvPr id="3" name="直接箭头连接符 2"/>
            <p:cNvCxnSpPr/>
            <p:nvPr/>
          </p:nvCxnSpPr>
          <p:spPr>
            <a:xfrm flipV="1">
              <a:off x="1762125" y="3829050"/>
              <a:ext cx="6334125" cy="38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1943100" y="847725"/>
              <a:ext cx="28575" cy="33623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43100" y="1181100"/>
              <a:ext cx="3609975" cy="9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21731"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71787"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440906"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67175" y="1176338"/>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64469" y="1848118"/>
              <a:ext cx="666750" cy="1569660"/>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高温环境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 name="文本框 13"/>
            <p:cNvSpPr txBox="1"/>
            <p:nvPr/>
          </p:nvSpPr>
          <p:spPr>
            <a:xfrm>
              <a:off x="1943100" y="1848118"/>
              <a:ext cx="409575" cy="1200329"/>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第一</a:t>
              </a:r>
              <a:r>
                <a:rPr lang="zh-CN" altLang="en-US" sz="2400" dirty="0" smtClean="0">
                  <a:latin typeface="华文新魏" panose="02010800040101010101" pitchFamily="2" charset="-122"/>
                  <a:ea typeface="华文新魏" panose="02010800040101010101" pitchFamily="2" charset="-122"/>
                </a:rPr>
                <a:t>层</a:t>
              </a:r>
              <a:endParaRPr lang="zh-CN" altLang="en-US" sz="2400" dirty="0">
                <a:latin typeface="华文新魏" panose="02010800040101010101" pitchFamily="2" charset="-122"/>
                <a:ea typeface="华文新魏" panose="02010800040101010101" pitchFamily="2" charset="-122"/>
              </a:endParaRPr>
            </a:p>
          </p:txBody>
        </p:sp>
        <p:sp>
          <p:nvSpPr>
            <p:cNvPr id="15" name="文本框 14"/>
            <p:cNvSpPr txBox="1"/>
            <p:nvPr/>
          </p:nvSpPr>
          <p:spPr>
            <a:xfrm>
              <a:off x="2447924" y="1863923"/>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第二层</a:t>
              </a:r>
              <a:endParaRPr lang="zh-CN" altLang="en-US" sz="2400" dirty="0">
                <a:latin typeface="华文新魏" panose="02010800040101010101" pitchFamily="2" charset="-122"/>
                <a:ea typeface="华文新魏" panose="02010800040101010101" pitchFamily="2" charset="-122"/>
              </a:endParaRPr>
            </a:p>
          </p:txBody>
        </p:sp>
        <p:sp>
          <p:nvSpPr>
            <p:cNvPr id="16" name="文本框 15"/>
            <p:cNvSpPr txBox="1"/>
            <p:nvPr/>
          </p:nvSpPr>
          <p:spPr>
            <a:xfrm>
              <a:off x="2970607" y="1848118"/>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第三层</a:t>
              </a:r>
              <a:endParaRPr lang="zh-CN" altLang="en-US" sz="2400" dirty="0">
                <a:latin typeface="华文新魏" panose="02010800040101010101" pitchFamily="2" charset="-122"/>
                <a:ea typeface="华文新魏" panose="02010800040101010101" pitchFamily="2" charset="-122"/>
              </a:endParaRPr>
            </a:p>
          </p:txBody>
        </p:sp>
        <p:sp>
          <p:nvSpPr>
            <p:cNvPr id="17" name="文本框 16"/>
            <p:cNvSpPr txBox="1"/>
            <p:nvPr/>
          </p:nvSpPr>
          <p:spPr>
            <a:xfrm>
              <a:off x="3543299" y="1863924"/>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第四层</a:t>
              </a:r>
              <a:endParaRPr lang="zh-CN" altLang="en-US" sz="2400" dirty="0">
                <a:latin typeface="华文新魏" panose="02010800040101010101" pitchFamily="2" charset="-122"/>
                <a:ea typeface="华文新魏" panose="02010800040101010101" pitchFamily="2" charset="-122"/>
              </a:endParaRPr>
            </a:p>
          </p:txBody>
        </p:sp>
        <p:sp>
          <p:nvSpPr>
            <p:cNvPr id="18" name="文本框 17"/>
            <p:cNvSpPr txBox="1"/>
            <p:nvPr/>
          </p:nvSpPr>
          <p:spPr>
            <a:xfrm>
              <a:off x="1646634" y="3829050"/>
              <a:ext cx="478631" cy="461665"/>
            </a:xfrm>
            <a:prstGeom prst="rect">
              <a:avLst/>
            </a:prstGeom>
            <a:noFill/>
          </p:spPr>
          <p:txBody>
            <a:bodyPr wrap="square" rtlCol="0">
              <a:spAutoFit/>
            </a:bodyPr>
            <a:lstStyle/>
            <a:p>
              <a:r>
                <a:rPr lang="en-US" altLang="zh-CN" sz="2400" dirty="0"/>
                <a:t>O</a:t>
              </a:r>
              <a:endParaRPr lang="zh-CN" altLang="en-US" sz="2400" dirty="0"/>
            </a:p>
          </p:txBody>
        </p:sp>
        <p:sp>
          <p:nvSpPr>
            <p:cNvPr id="19" name="文本框 18"/>
            <p:cNvSpPr txBox="1"/>
            <p:nvPr/>
          </p:nvSpPr>
          <p:spPr>
            <a:xfrm>
              <a:off x="4210051" y="1694229"/>
              <a:ext cx="457200" cy="1569660"/>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皮肤内部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21" name="肘形连接符 20"/>
            <p:cNvCxnSpPr/>
            <p:nvPr/>
          </p:nvCxnSpPr>
          <p:spPr>
            <a:xfrm rot="5400000">
              <a:off x="3974306" y="931070"/>
              <a:ext cx="314325" cy="1285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210051" y="704850"/>
              <a:ext cx="1412080" cy="461665"/>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皮肤表层</a:t>
              </a:r>
              <a:endParaRPr lang="zh-CN" altLang="en-US" sz="2400" dirty="0">
                <a:latin typeface="华文新魏" panose="02010800040101010101" pitchFamily="2" charset="-122"/>
                <a:ea typeface="华文新魏" panose="02010800040101010101" pitchFamily="2" charset="-122"/>
              </a:endParaRPr>
            </a:p>
          </p:txBody>
        </p:sp>
        <p:sp>
          <p:nvSpPr>
            <p:cNvPr id="23" name="文本框 22"/>
            <p:cNvSpPr txBox="1"/>
            <p:nvPr/>
          </p:nvSpPr>
          <p:spPr>
            <a:xfrm>
              <a:off x="7792046" y="3810000"/>
              <a:ext cx="666750" cy="461665"/>
            </a:xfrm>
            <a:prstGeom prst="rect">
              <a:avLst/>
            </a:prstGeom>
            <a:noFill/>
          </p:spPr>
          <p:txBody>
            <a:bodyPr wrap="square" rtlCol="0">
              <a:spAutoFit/>
            </a:bodyPr>
            <a:lstStyle/>
            <a:p>
              <a:r>
                <a:rPr lang="en-US" altLang="zh-CN" sz="2400" dirty="0" smtClean="0"/>
                <a:t>x</a:t>
              </a:r>
              <a:endParaRPr lang="zh-CN" altLang="en-US" sz="2400" dirty="0"/>
            </a:p>
          </p:txBody>
        </p:sp>
        <p:sp>
          <p:nvSpPr>
            <p:cNvPr id="24" name="文本框 23"/>
            <p:cNvSpPr txBox="1"/>
            <p:nvPr/>
          </p:nvSpPr>
          <p:spPr>
            <a:xfrm>
              <a:off x="2283617" y="3886200"/>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2752723" y="3864173"/>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2</a:t>
              </a:r>
              <a:endParaRPr lang="zh-CN" altLang="en-US" sz="2400" baseline="-25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3314699" y="3830807"/>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3</a:t>
              </a:r>
              <a:endParaRPr lang="zh-CN" altLang="en-US" sz="2400" baseline="-25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3952873" y="3879697"/>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4</a:t>
              </a:r>
              <a:endParaRPr lang="zh-CN" altLang="en-US" sz="2400" baseline="-25000" dirty="0">
                <a:latin typeface="Times New Roman" panose="02020603050405020304" pitchFamily="18" charset="0"/>
                <a:cs typeface="Times New Roman" panose="02020603050405020304" pitchFamily="18" charset="0"/>
              </a:endParaRPr>
            </a:p>
          </p:txBody>
        </p:sp>
      </p:grpSp>
      <p:sp>
        <p:nvSpPr>
          <p:cNvPr id="29" name="文本框 28"/>
          <p:cNvSpPr txBox="1"/>
          <p:nvPr/>
        </p:nvSpPr>
        <p:spPr>
          <a:xfrm>
            <a:off x="3367085" y="4700885"/>
            <a:ext cx="16192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几何模型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686108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0150" y="942975"/>
            <a:ext cx="170497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模型假设</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00150" y="1628775"/>
            <a:ext cx="7443336"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热量的传输有三种基本方式：对流、传导、辐射</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00148" y="2335388"/>
            <a:ext cx="8723498"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由于隔热服的各层材料之间空间很小，可以假设没有对流。</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00148" y="3033072"/>
            <a:ext cx="8267701"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当温度较低时，辐射传输的热量很小。</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查阅文献资料</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可以发现，当温度不超过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100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度时，辐射影响一般不考虑。</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200149" y="4154358"/>
            <a:ext cx="8267701"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从而，问题简化为单纯的热传导问题，可以利用热传导方程直接描述。</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347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2049" y="942975"/>
            <a:ext cx="180253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模型建立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62050" y="1562100"/>
            <a:ext cx="9858876"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四层材料分别建立热传导模型得到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是温度，</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j</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为第</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j</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层的材料的比热和密度，</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k</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是热传导系数。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nvPr>
        </p:nvGraphicFramePr>
        <p:xfrm>
          <a:off x="1989138" y="2119313"/>
          <a:ext cx="7280275" cy="947737"/>
        </p:xfrm>
        <a:graphic>
          <a:graphicData uri="http://schemas.openxmlformats.org/presentationml/2006/ole">
            <mc:AlternateContent xmlns:mc="http://schemas.openxmlformats.org/markup-compatibility/2006">
              <mc:Choice xmlns:v="urn:schemas-microsoft-com:vml" Requires="v">
                <p:oleObj spid="_x0000_s66666" name="Equation" r:id="rId3" imgW="3314520" imgH="431640" progId="Equation.DSMT4">
                  <p:embed/>
                </p:oleObj>
              </mc:Choice>
              <mc:Fallback>
                <p:oleObj name="Equation" r:id="rId3" imgW="3314520" imgH="431640" progId="Equation.DSMT4">
                  <p:embed/>
                  <p:pic>
                    <p:nvPicPr>
                      <p:cNvPr id="0" name=""/>
                      <p:cNvPicPr/>
                      <p:nvPr/>
                    </p:nvPicPr>
                    <p:blipFill>
                      <a:blip r:embed="rId4"/>
                      <a:stretch>
                        <a:fillRect/>
                      </a:stretch>
                    </p:blipFill>
                    <p:spPr>
                      <a:xfrm>
                        <a:off x="1989138" y="2119313"/>
                        <a:ext cx="7280275" cy="947737"/>
                      </a:xfrm>
                      <a:prstGeom prst="rect">
                        <a:avLst/>
                      </a:prstGeom>
                    </p:spPr>
                  </p:pic>
                </p:oleObj>
              </mc:Fallback>
            </mc:AlternateContent>
          </a:graphicData>
        </a:graphic>
      </p:graphicFrame>
      <p:sp>
        <p:nvSpPr>
          <p:cNvPr id="6" name="文本框 5"/>
          <p:cNvSpPr txBox="1"/>
          <p:nvPr/>
        </p:nvSpPr>
        <p:spPr>
          <a:xfrm>
            <a:off x="1162050" y="3667125"/>
            <a:ext cx="2832433"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定解条件的确定</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62050" y="4314825"/>
            <a:ext cx="9541243"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偏微分方程的定解条件分为初始条件和边界条件。对应时间变量的定解条件是初始条件，对应其他变量的定解条件是边值条件。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1162050" y="5334000"/>
            <a:ext cx="9382125"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偏微分方程模型一般都有参照模型，比如传输模型、扩散模型、振动模型等，因此难点在于边值条件的确定。</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6725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3475" y="885825"/>
            <a:ext cx="9534525"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问题的初始条件：</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u(0,x)=u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它的取值可以近似，如</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度。与结果关系不大</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33475" y="1719560"/>
            <a:ext cx="1504950"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边界条件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33475" y="2256135"/>
            <a:ext cx="6480108"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设高温环境温度为</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，皮肤内侧温度为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s</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33475" y="2819400"/>
            <a:ext cx="7524750" cy="153888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防护服外侧</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单位时间传导的热量相同</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dirty="0"/>
              <a:t> </a:t>
            </a:r>
            <a:r>
              <a:rPr lang="en-US" altLang="zh-CN" dirty="0" smtClean="0"/>
              <a:t>                </a:t>
            </a:r>
            <a:endParaRPr lang="zh-CN" altLang="en-US" dirty="0"/>
          </a:p>
        </p:txBody>
      </p:sp>
      <p:graphicFrame>
        <p:nvGraphicFramePr>
          <p:cNvPr id="6" name="对象 5"/>
          <p:cNvGraphicFramePr>
            <a:graphicFrameLocks noChangeAspect="1"/>
          </p:cNvGraphicFramePr>
          <p:nvPr>
            <p:extLst/>
          </p:nvPr>
        </p:nvGraphicFramePr>
        <p:xfrm>
          <a:off x="3486149" y="3279774"/>
          <a:ext cx="2562228" cy="854076"/>
        </p:xfrm>
        <a:graphic>
          <a:graphicData uri="http://schemas.openxmlformats.org/presentationml/2006/ole">
            <mc:AlternateContent xmlns:mc="http://schemas.openxmlformats.org/markup-compatibility/2006">
              <mc:Choice xmlns:v="urn:schemas-microsoft-com:vml" Requires="v">
                <p:oleObj spid="_x0000_s67898" name="Equation" r:id="rId3" imgW="1180800" imgH="393480" progId="Equation.DSMT4">
                  <p:embed/>
                </p:oleObj>
              </mc:Choice>
              <mc:Fallback>
                <p:oleObj name="Equation" r:id="rId3" imgW="1180800" imgH="393480" progId="Equation.DSMT4">
                  <p:embed/>
                  <p:pic>
                    <p:nvPicPr>
                      <p:cNvPr id="0" name=""/>
                      <p:cNvPicPr/>
                      <p:nvPr/>
                    </p:nvPicPr>
                    <p:blipFill>
                      <a:blip r:embed="rId4"/>
                      <a:stretch>
                        <a:fillRect/>
                      </a:stretch>
                    </p:blipFill>
                    <p:spPr>
                      <a:xfrm>
                        <a:off x="3486149" y="3279774"/>
                        <a:ext cx="2562228" cy="854076"/>
                      </a:xfrm>
                      <a:prstGeom prst="rect">
                        <a:avLst/>
                      </a:prstGeom>
                    </p:spPr>
                  </p:pic>
                </p:oleObj>
              </mc:Fallback>
            </mc:AlternateContent>
          </a:graphicData>
        </a:graphic>
      </p:graphicFrame>
      <p:sp>
        <p:nvSpPr>
          <p:cNvPr id="7" name="文本框 6"/>
          <p:cNvSpPr txBox="1"/>
          <p:nvPr/>
        </p:nvSpPr>
        <p:spPr>
          <a:xfrm>
            <a:off x="8782051" y="2727068"/>
            <a:ext cx="2847974"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&gt;u</a:t>
            </a: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与</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4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符号相反</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58119722"/>
              </p:ext>
            </p:extLst>
          </p:nvPr>
        </p:nvGraphicFramePr>
        <p:xfrm>
          <a:off x="8972549" y="3034190"/>
          <a:ext cx="428625" cy="738188"/>
        </p:xfrm>
        <a:graphic>
          <a:graphicData uri="http://schemas.openxmlformats.org/presentationml/2006/ole">
            <mc:AlternateContent xmlns:mc="http://schemas.openxmlformats.org/markup-compatibility/2006">
              <mc:Choice xmlns:v="urn:schemas-microsoft-com:vml" Requires="v">
                <p:oleObj spid="_x0000_s67899" name="Equation" r:id="rId5" imgW="228600" imgH="393480" progId="Equation.DSMT4">
                  <p:embed/>
                </p:oleObj>
              </mc:Choice>
              <mc:Fallback>
                <p:oleObj name="Equation" r:id="rId5" imgW="228600" imgH="393480" progId="Equation.DSMT4">
                  <p:embed/>
                  <p:pic>
                    <p:nvPicPr>
                      <p:cNvPr id="0" name=""/>
                      <p:cNvPicPr/>
                      <p:nvPr/>
                    </p:nvPicPr>
                    <p:blipFill>
                      <a:blip r:embed="rId6"/>
                      <a:stretch>
                        <a:fillRect/>
                      </a:stretch>
                    </p:blipFill>
                    <p:spPr>
                      <a:xfrm>
                        <a:off x="8972549" y="3034190"/>
                        <a:ext cx="428625" cy="738188"/>
                      </a:xfrm>
                      <a:prstGeom prst="rect">
                        <a:avLst/>
                      </a:prstGeom>
                    </p:spPr>
                  </p:pic>
                </p:oleObj>
              </mc:Fallback>
            </mc:AlternateContent>
          </a:graphicData>
        </a:graphic>
      </p:graphicFrame>
      <p:sp>
        <p:nvSpPr>
          <p:cNvPr id="9" name="文本框 8"/>
          <p:cNvSpPr txBox="1"/>
          <p:nvPr/>
        </p:nvSpPr>
        <p:spPr>
          <a:xfrm>
            <a:off x="1133475" y="4391025"/>
            <a:ext cx="7524750" cy="12311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防护服内侧</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4073355"/>
              </p:ext>
            </p:extLst>
          </p:nvPr>
        </p:nvGraphicFramePr>
        <p:xfrm>
          <a:off x="3697287" y="4661601"/>
          <a:ext cx="2397125" cy="854075"/>
        </p:xfrm>
        <a:graphic>
          <a:graphicData uri="http://schemas.openxmlformats.org/presentationml/2006/ole">
            <mc:AlternateContent xmlns:mc="http://schemas.openxmlformats.org/markup-compatibility/2006">
              <mc:Choice xmlns:v="urn:schemas-microsoft-com:vml" Requires="v">
                <p:oleObj spid="_x0000_s67900" name="Equation" r:id="rId7" imgW="1104840" imgH="393480" progId="Equation.DSMT4">
                  <p:embed/>
                </p:oleObj>
              </mc:Choice>
              <mc:Fallback>
                <p:oleObj name="Equation" r:id="rId7" imgW="1104840" imgH="393480" progId="Equation.DSMT4">
                  <p:embed/>
                  <p:pic>
                    <p:nvPicPr>
                      <p:cNvPr id="0" name=""/>
                      <p:cNvPicPr/>
                      <p:nvPr/>
                    </p:nvPicPr>
                    <p:blipFill>
                      <a:blip r:embed="rId8"/>
                      <a:stretch>
                        <a:fillRect/>
                      </a:stretch>
                    </p:blipFill>
                    <p:spPr>
                      <a:xfrm>
                        <a:off x="3697287" y="4661601"/>
                        <a:ext cx="2397125" cy="854075"/>
                      </a:xfrm>
                      <a:prstGeom prst="rect">
                        <a:avLst/>
                      </a:prstGeom>
                    </p:spPr>
                  </p:pic>
                </p:oleObj>
              </mc:Fallback>
            </mc:AlternateContent>
          </a:graphicData>
        </a:graphic>
      </p:graphicFrame>
    </p:spTree>
    <p:extLst>
      <p:ext uri="{BB962C8B-B14F-4D97-AF65-F5344CB8AC3E}">
        <p14:creationId xmlns:p14="http://schemas.microsoft.com/office/powerpoint/2010/main" val="146993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4900" y="896838"/>
            <a:ext cx="6629400" cy="280076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交界面条件：</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、温度连续：</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、热量流动的连续性：</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10324936"/>
              </p:ext>
            </p:extLst>
          </p:nvPr>
        </p:nvGraphicFramePr>
        <p:xfrm>
          <a:off x="4116552" y="1284284"/>
          <a:ext cx="3317597" cy="592793"/>
        </p:xfrm>
        <a:graphic>
          <a:graphicData uri="http://schemas.openxmlformats.org/presentationml/2006/ole">
            <mc:AlternateContent xmlns:mc="http://schemas.openxmlformats.org/markup-compatibility/2006">
              <mc:Choice xmlns:v="urn:schemas-microsoft-com:vml" Requires="v">
                <p:oleObj spid="_x0000_s68818"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4116552" y="1284284"/>
                        <a:ext cx="3317597" cy="59279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48393611"/>
              </p:ext>
            </p:extLst>
          </p:nvPr>
        </p:nvGraphicFramePr>
        <p:xfrm>
          <a:off x="3519906" y="2477503"/>
          <a:ext cx="3806598" cy="1109009"/>
        </p:xfrm>
        <a:graphic>
          <a:graphicData uri="http://schemas.openxmlformats.org/presentationml/2006/ole">
            <mc:AlternateContent xmlns:mc="http://schemas.openxmlformats.org/markup-compatibility/2006">
              <mc:Choice xmlns:v="urn:schemas-microsoft-com:vml" Requires="v">
                <p:oleObj spid="_x0000_s68819" name="Equation" r:id="rId5" imgW="1612800" imgH="469800" progId="Equation.DSMT4">
                  <p:embed/>
                </p:oleObj>
              </mc:Choice>
              <mc:Fallback>
                <p:oleObj name="Equation" r:id="rId5" imgW="1612800" imgH="469800" progId="Equation.DSMT4">
                  <p:embed/>
                  <p:pic>
                    <p:nvPicPr>
                      <p:cNvPr id="0" name=""/>
                      <p:cNvPicPr/>
                      <p:nvPr/>
                    </p:nvPicPr>
                    <p:blipFill>
                      <a:blip r:embed="rId6"/>
                      <a:stretch>
                        <a:fillRect/>
                      </a:stretch>
                    </p:blipFill>
                    <p:spPr>
                      <a:xfrm>
                        <a:off x="3519906" y="2477503"/>
                        <a:ext cx="3806598" cy="1109009"/>
                      </a:xfrm>
                      <a:prstGeom prst="rect">
                        <a:avLst/>
                      </a:prstGeom>
                    </p:spPr>
                  </p:pic>
                </p:oleObj>
              </mc:Fallback>
            </mc:AlternateContent>
          </a:graphicData>
        </a:graphic>
      </p:graphicFrame>
      <p:sp>
        <p:nvSpPr>
          <p:cNvPr id="5" name="文本框 4"/>
          <p:cNvSpPr txBox="1"/>
          <p:nvPr/>
        </p:nvSpPr>
        <p:spPr>
          <a:xfrm>
            <a:off x="1101959" y="4185401"/>
            <a:ext cx="9686925" cy="169277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注：</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、温度的导数在交界面上是不连续的。</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、导数条件，在高维问题，对应于法向导数条件。</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、一般的边界条件只有一个，而交界面的连续性条件需要两个，是因为交界面对应两个方程的条件。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396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3450" y="914400"/>
            <a:ext cx="206692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724024" y="1771650"/>
            <a:ext cx="8429625" cy="169277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偏微分方程组的求解经常需要自编程序。而且，本问题中有两个参数</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未知，最后需要根据已知数据确定，因此，我们编写的程序，应该是</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的函数，以便利用这一函数确定和附件中的数据确定参数。</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2864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722" y="823913"/>
            <a:ext cx="203273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方程的求解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3713163" y="823913"/>
          <a:ext cx="7280275" cy="947737"/>
        </p:xfrm>
        <a:graphic>
          <a:graphicData uri="http://schemas.openxmlformats.org/presentationml/2006/ole">
            <mc:AlternateContent xmlns:mc="http://schemas.openxmlformats.org/markup-compatibility/2006">
              <mc:Choice xmlns:v="urn:schemas-microsoft-com:vml" Requires="v">
                <p:oleObj spid="_x0000_s69946" name="Equation" r:id="rId3" imgW="3314520" imgH="431640" progId="Equation.DSMT4">
                  <p:embed/>
                </p:oleObj>
              </mc:Choice>
              <mc:Fallback>
                <p:oleObj name="Equation" r:id="rId3" imgW="3314520" imgH="431640" progId="Equation.DSMT4">
                  <p:embed/>
                  <p:pic>
                    <p:nvPicPr>
                      <p:cNvPr id="0" name=""/>
                      <p:cNvPicPr/>
                      <p:nvPr/>
                    </p:nvPicPr>
                    <p:blipFill>
                      <a:blip r:embed="rId4"/>
                      <a:stretch>
                        <a:fillRect/>
                      </a:stretch>
                    </p:blipFill>
                    <p:spPr>
                      <a:xfrm>
                        <a:off x="3713163" y="823913"/>
                        <a:ext cx="7280275" cy="947737"/>
                      </a:xfrm>
                      <a:prstGeom prst="rect">
                        <a:avLst/>
                      </a:prstGeom>
                    </p:spPr>
                  </p:pic>
                </p:oleObj>
              </mc:Fallback>
            </mc:AlternateContent>
          </a:graphicData>
        </a:graphic>
      </p:graphicFrame>
      <p:sp>
        <p:nvSpPr>
          <p:cNvPr id="4" name="文本框 3"/>
          <p:cNvSpPr txBox="1"/>
          <p:nvPr/>
        </p:nvSpPr>
        <p:spPr>
          <a:xfrm>
            <a:off x="1085849" y="1895475"/>
            <a:ext cx="8848725" cy="32008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由于在每一层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是常数，因此上述方程可以写成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其中</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nvPr>
        </p:nvGraphicFramePr>
        <p:xfrm>
          <a:off x="3359150" y="2384733"/>
          <a:ext cx="3527000" cy="931128"/>
        </p:xfrm>
        <a:graphic>
          <a:graphicData uri="http://schemas.openxmlformats.org/presentationml/2006/ole">
            <mc:AlternateContent xmlns:mc="http://schemas.openxmlformats.org/markup-compatibility/2006">
              <mc:Choice xmlns:v="urn:schemas-microsoft-com:vml" Requires="v">
                <p:oleObj spid="_x0000_s69947" name="Equation" r:id="rId5" imgW="1587240" imgH="419040" progId="Equation.DSMT4">
                  <p:embed/>
                </p:oleObj>
              </mc:Choice>
              <mc:Fallback>
                <p:oleObj name="Equation" r:id="rId5" imgW="1587240" imgH="419040" progId="Equation.DSMT4">
                  <p:embed/>
                  <p:pic>
                    <p:nvPicPr>
                      <p:cNvPr id="0" name=""/>
                      <p:cNvPicPr/>
                      <p:nvPr/>
                    </p:nvPicPr>
                    <p:blipFill>
                      <a:blip r:embed="rId6"/>
                      <a:stretch>
                        <a:fillRect/>
                      </a:stretch>
                    </p:blipFill>
                    <p:spPr>
                      <a:xfrm>
                        <a:off x="3359150" y="2384733"/>
                        <a:ext cx="3527000" cy="931128"/>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3629024" y="3733898"/>
          <a:ext cx="1470318" cy="1066702"/>
        </p:xfrm>
        <a:graphic>
          <a:graphicData uri="http://schemas.openxmlformats.org/presentationml/2006/ole">
            <mc:AlternateContent xmlns:mc="http://schemas.openxmlformats.org/markup-compatibility/2006">
              <mc:Choice xmlns:v="urn:schemas-microsoft-com:vml" Requires="v">
                <p:oleObj spid="_x0000_s69948" name="Equation" r:id="rId7" imgW="647640" imgH="469800" progId="Equation.DSMT4">
                  <p:embed/>
                </p:oleObj>
              </mc:Choice>
              <mc:Fallback>
                <p:oleObj name="Equation" r:id="rId7" imgW="647640" imgH="469800" progId="Equation.DSMT4">
                  <p:embed/>
                  <p:pic>
                    <p:nvPicPr>
                      <p:cNvPr id="0" name=""/>
                      <p:cNvPicPr/>
                      <p:nvPr/>
                    </p:nvPicPr>
                    <p:blipFill>
                      <a:blip r:embed="rId8"/>
                      <a:stretch>
                        <a:fillRect/>
                      </a:stretch>
                    </p:blipFill>
                    <p:spPr>
                      <a:xfrm>
                        <a:off x="3629024" y="3733898"/>
                        <a:ext cx="1470318" cy="1066702"/>
                      </a:xfrm>
                      <a:prstGeom prst="rect">
                        <a:avLst/>
                      </a:prstGeom>
                    </p:spPr>
                  </p:pic>
                </p:oleObj>
              </mc:Fallback>
            </mc:AlternateContent>
          </a:graphicData>
        </a:graphic>
      </p:graphicFrame>
    </p:spTree>
    <p:extLst>
      <p:ext uri="{BB962C8B-B14F-4D97-AF65-F5344CB8AC3E}">
        <p14:creationId xmlns:p14="http://schemas.microsoft.com/office/powerpoint/2010/main" val="295875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16234801"/>
              </p:ext>
            </p:extLst>
          </p:nvPr>
        </p:nvGraphicFramePr>
        <p:xfrm>
          <a:off x="7401625" y="634917"/>
          <a:ext cx="2530475" cy="906463"/>
        </p:xfrm>
        <a:graphic>
          <a:graphicData uri="http://schemas.openxmlformats.org/presentationml/2006/ole">
            <mc:AlternateContent xmlns:mc="http://schemas.openxmlformats.org/markup-compatibility/2006">
              <mc:Choice xmlns:v="urn:schemas-microsoft-com:vml" Requires="v">
                <p:oleObj spid="_x0000_s5806" name="Equation" r:id="rId3" imgW="1206360" imgH="431640" progId="Equation.DSMT4">
                  <p:embed/>
                </p:oleObj>
              </mc:Choice>
              <mc:Fallback>
                <p:oleObj name="Equation" r:id="rId3" imgW="1206360" imgH="431640" progId="Equation.DSMT4">
                  <p:embed/>
                  <p:pic>
                    <p:nvPicPr>
                      <p:cNvPr id="0" name=""/>
                      <p:cNvPicPr>
                        <a:picLocks noChangeAspect="1" noChangeArrowheads="1"/>
                      </p:cNvPicPr>
                      <p:nvPr/>
                    </p:nvPicPr>
                    <p:blipFill>
                      <a:blip r:embed="rId4"/>
                      <a:srcRect/>
                      <a:stretch>
                        <a:fillRect/>
                      </a:stretch>
                    </p:blipFill>
                    <p:spPr bwMode="auto">
                      <a:xfrm>
                        <a:off x="7401625" y="634917"/>
                        <a:ext cx="2530475" cy="906463"/>
                      </a:xfrm>
                      <a:prstGeom prst="rect">
                        <a:avLst/>
                      </a:prstGeom>
                      <a:solidFill>
                        <a:schemeClr val="accent1">
                          <a:alpha val="16000"/>
                        </a:schemeClr>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9391398"/>
              </p:ext>
            </p:extLst>
          </p:nvPr>
        </p:nvGraphicFramePr>
        <p:xfrm>
          <a:off x="7401625" y="1592354"/>
          <a:ext cx="1943100" cy="873125"/>
        </p:xfrm>
        <a:graphic>
          <a:graphicData uri="http://schemas.openxmlformats.org/presentationml/2006/ole">
            <mc:AlternateContent xmlns:mc="http://schemas.openxmlformats.org/markup-compatibility/2006">
              <mc:Choice xmlns:v="urn:schemas-microsoft-com:vml" Requires="v">
                <p:oleObj spid="_x0000_s5807" name="Equation" r:id="rId5" imgW="876240" imgH="393480" progId="Equation.DSMT4">
                  <p:embed/>
                </p:oleObj>
              </mc:Choice>
              <mc:Fallback>
                <p:oleObj name="Equation" r:id="rId5" imgW="876240" imgH="393480" progId="Equation.DSMT4">
                  <p:embed/>
                  <p:pic>
                    <p:nvPicPr>
                      <p:cNvPr id="0" name=""/>
                      <p:cNvPicPr>
                        <a:picLocks noChangeAspect="1" noChangeArrowheads="1"/>
                      </p:cNvPicPr>
                      <p:nvPr/>
                    </p:nvPicPr>
                    <p:blipFill>
                      <a:blip r:embed="rId6"/>
                      <a:srcRect/>
                      <a:stretch>
                        <a:fillRect/>
                      </a:stretch>
                    </p:blipFill>
                    <p:spPr bwMode="auto">
                      <a:xfrm>
                        <a:off x="7401625" y="1592354"/>
                        <a:ext cx="1943100" cy="873125"/>
                      </a:xfrm>
                      <a:prstGeom prst="rect">
                        <a:avLst/>
                      </a:prstGeom>
                      <a:solidFill>
                        <a:schemeClr val="accent1">
                          <a:lumMod val="20000"/>
                          <a:lumOff val="80000"/>
                          <a:alpha val="93000"/>
                        </a:schemeClr>
                      </a:solidFill>
                    </p:spPr>
                  </p:pic>
                </p:oleObj>
              </mc:Fallback>
            </mc:AlternateContent>
          </a:graphicData>
        </a:graphic>
      </p:graphicFrame>
      <p:sp>
        <p:nvSpPr>
          <p:cNvPr id="4" name="文本框 3"/>
          <p:cNvSpPr txBox="1"/>
          <p:nvPr/>
        </p:nvSpPr>
        <p:spPr>
          <a:xfrm>
            <a:off x="934496" y="924448"/>
            <a:ext cx="4672483"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两式联立得到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9"/>
          <p:cNvSpPr>
            <a:spLocks noChangeArrowheads="1"/>
          </p:cNvSpPr>
          <p:nvPr/>
        </p:nvSpPr>
        <p:spPr bwMode="auto">
          <a:xfrm>
            <a:off x="2341266" y="14871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55821638"/>
              </p:ext>
            </p:extLst>
          </p:nvPr>
        </p:nvGraphicFramePr>
        <p:xfrm>
          <a:off x="1846263" y="1487488"/>
          <a:ext cx="3389312" cy="930275"/>
        </p:xfrm>
        <a:graphic>
          <a:graphicData uri="http://schemas.openxmlformats.org/presentationml/2006/ole">
            <mc:AlternateContent xmlns:mc="http://schemas.openxmlformats.org/markup-compatibility/2006">
              <mc:Choice xmlns:v="urn:schemas-microsoft-com:vml" Requires="v">
                <p:oleObj spid="_x0000_s5808" name="Equation" r:id="rId7" imgW="1549080" imgH="431640" progId="Equation.DSMT4">
                  <p:embed/>
                </p:oleObj>
              </mc:Choice>
              <mc:Fallback>
                <p:oleObj name="Equation" r:id="rId7" imgW="1549080" imgH="431640" progId="Equation.DSMT4">
                  <p:embed/>
                  <p:pic>
                    <p:nvPicPr>
                      <p:cNvPr id="0" name=""/>
                      <p:cNvPicPr>
                        <a:picLocks noChangeAspect="1" noChangeArrowheads="1"/>
                      </p:cNvPicPr>
                      <p:nvPr/>
                    </p:nvPicPr>
                    <p:blipFill>
                      <a:blip r:embed="rId8"/>
                      <a:srcRect/>
                      <a:stretch>
                        <a:fillRect/>
                      </a:stretch>
                    </p:blipFill>
                    <p:spPr bwMode="auto">
                      <a:xfrm>
                        <a:off x="1846263" y="1487488"/>
                        <a:ext cx="3389312" cy="930275"/>
                      </a:xfrm>
                      <a:prstGeom prst="rect">
                        <a:avLst/>
                      </a:prstGeom>
                      <a:noFill/>
                    </p:spPr>
                  </p:pic>
                </p:oleObj>
              </mc:Fallback>
            </mc:AlternateContent>
          </a:graphicData>
        </a:graphic>
      </p:graphicFrame>
      <p:sp>
        <p:nvSpPr>
          <p:cNvPr id="10" name="矩形 9"/>
          <p:cNvSpPr/>
          <p:nvPr/>
        </p:nvSpPr>
        <p:spPr>
          <a:xfrm>
            <a:off x="934496" y="2980541"/>
            <a:ext cx="9626322"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如果再给出问题的初边值条件</a:t>
            </a: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则得到完整的模型。这里</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是初始车流密度分布</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是</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时刻单位时间进入道路的车辆数。</a:t>
            </a:r>
          </a:p>
        </p:txBody>
      </p:sp>
      <p:sp>
        <p:nvSpPr>
          <p:cNvPr id="11" name="Rectangle 23"/>
          <p:cNvSpPr>
            <a:spLocks noChangeArrowheads="1"/>
          </p:cNvSpPr>
          <p:nvPr/>
        </p:nvSpPr>
        <p:spPr bwMode="auto">
          <a:xfrm>
            <a:off x="3135086" y="3466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2944167" y="3345474"/>
          <a:ext cx="3911825" cy="456379"/>
        </p:xfrm>
        <a:graphic>
          <a:graphicData uri="http://schemas.openxmlformats.org/presentationml/2006/ole">
            <mc:AlternateContent xmlns:mc="http://schemas.openxmlformats.org/markup-compatibility/2006">
              <mc:Choice xmlns:v="urn:schemas-microsoft-com:vml" Requires="v">
                <p:oleObj spid="_x0000_s5809" name="Equation" r:id="rId9" imgW="1904174" imgH="215806" progId="Equation.DSMT4">
                  <p:embed/>
                </p:oleObj>
              </mc:Choice>
              <mc:Fallback>
                <p:oleObj name="Equation" r:id="rId9" imgW="1904174" imgH="21580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4167" y="3345474"/>
                        <a:ext cx="3911825" cy="456379"/>
                      </a:xfrm>
                      <a:prstGeom prst="rect">
                        <a:avLst/>
                      </a:prstGeom>
                      <a:noFill/>
                    </p:spPr>
                  </p:pic>
                </p:oleObj>
              </mc:Fallback>
            </mc:AlternateContent>
          </a:graphicData>
        </a:graphic>
      </p:graphicFrame>
      <p:sp>
        <p:nvSpPr>
          <p:cNvPr id="13" name="矩形 12"/>
          <p:cNvSpPr/>
          <p:nvPr/>
        </p:nvSpPr>
        <p:spPr>
          <a:xfrm>
            <a:off x="934496" y="4803824"/>
            <a:ext cx="9626322"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模型是</a:t>
            </a:r>
            <a:r>
              <a:rPr lang="zh-CN" altLang="zh-CN" sz="2600" u="sng" kern="100" dirty="0">
                <a:latin typeface="Times New Roman" panose="02020603050405020304" pitchFamily="18" charset="0"/>
                <a:ea typeface="华文新魏" panose="02010800040101010101" pitchFamily="2" charset="-122"/>
                <a:cs typeface="Times New Roman" panose="02020603050405020304" pitchFamily="18" charset="0"/>
              </a:rPr>
              <a:t>一阶拟线性方程</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，容易求得解析解，求解过程参见偏微分方程的相关章节。也可以设计数值算法编程</a:t>
            </a:r>
            <a:r>
              <a:rPr lang="zh-CN" altLang="zh-CN" sz="2600" kern="100" dirty="0" smtClean="0">
                <a:latin typeface="Times New Roman" panose="02020603050405020304" pitchFamily="18" charset="0"/>
                <a:ea typeface="华文新魏" panose="02010800040101010101" pitchFamily="2" charset="-122"/>
                <a:cs typeface="Times New Roman" panose="02020603050405020304" pitchFamily="18" charset="0"/>
              </a:rPr>
              <a:t>求解。</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日期占位符 6"/>
          <p:cNvSpPr>
            <a:spLocks noGrp="1"/>
          </p:cNvSpPr>
          <p:nvPr>
            <p:ph type="dt" sz="half" idx="10"/>
          </p:nvPr>
        </p:nvSpPr>
        <p:spPr/>
        <p:txBody>
          <a:bodyPr/>
          <a:lstStyle/>
          <a:p>
            <a:fld id="{A52C4EDD-3534-43DB-A5DC-E9F357AA8F5D}" type="datetime1">
              <a:rPr lang="en-US" altLang="zh-CN" smtClean="0"/>
              <a:t>7/30/2020</a:t>
            </a:fld>
            <a:endParaRPr lang="en-US" dirty="0"/>
          </a:p>
        </p:txBody>
      </p:sp>
      <p:sp>
        <p:nvSpPr>
          <p:cNvPr id="8" name="页脚占位符 7"/>
          <p:cNvSpPr>
            <a:spLocks noGrp="1"/>
          </p:cNvSpPr>
          <p:nvPr>
            <p:ph type="ftr" sz="quarter" idx="11"/>
          </p:nvPr>
        </p:nvSpPr>
        <p:spPr/>
        <p:txBody>
          <a:bodyPr/>
          <a:lstStyle/>
          <a:p>
            <a:r>
              <a:rPr lang="zh-CN" altLang="en-US" smtClean="0"/>
              <a:t>赵维加  喀什</a:t>
            </a:r>
            <a:r>
              <a:rPr lang="en-US" altLang="zh-CN" smtClean="0"/>
              <a:t>2018</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126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3361162" y="618096"/>
          <a:ext cx="3527000" cy="931128"/>
        </p:xfrm>
        <a:graphic>
          <a:graphicData uri="http://schemas.openxmlformats.org/presentationml/2006/ole">
            <mc:AlternateContent xmlns:mc="http://schemas.openxmlformats.org/markup-compatibility/2006">
              <mc:Choice xmlns:v="urn:schemas-microsoft-com:vml" Requires="v">
                <p:oleObj spid="_x0000_s70866" name="Equation" r:id="rId3" imgW="1587240" imgH="419040" progId="Equation.DSMT4">
                  <p:embed/>
                </p:oleObj>
              </mc:Choice>
              <mc:Fallback>
                <p:oleObj name="Equation" r:id="rId3" imgW="1587240" imgH="419040" progId="Equation.DSMT4">
                  <p:embed/>
                  <p:pic>
                    <p:nvPicPr>
                      <p:cNvPr id="0" name=""/>
                      <p:cNvPicPr/>
                      <p:nvPr/>
                    </p:nvPicPr>
                    <p:blipFill>
                      <a:blip r:embed="rId4"/>
                      <a:stretch>
                        <a:fillRect/>
                      </a:stretch>
                    </p:blipFill>
                    <p:spPr>
                      <a:xfrm>
                        <a:off x="3361162" y="618096"/>
                        <a:ext cx="3527000" cy="931128"/>
                      </a:xfrm>
                      <a:prstGeom prst="rect">
                        <a:avLst/>
                      </a:prstGeom>
                    </p:spPr>
                  </p:pic>
                </p:oleObj>
              </mc:Fallback>
            </mc:AlternateContent>
          </a:graphicData>
        </a:graphic>
      </p:graphicFrame>
      <p:sp>
        <p:nvSpPr>
          <p:cNvPr id="3" name="文本框 2"/>
          <p:cNvSpPr txBox="1"/>
          <p:nvPr/>
        </p:nvSpPr>
        <p:spPr>
          <a:xfrm>
            <a:off x="809626" y="857250"/>
            <a:ext cx="2295732"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方程的离散化</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785812" y="4724664"/>
            <a:ext cx="8872537"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由于对时间是初值问题，我们的计算按从一边赶的方法，即一层层从下向上计算。算法只要考虑已知</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i-1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层，计算</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层的计算方法。</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28" name="组合 27"/>
          <p:cNvGrpSpPr/>
          <p:nvPr/>
        </p:nvGrpSpPr>
        <p:grpSpPr>
          <a:xfrm>
            <a:off x="7138987" y="618097"/>
            <a:ext cx="5595236" cy="4070560"/>
            <a:chOff x="5995988" y="2519705"/>
            <a:chExt cx="4833937" cy="3710751"/>
          </a:xfrm>
        </p:grpSpPr>
        <p:cxnSp>
          <p:nvCxnSpPr>
            <p:cNvPr id="7" name="直接箭头连接符 6"/>
            <p:cNvCxnSpPr/>
            <p:nvPr/>
          </p:nvCxnSpPr>
          <p:spPr>
            <a:xfrm>
              <a:off x="6227764" y="5615851"/>
              <a:ext cx="4086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323013" y="2647950"/>
              <a:ext cx="9525" cy="31527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170738" y="3584793"/>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9086850" y="3591580"/>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7810500" y="3591580"/>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8153400" y="3598114"/>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8496300" y="3584793"/>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32538" y="4224337"/>
              <a:ext cx="31432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23013" y="4586034"/>
              <a:ext cx="31432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858000" y="5629172"/>
              <a:ext cx="628650" cy="420857"/>
            </a:xfrm>
            <a:prstGeom prst="rect">
              <a:avLst/>
            </a:prstGeom>
            <a:noFill/>
          </p:spPr>
          <p:txBody>
            <a:bodyPr wrap="square" rtlCol="0">
              <a:spAutoFit/>
            </a:bodyPr>
            <a:lstStyle/>
            <a:p>
              <a:r>
                <a:rPr lang="en-US" altLang="zh-CN" sz="2400" i="1" dirty="0" err="1" smtClean="0">
                  <a:latin typeface="Times New Roman" panose="02020603050405020304" pitchFamily="18" charset="0"/>
                  <a:cs typeface="Times New Roman" panose="02020603050405020304" pitchFamily="18" charset="0"/>
                </a:rPr>
                <a:t>l</a:t>
              </a:r>
              <a:r>
                <a:rPr lang="en-US" altLang="zh-CN" sz="2400" baseline="-25000" dirty="0" err="1" smtClean="0">
                  <a:latin typeface="Times New Roman" panose="02020603050405020304" pitchFamily="18" charset="0"/>
                  <a:cs typeface="Times New Roman" panose="02020603050405020304" pitchFamily="18" charset="0"/>
                </a:rPr>
                <a:t>min</a:t>
              </a:r>
              <a:endParaRPr lang="zh-CN" altLang="en-US" sz="2400" baseline="-250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8848725" y="5576389"/>
              <a:ext cx="628650" cy="420857"/>
            </a:xfrm>
            <a:prstGeom prst="rect">
              <a:avLst/>
            </a:prstGeom>
            <a:noFill/>
          </p:spPr>
          <p:txBody>
            <a:bodyPr wrap="square" rtlCol="0">
              <a:spAutoFit/>
            </a:bodyPr>
            <a:lstStyle/>
            <a:p>
              <a:r>
                <a:rPr lang="en-US" altLang="zh-CN" sz="2400" i="1" dirty="0" err="1" smtClean="0"/>
                <a:t>l</a:t>
              </a:r>
              <a:r>
                <a:rPr lang="en-US" altLang="zh-CN" sz="2400" baseline="-25000" dirty="0" err="1" smtClean="0"/>
                <a:t>max</a:t>
              </a:r>
              <a:endParaRPr lang="zh-CN" altLang="en-US" sz="2400" baseline="-25000" dirty="0"/>
            </a:p>
          </p:txBody>
        </p:sp>
        <p:sp>
          <p:nvSpPr>
            <p:cNvPr id="21" name="文本框 20"/>
            <p:cNvSpPr txBox="1"/>
            <p:nvPr/>
          </p:nvSpPr>
          <p:spPr>
            <a:xfrm>
              <a:off x="6022975" y="4401368"/>
              <a:ext cx="434975" cy="645314"/>
            </a:xfrm>
            <a:prstGeom prst="rect">
              <a:avLst/>
            </a:prstGeom>
            <a:noFill/>
          </p:spPr>
          <p:txBody>
            <a:bodyPr wrap="square" rtlCol="0">
              <a:spAutoFit/>
            </a:bodyPr>
            <a:lstStyle/>
            <a:p>
              <a:r>
                <a:rPr lang="en-US" altLang="zh-CN" sz="2400" dirty="0" smtClean="0"/>
                <a:t>t</a:t>
              </a:r>
              <a:r>
                <a:rPr lang="en-US" altLang="zh-CN" sz="2400" baseline="-25000" dirty="0" smtClean="0"/>
                <a:t>i-1</a:t>
              </a:r>
              <a:endParaRPr lang="zh-CN" altLang="en-US" sz="2400" baseline="-25000" dirty="0"/>
            </a:p>
          </p:txBody>
        </p:sp>
        <p:sp>
          <p:nvSpPr>
            <p:cNvPr id="22" name="文本框 21"/>
            <p:cNvSpPr txBox="1"/>
            <p:nvPr/>
          </p:nvSpPr>
          <p:spPr>
            <a:xfrm>
              <a:off x="5995988" y="4018716"/>
              <a:ext cx="428625" cy="420857"/>
            </a:xfrm>
            <a:prstGeom prst="rect">
              <a:avLst/>
            </a:prstGeom>
            <a:noFill/>
          </p:spPr>
          <p:txBody>
            <a:bodyPr wrap="square" rtlCol="0">
              <a:spAutoFit/>
            </a:bodyPr>
            <a:lstStyle/>
            <a:p>
              <a:r>
                <a:rPr lang="en-US" altLang="zh-CN" sz="2400" dirty="0" smtClean="0"/>
                <a:t>t</a:t>
              </a:r>
              <a:r>
                <a:rPr lang="en-US" altLang="zh-CN" sz="2400" baseline="-25000" dirty="0" smtClean="0"/>
                <a:t>i</a:t>
              </a:r>
              <a:endParaRPr lang="zh-CN" altLang="en-US" sz="2400" baseline="-25000" dirty="0"/>
            </a:p>
          </p:txBody>
        </p:sp>
        <p:sp>
          <p:nvSpPr>
            <p:cNvPr id="23" name="文本框 22"/>
            <p:cNvSpPr txBox="1"/>
            <p:nvPr/>
          </p:nvSpPr>
          <p:spPr>
            <a:xfrm>
              <a:off x="7980362" y="5588031"/>
              <a:ext cx="384175" cy="420857"/>
            </a:xfrm>
            <a:prstGeom prst="rect">
              <a:avLst/>
            </a:prstGeom>
            <a:noFill/>
          </p:spPr>
          <p:txBody>
            <a:bodyPr wrap="square" rtlCol="0">
              <a:spAutoFit/>
            </a:bodyPr>
            <a:lstStyle/>
            <a:p>
              <a:r>
                <a:rPr lang="en-US" altLang="zh-CN" sz="2400" dirty="0" err="1" smtClean="0"/>
                <a:t>xj</a:t>
              </a:r>
              <a:endParaRPr lang="zh-CN" altLang="en-US" sz="2400" dirty="0"/>
            </a:p>
          </p:txBody>
        </p:sp>
        <p:sp>
          <p:nvSpPr>
            <p:cNvPr id="24" name="文本框 23"/>
            <p:cNvSpPr txBox="1"/>
            <p:nvPr/>
          </p:nvSpPr>
          <p:spPr>
            <a:xfrm>
              <a:off x="7589837" y="5572029"/>
              <a:ext cx="457200" cy="645314"/>
            </a:xfrm>
            <a:prstGeom prst="rect">
              <a:avLst/>
            </a:prstGeom>
            <a:noFill/>
          </p:spPr>
          <p:txBody>
            <a:bodyPr wrap="square" rtlCol="0">
              <a:spAutoFit/>
            </a:bodyPr>
            <a:lstStyle/>
            <a:p>
              <a:r>
                <a:rPr lang="en-US" altLang="zh-CN" sz="2400" dirty="0" smtClean="0"/>
                <a:t>x</a:t>
              </a:r>
              <a:r>
                <a:rPr lang="en-US" altLang="zh-CN" sz="2400" baseline="-25000" dirty="0" smtClean="0"/>
                <a:t>j-1</a:t>
              </a:r>
              <a:endParaRPr lang="zh-CN" altLang="en-US" sz="2400" baseline="-25000" dirty="0"/>
            </a:p>
          </p:txBody>
        </p:sp>
        <p:sp>
          <p:nvSpPr>
            <p:cNvPr id="25" name="文本框 24"/>
            <p:cNvSpPr txBox="1"/>
            <p:nvPr/>
          </p:nvSpPr>
          <p:spPr>
            <a:xfrm>
              <a:off x="8370887" y="5585142"/>
              <a:ext cx="565150" cy="645314"/>
            </a:xfrm>
            <a:prstGeom prst="rect">
              <a:avLst/>
            </a:prstGeom>
            <a:noFill/>
          </p:spPr>
          <p:txBody>
            <a:bodyPr wrap="square" rtlCol="0">
              <a:spAutoFit/>
            </a:bodyPr>
            <a:lstStyle/>
            <a:p>
              <a:r>
                <a:rPr lang="en-US" altLang="zh-CN" sz="2400" dirty="0" smtClean="0"/>
                <a:t>x</a:t>
              </a:r>
              <a:r>
                <a:rPr lang="en-US" altLang="zh-CN" sz="2400" baseline="-25000" dirty="0" smtClean="0"/>
                <a:t>j+1</a:t>
              </a:r>
              <a:endParaRPr lang="zh-CN" altLang="en-US" sz="2400" baseline="-25000" dirty="0"/>
            </a:p>
          </p:txBody>
        </p:sp>
        <p:sp>
          <p:nvSpPr>
            <p:cNvPr id="26" name="文本框 25"/>
            <p:cNvSpPr txBox="1"/>
            <p:nvPr/>
          </p:nvSpPr>
          <p:spPr>
            <a:xfrm>
              <a:off x="10267950" y="5622638"/>
              <a:ext cx="561975" cy="420857"/>
            </a:xfrm>
            <a:prstGeom prst="rect">
              <a:avLst/>
            </a:prstGeom>
            <a:noFill/>
          </p:spPr>
          <p:txBody>
            <a:bodyPr wrap="square" rtlCol="0">
              <a:spAutoFit/>
            </a:bodyPr>
            <a:lstStyle/>
            <a:p>
              <a:r>
                <a:rPr lang="en-US" altLang="zh-CN" sz="2400" dirty="0" smtClean="0"/>
                <a:t>x</a:t>
              </a:r>
              <a:endParaRPr lang="zh-CN" altLang="en-US" sz="2400" dirty="0"/>
            </a:p>
          </p:txBody>
        </p:sp>
        <p:sp>
          <p:nvSpPr>
            <p:cNvPr id="27" name="文本框 26"/>
            <p:cNvSpPr txBox="1"/>
            <p:nvPr/>
          </p:nvSpPr>
          <p:spPr>
            <a:xfrm>
              <a:off x="6000750" y="2519705"/>
              <a:ext cx="323850" cy="420857"/>
            </a:xfrm>
            <a:prstGeom prst="rect">
              <a:avLst/>
            </a:prstGeom>
            <a:noFill/>
          </p:spPr>
          <p:txBody>
            <a:bodyPr wrap="square" rtlCol="0">
              <a:spAutoFit/>
            </a:bodyPr>
            <a:lstStyle/>
            <a:p>
              <a:r>
                <a:rPr lang="en-US" altLang="zh-CN" sz="2400" dirty="0" smtClean="0"/>
                <a:t>t</a:t>
              </a:r>
              <a:endParaRPr lang="zh-CN" altLang="en-US" sz="2400" dirty="0"/>
            </a:p>
          </p:txBody>
        </p:sp>
      </p:grpSp>
      <p:sp>
        <p:nvSpPr>
          <p:cNvPr id="29" name="文本框 28"/>
          <p:cNvSpPr txBox="1"/>
          <p:nvPr/>
        </p:nvSpPr>
        <p:spPr>
          <a:xfrm>
            <a:off x="471643" y="1695571"/>
            <a:ext cx="6571097" cy="28931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、自变量的网格剖分</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引入网线</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把区域剖分为小矩形。未知函数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t,x</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在网点</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j</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的数值近似记为</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i,j</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758892122"/>
              </p:ext>
            </p:extLst>
          </p:nvPr>
        </p:nvGraphicFramePr>
        <p:xfrm>
          <a:off x="2465283" y="2442556"/>
          <a:ext cx="4053072" cy="1088885"/>
        </p:xfrm>
        <a:graphic>
          <a:graphicData uri="http://schemas.openxmlformats.org/presentationml/2006/ole">
            <mc:AlternateContent xmlns:mc="http://schemas.openxmlformats.org/markup-compatibility/2006">
              <mc:Choice xmlns:v="urn:schemas-microsoft-com:vml" Requires="v">
                <p:oleObj spid="_x0000_s70867" name="Equation" r:id="rId5" imgW="1701720" imgH="457200" progId="Equation.DSMT4">
                  <p:embed/>
                </p:oleObj>
              </mc:Choice>
              <mc:Fallback>
                <p:oleObj name="Equation" r:id="rId5" imgW="1701720" imgH="457200" progId="Equation.DSMT4">
                  <p:embed/>
                  <p:pic>
                    <p:nvPicPr>
                      <p:cNvPr id="0" name=""/>
                      <p:cNvPicPr/>
                      <p:nvPr/>
                    </p:nvPicPr>
                    <p:blipFill>
                      <a:blip r:embed="rId6"/>
                      <a:stretch>
                        <a:fillRect/>
                      </a:stretch>
                    </p:blipFill>
                    <p:spPr>
                      <a:xfrm>
                        <a:off x="2465283" y="2442556"/>
                        <a:ext cx="4053072" cy="1088885"/>
                      </a:xfrm>
                      <a:prstGeom prst="rect">
                        <a:avLst/>
                      </a:prstGeom>
                    </p:spPr>
                  </p:pic>
                </p:oleObj>
              </mc:Fallback>
            </mc:AlternateContent>
          </a:graphicData>
        </a:graphic>
      </p:graphicFrame>
    </p:spTree>
    <p:extLst>
      <p:ext uri="{BB962C8B-B14F-4D97-AF65-F5344CB8AC3E}">
        <p14:creationId xmlns:p14="http://schemas.microsoft.com/office/powerpoint/2010/main" val="29051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38988" y="618097"/>
            <a:ext cx="5053012" cy="3816118"/>
            <a:chOff x="5995988" y="2519705"/>
            <a:chExt cx="4833937" cy="3478799"/>
          </a:xfrm>
        </p:grpSpPr>
        <p:cxnSp>
          <p:nvCxnSpPr>
            <p:cNvPr id="3" name="直接箭头连接符 2"/>
            <p:cNvCxnSpPr/>
            <p:nvPr/>
          </p:nvCxnSpPr>
          <p:spPr>
            <a:xfrm>
              <a:off x="6227764" y="5615851"/>
              <a:ext cx="40862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323013" y="2647950"/>
              <a:ext cx="9525" cy="31527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flipV="1">
              <a:off x="7170738" y="3584793"/>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9086850" y="3591580"/>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7810500" y="3591580"/>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8153400" y="3598114"/>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8496300" y="3584793"/>
              <a:ext cx="19050" cy="20310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2538" y="4224337"/>
              <a:ext cx="31432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323013" y="4586034"/>
              <a:ext cx="31432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8000" y="5629172"/>
              <a:ext cx="628650" cy="369332"/>
            </a:xfrm>
            <a:prstGeom prst="rect">
              <a:avLst/>
            </a:prstGeom>
            <a:noFill/>
          </p:spPr>
          <p:txBody>
            <a:bodyPr wrap="square" rtlCol="0">
              <a:spAutoFit/>
            </a:bodyPr>
            <a:lstStyle/>
            <a:p>
              <a:r>
                <a:rPr lang="en-US" altLang="zh-CN" sz="2000" i="1" dirty="0" err="1" smtClean="0">
                  <a:latin typeface="Times New Roman" panose="02020603050405020304" pitchFamily="18" charset="0"/>
                  <a:cs typeface="Times New Roman" panose="02020603050405020304" pitchFamily="18" charset="0"/>
                </a:rPr>
                <a:t>l</a:t>
              </a:r>
              <a:r>
                <a:rPr lang="en-US" altLang="zh-CN" sz="2000" baseline="-25000" dirty="0" err="1" smtClean="0">
                  <a:latin typeface="Times New Roman" panose="02020603050405020304" pitchFamily="18" charset="0"/>
                  <a:cs typeface="Times New Roman" panose="02020603050405020304" pitchFamily="18" charset="0"/>
                </a:rPr>
                <a:t>min</a:t>
              </a:r>
              <a:endParaRPr lang="zh-CN" altLang="en-US" sz="2000" baseline="-25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8848725" y="5576389"/>
              <a:ext cx="628650" cy="369332"/>
            </a:xfrm>
            <a:prstGeom prst="rect">
              <a:avLst/>
            </a:prstGeom>
            <a:noFill/>
          </p:spPr>
          <p:txBody>
            <a:bodyPr wrap="square" rtlCol="0">
              <a:spAutoFit/>
            </a:bodyPr>
            <a:lstStyle/>
            <a:p>
              <a:r>
                <a:rPr lang="en-US" altLang="zh-CN" sz="2000" i="1" dirty="0" err="1" smtClean="0"/>
                <a:t>l</a:t>
              </a:r>
              <a:r>
                <a:rPr lang="en-US" altLang="zh-CN" sz="2000" baseline="-25000" dirty="0" err="1" smtClean="0"/>
                <a:t>max</a:t>
              </a:r>
              <a:endParaRPr lang="zh-CN" altLang="en-US" sz="2000" baseline="-25000" dirty="0"/>
            </a:p>
          </p:txBody>
        </p:sp>
        <p:sp>
          <p:nvSpPr>
            <p:cNvPr id="14" name="文本框 13"/>
            <p:cNvSpPr txBox="1"/>
            <p:nvPr/>
          </p:nvSpPr>
          <p:spPr>
            <a:xfrm>
              <a:off x="6022975" y="4401368"/>
              <a:ext cx="434975" cy="369332"/>
            </a:xfrm>
            <a:prstGeom prst="rect">
              <a:avLst/>
            </a:prstGeom>
            <a:noFill/>
          </p:spPr>
          <p:txBody>
            <a:bodyPr wrap="square" rtlCol="0">
              <a:spAutoFit/>
            </a:bodyPr>
            <a:lstStyle/>
            <a:p>
              <a:r>
                <a:rPr lang="en-US" altLang="zh-CN" sz="2000" dirty="0" smtClean="0"/>
                <a:t>t</a:t>
              </a:r>
              <a:r>
                <a:rPr lang="en-US" altLang="zh-CN" sz="2000" baseline="-25000" dirty="0" smtClean="0"/>
                <a:t>i-1</a:t>
              </a:r>
              <a:endParaRPr lang="zh-CN" altLang="en-US" sz="2000" baseline="-25000" dirty="0"/>
            </a:p>
          </p:txBody>
        </p:sp>
        <p:sp>
          <p:nvSpPr>
            <p:cNvPr id="15" name="文本框 14"/>
            <p:cNvSpPr txBox="1"/>
            <p:nvPr/>
          </p:nvSpPr>
          <p:spPr>
            <a:xfrm>
              <a:off x="5995988" y="4018716"/>
              <a:ext cx="428625" cy="369332"/>
            </a:xfrm>
            <a:prstGeom prst="rect">
              <a:avLst/>
            </a:prstGeom>
            <a:noFill/>
          </p:spPr>
          <p:txBody>
            <a:bodyPr wrap="square" rtlCol="0">
              <a:spAutoFit/>
            </a:bodyPr>
            <a:lstStyle/>
            <a:p>
              <a:r>
                <a:rPr lang="en-US" altLang="zh-CN" sz="2000" dirty="0" smtClean="0"/>
                <a:t>t</a:t>
              </a:r>
              <a:r>
                <a:rPr lang="en-US" altLang="zh-CN" sz="2000" baseline="-25000" dirty="0" smtClean="0"/>
                <a:t>i</a:t>
              </a:r>
              <a:endParaRPr lang="zh-CN" altLang="en-US" sz="2000" baseline="-25000" dirty="0"/>
            </a:p>
          </p:txBody>
        </p:sp>
        <p:sp>
          <p:nvSpPr>
            <p:cNvPr id="16" name="文本框 15"/>
            <p:cNvSpPr txBox="1"/>
            <p:nvPr/>
          </p:nvSpPr>
          <p:spPr>
            <a:xfrm>
              <a:off x="7980362" y="5588031"/>
              <a:ext cx="384175" cy="369332"/>
            </a:xfrm>
            <a:prstGeom prst="rect">
              <a:avLst/>
            </a:prstGeom>
            <a:noFill/>
          </p:spPr>
          <p:txBody>
            <a:bodyPr wrap="square" rtlCol="0">
              <a:spAutoFit/>
            </a:bodyPr>
            <a:lstStyle/>
            <a:p>
              <a:r>
                <a:rPr lang="en-US" altLang="zh-CN" sz="2000" dirty="0" err="1" smtClean="0"/>
                <a:t>xj</a:t>
              </a:r>
              <a:endParaRPr lang="zh-CN" altLang="en-US" sz="2000" dirty="0"/>
            </a:p>
          </p:txBody>
        </p:sp>
        <p:sp>
          <p:nvSpPr>
            <p:cNvPr id="17" name="文本框 16"/>
            <p:cNvSpPr txBox="1"/>
            <p:nvPr/>
          </p:nvSpPr>
          <p:spPr>
            <a:xfrm>
              <a:off x="7589837" y="5572029"/>
              <a:ext cx="457200" cy="369332"/>
            </a:xfrm>
            <a:prstGeom prst="rect">
              <a:avLst/>
            </a:prstGeom>
            <a:noFill/>
          </p:spPr>
          <p:txBody>
            <a:bodyPr wrap="square" rtlCol="0">
              <a:spAutoFit/>
            </a:bodyPr>
            <a:lstStyle/>
            <a:p>
              <a:r>
                <a:rPr lang="en-US" altLang="zh-CN" sz="2000" dirty="0" smtClean="0"/>
                <a:t>x</a:t>
              </a:r>
              <a:r>
                <a:rPr lang="en-US" altLang="zh-CN" sz="2000" baseline="-25000" dirty="0" smtClean="0"/>
                <a:t>j-1</a:t>
              </a:r>
              <a:endParaRPr lang="zh-CN" altLang="en-US" sz="2000" baseline="-25000" dirty="0"/>
            </a:p>
          </p:txBody>
        </p:sp>
        <p:sp>
          <p:nvSpPr>
            <p:cNvPr id="18" name="文本框 17"/>
            <p:cNvSpPr txBox="1"/>
            <p:nvPr/>
          </p:nvSpPr>
          <p:spPr>
            <a:xfrm>
              <a:off x="8370887" y="5585142"/>
              <a:ext cx="565150" cy="369332"/>
            </a:xfrm>
            <a:prstGeom prst="rect">
              <a:avLst/>
            </a:prstGeom>
            <a:noFill/>
          </p:spPr>
          <p:txBody>
            <a:bodyPr wrap="square" rtlCol="0">
              <a:spAutoFit/>
            </a:bodyPr>
            <a:lstStyle/>
            <a:p>
              <a:r>
                <a:rPr lang="en-US" altLang="zh-CN" sz="2000" dirty="0" smtClean="0"/>
                <a:t>x</a:t>
              </a:r>
              <a:r>
                <a:rPr lang="en-US" altLang="zh-CN" sz="2000" baseline="-25000" dirty="0" smtClean="0"/>
                <a:t>j+1</a:t>
              </a:r>
              <a:endParaRPr lang="zh-CN" altLang="en-US" sz="2000" baseline="-25000" dirty="0"/>
            </a:p>
          </p:txBody>
        </p:sp>
        <p:sp>
          <p:nvSpPr>
            <p:cNvPr id="19" name="文本框 18"/>
            <p:cNvSpPr txBox="1"/>
            <p:nvPr/>
          </p:nvSpPr>
          <p:spPr>
            <a:xfrm>
              <a:off x="10267950" y="5622638"/>
              <a:ext cx="561975" cy="369332"/>
            </a:xfrm>
            <a:prstGeom prst="rect">
              <a:avLst/>
            </a:prstGeom>
            <a:noFill/>
          </p:spPr>
          <p:txBody>
            <a:bodyPr wrap="square" rtlCol="0">
              <a:spAutoFit/>
            </a:bodyPr>
            <a:lstStyle/>
            <a:p>
              <a:r>
                <a:rPr lang="en-US" altLang="zh-CN" sz="2000" dirty="0" smtClean="0"/>
                <a:t>x</a:t>
              </a:r>
              <a:endParaRPr lang="zh-CN" altLang="en-US" sz="2000" dirty="0"/>
            </a:p>
          </p:txBody>
        </p:sp>
        <p:sp>
          <p:nvSpPr>
            <p:cNvPr id="20" name="文本框 19"/>
            <p:cNvSpPr txBox="1"/>
            <p:nvPr/>
          </p:nvSpPr>
          <p:spPr>
            <a:xfrm>
              <a:off x="6000750" y="2519705"/>
              <a:ext cx="323850" cy="369332"/>
            </a:xfrm>
            <a:prstGeom prst="rect">
              <a:avLst/>
            </a:prstGeom>
            <a:noFill/>
          </p:spPr>
          <p:txBody>
            <a:bodyPr wrap="square" rtlCol="0">
              <a:spAutoFit/>
            </a:bodyPr>
            <a:lstStyle/>
            <a:p>
              <a:r>
                <a:rPr lang="en-US" altLang="zh-CN" sz="2000" dirty="0" smtClean="0"/>
                <a:t>t</a:t>
              </a:r>
              <a:endParaRPr lang="zh-CN" altLang="en-US" sz="2000" dirty="0"/>
            </a:p>
          </p:txBody>
        </p:sp>
      </p:grpSp>
      <p:graphicFrame>
        <p:nvGraphicFramePr>
          <p:cNvPr id="22" name="对象 21"/>
          <p:cNvGraphicFramePr>
            <a:graphicFrameLocks noChangeAspect="1"/>
          </p:cNvGraphicFramePr>
          <p:nvPr>
            <p:extLst/>
          </p:nvPr>
        </p:nvGraphicFramePr>
        <p:xfrm>
          <a:off x="8009028" y="504554"/>
          <a:ext cx="3527000" cy="931128"/>
        </p:xfrm>
        <a:graphic>
          <a:graphicData uri="http://schemas.openxmlformats.org/presentationml/2006/ole">
            <mc:AlternateContent xmlns:mc="http://schemas.openxmlformats.org/markup-compatibility/2006">
              <mc:Choice xmlns:v="urn:schemas-microsoft-com:vml" Requires="v">
                <p:oleObj spid="_x0000_s72098" name="Equation" r:id="rId3" imgW="1587240" imgH="419040" progId="Equation.DSMT4">
                  <p:embed/>
                </p:oleObj>
              </mc:Choice>
              <mc:Fallback>
                <p:oleObj name="Equation" r:id="rId3" imgW="1587240" imgH="419040" progId="Equation.DSMT4">
                  <p:embed/>
                  <p:pic>
                    <p:nvPicPr>
                      <p:cNvPr id="0" name=""/>
                      <p:cNvPicPr/>
                      <p:nvPr/>
                    </p:nvPicPr>
                    <p:blipFill>
                      <a:blip r:embed="rId4"/>
                      <a:stretch>
                        <a:fillRect/>
                      </a:stretch>
                    </p:blipFill>
                    <p:spPr>
                      <a:xfrm>
                        <a:off x="8009028" y="504554"/>
                        <a:ext cx="3527000" cy="931128"/>
                      </a:xfrm>
                      <a:prstGeom prst="rect">
                        <a:avLst/>
                      </a:prstGeom>
                    </p:spPr>
                  </p:pic>
                </p:oleObj>
              </mc:Fallback>
            </mc:AlternateContent>
          </a:graphicData>
        </a:graphic>
      </p:graphicFrame>
      <p:sp>
        <p:nvSpPr>
          <p:cNvPr id="23" name="文本框 22"/>
          <p:cNvSpPr txBox="1"/>
          <p:nvPr/>
        </p:nvSpPr>
        <p:spPr>
          <a:xfrm>
            <a:off x="837398" y="708491"/>
            <a:ext cx="1645919"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利用公式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3511818314"/>
              </p:ext>
            </p:extLst>
          </p:nvPr>
        </p:nvGraphicFramePr>
        <p:xfrm>
          <a:off x="1826645" y="1373072"/>
          <a:ext cx="3808180" cy="826776"/>
        </p:xfrm>
        <a:graphic>
          <a:graphicData uri="http://schemas.openxmlformats.org/presentationml/2006/ole">
            <mc:AlternateContent xmlns:mc="http://schemas.openxmlformats.org/markup-compatibility/2006">
              <mc:Choice xmlns:v="urn:schemas-microsoft-com:vml" Requires="v">
                <p:oleObj spid="_x0000_s72099" name="Equation" r:id="rId5" imgW="1930320" imgH="419040" progId="Equation.DSMT4">
                  <p:embed/>
                </p:oleObj>
              </mc:Choice>
              <mc:Fallback>
                <p:oleObj name="Equation" r:id="rId5" imgW="1930320" imgH="419040" progId="Equation.DSMT4">
                  <p:embed/>
                  <p:pic>
                    <p:nvPicPr>
                      <p:cNvPr id="0" name=""/>
                      <p:cNvPicPr/>
                      <p:nvPr/>
                    </p:nvPicPr>
                    <p:blipFill>
                      <a:blip r:embed="rId6"/>
                      <a:stretch>
                        <a:fillRect/>
                      </a:stretch>
                    </p:blipFill>
                    <p:spPr>
                      <a:xfrm>
                        <a:off x="1826645" y="1373072"/>
                        <a:ext cx="3808180" cy="826776"/>
                      </a:xfrm>
                      <a:prstGeom prst="rect">
                        <a:avLst/>
                      </a:prstGeom>
                    </p:spPr>
                  </p:pic>
                </p:oleObj>
              </mc:Fallback>
            </mc:AlternateContent>
          </a:graphicData>
        </a:graphic>
      </p:graphicFrame>
      <p:graphicFrame>
        <p:nvGraphicFramePr>
          <p:cNvPr id="25" name="对象 24"/>
          <p:cNvGraphicFramePr>
            <a:graphicFrameLocks noChangeAspect="1"/>
          </p:cNvGraphicFramePr>
          <p:nvPr>
            <p:extLst/>
          </p:nvPr>
        </p:nvGraphicFramePr>
        <p:xfrm>
          <a:off x="1159608" y="2337142"/>
          <a:ext cx="5638364" cy="857447"/>
        </p:xfrm>
        <a:graphic>
          <a:graphicData uri="http://schemas.openxmlformats.org/presentationml/2006/ole">
            <mc:AlternateContent xmlns:mc="http://schemas.openxmlformats.org/markup-compatibility/2006">
              <mc:Choice xmlns:v="urn:schemas-microsoft-com:vml" Requires="v">
                <p:oleObj spid="_x0000_s72100" name="Equation" r:id="rId7" imgW="2755800" imgH="419040" progId="Equation.DSMT4">
                  <p:embed/>
                </p:oleObj>
              </mc:Choice>
              <mc:Fallback>
                <p:oleObj name="Equation" r:id="rId7" imgW="2755800" imgH="419040" progId="Equation.DSMT4">
                  <p:embed/>
                  <p:pic>
                    <p:nvPicPr>
                      <p:cNvPr id="0" name=""/>
                      <p:cNvPicPr/>
                      <p:nvPr/>
                    </p:nvPicPr>
                    <p:blipFill>
                      <a:blip r:embed="rId8"/>
                      <a:stretch>
                        <a:fillRect/>
                      </a:stretch>
                    </p:blipFill>
                    <p:spPr>
                      <a:xfrm>
                        <a:off x="1159608" y="2337142"/>
                        <a:ext cx="5638364" cy="857447"/>
                      </a:xfrm>
                      <a:prstGeom prst="rect">
                        <a:avLst/>
                      </a:prstGeom>
                    </p:spPr>
                  </p:pic>
                </p:oleObj>
              </mc:Fallback>
            </mc:AlternateContent>
          </a:graphicData>
        </a:graphic>
      </p:graphicFrame>
      <p:sp>
        <p:nvSpPr>
          <p:cNvPr id="26" name="文本框 25"/>
          <p:cNvSpPr txBox="1"/>
          <p:nvPr/>
        </p:nvSpPr>
        <p:spPr>
          <a:xfrm>
            <a:off x="914401" y="3331884"/>
            <a:ext cx="4304609"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方程在</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ti,xj</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点的离散近似为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7" name="对象 26"/>
          <p:cNvGraphicFramePr>
            <a:graphicFrameLocks noChangeAspect="1"/>
          </p:cNvGraphicFramePr>
          <p:nvPr>
            <p:extLst/>
          </p:nvPr>
        </p:nvGraphicFramePr>
        <p:xfrm>
          <a:off x="1223963" y="4124325"/>
          <a:ext cx="4806950" cy="871538"/>
        </p:xfrm>
        <a:graphic>
          <a:graphicData uri="http://schemas.openxmlformats.org/presentationml/2006/ole">
            <mc:AlternateContent xmlns:mc="http://schemas.openxmlformats.org/markup-compatibility/2006">
              <mc:Choice xmlns:v="urn:schemas-microsoft-com:vml" Requires="v">
                <p:oleObj spid="_x0000_s72101" name="Equation" r:id="rId9" imgW="2311200" imgH="419040" progId="Equation.DSMT4">
                  <p:embed/>
                </p:oleObj>
              </mc:Choice>
              <mc:Fallback>
                <p:oleObj name="Equation" r:id="rId9" imgW="2311200" imgH="419040" progId="Equation.DSMT4">
                  <p:embed/>
                  <p:pic>
                    <p:nvPicPr>
                      <p:cNvPr id="0" name=""/>
                      <p:cNvPicPr/>
                      <p:nvPr/>
                    </p:nvPicPr>
                    <p:blipFill>
                      <a:blip r:embed="rId10"/>
                      <a:stretch>
                        <a:fillRect/>
                      </a:stretch>
                    </p:blipFill>
                    <p:spPr>
                      <a:xfrm>
                        <a:off x="1223963" y="4124325"/>
                        <a:ext cx="4806950" cy="871538"/>
                      </a:xfrm>
                      <a:prstGeom prst="rect">
                        <a:avLst/>
                      </a:prstGeom>
                    </p:spPr>
                  </p:pic>
                </p:oleObj>
              </mc:Fallback>
            </mc:AlternateContent>
          </a:graphicData>
        </a:graphic>
      </p:graphicFrame>
      <p:sp>
        <p:nvSpPr>
          <p:cNvPr id="28" name="文本框 27"/>
          <p:cNvSpPr txBox="1"/>
          <p:nvPr/>
        </p:nvSpPr>
        <p:spPr>
          <a:xfrm>
            <a:off x="3248025" y="5143500"/>
            <a:ext cx="40005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j=1,2,…,n-1,k=1,2,3,4</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2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6819899" y="684376"/>
          <a:ext cx="4545013" cy="899096"/>
        </p:xfrm>
        <a:graphic>
          <a:graphicData uri="http://schemas.openxmlformats.org/presentationml/2006/ole">
            <mc:AlternateContent xmlns:mc="http://schemas.openxmlformats.org/markup-compatibility/2006">
              <mc:Choice xmlns:v="urn:schemas-microsoft-com:vml" Requires="v">
                <p:oleObj spid="_x0000_s73226" name="Equation" r:id="rId3" imgW="2311200" imgH="457200" progId="Equation.DSMT4">
                  <p:embed/>
                </p:oleObj>
              </mc:Choice>
              <mc:Fallback>
                <p:oleObj name="Equation" r:id="rId3" imgW="2311200" imgH="457200" progId="Equation.DSMT4">
                  <p:embed/>
                  <p:pic>
                    <p:nvPicPr>
                      <p:cNvPr id="0" name=""/>
                      <p:cNvPicPr/>
                      <p:nvPr/>
                    </p:nvPicPr>
                    <p:blipFill>
                      <a:blip r:embed="rId4"/>
                      <a:stretch>
                        <a:fillRect/>
                      </a:stretch>
                    </p:blipFill>
                    <p:spPr>
                      <a:xfrm>
                        <a:off x="6819899" y="684376"/>
                        <a:ext cx="4545013" cy="899096"/>
                      </a:xfrm>
                      <a:prstGeom prst="rect">
                        <a:avLst/>
                      </a:prstGeom>
                    </p:spPr>
                  </p:pic>
                </p:oleObj>
              </mc:Fallback>
            </mc:AlternateContent>
          </a:graphicData>
        </a:graphic>
      </p:graphicFrame>
      <p:sp>
        <p:nvSpPr>
          <p:cNvPr id="3" name="文本框 2"/>
          <p:cNvSpPr txBox="1"/>
          <p:nvPr/>
        </p:nvSpPr>
        <p:spPr>
          <a:xfrm>
            <a:off x="8191500" y="1670672"/>
            <a:ext cx="3173412"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j=1,2,…,n-1,k=1,2,3,4</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95350" y="752475"/>
            <a:ext cx="307657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记</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nvPr>
        </p:nvGraphicFramePr>
        <p:xfrm>
          <a:off x="1655975" y="716207"/>
          <a:ext cx="1290578" cy="844743"/>
        </p:xfrm>
        <a:graphic>
          <a:graphicData uri="http://schemas.openxmlformats.org/presentationml/2006/ole">
            <mc:AlternateContent xmlns:mc="http://schemas.openxmlformats.org/markup-compatibility/2006">
              <mc:Choice xmlns:v="urn:schemas-microsoft-com:vml" Requires="v">
                <p:oleObj spid="_x0000_s73227" name="Equation" r:id="rId5" imgW="698400" imgH="457200" progId="Equation.DSMT4">
                  <p:embed/>
                </p:oleObj>
              </mc:Choice>
              <mc:Fallback>
                <p:oleObj name="Equation" r:id="rId5" imgW="698400" imgH="457200" progId="Equation.DSMT4">
                  <p:embed/>
                  <p:pic>
                    <p:nvPicPr>
                      <p:cNvPr id="0" name=""/>
                      <p:cNvPicPr/>
                      <p:nvPr/>
                    </p:nvPicPr>
                    <p:blipFill>
                      <a:blip r:embed="rId6"/>
                      <a:stretch>
                        <a:fillRect/>
                      </a:stretch>
                    </p:blipFill>
                    <p:spPr>
                      <a:xfrm>
                        <a:off x="1655975" y="716207"/>
                        <a:ext cx="1290578" cy="844743"/>
                      </a:xfrm>
                      <a:prstGeom prst="rect">
                        <a:avLst/>
                      </a:prstGeom>
                    </p:spPr>
                  </p:pic>
                </p:oleObj>
              </mc:Fallback>
            </mc:AlternateContent>
          </a:graphicData>
        </a:graphic>
      </p:graphicFrame>
      <p:sp>
        <p:nvSpPr>
          <p:cNvPr id="6" name="文本框 5"/>
          <p:cNvSpPr txBox="1"/>
          <p:nvPr/>
        </p:nvSpPr>
        <p:spPr>
          <a:xfrm>
            <a:off x="895350" y="1670672"/>
            <a:ext cx="6429375"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上述方程组可以写成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18212650"/>
              </p:ext>
            </p:extLst>
          </p:nvPr>
        </p:nvGraphicFramePr>
        <p:xfrm>
          <a:off x="2109787" y="2191916"/>
          <a:ext cx="4767263" cy="984794"/>
        </p:xfrm>
        <a:graphic>
          <a:graphicData uri="http://schemas.openxmlformats.org/presentationml/2006/ole">
            <mc:AlternateContent xmlns:mc="http://schemas.openxmlformats.org/markup-compatibility/2006">
              <mc:Choice xmlns:v="urn:schemas-microsoft-com:vml" Requires="v">
                <p:oleObj spid="_x0000_s73228" name="Equation" r:id="rId7" imgW="2336760" imgH="482400" progId="Equation.DSMT4">
                  <p:embed/>
                </p:oleObj>
              </mc:Choice>
              <mc:Fallback>
                <p:oleObj name="Equation" r:id="rId7" imgW="2336760" imgH="482400" progId="Equation.DSMT4">
                  <p:embed/>
                  <p:pic>
                    <p:nvPicPr>
                      <p:cNvPr id="0" name=""/>
                      <p:cNvPicPr/>
                      <p:nvPr/>
                    </p:nvPicPr>
                    <p:blipFill>
                      <a:blip r:embed="rId8"/>
                      <a:stretch>
                        <a:fillRect/>
                      </a:stretch>
                    </p:blipFill>
                    <p:spPr>
                      <a:xfrm>
                        <a:off x="2109787" y="2191916"/>
                        <a:ext cx="4767263" cy="984794"/>
                      </a:xfrm>
                      <a:prstGeom prst="rect">
                        <a:avLst/>
                      </a:prstGeom>
                    </p:spPr>
                  </p:pic>
                </p:oleObj>
              </mc:Fallback>
            </mc:AlternateContent>
          </a:graphicData>
        </a:graphic>
      </p:graphicFrame>
      <p:sp>
        <p:nvSpPr>
          <p:cNvPr id="8" name="文本框 7"/>
          <p:cNvSpPr txBox="1"/>
          <p:nvPr/>
        </p:nvSpPr>
        <p:spPr>
          <a:xfrm>
            <a:off x="895350" y="3305175"/>
            <a:ext cx="2810376" cy="492443"/>
          </a:xfrm>
          <a:prstGeom prst="rect">
            <a:avLst/>
          </a:prstGeom>
          <a:noFill/>
        </p:spPr>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写成矩阵形式为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4133338106"/>
              </p:ext>
            </p:extLst>
          </p:nvPr>
        </p:nvGraphicFramePr>
        <p:xfrm>
          <a:off x="1169148" y="3748097"/>
          <a:ext cx="7782347" cy="2412714"/>
        </p:xfrm>
        <a:graphic>
          <a:graphicData uri="http://schemas.openxmlformats.org/presentationml/2006/ole">
            <mc:AlternateContent xmlns:mc="http://schemas.openxmlformats.org/markup-compatibility/2006">
              <mc:Choice xmlns:v="urn:schemas-microsoft-com:vml" Requires="v">
                <p:oleObj spid="_x0000_s73229" name="Equation" r:id="rId9" imgW="3848040" imgH="1193760" progId="Equation.DSMT4">
                  <p:embed/>
                </p:oleObj>
              </mc:Choice>
              <mc:Fallback>
                <p:oleObj name="Equation" r:id="rId9" imgW="3848040" imgH="1193760" progId="Equation.DSMT4">
                  <p:embed/>
                  <p:pic>
                    <p:nvPicPr>
                      <p:cNvPr id="0" name=""/>
                      <p:cNvPicPr/>
                      <p:nvPr/>
                    </p:nvPicPr>
                    <p:blipFill>
                      <a:blip r:embed="rId10"/>
                      <a:stretch>
                        <a:fillRect/>
                      </a:stretch>
                    </p:blipFill>
                    <p:spPr>
                      <a:xfrm>
                        <a:off x="1169148" y="3748097"/>
                        <a:ext cx="7782347" cy="241271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23260269"/>
              </p:ext>
            </p:extLst>
          </p:nvPr>
        </p:nvGraphicFramePr>
        <p:xfrm>
          <a:off x="9201943" y="4705350"/>
          <a:ext cx="1723023" cy="492292"/>
        </p:xfrm>
        <a:graphic>
          <a:graphicData uri="http://schemas.openxmlformats.org/presentationml/2006/ole">
            <mc:AlternateContent xmlns:mc="http://schemas.openxmlformats.org/markup-compatibility/2006">
              <mc:Choice xmlns:v="urn:schemas-microsoft-com:vml" Requires="v">
                <p:oleObj spid="_x0000_s73230" name="Equation" r:id="rId11" imgW="711000" imgH="203040" progId="Equation.DSMT4">
                  <p:embed/>
                </p:oleObj>
              </mc:Choice>
              <mc:Fallback>
                <p:oleObj name="Equation" r:id="rId11" imgW="711000" imgH="203040" progId="Equation.DSMT4">
                  <p:embed/>
                  <p:pic>
                    <p:nvPicPr>
                      <p:cNvPr id="0" name=""/>
                      <p:cNvPicPr/>
                      <p:nvPr/>
                    </p:nvPicPr>
                    <p:blipFill>
                      <a:blip r:embed="rId12"/>
                      <a:stretch>
                        <a:fillRect/>
                      </a:stretch>
                    </p:blipFill>
                    <p:spPr>
                      <a:xfrm>
                        <a:off x="9201943" y="4705350"/>
                        <a:ext cx="1723023" cy="492292"/>
                      </a:xfrm>
                      <a:prstGeom prst="rect">
                        <a:avLst/>
                      </a:prstGeom>
                    </p:spPr>
                  </p:pic>
                </p:oleObj>
              </mc:Fallback>
            </mc:AlternateContent>
          </a:graphicData>
        </a:graphic>
      </p:graphicFrame>
    </p:spTree>
    <p:extLst>
      <p:ext uri="{BB962C8B-B14F-4D97-AF65-F5344CB8AC3E}">
        <p14:creationId xmlns:p14="http://schemas.microsoft.com/office/powerpoint/2010/main" val="381348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4074273" y="471497"/>
          <a:ext cx="7527177" cy="2333605"/>
        </p:xfrm>
        <a:graphic>
          <a:graphicData uri="http://schemas.openxmlformats.org/presentationml/2006/ole">
            <mc:AlternateContent xmlns:mc="http://schemas.openxmlformats.org/markup-compatibility/2006">
              <mc:Choice xmlns:v="urn:schemas-microsoft-com:vml" Requires="v">
                <p:oleObj spid="_x0000_s74245" name="Equation" r:id="rId3" imgW="3848040" imgH="1193760" progId="Equation.DSMT4">
                  <p:embed/>
                </p:oleObj>
              </mc:Choice>
              <mc:Fallback>
                <p:oleObj name="Equation" r:id="rId3" imgW="3848040" imgH="1193760" progId="Equation.DSMT4">
                  <p:embed/>
                  <p:pic>
                    <p:nvPicPr>
                      <p:cNvPr id="0" name=""/>
                      <p:cNvPicPr/>
                      <p:nvPr/>
                    </p:nvPicPr>
                    <p:blipFill>
                      <a:blip r:embed="rId4"/>
                      <a:stretch>
                        <a:fillRect/>
                      </a:stretch>
                    </p:blipFill>
                    <p:spPr>
                      <a:xfrm>
                        <a:off x="4074273" y="471497"/>
                        <a:ext cx="7527177" cy="2333605"/>
                      </a:xfrm>
                      <a:prstGeom prst="rect">
                        <a:avLst/>
                      </a:prstGeom>
                    </p:spPr>
                  </p:pic>
                </p:oleObj>
              </mc:Fallback>
            </mc:AlternateContent>
          </a:graphicData>
        </a:graphic>
      </p:graphicFrame>
      <p:sp>
        <p:nvSpPr>
          <p:cNvPr id="3" name="文本框 2"/>
          <p:cNvSpPr txBox="1"/>
          <p:nvPr/>
        </p:nvSpPr>
        <p:spPr>
          <a:xfrm>
            <a:off x="723900" y="752475"/>
            <a:ext cx="319087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注：每组方程有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个方程，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n+1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个未知量，总共缺少</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个方程，对应</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个边界条件</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36590706"/>
              </p:ext>
            </p:extLst>
          </p:nvPr>
        </p:nvGraphicFramePr>
        <p:xfrm>
          <a:off x="1512045" y="3070254"/>
          <a:ext cx="2562228" cy="854076"/>
        </p:xfrm>
        <a:graphic>
          <a:graphicData uri="http://schemas.openxmlformats.org/presentationml/2006/ole">
            <mc:AlternateContent xmlns:mc="http://schemas.openxmlformats.org/markup-compatibility/2006">
              <mc:Choice xmlns:v="urn:schemas-microsoft-com:vml" Requires="v">
                <p:oleObj spid="_x0000_s74246" name="Equation" r:id="rId5" imgW="1180800" imgH="393480" progId="Equation.DSMT4">
                  <p:embed/>
                </p:oleObj>
              </mc:Choice>
              <mc:Fallback>
                <p:oleObj name="Equation" r:id="rId5" imgW="1180800" imgH="393480" progId="Equation.DSMT4">
                  <p:embed/>
                  <p:pic>
                    <p:nvPicPr>
                      <p:cNvPr id="0" name=""/>
                      <p:cNvPicPr/>
                      <p:nvPr/>
                    </p:nvPicPr>
                    <p:blipFill>
                      <a:blip r:embed="rId6"/>
                      <a:stretch>
                        <a:fillRect/>
                      </a:stretch>
                    </p:blipFill>
                    <p:spPr>
                      <a:xfrm>
                        <a:off x="1512045" y="3070254"/>
                        <a:ext cx="2562228" cy="854076"/>
                      </a:xfrm>
                      <a:prstGeom prst="rect">
                        <a:avLst/>
                      </a:prstGeom>
                    </p:spPr>
                  </p:pic>
                </p:oleObj>
              </mc:Fallback>
            </mc:AlternateContent>
          </a:graphicData>
        </a:graphic>
      </p:graphicFrame>
      <p:sp>
        <p:nvSpPr>
          <p:cNvPr id="5" name="右箭头 4"/>
          <p:cNvSpPr/>
          <p:nvPr/>
        </p:nvSpPr>
        <p:spPr>
          <a:xfrm>
            <a:off x="4152900" y="3344892"/>
            <a:ext cx="46672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89758678"/>
              </p:ext>
            </p:extLst>
          </p:nvPr>
        </p:nvGraphicFramePr>
        <p:xfrm>
          <a:off x="4857750" y="2934052"/>
          <a:ext cx="3525837" cy="1019175"/>
        </p:xfrm>
        <a:graphic>
          <a:graphicData uri="http://schemas.openxmlformats.org/presentationml/2006/ole">
            <mc:AlternateContent xmlns:mc="http://schemas.openxmlformats.org/markup-compatibility/2006">
              <mc:Choice xmlns:v="urn:schemas-microsoft-com:vml" Requires="v">
                <p:oleObj spid="_x0000_s74247" name="Equation" r:id="rId7" imgW="1625400" imgH="469800" progId="Equation.DSMT4">
                  <p:embed/>
                </p:oleObj>
              </mc:Choice>
              <mc:Fallback>
                <p:oleObj name="Equation" r:id="rId7" imgW="1625400" imgH="469800" progId="Equation.DSMT4">
                  <p:embed/>
                  <p:pic>
                    <p:nvPicPr>
                      <p:cNvPr id="0" name=""/>
                      <p:cNvPicPr/>
                      <p:nvPr/>
                    </p:nvPicPr>
                    <p:blipFill>
                      <a:blip r:embed="rId8"/>
                      <a:stretch>
                        <a:fillRect/>
                      </a:stretch>
                    </p:blipFill>
                    <p:spPr>
                      <a:xfrm>
                        <a:off x="4857750" y="2934052"/>
                        <a:ext cx="3525837" cy="10191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0078568"/>
              </p:ext>
            </p:extLst>
          </p:nvPr>
        </p:nvGraphicFramePr>
        <p:xfrm>
          <a:off x="1594596" y="4555331"/>
          <a:ext cx="2397125" cy="854075"/>
        </p:xfrm>
        <a:graphic>
          <a:graphicData uri="http://schemas.openxmlformats.org/presentationml/2006/ole">
            <mc:AlternateContent xmlns:mc="http://schemas.openxmlformats.org/markup-compatibility/2006">
              <mc:Choice xmlns:v="urn:schemas-microsoft-com:vml" Requires="v">
                <p:oleObj spid="_x0000_s74248" name="Equation" r:id="rId9" imgW="1104840" imgH="393480" progId="Equation.DSMT4">
                  <p:embed/>
                </p:oleObj>
              </mc:Choice>
              <mc:Fallback>
                <p:oleObj name="Equation" r:id="rId9" imgW="1104840" imgH="393480" progId="Equation.DSMT4">
                  <p:embed/>
                  <p:pic>
                    <p:nvPicPr>
                      <p:cNvPr id="0" name=""/>
                      <p:cNvPicPr/>
                      <p:nvPr/>
                    </p:nvPicPr>
                    <p:blipFill>
                      <a:blip r:embed="rId10"/>
                      <a:stretch>
                        <a:fillRect/>
                      </a:stretch>
                    </p:blipFill>
                    <p:spPr>
                      <a:xfrm>
                        <a:off x="1594596" y="4555331"/>
                        <a:ext cx="2397125" cy="854075"/>
                      </a:xfrm>
                      <a:prstGeom prst="rect">
                        <a:avLst/>
                      </a:prstGeom>
                    </p:spPr>
                  </p:pic>
                </p:oleObj>
              </mc:Fallback>
            </mc:AlternateContent>
          </a:graphicData>
        </a:graphic>
      </p:graphicFrame>
      <p:sp>
        <p:nvSpPr>
          <p:cNvPr id="8" name="右箭头 7"/>
          <p:cNvSpPr/>
          <p:nvPr/>
        </p:nvSpPr>
        <p:spPr>
          <a:xfrm>
            <a:off x="4152900" y="4829968"/>
            <a:ext cx="46672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75576731"/>
              </p:ext>
            </p:extLst>
          </p:nvPr>
        </p:nvGraphicFramePr>
        <p:xfrm>
          <a:off x="4857750" y="4467612"/>
          <a:ext cx="3645029" cy="1029512"/>
        </p:xfrm>
        <a:graphic>
          <a:graphicData uri="http://schemas.openxmlformats.org/presentationml/2006/ole">
            <mc:AlternateContent xmlns:mc="http://schemas.openxmlformats.org/markup-compatibility/2006">
              <mc:Choice xmlns:v="urn:schemas-microsoft-com:vml" Requires="v">
                <p:oleObj spid="_x0000_s74249" name="Equation" r:id="rId11" imgW="1663560" imgH="469800" progId="Equation.DSMT4">
                  <p:embed/>
                </p:oleObj>
              </mc:Choice>
              <mc:Fallback>
                <p:oleObj name="Equation" r:id="rId11" imgW="1663560" imgH="469800" progId="Equation.DSMT4">
                  <p:embed/>
                  <p:pic>
                    <p:nvPicPr>
                      <p:cNvPr id="0" name=""/>
                      <p:cNvPicPr/>
                      <p:nvPr/>
                    </p:nvPicPr>
                    <p:blipFill>
                      <a:blip r:embed="rId12"/>
                      <a:stretch>
                        <a:fillRect/>
                      </a:stretch>
                    </p:blipFill>
                    <p:spPr>
                      <a:xfrm>
                        <a:off x="4857750" y="4467612"/>
                        <a:ext cx="3645029" cy="1029512"/>
                      </a:xfrm>
                      <a:prstGeom prst="rect">
                        <a:avLst/>
                      </a:prstGeom>
                    </p:spPr>
                  </p:pic>
                </p:oleObj>
              </mc:Fallback>
            </mc:AlternateContent>
          </a:graphicData>
        </a:graphic>
      </p:graphicFrame>
      <p:sp>
        <p:nvSpPr>
          <p:cNvPr id="10" name="文本框 9"/>
          <p:cNvSpPr txBox="1"/>
          <p:nvPr/>
        </p:nvSpPr>
        <p:spPr>
          <a:xfrm>
            <a:off x="723900" y="2390775"/>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左边界条件</a:t>
            </a:r>
            <a:endParaRPr lang="zh-CN" altLang="en-US" sz="2400" dirty="0">
              <a:latin typeface="华文新魏" panose="02010800040101010101" pitchFamily="2" charset="-122"/>
              <a:ea typeface="华文新魏" panose="02010800040101010101" pitchFamily="2" charset="-122"/>
            </a:endParaRPr>
          </a:p>
        </p:txBody>
      </p:sp>
      <p:sp>
        <p:nvSpPr>
          <p:cNvPr id="11" name="文本框 10"/>
          <p:cNvSpPr txBox="1"/>
          <p:nvPr/>
        </p:nvSpPr>
        <p:spPr>
          <a:xfrm>
            <a:off x="723900" y="4008998"/>
            <a:ext cx="19812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右边界条件</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3029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0" grpId="0" animBg="1"/>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1835150" y="1027847"/>
          <a:ext cx="2989975" cy="534253"/>
        </p:xfrm>
        <a:graphic>
          <a:graphicData uri="http://schemas.openxmlformats.org/presentationml/2006/ole">
            <mc:AlternateContent xmlns:mc="http://schemas.openxmlformats.org/markup-compatibility/2006">
              <mc:Choice xmlns:v="urn:schemas-microsoft-com:vml" Requires="v">
                <p:oleObj spid="_x0000_s75372"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1835150" y="1027847"/>
                        <a:ext cx="2989975" cy="534253"/>
                      </a:xfrm>
                      <a:prstGeom prst="rect">
                        <a:avLst/>
                      </a:prstGeom>
                    </p:spPr>
                  </p:pic>
                </p:oleObj>
              </mc:Fallback>
            </mc:AlternateContent>
          </a:graphicData>
        </a:graphic>
      </p:graphicFrame>
      <p:sp>
        <p:nvSpPr>
          <p:cNvPr id="3" name="右箭头 2"/>
          <p:cNvSpPr/>
          <p:nvPr/>
        </p:nvSpPr>
        <p:spPr>
          <a:xfrm>
            <a:off x="5057775" y="1152098"/>
            <a:ext cx="5524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nvPr>
        </p:nvGraphicFramePr>
        <p:xfrm>
          <a:off x="6124575" y="1027847"/>
          <a:ext cx="1276350" cy="531813"/>
        </p:xfrm>
        <a:graphic>
          <a:graphicData uri="http://schemas.openxmlformats.org/presentationml/2006/ole">
            <mc:AlternateContent xmlns:mc="http://schemas.openxmlformats.org/markup-compatibility/2006">
              <mc:Choice xmlns:v="urn:schemas-microsoft-com:vml" Requires="v">
                <p:oleObj spid="_x0000_s75373" name="Equation" r:id="rId5" imgW="609480" imgH="253800" progId="Equation.DSMT4">
                  <p:embed/>
                </p:oleObj>
              </mc:Choice>
              <mc:Fallback>
                <p:oleObj name="Equation" r:id="rId5" imgW="609480" imgH="253800" progId="Equation.DSMT4">
                  <p:embed/>
                  <p:pic>
                    <p:nvPicPr>
                      <p:cNvPr id="0" name=""/>
                      <p:cNvPicPr/>
                      <p:nvPr/>
                    </p:nvPicPr>
                    <p:blipFill>
                      <a:blip r:embed="rId6"/>
                      <a:stretch>
                        <a:fillRect/>
                      </a:stretch>
                    </p:blipFill>
                    <p:spPr>
                      <a:xfrm>
                        <a:off x="6124575" y="1027847"/>
                        <a:ext cx="1276350" cy="5318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1736725" y="1681815"/>
          <a:ext cx="3806598" cy="1109009"/>
        </p:xfrm>
        <a:graphic>
          <a:graphicData uri="http://schemas.openxmlformats.org/presentationml/2006/ole">
            <mc:AlternateContent xmlns:mc="http://schemas.openxmlformats.org/markup-compatibility/2006">
              <mc:Choice xmlns:v="urn:schemas-microsoft-com:vml" Requires="v">
                <p:oleObj spid="_x0000_s75374" name="Equation" r:id="rId7" imgW="1612800" imgH="469800" progId="Equation.DSMT4">
                  <p:embed/>
                </p:oleObj>
              </mc:Choice>
              <mc:Fallback>
                <p:oleObj name="Equation" r:id="rId7" imgW="1612800" imgH="469800" progId="Equation.DSMT4">
                  <p:embed/>
                  <p:pic>
                    <p:nvPicPr>
                      <p:cNvPr id="0" name=""/>
                      <p:cNvPicPr/>
                      <p:nvPr/>
                    </p:nvPicPr>
                    <p:blipFill>
                      <a:blip r:embed="rId8"/>
                      <a:stretch>
                        <a:fillRect/>
                      </a:stretch>
                    </p:blipFill>
                    <p:spPr>
                      <a:xfrm>
                        <a:off x="1736725" y="1681815"/>
                        <a:ext cx="3806598" cy="1109009"/>
                      </a:xfrm>
                      <a:prstGeom prst="rect">
                        <a:avLst/>
                      </a:prstGeom>
                    </p:spPr>
                  </p:pic>
                </p:oleObj>
              </mc:Fallback>
            </mc:AlternateContent>
          </a:graphicData>
        </a:graphic>
      </p:graphicFrame>
      <p:sp>
        <p:nvSpPr>
          <p:cNvPr id="6" name="右箭头 5"/>
          <p:cNvSpPr/>
          <p:nvPr/>
        </p:nvSpPr>
        <p:spPr>
          <a:xfrm>
            <a:off x="5676900" y="2093444"/>
            <a:ext cx="5524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extLst/>
          </p:nvPr>
        </p:nvGraphicFramePr>
        <p:xfrm>
          <a:off x="6420077" y="1763712"/>
          <a:ext cx="4017963" cy="1027112"/>
        </p:xfrm>
        <a:graphic>
          <a:graphicData uri="http://schemas.openxmlformats.org/presentationml/2006/ole">
            <mc:AlternateContent xmlns:mc="http://schemas.openxmlformats.org/markup-compatibility/2006">
              <mc:Choice xmlns:v="urn:schemas-microsoft-com:vml" Requires="v">
                <p:oleObj spid="_x0000_s75375" name="Equation" r:id="rId9" imgW="1841400" imgH="469800" progId="Equation.DSMT4">
                  <p:embed/>
                </p:oleObj>
              </mc:Choice>
              <mc:Fallback>
                <p:oleObj name="Equation" r:id="rId9" imgW="1841400" imgH="469800" progId="Equation.DSMT4">
                  <p:embed/>
                  <p:pic>
                    <p:nvPicPr>
                      <p:cNvPr id="0" name=""/>
                      <p:cNvPicPr/>
                      <p:nvPr/>
                    </p:nvPicPr>
                    <p:blipFill>
                      <a:blip r:embed="rId10"/>
                      <a:stretch>
                        <a:fillRect/>
                      </a:stretch>
                    </p:blipFill>
                    <p:spPr>
                      <a:xfrm>
                        <a:off x="6420077" y="1763712"/>
                        <a:ext cx="4017963" cy="1027112"/>
                      </a:xfrm>
                      <a:prstGeom prst="rect">
                        <a:avLst/>
                      </a:prstGeom>
                    </p:spPr>
                  </p:pic>
                </p:oleObj>
              </mc:Fallback>
            </mc:AlternateContent>
          </a:graphicData>
        </a:graphic>
      </p:graphicFrame>
      <p:sp>
        <p:nvSpPr>
          <p:cNvPr id="8" name="文本框 7"/>
          <p:cNvSpPr txBox="1"/>
          <p:nvPr/>
        </p:nvSpPr>
        <p:spPr>
          <a:xfrm>
            <a:off x="1123950" y="3067050"/>
            <a:ext cx="2516074" cy="461665"/>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即</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nvPr>
        </p:nvGraphicFramePr>
        <p:xfrm>
          <a:off x="1806575" y="3424099"/>
          <a:ext cx="7834434" cy="604976"/>
        </p:xfrm>
        <a:graphic>
          <a:graphicData uri="http://schemas.openxmlformats.org/presentationml/2006/ole">
            <mc:AlternateContent xmlns:mc="http://schemas.openxmlformats.org/markup-compatibility/2006">
              <mc:Choice xmlns:v="urn:schemas-microsoft-com:vml" Requires="v">
                <p:oleObj spid="_x0000_s75376" name="Equation" r:id="rId11" imgW="3288960" imgH="253800" progId="Equation.DSMT4">
                  <p:embed/>
                </p:oleObj>
              </mc:Choice>
              <mc:Fallback>
                <p:oleObj name="Equation" r:id="rId11" imgW="3288960" imgH="253800" progId="Equation.DSMT4">
                  <p:embed/>
                  <p:pic>
                    <p:nvPicPr>
                      <p:cNvPr id="0" name=""/>
                      <p:cNvPicPr/>
                      <p:nvPr/>
                    </p:nvPicPr>
                    <p:blipFill>
                      <a:blip r:embed="rId12"/>
                      <a:stretch>
                        <a:fillRect/>
                      </a:stretch>
                    </p:blipFill>
                    <p:spPr>
                      <a:xfrm>
                        <a:off x="1806575" y="3424099"/>
                        <a:ext cx="7834434" cy="604976"/>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4447442" y="4129864"/>
          <a:ext cx="1553308" cy="647212"/>
        </p:xfrm>
        <a:graphic>
          <a:graphicData uri="http://schemas.openxmlformats.org/presentationml/2006/ole">
            <mc:AlternateContent xmlns:mc="http://schemas.openxmlformats.org/markup-compatibility/2006">
              <mc:Choice xmlns:v="urn:schemas-microsoft-com:vml" Requires="v">
                <p:oleObj spid="_x0000_s75377" name="Equation" r:id="rId13" imgW="609480" imgH="253800" progId="Equation.DSMT4">
                  <p:embed/>
                </p:oleObj>
              </mc:Choice>
              <mc:Fallback>
                <p:oleObj name="Equation" r:id="rId13" imgW="609480" imgH="253800" progId="Equation.DSMT4">
                  <p:embed/>
                  <p:pic>
                    <p:nvPicPr>
                      <p:cNvPr id="0" name=""/>
                      <p:cNvPicPr/>
                      <p:nvPr/>
                    </p:nvPicPr>
                    <p:blipFill>
                      <a:blip r:embed="rId6"/>
                      <a:stretch>
                        <a:fillRect/>
                      </a:stretch>
                    </p:blipFill>
                    <p:spPr>
                      <a:xfrm>
                        <a:off x="4447442" y="4129864"/>
                        <a:ext cx="1553308" cy="647212"/>
                      </a:xfrm>
                      <a:prstGeom prst="rect">
                        <a:avLst/>
                      </a:prstGeom>
                    </p:spPr>
                  </p:pic>
                </p:oleObj>
              </mc:Fallback>
            </mc:AlternateContent>
          </a:graphicData>
        </a:graphic>
      </p:graphicFrame>
    </p:spTree>
    <p:extLst>
      <p:ext uri="{BB962C8B-B14F-4D97-AF65-F5344CB8AC3E}">
        <p14:creationId xmlns:p14="http://schemas.microsoft.com/office/powerpoint/2010/main" val="14205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204769" y="0"/>
          <a:ext cx="11920818" cy="5734050"/>
        </p:xfrm>
        <a:graphic>
          <a:graphicData uri="http://schemas.openxmlformats.org/presentationml/2006/ole">
            <mc:AlternateContent xmlns:mc="http://schemas.openxmlformats.org/markup-compatibility/2006">
              <mc:Choice xmlns:v="urn:schemas-microsoft-com:vml" Requires="v">
                <p:oleObj spid="_x0000_s75880" name="Equation" r:id="rId3" imgW="7505640" imgH="3454200" progId="Equation.DSMT4">
                  <p:embed/>
                </p:oleObj>
              </mc:Choice>
              <mc:Fallback>
                <p:oleObj name="Equation" r:id="rId3" imgW="7505640" imgH="3454200" progId="Equation.DSMT4">
                  <p:embed/>
                  <p:pic>
                    <p:nvPicPr>
                      <p:cNvPr id="0" name=""/>
                      <p:cNvPicPr/>
                      <p:nvPr/>
                    </p:nvPicPr>
                    <p:blipFill>
                      <a:blip r:embed="rId4"/>
                      <a:stretch>
                        <a:fillRect/>
                      </a:stretch>
                    </p:blipFill>
                    <p:spPr>
                      <a:xfrm>
                        <a:off x="204769" y="0"/>
                        <a:ext cx="11920818" cy="5734050"/>
                      </a:xfrm>
                      <a:prstGeom prst="rect">
                        <a:avLst/>
                      </a:prstGeom>
                      <a:solidFill>
                        <a:schemeClr val="bg1"/>
                      </a:solidFill>
                    </p:spPr>
                  </p:pic>
                </p:oleObj>
              </mc:Fallback>
            </mc:AlternateContent>
          </a:graphicData>
        </a:graphic>
      </p:graphicFrame>
      <p:sp>
        <p:nvSpPr>
          <p:cNvPr id="3" name="文本框 2"/>
          <p:cNvSpPr txBox="1"/>
          <p:nvPr/>
        </p:nvSpPr>
        <p:spPr>
          <a:xfrm>
            <a:off x="4720841" y="5734050"/>
            <a:ext cx="2888673" cy="461665"/>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组装后的系数矩阵</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275865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4" y="857250"/>
            <a:ext cx="345757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关于差分方程及其求解</a:t>
            </a:r>
            <a:endParaRPr lang="zh-CN" altLang="en-US" sz="24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019174" y="1581150"/>
            <a:ext cx="812482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例：考虑一个简单的问题</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38723118"/>
              </p:ext>
            </p:extLst>
          </p:nvPr>
        </p:nvGraphicFramePr>
        <p:xfrm>
          <a:off x="3113087" y="2060754"/>
          <a:ext cx="3754084" cy="1234896"/>
        </p:xfrm>
        <a:graphic>
          <a:graphicData uri="http://schemas.openxmlformats.org/presentationml/2006/ole">
            <mc:AlternateContent xmlns:mc="http://schemas.openxmlformats.org/markup-compatibility/2006">
              <mc:Choice xmlns:v="urn:schemas-microsoft-com:vml" Requires="v">
                <p:oleObj spid="_x0000_s83134" name="Equation" r:id="rId3" imgW="1930320" imgH="634680" progId="Equation.DSMT4">
                  <p:embed/>
                </p:oleObj>
              </mc:Choice>
              <mc:Fallback>
                <p:oleObj name="Equation" r:id="rId3" imgW="1930320" imgH="634680" progId="Equation.DSMT4">
                  <p:embed/>
                  <p:pic>
                    <p:nvPicPr>
                      <p:cNvPr id="0" name=""/>
                      <p:cNvPicPr/>
                      <p:nvPr/>
                    </p:nvPicPr>
                    <p:blipFill>
                      <a:blip r:embed="rId4"/>
                      <a:stretch>
                        <a:fillRect/>
                      </a:stretch>
                    </p:blipFill>
                    <p:spPr>
                      <a:xfrm>
                        <a:off x="3113087" y="2060754"/>
                        <a:ext cx="3754084" cy="1234896"/>
                      </a:xfrm>
                      <a:prstGeom prst="rect">
                        <a:avLst/>
                      </a:prstGeom>
                    </p:spPr>
                  </p:pic>
                </p:oleObj>
              </mc:Fallback>
            </mc:AlternateContent>
          </a:graphicData>
        </a:graphic>
      </p:graphicFrame>
      <p:sp>
        <p:nvSpPr>
          <p:cNvPr id="5" name="文本框 4"/>
          <p:cNvSpPr txBox="1"/>
          <p:nvPr/>
        </p:nvSpPr>
        <p:spPr>
          <a:xfrm>
            <a:off x="1019174" y="3676650"/>
            <a:ext cx="8124826"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第一种离散方法：</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99677446"/>
              </p:ext>
            </p:extLst>
          </p:nvPr>
        </p:nvGraphicFramePr>
        <p:xfrm>
          <a:off x="2747961" y="4092148"/>
          <a:ext cx="6762750" cy="1876425"/>
        </p:xfrm>
        <a:graphic>
          <a:graphicData uri="http://schemas.openxmlformats.org/presentationml/2006/ole">
            <mc:AlternateContent xmlns:mc="http://schemas.openxmlformats.org/markup-compatibility/2006">
              <mc:Choice xmlns:v="urn:schemas-microsoft-com:vml" Requires="v">
                <p:oleObj spid="_x0000_s83135" name="Equation" r:id="rId5" imgW="3251160" imgH="901440" progId="Equation.DSMT4">
                  <p:embed/>
                </p:oleObj>
              </mc:Choice>
              <mc:Fallback>
                <p:oleObj name="Equation" r:id="rId5" imgW="3251160" imgH="901440" progId="Equation.DSMT4">
                  <p:embed/>
                  <p:pic>
                    <p:nvPicPr>
                      <p:cNvPr id="0" name=""/>
                      <p:cNvPicPr/>
                      <p:nvPr/>
                    </p:nvPicPr>
                    <p:blipFill>
                      <a:blip r:embed="rId6"/>
                      <a:stretch>
                        <a:fillRect/>
                      </a:stretch>
                    </p:blipFill>
                    <p:spPr>
                      <a:xfrm>
                        <a:off x="2747961" y="4092148"/>
                        <a:ext cx="6762750" cy="1876425"/>
                      </a:xfrm>
                      <a:prstGeom prst="rect">
                        <a:avLst/>
                      </a:prstGeom>
                    </p:spPr>
                  </p:pic>
                </p:oleObj>
              </mc:Fallback>
            </mc:AlternateContent>
          </a:graphicData>
        </a:graphic>
      </p:graphicFrame>
    </p:spTree>
    <p:extLst>
      <p:ext uri="{BB962C8B-B14F-4D97-AF65-F5344CB8AC3E}">
        <p14:creationId xmlns:p14="http://schemas.microsoft.com/office/powerpoint/2010/main" val="13415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81018960"/>
              </p:ext>
            </p:extLst>
          </p:nvPr>
        </p:nvGraphicFramePr>
        <p:xfrm>
          <a:off x="5680998" y="526312"/>
          <a:ext cx="6762750" cy="1928813"/>
        </p:xfrm>
        <a:graphic>
          <a:graphicData uri="http://schemas.openxmlformats.org/presentationml/2006/ole">
            <mc:AlternateContent xmlns:mc="http://schemas.openxmlformats.org/markup-compatibility/2006">
              <mc:Choice xmlns:v="urn:schemas-microsoft-com:vml" Requires="v">
                <p:oleObj spid="_x0000_s84253" name="Equation" r:id="rId3" imgW="3251160" imgH="927000" progId="Equation.DSMT4">
                  <p:embed/>
                </p:oleObj>
              </mc:Choice>
              <mc:Fallback>
                <p:oleObj name="Equation" r:id="rId3" imgW="3251160" imgH="927000" progId="Equation.DSMT4">
                  <p:embed/>
                  <p:pic>
                    <p:nvPicPr>
                      <p:cNvPr id="0" name=""/>
                      <p:cNvPicPr/>
                      <p:nvPr/>
                    </p:nvPicPr>
                    <p:blipFill>
                      <a:blip r:embed="rId4"/>
                      <a:stretch>
                        <a:fillRect/>
                      </a:stretch>
                    </p:blipFill>
                    <p:spPr>
                      <a:xfrm>
                        <a:off x="5680998" y="526312"/>
                        <a:ext cx="6762750" cy="1928813"/>
                      </a:xfrm>
                      <a:prstGeom prst="rect">
                        <a:avLst/>
                      </a:prstGeom>
                    </p:spPr>
                  </p:pic>
                </p:oleObj>
              </mc:Fallback>
            </mc:AlternateContent>
          </a:graphicData>
        </a:graphic>
      </p:graphicFrame>
      <p:sp>
        <p:nvSpPr>
          <p:cNvPr id="3" name="文本框 2"/>
          <p:cNvSpPr txBox="1"/>
          <p:nvPr/>
        </p:nvSpPr>
        <p:spPr>
          <a:xfrm>
            <a:off x="746938" y="1993460"/>
            <a:ext cx="27622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方程组可以写成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75595637"/>
              </p:ext>
            </p:extLst>
          </p:nvPr>
        </p:nvGraphicFramePr>
        <p:xfrm>
          <a:off x="1060448" y="2626092"/>
          <a:ext cx="5062148" cy="723164"/>
        </p:xfrm>
        <a:graphic>
          <a:graphicData uri="http://schemas.openxmlformats.org/presentationml/2006/ole">
            <mc:AlternateContent xmlns:mc="http://schemas.openxmlformats.org/markup-compatibility/2006">
              <mc:Choice xmlns:v="urn:schemas-microsoft-com:vml" Requires="v">
                <p:oleObj spid="_x0000_s84254" name="Equation" r:id="rId5" imgW="2755800" imgH="393480" progId="Equation.DSMT4">
                  <p:embed/>
                </p:oleObj>
              </mc:Choice>
              <mc:Fallback>
                <p:oleObj name="Equation" r:id="rId5" imgW="2755800" imgH="393480" progId="Equation.DSMT4">
                  <p:embed/>
                  <p:pic>
                    <p:nvPicPr>
                      <p:cNvPr id="0" name=""/>
                      <p:cNvPicPr/>
                      <p:nvPr/>
                    </p:nvPicPr>
                    <p:blipFill>
                      <a:blip r:embed="rId6"/>
                      <a:stretch>
                        <a:fillRect/>
                      </a:stretch>
                    </p:blipFill>
                    <p:spPr>
                      <a:xfrm>
                        <a:off x="1060448" y="2626092"/>
                        <a:ext cx="5062148" cy="723164"/>
                      </a:xfrm>
                      <a:prstGeom prst="rect">
                        <a:avLst/>
                      </a:prstGeom>
                    </p:spPr>
                  </p:pic>
                </p:oleObj>
              </mc:Fallback>
            </mc:AlternateContent>
          </a:graphicData>
        </a:graphic>
      </p:graphicFrame>
      <p:sp>
        <p:nvSpPr>
          <p:cNvPr id="5" name="文本框 4"/>
          <p:cNvSpPr txBox="1"/>
          <p:nvPr/>
        </p:nvSpPr>
        <p:spPr>
          <a:xfrm>
            <a:off x="797442" y="3349256"/>
            <a:ext cx="196702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或矩阵形式</a:t>
            </a:r>
            <a:endParaRPr lang="zh-CN" altLang="en-US" sz="2400" dirty="0">
              <a:latin typeface="华文新魏" panose="02010800040101010101" pitchFamily="2" charset="-122"/>
              <a:ea typeface="华文新魏" panose="020108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02564544"/>
              </p:ext>
            </p:extLst>
          </p:nvPr>
        </p:nvGraphicFramePr>
        <p:xfrm>
          <a:off x="581025" y="3897313"/>
          <a:ext cx="7618413" cy="2344737"/>
        </p:xfrm>
        <a:graphic>
          <a:graphicData uri="http://schemas.openxmlformats.org/presentationml/2006/ole">
            <mc:AlternateContent xmlns:mc="http://schemas.openxmlformats.org/markup-compatibility/2006">
              <mc:Choice xmlns:v="urn:schemas-microsoft-com:vml" Requires="v">
                <p:oleObj spid="_x0000_s84255" name="Equation" r:id="rId7" imgW="3797280" imgH="1168200" progId="Equation.DSMT4">
                  <p:embed/>
                </p:oleObj>
              </mc:Choice>
              <mc:Fallback>
                <p:oleObj name="Equation" r:id="rId7" imgW="3797280" imgH="1168200" progId="Equation.DSMT4">
                  <p:embed/>
                  <p:pic>
                    <p:nvPicPr>
                      <p:cNvPr id="0" name=""/>
                      <p:cNvPicPr/>
                      <p:nvPr/>
                    </p:nvPicPr>
                    <p:blipFill>
                      <a:blip r:embed="rId8"/>
                      <a:stretch>
                        <a:fillRect/>
                      </a:stretch>
                    </p:blipFill>
                    <p:spPr>
                      <a:xfrm>
                        <a:off x="581025" y="3897313"/>
                        <a:ext cx="7618413" cy="2344737"/>
                      </a:xfrm>
                      <a:prstGeom prst="rect">
                        <a:avLst/>
                      </a:prstGeom>
                    </p:spPr>
                  </p:pic>
                </p:oleObj>
              </mc:Fallback>
            </mc:AlternateContent>
          </a:graphicData>
        </a:graphic>
      </p:graphicFrame>
      <p:sp>
        <p:nvSpPr>
          <p:cNvPr id="7" name="文本框 6"/>
          <p:cNvSpPr txBox="1"/>
          <p:nvPr/>
        </p:nvSpPr>
        <p:spPr>
          <a:xfrm>
            <a:off x="8185946" y="4099943"/>
            <a:ext cx="3232297"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在这个差分格式中，第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层的未知量都可以由第</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层的已知量显式表示出来，我们称之为显式差分格式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347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68850337"/>
              </p:ext>
            </p:extLst>
          </p:nvPr>
        </p:nvGraphicFramePr>
        <p:xfrm>
          <a:off x="4757738" y="738188"/>
          <a:ext cx="6737350" cy="1928812"/>
        </p:xfrm>
        <a:graphic>
          <a:graphicData uri="http://schemas.openxmlformats.org/presentationml/2006/ole">
            <mc:AlternateContent xmlns:mc="http://schemas.openxmlformats.org/markup-compatibility/2006">
              <mc:Choice xmlns:v="urn:schemas-microsoft-com:vml" Requires="v">
                <p:oleObj spid="_x0000_s85181" name="Equation" r:id="rId3" imgW="3238200" imgH="927000" progId="Equation.DSMT4">
                  <p:embed/>
                </p:oleObj>
              </mc:Choice>
              <mc:Fallback>
                <p:oleObj name="Equation" r:id="rId3" imgW="3238200" imgH="927000" progId="Equation.DSMT4">
                  <p:embed/>
                  <p:pic>
                    <p:nvPicPr>
                      <p:cNvPr id="0" name=""/>
                      <p:cNvPicPr/>
                      <p:nvPr/>
                    </p:nvPicPr>
                    <p:blipFill>
                      <a:blip r:embed="rId4"/>
                      <a:stretch>
                        <a:fillRect/>
                      </a:stretch>
                    </p:blipFill>
                    <p:spPr>
                      <a:xfrm>
                        <a:off x="4757738" y="738188"/>
                        <a:ext cx="6737350" cy="1928812"/>
                      </a:xfrm>
                      <a:prstGeom prst="rect">
                        <a:avLst/>
                      </a:prstGeom>
                    </p:spPr>
                  </p:pic>
                </p:oleObj>
              </mc:Fallback>
            </mc:AlternateContent>
          </a:graphicData>
        </a:graphic>
      </p:graphicFrame>
      <p:sp>
        <p:nvSpPr>
          <p:cNvPr id="3" name="文本框 2"/>
          <p:cNvSpPr txBox="1"/>
          <p:nvPr/>
        </p:nvSpPr>
        <p:spPr>
          <a:xfrm>
            <a:off x="712381" y="738188"/>
            <a:ext cx="311534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方程组也可以离散成右边的形式：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712381" y="1956391"/>
            <a:ext cx="31153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利用方程组表示为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912065144"/>
              </p:ext>
            </p:extLst>
          </p:nvPr>
        </p:nvGraphicFramePr>
        <p:xfrm>
          <a:off x="712381" y="2951126"/>
          <a:ext cx="7911753" cy="2492744"/>
        </p:xfrm>
        <a:graphic>
          <a:graphicData uri="http://schemas.openxmlformats.org/presentationml/2006/ole">
            <mc:AlternateContent xmlns:mc="http://schemas.openxmlformats.org/markup-compatibility/2006">
              <mc:Choice xmlns:v="urn:schemas-microsoft-com:vml" Requires="v">
                <p:oleObj spid="_x0000_s85182" name="Equation" r:id="rId5" imgW="3708360" imgH="1168200" progId="Equation.DSMT4">
                  <p:embed/>
                </p:oleObj>
              </mc:Choice>
              <mc:Fallback>
                <p:oleObj name="Equation" r:id="rId5" imgW="3708360" imgH="1168200" progId="Equation.DSMT4">
                  <p:embed/>
                  <p:pic>
                    <p:nvPicPr>
                      <p:cNvPr id="0" name=""/>
                      <p:cNvPicPr/>
                      <p:nvPr/>
                    </p:nvPicPr>
                    <p:blipFill>
                      <a:blip r:embed="rId6"/>
                      <a:stretch>
                        <a:fillRect/>
                      </a:stretch>
                    </p:blipFill>
                    <p:spPr>
                      <a:xfrm>
                        <a:off x="712381" y="2951126"/>
                        <a:ext cx="7911753" cy="2492744"/>
                      </a:xfrm>
                      <a:prstGeom prst="rect">
                        <a:avLst/>
                      </a:prstGeom>
                    </p:spPr>
                  </p:pic>
                </p:oleObj>
              </mc:Fallback>
            </mc:AlternateContent>
          </a:graphicData>
        </a:graphic>
      </p:graphicFrame>
      <p:sp>
        <p:nvSpPr>
          <p:cNvPr id="6" name="文本框 5"/>
          <p:cNvSpPr txBox="1"/>
          <p:nvPr/>
        </p:nvSpPr>
        <p:spPr>
          <a:xfrm>
            <a:off x="8761228" y="2667000"/>
            <a:ext cx="273386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在这个差分格式中，第</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层的未知量不能利用第</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i-1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层的已知量直接计算出来，而需要求解方程组，这种算法称为隐式差分格式</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8257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3767" y="839972"/>
            <a:ext cx="9058940"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很明显，显式方法的每步计算的计算量要小得多，但隐式方法的计算稳定性要好得多，因此，如果计算不是太困难，一般使用隐式方法。</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61725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0706" y="863273"/>
            <a:ext cx="7904728"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流动模型</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华文新魏" panose="02010800040101010101" pitchFamily="2" charset="-122"/>
                <a:ea typeface="华文新魏" panose="02010800040101010101" pitchFamily="2" charset="-122"/>
                <a:cs typeface="Times New Roman" panose="02020603050405020304" pitchFamily="18" charset="0"/>
              </a:rPr>
              <a:t>：</a:t>
            </a:r>
            <a:r>
              <a:rPr lang="zh-CN" altLang="zh-CN" sz="2800" dirty="0">
                <a:latin typeface="华文新魏" panose="02010800040101010101" pitchFamily="2" charset="-122"/>
                <a:ea typeface="华文新魏" panose="02010800040101010101" pitchFamily="2" charset="-122"/>
              </a:rPr>
              <a:t>吸烟过程中烟卷里毒素的流动和沉积</a:t>
            </a:r>
          </a:p>
        </p:txBody>
      </p:sp>
      <p:sp>
        <p:nvSpPr>
          <p:cNvPr id="3" name="矩形 2"/>
          <p:cNvSpPr/>
          <p:nvPr/>
        </p:nvSpPr>
        <p:spPr>
          <a:xfrm>
            <a:off x="1030706" y="1623034"/>
            <a:ext cx="9228661" cy="12926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吸烟的过程是毒素随着烟雾沿香烟和过滤嘴流动到人口中的过程。下面建立模型来分析在吸完整根香烟的过程中，人吸入的毒素总量以及它与过滤嘴的长度及过滤能力的关系。</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030705" y="3059904"/>
            <a:ext cx="9228661" cy="249299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spcAft>
                <a:spcPts val="0"/>
              </a:spcAft>
            </a:pP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模型假设：</a:t>
            </a:r>
          </a:p>
          <a:p>
            <a:pPr algn="just">
              <a:spcAft>
                <a:spcPts val="0"/>
              </a:spcAft>
            </a:pP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    1</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、烟草的长度</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kern="1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，过滤嘴的长度</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kern="1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，吸烟之前，毒素</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m</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在烟草中均匀分布。</a:t>
            </a:r>
          </a:p>
          <a:p>
            <a:pPr algn="just">
              <a:spcAft>
                <a:spcPts val="0"/>
              </a:spcAft>
            </a:pP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    2</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、烟草的燃烧速度为常数</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u</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，烟雾在烟草和过滤嘴中以常速</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v</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穿行，</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v&gt;&gt;u</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。烟草对毒素的吸附率为</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，过滤嘴对毒素的吸附率为</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kern="1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zh-CN" sz="2600" kern="100"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zh-CN" sz="2600" kern="100" dirty="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日期占位符 4"/>
          <p:cNvSpPr>
            <a:spLocks noGrp="1"/>
          </p:cNvSpPr>
          <p:nvPr>
            <p:ph type="dt" sz="half" idx="10"/>
          </p:nvPr>
        </p:nvSpPr>
        <p:spPr/>
        <p:txBody>
          <a:bodyPr/>
          <a:lstStyle/>
          <a:p>
            <a:fld id="{DD3388DF-82CF-4EF9-BED4-AA4F56856A04}" type="datetime1">
              <a:rPr lang="en-US" altLang="zh-CN" smtClean="0"/>
              <a:t>7/30/2020</a:t>
            </a:fld>
            <a:endParaRPr lang="en-US" dirty="0"/>
          </a:p>
        </p:txBody>
      </p:sp>
      <p:sp>
        <p:nvSpPr>
          <p:cNvPr id="6" name="页脚占位符 5"/>
          <p:cNvSpPr>
            <a:spLocks noGrp="1"/>
          </p:cNvSpPr>
          <p:nvPr>
            <p:ph type="ftr" sz="quarter" idx="11"/>
          </p:nvPr>
        </p:nvSpPr>
        <p:spPr/>
        <p:txBody>
          <a:bodyPr/>
          <a:lstStyle/>
          <a:p>
            <a:r>
              <a:rPr lang="zh-CN" altLang="en-US" dirty="0" smtClean="0"/>
              <a:t>赵维加  喀什</a:t>
            </a:r>
            <a:r>
              <a:rPr lang="en-US" altLang="zh-CN" dirty="0" smtClean="0"/>
              <a:t>2018</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54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8827" y="871870"/>
            <a:ext cx="4742121"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下面考虑差分方程组的计算量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88828" y="1477926"/>
            <a:ext cx="10207256"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在求解差分方程组时，我们从</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的初始时刻开始，关于时间</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一层一层的计算</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利用隐式方法时，每一层要求解一个大的方程组，当层数较多时，计算量很大。如何降低计算量呢？</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88828" y="2860158"/>
            <a:ext cx="10207256"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注意到，我们离散后得到的方程组都是稀疏方程组，即系数矩阵的元素</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90%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以上都是</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。对系数矩阵是稀疏矩阵的方程组，把系数矩阵稀疏表示后再求解，计算量会大大降低。</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88828" y="4380614"/>
            <a:ext cx="1020725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中，矩阵的稀疏表示的函数为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A=sparse(A);</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8163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9340" y="776177"/>
            <a:ext cx="7410893"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采用稀疏矩阵算法和一般方法求下列方程组的解：</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74220368"/>
              </p:ext>
            </p:extLst>
          </p:nvPr>
        </p:nvGraphicFramePr>
        <p:xfrm>
          <a:off x="1716688" y="1653954"/>
          <a:ext cx="8184552" cy="3407144"/>
        </p:xfrm>
        <a:graphic>
          <a:graphicData uri="http://schemas.openxmlformats.org/presentationml/2006/ole">
            <mc:AlternateContent xmlns:mc="http://schemas.openxmlformats.org/markup-compatibility/2006">
              <mc:Choice xmlns:v="urn:schemas-microsoft-com:vml" Requires="v">
                <p:oleObj spid="_x0000_s86098" name="Equation" r:id="rId3" imgW="2806560" imgH="1168200" progId="Equation.DSMT4">
                  <p:embed/>
                </p:oleObj>
              </mc:Choice>
              <mc:Fallback>
                <p:oleObj name="Equation" r:id="rId3" imgW="2806560" imgH="1168200" progId="Equation.DSMT4">
                  <p:embed/>
                  <p:pic>
                    <p:nvPicPr>
                      <p:cNvPr id="0" name=""/>
                      <p:cNvPicPr/>
                      <p:nvPr/>
                    </p:nvPicPr>
                    <p:blipFill>
                      <a:blip r:embed="rId4"/>
                      <a:stretch>
                        <a:fillRect/>
                      </a:stretch>
                    </p:blipFill>
                    <p:spPr>
                      <a:xfrm>
                        <a:off x="1716688" y="1653954"/>
                        <a:ext cx="8184552" cy="3407144"/>
                      </a:xfrm>
                      <a:prstGeom prst="rect">
                        <a:avLst/>
                      </a:prstGeom>
                    </p:spPr>
                  </p:pic>
                </p:oleObj>
              </mc:Fallback>
            </mc:AlternateContent>
          </a:graphicData>
        </a:graphic>
      </p:graphicFrame>
      <p:sp>
        <p:nvSpPr>
          <p:cNvPr id="4" name="文本框 3"/>
          <p:cNvSpPr txBox="1"/>
          <p:nvPr/>
        </p:nvSpPr>
        <p:spPr>
          <a:xfrm>
            <a:off x="978195" y="5380074"/>
            <a:ext cx="2913321"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并计算求解时间</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7638006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42298" y="562720"/>
            <a:ext cx="4525925"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n=10000;</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u=2*ones(n,1);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v=ones(n-1,1);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(v,1)+</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A=sparse(A);</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b=rand(n,1);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tic</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A\b;</a:t>
            </a:r>
          </a:p>
          <a:p>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toc</a:t>
            </a:r>
            <a:endPar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3" name="矩形 2"/>
          <p:cNvSpPr/>
          <p:nvPr/>
        </p:nvSpPr>
        <p:spPr>
          <a:xfrm>
            <a:off x="7042298" y="4583760"/>
            <a:ext cx="4447953"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&gt;&gt; odetest2</a:t>
            </a: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时间已过 </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0.004060 </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秒。</a:t>
            </a:r>
          </a:p>
        </p:txBody>
      </p:sp>
      <p:sp>
        <p:nvSpPr>
          <p:cNvPr id="4" name="矩形 3"/>
          <p:cNvSpPr/>
          <p:nvPr/>
        </p:nvSpPr>
        <p:spPr>
          <a:xfrm>
            <a:off x="956930" y="562720"/>
            <a:ext cx="5369442"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n=10000;</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u=2*ones(n,1);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v=ones(n-1,1);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A=</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(u)+</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(v,1)+</a:t>
            </a:r>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diag</a:t>
            </a:r>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(v,-1);</a:t>
            </a:r>
          </a:p>
          <a:p>
            <a:r>
              <a:rPr lang="en-US" altLang="zh-CN" sz="2600" dirty="0">
                <a:solidFill>
                  <a:srgbClr val="228B22"/>
                </a:solidFill>
                <a:latin typeface="Times New Roman" panose="02020603050405020304" pitchFamily="18" charset="0"/>
                <a:ea typeface="Microsoft YaHei UI" panose="020B0503020204020204" pitchFamily="34" charset="-122"/>
                <a:cs typeface="Times New Roman" panose="02020603050405020304" pitchFamily="18" charset="0"/>
              </a:rPr>
              <a:t>%A=sparse(A);</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b=rand(n,1);</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tic</a:t>
            </a:r>
          </a:p>
          <a:p>
            <a:r>
              <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A\b;</a:t>
            </a:r>
          </a:p>
          <a:p>
            <a:r>
              <a:rPr lang="en-US" altLang="zh-CN" sz="2600" dirty="0" err="1">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toc</a:t>
            </a:r>
            <a:endParaRPr lang="en-US" altLang="zh-CN" sz="26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5" name="矩形 4"/>
          <p:cNvSpPr/>
          <p:nvPr/>
        </p:nvSpPr>
        <p:spPr>
          <a:xfrm>
            <a:off x="956930" y="4583760"/>
            <a:ext cx="5369442"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&gt;&gt; odetest2</a:t>
            </a: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时间已过 </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3.632713 </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秒。</a:t>
            </a:r>
          </a:p>
        </p:txBody>
      </p:sp>
    </p:spTree>
    <p:extLst>
      <p:ext uri="{BB962C8B-B14F-4D97-AF65-F5344CB8AC3E}">
        <p14:creationId xmlns:p14="http://schemas.microsoft.com/office/powerpoint/2010/main" val="788886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6825" y="757238"/>
            <a:ext cx="172402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稳态模型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66825" y="1392197"/>
            <a:ext cx="9372600" cy="166199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如果温度不随时间变化，则系统处于稳态。此时热传导方程化</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02089673"/>
              </p:ext>
            </p:extLst>
          </p:nvPr>
        </p:nvGraphicFramePr>
        <p:xfrm>
          <a:off x="3403070" y="1844339"/>
          <a:ext cx="5100109" cy="1038911"/>
        </p:xfrm>
        <a:graphic>
          <a:graphicData uri="http://schemas.openxmlformats.org/presentationml/2006/ole">
            <mc:AlternateContent xmlns:mc="http://schemas.openxmlformats.org/markup-compatibility/2006">
              <mc:Choice xmlns:v="urn:schemas-microsoft-com:vml" Requires="v">
                <p:oleObj spid="_x0000_s77111" name="Equation" r:id="rId3" imgW="2057400" imgH="419040" progId="Equation.DSMT4">
                  <p:embed/>
                </p:oleObj>
              </mc:Choice>
              <mc:Fallback>
                <p:oleObj name="Equation" r:id="rId3" imgW="2057400" imgH="419040" progId="Equation.DSMT4">
                  <p:embed/>
                  <p:pic>
                    <p:nvPicPr>
                      <p:cNvPr id="0" name=""/>
                      <p:cNvPicPr/>
                      <p:nvPr/>
                    </p:nvPicPr>
                    <p:blipFill>
                      <a:blip r:embed="rId4"/>
                      <a:stretch>
                        <a:fillRect/>
                      </a:stretch>
                    </p:blipFill>
                    <p:spPr>
                      <a:xfrm>
                        <a:off x="3403070" y="1844339"/>
                        <a:ext cx="5100109" cy="1038911"/>
                      </a:xfrm>
                      <a:prstGeom prst="rect">
                        <a:avLst/>
                      </a:prstGeom>
                    </p:spPr>
                  </p:pic>
                </p:oleObj>
              </mc:Fallback>
            </mc:AlternateContent>
          </a:graphicData>
        </a:graphic>
      </p:graphicFrame>
      <p:sp>
        <p:nvSpPr>
          <p:cNvPr id="5" name="文本框 4"/>
          <p:cNvSpPr txBox="1"/>
          <p:nvPr/>
        </p:nvSpPr>
        <p:spPr>
          <a:xfrm>
            <a:off x="1266825" y="3198491"/>
            <a:ext cx="9372600"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利用各段的边界条件，可以求出问题的解析解。</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266825" y="3797782"/>
            <a:ext cx="9372600"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分析：稳态方程的解为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或</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一般选择一类容易确定系数的形式。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79455935"/>
              </p:ext>
            </p:extLst>
          </p:nvPr>
        </p:nvGraphicFramePr>
        <p:xfrm>
          <a:off x="3352798" y="4362149"/>
          <a:ext cx="3861015" cy="569658"/>
        </p:xfrm>
        <a:graphic>
          <a:graphicData uri="http://schemas.openxmlformats.org/presentationml/2006/ole">
            <mc:AlternateContent xmlns:mc="http://schemas.openxmlformats.org/markup-compatibility/2006">
              <mc:Choice xmlns:v="urn:schemas-microsoft-com:vml" Requires="v">
                <p:oleObj spid="_x0000_s77112" name="Equation" r:id="rId5" imgW="1549080" imgH="228600" progId="Equation.DSMT4">
                  <p:embed/>
                </p:oleObj>
              </mc:Choice>
              <mc:Fallback>
                <p:oleObj name="Equation" r:id="rId5" imgW="1549080" imgH="228600" progId="Equation.DSMT4">
                  <p:embed/>
                  <p:pic>
                    <p:nvPicPr>
                      <p:cNvPr id="0" name=""/>
                      <p:cNvPicPr/>
                      <p:nvPr/>
                    </p:nvPicPr>
                    <p:blipFill>
                      <a:blip r:embed="rId6"/>
                      <a:stretch>
                        <a:fillRect/>
                      </a:stretch>
                    </p:blipFill>
                    <p:spPr>
                      <a:xfrm>
                        <a:off x="3352798" y="4362149"/>
                        <a:ext cx="3861015" cy="56965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21290235"/>
              </p:ext>
            </p:extLst>
          </p:nvPr>
        </p:nvGraphicFramePr>
        <p:xfrm>
          <a:off x="3448049" y="5241851"/>
          <a:ext cx="3645411" cy="520773"/>
        </p:xfrm>
        <a:graphic>
          <a:graphicData uri="http://schemas.openxmlformats.org/presentationml/2006/ole">
            <mc:AlternateContent xmlns:mc="http://schemas.openxmlformats.org/markup-compatibility/2006">
              <mc:Choice xmlns:v="urn:schemas-microsoft-com:vml" Requires="v">
                <p:oleObj spid="_x0000_s77113" name="Equation" r:id="rId7" imgW="1600200" imgH="228600" progId="Equation.DSMT4">
                  <p:embed/>
                </p:oleObj>
              </mc:Choice>
              <mc:Fallback>
                <p:oleObj name="Equation" r:id="rId7" imgW="1600200" imgH="228600" progId="Equation.DSMT4">
                  <p:embed/>
                  <p:pic>
                    <p:nvPicPr>
                      <p:cNvPr id="0" name=""/>
                      <p:cNvPicPr/>
                      <p:nvPr/>
                    </p:nvPicPr>
                    <p:blipFill>
                      <a:blip r:embed="rId8"/>
                      <a:stretch>
                        <a:fillRect/>
                      </a:stretch>
                    </p:blipFill>
                    <p:spPr>
                      <a:xfrm>
                        <a:off x="3448049" y="5241851"/>
                        <a:ext cx="3645411" cy="520773"/>
                      </a:xfrm>
                      <a:prstGeom prst="rect">
                        <a:avLst/>
                      </a:prstGeom>
                    </p:spPr>
                  </p:pic>
                </p:oleObj>
              </mc:Fallback>
            </mc:AlternateContent>
          </a:graphicData>
        </a:graphic>
      </p:graphicFrame>
    </p:spTree>
    <p:extLst>
      <p:ext uri="{BB962C8B-B14F-4D97-AF65-F5344CB8AC3E}">
        <p14:creationId xmlns:p14="http://schemas.microsoft.com/office/powerpoint/2010/main" val="267695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4449" y="990600"/>
            <a:ext cx="7991475"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分析：这里，我们有</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个未知量</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b</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=1,2,3,4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314449" y="1600200"/>
            <a:ext cx="7991475"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定解条件有：两个边界条件，</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个层与层交界面的连续性条件，可以确定出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个未知量</a:t>
            </a:r>
            <a:r>
              <a:rPr lang="en-US" altLang="zh-CN" sz="2600" i="1" dirty="0" err="1">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600" baseline="-25000" dirty="0" err="1">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err="1">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err="1">
                <a:latin typeface="Times New Roman" panose="02020603050405020304" pitchFamily="18" charset="0"/>
                <a:ea typeface="华文新魏" panose="02010800040101010101" pitchFamily="2" charset="-122"/>
                <a:cs typeface="Times New Roman" panose="02020603050405020304" pitchFamily="18" charset="0"/>
              </a:rPr>
              <a:t>b</a:t>
            </a:r>
            <a:r>
              <a:rPr lang="en-US" altLang="zh-CN" sz="2600" baseline="-25000" dirty="0" err="1">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=1,2,3,4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，再由</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u(</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(=44.08</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度，由附件数据得到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即</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可确定出</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600" i="1"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的关系式，问题只剩一个未知量。</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314449" y="3752850"/>
            <a:ext cx="8740515" cy="24929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边界条件：</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64831741"/>
              </p:ext>
            </p:extLst>
          </p:nvPr>
        </p:nvGraphicFramePr>
        <p:xfrm>
          <a:off x="2647949" y="3976577"/>
          <a:ext cx="2843544" cy="947848"/>
        </p:xfrm>
        <a:graphic>
          <a:graphicData uri="http://schemas.openxmlformats.org/presentationml/2006/ole">
            <mc:AlternateContent xmlns:mc="http://schemas.openxmlformats.org/markup-compatibility/2006">
              <mc:Choice xmlns:v="urn:schemas-microsoft-com:vml" Requires="v">
                <p:oleObj spid="_x0000_s78242" name="Equation" r:id="rId3" imgW="1180800" imgH="393480" progId="Equation.DSMT4">
                  <p:embed/>
                </p:oleObj>
              </mc:Choice>
              <mc:Fallback>
                <p:oleObj name="Equation" r:id="rId3" imgW="1180800" imgH="393480" progId="Equation.DSMT4">
                  <p:embed/>
                  <p:pic>
                    <p:nvPicPr>
                      <p:cNvPr id="0" name=""/>
                      <p:cNvPicPr/>
                      <p:nvPr/>
                    </p:nvPicPr>
                    <p:blipFill>
                      <a:blip r:embed="rId4"/>
                      <a:stretch>
                        <a:fillRect/>
                      </a:stretch>
                    </p:blipFill>
                    <p:spPr>
                      <a:xfrm>
                        <a:off x="2647949" y="3976577"/>
                        <a:ext cx="2843544" cy="94784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72150669"/>
              </p:ext>
            </p:extLst>
          </p:nvPr>
        </p:nvGraphicFramePr>
        <p:xfrm>
          <a:off x="2494174" y="5148152"/>
          <a:ext cx="2716004" cy="967689"/>
        </p:xfrm>
        <a:graphic>
          <a:graphicData uri="http://schemas.openxmlformats.org/presentationml/2006/ole">
            <mc:AlternateContent xmlns:mc="http://schemas.openxmlformats.org/markup-compatibility/2006">
              <mc:Choice xmlns:v="urn:schemas-microsoft-com:vml" Requires="v">
                <p:oleObj spid="_x0000_s78243" name="Equation" r:id="rId5" imgW="1104840" imgH="393480" progId="Equation.DSMT4">
                  <p:embed/>
                </p:oleObj>
              </mc:Choice>
              <mc:Fallback>
                <p:oleObj name="Equation" r:id="rId5" imgW="1104840" imgH="393480" progId="Equation.DSMT4">
                  <p:embed/>
                  <p:pic>
                    <p:nvPicPr>
                      <p:cNvPr id="0" name=""/>
                      <p:cNvPicPr/>
                      <p:nvPr/>
                    </p:nvPicPr>
                    <p:blipFill>
                      <a:blip r:embed="rId6"/>
                      <a:stretch>
                        <a:fillRect/>
                      </a:stretch>
                    </p:blipFill>
                    <p:spPr>
                      <a:xfrm>
                        <a:off x="2494174" y="5148152"/>
                        <a:ext cx="2716004" cy="967689"/>
                      </a:xfrm>
                      <a:prstGeom prst="rect">
                        <a:avLst/>
                      </a:prstGeom>
                    </p:spPr>
                  </p:pic>
                </p:oleObj>
              </mc:Fallback>
            </mc:AlternateContent>
          </a:graphicData>
        </a:graphic>
      </p:graphicFrame>
      <p:sp>
        <p:nvSpPr>
          <p:cNvPr id="7" name="右箭头 6"/>
          <p:cNvSpPr/>
          <p:nvPr/>
        </p:nvSpPr>
        <p:spPr>
          <a:xfrm>
            <a:off x="5560383" y="4350488"/>
            <a:ext cx="53340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94725618"/>
              </p:ext>
            </p:extLst>
          </p:nvPr>
        </p:nvGraphicFramePr>
        <p:xfrm>
          <a:off x="6162673" y="4146698"/>
          <a:ext cx="2851484" cy="583258"/>
        </p:xfrm>
        <a:graphic>
          <a:graphicData uri="http://schemas.openxmlformats.org/presentationml/2006/ole">
            <mc:AlternateContent xmlns:mc="http://schemas.openxmlformats.org/markup-compatibility/2006">
              <mc:Choice xmlns:v="urn:schemas-microsoft-com:vml" Requires="v">
                <p:oleObj spid="_x0000_s78244" name="Equation" r:id="rId7" imgW="1117440" imgH="228600" progId="Equation.DSMT4">
                  <p:embed/>
                </p:oleObj>
              </mc:Choice>
              <mc:Fallback>
                <p:oleObj name="Equation" r:id="rId7" imgW="1117440" imgH="228600" progId="Equation.DSMT4">
                  <p:embed/>
                  <p:pic>
                    <p:nvPicPr>
                      <p:cNvPr id="0" name=""/>
                      <p:cNvPicPr/>
                      <p:nvPr/>
                    </p:nvPicPr>
                    <p:blipFill>
                      <a:blip r:embed="rId8"/>
                      <a:stretch>
                        <a:fillRect/>
                      </a:stretch>
                    </p:blipFill>
                    <p:spPr>
                      <a:xfrm>
                        <a:off x="6162673" y="4146698"/>
                        <a:ext cx="2851484" cy="583258"/>
                      </a:xfrm>
                      <a:prstGeom prst="rect">
                        <a:avLst/>
                      </a:prstGeom>
                    </p:spPr>
                  </p:pic>
                </p:oleObj>
              </mc:Fallback>
            </mc:AlternateContent>
          </a:graphicData>
        </a:graphic>
      </p:graphicFrame>
      <p:sp>
        <p:nvSpPr>
          <p:cNvPr id="9" name="右箭头 8"/>
          <p:cNvSpPr/>
          <p:nvPr/>
        </p:nvSpPr>
        <p:spPr>
          <a:xfrm>
            <a:off x="5491493" y="5522063"/>
            <a:ext cx="53340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87997354"/>
              </p:ext>
            </p:extLst>
          </p:nvPr>
        </p:nvGraphicFramePr>
        <p:xfrm>
          <a:off x="6162673" y="5305646"/>
          <a:ext cx="3892291" cy="620011"/>
        </p:xfrm>
        <a:graphic>
          <a:graphicData uri="http://schemas.openxmlformats.org/presentationml/2006/ole">
            <mc:AlternateContent xmlns:mc="http://schemas.openxmlformats.org/markup-compatibility/2006">
              <mc:Choice xmlns:v="urn:schemas-microsoft-com:vml" Requires="v">
                <p:oleObj spid="_x0000_s78245" name="Equation" r:id="rId9" imgW="1434960" imgH="228600" progId="Equation.DSMT4">
                  <p:embed/>
                </p:oleObj>
              </mc:Choice>
              <mc:Fallback>
                <p:oleObj name="Equation" r:id="rId9" imgW="1434960" imgH="228600" progId="Equation.DSMT4">
                  <p:embed/>
                  <p:pic>
                    <p:nvPicPr>
                      <p:cNvPr id="0" name=""/>
                      <p:cNvPicPr/>
                      <p:nvPr/>
                    </p:nvPicPr>
                    <p:blipFill>
                      <a:blip r:embed="rId10"/>
                      <a:stretch>
                        <a:fillRect/>
                      </a:stretch>
                    </p:blipFill>
                    <p:spPr>
                      <a:xfrm>
                        <a:off x="6162673" y="5305646"/>
                        <a:ext cx="3892291" cy="620011"/>
                      </a:xfrm>
                      <a:prstGeom prst="rect">
                        <a:avLst/>
                      </a:prstGeom>
                    </p:spPr>
                  </p:pic>
                </p:oleObj>
              </mc:Fallback>
            </mc:AlternateContent>
          </a:graphicData>
        </a:graphic>
      </p:graphicFrame>
    </p:spTree>
    <p:extLst>
      <p:ext uri="{BB962C8B-B14F-4D97-AF65-F5344CB8AC3E}">
        <p14:creationId xmlns:p14="http://schemas.microsoft.com/office/powerpoint/2010/main" val="298092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3475" y="895350"/>
            <a:ext cx="9048750" cy="23391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连续性条件：</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nvPr>
        </p:nvGraphicFramePr>
        <p:xfrm>
          <a:off x="1926853" y="1311275"/>
          <a:ext cx="2841997" cy="536575"/>
        </p:xfrm>
        <a:graphic>
          <a:graphicData uri="http://schemas.openxmlformats.org/presentationml/2006/ole">
            <mc:AlternateContent xmlns:mc="http://schemas.openxmlformats.org/markup-compatibility/2006">
              <mc:Choice xmlns:v="urn:schemas-microsoft-com:vml" Requires="v">
                <p:oleObj spid="_x0000_s79258" name="Equation" r:id="rId3" imgW="1346040" imgH="253800" progId="Equation.DSMT4">
                  <p:embed/>
                </p:oleObj>
              </mc:Choice>
              <mc:Fallback>
                <p:oleObj name="Equation" r:id="rId3" imgW="1346040" imgH="253800" progId="Equation.DSMT4">
                  <p:embed/>
                  <p:pic>
                    <p:nvPicPr>
                      <p:cNvPr id="0" name=""/>
                      <p:cNvPicPr/>
                      <p:nvPr/>
                    </p:nvPicPr>
                    <p:blipFill>
                      <a:blip r:embed="rId4"/>
                      <a:stretch>
                        <a:fillRect/>
                      </a:stretch>
                    </p:blipFill>
                    <p:spPr>
                      <a:xfrm>
                        <a:off x="1926853" y="1311275"/>
                        <a:ext cx="2841997" cy="536575"/>
                      </a:xfrm>
                      <a:prstGeom prst="rect">
                        <a:avLst/>
                      </a:prstGeom>
                    </p:spPr>
                  </p:pic>
                </p:oleObj>
              </mc:Fallback>
            </mc:AlternateContent>
          </a:graphicData>
        </a:graphic>
      </p:graphicFrame>
      <p:sp>
        <p:nvSpPr>
          <p:cNvPr id="4" name="右箭头 3"/>
          <p:cNvSpPr/>
          <p:nvPr/>
        </p:nvSpPr>
        <p:spPr>
          <a:xfrm>
            <a:off x="5181600" y="1401761"/>
            <a:ext cx="628650" cy="278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nvPr>
        </p:nvGraphicFramePr>
        <p:xfrm>
          <a:off x="5967412" y="1313900"/>
          <a:ext cx="2847728" cy="533949"/>
        </p:xfrm>
        <a:graphic>
          <a:graphicData uri="http://schemas.openxmlformats.org/presentationml/2006/ole">
            <mc:AlternateContent xmlns:mc="http://schemas.openxmlformats.org/markup-compatibility/2006">
              <mc:Choice xmlns:v="urn:schemas-microsoft-com:vml" Requires="v">
                <p:oleObj spid="_x0000_s79259" name="Equation" r:id="rId5" imgW="1218960" imgH="228600" progId="Equation.DSMT4">
                  <p:embed/>
                </p:oleObj>
              </mc:Choice>
              <mc:Fallback>
                <p:oleObj name="Equation" r:id="rId5" imgW="1218960" imgH="228600" progId="Equation.DSMT4">
                  <p:embed/>
                  <p:pic>
                    <p:nvPicPr>
                      <p:cNvPr id="0" name=""/>
                      <p:cNvPicPr/>
                      <p:nvPr/>
                    </p:nvPicPr>
                    <p:blipFill>
                      <a:blip r:embed="rId6"/>
                      <a:stretch>
                        <a:fillRect/>
                      </a:stretch>
                    </p:blipFill>
                    <p:spPr>
                      <a:xfrm>
                        <a:off x="5967412" y="1313900"/>
                        <a:ext cx="2847728" cy="533949"/>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1565275" y="1967565"/>
          <a:ext cx="3806598" cy="1109009"/>
        </p:xfrm>
        <a:graphic>
          <a:graphicData uri="http://schemas.openxmlformats.org/presentationml/2006/ole">
            <mc:AlternateContent xmlns:mc="http://schemas.openxmlformats.org/markup-compatibility/2006">
              <mc:Choice xmlns:v="urn:schemas-microsoft-com:vml" Requires="v">
                <p:oleObj spid="_x0000_s79260" name="Equation" r:id="rId7" imgW="1612800" imgH="469800" progId="Equation.DSMT4">
                  <p:embed/>
                </p:oleObj>
              </mc:Choice>
              <mc:Fallback>
                <p:oleObj name="Equation" r:id="rId7" imgW="1612800" imgH="469800" progId="Equation.DSMT4">
                  <p:embed/>
                  <p:pic>
                    <p:nvPicPr>
                      <p:cNvPr id="0" name=""/>
                      <p:cNvPicPr/>
                      <p:nvPr/>
                    </p:nvPicPr>
                    <p:blipFill>
                      <a:blip r:embed="rId8"/>
                      <a:stretch>
                        <a:fillRect/>
                      </a:stretch>
                    </p:blipFill>
                    <p:spPr>
                      <a:xfrm>
                        <a:off x="1565275" y="1967565"/>
                        <a:ext cx="3806598" cy="1109009"/>
                      </a:xfrm>
                      <a:prstGeom prst="rect">
                        <a:avLst/>
                      </a:prstGeom>
                    </p:spPr>
                  </p:pic>
                </p:oleObj>
              </mc:Fallback>
            </mc:AlternateContent>
          </a:graphicData>
        </a:graphic>
      </p:graphicFrame>
      <p:sp>
        <p:nvSpPr>
          <p:cNvPr id="7" name="右箭头 6"/>
          <p:cNvSpPr/>
          <p:nvPr/>
        </p:nvSpPr>
        <p:spPr>
          <a:xfrm>
            <a:off x="5495925" y="2382795"/>
            <a:ext cx="628650" cy="278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nvPr>
        </p:nvGraphicFramePr>
        <p:xfrm>
          <a:off x="6353175" y="2251399"/>
          <a:ext cx="3429000" cy="541338"/>
        </p:xfrm>
        <a:graphic>
          <a:graphicData uri="http://schemas.openxmlformats.org/presentationml/2006/ole">
            <mc:AlternateContent xmlns:mc="http://schemas.openxmlformats.org/markup-compatibility/2006">
              <mc:Choice xmlns:v="urn:schemas-microsoft-com:vml" Requires="v">
                <p:oleObj spid="_x0000_s79261" name="Equation" r:id="rId9" imgW="1447560" imgH="228600" progId="Equation.DSMT4">
                  <p:embed/>
                </p:oleObj>
              </mc:Choice>
              <mc:Fallback>
                <p:oleObj name="Equation" r:id="rId9" imgW="1447560" imgH="228600" progId="Equation.DSMT4">
                  <p:embed/>
                  <p:pic>
                    <p:nvPicPr>
                      <p:cNvPr id="0" name=""/>
                      <p:cNvPicPr/>
                      <p:nvPr/>
                    </p:nvPicPr>
                    <p:blipFill>
                      <a:blip r:embed="rId10"/>
                      <a:stretch>
                        <a:fillRect/>
                      </a:stretch>
                    </p:blipFill>
                    <p:spPr>
                      <a:xfrm>
                        <a:off x="6353175" y="2251399"/>
                        <a:ext cx="3429000" cy="541338"/>
                      </a:xfrm>
                      <a:prstGeom prst="rect">
                        <a:avLst/>
                      </a:prstGeom>
                    </p:spPr>
                  </p:pic>
                </p:oleObj>
              </mc:Fallback>
            </mc:AlternateContent>
          </a:graphicData>
        </a:graphic>
      </p:graphicFrame>
    </p:spTree>
    <p:extLst>
      <p:ext uri="{BB962C8B-B14F-4D97-AF65-F5344CB8AC3E}">
        <p14:creationId xmlns:p14="http://schemas.microsoft.com/office/powerpoint/2010/main" val="11364597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5875" y="923925"/>
            <a:ext cx="397192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热交换参数</a:t>
            </a:r>
            <a:r>
              <a:rPr lang="en-US" altLang="zh-CN" sz="28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en-US" altLang="zh-CN" sz="28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的确定</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285875" y="1676400"/>
            <a:ext cx="9791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在问题的附件中，给出了人的皮肤温度随时间变化的实验数据。可以看出，随着时间推移，皮肤外侧温度最后平衡在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48.08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的位置。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285875" y="2762250"/>
            <a:ext cx="9791700" cy="1590675"/>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115684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699" y="1414760"/>
            <a:ext cx="8829675" cy="12926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indent="304800" defTabSz="914400" eaLnBrk="0" fontAlgn="base" hangingPunct="0">
              <a:spcBef>
                <a:spcPct val="0"/>
              </a:spcBef>
              <a:spcAft>
                <a:spcPct val="0"/>
              </a:spcAft>
            </a:pP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当环境温度为</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65</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en-US" sz="26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IV</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层的厚度为</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5.5 mm</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时，确定</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II</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层的最优厚度，确保工作</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60</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分钟时</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假人皮肤外侧温度不超过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47</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，且超过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44</a:t>
            </a:r>
            <a:r>
              <a:rPr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ºC</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的时间不超过</a:t>
            </a:r>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分钟。</a:t>
            </a:r>
          </a:p>
        </p:txBody>
      </p:sp>
      <p:sp>
        <p:nvSpPr>
          <p:cNvPr id="3" name="文本框 2"/>
          <p:cNvSpPr txBox="1"/>
          <p:nvPr/>
        </p:nvSpPr>
        <p:spPr>
          <a:xfrm>
            <a:off x="1009650" y="723900"/>
            <a:ext cx="36957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第二问的分析和求解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82278" y="2786533"/>
            <a:ext cx="9801226"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分析：问题是确定</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II</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层厚度</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，因此</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l2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是决策变量。由于防护服的各层都是保温层，厚度越大，保温效果应该越好，但厚度越大，行动越不便。在确定了其他条件之后，应该是</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II</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层厚度越小越好。即目标为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1130320"/>
              </p:ext>
            </p:extLst>
          </p:nvPr>
        </p:nvGraphicFramePr>
        <p:xfrm>
          <a:off x="3660408" y="4386495"/>
          <a:ext cx="1314450" cy="492919"/>
        </p:xfrm>
        <a:graphic>
          <a:graphicData uri="http://schemas.openxmlformats.org/presentationml/2006/ole">
            <mc:AlternateContent xmlns:mc="http://schemas.openxmlformats.org/markup-compatibility/2006">
              <mc:Choice xmlns:v="urn:schemas-microsoft-com:vml" Requires="v">
                <p:oleObj spid="_x0000_s80080" name="Equation" r:id="rId3" imgW="609480" imgH="228600" progId="Equation.DSMT4">
                  <p:embed/>
                </p:oleObj>
              </mc:Choice>
              <mc:Fallback>
                <p:oleObj name="Equation" r:id="rId3" imgW="609480" imgH="228600" progId="Equation.DSMT4">
                  <p:embed/>
                  <p:pic>
                    <p:nvPicPr>
                      <p:cNvPr id="0" name=""/>
                      <p:cNvPicPr/>
                      <p:nvPr/>
                    </p:nvPicPr>
                    <p:blipFill>
                      <a:blip r:embed="rId4"/>
                      <a:stretch>
                        <a:fillRect/>
                      </a:stretch>
                    </p:blipFill>
                    <p:spPr>
                      <a:xfrm>
                        <a:off x="3660408" y="4386495"/>
                        <a:ext cx="1314450" cy="49291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43553891"/>
              </p:ext>
            </p:extLst>
          </p:nvPr>
        </p:nvGraphicFramePr>
        <p:xfrm>
          <a:off x="6208461" y="4369338"/>
          <a:ext cx="849313" cy="492125"/>
        </p:xfrm>
        <a:graphic>
          <a:graphicData uri="http://schemas.openxmlformats.org/presentationml/2006/ole">
            <mc:AlternateContent xmlns:mc="http://schemas.openxmlformats.org/markup-compatibility/2006">
              <mc:Choice xmlns:v="urn:schemas-microsoft-com:vml" Requires="v">
                <p:oleObj spid="_x0000_s80081" name="Equation" r:id="rId5" imgW="393480" imgH="228600" progId="Equation.DSMT4">
                  <p:embed/>
                </p:oleObj>
              </mc:Choice>
              <mc:Fallback>
                <p:oleObj name="Equation" r:id="rId5" imgW="393480" imgH="228600" progId="Equation.DSMT4">
                  <p:embed/>
                  <p:pic>
                    <p:nvPicPr>
                      <p:cNvPr id="0" name=""/>
                      <p:cNvPicPr/>
                      <p:nvPr/>
                    </p:nvPicPr>
                    <p:blipFill>
                      <a:blip r:embed="rId6"/>
                      <a:stretch>
                        <a:fillRect/>
                      </a:stretch>
                    </p:blipFill>
                    <p:spPr>
                      <a:xfrm>
                        <a:off x="6208461" y="4369338"/>
                        <a:ext cx="849313" cy="492125"/>
                      </a:xfrm>
                      <a:prstGeom prst="rect">
                        <a:avLst/>
                      </a:prstGeom>
                    </p:spPr>
                  </p:pic>
                </p:oleObj>
              </mc:Fallback>
            </mc:AlternateContent>
          </a:graphicData>
        </a:graphic>
      </p:graphicFrame>
      <p:sp>
        <p:nvSpPr>
          <p:cNvPr id="7" name="文本框 6"/>
          <p:cNvSpPr txBox="1"/>
          <p:nvPr/>
        </p:nvSpPr>
        <p:spPr>
          <a:xfrm>
            <a:off x="903772" y="4949833"/>
            <a:ext cx="9801226"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根据给定的条件，上一问中的初始温度修改为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65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度，在</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T=60min</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时，皮肤外侧温度不超过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47</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度，而且超过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度的时间不超过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分钟。考虑对应的约束条件。</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628565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1100" y="828675"/>
            <a:ext cx="9315450"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在第一问的求温度的模型中，将</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e</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作为已知，</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改为</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65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度，而把</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看作未知量，则可以把温度的求解程序写成</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的函数。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因此，我们可以把温度函数写成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则约束条件为</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T=60min, </a:t>
            </a:r>
            <a:r>
              <a:rPr lang="en-US" altLang="zh-CN" sz="2600" dirty="0" err="1" smtClean="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600" baseline="-25000" dirty="0" err="1" smtClean="0">
                <a:latin typeface="Times New Roman" panose="02020603050405020304" pitchFamily="18" charset="0"/>
                <a:ea typeface="华文新魏" panose="02010800040101010101" pitchFamily="2" charset="-122"/>
                <a:cs typeface="Times New Roman" panose="02020603050405020304" pitchFamily="18" charset="0"/>
              </a:rPr>
              <a:t>max</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=47</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度，</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=5min.</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60404886"/>
              </p:ext>
            </p:extLst>
          </p:nvPr>
        </p:nvGraphicFramePr>
        <p:xfrm>
          <a:off x="3472091" y="2779260"/>
          <a:ext cx="2233542" cy="502547"/>
        </p:xfrm>
        <a:graphic>
          <a:graphicData uri="http://schemas.openxmlformats.org/presentationml/2006/ole">
            <mc:AlternateContent xmlns:mc="http://schemas.openxmlformats.org/markup-compatibility/2006">
              <mc:Choice xmlns:v="urn:schemas-microsoft-com:vml" Requires="v">
                <p:oleObj spid="_x0000_s81104" name="Equation" r:id="rId3" imgW="1015920" imgH="228600" progId="Equation.DSMT4">
                  <p:embed/>
                </p:oleObj>
              </mc:Choice>
              <mc:Fallback>
                <p:oleObj name="Equation" r:id="rId3" imgW="1015920" imgH="228600" progId="Equation.DSMT4">
                  <p:embed/>
                  <p:pic>
                    <p:nvPicPr>
                      <p:cNvPr id="0" name=""/>
                      <p:cNvPicPr/>
                      <p:nvPr/>
                    </p:nvPicPr>
                    <p:blipFill>
                      <a:blip r:embed="rId4"/>
                      <a:stretch>
                        <a:fillRect/>
                      </a:stretch>
                    </p:blipFill>
                    <p:spPr>
                      <a:xfrm>
                        <a:off x="3472091" y="2779260"/>
                        <a:ext cx="2233542" cy="50254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46760910"/>
              </p:ext>
            </p:extLst>
          </p:nvPr>
        </p:nvGraphicFramePr>
        <p:xfrm>
          <a:off x="3472090" y="3388094"/>
          <a:ext cx="2579367" cy="533662"/>
        </p:xfrm>
        <a:graphic>
          <a:graphicData uri="http://schemas.openxmlformats.org/presentationml/2006/ole">
            <mc:AlternateContent xmlns:mc="http://schemas.openxmlformats.org/markup-compatibility/2006">
              <mc:Choice xmlns:v="urn:schemas-microsoft-com:vml" Requires="v">
                <p:oleObj spid="_x0000_s81105" name="Equation" r:id="rId5" imgW="1104840" imgH="228600" progId="Equation.DSMT4">
                  <p:embed/>
                </p:oleObj>
              </mc:Choice>
              <mc:Fallback>
                <p:oleObj name="Equation" r:id="rId5" imgW="1104840" imgH="228600" progId="Equation.DSMT4">
                  <p:embed/>
                  <p:pic>
                    <p:nvPicPr>
                      <p:cNvPr id="0" name=""/>
                      <p:cNvPicPr/>
                      <p:nvPr/>
                    </p:nvPicPr>
                    <p:blipFill>
                      <a:blip r:embed="rId6"/>
                      <a:stretch>
                        <a:fillRect/>
                      </a:stretch>
                    </p:blipFill>
                    <p:spPr>
                      <a:xfrm>
                        <a:off x="3472090" y="3388094"/>
                        <a:ext cx="2579367" cy="533662"/>
                      </a:xfrm>
                      <a:prstGeom prst="rect">
                        <a:avLst/>
                      </a:prstGeom>
                    </p:spPr>
                  </p:pic>
                </p:oleObj>
              </mc:Fallback>
            </mc:AlternateContent>
          </a:graphicData>
        </a:graphic>
      </p:graphicFrame>
      <p:sp>
        <p:nvSpPr>
          <p:cNvPr id="5" name="文本框 4"/>
          <p:cNvSpPr txBox="1"/>
          <p:nvPr/>
        </p:nvSpPr>
        <p:spPr>
          <a:xfrm>
            <a:off x="1181100" y="4728110"/>
            <a:ext cx="9315450"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为了便于求解</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l2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，一般应该给</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l2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一个初始范围，即约束</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l</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i="1"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d</a:t>
            </a:r>
            <a:r>
              <a:rPr lang="en-US" altLang="zh-CN" sz="2600" baseline="-250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2</a:t>
            </a:r>
            <a:endParaRPr lang="zh-CN" altLang="en-US" sz="2600" baseline="-250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846914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0" y="904875"/>
            <a:ext cx="9058275" cy="270843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完整的模型可以写成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52086177"/>
              </p:ext>
            </p:extLst>
          </p:nvPr>
        </p:nvGraphicFramePr>
        <p:xfrm>
          <a:off x="3613750" y="1429295"/>
          <a:ext cx="3066182" cy="2135377"/>
        </p:xfrm>
        <a:graphic>
          <a:graphicData uri="http://schemas.openxmlformats.org/presentationml/2006/ole">
            <mc:AlternateContent xmlns:mc="http://schemas.openxmlformats.org/markup-compatibility/2006">
              <mc:Choice xmlns:v="urn:schemas-microsoft-com:vml" Requires="v">
                <p:oleObj spid="_x0000_s82025" name="Equation" r:id="rId3" imgW="1422360" imgH="990360" progId="Equation.DSMT4">
                  <p:embed/>
                </p:oleObj>
              </mc:Choice>
              <mc:Fallback>
                <p:oleObj name="Equation" r:id="rId3" imgW="1422360" imgH="990360" progId="Equation.DSMT4">
                  <p:embed/>
                  <p:pic>
                    <p:nvPicPr>
                      <p:cNvPr id="0" name=""/>
                      <p:cNvPicPr/>
                      <p:nvPr/>
                    </p:nvPicPr>
                    <p:blipFill>
                      <a:blip r:embed="rId4"/>
                      <a:stretch>
                        <a:fillRect/>
                      </a:stretch>
                    </p:blipFill>
                    <p:spPr>
                      <a:xfrm>
                        <a:off x="3613750" y="1429295"/>
                        <a:ext cx="3066182" cy="2135377"/>
                      </a:xfrm>
                      <a:prstGeom prst="rect">
                        <a:avLst/>
                      </a:prstGeom>
                    </p:spPr>
                  </p:pic>
                </p:oleObj>
              </mc:Fallback>
            </mc:AlternateContent>
          </a:graphicData>
        </a:graphic>
      </p:graphicFrame>
      <p:sp>
        <p:nvSpPr>
          <p:cNvPr id="4" name="文本框 3"/>
          <p:cNvSpPr txBox="1"/>
          <p:nvPr/>
        </p:nvSpPr>
        <p:spPr>
          <a:xfrm>
            <a:off x="1333500" y="3714750"/>
            <a:ext cx="9058275"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注：在建立模型时，参数通常利用符号表示，表现出良好的可扩展性。并在适当的地方注明本题中参数的取值。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333500" y="4695825"/>
            <a:ext cx="9058275"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这是一个一维的有约束的非线性最优化问题，注意到解是单调的，最简单的处理方法是利用二分法编程求解。</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05586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2640</TotalTime>
  <Words>6882</Words>
  <Application>Microsoft Office PowerPoint</Application>
  <PresentationFormat>宽屏</PresentationFormat>
  <Paragraphs>863</Paragraphs>
  <Slides>101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17" baseType="lpstr">
      <vt:lpstr>Microsoft YaHei UI</vt:lpstr>
      <vt:lpstr>方正舒体</vt:lpstr>
      <vt:lpstr>方正姚体</vt:lpstr>
      <vt:lpstr>黑体</vt:lpstr>
      <vt:lpstr>华文彩云</vt:lpstr>
      <vt:lpstr>华文新魏</vt:lpstr>
      <vt:lpstr>宋体</vt:lpstr>
      <vt:lpstr>Arial</vt:lpstr>
      <vt:lpstr>Calibri</vt:lpstr>
      <vt:lpstr>Cambria Math</vt:lpstr>
      <vt:lpstr>Garamond</vt:lpstr>
      <vt:lpstr>Symbol</vt:lpstr>
      <vt:lpstr>Times New Roman</vt:lpstr>
      <vt:lpstr>环保</vt:lpstr>
      <vt:lpstr>Equation</vt:lpstr>
      <vt:lpstr>MathType 6.0 Equation</vt:lpstr>
      <vt:lpstr>偏微分方程建模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偏微分方程建模</dc:title>
  <dc:creator>Dell</dc:creator>
  <cp:lastModifiedBy>Dell</cp:lastModifiedBy>
  <cp:revision>184</cp:revision>
  <dcterms:created xsi:type="dcterms:W3CDTF">2019-07-10T00:05:39Z</dcterms:created>
  <dcterms:modified xsi:type="dcterms:W3CDTF">2020-07-30T08:38:59Z</dcterms:modified>
</cp:coreProperties>
</file>